
<file path=[Content_Types].xml><?xml version="1.0" encoding="utf-8"?>
<Types xmlns="http://schemas.openxmlformats.org/package/2006/content-types">
  <Override PartName="/ppt/slides/slide14.xml" ContentType="application/vnd.openxmlformats-officedocument.presentationml.slide+xml"/>
  <Override PartName="/ppt/slideMasters/slideMaster2.xml" ContentType="application/vnd.openxmlformats-officedocument.presentationml.slideMaster+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theme/theme7.xml" ContentType="application/vnd.openxmlformats-officedocument.theme+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Masters/slideMaster8.xml" ContentType="application/vnd.openxmlformats-officedocument.presentationml.slideMaster+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theme/theme6.xml" ContentType="application/vnd.openxmlformats-officedocument.theme+xml"/>
  <Override PartName="/ppt/slideLayouts/slideLayout15.xml" ContentType="application/vnd.openxmlformats-officedocument.presentationml.slideLayout+xml"/>
  <Override PartName="/ppt/slides/slide27.xml" ContentType="application/vnd.openxmlformats-officedocument.presentationml.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slideMasters/slideMaster7.xml" ContentType="application/vnd.openxmlformats-officedocument.presentationml.slideMaster+xml"/>
  <Default Extension="png" ContentType="image/png"/>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theme/theme5.xml" ContentType="application/vnd.openxmlformats-officedocument.theme+xml"/>
  <Override PartName="/ppt/slides/slide26.xml" ContentType="application/vnd.openxmlformats-officedocument.presentationml.slide+xml"/>
  <Override PartName="/ppt/slideLayouts/slideLayout14.xml" ContentType="application/vnd.openxmlformats-officedocument.presentationml.slideLayout+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Masters/slideMaster6.xml" ContentType="application/vnd.openxmlformats-officedocument.presentationml.slideMaster+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theme/theme4.xml" ContentType="application/vnd.openxmlformats-officedocument.theme+xml"/>
  <Override PartName="/ppt/slideLayouts/slideLayout13.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Masters/slideMaster5.xml" ContentType="application/vnd.openxmlformats-officedocument.presentationml.slideMaster+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Layouts/slideLayout19.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slideMasters/slideMaster4.xml" ContentType="application/vnd.openxmlformats-officedocument.presentationml.slideMaster+xml"/>
  <Override PartName="/ppt/notesSlides/notesSlide18.xml" ContentType="application/vnd.openxmlformats-officedocument.presentationml.notesSlide+xml"/>
  <Override PartName="/ppt/viewProps.xml" ContentType="application/vnd.openxmlformats-officedocument.presentationml.viewProps+xml"/>
  <Override PartName="/ppt/notesSlides/notesSlide11.xml" ContentType="application/vnd.openxmlformats-officedocument.presentationml.notesSlide+xml"/>
  <Override PartName="/ppt/theme/theme9.xml" ContentType="application/vnd.openxmlformats-officedocument.theme+xml"/>
  <Override PartName="/ppt/notesSlides/notesSlide3.xml" ContentType="application/vnd.openxmlformats-officedocument.presentationml.notes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Override PartName="/ppt/slideMasters/slideMaster3.xml" ContentType="application/vnd.openxmlformats-officedocument.presentationml.slideMaster+xml"/>
  <Override PartName="/ppt/notesSlides/notesSlide17.xml" ContentType="application/vnd.openxmlformats-officedocument.presentationml.notesSlide+xml"/>
  <Override PartName="/ppt/theme/theme8.xml" ContentType="application/vnd.openxmlformats-officedocument.theme+xml"/>
  <Override PartName="/ppt/notesSlides/notesSlide2.xml" ContentType="application/vnd.openxmlformats-officedocument.presentationml.notesSlide+xml"/>
  <Override PartName="/ppt/slideLayouts/slideLayout17.xml" ContentType="application/vnd.openxmlformats-officedocument.presentationml.slideLayout+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s/slide6.xml" ContentType="application/vnd.openxmlformats-officedocument.presentationml.slide+xml"/>
  <Default Extension="bin" ContentType="application/vnd.openxmlformats-officedocument.presentationml.printerSettings"/>
  <Override PartName="/ppt/slideLayouts/slideLayout6.xml" ContentType="application/vnd.openxmlformats-officedocument.presentationml.slideLayout+xml"/>
  <Override PartName="/ppt/notesSlides/notesSlide24.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60" r:id="rId2"/>
    <p:sldMasterId id="2147483663" r:id="rId3"/>
    <p:sldMasterId id="2147483665" r:id="rId4"/>
    <p:sldMasterId id="2147483667" r:id="rId5"/>
    <p:sldMasterId id="2147483669" r:id="rId6"/>
    <p:sldMasterId id="2147483671" r:id="rId7"/>
    <p:sldMasterId id="2147483673" r:id="rId8"/>
  </p:sldMasterIdLst>
  <p:notesMasterIdLst>
    <p:notesMasterId r:id="rId37"/>
  </p:notesMasterIdLst>
  <p:sldIdLst>
    <p:sldId id="441" r:id="rId9"/>
    <p:sldId id="469" r:id="rId10"/>
    <p:sldId id="470" r:id="rId11"/>
    <p:sldId id="471" r:id="rId12"/>
    <p:sldId id="472" r:id="rId13"/>
    <p:sldId id="473" r:id="rId14"/>
    <p:sldId id="474" r:id="rId15"/>
    <p:sldId id="449" r:id="rId16"/>
    <p:sldId id="475" r:id="rId17"/>
    <p:sldId id="476" r:id="rId18"/>
    <p:sldId id="478" r:id="rId19"/>
    <p:sldId id="461" r:id="rId20"/>
    <p:sldId id="462" r:id="rId21"/>
    <p:sldId id="477" r:id="rId22"/>
    <p:sldId id="479" r:id="rId23"/>
    <p:sldId id="480" r:id="rId24"/>
    <p:sldId id="481" r:id="rId25"/>
    <p:sldId id="482" r:id="rId26"/>
    <p:sldId id="489" r:id="rId27"/>
    <p:sldId id="488" r:id="rId28"/>
    <p:sldId id="483" r:id="rId29"/>
    <p:sldId id="484" r:id="rId30"/>
    <p:sldId id="485" r:id="rId31"/>
    <p:sldId id="486" r:id="rId32"/>
    <p:sldId id="490" r:id="rId33"/>
    <p:sldId id="491" r:id="rId34"/>
    <p:sldId id="492" r:id="rId35"/>
    <p:sldId id="369" r:id="rId3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FFF"/>
    <a:srgbClr val="000000"/>
    <a:srgbClr val="009900"/>
    <a:srgbClr val="66FF66"/>
    <a:srgbClr val="969696"/>
    <a:srgbClr val="FFFF66"/>
    <a:srgbClr val="FF0000"/>
    <a:srgbClr val="990099"/>
    <a:srgbClr val="0000FF"/>
    <a:srgbClr val="CC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7" d="100"/>
          <a:sy n="107" d="100"/>
        </p:scale>
        <p:origin x="-1080"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9" Type="http://schemas.openxmlformats.org/officeDocument/2006/relationships/slide" Target="slides/slide1.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77C1EC5B-30F7-D649-A39C-0A1CC58BEC8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1F1E5-EB8D-C244-844B-32E9AE6C9BF5}"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70D38AF-10AC-A94A-95EF-228E1A950B69}" type="slidenum">
              <a:rPr lang="en-US">
                <a:solidFill>
                  <a:prstClr val="black"/>
                </a:solidFill>
                <a:latin typeface="Times" pitchFamily="1" charset="0"/>
              </a:rPr>
              <a:pPr/>
              <a:t>2</a:t>
            </a:fld>
            <a:endParaRPr lang="en-US">
              <a:solidFill>
                <a:prstClr val="black"/>
              </a:solidFill>
              <a:latin typeface="Times"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8BC4083-AE7C-A34E-84D1-729E5FCA58FA}" type="slidenum">
              <a:rPr lang="en-US">
                <a:solidFill>
                  <a:prstClr val="black"/>
                </a:solidFill>
                <a:latin typeface="Times" pitchFamily="1" charset="0"/>
              </a:rPr>
              <a:pPr/>
              <a:t>3</a:t>
            </a:fld>
            <a:endParaRPr lang="en-US">
              <a:solidFill>
                <a:prstClr val="black"/>
              </a:solidFill>
              <a:latin typeface="Times"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2C10C12-C294-C446-A7A8-D14F00723D34}" type="slidenum">
              <a:rPr lang="en-US">
                <a:solidFill>
                  <a:prstClr val="black"/>
                </a:solidFill>
                <a:latin typeface="Times" pitchFamily="1" charset="0"/>
              </a:rPr>
              <a:pPr/>
              <a:t>4</a:t>
            </a:fld>
            <a:endParaRPr lang="en-US">
              <a:solidFill>
                <a:prstClr val="black"/>
              </a:solidFill>
              <a:latin typeface="Times"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0D8D51E-320F-E749-B4D8-C9B6A5CD1C93}" type="slidenum">
              <a:rPr lang="en-US">
                <a:solidFill>
                  <a:prstClr val="black"/>
                </a:solidFill>
                <a:latin typeface="Times" pitchFamily="1" charset="0"/>
              </a:rPr>
              <a:pPr/>
              <a:t>5</a:t>
            </a:fld>
            <a:endParaRPr lang="en-US">
              <a:solidFill>
                <a:prstClr val="black"/>
              </a:solidFill>
              <a:latin typeface="Times"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39092EF-64E2-A54F-8CEF-6B566F45F19A}" type="slidenum">
              <a:rPr lang="en-US">
                <a:solidFill>
                  <a:prstClr val="black"/>
                </a:solidFill>
                <a:latin typeface="Times" pitchFamily="1" charset="0"/>
              </a:rPr>
              <a:pPr/>
              <a:t>6</a:t>
            </a:fld>
            <a:endParaRPr lang="en-US">
              <a:solidFill>
                <a:prstClr val="black"/>
              </a:solidFill>
              <a:latin typeface="Times"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E2F81912-073A-D244-AE85-6A1AA5967F95}" type="slidenum">
              <a:rPr lang="en-US">
                <a:solidFill>
                  <a:prstClr val="black"/>
                </a:solidFill>
                <a:latin typeface="Times" pitchFamily="1" charset="0"/>
              </a:rPr>
              <a:pPr/>
              <a:t>7</a:t>
            </a:fld>
            <a:endParaRPr lang="en-US">
              <a:solidFill>
                <a:prstClr val="black"/>
              </a:solidFill>
              <a:latin typeface="Times" pitchFamily="1"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0B20A-5A12-6140-90DF-DB65BDAFDEBB}" type="slidenum">
              <a:rPr lang="en-US"/>
              <a:pPr/>
              <a:t>8</a:t>
            </a:fld>
            <a:endParaRPr lang="en-US"/>
          </a:p>
        </p:txBody>
      </p:sp>
      <p:sp>
        <p:nvSpPr>
          <p:cNvPr id="5744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744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9</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10</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pPr/>
              <a:t>11</a:t>
            </a:fld>
            <a:endParaRPr lang="en-US"/>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F906F5-F859-9C42-BE63-AFC92561CF37}" type="slidenum">
              <a:rPr lang="en-US"/>
              <a:pPr/>
              <a:t>12</a:t>
            </a:fld>
            <a:endParaRPr lang="en-US"/>
          </a:p>
        </p:txBody>
      </p:sp>
      <p:sp>
        <p:nvSpPr>
          <p:cNvPr id="5990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90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40A81-2096-E640-BA40-D07B6BF43554}" type="slidenum">
              <a:rPr lang="en-US"/>
              <a:pPr/>
              <a:t>13</a:t>
            </a:fld>
            <a:endParaRPr lang="en-US"/>
          </a:p>
        </p:txBody>
      </p:sp>
      <p:sp>
        <p:nvSpPr>
          <p:cNvPr id="601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14</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15</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B90E92-5FE5-E043-84B7-942206E7BC87}" type="slidenum">
              <a:rPr lang="en-US">
                <a:solidFill>
                  <a:prstClr val="black"/>
                </a:solidFill>
              </a:rPr>
              <a:pPr/>
              <a:t>16</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AEA18C-04D7-A142-8DE6-3C7C4DDD1FCF}" type="slidenum">
              <a:rPr lang="en-US">
                <a:solidFill>
                  <a:prstClr val="black"/>
                </a:solidFill>
              </a:rPr>
              <a:pPr/>
              <a:t>17</a:t>
            </a:fld>
            <a:endParaRPr lang="en-US">
              <a:solidFill>
                <a:prstClr val="black"/>
              </a:solidFill>
            </a:endParaRPr>
          </a:p>
        </p:txBody>
      </p:sp>
      <p:sp>
        <p:nvSpPr>
          <p:cNvPr id="6932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932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AEA18C-04D7-A142-8DE6-3C7C4DDD1FCF}" type="slidenum">
              <a:rPr lang="en-US">
                <a:solidFill>
                  <a:prstClr val="black"/>
                </a:solidFill>
              </a:rPr>
              <a:pPr/>
              <a:t>18</a:t>
            </a:fld>
            <a:endParaRPr lang="en-US">
              <a:solidFill>
                <a:prstClr val="black"/>
              </a:solidFill>
            </a:endParaRPr>
          </a:p>
        </p:txBody>
      </p:sp>
      <p:sp>
        <p:nvSpPr>
          <p:cNvPr id="6932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932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7617954-C515-454C-8DC8-562F027F71C3}" type="slidenum">
              <a:rPr lang="en-US">
                <a:solidFill>
                  <a:prstClr val="black"/>
                </a:solidFill>
                <a:latin typeface="Times" pitchFamily="1" charset="0"/>
              </a:rPr>
              <a:pPr/>
              <a:t>20</a:t>
            </a:fld>
            <a:endParaRPr lang="en-US">
              <a:solidFill>
                <a:prstClr val="black"/>
              </a:solidFill>
              <a:latin typeface="Times"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DCB7B6B-D6F6-CD4D-B3F1-101991506682}" type="slidenum">
              <a:rPr lang="en-US">
                <a:solidFill>
                  <a:prstClr val="black"/>
                </a:solidFill>
                <a:latin typeface="Times" pitchFamily="1" charset="0"/>
              </a:rPr>
              <a:pPr/>
              <a:t>25</a:t>
            </a:fld>
            <a:endParaRPr lang="en-US">
              <a:solidFill>
                <a:prstClr val="black"/>
              </a:solidFill>
              <a:latin typeface="Times" pitchFamily="1" charset="0"/>
            </a:endParaRPr>
          </a:p>
        </p:txBody>
      </p:sp>
      <p:sp>
        <p:nvSpPr>
          <p:cNvPr id="66563" name="Rectangle 2"/>
          <p:cNvSpPr>
            <a:spLocks noGrp="1" noRot="1" noChangeAspect="1" noChangeArrowheads="1"/>
          </p:cNvSpPr>
          <p:nvPr>
            <p:ph type="sldImg"/>
          </p:nvPr>
        </p:nvSpPr>
        <p:spPr>
          <a:xfrm>
            <a:off x="2846388" y="533400"/>
            <a:ext cx="3454400" cy="2590800"/>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2B22915-4FBF-8449-A310-B35840EED6FA}" type="slidenum">
              <a:rPr lang="en-US">
                <a:solidFill>
                  <a:prstClr val="black"/>
                </a:solidFill>
                <a:latin typeface="Times" pitchFamily="1" charset="0"/>
              </a:rPr>
              <a:pPr/>
              <a:t>26</a:t>
            </a:fld>
            <a:endParaRPr lang="en-US">
              <a:solidFill>
                <a:prstClr val="black"/>
              </a:solidFill>
              <a:latin typeface="Times" pitchFamily="1" charset="0"/>
            </a:endParaRPr>
          </a:p>
        </p:txBody>
      </p:sp>
      <p:sp>
        <p:nvSpPr>
          <p:cNvPr id="68611" name="Rectangle 2"/>
          <p:cNvSpPr>
            <a:spLocks noGrp="1" noRot="1" noChangeAspect="1" noChangeArrowheads="1"/>
          </p:cNvSpPr>
          <p:nvPr>
            <p:ph type="sldImg"/>
          </p:nvPr>
        </p:nvSpPr>
        <p:spPr>
          <a:xfrm>
            <a:off x="2846388" y="533400"/>
            <a:ext cx="3454400" cy="2590800"/>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E6AE369B-F4F4-C447-9829-8728B1B2A11B}" type="slidenum">
              <a:rPr lang="en-US">
                <a:solidFill>
                  <a:prstClr val="black"/>
                </a:solidFill>
                <a:latin typeface="Times" pitchFamily="1" charset="0"/>
              </a:rPr>
              <a:pPr/>
              <a:t>27</a:t>
            </a:fld>
            <a:endParaRPr lang="en-US">
              <a:solidFill>
                <a:prstClr val="black"/>
              </a:solidFill>
              <a:latin typeface="Times" pitchFamily="1" charset="0"/>
            </a:endParaRPr>
          </a:p>
        </p:txBody>
      </p:sp>
      <p:sp>
        <p:nvSpPr>
          <p:cNvPr id="70659" name="Rectangle 2"/>
          <p:cNvSpPr>
            <a:spLocks noGrp="1" noRot="1" noChangeAspect="1" noChangeArrowheads="1"/>
          </p:cNvSpPr>
          <p:nvPr>
            <p:ph type="sldImg"/>
          </p:nvPr>
        </p:nvSpPr>
        <p:spPr>
          <a:xfrm>
            <a:off x="2846388" y="533400"/>
            <a:ext cx="3454400" cy="2590800"/>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DAEC4-CD91-044B-A5CA-BE5D6C78A2EE}" type="slidenum">
              <a:rPr lang="en-US"/>
              <a:pPr/>
              <a:t>28</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98F6E68-C4A5-6849-9B9E-46E9E6BE49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3D19C6B-FB10-9845-856B-40FE828CF4E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3631E3C-C148-D940-88B8-398E202F922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2C51BA30-D6A1-A545-9F7E-6664A64D344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C63A3B0-4280-F745-9474-40A9778ECB2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A6AC8090-00BB-6047-895B-4A38E07E8C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34FF3A-6B25-4942-BA5D-62204CA405B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B99A73B-2378-7141-9FDD-AE7B3CBBA7B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67C8C01-B116-4D4C-AD2C-25B99CACA4F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CC4ED1A-704D-9949-AC2D-84188EACC236}"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EB4C1-072E-D441-8156-948E6BD74C5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B1A61EE1-17C0-A242-A04D-5092C058BA2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4EA5F0C-253A-414B-943E-188946075B7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b="0">
                <a:solidFill>
                  <a:srgbClr val="000000"/>
                </a:solidFill>
              </a:rPr>
              <a:pPr>
                <a:def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2F14B723-E449-EA45-A28A-5FA5DD77E738}" type="slidenum">
              <a:rPr lang="en-US">
                <a:solidFill>
                  <a:srgbClr val="000000"/>
                </a:solidFill>
                <a:latin typeface="Times New Roman" charset="0"/>
              </a:rPr>
              <a:pPr/>
              <a:t>‹#›</a:t>
            </a:fld>
            <a:endParaRPr lang="en-US">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62651693-B9B1-2147-90DB-BA11ED8FC842}"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defRPr>
      </a:lvl2pPr>
      <a:lvl3pPr algn="ctr" rtl="0" eaLnBrk="0" fontAlgn="base" hangingPunct="0">
        <a:spcBef>
          <a:spcPct val="0"/>
        </a:spcBef>
        <a:spcAft>
          <a:spcPct val="0"/>
        </a:spcAft>
        <a:defRPr sz="4400">
          <a:solidFill>
            <a:schemeClr val="tx2"/>
          </a:solidFill>
          <a:latin typeface="Times" charset="0"/>
        </a:defRPr>
      </a:lvl3pPr>
      <a:lvl4pPr algn="ctr" rtl="0" eaLnBrk="0" fontAlgn="base" hangingPunct="0">
        <a:spcBef>
          <a:spcPct val="0"/>
        </a:spcBef>
        <a:spcAft>
          <a:spcPct val="0"/>
        </a:spcAft>
        <a:defRPr sz="4400">
          <a:solidFill>
            <a:schemeClr val="tx2"/>
          </a:solidFill>
          <a:latin typeface="Times" charset="0"/>
        </a:defRPr>
      </a:lvl4pPr>
      <a:lvl5pPr algn="ctr" rtl="0" eaLnBrk="0" fontAlgn="base" hangingPunct="0">
        <a:spcBef>
          <a:spcPct val="0"/>
        </a:spcBef>
        <a:spcAft>
          <a:spcPct val="0"/>
        </a:spcAft>
        <a:defRPr sz="4400">
          <a:solidFill>
            <a:schemeClr val="tx2"/>
          </a:solidFill>
          <a:latin typeface="Times" charset="0"/>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b="0">
                <a:solidFill>
                  <a:srgbClr val="000000"/>
                </a:solidFill>
              </a:rPr>
              <a:pPr>
                <a:def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2"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b="0">
                <a:solidFill>
                  <a:srgbClr val="000000"/>
                </a:solidFill>
              </a:rPr>
              <a:pPr>
                <a:def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4"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1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openxmlformats.org/officeDocument/2006/relationships/image" Target="../media/image18.png"/><Relationship Id="rId1" Type="http://schemas.openxmlformats.org/officeDocument/2006/relationships/slideLayout" Target="../slideLayouts/slideLayout1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rPr>
              <a:t>Functions and Libraries</a:t>
            </a:r>
            <a:endParaRPr lang="en-US" sz="6000" dirty="0">
              <a:solidFill>
                <a:srgbClr val="FF0000"/>
              </a:solidFill>
            </a:endParaRP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a:t>
            </a:r>
            <a:r>
              <a:rPr lang="en-US" sz="3200" b="0" dirty="0" smtClean="0"/>
              <a:t>Roberts and Jerry Cain</a:t>
            </a:r>
          </a:p>
          <a:p>
            <a:pPr algn="ctr">
              <a:lnSpc>
                <a:spcPct val="85000"/>
              </a:lnSpc>
            </a:pPr>
            <a:r>
              <a:rPr lang="en-US" sz="3200" b="0" dirty="0"/>
              <a:t>CS </a:t>
            </a:r>
            <a:r>
              <a:rPr lang="en-US" sz="3200" b="0" dirty="0" smtClean="0"/>
              <a:t>106J</a:t>
            </a:r>
          </a:p>
          <a:p>
            <a:pPr algn="ctr">
              <a:lnSpc>
                <a:spcPct val="85000"/>
              </a:lnSpc>
            </a:pPr>
            <a:r>
              <a:rPr lang="en-US" sz="3200" b="0" dirty="0" smtClean="0"/>
              <a:t>April 17, 2017</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Computational Randomness is Hard </a:t>
            </a:r>
            <a:endParaRPr lang="en-US">
              <a:solidFill>
                <a:schemeClr val="tx1"/>
              </a:solidFill>
            </a:endParaRPr>
          </a:p>
        </p:txBody>
      </p:sp>
      <p:sp>
        <p:nvSpPr>
          <p:cNvPr id="18435" name="Text Box 5"/>
          <p:cNvSpPr txBox="1">
            <a:spLocks noChangeArrowheads="1"/>
          </p:cNvSpPr>
          <p:nvPr/>
        </p:nvSpPr>
        <p:spPr bwMode="auto">
          <a:xfrm>
            <a:off x="2362200" y="1190625"/>
            <a:ext cx="6375400" cy="2009775"/>
          </a:xfrm>
          <a:prstGeom prst="rect">
            <a:avLst/>
          </a:prstGeom>
          <a:noFill/>
          <a:ln w="9525">
            <a:noFill/>
            <a:miter lim="800000"/>
            <a:headEnd/>
            <a:tailEnd/>
          </a:ln>
        </p:spPr>
        <p:txBody>
          <a:bodyPr>
            <a:prstTxWarp prst="textNoShape">
              <a:avLst/>
            </a:prstTxWarp>
          </a:bodyPr>
          <a:lstStyle/>
          <a:p>
            <a:pPr algn="just">
              <a:lnSpc>
                <a:spcPct val="85000"/>
              </a:lnSpc>
            </a:pPr>
            <a:r>
              <a:rPr lang="en-US" sz="2400" b="0">
                <a:solidFill>
                  <a:srgbClr val="000000"/>
                </a:solidFill>
              </a:rPr>
              <a:t>The best known academic computer scientist at Stanford—and probably in the world—is Don Knuth, who has now been retired for many years.  Over his professional life, he has won most of the major awards in the field, including the 1974 Turing Award.  </a:t>
            </a:r>
          </a:p>
        </p:txBody>
      </p:sp>
      <p:pic>
        <p:nvPicPr>
          <p:cNvPr id="18436" name="Picture 8" descr="DonKnuth"/>
          <p:cNvPicPr>
            <a:picLocks noChangeAspect="1" noChangeArrowheads="1"/>
          </p:cNvPicPr>
          <p:nvPr/>
        </p:nvPicPr>
        <p:blipFill>
          <a:blip r:embed="rId3"/>
          <a:srcRect l="3438" r="3438"/>
          <a:stretch>
            <a:fillRect/>
          </a:stretch>
        </p:blipFill>
        <p:spPr bwMode="auto">
          <a:xfrm>
            <a:off x="457200" y="1219200"/>
            <a:ext cx="1746250" cy="2414588"/>
          </a:xfrm>
          <a:prstGeom prst="rect">
            <a:avLst/>
          </a:prstGeom>
          <a:noFill/>
          <a:ln w="9525">
            <a:solidFill>
              <a:schemeClr val="tx1"/>
            </a:solidFill>
            <a:miter lim="800000"/>
            <a:headEnd/>
            <a:tailEnd/>
          </a:ln>
        </p:spPr>
      </p:pic>
      <p:grpSp>
        <p:nvGrpSpPr>
          <p:cNvPr id="2" name="Group 11"/>
          <p:cNvGrpSpPr>
            <a:grpSpLocks/>
          </p:cNvGrpSpPr>
          <p:nvPr/>
        </p:nvGrpSpPr>
        <p:grpSpPr bwMode="auto">
          <a:xfrm>
            <a:off x="381000" y="3848100"/>
            <a:ext cx="8377238" cy="2616200"/>
            <a:chOff x="240" y="2424"/>
            <a:chExt cx="5277" cy="1648"/>
          </a:xfrm>
        </p:grpSpPr>
        <p:pic>
          <p:nvPicPr>
            <p:cNvPr id="18438" name="Picture 9" descr="KnuthVolume2Cover"/>
            <p:cNvPicPr>
              <a:picLocks noChangeAspect="1" noChangeArrowheads="1"/>
            </p:cNvPicPr>
            <p:nvPr/>
          </p:nvPicPr>
          <p:blipFill>
            <a:blip r:embed="rId4"/>
            <a:srcRect/>
            <a:stretch>
              <a:fillRect/>
            </a:stretch>
          </p:blipFill>
          <p:spPr bwMode="auto">
            <a:xfrm>
              <a:off x="4416" y="2464"/>
              <a:ext cx="1101" cy="1608"/>
            </a:xfrm>
            <a:prstGeom prst="rect">
              <a:avLst/>
            </a:prstGeom>
            <a:noFill/>
            <a:ln w="9525">
              <a:solidFill>
                <a:schemeClr val="tx1"/>
              </a:solidFill>
              <a:miter lim="800000"/>
              <a:headEnd/>
              <a:tailEnd/>
            </a:ln>
          </p:spPr>
        </p:pic>
        <p:sp>
          <p:nvSpPr>
            <p:cNvPr id="18439" name="Text Box 10"/>
            <p:cNvSpPr txBox="1">
              <a:spLocks noChangeArrowheads="1"/>
            </p:cNvSpPr>
            <p:nvPr/>
          </p:nvSpPr>
          <p:spPr bwMode="auto">
            <a:xfrm>
              <a:off x="240" y="2424"/>
              <a:ext cx="4080" cy="1442"/>
            </a:xfrm>
            <a:prstGeom prst="rect">
              <a:avLst/>
            </a:prstGeom>
            <a:noFill/>
            <a:ln w="9525">
              <a:noFill/>
              <a:miter lim="800000"/>
              <a:headEnd/>
              <a:tailEnd/>
            </a:ln>
          </p:spPr>
          <p:txBody>
            <a:bodyPr>
              <a:prstTxWarp prst="textNoShape">
                <a:avLst/>
              </a:prstTxWarp>
            </a:bodyPr>
            <a:lstStyle/>
            <a:p>
              <a:pPr algn="just">
                <a:lnSpc>
                  <a:spcPct val="85000"/>
                </a:lnSpc>
              </a:pPr>
              <a:r>
                <a:rPr lang="en-US" sz="2400" b="0">
                  <a:solidFill>
                    <a:srgbClr val="000000"/>
                  </a:solidFill>
                </a:rPr>
                <a:t>In 1969, Don published the first three volumes of his encyclopedic reference on computing, </a:t>
              </a:r>
              <a:r>
                <a:rPr lang="en-US" sz="2400" b="0" i="1">
                  <a:solidFill>
                    <a:srgbClr val="000000"/>
                  </a:solidFill>
                </a:rPr>
                <a:t>The Art of Computer Programming</a:t>
              </a:r>
              <a:r>
                <a:rPr lang="en-US" sz="2400" b="0">
                  <a:solidFill>
                    <a:srgbClr val="000000"/>
                  </a:solidFill>
                </a:rPr>
                <a:t>.  The second volume is devoted to seminumerical algorithms and includes a 160-page chapter on random numbers whose primary message is that “it is not easy to invent a fool-proof random-number generator.”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Celebrating Don’s 1000000</a:t>
            </a:r>
            <a:r>
              <a:rPr lang="en-US" sz="3200" baseline="-25000">
                <a:solidFill>
                  <a:srgbClr val="FF0000"/>
                </a:solidFill>
              </a:rPr>
              <a:t>2</a:t>
            </a:r>
            <a:r>
              <a:rPr lang="en-US" sz="4000" baseline="40000">
                <a:solidFill>
                  <a:srgbClr val="FF0000"/>
                </a:solidFill>
              </a:rPr>
              <a:t>th</a:t>
            </a:r>
            <a:r>
              <a:rPr lang="en-US" sz="4000">
                <a:solidFill>
                  <a:srgbClr val="FF0000"/>
                </a:solidFill>
              </a:rPr>
              <a:t> Birthday </a:t>
            </a:r>
            <a:endParaRPr lang="en-US">
              <a:solidFill>
                <a:schemeClr val="tx1"/>
              </a:solidFill>
            </a:endParaRPr>
          </a:p>
        </p:txBody>
      </p:sp>
      <p:sp>
        <p:nvSpPr>
          <p:cNvPr id="20483" name="Text Box 3"/>
          <p:cNvSpPr txBox="1">
            <a:spLocks noChangeArrowheads="1"/>
          </p:cNvSpPr>
          <p:nvPr/>
        </p:nvSpPr>
        <p:spPr bwMode="auto">
          <a:xfrm>
            <a:off x="412750" y="1190625"/>
            <a:ext cx="6357938" cy="1400175"/>
          </a:xfrm>
          <a:prstGeom prst="rect">
            <a:avLst/>
          </a:prstGeom>
          <a:noFill/>
          <a:ln w="9525">
            <a:noFill/>
            <a:miter lim="800000"/>
            <a:headEnd/>
            <a:tailEnd/>
          </a:ln>
        </p:spPr>
        <p:txBody>
          <a:bodyPr>
            <a:prstTxWarp prst="textNoShape">
              <a:avLst/>
            </a:prstTxWarp>
          </a:bodyPr>
          <a:lstStyle/>
          <a:p>
            <a:pPr algn="just">
              <a:lnSpc>
                <a:spcPct val="85000"/>
              </a:lnSpc>
            </a:pPr>
            <a:r>
              <a:rPr lang="en-US" sz="2400" b="0">
                <a:solidFill>
                  <a:srgbClr val="000000"/>
                </a:solidFill>
              </a:rPr>
              <a:t>In January 2002, the computer science department organized a surprise birthday conference in honor of Don Knuth’s 64</a:t>
            </a:r>
            <a:r>
              <a:rPr lang="en-US" sz="2400" b="0" baseline="30000">
                <a:solidFill>
                  <a:srgbClr val="000000"/>
                </a:solidFill>
              </a:rPr>
              <a:t>th</a:t>
            </a:r>
            <a:r>
              <a:rPr lang="en-US" sz="2400" b="0">
                <a:solidFill>
                  <a:srgbClr val="000000"/>
                </a:solidFill>
              </a:rPr>
              <a:t> birthday (which is a nice round number in computational terms). </a:t>
            </a:r>
          </a:p>
        </p:txBody>
      </p:sp>
      <p:pic>
        <p:nvPicPr>
          <p:cNvPr id="20484" name="Picture 7" descr="KnuthBirthdayCake"/>
          <p:cNvPicPr>
            <a:picLocks noChangeAspect="1" noChangeArrowheads="1"/>
          </p:cNvPicPr>
          <p:nvPr/>
        </p:nvPicPr>
        <p:blipFill>
          <a:blip r:embed="rId3"/>
          <a:srcRect t="1941" b="38818"/>
          <a:stretch>
            <a:fillRect/>
          </a:stretch>
        </p:blipFill>
        <p:spPr bwMode="auto">
          <a:xfrm>
            <a:off x="6858000" y="1274763"/>
            <a:ext cx="2036763" cy="2073275"/>
          </a:xfrm>
          <a:prstGeom prst="rect">
            <a:avLst/>
          </a:prstGeom>
          <a:noFill/>
          <a:ln w="9525">
            <a:solidFill>
              <a:schemeClr val="tx1"/>
            </a:solidFill>
            <a:miter lim="800000"/>
            <a:headEnd/>
            <a:tailEnd/>
          </a:ln>
        </p:spPr>
      </p:pic>
      <p:grpSp>
        <p:nvGrpSpPr>
          <p:cNvPr id="2" name="Group 9"/>
          <p:cNvGrpSpPr>
            <a:grpSpLocks/>
          </p:cNvGrpSpPr>
          <p:nvPr/>
        </p:nvGrpSpPr>
        <p:grpSpPr bwMode="auto">
          <a:xfrm>
            <a:off x="381000" y="3606800"/>
            <a:ext cx="8486775" cy="2714625"/>
            <a:chOff x="240" y="2272"/>
            <a:chExt cx="5346" cy="1710"/>
          </a:xfrm>
        </p:grpSpPr>
        <p:sp>
          <p:nvSpPr>
            <p:cNvPr id="20487" name="Text Box 6"/>
            <p:cNvSpPr txBox="1">
              <a:spLocks noChangeArrowheads="1"/>
            </p:cNvSpPr>
            <p:nvPr/>
          </p:nvSpPr>
          <p:spPr bwMode="auto">
            <a:xfrm>
              <a:off x="1632" y="2272"/>
              <a:ext cx="3954" cy="1352"/>
            </a:xfrm>
            <a:prstGeom prst="rect">
              <a:avLst/>
            </a:prstGeom>
            <a:noFill/>
            <a:ln w="9525">
              <a:noFill/>
              <a:miter lim="800000"/>
              <a:headEnd/>
              <a:tailEnd/>
            </a:ln>
          </p:spPr>
          <p:txBody>
            <a:bodyPr>
              <a:prstTxWarp prst="textNoShape">
                <a:avLst/>
              </a:prstTxWarp>
            </a:bodyPr>
            <a:lstStyle/>
            <a:p>
              <a:pPr algn="just">
                <a:lnSpc>
                  <a:spcPct val="85000"/>
                </a:lnSpc>
              </a:pPr>
              <a:r>
                <a:rPr lang="en-US" sz="2400" b="0">
                  <a:solidFill>
                    <a:srgbClr val="000000"/>
                  </a:solidFill>
                </a:rPr>
                <a:t>One of the speakers at the conference was Persi Diaconis, Professor of both Mathematics and Statistics, who spent the first decade of his professional life as a stage magician.</a:t>
              </a:r>
            </a:p>
            <a:p>
              <a:pPr algn="just">
                <a:lnSpc>
                  <a:spcPct val="85000"/>
                </a:lnSpc>
              </a:pPr>
              <a:endParaRPr lang="en-US" sz="1600" b="0">
                <a:solidFill>
                  <a:srgbClr val="000000"/>
                </a:solidFill>
              </a:endParaRPr>
            </a:p>
          </p:txBody>
        </p:sp>
        <p:pic>
          <p:nvPicPr>
            <p:cNvPr id="20488" name="Picture 8" descr="PersiFlippingCoin"/>
            <p:cNvPicPr>
              <a:picLocks noChangeAspect="1" noChangeArrowheads="1"/>
            </p:cNvPicPr>
            <p:nvPr/>
          </p:nvPicPr>
          <p:blipFill>
            <a:blip r:embed="rId4"/>
            <a:srcRect l="7025" t="8630" r="3513" b="11096"/>
            <a:stretch>
              <a:fillRect/>
            </a:stretch>
          </p:blipFill>
          <p:spPr bwMode="auto">
            <a:xfrm>
              <a:off x="240" y="2320"/>
              <a:ext cx="1301" cy="1662"/>
            </a:xfrm>
            <a:prstGeom prst="rect">
              <a:avLst/>
            </a:prstGeom>
            <a:noFill/>
            <a:ln w="9525">
              <a:solidFill>
                <a:schemeClr val="tx1"/>
              </a:solidFill>
              <a:miter lim="800000"/>
              <a:headEnd/>
              <a:tailEnd/>
            </a:ln>
          </p:spPr>
        </p:pic>
      </p:grpSp>
      <p:sp>
        <p:nvSpPr>
          <p:cNvPr id="673802" name="Rectangle 10"/>
          <p:cNvSpPr>
            <a:spLocks noChangeArrowheads="1"/>
          </p:cNvSpPr>
          <p:nvPr/>
        </p:nvSpPr>
        <p:spPr bwMode="auto">
          <a:xfrm>
            <a:off x="2590800" y="5105400"/>
            <a:ext cx="6308725" cy="13366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solidFill>
                  <a:srgbClr val="000000"/>
                </a:solidFill>
              </a:rPr>
              <a:t>At the conference, Persi described what happened when he was contacted by a Nevada casino to undertake a statistical analysis of a new shuffling machine .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38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802"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a Shuffling Machine </a:t>
            </a:r>
            <a:endParaRPr lang="en-US">
              <a:solidFill>
                <a:schemeClr val="tx1"/>
              </a:solidFill>
            </a:endParaRPr>
          </a:p>
        </p:txBody>
      </p:sp>
      <p:sp>
        <p:nvSpPr>
          <p:cNvPr id="22531" name="Text Box 3"/>
          <p:cNvSpPr txBox="1">
            <a:spLocks noChangeArrowheads="1"/>
          </p:cNvSpPr>
          <p:nvPr/>
        </p:nvSpPr>
        <p:spPr bwMode="auto">
          <a:xfrm>
            <a:off x="447675" y="1384300"/>
            <a:ext cx="3209925" cy="122872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b="0">
                <a:solidFill>
                  <a:srgbClr val="000000"/>
                </a:solidFill>
              </a:rPr>
              <a:t>The machine in question works by distributing a deck of cards into a set of eight bins.</a:t>
            </a:r>
            <a:endParaRPr lang="en-US" b="0">
              <a:solidFill>
                <a:srgbClr val="000000"/>
              </a:solidFill>
            </a:endParaRPr>
          </a:p>
        </p:txBody>
      </p:sp>
      <p:sp>
        <p:nvSpPr>
          <p:cNvPr id="681988" name="Text Box 4"/>
          <p:cNvSpPr txBox="1">
            <a:spLocks noChangeArrowheads="1"/>
          </p:cNvSpPr>
          <p:nvPr/>
        </p:nvSpPr>
        <p:spPr bwMode="auto">
          <a:xfrm>
            <a:off x="447675" y="2746375"/>
            <a:ext cx="3209925" cy="944563"/>
          </a:xfrm>
          <a:prstGeom prst="rect">
            <a:avLst/>
          </a:prstGeom>
          <a:noFill/>
          <a:ln w="9525">
            <a:noFill/>
            <a:miter lim="800000"/>
            <a:headEnd/>
            <a:tailEnd/>
          </a:ln>
        </p:spPr>
        <p:txBody>
          <a:bodyPr>
            <a:prstTxWarp prst="textNoShape">
              <a:avLst/>
            </a:prstTxWarp>
            <a:spAutoFit/>
          </a:bodyPr>
          <a:lstStyle/>
          <a:p>
            <a:pPr algn="just">
              <a:lnSpc>
                <a:spcPct val="85000"/>
              </a:lnSpc>
            </a:pPr>
            <a:r>
              <a:rPr lang="en-US" sz="2200" b="0">
                <a:solidFill>
                  <a:srgbClr val="000000"/>
                </a:solidFill>
              </a:rPr>
              <a:t>In phase 1, the machine moves each card in turn to a randomly chosen bin.</a:t>
            </a:r>
            <a:endParaRPr lang="en-US" b="0">
              <a:solidFill>
                <a:srgbClr val="000000"/>
              </a:solidFill>
            </a:endParaRPr>
          </a:p>
        </p:txBody>
      </p:sp>
      <p:sp>
        <p:nvSpPr>
          <p:cNvPr id="682053" name="Text Box 69"/>
          <p:cNvSpPr txBox="1">
            <a:spLocks noChangeArrowheads="1"/>
          </p:cNvSpPr>
          <p:nvPr/>
        </p:nvSpPr>
        <p:spPr bwMode="auto">
          <a:xfrm>
            <a:off x="447675" y="3835400"/>
            <a:ext cx="3205163" cy="1228725"/>
          </a:xfrm>
          <a:prstGeom prst="rect">
            <a:avLst/>
          </a:prstGeom>
          <a:noFill/>
          <a:ln w="9525">
            <a:noFill/>
            <a:miter lim="800000"/>
            <a:headEnd/>
            <a:tailEnd/>
          </a:ln>
        </p:spPr>
        <p:txBody>
          <a:bodyPr>
            <a:prstTxWarp prst="textNoShape">
              <a:avLst/>
            </a:prstTxWarp>
            <a:spAutoFit/>
          </a:bodyPr>
          <a:lstStyle/>
          <a:p>
            <a:pPr algn="just" eaLnBrk="1" hangingPunct="1">
              <a:lnSpc>
                <a:spcPct val="85000"/>
              </a:lnSpc>
            </a:pPr>
            <a:r>
              <a:rPr lang="en-US" sz="2200" b="0">
                <a:solidFill>
                  <a:srgbClr val="000000"/>
                </a:solidFill>
              </a:rPr>
              <a:t>If cards already exist in a bin, the machine randomly puts the new card either on the top or the bottom.</a:t>
            </a:r>
          </a:p>
        </p:txBody>
      </p:sp>
      <p:sp>
        <p:nvSpPr>
          <p:cNvPr id="682054" name="Text Box 70"/>
          <p:cNvSpPr txBox="1">
            <a:spLocks noChangeArrowheads="1"/>
          </p:cNvSpPr>
          <p:nvPr/>
        </p:nvSpPr>
        <p:spPr bwMode="auto">
          <a:xfrm>
            <a:off x="447675" y="5207000"/>
            <a:ext cx="3205163" cy="944563"/>
          </a:xfrm>
          <a:prstGeom prst="rect">
            <a:avLst/>
          </a:prstGeom>
          <a:noFill/>
          <a:ln w="9525">
            <a:noFill/>
            <a:miter lim="800000"/>
            <a:headEnd/>
            <a:tailEnd/>
          </a:ln>
        </p:spPr>
        <p:txBody>
          <a:bodyPr>
            <a:prstTxWarp prst="textNoShape">
              <a:avLst/>
            </a:prstTxWarp>
            <a:spAutoFit/>
          </a:bodyPr>
          <a:lstStyle/>
          <a:p>
            <a:pPr algn="just" eaLnBrk="1" hangingPunct="1">
              <a:lnSpc>
                <a:spcPct val="85000"/>
              </a:lnSpc>
            </a:pPr>
            <a:r>
              <a:rPr lang="en-US" sz="2200" b="0">
                <a:solidFill>
                  <a:srgbClr val="000000"/>
                </a:solidFill>
              </a:rPr>
              <a:t>In phase 2, the contents of the bins are returned to the deck in a random order.</a:t>
            </a:r>
          </a:p>
        </p:txBody>
      </p:sp>
      <p:sp>
        <p:nvSpPr>
          <p:cNvPr id="22535" name="Line 71"/>
          <p:cNvSpPr>
            <a:spLocks noChangeShapeType="1"/>
          </p:cNvSpPr>
          <p:nvPr/>
        </p:nvSpPr>
        <p:spPr bwMode="auto">
          <a:xfrm>
            <a:off x="7302500" y="146050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6" name="Line 72"/>
          <p:cNvSpPr>
            <a:spLocks noChangeShapeType="1"/>
          </p:cNvSpPr>
          <p:nvPr/>
        </p:nvSpPr>
        <p:spPr bwMode="auto">
          <a:xfrm>
            <a:off x="8572500" y="1460500"/>
            <a:ext cx="0" cy="445135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7" name="Line 73"/>
          <p:cNvSpPr>
            <a:spLocks noChangeShapeType="1"/>
          </p:cNvSpPr>
          <p:nvPr/>
        </p:nvSpPr>
        <p:spPr bwMode="auto">
          <a:xfrm>
            <a:off x="7302500" y="201612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8" name="Line 74"/>
          <p:cNvSpPr>
            <a:spLocks noChangeShapeType="1"/>
          </p:cNvSpPr>
          <p:nvPr/>
        </p:nvSpPr>
        <p:spPr bwMode="auto">
          <a:xfrm>
            <a:off x="7302500" y="257175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9" name="Line 75"/>
          <p:cNvSpPr>
            <a:spLocks noChangeShapeType="1"/>
          </p:cNvSpPr>
          <p:nvPr/>
        </p:nvSpPr>
        <p:spPr bwMode="auto">
          <a:xfrm>
            <a:off x="7302500" y="312737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0" name="Line 76"/>
          <p:cNvSpPr>
            <a:spLocks noChangeShapeType="1"/>
          </p:cNvSpPr>
          <p:nvPr/>
        </p:nvSpPr>
        <p:spPr bwMode="auto">
          <a:xfrm>
            <a:off x="7302500" y="368300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1" name="Line 77"/>
          <p:cNvSpPr>
            <a:spLocks noChangeShapeType="1"/>
          </p:cNvSpPr>
          <p:nvPr/>
        </p:nvSpPr>
        <p:spPr bwMode="auto">
          <a:xfrm>
            <a:off x="7302500" y="423862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2" name="Line 78"/>
          <p:cNvSpPr>
            <a:spLocks noChangeShapeType="1"/>
          </p:cNvSpPr>
          <p:nvPr/>
        </p:nvSpPr>
        <p:spPr bwMode="auto">
          <a:xfrm>
            <a:off x="7302500" y="479425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3" name="Line 79"/>
          <p:cNvSpPr>
            <a:spLocks noChangeShapeType="1"/>
          </p:cNvSpPr>
          <p:nvPr/>
        </p:nvSpPr>
        <p:spPr bwMode="auto">
          <a:xfrm>
            <a:off x="7302500" y="534987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4" name="Line 80"/>
          <p:cNvSpPr>
            <a:spLocks noChangeShapeType="1"/>
          </p:cNvSpPr>
          <p:nvPr/>
        </p:nvSpPr>
        <p:spPr bwMode="auto">
          <a:xfrm>
            <a:off x="7302500" y="590550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682065" name="Rectangle 81"/>
          <p:cNvSpPr>
            <a:spLocks noChangeArrowheads="1"/>
          </p:cNvSpPr>
          <p:nvPr/>
        </p:nvSpPr>
        <p:spPr bwMode="auto">
          <a:xfrm>
            <a:off x="3937000" y="1524000"/>
            <a:ext cx="1079500" cy="44450"/>
          </a:xfrm>
          <a:prstGeom prst="rect">
            <a:avLst/>
          </a:prstGeom>
          <a:solidFill>
            <a:srgbClr val="FF00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6" name="Rectangle 82"/>
          <p:cNvSpPr>
            <a:spLocks noChangeArrowheads="1"/>
          </p:cNvSpPr>
          <p:nvPr/>
        </p:nvSpPr>
        <p:spPr bwMode="auto">
          <a:xfrm>
            <a:off x="3937000" y="1604963"/>
            <a:ext cx="1079500" cy="44450"/>
          </a:xfrm>
          <a:prstGeom prst="rect">
            <a:avLst/>
          </a:prstGeom>
          <a:solidFill>
            <a:srgbClr val="FF1A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7" name="Rectangle 83"/>
          <p:cNvSpPr>
            <a:spLocks noChangeArrowheads="1"/>
          </p:cNvSpPr>
          <p:nvPr/>
        </p:nvSpPr>
        <p:spPr bwMode="auto">
          <a:xfrm>
            <a:off x="3937000" y="1685925"/>
            <a:ext cx="1079500" cy="44450"/>
          </a:xfrm>
          <a:prstGeom prst="rect">
            <a:avLst/>
          </a:prstGeom>
          <a:solidFill>
            <a:srgbClr val="FF33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8" name="Rectangle 84"/>
          <p:cNvSpPr>
            <a:spLocks noChangeArrowheads="1"/>
          </p:cNvSpPr>
          <p:nvPr/>
        </p:nvSpPr>
        <p:spPr bwMode="auto">
          <a:xfrm>
            <a:off x="3937000" y="1766888"/>
            <a:ext cx="1079500" cy="44450"/>
          </a:xfrm>
          <a:prstGeom prst="rect">
            <a:avLst/>
          </a:prstGeom>
          <a:solidFill>
            <a:srgbClr val="FF4D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9" name="Rectangle 85"/>
          <p:cNvSpPr>
            <a:spLocks noChangeArrowheads="1"/>
          </p:cNvSpPr>
          <p:nvPr/>
        </p:nvSpPr>
        <p:spPr bwMode="auto">
          <a:xfrm>
            <a:off x="3937000" y="1847850"/>
            <a:ext cx="1079500" cy="44450"/>
          </a:xfrm>
          <a:prstGeom prst="rect">
            <a:avLst/>
          </a:prstGeom>
          <a:solidFill>
            <a:srgbClr val="FF66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0" name="Rectangle 86"/>
          <p:cNvSpPr>
            <a:spLocks noChangeArrowheads="1"/>
          </p:cNvSpPr>
          <p:nvPr/>
        </p:nvSpPr>
        <p:spPr bwMode="auto">
          <a:xfrm>
            <a:off x="3937000" y="1928813"/>
            <a:ext cx="1079500" cy="44450"/>
          </a:xfrm>
          <a:prstGeom prst="rect">
            <a:avLst/>
          </a:prstGeom>
          <a:solidFill>
            <a:srgbClr val="FF80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1" name="Rectangle 87"/>
          <p:cNvSpPr>
            <a:spLocks noChangeArrowheads="1"/>
          </p:cNvSpPr>
          <p:nvPr/>
        </p:nvSpPr>
        <p:spPr bwMode="auto">
          <a:xfrm>
            <a:off x="3937000" y="2009775"/>
            <a:ext cx="1079500" cy="46038"/>
          </a:xfrm>
          <a:prstGeom prst="rect">
            <a:avLst/>
          </a:prstGeom>
          <a:solidFill>
            <a:srgbClr val="FF9A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2" name="Rectangle 88"/>
          <p:cNvSpPr>
            <a:spLocks noChangeArrowheads="1"/>
          </p:cNvSpPr>
          <p:nvPr/>
        </p:nvSpPr>
        <p:spPr bwMode="auto">
          <a:xfrm>
            <a:off x="3937000" y="2090738"/>
            <a:ext cx="1079500" cy="46037"/>
          </a:xfrm>
          <a:prstGeom prst="rect">
            <a:avLst/>
          </a:prstGeom>
          <a:solidFill>
            <a:srgbClr val="FFB3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3" name="Rectangle 89"/>
          <p:cNvSpPr>
            <a:spLocks noChangeArrowheads="1"/>
          </p:cNvSpPr>
          <p:nvPr/>
        </p:nvSpPr>
        <p:spPr bwMode="auto">
          <a:xfrm>
            <a:off x="3937000" y="2171700"/>
            <a:ext cx="1079500" cy="46038"/>
          </a:xfrm>
          <a:prstGeom prst="rect">
            <a:avLst/>
          </a:prstGeom>
          <a:solidFill>
            <a:srgbClr val="FFCD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4" name="Rectangle 90"/>
          <p:cNvSpPr>
            <a:spLocks noChangeArrowheads="1"/>
          </p:cNvSpPr>
          <p:nvPr/>
        </p:nvSpPr>
        <p:spPr bwMode="auto">
          <a:xfrm>
            <a:off x="3937000" y="2254250"/>
            <a:ext cx="1079500" cy="44450"/>
          </a:xfrm>
          <a:prstGeom prst="rect">
            <a:avLst/>
          </a:prstGeom>
          <a:solidFill>
            <a:srgbClr val="FFE6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5" name="Rectangle 91"/>
          <p:cNvSpPr>
            <a:spLocks noChangeArrowheads="1"/>
          </p:cNvSpPr>
          <p:nvPr/>
        </p:nvSpPr>
        <p:spPr bwMode="auto">
          <a:xfrm>
            <a:off x="3937000" y="2335213"/>
            <a:ext cx="1079500" cy="44450"/>
          </a:xfrm>
          <a:prstGeom prst="rect">
            <a:avLst/>
          </a:prstGeom>
          <a:solidFill>
            <a:srgbClr val="FE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6" name="Rectangle 92"/>
          <p:cNvSpPr>
            <a:spLocks noChangeArrowheads="1"/>
          </p:cNvSpPr>
          <p:nvPr/>
        </p:nvSpPr>
        <p:spPr bwMode="auto">
          <a:xfrm>
            <a:off x="3937000" y="2416175"/>
            <a:ext cx="1079500" cy="44450"/>
          </a:xfrm>
          <a:prstGeom prst="rect">
            <a:avLst/>
          </a:prstGeom>
          <a:solidFill>
            <a:srgbClr val="E4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7" name="Rectangle 93"/>
          <p:cNvSpPr>
            <a:spLocks noChangeArrowheads="1"/>
          </p:cNvSpPr>
          <p:nvPr/>
        </p:nvSpPr>
        <p:spPr bwMode="auto">
          <a:xfrm>
            <a:off x="3937000" y="2497138"/>
            <a:ext cx="1079500" cy="44450"/>
          </a:xfrm>
          <a:prstGeom prst="rect">
            <a:avLst/>
          </a:prstGeom>
          <a:solidFill>
            <a:srgbClr val="CB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8" name="Rectangle 94"/>
          <p:cNvSpPr>
            <a:spLocks noChangeArrowheads="1"/>
          </p:cNvSpPr>
          <p:nvPr/>
        </p:nvSpPr>
        <p:spPr bwMode="auto">
          <a:xfrm>
            <a:off x="3937000" y="2578100"/>
            <a:ext cx="1079500" cy="44450"/>
          </a:xfrm>
          <a:prstGeom prst="rect">
            <a:avLst/>
          </a:prstGeom>
          <a:solidFill>
            <a:srgbClr val="B1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9" name="Rectangle 95"/>
          <p:cNvSpPr>
            <a:spLocks noChangeArrowheads="1"/>
          </p:cNvSpPr>
          <p:nvPr/>
        </p:nvSpPr>
        <p:spPr bwMode="auto">
          <a:xfrm>
            <a:off x="3937000" y="2659063"/>
            <a:ext cx="1079500" cy="46037"/>
          </a:xfrm>
          <a:prstGeom prst="rect">
            <a:avLst/>
          </a:prstGeom>
          <a:solidFill>
            <a:srgbClr val="98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0" name="Rectangle 96"/>
          <p:cNvSpPr>
            <a:spLocks noChangeArrowheads="1"/>
          </p:cNvSpPr>
          <p:nvPr/>
        </p:nvSpPr>
        <p:spPr bwMode="auto">
          <a:xfrm>
            <a:off x="3937000" y="2740025"/>
            <a:ext cx="1079500" cy="46038"/>
          </a:xfrm>
          <a:prstGeom prst="rect">
            <a:avLst/>
          </a:prstGeom>
          <a:solidFill>
            <a:srgbClr val="7E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1" name="Rectangle 97"/>
          <p:cNvSpPr>
            <a:spLocks noChangeArrowheads="1"/>
          </p:cNvSpPr>
          <p:nvPr/>
        </p:nvSpPr>
        <p:spPr bwMode="auto">
          <a:xfrm>
            <a:off x="3937000" y="2820988"/>
            <a:ext cx="1079500" cy="46037"/>
          </a:xfrm>
          <a:prstGeom prst="rect">
            <a:avLst/>
          </a:prstGeom>
          <a:solidFill>
            <a:srgbClr val="64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2" name="Rectangle 98"/>
          <p:cNvSpPr>
            <a:spLocks noChangeArrowheads="1"/>
          </p:cNvSpPr>
          <p:nvPr/>
        </p:nvSpPr>
        <p:spPr bwMode="auto">
          <a:xfrm>
            <a:off x="3937000" y="2903538"/>
            <a:ext cx="1079500" cy="44450"/>
          </a:xfrm>
          <a:prstGeom prst="rect">
            <a:avLst/>
          </a:prstGeom>
          <a:solidFill>
            <a:srgbClr val="4B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3" name="Rectangle 99"/>
          <p:cNvSpPr>
            <a:spLocks noChangeArrowheads="1"/>
          </p:cNvSpPr>
          <p:nvPr/>
        </p:nvSpPr>
        <p:spPr bwMode="auto">
          <a:xfrm>
            <a:off x="3937000" y="2984500"/>
            <a:ext cx="1079500" cy="44450"/>
          </a:xfrm>
          <a:prstGeom prst="rect">
            <a:avLst/>
          </a:prstGeom>
          <a:solidFill>
            <a:srgbClr val="31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4" name="Rectangle 100"/>
          <p:cNvSpPr>
            <a:spLocks noChangeArrowheads="1"/>
          </p:cNvSpPr>
          <p:nvPr/>
        </p:nvSpPr>
        <p:spPr bwMode="auto">
          <a:xfrm>
            <a:off x="3937000" y="3065463"/>
            <a:ext cx="1079500" cy="44450"/>
          </a:xfrm>
          <a:prstGeom prst="rect">
            <a:avLst/>
          </a:prstGeom>
          <a:solidFill>
            <a:srgbClr val="18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5" name="Rectangle 101"/>
          <p:cNvSpPr>
            <a:spLocks noChangeArrowheads="1"/>
          </p:cNvSpPr>
          <p:nvPr/>
        </p:nvSpPr>
        <p:spPr bwMode="auto">
          <a:xfrm>
            <a:off x="3937000" y="3146425"/>
            <a:ext cx="1079500" cy="44450"/>
          </a:xfrm>
          <a:prstGeom prst="rect">
            <a:avLst/>
          </a:prstGeom>
          <a:solidFill>
            <a:srgbClr val="00FF02"/>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6" name="Rectangle 102"/>
          <p:cNvSpPr>
            <a:spLocks noChangeArrowheads="1"/>
          </p:cNvSpPr>
          <p:nvPr/>
        </p:nvSpPr>
        <p:spPr bwMode="auto">
          <a:xfrm>
            <a:off x="3937000" y="3227388"/>
            <a:ext cx="1079500" cy="44450"/>
          </a:xfrm>
          <a:prstGeom prst="rect">
            <a:avLst/>
          </a:prstGeom>
          <a:solidFill>
            <a:srgbClr val="00FF1C"/>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7" name="Rectangle 103"/>
          <p:cNvSpPr>
            <a:spLocks noChangeArrowheads="1"/>
          </p:cNvSpPr>
          <p:nvPr/>
        </p:nvSpPr>
        <p:spPr bwMode="auto">
          <a:xfrm>
            <a:off x="3937000" y="3308350"/>
            <a:ext cx="1079500" cy="46038"/>
          </a:xfrm>
          <a:prstGeom prst="rect">
            <a:avLst/>
          </a:prstGeom>
          <a:solidFill>
            <a:srgbClr val="00FF35"/>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8" name="Rectangle 104"/>
          <p:cNvSpPr>
            <a:spLocks noChangeArrowheads="1"/>
          </p:cNvSpPr>
          <p:nvPr/>
        </p:nvSpPr>
        <p:spPr bwMode="auto">
          <a:xfrm>
            <a:off x="3937000" y="3389313"/>
            <a:ext cx="1079500" cy="46037"/>
          </a:xfrm>
          <a:prstGeom prst="rect">
            <a:avLst/>
          </a:prstGeom>
          <a:solidFill>
            <a:srgbClr val="00FF4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9" name="Rectangle 105"/>
          <p:cNvSpPr>
            <a:spLocks noChangeArrowheads="1"/>
          </p:cNvSpPr>
          <p:nvPr/>
        </p:nvSpPr>
        <p:spPr bwMode="auto">
          <a:xfrm>
            <a:off x="3937000" y="3470275"/>
            <a:ext cx="1079500" cy="46038"/>
          </a:xfrm>
          <a:prstGeom prst="rect">
            <a:avLst/>
          </a:prstGeom>
          <a:solidFill>
            <a:srgbClr val="00FF68"/>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0" name="Rectangle 106"/>
          <p:cNvSpPr>
            <a:spLocks noChangeArrowheads="1"/>
          </p:cNvSpPr>
          <p:nvPr/>
        </p:nvSpPr>
        <p:spPr bwMode="auto">
          <a:xfrm>
            <a:off x="3937000" y="3551238"/>
            <a:ext cx="1079500" cy="46037"/>
          </a:xfrm>
          <a:prstGeom prst="rect">
            <a:avLst/>
          </a:prstGeom>
          <a:solidFill>
            <a:srgbClr val="00FF82"/>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1" name="Rectangle 107"/>
          <p:cNvSpPr>
            <a:spLocks noChangeArrowheads="1"/>
          </p:cNvSpPr>
          <p:nvPr/>
        </p:nvSpPr>
        <p:spPr bwMode="auto">
          <a:xfrm>
            <a:off x="3937000" y="3633788"/>
            <a:ext cx="1079500" cy="44450"/>
          </a:xfrm>
          <a:prstGeom prst="rect">
            <a:avLst/>
          </a:prstGeom>
          <a:solidFill>
            <a:srgbClr val="00FF9C"/>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2" name="Rectangle 108"/>
          <p:cNvSpPr>
            <a:spLocks noChangeArrowheads="1"/>
          </p:cNvSpPr>
          <p:nvPr/>
        </p:nvSpPr>
        <p:spPr bwMode="auto">
          <a:xfrm>
            <a:off x="3937000" y="3714750"/>
            <a:ext cx="1079500" cy="44450"/>
          </a:xfrm>
          <a:prstGeom prst="rect">
            <a:avLst/>
          </a:prstGeom>
          <a:solidFill>
            <a:srgbClr val="00FFB5"/>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3" name="Rectangle 109"/>
          <p:cNvSpPr>
            <a:spLocks noChangeArrowheads="1"/>
          </p:cNvSpPr>
          <p:nvPr/>
        </p:nvSpPr>
        <p:spPr bwMode="auto">
          <a:xfrm>
            <a:off x="3937000" y="3795713"/>
            <a:ext cx="1079500" cy="44450"/>
          </a:xfrm>
          <a:prstGeom prst="rect">
            <a:avLst/>
          </a:prstGeom>
          <a:solidFill>
            <a:srgbClr val="00FFC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4" name="Rectangle 110"/>
          <p:cNvSpPr>
            <a:spLocks noChangeArrowheads="1"/>
          </p:cNvSpPr>
          <p:nvPr/>
        </p:nvSpPr>
        <p:spPr bwMode="auto">
          <a:xfrm>
            <a:off x="3937000" y="3876675"/>
            <a:ext cx="1079500" cy="44450"/>
          </a:xfrm>
          <a:prstGeom prst="rect">
            <a:avLst/>
          </a:prstGeom>
          <a:solidFill>
            <a:srgbClr val="00FFE8"/>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5" name="Rectangle 111"/>
          <p:cNvSpPr>
            <a:spLocks noChangeArrowheads="1"/>
          </p:cNvSpPr>
          <p:nvPr/>
        </p:nvSpPr>
        <p:spPr bwMode="auto">
          <a:xfrm>
            <a:off x="3937000" y="3957638"/>
            <a:ext cx="1079500" cy="44450"/>
          </a:xfrm>
          <a:prstGeom prst="rect">
            <a:avLst/>
          </a:prstGeom>
          <a:solidFill>
            <a:srgbClr val="00FC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6" name="Rectangle 112"/>
          <p:cNvSpPr>
            <a:spLocks noChangeArrowheads="1"/>
          </p:cNvSpPr>
          <p:nvPr/>
        </p:nvSpPr>
        <p:spPr bwMode="auto">
          <a:xfrm>
            <a:off x="3937000" y="4038600"/>
            <a:ext cx="1079500" cy="46038"/>
          </a:xfrm>
          <a:prstGeom prst="rect">
            <a:avLst/>
          </a:prstGeom>
          <a:solidFill>
            <a:srgbClr val="00E2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7" name="Rectangle 113"/>
          <p:cNvSpPr>
            <a:spLocks noChangeArrowheads="1"/>
          </p:cNvSpPr>
          <p:nvPr/>
        </p:nvSpPr>
        <p:spPr bwMode="auto">
          <a:xfrm>
            <a:off x="3937000" y="4119563"/>
            <a:ext cx="1079500" cy="46037"/>
          </a:xfrm>
          <a:prstGeom prst="rect">
            <a:avLst/>
          </a:prstGeom>
          <a:solidFill>
            <a:srgbClr val="00C9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8" name="Rectangle 114"/>
          <p:cNvSpPr>
            <a:spLocks noChangeArrowheads="1"/>
          </p:cNvSpPr>
          <p:nvPr/>
        </p:nvSpPr>
        <p:spPr bwMode="auto">
          <a:xfrm>
            <a:off x="3937000" y="4200525"/>
            <a:ext cx="1079500" cy="46038"/>
          </a:xfrm>
          <a:prstGeom prst="rect">
            <a:avLst/>
          </a:prstGeom>
          <a:solidFill>
            <a:srgbClr val="00AF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9" name="Rectangle 115"/>
          <p:cNvSpPr>
            <a:spLocks noChangeArrowheads="1"/>
          </p:cNvSpPr>
          <p:nvPr/>
        </p:nvSpPr>
        <p:spPr bwMode="auto">
          <a:xfrm>
            <a:off x="3937000" y="4283075"/>
            <a:ext cx="1079500" cy="44450"/>
          </a:xfrm>
          <a:prstGeom prst="rect">
            <a:avLst/>
          </a:prstGeom>
          <a:solidFill>
            <a:srgbClr val="0096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0" name="Rectangle 116"/>
          <p:cNvSpPr>
            <a:spLocks noChangeArrowheads="1"/>
          </p:cNvSpPr>
          <p:nvPr/>
        </p:nvSpPr>
        <p:spPr bwMode="auto">
          <a:xfrm>
            <a:off x="3937000" y="4364038"/>
            <a:ext cx="1079500" cy="44450"/>
          </a:xfrm>
          <a:prstGeom prst="rect">
            <a:avLst/>
          </a:prstGeom>
          <a:solidFill>
            <a:srgbClr val="007C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1" name="Rectangle 117"/>
          <p:cNvSpPr>
            <a:spLocks noChangeArrowheads="1"/>
          </p:cNvSpPr>
          <p:nvPr/>
        </p:nvSpPr>
        <p:spPr bwMode="auto">
          <a:xfrm>
            <a:off x="3937000" y="4445000"/>
            <a:ext cx="1079500" cy="44450"/>
          </a:xfrm>
          <a:prstGeom prst="rect">
            <a:avLst/>
          </a:prstGeom>
          <a:solidFill>
            <a:srgbClr val="0062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2" name="Rectangle 118"/>
          <p:cNvSpPr>
            <a:spLocks noChangeArrowheads="1"/>
          </p:cNvSpPr>
          <p:nvPr/>
        </p:nvSpPr>
        <p:spPr bwMode="auto">
          <a:xfrm>
            <a:off x="3937000" y="4525963"/>
            <a:ext cx="1079500" cy="44450"/>
          </a:xfrm>
          <a:prstGeom prst="rect">
            <a:avLst/>
          </a:prstGeom>
          <a:solidFill>
            <a:srgbClr val="0049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3" name="Rectangle 119"/>
          <p:cNvSpPr>
            <a:spLocks noChangeArrowheads="1"/>
          </p:cNvSpPr>
          <p:nvPr/>
        </p:nvSpPr>
        <p:spPr bwMode="auto">
          <a:xfrm>
            <a:off x="3937000" y="4606925"/>
            <a:ext cx="1079500" cy="44450"/>
          </a:xfrm>
          <a:prstGeom prst="rect">
            <a:avLst/>
          </a:prstGeom>
          <a:solidFill>
            <a:srgbClr val="002F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4" name="Rectangle 120"/>
          <p:cNvSpPr>
            <a:spLocks noChangeArrowheads="1"/>
          </p:cNvSpPr>
          <p:nvPr/>
        </p:nvSpPr>
        <p:spPr bwMode="auto">
          <a:xfrm>
            <a:off x="3937000" y="4687888"/>
            <a:ext cx="1079500" cy="46037"/>
          </a:xfrm>
          <a:prstGeom prst="rect">
            <a:avLst/>
          </a:prstGeom>
          <a:solidFill>
            <a:srgbClr val="0016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5" name="Rectangle 121"/>
          <p:cNvSpPr>
            <a:spLocks noChangeArrowheads="1"/>
          </p:cNvSpPr>
          <p:nvPr/>
        </p:nvSpPr>
        <p:spPr bwMode="auto">
          <a:xfrm>
            <a:off x="3937000" y="4768850"/>
            <a:ext cx="1079500" cy="46038"/>
          </a:xfrm>
          <a:prstGeom prst="rect">
            <a:avLst/>
          </a:prstGeom>
          <a:solidFill>
            <a:srgbClr val="04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6" name="Rectangle 122"/>
          <p:cNvSpPr>
            <a:spLocks noChangeArrowheads="1"/>
          </p:cNvSpPr>
          <p:nvPr/>
        </p:nvSpPr>
        <p:spPr bwMode="auto">
          <a:xfrm>
            <a:off x="3937000" y="4849813"/>
            <a:ext cx="1079500" cy="46037"/>
          </a:xfrm>
          <a:prstGeom prst="rect">
            <a:avLst/>
          </a:prstGeom>
          <a:solidFill>
            <a:srgbClr val="1E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7" name="Rectangle 123"/>
          <p:cNvSpPr>
            <a:spLocks noChangeArrowheads="1"/>
          </p:cNvSpPr>
          <p:nvPr/>
        </p:nvSpPr>
        <p:spPr bwMode="auto">
          <a:xfrm>
            <a:off x="3937000" y="4932363"/>
            <a:ext cx="1079500" cy="44450"/>
          </a:xfrm>
          <a:prstGeom prst="rect">
            <a:avLst/>
          </a:prstGeom>
          <a:solidFill>
            <a:srgbClr val="37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8" name="Rectangle 124"/>
          <p:cNvSpPr>
            <a:spLocks noChangeArrowheads="1"/>
          </p:cNvSpPr>
          <p:nvPr/>
        </p:nvSpPr>
        <p:spPr bwMode="auto">
          <a:xfrm>
            <a:off x="3937000" y="5013325"/>
            <a:ext cx="1079500" cy="44450"/>
          </a:xfrm>
          <a:prstGeom prst="rect">
            <a:avLst/>
          </a:prstGeom>
          <a:solidFill>
            <a:srgbClr val="51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9" name="Rectangle 125"/>
          <p:cNvSpPr>
            <a:spLocks noChangeArrowheads="1"/>
          </p:cNvSpPr>
          <p:nvPr/>
        </p:nvSpPr>
        <p:spPr bwMode="auto">
          <a:xfrm>
            <a:off x="3937000" y="5094288"/>
            <a:ext cx="1079500" cy="44450"/>
          </a:xfrm>
          <a:prstGeom prst="rect">
            <a:avLst/>
          </a:prstGeom>
          <a:solidFill>
            <a:srgbClr val="6A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0" name="Rectangle 126"/>
          <p:cNvSpPr>
            <a:spLocks noChangeArrowheads="1"/>
          </p:cNvSpPr>
          <p:nvPr/>
        </p:nvSpPr>
        <p:spPr bwMode="auto">
          <a:xfrm>
            <a:off x="3937000" y="5175250"/>
            <a:ext cx="1079500" cy="44450"/>
          </a:xfrm>
          <a:prstGeom prst="rect">
            <a:avLst/>
          </a:prstGeom>
          <a:solidFill>
            <a:srgbClr val="84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1" name="Rectangle 127"/>
          <p:cNvSpPr>
            <a:spLocks noChangeArrowheads="1"/>
          </p:cNvSpPr>
          <p:nvPr/>
        </p:nvSpPr>
        <p:spPr bwMode="auto">
          <a:xfrm>
            <a:off x="3937000" y="5256213"/>
            <a:ext cx="1079500" cy="44450"/>
          </a:xfrm>
          <a:prstGeom prst="rect">
            <a:avLst/>
          </a:prstGeom>
          <a:solidFill>
            <a:srgbClr val="9E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2" name="Rectangle 128"/>
          <p:cNvSpPr>
            <a:spLocks noChangeArrowheads="1"/>
          </p:cNvSpPr>
          <p:nvPr/>
        </p:nvSpPr>
        <p:spPr bwMode="auto">
          <a:xfrm>
            <a:off x="3937000" y="5337175"/>
            <a:ext cx="1079500" cy="46038"/>
          </a:xfrm>
          <a:prstGeom prst="rect">
            <a:avLst/>
          </a:prstGeom>
          <a:solidFill>
            <a:srgbClr val="B7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3" name="Rectangle 129"/>
          <p:cNvSpPr>
            <a:spLocks noChangeArrowheads="1"/>
          </p:cNvSpPr>
          <p:nvPr/>
        </p:nvSpPr>
        <p:spPr bwMode="auto">
          <a:xfrm>
            <a:off x="3937000" y="5418138"/>
            <a:ext cx="1079500" cy="46037"/>
          </a:xfrm>
          <a:prstGeom prst="rect">
            <a:avLst/>
          </a:prstGeom>
          <a:solidFill>
            <a:srgbClr val="D1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4" name="Rectangle 130"/>
          <p:cNvSpPr>
            <a:spLocks noChangeArrowheads="1"/>
          </p:cNvSpPr>
          <p:nvPr/>
        </p:nvSpPr>
        <p:spPr bwMode="auto">
          <a:xfrm>
            <a:off x="3937000" y="5499100"/>
            <a:ext cx="1079500" cy="46038"/>
          </a:xfrm>
          <a:prstGeom prst="rect">
            <a:avLst/>
          </a:prstGeom>
          <a:solidFill>
            <a:srgbClr val="EA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5" name="Rectangle 131"/>
          <p:cNvSpPr>
            <a:spLocks noChangeArrowheads="1"/>
          </p:cNvSpPr>
          <p:nvPr/>
        </p:nvSpPr>
        <p:spPr bwMode="auto">
          <a:xfrm>
            <a:off x="3937000" y="5580063"/>
            <a:ext cx="1079500" cy="46037"/>
          </a:xfrm>
          <a:prstGeom prst="rect">
            <a:avLst/>
          </a:prstGeom>
          <a:solidFill>
            <a:srgbClr val="FF00FA"/>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6" name="Rectangle 132"/>
          <p:cNvSpPr>
            <a:spLocks noChangeArrowheads="1"/>
          </p:cNvSpPr>
          <p:nvPr/>
        </p:nvSpPr>
        <p:spPr bwMode="auto">
          <a:xfrm>
            <a:off x="3937000" y="5662613"/>
            <a:ext cx="1079500" cy="44450"/>
          </a:xfrm>
          <a:prstGeom prst="rect">
            <a:avLst/>
          </a:prstGeom>
          <a:solidFill>
            <a:srgbClr val="FFFF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1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4" presetClass="path" presetSubtype="0" accel="50000" fill="hold" grpId="0" nodeType="clickEffect">
                                  <p:stCondLst>
                                    <p:cond delay="0"/>
                                  </p:stCondLst>
                                  <p:childTnLst>
                                    <p:animMotion origin="layout" path="M 0.000 0.000 L 0.142 0.000 " pathEditMode="relative" rAng="0" ptsTypes="AA">
                                      <p:cBhvr>
                                        <p:cTn id="10" dur="408" fill="hold"/>
                                        <p:tgtEl>
                                          <p:spTgt spid="682065"/>
                                        </p:tgtEl>
                                        <p:attrNameLst>
                                          <p:attrName>ppt_x</p:attrName>
                                          <p:attrName>ppt_y</p:attrName>
                                        </p:attrNameLst>
                                      </p:cBhvr>
                                      <p:rCtr x="142" y="0"/>
                                    </p:animMotion>
                                  </p:childTnLst>
                                </p:cTn>
                              </p:par>
                            </p:childTnLst>
                          </p:cTn>
                        </p:par>
                        <p:par>
                          <p:cTn id="11" fill="hold">
                            <p:stCondLst>
                              <p:cond delay="408"/>
                            </p:stCondLst>
                            <p:childTnLst>
                              <p:par>
                                <p:cTn id="12" presetID="64" presetClass="path" presetSubtype="0" fill="hold" grpId="1" nodeType="afterEffect">
                                  <p:stCondLst>
                                    <p:cond delay="0"/>
                                  </p:stCondLst>
                                  <p:childTnLst>
                                    <p:animMotion origin="layout" path="M 0.142 0.000 L 0.233 0.469 " pathEditMode="relative" rAng="0" ptsTypes="AA">
                                      <p:cBhvr>
                                        <p:cTn id="13" dur="1046" fill="hold"/>
                                        <p:tgtEl>
                                          <p:spTgt spid="682065"/>
                                        </p:tgtEl>
                                        <p:attrNameLst>
                                          <p:attrName>ppt_x</p:attrName>
                                          <p:attrName>ppt_y</p:attrName>
                                        </p:attrNameLst>
                                      </p:cBhvr>
                                      <p:rCtr x="92" y="469"/>
                                    </p:animMotion>
                                  </p:childTnLst>
                                </p:cTn>
                              </p:par>
                            </p:childTnLst>
                          </p:cTn>
                        </p:par>
                        <p:par>
                          <p:cTn id="14" fill="hold">
                            <p:stCondLst>
                              <p:cond delay="1454"/>
                            </p:stCondLst>
                            <p:childTnLst>
                              <p:par>
                                <p:cTn id="15" presetID="64" presetClass="path" presetSubtype="0" decel="50000" fill="hold" grpId="2" nodeType="afterEffect">
                                  <p:stCondLst>
                                    <p:cond delay="0"/>
                                  </p:stCondLst>
                                  <p:childTnLst>
                                    <p:animMotion origin="layout" path="M 0.233 0.469 L 0.375 0.469 " pathEditMode="relative" rAng="0" ptsTypes="AA">
                                      <p:cBhvr>
                                        <p:cTn id="16" dur="408" fill="hold"/>
                                        <p:tgtEl>
                                          <p:spTgt spid="682065"/>
                                        </p:tgtEl>
                                        <p:attrNameLst>
                                          <p:attrName>ppt_x</p:attrName>
                                          <p:attrName>ppt_y</p:attrName>
                                        </p:attrNameLst>
                                      </p:cBhvr>
                                      <p:rCtr x="142" y="0"/>
                                    </p:animMotion>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fill="hold" grpId="0" nodeType="clickEffect">
                                  <p:stCondLst>
                                    <p:cond delay="0"/>
                                  </p:stCondLst>
                                  <p:childTnLst>
                                    <p:animMotion origin="layout" path="M 0.000 0.000 L 0.142 0.000 " pathEditMode="relative" rAng="0" ptsTypes="AA">
                                      <p:cBhvr>
                                        <p:cTn id="20" dur="408" fill="hold"/>
                                        <p:tgtEl>
                                          <p:spTgt spid="682066"/>
                                        </p:tgtEl>
                                        <p:attrNameLst>
                                          <p:attrName>ppt_x</p:attrName>
                                          <p:attrName>ppt_y</p:attrName>
                                        </p:attrNameLst>
                                      </p:cBhvr>
                                      <p:rCtr x="142" y="0"/>
                                    </p:animMotion>
                                  </p:childTnLst>
                                </p:cTn>
                              </p:par>
                            </p:childTnLst>
                          </p:cTn>
                        </p:par>
                        <p:par>
                          <p:cTn id="21" fill="hold">
                            <p:stCondLst>
                              <p:cond delay="408"/>
                            </p:stCondLst>
                            <p:childTnLst>
                              <p:par>
                                <p:cTn id="22" presetID="64" presetClass="path" presetSubtype="0" fill="hold" grpId="1" nodeType="afterEffect">
                                  <p:stCondLst>
                                    <p:cond delay="0"/>
                                  </p:stCondLst>
                                  <p:childTnLst>
                                    <p:animMotion origin="layout" path="M 0.142 0.000 L 0.233 0.619 " pathEditMode="relative" rAng="0" ptsTypes="AA">
                                      <p:cBhvr>
                                        <p:cTn id="23" dur="1363" fill="hold"/>
                                        <p:tgtEl>
                                          <p:spTgt spid="682066"/>
                                        </p:tgtEl>
                                        <p:attrNameLst>
                                          <p:attrName>ppt_x</p:attrName>
                                          <p:attrName>ppt_y</p:attrName>
                                        </p:attrNameLst>
                                      </p:cBhvr>
                                      <p:rCtr x="92" y="619"/>
                                    </p:animMotion>
                                  </p:childTnLst>
                                </p:cTn>
                              </p:par>
                            </p:childTnLst>
                          </p:cTn>
                        </p:par>
                        <p:par>
                          <p:cTn id="24" fill="hold">
                            <p:stCondLst>
                              <p:cond delay="1771"/>
                            </p:stCondLst>
                            <p:childTnLst>
                              <p:par>
                                <p:cTn id="25" presetID="64" presetClass="path" presetSubtype="0" decel="50000" fill="hold" grpId="2" nodeType="afterEffect">
                                  <p:stCondLst>
                                    <p:cond delay="0"/>
                                  </p:stCondLst>
                                  <p:childTnLst>
                                    <p:animMotion origin="layout" path="M 0.233 0.619 L 0.375 0.619 " pathEditMode="relative" rAng="0" ptsTypes="AA">
                                      <p:cBhvr>
                                        <p:cTn id="26" dur="408" fill="hold"/>
                                        <p:tgtEl>
                                          <p:spTgt spid="682066"/>
                                        </p:tgtEl>
                                        <p:attrNameLst>
                                          <p:attrName>ppt_x</p:attrName>
                                          <p:attrName>ppt_y</p:attrName>
                                        </p:attrNameLst>
                                      </p:cBhvr>
                                      <p:rCtr x="142" y="0"/>
                                    </p:animMotion>
                                  </p:childTnLst>
                                </p:cTn>
                              </p:par>
                            </p:childTnLst>
                          </p:cTn>
                        </p:par>
                      </p:childTnLst>
                    </p:cTn>
                  </p:par>
                  <p:par>
                    <p:cTn id="27" fill="hold">
                      <p:stCondLst>
                        <p:cond delay="indefinite"/>
                      </p:stCondLst>
                      <p:childTnLst>
                        <p:par>
                          <p:cTn id="28" fill="hold">
                            <p:stCondLst>
                              <p:cond delay="0"/>
                            </p:stCondLst>
                            <p:childTnLst>
                              <p:par>
                                <p:cTn id="29" presetID="64" presetClass="path" presetSubtype="0" accel="50000" fill="hold" grpId="0" nodeType="clickEffect">
                                  <p:stCondLst>
                                    <p:cond delay="0"/>
                                  </p:stCondLst>
                                  <p:childTnLst>
                                    <p:animMotion origin="layout" path="M 0.000 0.000 L 0.142 0.000 " pathEditMode="relative" rAng="0" ptsTypes="AA">
                                      <p:cBhvr>
                                        <p:cTn id="30" dur="408" fill="hold"/>
                                        <p:tgtEl>
                                          <p:spTgt spid="682067"/>
                                        </p:tgtEl>
                                        <p:attrNameLst>
                                          <p:attrName>ppt_x</p:attrName>
                                          <p:attrName>ppt_y</p:attrName>
                                        </p:attrNameLst>
                                      </p:cBhvr>
                                      <p:rCtr x="142" y="0"/>
                                    </p:animMotion>
                                  </p:childTnLst>
                                </p:cTn>
                              </p:par>
                            </p:childTnLst>
                          </p:cTn>
                        </p:par>
                        <p:par>
                          <p:cTn id="31" fill="hold">
                            <p:stCondLst>
                              <p:cond delay="408"/>
                            </p:stCondLst>
                            <p:childTnLst>
                              <p:par>
                                <p:cTn id="32" presetID="64" presetClass="path" presetSubtype="0" fill="hold" grpId="1" nodeType="afterEffect">
                                  <p:stCondLst>
                                    <p:cond delay="0"/>
                                  </p:stCondLst>
                                  <p:childTnLst>
                                    <p:animMotion origin="layout" path="M 0.142 0.000 L 0.233 0.283 " pathEditMode="relative" rAng="0" ptsTypes="AA">
                                      <p:cBhvr>
                                        <p:cTn id="33" dur="666" fill="hold"/>
                                        <p:tgtEl>
                                          <p:spTgt spid="682067"/>
                                        </p:tgtEl>
                                        <p:attrNameLst>
                                          <p:attrName>ppt_x</p:attrName>
                                          <p:attrName>ppt_y</p:attrName>
                                        </p:attrNameLst>
                                      </p:cBhvr>
                                      <p:rCtr x="92" y="283"/>
                                    </p:animMotion>
                                  </p:childTnLst>
                                </p:cTn>
                              </p:par>
                            </p:childTnLst>
                          </p:cTn>
                        </p:par>
                        <p:par>
                          <p:cTn id="34" fill="hold">
                            <p:stCondLst>
                              <p:cond delay="1074"/>
                            </p:stCondLst>
                            <p:childTnLst>
                              <p:par>
                                <p:cTn id="35" presetID="64" presetClass="path" presetSubtype="0" decel="50000" fill="hold" grpId="2" nodeType="afterEffect">
                                  <p:stCondLst>
                                    <p:cond delay="0"/>
                                  </p:stCondLst>
                                  <p:childTnLst>
                                    <p:animMotion origin="layout" path="M 0.233 0.283 L 0.375 0.283 " pathEditMode="relative" rAng="0" ptsTypes="AA">
                                      <p:cBhvr>
                                        <p:cTn id="36" dur="408" fill="hold"/>
                                        <p:tgtEl>
                                          <p:spTgt spid="682067"/>
                                        </p:tgtEl>
                                        <p:attrNameLst>
                                          <p:attrName>ppt_x</p:attrName>
                                          <p:attrName>ppt_y</p:attrName>
                                        </p:attrNameLst>
                                      </p:cBhvr>
                                      <p:rCtr x="142"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82053"/>
                                        </p:tgtEl>
                                        <p:attrNameLst>
                                          <p:attrName>style.visibility</p:attrName>
                                        </p:attrNameLst>
                                      </p:cBhvr>
                                      <p:to>
                                        <p:strVal val="visible"/>
                                      </p:to>
                                    </p:set>
                                  </p:childTnLst>
                                </p:cTn>
                              </p:par>
                            </p:childTnLst>
                          </p:cTn>
                        </p:par>
                        <p:par>
                          <p:cTn id="41" fill="hold">
                            <p:stCondLst>
                              <p:cond delay="0"/>
                            </p:stCondLst>
                            <p:childTnLst>
                              <p:par>
                                <p:cTn id="42" presetID="64" presetClass="path" presetSubtype="0" accel="50000" fill="hold" grpId="0" nodeType="afterEffect">
                                  <p:stCondLst>
                                    <p:cond delay="0"/>
                                  </p:stCondLst>
                                  <p:childTnLst>
                                    <p:animMotion origin="layout" path="M 0.000 0.000 L 0.142 0.000 " pathEditMode="relative" rAng="0" ptsTypes="AA">
                                      <p:cBhvr>
                                        <p:cTn id="43" dur="408" fill="hold"/>
                                        <p:tgtEl>
                                          <p:spTgt spid="682068"/>
                                        </p:tgtEl>
                                        <p:attrNameLst>
                                          <p:attrName>ppt_x</p:attrName>
                                          <p:attrName>ppt_y</p:attrName>
                                        </p:attrNameLst>
                                      </p:cBhvr>
                                      <p:rCtr x="142" y="0"/>
                                    </p:animMotion>
                                  </p:childTnLst>
                                </p:cTn>
                              </p:par>
                            </p:childTnLst>
                          </p:cTn>
                        </p:par>
                        <p:par>
                          <p:cTn id="44" fill="hold">
                            <p:stCondLst>
                              <p:cond delay="408"/>
                            </p:stCondLst>
                            <p:childTnLst>
                              <p:par>
                                <p:cTn id="45" presetID="64" presetClass="path" presetSubtype="0" fill="hold" grpId="1" nodeType="afterEffect">
                                  <p:stCondLst>
                                    <p:cond delay="0"/>
                                  </p:stCondLst>
                                  <p:childTnLst>
                                    <p:animMotion origin="layout" path="M 0.142 0.000 L 0.233 0.596 " pathEditMode="relative" rAng="0" ptsTypes="AA">
                                      <p:cBhvr>
                                        <p:cTn id="46" dur="1313" fill="hold"/>
                                        <p:tgtEl>
                                          <p:spTgt spid="682068"/>
                                        </p:tgtEl>
                                        <p:attrNameLst>
                                          <p:attrName>ppt_x</p:attrName>
                                          <p:attrName>ppt_y</p:attrName>
                                        </p:attrNameLst>
                                      </p:cBhvr>
                                      <p:rCtr x="92" y="595"/>
                                    </p:animMotion>
                                  </p:childTnLst>
                                </p:cTn>
                              </p:par>
                            </p:childTnLst>
                          </p:cTn>
                        </p:par>
                        <p:par>
                          <p:cTn id="47" fill="hold">
                            <p:stCondLst>
                              <p:cond delay="1721"/>
                            </p:stCondLst>
                            <p:childTnLst>
                              <p:par>
                                <p:cTn id="48" presetID="64" presetClass="path" presetSubtype="0" fill="hold" grpId="3" nodeType="afterEffect">
                                  <p:stCondLst>
                                    <p:cond delay="0"/>
                                  </p:stCondLst>
                                  <p:childTnLst>
                                    <p:animMotion origin="layout" path="M 0.375 0.619 L 0.375 0.613 " pathEditMode="relative" rAng="0" ptsTypes="AA">
                                      <p:cBhvr>
                                        <p:cTn id="49" dur="35" fill="hold"/>
                                        <p:tgtEl>
                                          <p:spTgt spid="682066"/>
                                        </p:tgtEl>
                                        <p:attrNameLst>
                                          <p:attrName>ppt_x</p:attrName>
                                          <p:attrName>ppt_y</p:attrName>
                                        </p:attrNameLst>
                                      </p:cBhvr>
                                      <p:rCtr x="0" y="-7"/>
                                    </p:animMotion>
                                  </p:childTnLst>
                                </p:cTn>
                              </p:par>
                              <p:par>
                                <p:cTn id="50" presetID="64" presetClass="path" presetSubtype="0" decel="50000" fill="hold" grpId="2" nodeType="withEffect">
                                  <p:stCondLst>
                                    <p:cond delay="0"/>
                                  </p:stCondLst>
                                  <p:childTnLst>
                                    <p:animMotion origin="layout" path="M 0.233 0.596 L 0.375 0.596 " pathEditMode="relative" rAng="0" ptsTypes="AA">
                                      <p:cBhvr>
                                        <p:cTn id="51" dur="408" fill="hold"/>
                                        <p:tgtEl>
                                          <p:spTgt spid="682068"/>
                                        </p:tgtEl>
                                        <p:attrNameLst>
                                          <p:attrName>ppt_x</p:attrName>
                                          <p:attrName>ppt_y</p:attrName>
                                        </p:attrNameLst>
                                      </p:cBhvr>
                                      <p:rCtr x="142" y="0"/>
                                    </p:animMotion>
                                  </p:childTnLst>
                                </p:cTn>
                              </p:par>
                            </p:childTnLst>
                          </p:cTn>
                        </p:par>
                      </p:childTnLst>
                    </p:cTn>
                  </p:par>
                  <p:par>
                    <p:cTn id="52" fill="hold">
                      <p:stCondLst>
                        <p:cond delay="indefinite"/>
                      </p:stCondLst>
                      <p:childTnLst>
                        <p:par>
                          <p:cTn id="53" fill="hold">
                            <p:stCondLst>
                              <p:cond delay="0"/>
                            </p:stCondLst>
                            <p:childTnLst>
                              <p:par>
                                <p:cTn id="54" presetID="64" presetClass="path" presetSubtype="0" accel="50000" fill="hold" grpId="0" nodeType="clickEffect">
                                  <p:stCondLst>
                                    <p:cond delay="0"/>
                                  </p:stCondLst>
                                  <p:childTnLst>
                                    <p:animMotion origin="layout" path="M 0.000 0.000 L 0.142 0.000 " pathEditMode="relative" rAng="0" ptsTypes="AA">
                                      <p:cBhvr>
                                        <p:cTn id="55" dur="408" fill="hold"/>
                                        <p:tgtEl>
                                          <p:spTgt spid="682069"/>
                                        </p:tgtEl>
                                        <p:attrNameLst>
                                          <p:attrName>ppt_x</p:attrName>
                                          <p:attrName>ppt_y</p:attrName>
                                        </p:attrNameLst>
                                      </p:cBhvr>
                                      <p:rCtr x="142" y="0"/>
                                    </p:animMotion>
                                  </p:childTnLst>
                                </p:cTn>
                              </p:par>
                            </p:childTnLst>
                          </p:cTn>
                        </p:par>
                        <p:par>
                          <p:cTn id="56" fill="hold">
                            <p:stCondLst>
                              <p:cond delay="408"/>
                            </p:stCondLst>
                            <p:childTnLst>
                              <p:par>
                                <p:cTn id="57" presetID="64" presetClass="path" presetSubtype="0" fill="hold" grpId="1" nodeType="afterEffect">
                                  <p:stCondLst>
                                    <p:cond delay="0"/>
                                  </p:stCondLst>
                                  <p:childTnLst>
                                    <p:animMotion origin="layout" path="M 0.142 0.000 L 0.233 0.503 " pathEditMode="relative" rAng="0" ptsTypes="AA">
                                      <p:cBhvr>
                                        <p:cTn id="58" dur="1117" fill="hold"/>
                                        <p:tgtEl>
                                          <p:spTgt spid="682069"/>
                                        </p:tgtEl>
                                        <p:attrNameLst>
                                          <p:attrName>ppt_x</p:attrName>
                                          <p:attrName>ppt_y</p:attrName>
                                        </p:attrNameLst>
                                      </p:cBhvr>
                                      <p:rCtr x="92" y="503"/>
                                    </p:animMotion>
                                  </p:childTnLst>
                                </p:cTn>
                              </p:par>
                            </p:childTnLst>
                          </p:cTn>
                        </p:par>
                        <p:par>
                          <p:cTn id="59" fill="hold">
                            <p:stCondLst>
                              <p:cond delay="1525"/>
                            </p:stCondLst>
                            <p:childTnLst>
                              <p:par>
                                <p:cTn id="60" presetID="64" presetClass="path" presetSubtype="0" decel="50000" fill="hold" grpId="2" nodeType="afterEffect">
                                  <p:stCondLst>
                                    <p:cond delay="0"/>
                                  </p:stCondLst>
                                  <p:childTnLst>
                                    <p:animMotion origin="layout" path="M 0.233 0.503 L 0.375 0.503 " pathEditMode="relative" rAng="0" ptsTypes="AA">
                                      <p:cBhvr>
                                        <p:cTn id="61" dur="408" fill="hold"/>
                                        <p:tgtEl>
                                          <p:spTgt spid="682069"/>
                                        </p:tgtEl>
                                        <p:attrNameLst>
                                          <p:attrName>ppt_x</p:attrName>
                                          <p:attrName>ppt_y</p:attrName>
                                        </p:attrNameLst>
                                      </p:cBhvr>
                                      <p:rCtr x="142" y="0"/>
                                    </p:animMotion>
                                  </p:childTnLst>
                                </p:cTn>
                              </p:par>
                            </p:childTnLst>
                          </p:cTn>
                        </p:par>
                      </p:childTnLst>
                    </p:cTn>
                  </p:par>
                  <p:par>
                    <p:cTn id="62" fill="hold">
                      <p:stCondLst>
                        <p:cond delay="indefinite"/>
                      </p:stCondLst>
                      <p:childTnLst>
                        <p:par>
                          <p:cTn id="63" fill="hold">
                            <p:stCondLst>
                              <p:cond delay="0"/>
                            </p:stCondLst>
                            <p:childTnLst>
                              <p:par>
                                <p:cTn id="64" presetID="64" presetClass="path" presetSubtype="0" accel="50000" fill="hold" grpId="0" nodeType="clickEffect">
                                  <p:stCondLst>
                                    <p:cond delay="0"/>
                                  </p:stCondLst>
                                  <p:childTnLst>
                                    <p:animMotion origin="layout" path="M 0.000 0.000 L 0.142 0.000 " pathEditMode="relative" rAng="0" ptsTypes="AA">
                                      <p:cBhvr>
                                        <p:cTn id="65" dur="408" fill="hold"/>
                                        <p:tgtEl>
                                          <p:spTgt spid="682070"/>
                                        </p:tgtEl>
                                        <p:attrNameLst>
                                          <p:attrName>ppt_x</p:attrName>
                                          <p:attrName>ppt_y</p:attrName>
                                        </p:attrNameLst>
                                      </p:cBhvr>
                                      <p:rCtr x="142" y="0"/>
                                    </p:animMotion>
                                  </p:childTnLst>
                                </p:cTn>
                              </p:par>
                            </p:childTnLst>
                          </p:cTn>
                        </p:par>
                        <p:par>
                          <p:cTn id="66" fill="hold">
                            <p:stCondLst>
                              <p:cond delay="408"/>
                            </p:stCondLst>
                            <p:childTnLst>
                              <p:par>
                                <p:cTn id="67" presetID="64" presetClass="path" presetSubtype="0" fill="hold" grpId="1" nodeType="afterEffect">
                                  <p:stCondLst>
                                    <p:cond delay="0"/>
                                  </p:stCondLst>
                                  <p:childTnLst>
                                    <p:animMotion origin="layout" path="M 0.142 0.000 L 0.233 0.559 " pathEditMode="relative" rAng="0" ptsTypes="AA">
                                      <p:cBhvr>
                                        <p:cTn id="68" dur="1235" fill="hold"/>
                                        <p:tgtEl>
                                          <p:spTgt spid="682070"/>
                                        </p:tgtEl>
                                        <p:attrNameLst>
                                          <p:attrName>ppt_x</p:attrName>
                                          <p:attrName>ppt_y</p:attrName>
                                        </p:attrNameLst>
                                      </p:cBhvr>
                                      <p:rCtr x="92" y="559"/>
                                    </p:animMotion>
                                  </p:childTnLst>
                                </p:cTn>
                              </p:par>
                            </p:childTnLst>
                          </p:cTn>
                        </p:par>
                        <p:par>
                          <p:cTn id="69" fill="hold">
                            <p:stCondLst>
                              <p:cond delay="1643"/>
                            </p:stCondLst>
                            <p:childTnLst>
                              <p:par>
                                <p:cTn id="70" presetID="64" presetClass="path" presetSubtype="0" decel="50000" fill="hold" grpId="2" nodeType="afterEffect">
                                  <p:stCondLst>
                                    <p:cond delay="0"/>
                                  </p:stCondLst>
                                  <p:childTnLst>
                                    <p:animMotion origin="layout" path="M 0.233 0.559 L 0.375 0.559 " pathEditMode="relative" rAng="0" ptsTypes="AA">
                                      <p:cBhvr>
                                        <p:cTn id="71" dur="408" fill="hold"/>
                                        <p:tgtEl>
                                          <p:spTgt spid="682070"/>
                                        </p:tgtEl>
                                        <p:attrNameLst>
                                          <p:attrName>ppt_x</p:attrName>
                                          <p:attrName>ppt_y</p:attrName>
                                        </p:attrNameLst>
                                      </p:cBhvr>
                                      <p:rCtr x="142" y="0"/>
                                    </p:animMotion>
                                  </p:childTnLst>
                                </p:cTn>
                              </p:par>
                            </p:childTnLst>
                          </p:cTn>
                        </p:par>
                      </p:childTnLst>
                    </p:cTn>
                  </p:par>
                  <p:par>
                    <p:cTn id="72" fill="hold">
                      <p:stCondLst>
                        <p:cond delay="indefinite"/>
                      </p:stCondLst>
                      <p:childTnLst>
                        <p:par>
                          <p:cTn id="73" fill="hold">
                            <p:stCondLst>
                              <p:cond delay="0"/>
                            </p:stCondLst>
                            <p:childTnLst>
                              <p:par>
                                <p:cTn id="74" presetID="64" presetClass="path" presetSubtype="0" accel="50000" fill="hold" grpId="0" nodeType="clickEffect">
                                  <p:stCondLst>
                                    <p:cond delay="0"/>
                                  </p:stCondLst>
                                  <p:childTnLst>
                                    <p:animMotion origin="layout" path="M 0.000 0.000 L 0.142 0.000 " pathEditMode="relative" rAng="0" ptsTypes="AA">
                                      <p:cBhvr>
                                        <p:cTn id="75" dur="408" fill="hold"/>
                                        <p:tgtEl>
                                          <p:spTgt spid="682071"/>
                                        </p:tgtEl>
                                        <p:attrNameLst>
                                          <p:attrName>ppt_x</p:attrName>
                                          <p:attrName>ppt_y</p:attrName>
                                        </p:attrNameLst>
                                      </p:cBhvr>
                                      <p:rCtr x="142" y="0"/>
                                    </p:animMotion>
                                  </p:childTnLst>
                                </p:cTn>
                              </p:par>
                            </p:childTnLst>
                          </p:cTn>
                        </p:par>
                        <p:par>
                          <p:cTn id="76" fill="hold">
                            <p:stCondLst>
                              <p:cond delay="408"/>
                            </p:stCondLst>
                            <p:childTnLst>
                              <p:par>
                                <p:cTn id="77" presetID="64" presetClass="path" presetSubtype="0" fill="hold" grpId="1" nodeType="afterEffect">
                                  <p:stCondLst>
                                    <p:cond delay="0"/>
                                  </p:stCondLst>
                                  <p:childTnLst>
                                    <p:animMotion origin="layout" path="M 0.142 0.000 L 0.233 0.236 " pathEditMode="relative" rAng="0" ptsTypes="AA">
                                      <p:cBhvr>
                                        <p:cTn id="78" dur="573" fill="hold"/>
                                        <p:tgtEl>
                                          <p:spTgt spid="682071"/>
                                        </p:tgtEl>
                                        <p:attrNameLst>
                                          <p:attrName>ppt_x</p:attrName>
                                          <p:attrName>ppt_y</p:attrName>
                                        </p:attrNameLst>
                                      </p:cBhvr>
                                      <p:rCtr x="92" y="236"/>
                                    </p:animMotion>
                                  </p:childTnLst>
                                </p:cTn>
                              </p:par>
                            </p:childTnLst>
                          </p:cTn>
                        </p:par>
                        <p:par>
                          <p:cTn id="79" fill="hold">
                            <p:stCondLst>
                              <p:cond delay="981"/>
                            </p:stCondLst>
                            <p:childTnLst>
                              <p:par>
                                <p:cTn id="80" presetID="64" presetClass="path" presetSubtype="0" fill="hold" grpId="3" nodeType="afterEffect">
                                  <p:stCondLst>
                                    <p:cond delay="0"/>
                                  </p:stCondLst>
                                  <p:childTnLst>
                                    <p:animMotion origin="layout" path="M 0.375 0.283 L 0.375 0.277 " pathEditMode="relative" rAng="0" ptsTypes="AA">
                                      <p:cBhvr>
                                        <p:cTn id="81" dur="35" fill="hold"/>
                                        <p:tgtEl>
                                          <p:spTgt spid="682067"/>
                                        </p:tgtEl>
                                        <p:attrNameLst>
                                          <p:attrName>ppt_x</p:attrName>
                                          <p:attrName>ppt_y</p:attrName>
                                        </p:attrNameLst>
                                      </p:cBhvr>
                                      <p:rCtr x="0" y="-7"/>
                                    </p:animMotion>
                                  </p:childTnLst>
                                </p:cTn>
                              </p:par>
                              <p:par>
                                <p:cTn id="82" presetID="64" presetClass="path" presetSubtype="0" decel="50000" fill="hold" grpId="2" nodeType="withEffect">
                                  <p:stCondLst>
                                    <p:cond delay="0"/>
                                  </p:stCondLst>
                                  <p:childTnLst>
                                    <p:animMotion origin="layout" path="M 0.233 0.236 L 0.375 0.236 " pathEditMode="relative" rAng="0" ptsTypes="AA">
                                      <p:cBhvr>
                                        <p:cTn id="83" dur="408" fill="hold"/>
                                        <p:tgtEl>
                                          <p:spTgt spid="682071"/>
                                        </p:tgtEl>
                                        <p:attrNameLst>
                                          <p:attrName>ppt_x</p:attrName>
                                          <p:attrName>ppt_y</p:attrName>
                                        </p:attrNameLst>
                                      </p:cBhvr>
                                      <p:rCtr x="142" y="0"/>
                                    </p:animMotion>
                                  </p:childTnLst>
                                </p:cTn>
                              </p:par>
                            </p:childTnLst>
                          </p:cTn>
                        </p:par>
                        <p:par>
                          <p:cTn id="84" fill="hold">
                            <p:stCondLst>
                              <p:cond delay="1389"/>
                            </p:stCondLst>
                            <p:childTnLst>
                              <p:par>
                                <p:cTn id="85" presetID="64" presetClass="path" presetSubtype="0" accel="50000" fill="hold" grpId="0" nodeType="afterEffect">
                                  <p:stCondLst>
                                    <p:cond delay="0"/>
                                  </p:stCondLst>
                                  <p:childTnLst>
                                    <p:animMotion origin="layout" path="M 0.000 0.000 L 0.142 0.000 " pathEditMode="relative" rAng="0" ptsTypes="AA">
                                      <p:cBhvr>
                                        <p:cTn id="86" dur="68" fill="hold"/>
                                        <p:tgtEl>
                                          <p:spTgt spid="682072"/>
                                        </p:tgtEl>
                                        <p:attrNameLst>
                                          <p:attrName>ppt_x</p:attrName>
                                          <p:attrName>ppt_y</p:attrName>
                                        </p:attrNameLst>
                                      </p:cBhvr>
                                      <p:rCtr x="142" y="0"/>
                                    </p:animMotion>
                                  </p:childTnLst>
                                </p:cTn>
                              </p:par>
                            </p:childTnLst>
                          </p:cTn>
                        </p:par>
                        <p:par>
                          <p:cTn id="87" fill="hold">
                            <p:stCondLst>
                              <p:cond delay="1457"/>
                            </p:stCondLst>
                            <p:childTnLst>
                              <p:par>
                                <p:cTn id="88" presetID="64" presetClass="path" presetSubtype="0" fill="hold" grpId="1" nodeType="afterEffect">
                                  <p:stCondLst>
                                    <p:cond delay="0"/>
                                  </p:stCondLst>
                                  <p:childTnLst>
                                    <p:animMotion origin="layout" path="M 0.142 0.000 L 0.233 0.305 " pathEditMode="relative" rAng="0" ptsTypes="AA">
                                      <p:cBhvr>
                                        <p:cTn id="89" dur="118" fill="hold"/>
                                        <p:tgtEl>
                                          <p:spTgt spid="682072"/>
                                        </p:tgtEl>
                                        <p:attrNameLst>
                                          <p:attrName>ppt_x</p:attrName>
                                          <p:attrName>ppt_y</p:attrName>
                                        </p:attrNameLst>
                                      </p:cBhvr>
                                      <p:rCtr x="92" y="305"/>
                                    </p:animMotion>
                                  </p:childTnLst>
                                </p:cTn>
                              </p:par>
                            </p:childTnLst>
                          </p:cTn>
                        </p:par>
                        <p:par>
                          <p:cTn id="90" fill="hold">
                            <p:stCondLst>
                              <p:cond delay="1575"/>
                            </p:stCondLst>
                            <p:childTnLst>
                              <p:par>
                                <p:cTn id="91" presetID="64" presetClass="path" presetSubtype="0" decel="50000" fill="hold" grpId="2" nodeType="afterEffect">
                                  <p:stCondLst>
                                    <p:cond delay="0"/>
                                  </p:stCondLst>
                                  <p:childTnLst>
                                    <p:animMotion origin="layout" path="M 0.233 0.305 L 0.375 0.305 " pathEditMode="relative" rAng="0" ptsTypes="AA">
                                      <p:cBhvr>
                                        <p:cTn id="92" dur="68" fill="hold"/>
                                        <p:tgtEl>
                                          <p:spTgt spid="682072"/>
                                        </p:tgtEl>
                                        <p:attrNameLst>
                                          <p:attrName>ppt_x</p:attrName>
                                          <p:attrName>ppt_y</p:attrName>
                                        </p:attrNameLst>
                                      </p:cBhvr>
                                      <p:rCtr x="142" y="0"/>
                                    </p:animMotion>
                                  </p:childTnLst>
                                </p:cTn>
                              </p:par>
                            </p:childTnLst>
                          </p:cTn>
                        </p:par>
                        <p:par>
                          <p:cTn id="93" fill="hold">
                            <p:stCondLst>
                              <p:cond delay="1643"/>
                            </p:stCondLst>
                            <p:childTnLst>
                              <p:par>
                                <p:cTn id="94" presetID="64" presetClass="path" presetSubtype="0" accel="50000" fill="hold" grpId="0" nodeType="afterEffect">
                                  <p:stCondLst>
                                    <p:cond delay="0"/>
                                  </p:stCondLst>
                                  <p:childTnLst>
                                    <p:animMotion origin="layout" path="M 0.000 0.000 L 0.142 0.000 " pathEditMode="relative" rAng="0" ptsTypes="AA">
                                      <p:cBhvr>
                                        <p:cTn id="95" dur="68" fill="hold"/>
                                        <p:tgtEl>
                                          <p:spTgt spid="682073"/>
                                        </p:tgtEl>
                                        <p:attrNameLst>
                                          <p:attrName>ppt_x</p:attrName>
                                          <p:attrName>ppt_y</p:attrName>
                                        </p:attrNameLst>
                                      </p:cBhvr>
                                      <p:rCtr x="142" y="0"/>
                                    </p:animMotion>
                                  </p:childTnLst>
                                </p:cTn>
                              </p:par>
                            </p:childTnLst>
                          </p:cTn>
                        </p:par>
                        <p:par>
                          <p:cTn id="96" fill="hold">
                            <p:stCondLst>
                              <p:cond delay="1711"/>
                            </p:stCondLst>
                            <p:childTnLst>
                              <p:par>
                                <p:cTn id="97" presetID="64" presetClass="path" presetSubtype="0" fill="hold" grpId="1" nodeType="afterEffect">
                                  <p:stCondLst>
                                    <p:cond delay="0"/>
                                  </p:stCondLst>
                                  <p:childTnLst>
                                    <p:animMotion origin="layout" path="M 0.142 0.000 L 0.233 0.449 " pathEditMode="relative" rAng="0" ptsTypes="AA">
                                      <p:cBhvr>
                                        <p:cTn id="98" dur="167" fill="hold"/>
                                        <p:tgtEl>
                                          <p:spTgt spid="682073"/>
                                        </p:tgtEl>
                                        <p:attrNameLst>
                                          <p:attrName>ppt_x</p:attrName>
                                          <p:attrName>ppt_y</p:attrName>
                                        </p:attrNameLst>
                                      </p:cBhvr>
                                      <p:rCtr x="92" y="449"/>
                                    </p:animMotion>
                                  </p:childTnLst>
                                </p:cTn>
                              </p:par>
                            </p:childTnLst>
                          </p:cTn>
                        </p:par>
                        <p:par>
                          <p:cTn id="99" fill="hold">
                            <p:stCondLst>
                              <p:cond delay="1878"/>
                            </p:stCondLst>
                            <p:childTnLst>
                              <p:par>
                                <p:cTn id="100" presetID="64" presetClass="path" presetSubtype="0" decel="50000" fill="hold" grpId="2" nodeType="afterEffect">
                                  <p:stCondLst>
                                    <p:cond delay="0"/>
                                  </p:stCondLst>
                                  <p:childTnLst>
                                    <p:animMotion origin="layout" path="M 0.233 0.449 L 0.375 0.449 " pathEditMode="relative" rAng="0" ptsTypes="AA">
                                      <p:cBhvr>
                                        <p:cTn id="101" dur="68" fill="hold"/>
                                        <p:tgtEl>
                                          <p:spTgt spid="682073"/>
                                        </p:tgtEl>
                                        <p:attrNameLst>
                                          <p:attrName>ppt_x</p:attrName>
                                          <p:attrName>ppt_y</p:attrName>
                                        </p:attrNameLst>
                                      </p:cBhvr>
                                      <p:rCtr x="142" y="0"/>
                                    </p:animMotion>
                                  </p:childTnLst>
                                </p:cTn>
                              </p:par>
                            </p:childTnLst>
                          </p:cTn>
                        </p:par>
                        <p:par>
                          <p:cTn id="102" fill="hold">
                            <p:stCondLst>
                              <p:cond delay="1946"/>
                            </p:stCondLst>
                            <p:childTnLst>
                              <p:par>
                                <p:cTn id="103" presetID="64" presetClass="path" presetSubtype="0" accel="50000" fill="hold" grpId="0" nodeType="afterEffect">
                                  <p:stCondLst>
                                    <p:cond delay="0"/>
                                  </p:stCondLst>
                                  <p:childTnLst>
                                    <p:animMotion origin="layout" path="M 0.000 0.000 L 0.142 0.000 " pathEditMode="relative" rAng="0" ptsTypes="AA">
                                      <p:cBhvr>
                                        <p:cTn id="104" dur="68" fill="hold"/>
                                        <p:tgtEl>
                                          <p:spTgt spid="682074"/>
                                        </p:tgtEl>
                                        <p:attrNameLst>
                                          <p:attrName>ppt_x</p:attrName>
                                          <p:attrName>ppt_y</p:attrName>
                                        </p:attrNameLst>
                                      </p:cBhvr>
                                      <p:rCtr x="142" y="0"/>
                                    </p:animMotion>
                                  </p:childTnLst>
                                </p:cTn>
                              </p:par>
                            </p:childTnLst>
                          </p:cTn>
                        </p:par>
                        <p:par>
                          <p:cTn id="105" fill="hold">
                            <p:stCondLst>
                              <p:cond delay="2014"/>
                            </p:stCondLst>
                            <p:childTnLst>
                              <p:par>
                                <p:cTn id="106" presetID="64" presetClass="path" presetSubtype="0" fill="hold" grpId="1" nodeType="afterEffect">
                                  <p:stCondLst>
                                    <p:cond delay="0"/>
                                  </p:stCondLst>
                                  <p:childTnLst>
                                    <p:animMotion origin="layout" path="M 0.142 0.000 L 0.233 0.038 " pathEditMode="relative" rAng="0" ptsTypes="AA">
                                      <p:cBhvr>
                                        <p:cTn id="107" dur="46" fill="hold"/>
                                        <p:tgtEl>
                                          <p:spTgt spid="682074"/>
                                        </p:tgtEl>
                                        <p:attrNameLst>
                                          <p:attrName>ppt_x</p:attrName>
                                          <p:attrName>ppt_y</p:attrName>
                                        </p:attrNameLst>
                                      </p:cBhvr>
                                      <p:rCtr x="92" y="38"/>
                                    </p:animMotion>
                                  </p:childTnLst>
                                </p:cTn>
                              </p:par>
                            </p:childTnLst>
                          </p:cTn>
                        </p:par>
                        <p:par>
                          <p:cTn id="108" fill="hold">
                            <p:stCondLst>
                              <p:cond delay="2060"/>
                            </p:stCondLst>
                            <p:childTnLst>
                              <p:par>
                                <p:cTn id="109" presetID="64" presetClass="path" presetSubtype="0" decel="50000" fill="hold" grpId="2" nodeType="afterEffect">
                                  <p:stCondLst>
                                    <p:cond delay="0"/>
                                  </p:stCondLst>
                                  <p:childTnLst>
                                    <p:animMotion origin="layout" path="M 0.233 0.038 L 0.375 0.038 " pathEditMode="relative" rAng="0" ptsTypes="AA">
                                      <p:cBhvr>
                                        <p:cTn id="110" dur="68" fill="hold"/>
                                        <p:tgtEl>
                                          <p:spTgt spid="682074"/>
                                        </p:tgtEl>
                                        <p:attrNameLst>
                                          <p:attrName>ppt_x</p:attrName>
                                          <p:attrName>ppt_y</p:attrName>
                                        </p:attrNameLst>
                                      </p:cBhvr>
                                      <p:rCtr x="142" y="0"/>
                                    </p:animMotion>
                                  </p:childTnLst>
                                </p:cTn>
                              </p:par>
                            </p:childTnLst>
                          </p:cTn>
                        </p:par>
                        <p:par>
                          <p:cTn id="111" fill="hold">
                            <p:stCondLst>
                              <p:cond delay="2128"/>
                            </p:stCondLst>
                            <p:childTnLst>
                              <p:par>
                                <p:cTn id="112" presetID="64" presetClass="path" presetSubtype="0" accel="50000" fill="hold" grpId="0" nodeType="afterEffect">
                                  <p:stCondLst>
                                    <p:cond delay="0"/>
                                  </p:stCondLst>
                                  <p:childTnLst>
                                    <p:animMotion origin="layout" path="M 0.000 0.000 L 0.142 0.000 " pathEditMode="relative" rAng="0" ptsTypes="AA">
                                      <p:cBhvr>
                                        <p:cTn id="113" dur="68" fill="hold"/>
                                        <p:tgtEl>
                                          <p:spTgt spid="682075"/>
                                        </p:tgtEl>
                                        <p:attrNameLst>
                                          <p:attrName>ppt_x</p:attrName>
                                          <p:attrName>ppt_y</p:attrName>
                                        </p:attrNameLst>
                                      </p:cBhvr>
                                      <p:rCtr x="142" y="0"/>
                                    </p:animMotion>
                                  </p:childTnLst>
                                </p:cTn>
                              </p:par>
                            </p:childTnLst>
                          </p:cTn>
                        </p:par>
                        <p:par>
                          <p:cTn id="114" fill="hold">
                            <p:stCondLst>
                              <p:cond delay="2196"/>
                            </p:stCondLst>
                            <p:childTnLst>
                              <p:par>
                                <p:cTn id="115" presetID="64" presetClass="path" presetSubtype="0" fill="hold" grpId="1" nodeType="afterEffect">
                                  <p:stCondLst>
                                    <p:cond delay="0"/>
                                  </p:stCondLst>
                                  <p:childTnLst>
                                    <p:animMotion origin="layout" path="M 0.142 0.000 L 0.233 0.270 " pathEditMode="relative" rAng="0" ptsTypes="AA">
                                      <p:cBhvr>
                                        <p:cTn id="116" dur="106" fill="hold"/>
                                        <p:tgtEl>
                                          <p:spTgt spid="682075"/>
                                        </p:tgtEl>
                                        <p:attrNameLst>
                                          <p:attrName>ppt_x</p:attrName>
                                          <p:attrName>ppt_y</p:attrName>
                                        </p:attrNameLst>
                                      </p:cBhvr>
                                      <p:rCtr x="92" y="270"/>
                                    </p:animMotion>
                                  </p:childTnLst>
                                </p:cTn>
                              </p:par>
                            </p:childTnLst>
                          </p:cTn>
                        </p:par>
                        <p:par>
                          <p:cTn id="117" fill="hold">
                            <p:stCondLst>
                              <p:cond delay="2302"/>
                            </p:stCondLst>
                            <p:childTnLst>
                              <p:par>
                                <p:cTn id="118" presetID="64" presetClass="path" presetSubtype="0" fill="hold" grpId="3" nodeType="afterEffect">
                                  <p:stCondLst>
                                    <p:cond delay="0"/>
                                  </p:stCondLst>
                                  <p:childTnLst>
                                    <p:animMotion origin="layout" path="M 0.375 0.305 L 0.375 0.299 " pathEditMode="relative" rAng="0" ptsTypes="AA">
                                      <p:cBhvr>
                                        <p:cTn id="119" dur="35" fill="hold"/>
                                        <p:tgtEl>
                                          <p:spTgt spid="682072"/>
                                        </p:tgtEl>
                                        <p:attrNameLst>
                                          <p:attrName>ppt_x</p:attrName>
                                          <p:attrName>ppt_y</p:attrName>
                                        </p:attrNameLst>
                                      </p:cBhvr>
                                      <p:rCtr x="0" y="-7"/>
                                    </p:animMotion>
                                  </p:childTnLst>
                                </p:cTn>
                              </p:par>
                              <p:par>
                                <p:cTn id="120" presetID="64" presetClass="path" presetSubtype="0" decel="50000" fill="hold" grpId="2" nodeType="withEffect">
                                  <p:stCondLst>
                                    <p:cond delay="0"/>
                                  </p:stCondLst>
                                  <p:childTnLst>
                                    <p:animMotion origin="layout" path="M 0.233 0.270 L 0.375 0.270 " pathEditMode="relative" rAng="0" ptsTypes="AA">
                                      <p:cBhvr>
                                        <p:cTn id="121" dur="68" fill="hold"/>
                                        <p:tgtEl>
                                          <p:spTgt spid="682075"/>
                                        </p:tgtEl>
                                        <p:attrNameLst>
                                          <p:attrName>ppt_x</p:attrName>
                                          <p:attrName>ppt_y</p:attrName>
                                        </p:attrNameLst>
                                      </p:cBhvr>
                                      <p:rCtr x="142" y="0"/>
                                    </p:animMotion>
                                  </p:childTnLst>
                                </p:cTn>
                              </p:par>
                            </p:childTnLst>
                          </p:cTn>
                        </p:par>
                        <p:par>
                          <p:cTn id="122" fill="hold">
                            <p:stCondLst>
                              <p:cond delay="2370"/>
                            </p:stCondLst>
                            <p:childTnLst>
                              <p:par>
                                <p:cTn id="123" presetID="64" presetClass="path" presetSubtype="0" accel="50000" fill="hold" grpId="0" nodeType="afterEffect">
                                  <p:stCondLst>
                                    <p:cond delay="0"/>
                                  </p:stCondLst>
                                  <p:childTnLst>
                                    <p:animMotion origin="layout" path="M 0.000 0.000 L 0.142 0.000 " pathEditMode="relative" rAng="0" ptsTypes="AA">
                                      <p:cBhvr>
                                        <p:cTn id="124" dur="68" fill="hold"/>
                                        <p:tgtEl>
                                          <p:spTgt spid="682076"/>
                                        </p:tgtEl>
                                        <p:attrNameLst>
                                          <p:attrName>ppt_x</p:attrName>
                                          <p:attrName>ppt_y</p:attrName>
                                        </p:attrNameLst>
                                      </p:cBhvr>
                                      <p:rCtr x="142" y="0"/>
                                    </p:animMotion>
                                  </p:childTnLst>
                                </p:cTn>
                              </p:par>
                            </p:childTnLst>
                          </p:cTn>
                        </p:par>
                        <p:par>
                          <p:cTn id="125" fill="hold">
                            <p:stCondLst>
                              <p:cond delay="2438"/>
                            </p:stCondLst>
                            <p:childTnLst>
                              <p:par>
                                <p:cTn id="126" presetID="64" presetClass="path" presetSubtype="0" fill="hold" grpId="1" nodeType="afterEffect">
                                  <p:stCondLst>
                                    <p:cond delay="0"/>
                                  </p:stCondLst>
                                  <p:childTnLst>
                                    <p:animMotion origin="layout" path="M 0.142 0.000 L 0.233 -0.066 " pathEditMode="relative" rAng="0" ptsTypes="AA">
                                      <p:cBhvr>
                                        <p:cTn id="127" dur="50" fill="hold"/>
                                        <p:tgtEl>
                                          <p:spTgt spid="682076"/>
                                        </p:tgtEl>
                                        <p:attrNameLst>
                                          <p:attrName>ppt_x</p:attrName>
                                          <p:attrName>ppt_y</p:attrName>
                                        </p:attrNameLst>
                                      </p:cBhvr>
                                      <p:rCtr x="92" y="-66"/>
                                    </p:animMotion>
                                  </p:childTnLst>
                                </p:cTn>
                              </p:par>
                            </p:childTnLst>
                          </p:cTn>
                        </p:par>
                        <p:par>
                          <p:cTn id="128" fill="hold">
                            <p:stCondLst>
                              <p:cond delay="2488"/>
                            </p:stCondLst>
                            <p:childTnLst>
                              <p:par>
                                <p:cTn id="129" presetID="64" presetClass="path" presetSubtype="0" decel="50000" fill="hold" grpId="2" nodeType="afterEffect">
                                  <p:stCondLst>
                                    <p:cond delay="0"/>
                                  </p:stCondLst>
                                  <p:childTnLst>
                                    <p:animMotion origin="layout" path="M 0.233 -0.066 L 0.375 -0.066 " pathEditMode="relative" rAng="0" ptsTypes="AA">
                                      <p:cBhvr>
                                        <p:cTn id="130" dur="68" fill="hold"/>
                                        <p:tgtEl>
                                          <p:spTgt spid="682076"/>
                                        </p:tgtEl>
                                        <p:attrNameLst>
                                          <p:attrName>ppt_x</p:attrName>
                                          <p:attrName>ppt_y</p:attrName>
                                        </p:attrNameLst>
                                      </p:cBhvr>
                                      <p:rCtr x="142" y="0"/>
                                    </p:animMotion>
                                  </p:childTnLst>
                                </p:cTn>
                              </p:par>
                            </p:childTnLst>
                          </p:cTn>
                        </p:par>
                        <p:par>
                          <p:cTn id="131" fill="hold">
                            <p:stCondLst>
                              <p:cond delay="2556"/>
                            </p:stCondLst>
                            <p:childTnLst>
                              <p:par>
                                <p:cTn id="132" presetID="64" presetClass="path" presetSubtype="0" accel="50000" fill="hold" grpId="0" nodeType="afterEffect">
                                  <p:stCondLst>
                                    <p:cond delay="0"/>
                                  </p:stCondLst>
                                  <p:childTnLst>
                                    <p:animMotion origin="layout" path="M 0.000 0.000 L 0.142 0.000 " pathEditMode="relative" rAng="0" ptsTypes="AA">
                                      <p:cBhvr>
                                        <p:cTn id="133" dur="68" fill="hold"/>
                                        <p:tgtEl>
                                          <p:spTgt spid="682077"/>
                                        </p:tgtEl>
                                        <p:attrNameLst>
                                          <p:attrName>ppt_x</p:attrName>
                                          <p:attrName>ppt_y</p:attrName>
                                        </p:attrNameLst>
                                      </p:cBhvr>
                                      <p:rCtr x="142" y="0"/>
                                    </p:animMotion>
                                  </p:childTnLst>
                                </p:cTn>
                              </p:par>
                            </p:childTnLst>
                          </p:cTn>
                        </p:par>
                        <p:par>
                          <p:cTn id="134" fill="hold">
                            <p:stCondLst>
                              <p:cond delay="2624"/>
                            </p:stCondLst>
                            <p:childTnLst>
                              <p:par>
                                <p:cTn id="135" presetID="64" presetClass="path" presetSubtype="0" fill="hold" grpId="1" nodeType="afterEffect">
                                  <p:stCondLst>
                                    <p:cond delay="0"/>
                                  </p:stCondLst>
                                  <p:childTnLst>
                                    <p:animMotion origin="layout" path="M 0.142 0.000 L 0.233 0.395 " pathEditMode="relative" rAng="0" ptsTypes="AA">
                                      <p:cBhvr>
                                        <p:cTn id="136" dur="148" fill="hold"/>
                                        <p:tgtEl>
                                          <p:spTgt spid="682077"/>
                                        </p:tgtEl>
                                        <p:attrNameLst>
                                          <p:attrName>ppt_x</p:attrName>
                                          <p:attrName>ppt_y</p:attrName>
                                        </p:attrNameLst>
                                      </p:cBhvr>
                                      <p:rCtr x="92" y="395"/>
                                    </p:animMotion>
                                  </p:childTnLst>
                                </p:cTn>
                              </p:par>
                            </p:childTnLst>
                          </p:cTn>
                        </p:par>
                        <p:par>
                          <p:cTn id="137" fill="hold">
                            <p:stCondLst>
                              <p:cond delay="2772"/>
                            </p:stCondLst>
                            <p:childTnLst>
                              <p:par>
                                <p:cTn id="138" presetID="64" presetClass="path" presetSubtype="0" decel="50000" fill="hold" grpId="2" nodeType="afterEffect">
                                  <p:stCondLst>
                                    <p:cond delay="0"/>
                                  </p:stCondLst>
                                  <p:childTnLst>
                                    <p:animMotion origin="layout" path="M 0.233 0.395 L 0.375 0.395 " pathEditMode="relative" rAng="0" ptsTypes="AA">
                                      <p:cBhvr>
                                        <p:cTn id="139" dur="68" fill="hold"/>
                                        <p:tgtEl>
                                          <p:spTgt spid="682077"/>
                                        </p:tgtEl>
                                        <p:attrNameLst>
                                          <p:attrName>ppt_x</p:attrName>
                                          <p:attrName>ppt_y</p:attrName>
                                        </p:attrNameLst>
                                      </p:cBhvr>
                                      <p:rCtr x="142" y="0"/>
                                    </p:animMotion>
                                  </p:childTnLst>
                                </p:cTn>
                              </p:par>
                            </p:childTnLst>
                          </p:cTn>
                        </p:par>
                        <p:par>
                          <p:cTn id="140" fill="hold">
                            <p:stCondLst>
                              <p:cond delay="2840"/>
                            </p:stCondLst>
                            <p:childTnLst>
                              <p:par>
                                <p:cTn id="141" presetID="64" presetClass="path" presetSubtype="0" accel="50000" fill="hold" grpId="0" nodeType="afterEffect">
                                  <p:stCondLst>
                                    <p:cond delay="0"/>
                                  </p:stCondLst>
                                  <p:childTnLst>
                                    <p:animMotion origin="layout" path="M 0.000 0.000 L 0.142 0.000 " pathEditMode="relative" rAng="0" ptsTypes="AA">
                                      <p:cBhvr>
                                        <p:cTn id="142" dur="68" fill="hold"/>
                                        <p:tgtEl>
                                          <p:spTgt spid="682078"/>
                                        </p:tgtEl>
                                        <p:attrNameLst>
                                          <p:attrName>ppt_x</p:attrName>
                                          <p:attrName>ppt_y</p:attrName>
                                        </p:attrNameLst>
                                      </p:cBhvr>
                                      <p:rCtr x="142" y="0"/>
                                    </p:animMotion>
                                  </p:childTnLst>
                                </p:cTn>
                              </p:par>
                            </p:childTnLst>
                          </p:cTn>
                        </p:par>
                        <p:par>
                          <p:cTn id="143" fill="hold">
                            <p:stCondLst>
                              <p:cond delay="2908"/>
                            </p:stCondLst>
                            <p:childTnLst>
                              <p:par>
                                <p:cTn id="144" presetID="64" presetClass="path" presetSubtype="0" fill="hold" grpId="1" nodeType="afterEffect">
                                  <p:stCondLst>
                                    <p:cond delay="0"/>
                                  </p:stCondLst>
                                  <p:childTnLst>
                                    <p:animMotion origin="layout" path="M 0.142 0.000 L 0.233 0.153 " pathEditMode="relative" rAng="0" ptsTypes="AA">
                                      <p:cBhvr>
                                        <p:cTn id="145" dur="70" fill="hold"/>
                                        <p:tgtEl>
                                          <p:spTgt spid="682078"/>
                                        </p:tgtEl>
                                        <p:attrNameLst>
                                          <p:attrName>ppt_x</p:attrName>
                                          <p:attrName>ppt_y</p:attrName>
                                        </p:attrNameLst>
                                      </p:cBhvr>
                                      <p:rCtr x="92" y="153"/>
                                    </p:animMotion>
                                  </p:childTnLst>
                                </p:cTn>
                              </p:par>
                            </p:childTnLst>
                          </p:cTn>
                        </p:par>
                        <p:par>
                          <p:cTn id="146" fill="hold">
                            <p:stCondLst>
                              <p:cond delay="2978"/>
                            </p:stCondLst>
                            <p:childTnLst>
                              <p:par>
                                <p:cTn id="147" presetID="64" presetClass="path" presetSubtype="0" fill="hold" grpId="3" nodeType="afterEffect">
                                  <p:stCondLst>
                                    <p:cond delay="0"/>
                                  </p:stCondLst>
                                  <p:childTnLst>
                                    <p:animMotion origin="layout" path="M 0.375 0.236 L 0.375 0.229 " pathEditMode="relative" rAng="0" ptsTypes="AA">
                                      <p:cBhvr>
                                        <p:cTn id="148" dur="35" fill="hold"/>
                                        <p:tgtEl>
                                          <p:spTgt spid="682071"/>
                                        </p:tgtEl>
                                        <p:attrNameLst>
                                          <p:attrName>ppt_x</p:attrName>
                                          <p:attrName>ppt_y</p:attrName>
                                        </p:attrNameLst>
                                      </p:cBhvr>
                                      <p:rCtr x="0" y="-7"/>
                                    </p:animMotion>
                                  </p:childTnLst>
                                </p:cTn>
                              </p:par>
                              <p:par>
                                <p:cTn id="149" presetID="64" presetClass="path" presetSubtype="0" fill="hold" grpId="4" nodeType="withEffect">
                                  <p:stCondLst>
                                    <p:cond delay="0"/>
                                  </p:stCondLst>
                                  <p:childTnLst>
                                    <p:animMotion origin="layout" path="M 0.375 0.277 L 0.375 0.270 " pathEditMode="relative" rAng="0" ptsTypes="AA">
                                      <p:cBhvr>
                                        <p:cTn id="150" dur="35" fill="hold"/>
                                        <p:tgtEl>
                                          <p:spTgt spid="682067"/>
                                        </p:tgtEl>
                                        <p:attrNameLst>
                                          <p:attrName>ppt_x</p:attrName>
                                          <p:attrName>ppt_y</p:attrName>
                                        </p:attrNameLst>
                                      </p:cBhvr>
                                      <p:rCtr x="0" y="-7"/>
                                    </p:animMotion>
                                  </p:childTnLst>
                                </p:cTn>
                              </p:par>
                              <p:par>
                                <p:cTn id="151" presetID="64" presetClass="path" presetSubtype="0" decel="50000" fill="hold" grpId="2" nodeType="withEffect">
                                  <p:stCondLst>
                                    <p:cond delay="0"/>
                                  </p:stCondLst>
                                  <p:childTnLst>
                                    <p:animMotion origin="layout" path="M 0.233 0.153 L 0.375 0.153 " pathEditMode="relative" rAng="0" ptsTypes="AA">
                                      <p:cBhvr>
                                        <p:cTn id="152" dur="68" fill="hold"/>
                                        <p:tgtEl>
                                          <p:spTgt spid="682078"/>
                                        </p:tgtEl>
                                        <p:attrNameLst>
                                          <p:attrName>ppt_x</p:attrName>
                                          <p:attrName>ppt_y</p:attrName>
                                        </p:attrNameLst>
                                      </p:cBhvr>
                                      <p:rCtr x="142" y="0"/>
                                    </p:animMotion>
                                  </p:childTnLst>
                                </p:cTn>
                              </p:par>
                            </p:childTnLst>
                          </p:cTn>
                        </p:par>
                        <p:par>
                          <p:cTn id="153" fill="hold">
                            <p:stCondLst>
                              <p:cond delay="3046"/>
                            </p:stCondLst>
                            <p:childTnLst>
                              <p:par>
                                <p:cTn id="154" presetID="64" presetClass="path" presetSubtype="0" accel="50000" fill="hold" grpId="0" nodeType="afterEffect">
                                  <p:stCondLst>
                                    <p:cond delay="0"/>
                                  </p:stCondLst>
                                  <p:childTnLst>
                                    <p:animMotion origin="layout" path="M 0.000 0.000 L 0.142 0.000 " pathEditMode="relative" rAng="0" ptsTypes="AA">
                                      <p:cBhvr>
                                        <p:cTn id="155" dur="68" fill="hold"/>
                                        <p:tgtEl>
                                          <p:spTgt spid="682079"/>
                                        </p:tgtEl>
                                        <p:attrNameLst>
                                          <p:attrName>ppt_x</p:attrName>
                                          <p:attrName>ppt_y</p:attrName>
                                        </p:attrNameLst>
                                      </p:cBhvr>
                                      <p:rCtr x="142" y="0"/>
                                    </p:animMotion>
                                  </p:childTnLst>
                                </p:cTn>
                              </p:par>
                            </p:childTnLst>
                          </p:cTn>
                        </p:par>
                        <p:par>
                          <p:cTn id="156" fill="hold">
                            <p:stCondLst>
                              <p:cond delay="3114"/>
                            </p:stCondLst>
                            <p:childTnLst>
                              <p:par>
                                <p:cTn id="157" presetID="64" presetClass="path" presetSubtype="0" fill="hold" grpId="1" nodeType="afterEffect">
                                  <p:stCondLst>
                                    <p:cond delay="0"/>
                                  </p:stCondLst>
                                  <p:childTnLst>
                                    <p:animMotion origin="layout" path="M 0.142 0.000 L 0.233 0.060 " pathEditMode="relative" rAng="0" ptsTypes="AA">
                                      <p:cBhvr>
                                        <p:cTn id="158" dur="49" fill="hold"/>
                                        <p:tgtEl>
                                          <p:spTgt spid="682079"/>
                                        </p:tgtEl>
                                        <p:attrNameLst>
                                          <p:attrName>ppt_x</p:attrName>
                                          <p:attrName>ppt_y</p:attrName>
                                        </p:attrNameLst>
                                      </p:cBhvr>
                                      <p:rCtr x="92" y="60"/>
                                    </p:animMotion>
                                  </p:childTnLst>
                                </p:cTn>
                              </p:par>
                            </p:childTnLst>
                          </p:cTn>
                        </p:par>
                        <p:par>
                          <p:cTn id="159" fill="hold">
                            <p:stCondLst>
                              <p:cond delay="3163"/>
                            </p:stCondLst>
                            <p:childTnLst>
                              <p:par>
                                <p:cTn id="160" presetID="64" presetClass="path" presetSubtype="0" decel="50000" fill="hold" grpId="2" nodeType="afterEffect">
                                  <p:stCondLst>
                                    <p:cond delay="0"/>
                                  </p:stCondLst>
                                  <p:childTnLst>
                                    <p:animMotion origin="layout" path="M 0.233 0.060 L 0.375 0.060 " pathEditMode="relative" rAng="0" ptsTypes="AA">
                                      <p:cBhvr>
                                        <p:cTn id="161" dur="68" fill="hold"/>
                                        <p:tgtEl>
                                          <p:spTgt spid="682079"/>
                                        </p:tgtEl>
                                        <p:attrNameLst>
                                          <p:attrName>ppt_x</p:attrName>
                                          <p:attrName>ppt_y</p:attrName>
                                        </p:attrNameLst>
                                      </p:cBhvr>
                                      <p:rCtr x="142" y="0"/>
                                    </p:animMotion>
                                  </p:childTnLst>
                                </p:cTn>
                              </p:par>
                            </p:childTnLst>
                          </p:cTn>
                        </p:par>
                        <p:par>
                          <p:cTn id="162" fill="hold">
                            <p:stCondLst>
                              <p:cond delay="3231"/>
                            </p:stCondLst>
                            <p:childTnLst>
                              <p:par>
                                <p:cTn id="163" presetID="64" presetClass="path" presetSubtype="0" accel="50000" fill="hold" grpId="0" nodeType="afterEffect">
                                  <p:stCondLst>
                                    <p:cond delay="0"/>
                                  </p:stCondLst>
                                  <p:childTnLst>
                                    <p:animMotion origin="layout" path="M 0.000 0.000 L 0.142 0.000 " pathEditMode="relative" rAng="0" ptsTypes="AA">
                                      <p:cBhvr>
                                        <p:cTn id="164" dur="68" fill="hold"/>
                                        <p:tgtEl>
                                          <p:spTgt spid="682080"/>
                                        </p:tgtEl>
                                        <p:attrNameLst>
                                          <p:attrName>ppt_x</p:attrName>
                                          <p:attrName>ppt_y</p:attrName>
                                        </p:attrNameLst>
                                      </p:cBhvr>
                                      <p:rCtr x="142" y="0"/>
                                    </p:animMotion>
                                  </p:childTnLst>
                                </p:cTn>
                              </p:par>
                            </p:childTnLst>
                          </p:cTn>
                        </p:par>
                        <p:par>
                          <p:cTn id="165" fill="hold">
                            <p:stCondLst>
                              <p:cond delay="3299"/>
                            </p:stCondLst>
                            <p:childTnLst>
                              <p:par>
                                <p:cTn id="166" presetID="64" presetClass="path" presetSubtype="0" fill="hold" grpId="1" nodeType="afterEffect">
                                  <p:stCondLst>
                                    <p:cond delay="0"/>
                                  </p:stCondLst>
                                  <p:childTnLst>
                                    <p:animMotion origin="layout" path="M 0.142 0.000 L 0.233 0.454 " pathEditMode="relative" rAng="0" ptsTypes="AA">
                                      <p:cBhvr>
                                        <p:cTn id="167" dur="169" fill="hold"/>
                                        <p:tgtEl>
                                          <p:spTgt spid="682080"/>
                                        </p:tgtEl>
                                        <p:attrNameLst>
                                          <p:attrName>ppt_x</p:attrName>
                                          <p:attrName>ppt_y</p:attrName>
                                        </p:attrNameLst>
                                      </p:cBhvr>
                                      <p:rCtr x="92" y="454"/>
                                    </p:animMotion>
                                  </p:childTnLst>
                                </p:cTn>
                              </p:par>
                            </p:childTnLst>
                          </p:cTn>
                        </p:par>
                        <p:par>
                          <p:cTn id="168" fill="hold">
                            <p:stCondLst>
                              <p:cond delay="3468"/>
                            </p:stCondLst>
                            <p:childTnLst>
                              <p:par>
                                <p:cTn id="169" presetID="64" presetClass="path" presetSubtype="0" fill="hold" grpId="3" nodeType="afterEffect">
                                  <p:stCondLst>
                                    <p:cond delay="0"/>
                                  </p:stCondLst>
                                  <p:childTnLst>
                                    <p:animMotion origin="layout" path="M 0.375 0.596 L 0.375 0.589 " pathEditMode="relative" rAng="0" ptsTypes="AA">
                                      <p:cBhvr>
                                        <p:cTn id="170" dur="35" fill="hold"/>
                                        <p:tgtEl>
                                          <p:spTgt spid="682068"/>
                                        </p:tgtEl>
                                        <p:attrNameLst>
                                          <p:attrName>ppt_x</p:attrName>
                                          <p:attrName>ppt_y</p:attrName>
                                        </p:attrNameLst>
                                      </p:cBhvr>
                                      <p:rCtr x="0" y="-7"/>
                                    </p:animMotion>
                                  </p:childTnLst>
                                </p:cTn>
                              </p:par>
                              <p:par>
                                <p:cTn id="171" presetID="64" presetClass="path" presetSubtype="0" fill="hold" grpId="4" nodeType="withEffect">
                                  <p:stCondLst>
                                    <p:cond delay="0"/>
                                  </p:stCondLst>
                                  <p:childTnLst>
                                    <p:animMotion origin="layout" path="M 0.375 0.613 L 0.375 0.606 " pathEditMode="relative" rAng="0" ptsTypes="AA">
                                      <p:cBhvr>
                                        <p:cTn id="172" dur="35" fill="hold"/>
                                        <p:tgtEl>
                                          <p:spTgt spid="682066"/>
                                        </p:tgtEl>
                                        <p:attrNameLst>
                                          <p:attrName>ppt_x</p:attrName>
                                          <p:attrName>ppt_y</p:attrName>
                                        </p:attrNameLst>
                                      </p:cBhvr>
                                      <p:rCtr x="0" y="-7"/>
                                    </p:animMotion>
                                  </p:childTnLst>
                                </p:cTn>
                              </p:par>
                              <p:par>
                                <p:cTn id="173" presetID="64" presetClass="path" presetSubtype="0" fill="hold" grpId="3" nodeType="withEffect">
                                  <p:stCondLst>
                                    <p:cond delay="0"/>
                                  </p:stCondLst>
                                  <p:childTnLst>
                                    <p:animMotion origin="layout" path="M 0.375 0.559 L 0.375 0.552 " pathEditMode="relative" rAng="0" ptsTypes="AA">
                                      <p:cBhvr>
                                        <p:cTn id="174" dur="35" fill="hold"/>
                                        <p:tgtEl>
                                          <p:spTgt spid="682070"/>
                                        </p:tgtEl>
                                        <p:attrNameLst>
                                          <p:attrName>ppt_x</p:attrName>
                                          <p:attrName>ppt_y</p:attrName>
                                        </p:attrNameLst>
                                      </p:cBhvr>
                                      <p:rCtr x="0" y="-7"/>
                                    </p:animMotion>
                                  </p:childTnLst>
                                </p:cTn>
                              </p:par>
                              <p:par>
                                <p:cTn id="175" presetID="64" presetClass="path" presetSubtype="0" decel="50000" fill="hold" grpId="2" nodeType="withEffect">
                                  <p:stCondLst>
                                    <p:cond delay="0"/>
                                  </p:stCondLst>
                                  <p:childTnLst>
                                    <p:animMotion origin="layout" path="M 0.233 0.454 L 0.375 0.454 " pathEditMode="relative" rAng="0" ptsTypes="AA">
                                      <p:cBhvr>
                                        <p:cTn id="176" dur="68" fill="hold"/>
                                        <p:tgtEl>
                                          <p:spTgt spid="682080"/>
                                        </p:tgtEl>
                                        <p:attrNameLst>
                                          <p:attrName>ppt_x</p:attrName>
                                          <p:attrName>ppt_y</p:attrName>
                                        </p:attrNameLst>
                                      </p:cBhvr>
                                      <p:rCtr x="142" y="0"/>
                                    </p:animMotion>
                                  </p:childTnLst>
                                </p:cTn>
                              </p:par>
                            </p:childTnLst>
                          </p:cTn>
                        </p:par>
                        <p:par>
                          <p:cTn id="177" fill="hold">
                            <p:stCondLst>
                              <p:cond delay="3536"/>
                            </p:stCondLst>
                            <p:childTnLst>
                              <p:par>
                                <p:cTn id="178" presetID="64" presetClass="path" presetSubtype="0" accel="50000" fill="hold" grpId="0" nodeType="afterEffect">
                                  <p:stCondLst>
                                    <p:cond delay="0"/>
                                  </p:stCondLst>
                                  <p:childTnLst>
                                    <p:animMotion origin="layout" path="M 0.000 0.000 L 0.142 0.000 " pathEditMode="relative" rAng="0" ptsTypes="AA">
                                      <p:cBhvr>
                                        <p:cTn id="179" dur="68" fill="hold"/>
                                        <p:tgtEl>
                                          <p:spTgt spid="682081"/>
                                        </p:tgtEl>
                                        <p:attrNameLst>
                                          <p:attrName>ppt_x</p:attrName>
                                          <p:attrName>ppt_y</p:attrName>
                                        </p:attrNameLst>
                                      </p:cBhvr>
                                      <p:rCtr x="142" y="0"/>
                                    </p:animMotion>
                                  </p:childTnLst>
                                </p:cTn>
                              </p:par>
                            </p:childTnLst>
                          </p:cTn>
                        </p:par>
                        <p:par>
                          <p:cTn id="180" fill="hold">
                            <p:stCondLst>
                              <p:cond delay="3604"/>
                            </p:stCondLst>
                            <p:childTnLst>
                              <p:par>
                                <p:cTn id="181" presetID="64" presetClass="path" presetSubtype="0" fill="hold" grpId="1" nodeType="afterEffect">
                                  <p:stCondLst>
                                    <p:cond delay="0"/>
                                  </p:stCondLst>
                                  <p:childTnLst>
                                    <p:animMotion origin="layout" path="M 0.142 0.000 L 0.233 0.185 " pathEditMode="relative" rAng="0" ptsTypes="AA">
                                      <p:cBhvr>
                                        <p:cTn id="182" dur="79" fill="hold"/>
                                        <p:tgtEl>
                                          <p:spTgt spid="682081"/>
                                        </p:tgtEl>
                                        <p:attrNameLst>
                                          <p:attrName>ppt_x</p:attrName>
                                          <p:attrName>ppt_y</p:attrName>
                                        </p:attrNameLst>
                                      </p:cBhvr>
                                      <p:rCtr x="92" y="185"/>
                                    </p:animMotion>
                                  </p:childTnLst>
                                </p:cTn>
                              </p:par>
                            </p:childTnLst>
                          </p:cTn>
                        </p:par>
                        <p:par>
                          <p:cTn id="183" fill="hold">
                            <p:stCondLst>
                              <p:cond delay="3683"/>
                            </p:stCondLst>
                            <p:childTnLst>
                              <p:par>
                                <p:cTn id="184" presetID="64" presetClass="path" presetSubtype="0" decel="50000" fill="hold" grpId="2" nodeType="afterEffect">
                                  <p:stCondLst>
                                    <p:cond delay="0"/>
                                  </p:stCondLst>
                                  <p:childTnLst>
                                    <p:animMotion origin="layout" path="M 0.233 0.185 L 0.375 0.185 " pathEditMode="relative" rAng="0" ptsTypes="AA">
                                      <p:cBhvr>
                                        <p:cTn id="185" dur="68" fill="hold"/>
                                        <p:tgtEl>
                                          <p:spTgt spid="682081"/>
                                        </p:tgtEl>
                                        <p:attrNameLst>
                                          <p:attrName>ppt_x</p:attrName>
                                          <p:attrName>ppt_y</p:attrName>
                                        </p:attrNameLst>
                                      </p:cBhvr>
                                      <p:rCtr x="142" y="0"/>
                                    </p:animMotion>
                                  </p:childTnLst>
                                </p:cTn>
                              </p:par>
                            </p:childTnLst>
                          </p:cTn>
                        </p:par>
                        <p:par>
                          <p:cTn id="186" fill="hold">
                            <p:stCondLst>
                              <p:cond delay="3751"/>
                            </p:stCondLst>
                            <p:childTnLst>
                              <p:par>
                                <p:cTn id="187" presetID="64" presetClass="path" presetSubtype="0" accel="50000" fill="hold" grpId="0" nodeType="afterEffect">
                                  <p:stCondLst>
                                    <p:cond delay="0"/>
                                  </p:stCondLst>
                                  <p:childTnLst>
                                    <p:animMotion origin="layout" path="M 0.000 0.000 L 0.142 0.000 " pathEditMode="relative" rAng="0" ptsTypes="AA">
                                      <p:cBhvr>
                                        <p:cTn id="188" dur="68" fill="hold"/>
                                        <p:tgtEl>
                                          <p:spTgt spid="682082"/>
                                        </p:tgtEl>
                                        <p:attrNameLst>
                                          <p:attrName>ppt_x</p:attrName>
                                          <p:attrName>ppt_y</p:attrName>
                                        </p:attrNameLst>
                                      </p:cBhvr>
                                      <p:rCtr x="142" y="0"/>
                                    </p:animMotion>
                                  </p:childTnLst>
                                </p:cTn>
                              </p:par>
                            </p:childTnLst>
                          </p:cTn>
                        </p:par>
                        <p:par>
                          <p:cTn id="189" fill="hold">
                            <p:stCondLst>
                              <p:cond delay="3819"/>
                            </p:stCondLst>
                            <p:childTnLst>
                              <p:par>
                                <p:cTn id="190" presetID="64" presetClass="path" presetSubtype="0" fill="hold" grpId="1" nodeType="afterEffect">
                                  <p:stCondLst>
                                    <p:cond delay="0"/>
                                  </p:stCondLst>
                                  <p:childTnLst>
                                    <p:animMotion origin="layout" path="M 0.142 0.000 L 0.233 0.261 " pathEditMode="relative" rAng="0" ptsTypes="AA">
                                      <p:cBhvr>
                                        <p:cTn id="191" dur="103" fill="hold"/>
                                        <p:tgtEl>
                                          <p:spTgt spid="682082"/>
                                        </p:tgtEl>
                                        <p:attrNameLst>
                                          <p:attrName>ppt_x</p:attrName>
                                          <p:attrName>ppt_y</p:attrName>
                                        </p:attrNameLst>
                                      </p:cBhvr>
                                      <p:rCtr x="92" y="261"/>
                                    </p:animMotion>
                                  </p:childTnLst>
                                </p:cTn>
                              </p:par>
                            </p:childTnLst>
                          </p:cTn>
                        </p:par>
                        <p:par>
                          <p:cTn id="192" fill="hold">
                            <p:stCondLst>
                              <p:cond delay="3922"/>
                            </p:stCondLst>
                            <p:childTnLst>
                              <p:par>
                                <p:cTn id="193" presetID="64" presetClass="path" presetSubtype="0" decel="50000" fill="hold" grpId="2" nodeType="afterEffect">
                                  <p:stCondLst>
                                    <p:cond delay="0"/>
                                  </p:stCondLst>
                                  <p:childTnLst>
                                    <p:animMotion origin="layout" path="M 0.233 0.261 L 0.375 0.261 " pathEditMode="relative" rAng="0" ptsTypes="AA">
                                      <p:cBhvr>
                                        <p:cTn id="194" dur="68" fill="hold"/>
                                        <p:tgtEl>
                                          <p:spTgt spid="682082"/>
                                        </p:tgtEl>
                                        <p:attrNameLst>
                                          <p:attrName>ppt_x</p:attrName>
                                          <p:attrName>ppt_y</p:attrName>
                                        </p:attrNameLst>
                                      </p:cBhvr>
                                      <p:rCtr x="142" y="0"/>
                                    </p:animMotion>
                                  </p:childTnLst>
                                </p:cTn>
                              </p:par>
                            </p:childTnLst>
                          </p:cTn>
                        </p:par>
                        <p:par>
                          <p:cTn id="195" fill="hold">
                            <p:stCondLst>
                              <p:cond delay="3990"/>
                            </p:stCondLst>
                            <p:childTnLst>
                              <p:par>
                                <p:cTn id="196" presetID="64" presetClass="path" presetSubtype="0" accel="50000" fill="hold" grpId="0" nodeType="afterEffect">
                                  <p:stCondLst>
                                    <p:cond delay="0"/>
                                  </p:stCondLst>
                                  <p:childTnLst>
                                    <p:animMotion origin="layout" path="M 0.000 0.000 L 0.142 0.000 " pathEditMode="relative" rAng="0" ptsTypes="AA">
                                      <p:cBhvr>
                                        <p:cTn id="197" dur="68" fill="hold"/>
                                        <p:tgtEl>
                                          <p:spTgt spid="682083"/>
                                        </p:tgtEl>
                                        <p:attrNameLst>
                                          <p:attrName>ppt_x</p:attrName>
                                          <p:attrName>ppt_y</p:attrName>
                                        </p:attrNameLst>
                                      </p:cBhvr>
                                      <p:rCtr x="142" y="0"/>
                                    </p:animMotion>
                                  </p:childTnLst>
                                </p:cTn>
                              </p:par>
                            </p:childTnLst>
                          </p:cTn>
                        </p:par>
                        <p:par>
                          <p:cTn id="198" fill="hold">
                            <p:stCondLst>
                              <p:cond delay="4058"/>
                            </p:stCondLst>
                            <p:childTnLst>
                              <p:par>
                                <p:cTn id="199" presetID="64" presetClass="path" presetSubtype="0" fill="hold" grpId="1" nodeType="afterEffect">
                                  <p:stCondLst>
                                    <p:cond delay="0"/>
                                  </p:stCondLst>
                                  <p:childTnLst>
                                    <p:animMotion origin="layout" path="M 0.142 0.000 L 0.233 0.013 " pathEditMode="relative" rAng="0" ptsTypes="AA">
                                      <p:cBhvr>
                                        <p:cTn id="200" dur="44" fill="hold"/>
                                        <p:tgtEl>
                                          <p:spTgt spid="682083"/>
                                        </p:tgtEl>
                                        <p:attrNameLst>
                                          <p:attrName>ppt_x</p:attrName>
                                          <p:attrName>ppt_y</p:attrName>
                                        </p:attrNameLst>
                                      </p:cBhvr>
                                      <p:rCtr x="92" y="13"/>
                                    </p:animMotion>
                                  </p:childTnLst>
                                </p:cTn>
                              </p:par>
                            </p:childTnLst>
                          </p:cTn>
                        </p:par>
                        <p:par>
                          <p:cTn id="201" fill="hold">
                            <p:stCondLst>
                              <p:cond delay="4102"/>
                            </p:stCondLst>
                            <p:childTnLst>
                              <p:par>
                                <p:cTn id="202" presetID="64" presetClass="path" presetSubtype="0" fill="hold" grpId="3" nodeType="afterEffect">
                                  <p:stCondLst>
                                    <p:cond delay="0"/>
                                  </p:stCondLst>
                                  <p:childTnLst>
                                    <p:animMotion origin="layout" path="M 0.375 0.060 L 0.375 0.054 " pathEditMode="relative" rAng="0" ptsTypes="AA">
                                      <p:cBhvr>
                                        <p:cTn id="203" dur="35" fill="hold"/>
                                        <p:tgtEl>
                                          <p:spTgt spid="682079"/>
                                        </p:tgtEl>
                                        <p:attrNameLst>
                                          <p:attrName>ppt_x</p:attrName>
                                          <p:attrName>ppt_y</p:attrName>
                                        </p:attrNameLst>
                                      </p:cBhvr>
                                      <p:rCtr x="0" y="-7"/>
                                    </p:animMotion>
                                  </p:childTnLst>
                                </p:cTn>
                              </p:par>
                              <p:par>
                                <p:cTn id="204" presetID="64" presetClass="path" presetSubtype="0" decel="50000" fill="hold" grpId="2" nodeType="withEffect">
                                  <p:stCondLst>
                                    <p:cond delay="0"/>
                                  </p:stCondLst>
                                  <p:childTnLst>
                                    <p:animMotion origin="layout" path="M 0.233 0.013 L 0.375 0.013 " pathEditMode="relative" rAng="0" ptsTypes="AA">
                                      <p:cBhvr>
                                        <p:cTn id="205" dur="68" fill="hold"/>
                                        <p:tgtEl>
                                          <p:spTgt spid="682083"/>
                                        </p:tgtEl>
                                        <p:attrNameLst>
                                          <p:attrName>ppt_x</p:attrName>
                                          <p:attrName>ppt_y</p:attrName>
                                        </p:attrNameLst>
                                      </p:cBhvr>
                                      <p:rCtr x="142" y="0"/>
                                    </p:animMotion>
                                  </p:childTnLst>
                                </p:cTn>
                              </p:par>
                            </p:childTnLst>
                          </p:cTn>
                        </p:par>
                        <p:par>
                          <p:cTn id="206" fill="hold">
                            <p:stCondLst>
                              <p:cond delay="4170"/>
                            </p:stCondLst>
                            <p:childTnLst>
                              <p:par>
                                <p:cTn id="207" presetID="64" presetClass="path" presetSubtype="0" accel="50000" fill="hold" grpId="0" nodeType="afterEffect">
                                  <p:stCondLst>
                                    <p:cond delay="0"/>
                                  </p:stCondLst>
                                  <p:childTnLst>
                                    <p:animMotion origin="layout" path="M 0.000 0.000 L 0.142 0.000 " pathEditMode="relative" rAng="0" ptsTypes="AA">
                                      <p:cBhvr>
                                        <p:cTn id="208" dur="68" fill="hold"/>
                                        <p:tgtEl>
                                          <p:spTgt spid="682084"/>
                                        </p:tgtEl>
                                        <p:attrNameLst>
                                          <p:attrName>ppt_x</p:attrName>
                                          <p:attrName>ppt_y</p:attrName>
                                        </p:attrNameLst>
                                      </p:cBhvr>
                                      <p:rCtr x="142" y="0"/>
                                    </p:animMotion>
                                  </p:childTnLst>
                                </p:cTn>
                              </p:par>
                            </p:childTnLst>
                          </p:cTn>
                        </p:par>
                        <p:par>
                          <p:cTn id="209" fill="hold">
                            <p:stCondLst>
                              <p:cond delay="4238"/>
                            </p:stCondLst>
                            <p:childTnLst>
                              <p:par>
                                <p:cTn id="210" presetID="64" presetClass="path" presetSubtype="0" fill="hold" grpId="1" nodeType="afterEffect">
                                  <p:stCondLst>
                                    <p:cond delay="0"/>
                                  </p:stCondLst>
                                  <p:childTnLst>
                                    <p:animMotion origin="layout" path="M 0.142 0.000 L 0.233 0.325 " pathEditMode="relative" rAng="0" ptsTypes="AA">
                                      <p:cBhvr>
                                        <p:cTn id="211" dur="125" fill="hold"/>
                                        <p:tgtEl>
                                          <p:spTgt spid="682084"/>
                                        </p:tgtEl>
                                        <p:attrNameLst>
                                          <p:attrName>ppt_x</p:attrName>
                                          <p:attrName>ppt_y</p:attrName>
                                        </p:attrNameLst>
                                      </p:cBhvr>
                                      <p:rCtr x="92" y="325"/>
                                    </p:animMotion>
                                  </p:childTnLst>
                                </p:cTn>
                              </p:par>
                            </p:childTnLst>
                          </p:cTn>
                        </p:par>
                        <p:par>
                          <p:cTn id="212" fill="hold">
                            <p:stCondLst>
                              <p:cond delay="4363"/>
                            </p:stCondLst>
                            <p:childTnLst>
                              <p:par>
                                <p:cTn id="213" presetID="64" presetClass="path" presetSubtype="0" fill="hold" grpId="3" nodeType="afterEffect">
                                  <p:stCondLst>
                                    <p:cond delay="0"/>
                                  </p:stCondLst>
                                  <p:childTnLst>
                                    <p:animMotion origin="layout" path="M 0.375 0.503 L 0.375 0.496 " pathEditMode="relative" rAng="0" ptsTypes="AA">
                                      <p:cBhvr>
                                        <p:cTn id="214" dur="35" fill="hold"/>
                                        <p:tgtEl>
                                          <p:spTgt spid="682069"/>
                                        </p:tgtEl>
                                        <p:attrNameLst>
                                          <p:attrName>ppt_x</p:attrName>
                                          <p:attrName>ppt_y</p:attrName>
                                        </p:attrNameLst>
                                      </p:cBhvr>
                                      <p:rCtr x="0" y="-7"/>
                                    </p:animMotion>
                                  </p:childTnLst>
                                </p:cTn>
                              </p:par>
                              <p:par>
                                <p:cTn id="215" presetID="64" presetClass="path" presetSubtype="0" fill="hold" grpId="3" nodeType="withEffect">
                                  <p:stCondLst>
                                    <p:cond delay="0"/>
                                  </p:stCondLst>
                                  <p:childTnLst>
                                    <p:animMotion origin="layout" path="M 0.375 0.449 L 0.375 0.442 " pathEditMode="relative" rAng="0" ptsTypes="AA">
                                      <p:cBhvr>
                                        <p:cTn id="216" dur="35" fill="hold"/>
                                        <p:tgtEl>
                                          <p:spTgt spid="682073"/>
                                        </p:tgtEl>
                                        <p:attrNameLst>
                                          <p:attrName>ppt_x</p:attrName>
                                          <p:attrName>ppt_y</p:attrName>
                                        </p:attrNameLst>
                                      </p:cBhvr>
                                      <p:rCtr x="0" y="-7"/>
                                    </p:animMotion>
                                  </p:childTnLst>
                                </p:cTn>
                              </p:par>
                              <p:par>
                                <p:cTn id="217" presetID="64" presetClass="path" presetSubtype="0" fill="hold" grpId="3" nodeType="withEffect">
                                  <p:stCondLst>
                                    <p:cond delay="0"/>
                                  </p:stCondLst>
                                  <p:childTnLst>
                                    <p:animMotion origin="layout" path="M 0.375 0.395 L 0.375 0.388 " pathEditMode="relative" rAng="0" ptsTypes="AA">
                                      <p:cBhvr>
                                        <p:cTn id="218" dur="35" fill="hold"/>
                                        <p:tgtEl>
                                          <p:spTgt spid="682077"/>
                                        </p:tgtEl>
                                        <p:attrNameLst>
                                          <p:attrName>ppt_x</p:attrName>
                                          <p:attrName>ppt_y</p:attrName>
                                        </p:attrNameLst>
                                      </p:cBhvr>
                                      <p:rCtr x="0" y="-7"/>
                                    </p:animMotion>
                                  </p:childTnLst>
                                </p:cTn>
                              </p:par>
                              <p:par>
                                <p:cTn id="219" presetID="64" presetClass="path" presetSubtype="0" decel="50000" fill="hold" grpId="2" nodeType="withEffect">
                                  <p:stCondLst>
                                    <p:cond delay="0"/>
                                  </p:stCondLst>
                                  <p:childTnLst>
                                    <p:animMotion origin="layout" path="M 0.233 0.325 L 0.375 0.325 " pathEditMode="relative" rAng="0" ptsTypes="AA">
                                      <p:cBhvr>
                                        <p:cTn id="220" dur="68" fill="hold"/>
                                        <p:tgtEl>
                                          <p:spTgt spid="682084"/>
                                        </p:tgtEl>
                                        <p:attrNameLst>
                                          <p:attrName>ppt_x</p:attrName>
                                          <p:attrName>ppt_y</p:attrName>
                                        </p:attrNameLst>
                                      </p:cBhvr>
                                      <p:rCtr x="142" y="0"/>
                                    </p:animMotion>
                                  </p:childTnLst>
                                </p:cTn>
                              </p:par>
                            </p:childTnLst>
                          </p:cTn>
                        </p:par>
                        <p:par>
                          <p:cTn id="221" fill="hold">
                            <p:stCondLst>
                              <p:cond delay="4431"/>
                            </p:stCondLst>
                            <p:childTnLst>
                              <p:par>
                                <p:cTn id="222" presetID="64" presetClass="path" presetSubtype="0" accel="50000" fill="hold" grpId="0" nodeType="afterEffect">
                                  <p:stCondLst>
                                    <p:cond delay="0"/>
                                  </p:stCondLst>
                                  <p:childTnLst>
                                    <p:animMotion origin="layout" path="M 0.000 0.000 L 0.142 0.000 " pathEditMode="relative" rAng="0" ptsTypes="AA">
                                      <p:cBhvr>
                                        <p:cTn id="223" dur="68" fill="hold"/>
                                        <p:tgtEl>
                                          <p:spTgt spid="682085"/>
                                        </p:tgtEl>
                                        <p:attrNameLst>
                                          <p:attrName>ppt_x</p:attrName>
                                          <p:attrName>ppt_y</p:attrName>
                                        </p:attrNameLst>
                                      </p:cBhvr>
                                      <p:rCtr x="142" y="0"/>
                                    </p:animMotion>
                                  </p:childTnLst>
                                </p:cTn>
                              </p:par>
                            </p:childTnLst>
                          </p:cTn>
                        </p:par>
                        <p:par>
                          <p:cTn id="224" fill="hold">
                            <p:stCondLst>
                              <p:cond delay="4499"/>
                            </p:stCondLst>
                            <p:childTnLst>
                              <p:par>
                                <p:cTn id="225" presetID="64" presetClass="path" presetSubtype="0" fill="hold" grpId="1" nodeType="afterEffect">
                                  <p:stCondLst>
                                    <p:cond delay="0"/>
                                  </p:stCondLst>
                                  <p:childTnLst>
                                    <p:animMotion origin="layout" path="M 0.142 0.000 L 0.233 -0.098 " pathEditMode="relative" rAng="0" ptsTypes="AA">
                                      <p:cBhvr>
                                        <p:cTn id="226" dur="56" fill="hold"/>
                                        <p:tgtEl>
                                          <p:spTgt spid="682085"/>
                                        </p:tgtEl>
                                        <p:attrNameLst>
                                          <p:attrName>ppt_x</p:attrName>
                                          <p:attrName>ppt_y</p:attrName>
                                        </p:attrNameLst>
                                      </p:cBhvr>
                                      <p:rCtr x="92" y="-98"/>
                                    </p:animMotion>
                                  </p:childTnLst>
                                </p:cTn>
                              </p:par>
                            </p:childTnLst>
                          </p:cTn>
                        </p:par>
                        <p:par>
                          <p:cTn id="227" fill="hold">
                            <p:stCondLst>
                              <p:cond delay="4555"/>
                            </p:stCondLst>
                            <p:childTnLst>
                              <p:par>
                                <p:cTn id="228" presetID="64" presetClass="path" presetSubtype="0" decel="50000" fill="hold" grpId="2" nodeType="afterEffect">
                                  <p:stCondLst>
                                    <p:cond delay="0"/>
                                  </p:stCondLst>
                                  <p:childTnLst>
                                    <p:animMotion origin="layout" path="M 0.233 -0.098 L 0.375 -0.098 " pathEditMode="relative" rAng="0" ptsTypes="AA">
                                      <p:cBhvr>
                                        <p:cTn id="229" dur="68" fill="hold"/>
                                        <p:tgtEl>
                                          <p:spTgt spid="682085"/>
                                        </p:tgtEl>
                                        <p:attrNameLst>
                                          <p:attrName>ppt_x</p:attrName>
                                          <p:attrName>ppt_y</p:attrName>
                                        </p:attrNameLst>
                                      </p:cBhvr>
                                      <p:rCtr x="142" y="0"/>
                                    </p:animMotion>
                                  </p:childTnLst>
                                </p:cTn>
                              </p:par>
                            </p:childTnLst>
                          </p:cTn>
                        </p:par>
                        <p:par>
                          <p:cTn id="230" fill="hold">
                            <p:stCondLst>
                              <p:cond delay="4623"/>
                            </p:stCondLst>
                            <p:childTnLst>
                              <p:par>
                                <p:cTn id="231" presetID="64" presetClass="path" presetSubtype="0" accel="50000" fill="hold" grpId="0" nodeType="afterEffect">
                                  <p:stCondLst>
                                    <p:cond delay="0"/>
                                  </p:stCondLst>
                                  <p:childTnLst>
                                    <p:animMotion origin="layout" path="M 0.000 0.000 L 0.142 0.000 " pathEditMode="relative" rAng="0" ptsTypes="AA">
                                      <p:cBhvr>
                                        <p:cTn id="232" dur="68" fill="hold"/>
                                        <p:tgtEl>
                                          <p:spTgt spid="682086"/>
                                        </p:tgtEl>
                                        <p:attrNameLst>
                                          <p:attrName>ppt_x</p:attrName>
                                          <p:attrName>ppt_y</p:attrName>
                                        </p:attrNameLst>
                                      </p:cBhvr>
                                      <p:rCtr x="142" y="0"/>
                                    </p:animMotion>
                                  </p:childTnLst>
                                </p:cTn>
                              </p:par>
                            </p:childTnLst>
                          </p:cTn>
                        </p:par>
                        <p:par>
                          <p:cTn id="233" fill="hold">
                            <p:stCondLst>
                              <p:cond delay="4691"/>
                            </p:stCondLst>
                            <p:childTnLst>
                              <p:par>
                                <p:cTn id="234" presetID="64" presetClass="path" presetSubtype="0" fill="hold" grpId="1" nodeType="afterEffect">
                                  <p:stCondLst>
                                    <p:cond delay="0"/>
                                  </p:stCondLst>
                                  <p:childTnLst>
                                    <p:animMotion origin="layout" path="M 0.142 0.000 L 0.233 -0.117 " pathEditMode="relative" rAng="0" ptsTypes="AA">
                                      <p:cBhvr>
                                        <p:cTn id="235" dur="60" fill="hold"/>
                                        <p:tgtEl>
                                          <p:spTgt spid="682086"/>
                                        </p:tgtEl>
                                        <p:attrNameLst>
                                          <p:attrName>ppt_x</p:attrName>
                                          <p:attrName>ppt_y</p:attrName>
                                        </p:attrNameLst>
                                      </p:cBhvr>
                                      <p:rCtr x="92" y="-117"/>
                                    </p:animMotion>
                                  </p:childTnLst>
                                </p:cTn>
                              </p:par>
                            </p:childTnLst>
                          </p:cTn>
                        </p:par>
                        <p:par>
                          <p:cTn id="236" fill="hold">
                            <p:stCondLst>
                              <p:cond delay="4751"/>
                            </p:stCondLst>
                            <p:childTnLst>
                              <p:par>
                                <p:cTn id="237" presetID="64" presetClass="path" presetSubtype="0" decel="50000" fill="hold" grpId="2" nodeType="afterEffect">
                                  <p:stCondLst>
                                    <p:cond delay="0"/>
                                  </p:stCondLst>
                                  <p:childTnLst>
                                    <p:animMotion origin="layout" path="M 0.233 -0.117 L 0.375 -0.117 " pathEditMode="relative" rAng="0" ptsTypes="AA">
                                      <p:cBhvr>
                                        <p:cTn id="238" dur="68" fill="hold"/>
                                        <p:tgtEl>
                                          <p:spTgt spid="682086"/>
                                        </p:tgtEl>
                                        <p:attrNameLst>
                                          <p:attrName>ppt_x</p:attrName>
                                          <p:attrName>ppt_y</p:attrName>
                                        </p:attrNameLst>
                                      </p:cBhvr>
                                      <p:rCtr x="142" y="0"/>
                                    </p:animMotion>
                                  </p:childTnLst>
                                </p:cTn>
                              </p:par>
                            </p:childTnLst>
                          </p:cTn>
                        </p:par>
                        <p:par>
                          <p:cTn id="239" fill="hold">
                            <p:stCondLst>
                              <p:cond delay="4819"/>
                            </p:stCondLst>
                            <p:childTnLst>
                              <p:par>
                                <p:cTn id="240" presetID="64" presetClass="path" presetSubtype="0" accel="50000" fill="hold" grpId="0" nodeType="afterEffect">
                                  <p:stCondLst>
                                    <p:cond delay="0"/>
                                  </p:stCondLst>
                                  <p:childTnLst>
                                    <p:animMotion origin="layout" path="M 0.000 0.000 L 0.142 0.000 " pathEditMode="relative" rAng="0" ptsTypes="AA">
                                      <p:cBhvr>
                                        <p:cTn id="241" dur="68" fill="hold"/>
                                        <p:tgtEl>
                                          <p:spTgt spid="682087"/>
                                        </p:tgtEl>
                                        <p:attrNameLst>
                                          <p:attrName>ppt_x</p:attrName>
                                          <p:attrName>ppt_y</p:attrName>
                                        </p:attrNameLst>
                                      </p:cBhvr>
                                      <p:rCtr x="142" y="0"/>
                                    </p:animMotion>
                                  </p:childTnLst>
                                </p:cTn>
                              </p:par>
                            </p:childTnLst>
                          </p:cTn>
                        </p:par>
                        <p:par>
                          <p:cTn id="242" fill="hold">
                            <p:stCondLst>
                              <p:cond delay="4887"/>
                            </p:stCondLst>
                            <p:childTnLst>
                              <p:par>
                                <p:cTn id="243" presetID="64" presetClass="path" presetSubtype="0" fill="hold" grpId="1" nodeType="afterEffect">
                                  <p:stCondLst>
                                    <p:cond delay="0"/>
                                  </p:stCondLst>
                                  <p:childTnLst>
                                    <p:animMotion origin="layout" path="M 0.142 0.000 L 0.233 0.128 " pathEditMode="relative" rAng="0" ptsTypes="AA">
                                      <p:cBhvr>
                                        <p:cTn id="244" dur="63" fill="hold"/>
                                        <p:tgtEl>
                                          <p:spTgt spid="682087"/>
                                        </p:tgtEl>
                                        <p:attrNameLst>
                                          <p:attrName>ppt_x</p:attrName>
                                          <p:attrName>ppt_y</p:attrName>
                                        </p:attrNameLst>
                                      </p:cBhvr>
                                      <p:rCtr x="92" y="128"/>
                                    </p:animMotion>
                                  </p:childTnLst>
                                </p:cTn>
                              </p:par>
                            </p:childTnLst>
                          </p:cTn>
                        </p:par>
                        <p:par>
                          <p:cTn id="245" fill="hold">
                            <p:stCondLst>
                              <p:cond delay="4950"/>
                            </p:stCondLst>
                            <p:childTnLst>
                              <p:par>
                                <p:cTn id="246" presetID="64" presetClass="path" presetSubtype="0" fill="hold" grpId="3" nodeType="afterEffect">
                                  <p:stCondLst>
                                    <p:cond delay="0"/>
                                  </p:stCondLst>
                                  <p:childTnLst>
                                    <p:animMotion origin="layout" path="M 0.375 0.270 L 0.375 0.263 " pathEditMode="relative" rAng="0" ptsTypes="AA">
                                      <p:cBhvr>
                                        <p:cTn id="247" dur="35" fill="hold"/>
                                        <p:tgtEl>
                                          <p:spTgt spid="682075"/>
                                        </p:tgtEl>
                                        <p:attrNameLst>
                                          <p:attrName>ppt_x</p:attrName>
                                          <p:attrName>ppt_y</p:attrName>
                                        </p:attrNameLst>
                                      </p:cBhvr>
                                      <p:rCtr x="0" y="-7"/>
                                    </p:animMotion>
                                  </p:childTnLst>
                                </p:cTn>
                              </p:par>
                              <p:par>
                                <p:cTn id="248" presetID="64" presetClass="path" presetSubtype="0" fill="hold" grpId="4" nodeType="withEffect">
                                  <p:stCondLst>
                                    <p:cond delay="0"/>
                                  </p:stCondLst>
                                  <p:childTnLst>
                                    <p:animMotion origin="layout" path="M 0.375 0.299 L 0.375 0.292 " pathEditMode="relative" rAng="0" ptsTypes="AA">
                                      <p:cBhvr>
                                        <p:cTn id="249" dur="35" fill="hold"/>
                                        <p:tgtEl>
                                          <p:spTgt spid="682072"/>
                                        </p:tgtEl>
                                        <p:attrNameLst>
                                          <p:attrName>ppt_x</p:attrName>
                                          <p:attrName>ppt_y</p:attrName>
                                        </p:attrNameLst>
                                      </p:cBhvr>
                                      <p:rCtr x="0" y="-7"/>
                                    </p:animMotion>
                                  </p:childTnLst>
                                </p:cTn>
                              </p:par>
                              <p:par>
                                <p:cTn id="250" presetID="64" presetClass="path" presetSubtype="0" fill="hold" grpId="3" nodeType="withEffect">
                                  <p:stCondLst>
                                    <p:cond delay="0"/>
                                  </p:stCondLst>
                                  <p:childTnLst>
                                    <p:animMotion origin="layout" path="M 0.375 0.185 L 0.375 0.179 " pathEditMode="relative" rAng="0" ptsTypes="AA">
                                      <p:cBhvr>
                                        <p:cTn id="251" dur="35" fill="hold"/>
                                        <p:tgtEl>
                                          <p:spTgt spid="682081"/>
                                        </p:tgtEl>
                                        <p:attrNameLst>
                                          <p:attrName>ppt_x</p:attrName>
                                          <p:attrName>ppt_y</p:attrName>
                                        </p:attrNameLst>
                                      </p:cBhvr>
                                      <p:rCtr x="0" y="-7"/>
                                    </p:animMotion>
                                  </p:childTnLst>
                                </p:cTn>
                              </p:par>
                              <p:par>
                                <p:cTn id="252" presetID="64" presetClass="path" presetSubtype="0" decel="50000" fill="hold" grpId="2" nodeType="withEffect">
                                  <p:stCondLst>
                                    <p:cond delay="0"/>
                                  </p:stCondLst>
                                  <p:childTnLst>
                                    <p:animMotion origin="layout" path="M 0.233 0.128 L 0.375 0.128 " pathEditMode="relative" rAng="0" ptsTypes="AA">
                                      <p:cBhvr>
                                        <p:cTn id="253" dur="68" fill="hold"/>
                                        <p:tgtEl>
                                          <p:spTgt spid="682087"/>
                                        </p:tgtEl>
                                        <p:attrNameLst>
                                          <p:attrName>ppt_x</p:attrName>
                                          <p:attrName>ppt_y</p:attrName>
                                        </p:attrNameLst>
                                      </p:cBhvr>
                                      <p:rCtr x="142" y="0"/>
                                    </p:animMotion>
                                  </p:childTnLst>
                                </p:cTn>
                              </p:par>
                            </p:childTnLst>
                          </p:cTn>
                        </p:par>
                        <p:par>
                          <p:cTn id="254" fill="hold">
                            <p:stCondLst>
                              <p:cond delay="5018"/>
                            </p:stCondLst>
                            <p:childTnLst>
                              <p:par>
                                <p:cTn id="255" presetID="64" presetClass="path" presetSubtype="0" accel="50000" fill="hold" grpId="0" nodeType="afterEffect">
                                  <p:stCondLst>
                                    <p:cond delay="0"/>
                                  </p:stCondLst>
                                  <p:childTnLst>
                                    <p:animMotion origin="layout" path="M 0.000 0.000 L 0.142 0.000 " pathEditMode="relative" rAng="0" ptsTypes="AA">
                                      <p:cBhvr>
                                        <p:cTn id="256" dur="68" fill="hold"/>
                                        <p:tgtEl>
                                          <p:spTgt spid="682088"/>
                                        </p:tgtEl>
                                        <p:attrNameLst>
                                          <p:attrName>ppt_x</p:attrName>
                                          <p:attrName>ppt_y</p:attrName>
                                        </p:attrNameLst>
                                      </p:cBhvr>
                                      <p:rCtr x="142" y="0"/>
                                    </p:animMotion>
                                  </p:childTnLst>
                                </p:cTn>
                              </p:par>
                            </p:childTnLst>
                          </p:cTn>
                        </p:par>
                        <p:par>
                          <p:cTn id="257" fill="hold">
                            <p:stCondLst>
                              <p:cond delay="5086"/>
                            </p:stCondLst>
                            <p:childTnLst>
                              <p:par>
                                <p:cTn id="258" presetID="64" presetClass="path" presetSubtype="0" fill="hold" grpId="1" nodeType="afterEffect">
                                  <p:stCondLst>
                                    <p:cond delay="0"/>
                                  </p:stCondLst>
                                  <p:childTnLst>
                                    <p:animMotion origin="layout" path="M 0.142 0.000 L 0.233 -0.127 " pathEditMode="relative" rAng="0" ptsTypes="AA">
                                      <p:cBhvr>
                                        <p:cTn id="259" dur="63" fill="hold"/>
                                        <p:tgtEl>
                                          <p:spTgt spid="682088"/>
                                        </p:tgtEl>
                                        <p:attrNameLst>
                                          <p:attrName>ppt_x</p:attrName>
                                          <p:attrName>ppt_y</p:attrName>
                                        </p:attrNameLst>
                                      </p:cBhvr>
                                      <p:rCtr x="92" y="-127"/>
                                    </p:animMotion>
                                  </p:childTnLst>
                                </p:cTn>
                              </p:par>
                            </p:childTnLst>
                          </p:cTn>
                        </p:par>
                        <p:par>
                          <p:cTn id="260" fill="hold">
                            <p:stCondLst>
                              <p:cond delay="5149"/>
                            </p:stCondLst>
                            <p:childTnLst>
                              <p:par>
                                <p:cTn id="261" presetID="64" presetClass="path" presetSubtype="0" fill="hold" grpId="3" nodeType="afterEffect">
                                  <p:stCondLst>
                                    <p:cond delay="0"/>
                                  </p:stCondLst>
                                  <p:childTnLst>
                                    <p:animMotion origin="layout" path="M 0.375 0.038 L 0.375 0.032 " pathEditMode="relative" rAng="0" ptsTypes="AA">
                                      <p:cBhvr>
                                        <p:cTn id="262" dur="35" fill="hold"/>
                                        <p:tgtEl>
                                          <p:spTgt spid="682074"/>
                                        </p:tgtEl>
                                        <p:attrNameLst>
                                          <p:attrName>ppt_x</p:attrName>
                                          <p:attrName>ppt_y</p:attrName>
                                        </p:attrNameLst>
                                      </p:cBhvr>
                                      <p:rCtr x="0" y="-7"/>
                                    </p:animMotion>
                                  </p:childTnLst>
                                </p:cTn>
                              </p:par>
                              <p:par>
                                <p:cTn id="263" presetID="64" presetClass="path" presetSubtype="0" fill="hold" grpId="3" nodeType="withEffect">
                                  <p:stCondLst>
                                    <p:cond delay="0"/>
                                  </p:stCondLst>
                                  <p:childTnLst>
                                    <p:animMotion origin="layout" path="M 0.375 -0.098 L 0.375 -0.105 " pathEditMode="relative" rAng="0" ptsTypes="AA">
                                      <p:cBhvr>
                                        <p:cTn id="264" dur="35" fill="hold"/>
                                        <p:tgtEl>
                                          <p:spTgt spid="682085"/>
                                        </p:tgtEl>
                                        <p:attrNameLst>
                                          <p:attrName>ppt_x</p:attrName>
                                          <p:attrName>ppt_y</p:attrName>
                                        </p:attrNameLst>
                                      </p:cBhvr>
                                      <p:rCtr x="0" y="-7"/>
                                    </p:animMotion>
                                  </p:childTnLst>
                                </p:cTn>
                              </p:par>
                              <p:par>
                                <p:cTn id="265" presetID="64" presetClass="path" presetSubtype="0" fill="hold" grpId="3" nodeType="withEffect">
                                  <p:stCondLst>
                                    <p:cond delay="0"/>
                                  </p:stCondLst>
                                  <p:childTnLst>
                                    <p:animMotion origin="layout" path="M 0.375 -0.117 L 0.375 -0.123 " pathEditMode="relative" rAng="0" ptsTypes="AA">
                                      <p:cBhvr>
                                        <p:cTn id="266" dur="35" fill="hold"/>
                                        <p:tgtEl>
                                          <p:spTgt spid="682086"/>
                                        </p:tgtEl>
                                        <p:attrNameLst>
                                          <p:attrName>ppt_x</p:attrName>
                                          <p:attrName>ppt_y</p:attrName>
                                        </p:attrNameLst>
                                      </p:cBhvr>
                                      <p:rCtr x="0" y="-7"/>
                                    </p:animMotion>
                                  </p:childTnLst>
                                </p:cTn>
                              </p:par>
                              <p:par>
                                <p:cTn id="267" presetID="64" presetClass="path" presetSubtype="0" decel="50000" fill="hold" grpId="2" nodeType="withEffect">
                                  <p:stCondLst>
                                    <p:cond delay="0"/>
                                  </p:stCondLst>
                                  <p:childTnLst>
                                    <p:animMotion origin="layout" path="M 0.233 -0.127 L 0.375 -0.127 " pathEditMode="relative" rAng="0" ptsTypes="AA">
                                      <p:cBhvr>
                                        <p:cTn id="268" dur="68" fill="hold"/>
                                        <p:tgtEl>
                                          <p:spTgt spid="682088"/>
                                        </p:tgtEl>
                                        <p:attrNameLst>
                                          <p:attrName>ppt_x</p:attrName>
                                          <p:attrName>ppt_y</p:attrName>
                                        </p:attrNameLst>
                                      </p:cBhvr>
                                      <p:rCtr x="142" y="0"/>
                                    </p:animMotion>
                                  </p:childTnLst>
                                </p:cTn>
                              </p:par>
                            </p:childTnLst>
                          </p:cTn>
                        </p:par>
                        <p:par>
                          <p:cTn id="269" fill="hold">
                            <p:stCondLst>
                              <p:cond delay="5217"/>
                            </p:stCondLst>
                            <p:childTnLst>
                              <p:par>
                                <p:cTn id="270" presetID="64" presetClass="path" presetSubtype="0" accel="50000" fill="hold" grpId="0" nodeType="afterEffect">
                                  <p:stCondLst>
                                    <p:cond delay="0"/>
                                  </p:stCondLst>
                                  <p:childTnLst>
                                    <p:animMotion origin="layout" path="M 0.000 0.000 L 0.142 0.000 " pathEditMode="relative" rAng="0" ptsTypes="AA">
                                      <p:cBhvr>
                                        <p:cTn id="271" dur="68" fill="hold"/>
                                        <p:tgtEl>
                                          <p:spTgt spid="682089"/>
                                        </p:tgtEl>
                                        <p:attrNameLst>
                                          <p:attrName>ppt_x</p:attrName>
                                          <p:attrName>ppt_y</p:attrName>
                                        </p:attrNameLst>
                                      </p:cBhvr>
                                      <p:rCtr x="142" y="0"/>
                                    </p:animMotion>
                                  </p:childTnLst>
                                </p:cTn>
                              </p:par>
                            </p:childTnLst>
                          </p:cTn>
                        </p:par>
                        <p:par>
                          <p:cTn id="272" fill="hold">
                            <p:stCondLst>
                              <p:cond delay="5285"/>
                            </p:stCondLst>
                            <p:childTnLst>
                              <p:par>
                                <p:cTn id="273" presetID="64" presetClass="path" presetSubtype="0" fill="hold" grpId="1" nodeType="afterEffect">
                                  <p:stCondLst>
                                    <p:cond delay="0"/>
                                  </p:stCondLst>
                                  <p:childTnLst>
                                    <p:animMotion origin="layout" path="M 0.142 0.000 L 0.233 0.172 " pathEditMode="relative" rAng="0" ptsTypes="AA">
                                      <p:cBhvr>
                                        <p:cTn id="274" dur="75" fill="hold"/>
                                        <p:tgtEl>
                                          <p:spTgt spid="682089"/>
                                        </p:tgtEl>
                                        <p:attrNameLst>
                                          <p:attrName>ppt_x</p:attrName>
                                          <p:attrName>ppt_y</p:attrName>
                                        </p:attrNameLst>
                                      </p:cBhvr>
                                      <p:rCtr x="92" y="172"/>
                                    </p:animMotion>
                                  </p:childTnLst>
                                </p:cTn>
                              </p:par>
                            </p:childTnLst>
                          </p:cTn>
                        </p:par>
                        <p:par>
                          <p:cTn id="275" fill="hold">
                            <p:stCondLst>
                              <p:cond delay="5360"/>
                            </p:stCondLst>
                            <p:childTnLst>
                              <p:par>
                                <p:cTn id="276" presetID="64" presetClass="path" presetSubtype="0" decel="50000" fill="hold" grpId="2" nodeType="afterEffect">
                                  <p:stCondLst>
                                    <p:cond delay="0"/>
                                  </p:stCondLst>
                                  <p:childTnLst>
                                    <p:animMotion origin="layout" path="M 0.233 0.172 L 0.375 0.172 " pathEditMode="relative" rAng="0" ptsTypes="AA">
                                      <p:cBhvr>
                                        <p:cTn id="277" dur="68" fill="hold"/>
                                        <p:tgtEl>
                                          <p:spTgt spid="682089"/>
                                        </p:tgtEl>
                                        <p:attrNameLst>
                                          <p:attrName>ppt_x</p:attrName>
                                          <p:attrName>ppt_y</p:attrName>
                                        </p:attrNameLst>
                                      </p:cBhvr>
                                      <p:rCtr x="142" y="0"/>
                                    </p:animMotion>
                                  </p:childTnLst>
                                </p:cTn>
                              </p:par>
                            </p:childTnLst>
                          </p:cTn>
                        </p:par>
                        <p:par>
                          <p:cTn id="278" fill="hold">
                            <p:stCondLst>
                              <p:cond delay="5428"/>
                            </p:stCondLst>
                            <p:childTnLst>
                              <p:par>
                                <p:cTn id="279" presetID="64" presetClass="path" presetSubtype="0" accel="50000" fill="hold" grpId="0" nodeType="afterEffect">
                                  <p:stCondLst>
                                    <p:cond delay="0"/>
                                  </p:stCondLst>
                                  <p:childTnLst>
                                    <p:animMotion origin="layout" path="M 0.000 0.000 L 0.142 0.000 " pathEditMode="relative" rAng="0" ptsTypes="AA">
                                      <p:cBhvr>
                                        <p:cTn id="280" dur="68" fill="hold"/>
                                        <p:tgtEl>
                                          <p:spTgt spid="682090"/>
                                        </p:tgtEl>
                                        <p:attrNameLst>
                                          <p:attrName>ppt_x</p:attrName>
                                          <p:attrName>ppt_y</p:attrName>
                                        </p:attrNameLst>
                                      </p:cBhvr>
                                      <p:rCtr x="142" y="0"/>
                                    </p:animMotion>
                                  </p:childTnLst>
                                </p:cTn>
                              </p:par>
                            </p:childTnLst>
                          </p:cTn>
                        </p:par>
                        <p:par>
                          <p:cTn id="281" fill="hold">
                            <p:stCondLst>
                              <p:cond delay="5496"/>
                            </p:stCondLst>
                            <p:childTnLst>
                              <p:par>
                                <p:cTn id="282" presetID="64" presetClass="path" presetSubtype="0" fill="hold" grpId="1" nodeType="afterEffect">
                                  <p:stCondLst>
                                    <p:cond delay="0"/>
                                  </p:stCondLst>
                                  <p:childTnLst>
                                    <p:animMotion origin="layout" path="M 0.142 0.000 L 0.233 0.173 " pathEditMode="relative" rAng="0" ptsTypes="AA">
                                      <p:cBhvr>
                                        <p:cTn id="283" dur="76" fill="hold"/>
                                        <p:tgtEl>
                                          <p:spTgt spid="682090"/>
                                        </p:tgtEl>
                                        <p:attrNameLst>
                                          <p:attrName>ppt_x</p:attrName>
                                          <p:attrName>ppt_y</p:attrName>
                                        </p:attrNameLst>
                                      </p:cBhvr>
                                      <p:rCtr x="92" y="173"/>
                                    </p:animMotion>
                                  </p:childTnLst>
                                </p:cTn>
                              </p:par>
                            </p:childTnLst>
                          </p:cTn>
                        </p:par>
                        <p:par>
                          <p:cTn id="284" fill="hold">
                            <p:stCondLst>
                              <p:cond delay="5572"/>
                            </p:stCondLst>
                            <p:childTnLst>
                              <p:par>
                                <p:cTn id="285" presetID="64" presetClass="path" presetSubtype="0" fill="hold" grpId="3" nodeType="afterEffect">
                                  <p:stCondLst>
                                    <p:cond delay="0"/>
                                  </p:stCondLst>
                                  <p:childTnLst>
                                    <p:animMotion origin="layout" path="M 0.375 0.469 L 0.375 0.462 " pathEditMode="relative" rAng="0" ptsTypes="AA">
                                      <p:cBhvr>
                                        <p:cTn id="286" dur="35" fill="hold"/>
                                        <p:tgtEl>
                                          <p:spTgt spid="682065"/>
                                        </p:tgtEl>
                                        <p:attrNameLst>
                                          <p:attrName>ppt_x</p:attrName>
                                          <p:attrName>ppt_y</p:attrName>
                                        </p:attrNameLst>
                                      </p:cBhvr>
                                      <p:rCtr x="0" y="-7"/>
                                    </p:animMotion>
                                  </p:childTnLst>
                                </p:cTn>
                              </p:par>
                              <p:par>
                                <p:cTn id="287" presetID="64" presetClass="path" presetSubtype="0" fill="hold" grpId="3" nodeType="withEffect">
                                  <p:stCondLst>
                                    <p:cond delay="0"/>
                                  </p:stCondLst>
                                  <p:childTnLst>
                                    <p:animMotion origin="layout" path="M 0.375 0.261 L 0.375 0.255 " pathEditMode="relative" rAng="0" ptsTypes="AA">
                                      <p:cBhvr>
                                        <p:cTn id="288" dur="35" fill="hold"/>
                                        <p:tgtEl>
                                          <p:spTgt spid="682082"/>
                                        </p:tgtEl>
                                        <p:attrNameLst>
                                          <p:attrName>ppt_x</p:attrName>
                                          <p:attrName>ppt_y</p:attrName>
                                        </p:attrNameLst>
                                      </p:cBhvr>
                                      <p:rCtr x="0" y="-7"/>
                                    </p:animMotion>
                                  </p:childTnLst>
                                </p:cTn>
                              </p:par>
                              <p:par>
                                <p:cTn id="289" presetID="64" presetClass="path" presetSubtype="0" fill="hold" grpId="3" nodeType="withEffect">
                                  <p:stCondLst>
                                    <p:cond delay="0"/>
                                  </p:stCondLst>
                                  <p:childTnLst>
                                    <p:animMotion origin="layout" path="M 0.375 0.172 L 0.375 0.165 " pathEditMode="relative" rAng="0" ptsTypes="AA">
                                      <p:cBhvr>
                                        <p:cTn id="290" dur="35" fill="hold"/>
                                        <p:tgtEl>
                                          <p:spTgt spid="682089"/>
                                        </p:tgtEl>
                                        <p:attrNameLst>
                                          <p:attrName>ppt_x</p:attrName>
                                          <p:attrName>ppt_y</p:attrName>
                                        </p:attrNameLst>
                                      </p:cBhvr>
                                      <p:rCtr x="0" y="-7"/>
                                    </p:animMotion>
                                  </p:childTnLst>
                                </p:cTn>
                              </p:par>
                              <p:par>
                                <p:cTn id="291" presetID="64" presetClass="path" presetSubtype="0" decel="50000" fill="hold" grpId="2" nodeType="withEffect">
                                  <p:stCondLst>
                                    <p:cond delay="0"/>
                                  </p:stCondLst>
                                  <p:childTnLst>
                                    <p:animMotion origin="layout" path="M 0.233 0.173 L 0.375 0.173 " pathEditMode="relative" rAng="0" ptsTypes="AA">
                                      <p:cBhvr>
                                        <p:cTn id="292" dur="68" fill="hold"/>
                                        <p:tgtEl>
                                          <p:spTgt spid="682090"/>
                                        </p:tgtEl>
                                        <p:attrNameLst>
                                          <p:attrName>ppt_x</p:attrName>
                                          <p:attrName>ppt_y</p:attrName>
                                        </p:attrNameLst>
                                      </p:cBhvr>
                                      <p:rCtr x="142" y="0"/>
                                    </p:animMotion>
                                  </p:childTnLst>
                                </p:cTn>
                              </p:par>
                            </p:childTnLst>
                          </p:cTn>
                        </p:par>
                        <p:par>
                          <p:cTn id="293" fill="hold">
                            <p:stCondLst>
                              <p:cond delay="5640"/>
                            </p:stCondLst>
                            <p:childTnLst>
                              <p:par>
                                <p:cTn id="294" presetID="64" presetClass="path" presetSubtype="0" accel="50000" fill="hold" grpId="0" nodeType="afterEffect">
                                  <p:stCondLst>
                                    <p:cond delay="0"/>
                                  </p:stCondLst>
                                  <p:childTnLst>
                                    <p:animMotion origin="layout" path="M 0.000 0.000 L 0.142 0.000 " pathEditMode="relative" rAng="0" ptsTypes="AA">
                                      <p:cBhvr>
                                        <p:cTn id="295" dur="68" fill="hold"/>
                                        <p:tgtEl>
                                          <p:spTgt spid="682091"/>
                                        </p:tgtEl>
                                        <p:attrNameLst>
                                          <p:attrName>ppt_x</p:attrName>
                                          <p:attrName>ppt_y</p:attrName>
                                        </p:attrNameLst>
                                      </p:cBhvr>
                                      <p:rCtr x="142" y="0"/>
                                    </p:animMotion>
                                  </p:childTnLst>
                                </p:cTn>
                              </p:par>
                            </p:childTnLst>
                          </p:cTn>
                        </p:par>
                        <p:par>
                          <p:cTn id="296" fill="hold">
                            <p:stCondLst>
                              <p:cond delay="5708"/>
                            </p:stCondLst>
                            <p:childTnLst>
                              <p:par>
                                <p:cTn id="297" presetID="64" presetClass="path" presetSubtype="0" fill="hold" grpId="1" nodeType="afterEffect">
                                  <p:stCondLst>
                                    <p:cond delay="0"/>
                                  </p:stCondLst>
                                  <p:childTnLst>
                                    <p:animMotion origin="layout" path="M 0.142 0.000 L 0.233 0.135 " pathEditMode="relative" rAng="0" ptsTypes="AA">
                                      <p:cBhvr>
                                        <p:cTn id="298" dur="65" fill="hold"/>
                                        <p:tgtEl>
                                          <p:spTgt spid="682091"/>
                                        </p:tgtEl>
                                        <p:attrNameLst>
                                          <p:attrName>ppt_x</p:attrName>
                                          <p:attrName>ppt_y</p:attrName>
                                        </p:attrNameLst>
                                      </p:cBhvr>
                                      <p:rCtr x="92" y="135"/>
                                    </p:animMotion>
                                  </p:childTnLst>
                                </p:cTn>
                              </p:par>
                            </p:childTnLst>
                          </p:cTn>
                        </p:par>
                        <p:par>
                          <p:cTn id="299" fill="hold">
                            <p:stCondLst>
                              <p:cond delay="5773"/>
                            </p:stCondLst>
                            <p:childTnLst>
                              <p:par>
                                <p:cTn id="300" presetID="64" presetClass="path" presetSubtype="0" decel="50000" fill="hold" grpId="2" nodeType="afterEffect">
                                  <p:stCondLst>
                                    <p:cond delay="0"/>
                                  </p:stCondLst>
                                  <p:childTnLst>
                                    <p:animMotion origin="layout" path="M 0.233 0.135 L 0.375 0.135 " pathEditMode="relative" rAng="0" ptsTypes="AA">
                                      <p:cBhvr>
                                        <p:cTn id="301" dur="68" fill="hold"/>
                                        <p:tgtEl>
                                          <p:spTgt spid="682091"/>
                                        </p:tgtEl>
                                        <p:attrNameLst>
                                          <p:attrName>ppt_x</p:attrName>
                                          <p:attrName>ppt_y</p:attrName>
                                        </p:attrNameLst>
                                      </p:cBhvr>
                                      <p:rCtr x="142" y="0"/>
                                    </p:animMotion>
                                  </p:childTnLst>
                                </p:cTn>
                              </p:par>
                            </p:childTnLst>
                          </p:cTn>
                        </p:par>
                        <p:par>
                          <p:cTn id="302" fill="hold">
                            <p:stCondLst>
                              <p:cond delay="5841"/>
                            </p:stCondLst>
                            <p:childTnLst>
                              <p:par>
                                <p:cTn id="303" presetID="64" presetClass="path" presetSubtype="0" accel="50000" fill="hold" grpId="0" nodeType="afterEffect">
                                  <p:stCondLst>
                                    <p:cond delay="0"/>
                                  </p:stCondLst>
                                  <p:childTnLst>
                                    <p:animMotion origin="layout" path="M 0.000 0.000 L 0.142 0.000 " pathEditMode="relative" rAng="0" ptsTypes="AA">
                                      <p:cBhvr>
                                        <p:cTn id="304" dur="68" fill="hold"/>
                                        <p:tgtEl>
                                          <p:spTgt spid="682092"/>
                                        </p:tgtEl>
                                        <p:attrNameLst>
                                          <p:attrName>ppt_x</p:attrName>
                                          <p:attrName>ppt_y</p:attrName>
                                        </p:attrNameLst>
                                      </p:cBhvr>
                                      <p:rCtr x="142" y="0"/>
                                    </p:animMotion>
                                  </p:childTnLst>
                                </p:cTn>
                              </p:par>
                            </p:childTnLst>
                          </p:cTn>
                        </p:par>
                        <p:par>
                          <p:cTn id="305" fill="hold">
                            <p:stCondLst>
                              <p:cond delay="5909"/>
                            </p:stCondLst>
                            <p:childTnLst>
                              <p:par>
                                <p:cTn id="306" presetID="64" presetClass="path" presetSubtype="0" fill="hold" grpId="1" nodeType="afterEffect">
                                  <p:stCondLst>
                                    <p:cond delay="0"/>
                                  </p:stCondLst>
                                  <p:childTnLst>
                                    <p:animMotion origin="layout" path="M 0.142 0.000 L 0.233 -0.262 " pathEditMode="relative" rAng="0" ptsTypes="AA">
                                      <p:cBhvr>
                                        <p:cTn id="307" dur="104" fill="hold"/>
                                        <p:tgtEl>
                                          <p:spTgt spid="682092"/>
                                        </p:tgtEl>
                                        <p:attrNameLst>
                                          <p:attrName>ppt_x</p:attrName>
                                          <p:attrName>ppt_y</p:attrName>
                                        </p:attrNameLst>
                                      </p:cBhvr>
                                      <p:rCtr x="92" y="-262"/>
                                    </p:animMotion>
                                  </p:childTnLst>
                                </p:cTn>
                              </p:par>
                            </p:childTnLst>
                          </p:cTn>
                        </p:par>
                        <p:par>
                          <p:cTn id="308" fill="hold">
                            <p:stCondLst>
                              <p:cond delay="6013"/>
                            </p:stCondLst>
                            <p:childTnLst>
                              <p:par>
                                <p:cTn id="309" presetID="64" presetClass="path" presetSubtype="0" decel="50000" fill="hold" grpId="2" nodeType="afterEffect">
                                  <p:stCondLst>
                                    <p:cond delay="0"/>
                                  </p:stCondLst>
                                  <p:childTnLst>
                                    <p:animMotion origin="layout" path="M 0.233 -0.262 L 0.375 -0.262 " pathEditMode="relative" rAng="0" ptsTypes="AA">
                                      <p:cBhvr>
                                        <p:cTn id="310" dur="68" fill="hold"/>
                                        <p:tgtEl>
                                          <p:spTgt spid="682092"/>
                                        </p:tgtEl>
                                        <p:attrNameLst>
                                          <p:attrName>ppt_x</p:attrName>
                                          <p:attrName>ppt_y</p:attrName>
                                        </p:attrNameLst>
                                      </p:cBhvr>
                                      <p:rCtr x="142" y="0"/>
                                    </p:animMotion>
                                  </p:childTnLst>
                                </p:cTn>
                              </p:par>
                            </p:childTnLst>
                          </p:cTn>
                        </p:par>
                        <p:par>
                          <p:cTn id="311" fill="hold">
                            <p:stCondLst>
                              <p:cond delay="6081"/>
                            </p:stCondLst>
                            <p:childTnLst>
                              <p:par>
                                <p:cTn id="312" presetID="64" presetClass="path" presetSubtype="0" accel="50000" fill="hold" grpId="0" nodeType="afterEffect">
                                  <p:stCondLst>
                                    <p:cond delay="0"/>
                                  </p:stCondLst>
                                  <p:childTnLst>
                                    <p:animMotion origin="layout" path="M 0.000 0.000 L 0.142 0.000 " pathEditMode="relative" rAng="0" ptsTypes="AA">
                                      <p:cBhvr>
                                        <p:cTn id="313" dur="68" fill="hold"/>
                                        <p:tgtEl>
                                          <p:spTgt spid="682093"/>
                                        </p:tgtEl>
                                        <p:attrNameLst>
                                          <p:attrName>ppt_x</p:attrName>
                                          <p:attrName>ppt_y</p:attrName>
                                        </p:attrNameLst>
                                      </p:cBhvr>
                                      <p:rCtr x="142" y="0"/>
                                    </p:animMotion>
                                  </p:childTnLst>
                                </p:cTn>
                              </p:par>
                            </p:childTnLst>
                          </p:cTn>
                        </p:par>
                        <p:par>
                          <p:cTn id="314" fill="hold">
                            <p:stCondLst>
                              <p:cond delay="6149"/>
                            </p:stCondLst>
                            <p:childTnLst>
                              <p:par>
                                <p:cTn id="315" presetID="64" presetClass="path" presetSubtype="0" fill="hold" grpId="1" nodeType="afterEffect">
                                  <p:stCondLst>
                                    <p:cond delay="0"/>
                                  </p:stCondLst>
                                  <p:childTnLst>
                                    <p:animMotion origin="layout" path="M 0.142 0.000 L 0.233 0.138 " pathEditMode="relative" rAng="0" ptsTypes="AA">
                                      <p:cBhvr>
                                        <p:cTn id="316" dur="66" fill="hold"/>
                                        <p:tgtEl>
                                          <p:spTgt spid="682093"/>
                                        </p:tgtEl>
                                        <p:attrNameLst>
                                          <p:attrName>ppt_x</p:attrName>
                                          <p:attrName>ppt_y</p:attrName>
                                        </p:attrNameLst>
                                      </p:cBhvr>
                                      <p:rCtr x="92" y="138"/>
                                    </p:animMotion>
                                  </p:childTnLst>
                                </p:cTn>
                              </p:par>
                            </p:childTnLst>
                          </p:cTn>
                        </p:par>
                        <p:par>
                          <p:cTn id="317" fill="hold">
                            <p:stCondLst>
                              <p:cond delay="6215"/>
                            </p:stCondLst>
                            <p:childTnLst>
                              <p:par>
                                <p:cTn id="318" presetID="64" presetClass="path" presetSubtype="0" fill="hold" grpId="3" nodeType="afterEffect">
                                  <p:stCondLst>
                                    <p:cond delay="0"/>
                                  </p:stCondLst>
                                  <p:childTnLst>
                                    <p:animMotion origin="layout" path="M 0.375 0.173 L 0.375 0.167 " pathEditMode="relative" rAng="0" ptsTypes="AA">
                                      <p:cBhvr>
                                        <p:cTn id="319" dur="35" fill="hold"/>
                                        <p:tgtEl>
                                          <p:spTgt spid="682090"/>
                                        </p:tgtEl>
                                        <p:attrNameLst>
                                          <p:attrName>ppt_x</p:attrName>
                                          <p:attrName>ppt_y</p:attrName>
                                        </p:attrNameLst>
                                      </p:cBhvr>
                                      <p:rCtr x="0" y="-7"/>
                                    </p:animMotion>
                                  </p:childTnLst>
                                </p:cTn>
                              </p:par>
                              <p:par>
                                <p:cTn id="320" presetID="64" presetClass="path" presetSubtype="0" fill="hold" grpId="4" nodeType="withEffect">
                                  <p:stCondLst>
                                    <p:cond delay="0"/>
                                  </p:stCondLst>
                                  <p:childTnLst>
                                    <p:animMotion origin="layout" path="M 0.375 0.462 L 0.375 0.456 " pathEditMode="relative" rAng="0" ptsTypes="AA">
                                      <p:cBhvr>
                                        <p:cTn id="321" dur="35" fill="hold"/>
                                        <p:tgtEl>
                                          <p:spTgt spid="682065"/>
                                        </p:tgtEl>
                                        <p:attrNameLst>
                                          <p:attrName>ppt_x</p:attrName>
                                          <p:attrName>ppt_y</p:attrName>
                                        </p:attrNameLst>
                                      </p:cBhvr>
                                      <p:rCtr x="0" y="-7"/>
                                    </p:animMotion>
                                  </p:childTnLst>
                                </p:cTn>
                              </p:par>
                              <p:par>
                                <p:cTn id="322" presetID="64" presetClass="path" presetSubtype="0" fill="hold" grpId="4" nodeType="withEffect">
                                  <p:stCondLst>
                                    <p:cond delay="0"/>
                                  </p:stCondLst>
                                  <p:childTnLst>
                                    <p:animMotion origin="layout" path="M 0.375 0.255 L 0.375 0.248 " pathEditMode="relative" rAng="0" ptsTypes="AA">
                                      <p:cBhvr>
                                        <p:cTn id="323" dur="35" fill="hold"/>
                                        <p:tgtEl>
                                          <p:spTgt spid="682082"/>
                                        </p:tgtEl>
                                        <p:attrNameLst>
                                          <p:attrName>ppt_x</p:attrName>
                                          <p:attrName>ppt_y</p:attrName>
                                        </p:attrNameLst>
                                      </p:cBhvr>
                                      <p:rCtr x="0" y="-7"/>
                                    </p:animMotion>
                                  </p:childTnLst>
                                </p:cTn>
                              </p:par>
                              <p:par>
                                <p:cTn id="324" presetID="64" presetClass="path" presetSubtype="0" fill="hold" grpId="4" nodeType="withEffect">
                                  <p:stCondLst>
                                    <p:cond delay="0"/>
                                  </p:stCondLst>
                                  <p:childTnLst>
                                    <p:animMotion origin="layout" path="M 0.375 0.165 L 0.375 0.159 " pathEditMode="relative" rAng="0" ptsTypes="AA">
                                      <p:cBhvr>
                                        <p:cTn id="325" dur="35" fill="hold"/>
                                        <p:tgtEl>
                                          <p:spTgt spid="682089"/>
                                        </p:tgtEl>
                                        <p:attrNameLst>
                                          <p:attrName>ppt_x</p:attrName>
                                          <p:attrName>ppt_y</p:attrName>
                                        </p:attrNameLst>
                                      </p:cBhvr>
                                      <p:rCtr x="0" y="-7"/>
                                    </p:animMotion>
                                  </p:childTnLst>
                                </p:cTn>
                              </p:par>
                              <p:par>
                                <p:cTn id="326" presetID="64" presetClass="path" presetSubtype="0" fill="hold" grpId="3" nodeType="withEffect">
                                  <p:stCondLst>
                                    <p:cond delay="0"/>
                                  </p:stCondLst>
                                  <p:childTnLst>
                                    <p:animMotion origin="layout" path="M 0.375 0.135 L 0.375 0.128 " pathEditMode="relative" rAng="0" ptsTypes="AA">
                                      <p:cBhvr>
                                        <p:cTn id="327" dur="35" fill="hold"/>
                                        <p:tgtEl>
                                          <p:spTgt spid="682091"/>
                                        </p:tgtEl>
                                        <p:attrNameLst>
                                          <p:attrName>ppt_x</p:attrName>
                                          <p:attrName>ppt_y</p:attrName>
                                        </p:attrNameLst>
                                      </p:cBhvr>
                                      <p:rCtr x="0" y="-7"/>
                                    </p:animMotion>
                                  </p:childTnLst>
                                </p:cTn>
                              </p:par>
                              <p:par>
                                <p:cTn id="328" presetID="64" presetClass="path" presetSubtype="0" decel="50000" fill="hold" grpId="2" nodeType="withEffect">
                                  <p:stCondLst>
                                    <p:cond delay="0"/>
                                  </p:stCondLst>
                                  <p:childTnLst>
                                    <p:animMotion origin="layout" path="M 0.233 0.138 L 0.375 0.138 " pathEditMode="relative" rAng="0" ptsTypes="AA">
                                      <p:cBhvr>
                                        <p:cTn id="329" dur="68" fill="hold"/>
                                        <p:tgtEl>
                                          <p:spTgt spid="682093"/>
                                        </p:tgtEl>
                                        <p:attrNameLst>
                                          <p:attrName>ppt_x</p:attrName>
                                          <p:attrName>ppt_y</p:attrName>
                                        </p:attrNameLst>
                                      </p:cBhvr>
                                      <p:rCtr x="142" y="0"/>
                                    </p:animMotion>
                                  </p:childTnLst>
                                </p:cTn>
                              </p:par>
                            </p:childTnLst>
                          </p:cTn>
                        </p:par>
                        <p:par>
                          <p:cTn id="330" fill="hold">
                            <p:stCondLst>
                              <p:cond delay="6283"/>
                            </p:stCondLst>
                            <p:childTnLst>
                              <p:par>
                                <p:cTn id="331" presetID="64" presetClass="path" presetSubtype="0" accel="50000" fill="hold" grpId="0" nodeType="afterEffect">
                                  <p:stCondLst>
                                    <p:cond delay="0"/>
                                  </p:stCondLst>
                                  <p:childTnLst>
                                    <p:animMotion origin="layout" path="M 0.000 0.000 L 0.142 0.000 " pathEditMode="relative" rAng="0" ptsTypes="AA">
                                      <p:cBhvr>
                                        <p:cTn id="332" dur="68" fill="hold"/>
                                        <p:tgtEl>
                                          <p:spTgt spid="682094"/>
                                        </p:tgtEl>
                                        <p:attrNameLst>
                                          <p:attrName>ppt_x</p:attrName>
                                          <p:attrName>ppt_y</p:attrName>
                                        </p:attrNameLst>
                                      </p:cBhvr>
                                      <p:rCtr x="142" y="0"/>
                                    </p:animMotion>
                                  </p:childTnLst>
                                </p:cTn>
                              </p:par>
                            </p:childTnLst>
                          </p:cTn>
                        </p:par>
                        <p:par>
                          <p:cTn id="333" fill="hold">
                            <p:stCondLst>
                              <p:cond delay="6351"/>
                            </p:stCondLst>
                            <p:childTnLst>
                              <p:par>
                                <p:cTn id="334" presetID="64" presetClass="path" presetSubtype="0" fill="hold" grpId="1" nodeType="afterEffect">
                                  <p:stCondLst>
                                    <p:cond delay="0"/>
                                  </p:stCondLst>
                                  <p:childTnLst>
                                    <p:animMotion origin="layout" path="M 0.142 0.000 L 0.233 0.086 " pathEditMode="relative" rAng="0" ptsTypes="AA">
                                      <p:cBhvr>
                                        <p:cTn id="335" dur="53" fill="hold"/>
                                        <p:tgtEl>
                                          <p:spTgt spid="682094"/>
                                        </p:tgtEl>
                                        <p:attrNameLst>
                                          <p:attrName>ppt_x</p:attrName>
                                          <p:attrName>ppt_y</p:attrName>
                                        </p:attrNameLst>
                                      </p:cBhvr>
                                      <p:rCtr x="92" y="86"/>
                                    </p:animMotion>
                                  </p:childTnLst>
                                </p:cTn>
                              </p:par>
                            </p:childTnLst>
                          </p:cTn>
                        </p:par>
                        <p:par>
                          <p:cTn id="336" fill="hold">
                            <p:stCondLst>
                              <p:cond delay="6404"/>
                            </p:stCondLst>
                            <p:childTnLst>
                              <p:par>
                                <p:cTn id="337" presetID="64" presetClass="path" presetSubtype="0" decel="50000" fill="hold" grpId="2" nodeType="afterEffect">
                                  <p:stCondLst>
                                    <p:cond delay="0"/>
                                  </p:stCondLst>
                                  <p:childTnLst>
                                    <p:animMotion origin="layout" path="M 0.233 0.086 L 0.375 0.086 " pathEditMode="relative" rAng="0" ptsTypes="AA">
                                      <p:cBhvr>
                                        <p:cTn id="338" dur="68" fill="hold"/>
                                        <p:tgtEl>
                                          <p:spTgt spid="682094"/>
                                        </p:tgtEl>
                                        <p:attrNameLst>
                                          <p:attrName>ppt_x</p:attrName>
                                          <p:attrName>ppt_y</p:attrName>
                                        </p:attrNameLst>
                                      </p:cBhvr>
                                      <p:rCtr x="142" y="0"/>
                                    </p:animMotion>
                                  </p:childTnLst>
                                </p:cTn>
                              </p:par>
                            </p:childTnLst>
                          </p:cTn>
                        </p:par>
                        <p:par>
                          <p:cTn id="339" fill="hold">
                            <p:stCondLst>
                              <p:cond delay="6472"/>
                            </p:stCondLst>
                            <p:childTnLst>
                              <p:par>
                                <p:cTn id="340" presetID="64" presetClass="path" presetSubtype="0" accel="50000" fill="hold" grpId="0" nodeType="afterEffect">
                                  <p:stCondLst>
                                    <p:cond delay="0"/>
                                  </p:stCondLst>
                                  <p:childTnLst>
                                    <p:animMotion origin="layout" path="M 0.000 0.000 L 0.142 0.000 " pathEditMode="relative" rAng="0" ptsTypes="AA">
                                      <p:cBhvr>
                                        <p:cTn id="341" dur="68" fill="hold"/>
                                        <p:tgtEl>
                                          <p:spTgt spid="682095"/>
                                        </p:tgtEl>
                                        <p:attrNameLst>
                                          <p:attrName>ppt_x</p:attrName>
                                          <p:attrName>ppt_y</p:attrName>
                                        </p:attrNameLst>
                                      </p:cBhvr>
                                      <p:rCtr x="142" y="0"/>
                                    </p:animMotion>
                                  </p:childTnLst>
                                </p:cTn>
                              </p:par>
                            </p:childTnLst>
                          </p:cTn>
                        </p:par>
                        <p:par>
                          <p:cTn id="342" fill="hold">
                            <p:stCondLst>
                              <p:cond delay="6540"/>
                            </p:stCondLst>
                            <p:childTnLst>
                              <p:par>
                                <p:cTn id="343" presetID="64" presetClass="path" presetSubtype="0" fill="hold" grpId="1" nodeType="afterEffect">
                                  <p:stCondLst>
                                    <p:cond delay="0"/>
                                  </p:stCondLst>
                                  <p:childTnLst>
                                    <p:animMotion origin="layout" path="M 0.142 0.000 L 0.233 -0.304 " pathEditMode="relative" rAng="0" ptsTypes="AA">
                                      <p:cBhvr>
                                        <p:cTn id="344" dur="118" fill="hold"/>
                                        <p:tgtEl>
                                          <p:spTgt spid="682095"/>
                                        </p:tgtEl>
                                        <p:attrNameLst>
                                          <p:attrName>ppt_x</p:attrName>
                                          <p:attrName>ppt_y</p:attrName>
                                        </p:attrNameLst>
                                      </p:cBhvr>
                                      <p:rCtr x="92" y="-304"/>
                                    </p:animMotion>
                                  </p:childTnLst>
                                </p:cTn>
                              </p:par>
                            </p:childTnLst>
                          </p:cTn>
                        </p:par>
                        <p:par>
                          <p:cTn id="345" fill="hold">
                            <p:stCondLst>
                              <p:cond delay="6658"/>
                            </p:stCondLst>
                            <p:childTnLst>
                              <p:par>
                                <p:cTn id="346" presetID="64" presetClass="path" presetSubtype="0" decel="50000" fill="hold" grpId="2" nodeType="afterEffect">
                                  <p:stCondLst>
                                    <p:cond delay="0"/>
                                  </p:stCondLst>
                                  <p:childTnLst>
                                    <p:animMotion origin="layout" path="M 0.233 -0.304 L 0.375 -0.304 " pathEditMode="relative" rAng="0" ptsTypes="AA">
                                      <p:cBhvr>
                                        <p:cTn id="347" dur="68" fill="hold"/>
                                        <p:tgtEl>
                                          <p:spTgt spid="682095"/>
                                        </p:tgtEl>
                                        <p:attrNameLst>
                                          <p:attrName>ppt_x</p:attrName>
                                          <p:attrName>ppt_y</p:attrName>
                                        </p:attrNameLst>
                                      </p:cBhvr>
                                      <p:rCtr x="142" y="0"/>
                                    </p:animMotion>
                                  </p:childTnLst>
                                </p:cTn>
                              </p:par>
                            </p:childTnLst>
                          </p:cTn>
                        </p:par>
                        <p:par>
                          <p:cTn id="348" fill="hold">
                            <p:stCondLst>
                              <p:cond delay="6726"/>
                            </p:stCondLst>
                            <p:childTnLst>
                              <p:par>
                                <p:cTn id="349" presetID="64" presetClass="path" presetSubtype="0" accel="50000" fill="hold" grpId="0" nodeType="afterEffect">
                                  <p:stCondLst>
                                    <p:cond delay="0"/>
                                  </p:stCondLst>
                                  <p:childTnLst>
                                    <p:animMotion origin="layout" path="M 0.000 0.000 L 0.142 0.000 " pathEditMode="relative" rAng="0" ptsTypes="AA">
                                      <p:cBhvr>
                                        <p:cTn id="350" dur="68" fill="hold"/>
                                        <p:tgtEl>
                                          <p:spTgt spid="682096"/>
                                        </p:tgtEl>
                                        <p:attrNameLst>
                                          <p:attrName>ppt_x</p:attrName>
                                          <p:attrName>ppt_y</p:attrName>
                                        </p:attrNameLst>
                                      </p:cBhvr>
                                      <p:rCtr x="142" y="0"/>
                                    </p:animMotion>
                                  </p:childTnLst>
                                </p:cTn>
                              </p:par>
                            </p:childTnLst>
                          </p:cTn>
                        </p:par>
                        <p:par>
                          <p:cTn id="351" fill="hold">
                            <p:stCondLst>
                              <p:cond delay="6794"/>
                            </p:stCondLst>
                            <p:childTnLst>
                              <p:par>
                                <p:cTn id="352" presetID="64" presetClass="path" presetSubtype="0" fill="hold" grpId="1" nodeType="afterEffect">
                                  <p:stCondLst>
                                    <p:cond delay="0"/>
                                  </p:stCondLst>
                                  <p:childTnLst>
                                    <p:animMotion origin="layout" path="M 0.142 0.000 L 0.233 -0.005 " pathEditMode="relative" rAng="0" ptsTypes="AA">
                                      <p:cBhvr>
                                        <p:cTn id="353" dur="44" fill="hold"/>
                                        <p:tgtEl>
                                          <p:spTgt spid="682096"/>
                                        </p:tgtEl>
                                        <p:attrNameLst>
                                          <p:attrName>ppt_x</p:attrName>
                                          <p:attrName>ppt_y</p:attrName>
                                        </p:attrNameLst>
                                      </p:cBhvr>
                                      <p:rCtr x="92" y="-5"/>
                                    </p:animMotion>
                                  </p:childTnLst>
                                </p:cTn>
                              </p:par>
                            </p:childTnLst>
                          </p:cTn>
                        </p:par>
                        <p:par>
                          <p:cTn id="354" fill="hold">
                            <p:stCondLst>
                              <p:cond delay="6838"/>
                            </p:stCondLst>
                            <p:childTnLst>
                              <p:par>
                                <p:cTn id="355" presetID="64" presetClass="path" presetSubtype="0" decel="50000" fill="hold" grpId="2" nodeType="afterEffect">
                                  <p:stCondLst>
                                    <p:cond delay="0"/>
                                  </p:stCondLst>
                                  <p:childTnLst>
                                    <p:animMotion origin="layout" path="M 0.233 -0.005 L 0.375 -0.005 " pathEditMode="relative" rAng="0" ptsTypes="AA">
                                      <p:cBhvr>
                                        <p:cTn id="356" dur="68" fill="hold"/>
                                        <p:tgtEl>
                                          <p:spTgt spid="682096"/>
                                        </p:tgtEl>
                                        <p:attrNameLst>
                                          <p:attrName>ppt_x</p:attrName>
                                          <p:attrName>ppt_y</p:attrName>
                                        </p:attrNameLst>
                                      </p:cBhvr>
                                      <p:rCtr x="142" y="0"/>
                                    </p:animMotion>
                                  </p:childTnLst>
                                </p:cTn>
                              </p:par>
                            </p:childTnLst>
                          </p:cTn>
                        </p:par>
                        <p:par>
                          <p:cTn id="357" fill="hold">
                            <p:stCondLst>
                              <p:cond delay="6906"/>
                            </p:stCondLst>
                            <p:childTnLst>
                              <p:par>
                                <p:cTn id="358" presetID="64" presetClass="path" presetSubtype="0" accel="50000" fill="hold" grpId="0" nodeType="afterEffect">
                                  <p:stCondLst>
                                    <p:cond delay="0"/>
                                  </p:stCondLst>
                                  <p:childTnLst>
                                    <p:animMotion origin="layout" path="M 0.000 0.000 L 0.142 0.000 " pathEditMode="relative" rAng="0" ptsTypes="AA">
                                      <p:cBhvr>
                                        <p:cTn id="359" dur="68" fill="hold"/>
                                        <p:tgtEl>
                                          <p:spTgt spid="682097"/>
                                        </p:tgtEl>
                                        <p:attrNameLst>
                                          <p:attrName>ppt_x</p:attrName>
                                          <p:attrName>ppt_y</p:attrName>
                                        </p:attrNameLst>
                                      </p:cBhvr>
                                      <p:rCtr x="142" y="0"/>
                                    </p:animMotion>
                                  </p:childTnLst>
                                </p:cTn>
                              </p:par>
                            </p:childTnLst>
                          </p:cTn>
                        </p:par>
                        <p:par>
                          <p:cTn id="360" fill="hold">
                            <p:stCondLst>
                              <p:cond delay="6974"/>
                            </p:stCondLst>
                            <p:childTnLst>
                              <p:par>
                                <p:cTn id="361" presetID="64" presetClass="path" presetSubtype="0" fill="hold" grpId="1" nodeType="afterEffect">
                                  <p:stCondLst>
                                    <p:cond delay="0"/>
                                  </p:stCondLst>
                                  <p:childTnLst>
                                    <p:animMotion origin="layout" path="M 0.142 0.000 L 0.233 -0.315 " pathEditMode="relative" rAng="0" ptsTypes="AA">
                                      <p:cBhvr>
                                        <p:cTn id="362" dur="121" fill="hold"/>
                                        <p:tgtEl>
                                          <p:spTgt spid="682097"/>
                                        </p:tgtEl>
                                        <p:attrNameLst>
                                          <p:attrName>ppt_x</p:attrName>
                                          <p:attrName>ppt_y</p:attrName>
                                        </p:attrNameLst>
                                      </p:cBhvr>
                                      <p:rCtr x="92" y="-315"/>
                                    </p:animMotion>
                                  </p:childTnLst>
                                </p:cTn>
                              </p:par>
                            </p:childTnLst>
                          </p:cTn>
                        </p:par>
                        <p:par>
                          <p:cTn id="363" fill="hold">
                            <p:stCondLst>
                              <p:cond delay="7095"/>
                            </p:stCondLst>
                            <p:childTnLst>
                              <p:par>
                                <p:cTn id="364" presetID="64" presetClass="path" presetSubtype="0" fill="hold" grpId="3" nodeType="afterEffect">
                                  <p:stCondLst>
                                    <p:cond delay="0"/>
                                  </p:stCondLst>
                                  <p:childTnLst>
                                    <p:animMotion origin="layout" path="M 0.375 -0.066 L 0.375 -0.073 " pathEditMode="relative" rAng="0" ptsTypes="AA">
                                      <p:cBhvr>
                                        <p:cTn id="365" dur="35" fill="hold"/>
                                        <p:tgtEl>
                                          <p:spTgt spid="682076"/>
                                        </p:tgtEl>
                                        <p:attrNameLst>
                                          <p:attrName>ppt_x</p:attrName>
                                          <p:attrName>ppt_y</p:attrName>
                                        </p:attrNameLst>
                                      </p:cBhvr>
                                      <p:rCtr x="0" y="-7"/>
                                    </p:animMotion>
                                  </p:childTnLst>
                                </p:cTn>
                              </p:par>
                              <p:par>
                                <p:cTn id="366" presetID="64" presetClass="path" presetSubtype="0" fill="hold" grpId="3" nodeType="withEffect">
                                  <p:stCondLst>
                                    <p:cond delay="0"/>
                                  </p:stCondLst>
                                  <p:childTnLst>
                                    <p:animMotion origin="layout" path="M 0.375 -0.262 L 0.375 -0.269 " pathEditMode="relative" rAng="0" ptsTypes="AA">
                                      <p:cBhvr>
                                        <p:cTn id="367" dur="35" fill="hold"/>
                                        <p:tgtEl>
                                          <p:spTgt spid="682092"/>
                                        </p:tgtEl>
                                        <p:attrNameLst>
                                          <p:attrName>ppt_x</p:attrName>
                                          <p:attrName>ppt_y</p:attrName>
                                        </p:attrNameLst>
                                      </p:cBhvr>
                                      <p:rCtr x="0" y="-7"/>
                                    </p:animMotion>
                                  </p:childTnLst>
                                </p:cTn>
                              </p:par>
                              <p:par>
                                <p:cTn id="368" presetID="64" presetClass="path" presetSubtype="0" fill="hold" grpId="3" nodeType="withEffect">
                                  <p:stCondLst>
                                    <p:cond delay="0"/>
                                  </p:stCondLst>
                                  <p:childTnLst>
                                    <p:animMotion origin="layout" path="M 0.375 -0.304 L 0.375 -0.311 " pathEditMode="relative" rAng="0" ptsTypes="AA">
                                      <p:cBhvr>
                                        <p:cTn id="369" dur="35" fill="hold"/>
                                        <p:tgtEl>
                                          <p:spTgt spid="682095"/>
                                        </p:tgtEl>
                                        <p:attrNameLst>
                                          <p:attrName>ppt_x</p:attrName>
                                          <p:attrName>ppt_y</p:attrName>
                                        </p:attrNameLst>
                                      </p:cBhvr>
                                      <p:rCtr x="0" y="-7"/>
                                    </p:animMotion>
                                  </p:childTnLst>
                                </p:cTn>
                              </p:par>
                              <p:par>
                                <p:cTn id="370" presetID="64" presetClass="path" presetSubtype="0" decel="50000" fill="hold" grpId="2" nodeType="withEffect">
                                  <p:stCondLst>
                                    <p:cond delay="0"/>
                                  </p:stCondLst>
                                  <p:childTnLst>
                                    <p:animMotion origin="layout" path="M 0.233 -0.315 L 0.375 -0.315 " pathEditMode="relative" rAng="0" ptsTypes="AA">
                                      <p:cBhvr>
                                        <p:cTn id="371" dur="68" fill="hold"/>
                                        <p:tgtEl>
                                          <p:spTgt spid="682097"/>
                                        </p:tgtEl>
                                        <p:attrNameLst>
                                          <p:attrName>ppt_x</p:attrName>
                                          <p:attrName>ppt_y</p:attrName>
                                        </p:attrNameLst>
                                      </p:cBhvr>
                                      <p:rCtr x="142" y="0"/>
                                    </p:animMotion>
                                  </p:childTnLst>
                                </p:cTn>
                              </p:par>
                            </p:childTnLst>
                          </p:cTn>
                        </p:par>
                        <p:par>
                          <p:cTn id="372" fill="hold">
                            <p:stCondLst>
                              <p:cond delay="7163"/>
                            </p:stCondLst>
                            <p:childTnLst>
                              <p:par>
                                <p:cTn id="373" presetID="64" presetClass="path" presetSubtype="0" accel="50000" fill="hold" grpId="0" nodeType="afterEffect">
                                  <p:stCondLst>
                                    <p:cond delay="0"/>
                                  </p:stCondLst>
                                  <p:childTnLst>
                                    <p:animMotion origin="layout" path="M 0.000 0.000 L 0.142 0.000 " pathEditMode="relative" rAng="0" ptsTypes="AA">
                                      <p:cBhvr>
                                        <p:cTn id="374" dur="68" fill="hold"/>
                                        <p:tgtEl>
                                          <p:spTgt spid="682098"/>
                                        </p:tgtEl>
                                        <p:attrNameLst>
                                          <p:attrName>ppt_x</p:attrName>
                                          <p:attrName>ppt_y</p:attrName>
                                        </p:attrNameLst>
                                      </p:cBhvr>
                                      <p:rCtr x="142" y="0"/>
                                    </p:animMotion>
                                  </p:childTnLst>
                                </p:cTn>
                              </p:par>
                            </p:childTnLst>
                          </p:cTn>
                        </p:par>
                        <p:par>
                          <p:cTn id="375" fill="hold">
                            <p:stCondLst>
                              <p:cond delay="7231"/>
                            </p:stCondLst>
                            <p:childTnLst>
                              <p:par>
                                <p:cTn id="376" presetID="64" presetClass="path" presetSubtype="0" fill="hold" grpId="1" nodeType="afterEffect">
                                  <p:stCondLst>
                                    <p:cond delay="0"/>
                                  </p:stCondLst>
                                  <p:childTnLst>
                                    <p:animMotion origin="layout" path="M 0.142 0.000 L 0.233 0.159 " pathEditMode="relative" rAng="0" ptsTypes="AA">
                                      <p:cBhvr>
                                        <p:cTn id="377" dur="72" fill="hold"/>
                                        <p:tgtEl>
                                          <p:spTgt spid="682098"/>
                                        </p:tgtEl>
                                        <p:attrNameLst>
                                          <p:attrName>ppt_x</p:attrName>
                                          <p:attrName>ppt_y</p:attrName>
                                        </p:attrNameLst>
                                      </p:cBhvr>
                                      <p:rCtr x="92" y="159"/>
                                    </p:animMotion>
                                  </p:childTnLst>
                                </p:cTn>
                              </p:par>
                            </p:childTnLst>
                          </p:cTn>
                        </p:par>
                        <p:par>
                          <p:cTn id="378" fill="hold">
                            <p:stCondLst>
                              <p:cond delay="7303"/>
                            </p:stCondLst>
                            <p:childTnLst>
                              <p:par>
                                <p:cTn id="379" presetID="64" presetClass="path" presetSubtype="0" fill="hold" grpId="3" nodeType="afterEffect">
                                  <p:stCondLst>
                                    <p:cond delay="0"/>
                                  </p:stCondLst>
                                  <p:childTnLst>
                                    <p:animMotion origin="layout" path="M 0.375 0.325 L 0.375 0.319 " pathEditMode="relative" rAng="0" ptsTypes="AA">
                                      <p:cBhvr>
                                        <p:cTn id="380" dur="35" fill="hold"/>
                                        <p:tgtEl>
                                          <p:spTgt spid="682084"/>
                                        </p:tgtEl>
                                        <p:attrNameLst>
                                          <p:attrName>ppt_x</p:attrName>
                                          <p:attrName>ppt_y</p:attrName>
                                        </p:attrNameLst>
                                      </p:cBhvr>
                                      <p:rCtr x="0" y="-7"/>
                                    </p:animMotion>
                                  </p:childTnLst>
                                </p:cTn>
                              </p:par>
                              <p:par>
                                <p:cTn id="381" presetID="64" presetClass="path" presetSubtype="0" fill="hold" grpId="4" nodeType="withEffect">
                                  <p:stCondLst>
                                    <p:cond delay="0"/>
                                  </p:stCondLst>
                                  <p:childTnLst>
                                    <p:animMotion origin="layout" path="M 0.375 0.496 L 0.375 0.490 " pathEditMode="relative" rAng="0" ptsTypes="AA">
                                      <p:cBhvr>
                                        <p:cTn id="382" dur="35" fill="hold"/>
                                        <p:tgtEl>
                                          <p:spTgt spid="682069"/>
                                        </p:tgtEl>
                                        <p:attrNameLst>
                                          <p:attrName>ppt_x</p:attrName>
                                          <p:attrName>ppt_y</p:attrName>
                                        </p:attrNameLst>
                                      </p:cBhvr>
                                      <p:rCtr x="0" y="-7"/>
                                    </p:animMotion>
                                  </p:childTnLst>
                                </p:cTn>
                              </p:par>
                              <p:par>
                                <p:cTn id="383" presetID="64" presetClass="path" presetSubtype="0" fill="hold" grpId="4" nodeType="withEffect">
                                  <p:stCondLst>
                                    <p:cond delay="0"/>
                                  </p:stCondLst>
                                  <p:childTnLst>
                                    <p:animMotion origin="layout" path="M 0.375 0.442 L 0.375 0.436 " pathEditMode="relative" rAng="0" ptsTypes="AA">
                                      <p:cBhvr>
                                        <p:cTn id="384" dur="35" fill="hold"/>
                                        <p:tgtEl>
                                          <p:spTgt spid="682073"/>
                                        </p:tgtEl>
                                        <p:attrNameLst>
                                          <p:attrName>ppt_x</p:attrName>
                                          <p:attrName>ppt_y</p:attrName>
                                        </p:attrNameLst>
                                      </p:cBhvr>
                                      <p:rCtr x="0" y="-7"/>
                                    </p:animMotion>
                                  </p:childTnLst>
                                </p:cTn>
                              </p:par>
                              <p:par>
                                <p:cTn id="385" presetID="64" presetClass="path" presetSubtype="0" fill="hold" grpId="4" nodeType="withEffect">
                                  <p:stCondLst>
                                    <p:cond delay="0"/>
                                  </p:stCondLst>
                                  <p:childTnLst>
                                    <p:animMotion origin="layout" path="M 0.375 0.388 L 0.375 0.382 " pathEditMode="relative" rAng="0" ptsTypes="AA">
                                      <p:cBhvr>
                                        <p:cTn id="386" dur="35" fill="hold"/>
                                        <p:tgtEl>
                                          <p:spTgt spid="682077"/>
                                        </p:tgtEl>
                                        <p:attrNameLst>
                                          <p:attrName>ppt_x</p:attrName>
                                          <p:attrName>ppt_y</p:attrName>
                                        </p:attrNameLst>
                                      </p:cBhvr>
                                      <p:rCtr x="0" y="-7"/>
                                    </p:animMotion>
                                  </p:childTnLst>
                                </p:cTn>
                              </p:par>
                              <p:par>
                                <p:cTn id="387" presetID="64" presetClass="path" presetSubtype="0" decel="50000" fill="hold" grpId="2" nodeType="withEffect">
                                  <p:stCondLst>
                                    <p:cond delay="0"/>
                                  </p:stCondLst>
                                  <p:childTnLst>
                                    <p:animMotion origin="layout" path="M 0.233 0.159 L 0.375 0.159 " pathEditMode="relative" rAng="0" ptsTypes="AA">
                                      <p:cBhvr>
                                        <p:cTn id="388" dur="68" fill="hold"/>
                                        <p:tgtEl>
                                          <p:spTgt spid="682098"/>
                                        </p:tgtEl>
                                        <p:attrNameLst>
                                          <p:attrName>ppt_x</p:attrName>
                                          <p:attrName>ppt_y</p:attrName>
                                        </p:attrNameLst>
                                      </p:cBhvr>
                                      <p:rCtr x="142" y="0"/>
                                    </p:animMotion>
                                  </p:childTnLst>
                                </p:cTn>
                              </p:par>
                            </p:childTnLst>
                          </p:cTn>
                        </p:par>
                        <p:par>
                          <p:cTn id="389" fill="hold">
                            <p:stCondLst>
                              <p:cond delay="7371"/>
                            </p:stCondLst>
                            <p:childTnLst>
                              <p:par>
                                <p:cTn id="390" presetID="64" presetClass="path" presetSubtype="0" accel="50000" fill="hold" grpId="0" nodeType="afterEffect">
                                  <p:stCondLst>
                                    <p:cond delay="0"/>
                                  </p:stCondLst>
                                  <p:childTnLst>
                                    <p:animMotion origin="layout" path="M 0.000 0.000 L 0.142 0.000 " pathEditMode="relative" rAng="0" ptsTypes="AA">
                                      <p:cBhvr>
                                        <p:cTn id="391" dur="68" fill="hold"/>
                                        <p:tgtEl>
                                          <p:spTgt spid="682099"/>
                                        </p:tgtEl>
                                        <p:attrNameLst>
                                          <p:attrName>ppt_x</p:attrName>
                                          <p:attrName>ppt_y</p:attrName>
                                        </p:attrNameLst>
                                      </p:cBhvr>
                                      <p:rCtr x="142" y="0"/>
                                    </p:animMotion>
                                  </p:childTnLst>
                                </p:cTn>
                              </p:par>
                            </p:childTnLst>
                          </p:cTn>
                        </p:par>
                        <p:par>
                          <p:cTn id="392" fill="hold">
                            <p:stCondLst>
                              <p:cond delay="7439"/>
                            </p:stCondLst>
                            <p:childTnLst>
                              <p:par>
                                <p:cTn id="393" presetID="64" presetClass="path" presetSubtype="0" fill="hold" grpId="1" nodeType="afterEffect">
                                  <p:stCondLst>
                                    <p:cond delay="0"/>
                                  </p:stCondLst>
                                  <p:childTnLst>
                                    <p:animMotion origin="layout" path="M 0.142 0.000 L 0.233 -0.338 " pathEditMode="relative" rAng="0" ptsTypes="AA">
                                      <p:cBhvr>
                                        <p:cTn id="394" dur="129" fill="hold"/>
                                        <p:tgtEl>
                                          <p:spTgt spid="682099"/>
                                        </p:tgtEl>
                                        <p:attrNameLst>
                                          <p:attrName>ppt_x</p:attrName>
                                          <p:attrName>ppt_y</p:attrName>
                                        </p:attrNameLst>
                                      </p:cBhvr>
                                      <p:rCtr x="92" y="-338"/>
                                    </p:animMotion>
                                  </p:childTnLst>
                                </p:cTn>
                              </p:par>
                            </p:childTnLst>
                          </p:cTn>
                        </p:par>
                        <p:par>
                          <p:cTn id="395" fill="hold">
                            <p:stCondLst>
                              <p:cond delay="7568"/>
                            </p:stCondLst>
                            <p:childTnLst>
                              <p:par>
                                <p:cTn id="396" presetID="64" presetClass="path" presetSubtype="0" fill="hold" grpId="3" nodeType="afterEffect">
                                  <p:stCondLst>
                                    <p:cond delay="0"/>
                                  </p:stCondLst>
                                  <p:childTnLst>
                                    <p:animMotion origin="layout" path="M 0.375 -0.315 L 0.375 -0.321 " pathEditMode="relative" rAng="0" ptsTypes="AA">
                                      <p:cBhvr>
                                        <p:cTn id="397" dur="35" fill="hold"/>
                                        <p:tgtEl>
                                          <p:spTgt spid="682097"/>
                                        </p:tgtEl>
                                        <p:attrNameLst>
                                          <p:attrName>ppt_x</p:attrName>
                                          <p:attrName>ppt_y</p:attrName>
                                        </p:attrNameLst>
                                      </p:cBhvr>
                                      <p:rCtr x="0" y="-7"/>
                                    </p:animMotion>
                                  </p:childTnLst>
                                </p:cTn>
                              </p:par>
                              <p:par>
                                <p:cTn id="398" presetID="64" presetClass="path" presetSubtype="0" fill="hold" grpId="4" nodeType="withEffect">
                                  <p:stCondLst>
                                    <p:cond delay="0"/>
                                  </p:stCondLst>
                                  <p:childTnLst>
                                    <p:animMotion origin="layout" path="M 0.375 -0.073 L 0.375 -0.079 " pathEditMode="relative" rAng="0" ptsTypes="AA">
                                      <p:cBhvr>
                                        <p:cTn id="399" dur="35" fill="hold"/>
                                        <p:tgtEl>
                                          <p:spTgt spid="682076"/>
                                        </p:tgtEl>
                                        <p:attrNameLst>
                                          <p:attrName>ppt_x</p:attrName>
                                          <p:attrName>ppt_y</p:attrName>
                                        </p:attrNameLst>
                                      </p:cBhvr>
                                      <p:rCtr x="0" y="-7"/>
                                    </p:animMotion>
                                  </p:childTnLst>
                                </p:cTn>
                              </p:par>
                              <p:par>
                                <p:cTn id="400" presetID="64" presetClass="path" presetSubtype="0" fill="hold" grpId="4" nodeType="withEffect">
                                  <p:stCondLst>
                                    <p:cond delay="0"/>
                                  </p:stCondLst>
                                  <p:childTnLst>
                                    <p:animMotion origin="layout" path="M 0.375 -0.269 L 0.375 -0.275 " pathEditMode="relative" rAng="0" ptsTypes="AA">
                                      <p:cBhvr>
                                        <p:cTn id="401" dur="35" fill="hold"/>
                                        <p:tgtEl>
                                          <p:spTgt spid="682092"/>
                                        </p:tgtEl>
                                        <p:attrNameLst>
                                          <p:attrName>ppt_x</p:attrName>
                                          <p:attrName>ppt_y</p:attrName>
                                        </p:attrNameLst>
                                      </p:cBhvr>
                                      <p:rCtr x="0" y="-7"/>
                                    </p:animMotion>
                                  </p:childTnLst>
                                </p:cTn>
                              </p:par>
                              <p:par>
                                <p:cTn id="402" presetID="64" presetClass="path" presetSubtype="0" fill="hold" grpId="4" nodeType="withEffect">
                                  <p:stCondLst>
                                    <p:cond delay="0"/>
                                  </p:stCondLst>
                                  <p:childTnLst>
                                    <p:animMotion origin="layout" path="M 0.375 -0.311 L 0.375 -0.317 " pathEditMode="relative" rAng="0" ptsTypes="AA">
                                      <p:cBhvr>
                                        <p:cTn id="403" dur="35" fill="hold"/>
                                        <p:tgtEl>
                                          <p:spTgt spid="682095"/>
                                        </p:tgtEl>
                                        <p:attrNameLst>
                                          <p:attrName>ppt_x</p:attrName>
                                          <p:attrName>ppt_y</p:attrName>
                                        </p:attrNameLst>
                                      </p:cBhvr>
                                      <p:rCtr x="0" y="-7"/>
                                    </p:animMotion>
                                  </p:childTnLst>
                                </p:cTn>
                              </p:par>
                              <p:par>
                                <p:cTn id="404" presetID="64" presetClass="path" presetSubtype="0" decel="50000" fill="hold" grpId="2" nodeType="withEffect">
                                  <p:stCondLst>
                                    <p:cond delay="0"/>
                                  </p:stCondLst>
                                  <p:childTnLst>
                                    <p:animMotion origin="layout" path="M 0.233 -0.338 L 0.375 -0.338 " pathEditMode="relative" rAng="0" ptsTypes="AA">
                                      <p:cBhvr>
                                        <p:cTn id="405" dur="68" fill="hold"/>
                                        <p:tgtEl>
                                          <p:spTgt spid="682099"/>
                                        </p:tgtEl>
                                        <p:attrNameLst>
                                          <p:attrName>ppt_x</p:attrName>
                                          <p:attrName>ppt_y</p:attrName>
                                        </p:attrNameLst>
                                      </p:cBhvr>
                                      <p:rCtr x="142" y="0"/>
                                    </p:animMotion>
                                  </p:childTnLst>
                                </p:cTn>
                              </p:par>
                            </p:childTnLst>
                          </p:cTn>
                        </p:par>
                        <p:par>
                          <p:cTn id="406" fill="hold">
                            <p:stCondLst>
                              <p:cond delay="7636"/>
                            </p:stCondLst>
                            <p:childTnLst>
                              <p:par>
                                <p:cTn id="407" presetID="64" presetClass="path" presetSubtype="0" accel="50000" fill="hold" grpId="0" nodeType="afterEffect">
                                  <p:stCondLst>
                                    <p:cond delay="0"/>
                                  </p:stCondLst>
                                  <p:childTnLst>
                                    <p:animMotion origin="layout" path="M 0.000 0.000 L 0.142 0.000 " pathEditMode="relative" rAng="0" ptsTypes="AA">
                                      <p:cBhvr>
                                        <p:cTn id="408" dur="68" fill="hold"/>
                                        <p:tgtEl>
                                          <p:spTgt spid="682100"/>
                                        </p:tgtEl>
                                        <p:attrNameLst>
                                          <p:attrName>ppt_x</p:attrName>
                                          <p:attrName>ppt_y</p:attrName>
                                        </p:attrNameLst>
                                      </p:cBhvr>
                                      <p:rCtr x="142" y="0"/>
                                    </p:animMotion>
                                  </p:childTnLst>
                                </p:cTn>
                              </p:par>
                            </p:childTnLst>
                          </p:cTn>
                        </p:par>
                        <p:par>
                          <p:cTn id="409" fill="hold">
                            <p:stCondLst>
                              <p:cond delay="7704"/>
                            </p:stCondLst>
                            <p:childTnLst>
                              <p:par>
                                <p:cTn id="410" presetID="64" presetClass="path" presetSubtype="0" fill="hold" grpId="1" nodeType="afterEffect">
                                  <p:stCondLst>
                                    <p:cond delay="0"/>
                                  </p:stCondLst>
                                  <p:childTnLst>
                                    <p:animMotion origin="layout" path="M 0.142 0.000 L 0.233 0.103 " pathEditMode="relative" rAng="0" ptsTypes="AA">
                                      <p:cBhvr>
                                        <p:cTn id="411" dur="57" fill="hold"/>
                                        <p:tgtEl>
                                          <p:spTgt spid="682100"/>
                                        </p:tgtEl>
                                        <p:attrNameLst>
                                          <p:attrName>ppt_x</p:attrName>
                                          <p:attrName>ppt_y</p:attrName>
                                        </p:attrNameLst>
                                      </p:cBhvr>
                                      <p:rCtr x="92" y="103"/>
                                    </p:animMotion>
                                  </p:childTnLst>
                                </p:cTn>
                              </p:par>
                            </p:childTnLst>
                          </p:cTn>
                        </p:par>
                        <p:par>
                          <p:cTn id="412" fill="hold">
                            <p:stCondLst>
                              <p:cond delay="7761"/>
                            </p:stCondLst>
                            <p:childTnLst>
                              <p:par>
                                <p:cTn id="413" presetID="64" presetClass="path" presetSubtype="0" decel="50000" fill="hold" grpId="2" nodeType="afterEffect">
                                  <p:stCondLst>
                                    <p:cond delay="0"/>
                                  </p:stCondLst>
                                  <p:childTnLst>
                                    <p:animMotion origin="layout" path="M 0.233 0.103 L 0.375 0.103 " pathEditMode="relative" rAng="0" ptsTypes="AA">
                                      <p:cBhvr>
                                        <p:cTn id="414" dur="68" fill="hold"/>
                                        <p:tgtEl>
                                          <p:spTgt spid="682100"/>
                                        </p:tgtEl>
                                        <p:attrNameLst>
                                          <p:attrName>ppt_x</p:attrName>
                                          <p:attrName>ppt_y</p:attrName>
                                        </p:attrNameLst>
                                      </p:cBhvr>
                                      <p:rCtr x="142" y="0"/>
                                    </p:animMotion>
                                  </p:childTnLst>
                                </p:cTn>
                              </p:par>
                            </p:childTnLst>
                          </p:cTn>
                        </p:par>
                        <p:par>
                          <p:cTn id="415" fill="hold">
                            <p:stCondLst>
                              <p:cond delay="7829"/>
                            </p:stCondLst>
                            <p:childTnLst>
                              <p:par>
                                <p:cTn id="416" presetID="64" presetClass="path" presetSubtype="0" accel="50000" fill="hold" grpId="0" nodeType="afterEffect">
                                  <p:stCondLst>
                                    <p:cond delay="0"/>
                                  </p:stCondLst>
                                  <p:childTnLst>
                                    <p:animMotion origin="layout" path="M 0.000 0.000 L 0.142 0.000 " pathEditMode="relative" rAng="0" ptsTypes="AA">
                                      <p:cBhvr>
                                        <p:cTn id="417" dur="68" fill="hold"/>
                                        <p:tgtEl>
                                          <p:spTgt spid="682101"/>
                                        </p:tgtEl>
                                        <p:attrNameLst>
                                          <p:attrName>ppt_x</p:attrName>
                                          <p:attrName>ppt_y</p:attrName>
                                        </p:attrNameLst>
                                      </p:cBhvr>
                                      <p:rCtr x="142" y="0"/>
                                    </p:animMotion>
                                  </p:childTnLst>
                                </p:cTn>
                              </p:par>
                            </p:childTnLst>
                          </p:cTn>
                        </p:par>
                        <p:par>
                          <p:cTn id="418" fill="hold">
                            <p:stCondLst>
                              <p:cond delay="7897"/>
                            </p:stCondLst>
                            <p:childTnLst>
                              <p:par>
                                <p:cTn id="419" presetID="64" presetClass="path" presetSubtype="0" fill="hold" grpId="1" nodeType="afterEffect">
                                  <p:stCondLst>
                                    <p:cond delay="0"/>
                                  </p:stCondLst>
                                  <p:childTnLst>
                                    <p:animMotion origin="layout" path="M 0.142 0.000 L 0.233 0.043 " pathEditMode="relative" rAng="0" ptsTypes="AA">
                                      <p:cBhvr>
                                        <p:cTn id="420" dur="46" fill="hold"/>
                                        <p:tgtEl>
                                          <p:spTgt spid="682101"/>
                                        </p:tgtEl>
                                        <p:attrNameLst>
                                          <p:attrName>ppt_x</p:attrName>
                                          <p:attrName>ppt_y</p:attrName>
                                        </p:attrNameLst>
                                      </p:cBhvr>
                                      <p:rCtr x="92" y="43"/>
                                    </p:animMotion>
                                  </p:childTnLst>
                                </p:cTn>
                              </p:par>
                            </p:childTnLst>
                          </p:cTn>
                        </p:par>
                        <p:par>
                          <p:cTn id="421" fill="hold">
                            <p:stCondLst>
                              <p:cond delay="7943"/>
                            </p:stCondLst>
                            <p:childTnLst>
                              <p:par>
                                <p:cTn id="422" presetID="64" presetClass="path" presetSubtype="0" fill="hold" grpId="3" nodeType="afterEffect">
                                  <p:stCondLst>
                                    <p:cond delay="0"/>
                                  </p:stCondLst>
                                  <p:childTnLst>
                                    <p:animMotion origin="layout" path="M 0.375 0.138 L 0.375 0.131 " pathEditMode="relative" rAng="0" ptsTypes="AA">
                                      <p:cBhvr>
                                        <p:cTn id="423" dur="35" fill="hold"/>
                                        <p:tgtEl>
                                          <p:spTgt spid="682093"/>
                                        </p:tgtEl>
                                        <p:attrNameLst>
                                          <p:attrName>ppt_x</p:attrName>
                                          <p:attrName>ppt_y</p:attrName>
                                        </p:attrNameLst>
                                      </p:cBhvr>
                                      <p:rCtr x="0" y="-7"/>
                                    </p:animMotion>
                                  </p:childTnLst>
                                </p:cTn>
                              </p:par>
                              <p:par>
                                <p:cTn id="424" presetID="64" presetClass="path" presetSubtype="0" fill="hold" grpId="4" nodeType="withEffect">
                                  <p:stCondLst>
                                    <p:cond delay="0"/>
                                  </p:stCondLst>
                                  <p:childTnLst>
                                    <p:animMotion origin="layout" path="M 0.375 0.167 L 0.375 0.160 " pathEditMode="relative" rAng="0" ptsTypes="AA">
                                      <p:cBhvr>
                                        <p:cTn id="425" dur="35" fill="hold"/>
                                        <p:tgtEl>
                                          <p:spTgt spid="682090"/>
                                        </p:tgtEl>
                                        <p:attrNameLst>
                                          <p:attrName>ppt_x</p:attrName>
                                          <p:attrName>ppt_y</p:attrName>
                                        </p:attrNameLst>
                                      </p:cBhvr>
                                      <p:rCtr x="0" y="-7"/>
                                    </p:animMotion>
                                  </p:childTnLst>
                                </p:cTn>
                              </p:par>
                              <p:par>
                                <p:cTn id="426" presetID="64" presetClass="path" presetSubtype="0" fill="hold" grpId="5" nodeType="withEffect">
                                  <p:stCondLst>
                                    <p:cond delay="0"/>
                                  </p:stCondLst>
                                  <p:childTnLst>
                                    <p:animMotion origin="layout" path="M 0.375 0.456 L 0.375 0.449 " pathEditMode="relative" rAng="0" ptsTypes="AA">
                                      <p:cBhvr>
                                        <p:cTn id="427" dur="35" fill="hold"/>
                                        <p:tgtEl>
                                          <p:spTgt spid="682065"/>
                                        </p:tgtEl>
                                        <p:attrNameLst>
                                          <p:attrName>ppt_x</p:attrName>
                                          <p:attrName>ppt_y</p:attrName>
                                        </p:attrNameLst>
                                      </p:cBhvr>
                                      <p:rCtr x="0" y="-7"/>
                                    </p:animMotion>
                                  </p:childTnLst>
                                </p:cTn>
                              </p:par>
                              <p:par>
                                <p:cTn id="428" presetID="64" presetClass="path" presetSubtype="0" fill="hold" grpId="5" nodeType="withEffect">
                                  <p:stCondLst>
                                    <p:cond delay="0"/>
                                  </p:stCondLst>
                                  <p:childTnLst>
                                    <p:animMotion origin="layout" path="M 0.375 0.248 L 0.375 0.241 " pathEditMode="relative" rAng="0" ptsTypes="AA">
                                      <p:cBhvr>
                                        <p:cTn id="429" dur="35" fill="hold"/>
                                        <p:tgtEl>
                                          <p:spTgt spid="682082"/>
                                        </p:tgtEl>
                                        <p:attrNameLst>
                                          <p:attrName>ppt_x</p:attrName>
                                          <p:attrName>ppt_y</p:attrName>
                                        </p:attrNameLst>
                                      </p:cBhvr>
                                      <p:rCtr x="0" y="-7"/>
                                    </p:animMotion>
                                  </p:childTnLst>
                                </p:cTn>
                              </p:par>
                              <p:par>
                                <p:cTn id="430" presetID="64" presetClass="path" presetSubtype="0" fill="hold" grpId="5" nodeType="withEffect">
                                  <p:stCondLst>
                                    <p:cond delay="0"/>
                                  </p:stCondLst>
                                  <p:childTnLst>
                                    <p:animMotion origin="layout" path="M 0.375 0.159 L 0.375 0.152 " pathEditMode="relative" rAng="0" ptsTypes="AA">
                                      <p:cBhvr>
                                        <p:cTn id="431" dur="35" fill="hold"/>
                                        <p:tgtEl>
                                          <p:spTgt spid="682089"/>
                                        </p:tgtEl>
                                        <p:attrNameLst>
                                          <p:attrName>ppt_x</p:attrName>
                                          <p:attrName>ppt_y</p:attrName>
                                        </p:attrNameLst>
                                      </p:cBhvr>
                                      <p:rCtr x="0" y="-7"/>
                                    </p:animMotion>
                                  </p:childTnLst>
                                </p:cTn>
                              </p:par>
                              <p:par>
                                <p:cTn id="432" presetID="64" presetClass="path" presetSubtype="0" fill="hold" grpId="4" nodeType="withEffect">
                                  <p:stCondLst>
                                    <p:cond delay="0"/>
                                  </p:stCondLst>
                                  <p:childTnLst>
                                    <p:animMotion origin="layout" path="M 0.375 0.128 L 0.375 0.122 " pathEditMode="relative" rAng="0" ptsTypes="AA">
                                      <p:cBhvr>
                                        <p:cTn id="433" dur="35" fill="hold"/>
                                        <p:tgtEl>
                                          <p:spTgt spid="682091"/>
                                        </p:tgtEl>
                                        <p:attrNameLst>
                                          <p:attrName>ppt_x</p:attrName>
                                          <p:attrName>ppt_y</p:attrName>
                                        </p:attrNameLst>
                                      </p:cBhvr>
                                      <p:rCtr x="0" y="-7"/>
                                    </p:animMotion>
                                  </p:childTnLst>
                                </p:cTn>
                              </p:par>
                              <p:par>
                                <p:cTn id="434" presetID="64" presetClass="path" presetSubtype="0" fill="hold" grpId="3" nodeType="withEffect">
                                  <p:stCondLst>
                                    <p:cond delay="0"/>
                                  </p:stCondLst>
                                  <p:childTnLst>
                                    <p:animMotion origin="layout" path="M 0.375 0.086 L 0.375 0.080 " pathEditMode="relative" rAng="0" ptsTypes="AA">
                                      <p:cBhvr>
                                        <p:cTn id="435" dur="35" fill="hold"/>
                                        <p:tgtEl>
                                          <p:spTgt spid="682094"/>
                                        </p:tgtEl>
                                        <p:attrNameLst>
                                          <p:attrName>ppt_x</p:attrName>
                                          <p:attrName>ppt_y</p:attrName>
                                        </p:attrNameLst>
                                      </p:cBhvr>
                                      <p:rCtr x="0" y="-7"/>
                                    </p:animMotion>
                                  </p:childTnLst>
                                </p:cTn>
                              </p:par>
                              <p:par>
                                <p:cTn id="436" presetID="64" presetClass="path" presetSubtype="0" decel="50000" fill="hold" grpId="2" nodeType="withEffect">
                                  <p:stCondLst>
                                    <p:cond delay="0"/>
                                  </p:stCondLst>
                                  <p:childTnLst>
                                    <p:animMotion origin="layout" path="M 0.233 0.043 L 0.375 0.043 " pathEditMode="relative" rAng="0" ptsTypes="AA">
                                      <p:cBhvr>
                                        <p:cTn id="437" dur="68" fill="hold"/>
                                        <p:tgtEl>
                                          <p:spTgt spid="682101"/>
                                        </p:tgtEl>
                                        <p:attrNameLst>
                                          <p:attrName>ppt_x</p:attrName>
                                          <p:attrName>ppt_y</p:attrName>
                                        </p:attrNameLst>
                                      </p:cBhvr>
                                      <p:rCtr x="142" y="0"/>
                                    </p:animMotion>
                                  </p:childTnLst>
                                </p:cTn>
                              </p:par>
                            </p:childTnLst>
                          </p:cTn>
                        </p:par>
                        <p:par>
                          <p:cTn id="438" fill="hold">
                            <p:stCondLst>
                              <p:cond delay="8011"/>
                            </p:stCondLst>
                            <p:childTnLst>
                              <p:par>
                                <p:cTn id="439" presetID="64" presetClass="path" presetSubtype="0" accel="50000" fill="hold" grpId="0" nodeType="afterEffect">
                                  <p:stCondLst>
                                    <p:cond delay="0"/>
                                  </p:stCondLst>
                                  <p:childTnLst>
                                    <p:animMotion origin="layout" path="M 0.000 0.000 L 0.142 0.000 " pathEditMode="relative" rAng="0" ptsTypes="AA">
                                      <p:cBhvr>
                                        <p:cTn id="440" dur="68" fill="hold"/>
                                        <p:tgtEl>
                                          <p:spTgt spid="682102"/>
                                        </p:tgtEl>
                                        <p:attrNameLst>
                                          <p:attrName>ppt_x</p:attrName>
                                          <p:attrName>ppt_y</p:attrName>
                                        </p:attrNameLst>
                                      </p:cBhvr>
                                      <p:rCtr x="142" y="0"/>
                                    </p:animMotion>
                                  </p:childTnLst>
                                </p:cTn>
                              </p:par>
                            </p:childTnLst>
                          </p:cTn>
                        </p:par>
                        <p:par>
                          <p:cTn id="441" fill="hold">
                            <p:stCondLst>
                              <p:cond delay="8079"/>
                            </p:stCondLst>
                            <p:childTnLst>
                              <p:par>
                                <p:cTn id="442" presetID="64" presetClass="path" presetSubtype="0" fill="hold" grpId="1" nodeType="afterEffect">
                                  <p:stCondLst>
                                    <p:cond delay="0"/>
                                  </p:stCondLst>
                                  <p:childTnLst>
                                    <p:animMotion origin="layout" path="M 0.142 0.000 L 0.233 0.073 " pathEditMode="relative" rAng="0" ptsTypes="AA">
                                      <p:cBhvr>
                                        <p:cTn id="443" dur="51" fill="hold"/>
                                        <p:tgtEl>
                                          <p:spTgt spid="682102"/>
                                        </p:tgtEl>
                                        <p:attrNameLst>
                                          <p:attrName>ppt_x</p:attrName>
                                          <p:attrName>ppt_y</p:attrName>
                                        </p:attrNameLst>
                                      </p:cBhvr>
                                      <p:rCtr x="92" y="73"/>
                                    </p:animMotion>
                                  </p:childTnLst>
                                </p:cTn>
                              </p:par>
                            </p:childTnLst>
                          </p:cTn>
                        </p:par>
                        <p:par>
                          <p:cTn id="444" fill="hold">
                            <p:stCondLst>
                              <p:cond delay="8130"/>
                            </p:stCondLst>
                            <p:childTnLst>
                              <p:par>
                                <p:cTn id="445" presetID="64" presetClass="path" presetSubtype="0" decel="50000" fill="hold" grpId="2" nodeType="afterEffect">
                                  <p:stCondLst>
                                    <p:cond delay="0"/>
                                  </p:stCondLst>
                                  <p:childTnLst>
                                    <p:animMotion origin="layout" path="M 0.233 0.073 L 0.375 0.073 " pathEditMode="relative" rAng="0" ptsTypes="AA">
                                      <p:cBhvr>
                                        <p:cTn id="446" dur="68" fill="hold"/>
                                        <p:tgtEl>
                                          <p:spTgt spid="682102"/>
                                        </p:tgtEl>
                                        <p:attrNameLst>
                                          <p:attrName>ppt_x</p:attrName>
                                          <p:attrName>ppt_y</p:attrName>
                                        </p:attrNameLst>
                                      </p:cBhvr>
                                      <p:rCtr x="142" y="0"/>
                                    </p:animMotion>
                                  </p:childTnLst>
                                </p:cTn>
                              </p:par>
                            </p:childTnLst>
                          </p:cTn>
                        </p:par>
                        <p:par>
                          <p:cTn id="447" fill="hold">
                            <p:stCondLst>
                              <p:cond delay="8198"/>
                            </p:stCondLst>
                            <p:childTnLst>
                              <p:par>
                                <p:cTn id="448" presetID="64" presetClass="path" presetSubtype="0" accel="50000" fill="hold" grpId="0" nodeType="afterEffect">
                                  <p:stCondLst>
                                    <p:cond delay="0"/>
                                  </p:stCondLst>
                                  <p:childTnLst>
                                    <p:animMotion origin="layout" path="M 0.000 0.000 L 0.142 0.000 " pathEditMode="relative" rAng="0" ptsTypes="AA">
                                      <p:cBhvr>
                                        <p:cTn id="449" dur="68" fill="hold"/>
                                        <p:tgtEl>
                                          <p:spTgt spid="682103"/>
                                        </p:tgtEl>
                                        <p:attrNameLst>
                                          <p:attrName>ppt_x</p:attrName>
                                          <p:attrName>ppt_y</p:attrName>
                                        </p:attrNameLst>
                                      </p:cBhvr>
                                      <p:rCtr x="142" y="0"/>
                                    </p:animMotion>
                                  </p:childTnLst>
                                </p:cTn>
                              </p:par>
                            </p:childTnLst>
                          </p:cTn>
                        </p:par>
                        <p:par>
                          <p:cTn id="450" fill="hold">
                            <p:stCondLst>
                              <p:cond delay="8266"/>
                            </p:stCondLst>
                            <p:childTnLst>
                              <p:par>
                                <p:cTn id="451" presetID="64" presetClass="path" presetSubtype="0" fill="hold" grpId="1" nodeType="afterEffect">
                                  <p:stCondLst>
                                    <p:cond delay="0"/>
                                  </p:stCondLst>
                                  <p:childTnLst>
                                    <p:animMotion origin="layout" path="M 0.142 0.000 L 0.233 -0.386 " pathEditMode="relative" rAng="0" ptsTypes="AA">
                                      <p:cBhvr>
                                        <p:cTn id="452" dur="145" fill="hold"/>
                                        <p:tgtEl>
                                          <p:spTgt spid="682103"/>
                                        </p:tgtEl>
                                        <p:attrNameLst>
                                          <p:attrName>ppt_x</p:attrName>
                                          <p:attrName>ppt_y</p:attrName>
                                        </p:attrNameLst>
                                      </p:cBhvr>
                                      <p:rCtr x="92" y="-386"/>
                                    </p:animMotion>
                                  </p:childTnLst>
                                </p:cTn>
                              </p:par>
                            </p:childTnLst>
                          </p:cTn>
                        </p:par>
                        <p:par>
                          <p:cTn id="453" fill="hold">
                            <p:stCondLst>
                              <p:cond delay="8411"/>
                            </p:stCondLst>
                            <p:childTnLst>
                              <p:par>
                                <p:cTn id="454" presetID="64" presetClass="path" presetSubtype="0" fill="hold" grpId="3" nodeType="afterEffect">
                                  <p:stCondLst>
                                    <p:cond delay="0"/>
                                  </p:stCondLst>
                                  <p:childTnLst>
                                    <p:animMotion origin="layout" path="M 0.375 -0.338 L 0.375 -0.345 " pathEditMode="relative" rAng="0" ptsTypes="AA">
                                      <p:cBhvr>
                                        <p:cTn id="455" dur="35" fill="hold"/>
                                        <p:tgtEl>
                                          <p:spTgt spid="682099"/>
                                        </p:tgtEl>
                                        <p:attrNameLst>
                                          <p:attrName>ppt_x</p:attrName>
                                          <p:attrName>ppt_y</p:attrName>
                                        </p:attrNameLst>
                                      </p:cBhvr>
                                      <p:rCtr x="0" y="-7"/>
                                    </p:animMotion>
                                  </p:childTnLst>
                                </p:cTn>
                              </p:par>
                              <p:par>
                                <p:cTn id="456" presetID="64" presetClass="path" presetSubtype="0" fill="hold" grpId="4" nodeType="withEffect">
                                  <p:stCondLst>
                                    <p:cond delay="0"/>
                                  </p:stCondLst>
                                  <p:childTnLst>
                                    <p:animMotion origin="layout" path="M 0.375 -0.321 L 0.375 -0.328 " pathEditMode="relative" rAng="0" ptsTypes="AA">
                                      <p:cBhvr>
                                        <p:cTn id="457" dur="35" fill="hold"/>
                                        <p:tgtEl>
                                          <p:spTgt spid="682097"/>
                                        </p:tgtEl>
                                        <p:attrNameLst>
                                          <p:attrName>ppt_x</p:attrName>
                                          <p:attrName>ppt_y</p:attrName>
                                        </p:attrNameLst>
                                      </p:cBhvr>
                                      <p:rCtr x="0" y="-7"/>
                                    </p:animMotion>
                                  </p:childTnLst>
                                </p:cTn>
                              </p:par>
                              <p:par>
                                <p:cTn id="458" presetID="64" presetClass="path" presetSubtype="0" fill="hold" grpId="5" nodeType="withEffect">
                                  <p:stCondLst>
                                    <p:cond delay="0"/>
                                  </p:stCondLst>
                                  <p:childTnLst>
                                    <p:animMotion origin="layout" path="M 0.375 -0.079 L 0.375 -0.086 " pathEditMode="relative" rAng="0" ptsTypes="AA">
                                      <p:cBhvr>
                                        <p:cTn id="459" dur="35" fill="hold"/>
                                        <p:tgtEl>
                                          <p:spTgt spid="682076"/>
                                        </p:tgtEl>
                                        <p:attrNameLst>
                                          <p:attrName>ppt_x</p:attrName>
                                          <p:attrName>ppt_y</p:attrName>
                                        </p:attrNameLst>
                                      </p:cBhvr>
                                      <p:rCtr x="0" y="-7"/>
                                    </p:animMotion>
                                  </p:childTnLst>
                                </p:cTn>
                              </p:par>
                              <p:par>
                                <p:cTn id="460" presetID="64" presetClass="path" presetSubtype="0" fill="hold" grpId="5" nodeType="withEffect">
                                  <p:stCondLst>
                                    <p:cond delay="0"/>
                                  </p:stCondLst>
                                  <p:childTnLst>
                                    <p:animMotion origin="layout" path="M 0.375 -0.275 L 0.375 -0.282 " pathEditMode="relative" rAng="0" ptsTypes="AA">
                                      <p:cBhvr>
                                        <p:cTn id="461" dur="35" fill="hold"/>
                                        <p:tgtEl>
                                          <p:spTgt spid="682092"/>
                                        </p:tgtEl>
                                        <p:attrNameLst>
                                          <p:attrName>ppt_x</p:attrName>
                                          <p:attrName>ppt_y</p:attrName>
                                        </p:attrNameLst>
                                      </p:cBhvr>
                                      <p:rCtr x="0" y="-7"/>
                                    </p:animMotion>
                                  </p:childTnLst>
                                </p:cTn>
                              </p:par>
                              <p:par>
                                <p:cTn id="462" presetID="64" presetClass="path" presetSubtype="0" fill="hold" grpId="5" nodeType="withEffect">
                                  <p:stCondLst>
                                    <p:cond delay="0"/>
                                  </p:stCondLst>
                                  <p:childTnLst>
                                    <p:animMotion origin="layout" path="M 0.375 -0.317 L 0.375 -0.324 " pathEditMode="relative" rAng="0" ptsTypes="AA">
                                      <p:cBhvr>
                                        <p:cTn id="463" dur="35" fill="hold"/>
                                        <p:tgtEl>
                                          <p:spTgt spid="682095"/>
                                        </p:tgtEl>
                                        <p:attrNameLst>
                                          <p:attrName>ppt_x</p:attrName>
                                          <p:attrName>ppt_y</p:attrName>
                                        </p:attrNameLst>
                                      </p:cBhvr>
                                      <p:rCtr x="0" y="-7"/>
                                    </p:animMotion>
                                  </p:childTnLst>
                                </p:cTn>
                              </p:par>
                              <p:par>
                                <p:cTn id="464" presetID="64" presetClass="path" presetSubtype="0" decel="50000" fill="hold" grpId="2" nodeType="withEffect">
                                  <p:stCondLst>
                                    <p:cond delay="0"/>
                                  </p:stCondLst>
                                  <p:childTnLst>
                                    <p:animMotion origin="layout" path="M 0.233 -0.386 L 0.375 -0.386 " pathEditMode="relative" rAng="0" ptsTypes="AA">
                                      <p:cBhvr>
                                        <p:cTn id="465" dur="68" fill="hold"/>
                                        <p:tgtEl>
                                          <p:spTgt spid="682103"/>
                                        </p:tgtEl>
                                        <p:attrNameLst>
                                          <p:attrName>ppt_x</p:attrName>
                                          <p:attrName>ppt_y</p:attrName>
                                        </p:attrNameLst>
                                      </p:cBhvr>
                                      <p:rCtr x="142" y="0"/>
                                    </p:animMotion>
                                  </p:childTnLst>
                                </p:cTn>
                              </p:par>
                            </p:childTnLst>
                          </p:cTn>
                        </p:par>
                        <p:par>
                          <p:cTn id="466" fill="hold">
                            <p:stCondLst>
                              <p:cond delay="8479"/>
                            </p:stCondLst>
                            <p:childTnLst>
                              <p:par>
                                <p:cTn id="467" presetID="64" presetClass="path" presetSubtype="0" accel="50000" fill="hold" grpId="0" nodeType="afterEffect">
                                  <p:stCondLst>
                                    <p:cond delay="0"/>
                                  </p:stCondLst>
                                  <p:childTnLst>
                                    <p:animMotion origin="layout" path="M 0.000 0.000 L 0.142 0.000 " pathEditMode="relative" rAng="0" ptsTypes="AA">
                                      <p:cBhvr>
                                        <p:cTn id="468" dur="68" fill="hold"/>
                                        <p:tgtEl>
                                          <p:spTgt spid="682104"/>
                                        </p:tgtEl>
                                        <p:attrNameLst>
                                          <p:attrName>ppt_x</p:attrName>
                                          <p:attrName>ppt_y</p:attrName>
                                        </p:attrNameLst>
                                      </p:cBhvr>
                                      <p:rCtr x="142" y="0"/>
                                    </p:animMotion>
                                  </p:childTnLst>
                                </p:cTn>
                              </p:par>
                            </p:childTnLst>
                          </p:cTn>
                        </p:par>
                        <p:par>
                          <p:cTn id="469" fill="hold">
                            <p:stCondLst>
                              <p:cond delay="8547"/>
                            </p:stCondLst>
                            <p:childTnLst>
                              <p:par>
                                <p:cTn id="470" presetID="64" presetClass="path" presetSubtype="0" fill="hold" grpId="1" nodeType="afterEffect">
                                  <p:stCondLst>
                                    <p:cond delay="0"/>
                                  </p:stCondLst>
                                  <p:childTnLst>
                                    <p:animMotion origin="layout" path="M 0.142 0.000 L 0.233 -0.317 " pathEditMode="relative" rAng="0" ptsTypes="AA">
                                      <p:cBhvr>
                                        <p:cTn id="471" dur="122" fill="hold"/>
                                        <p:tgtEl>
                                          <p:spTgt spid="682104"/>
                                        </p:tgtEl>
                                        <p:attrNameLst>
                                          <p:attrName>ppt_x</p:attrName>
                                          <p:attrName>ppt_y</p:attrName>
                                        </p:attrNameLst>
                                      </p:cBhvr>
                                      <p:rCtr x="92" y="-317"/>
                                    </p:animMotion>
                                  </p:childTnLst>
                                </p:cTn>
                              </p:par>
                            </p:childTnLst>
                          </p:cTn>
                        </p:par>
                        <p:par>
                          <p:cTn id="472" fill="hold">
                            <p:stCondLst>
                              <p:cond delay="8669"/>
                            </p:stCondLst>
                            <p:childTnLst>
                              <p:par>
                                <p:cTn id="473" presetID="64" presetClass="path" presetSubtype="0" fill="hold" grpId="3" nodeType="afterEffect">
                                  <p:stCondLst>
                                    <p:cond delay="0"/>
                                  </p:stCondLst>
                                  <p:childTnLst>
                                    <p:animMotion origin="layout" path="M 0.375 -0.127 L 0.375 -0.134 " pathEditMode="relative" rAng="0" ptsTypes="AA">
                                      <p:cBhvr>
                                        <p:cTn id="474" dur="35" fill="hold"/>
                                        <p:tgtEl>
                                          <p:spTgt spid="682088"/>
                                        </p:tgtEl>
                                        <p:attrNameLst>
                                          <p:attrName>ppt_x</p:attrName>
                                          <p:attrName>ppt_y</p:attrName>
                                        </p:attrNameLst>
                                      </p:cBhvr>
                                      <p:rCtr x="0" y="-7"/>
                                    </p:animMotion>
                                  </p:childTnLst>
                                </p:cTn>
                              </p:par>
                              <p:par>
                                <p:cTn id="475" presetID="64" presetClass="path" presetSubtype="0" fill="hold" grpId="4" nodeType="withEffect">
                                  <p:stCondLst>
                                    <p:cond delay="0"/>
                                  </p:stCondLst>
                                  <p:childTnLst>
                                    <p:animMotion origin="layout" path="M 0.375 0.032 L 0.375 0.025 " pathEditMode="relative" rAng="0" ptsTypes="AA">
                                      <p:cBhvr>
                                        <p:cTn id="476" dur="35" fill="hold"/>
                                        <p:tgtEl>
                                          <p:spTgt spid="682074"/>
                                        </p:tgtEl>
                                        <p:attrNameLst>
                                          <p:attrName>ppt_x</p:attrName>
                                          <p:attrName>ppt_y</p:attrName>
                                        </p:attrNameLst>
                                      </p:cBhvr>
                                      <p:rCtr x="0" y="-7"/>
                                    </p:animMotion>
                                  </p:childTnLst>
                                </p:cTn>
                              </p:par>
                              <p:par>
                                <p:cTn id="477" presetID="64" presetClass="path" presetSubtype="0" fill="hold" grpId="4" nodeType="withEffect">
                                  <p:stCondLst>
                                    <p:cond delay="0"/>
                                  </p:stCondLst>
                                  <p:childTnLst>
                                    <p:animMotion origin="layout" path="M 0.375 -0.105 L 0.375 -0.112 " pathEditMode="relative" rAng="0" ptsTypes="AA">
                                      <p:cBhvr>
                                        <p:cTn id="478" dur="35" fill="hold"/>
                                        <p:tgtEl>
                                          <p:spTgt spid="682085"/>
                                        </p:tgtEl>
                                        <p:attrNameLst>
                                          <p:attrName>ppt_x</p:attrName>
                                          <p:attrName>ppt_y</p:attrName>
                                        </p:attrNameLst>
                                      </p:cBhvr>
                                      <p:rCtr x="0" y="-7"/>
                                    </p:animMotion>
                                  </p:childTnLst>
                                </p:cTn>
                              </p:par>
                              <p:par>
                                <p:cTn id="479" presetID="64" presetClass="path" presetSubtype="0" fill="hold" grpId="4" nodeType="withEffect">
                                  <p:stCondLst>
                                    <p:cond delay="0"/>
                                  </p:stCondLst>
                                  <p:childTnLst>
                                    <p:animMotion origin="layout" path="M 0.375 -0.123 L 0.375 -0.130 " pathEditMode="relative" rAng="0" ptsTypes="AA">
                                      <p:cBhvr>
                                        <p:cTn id="480" dur="35" fill="hold"/>
                                        <p:tgtEl>
                                          <p:spTgt spid="682086"/>
                                        </p:tgtEl>
                                        <p:attrNameLst>
                                          <p:attrName>ppt_x</p:attrName>
                                          <p:attrName>ppt_y</p:attrName>
                                        </p:attrNameLst>
                                      </p:cBhvr>
                                      <p:rCtr x="0" y="-7"/>
                                    </p:animMotion>
                                  </p:childTnLst>
                                </p:cTn>
                              </p:par>
                              <p:par>
                                <p:cTn id="481" presetID="64" presetClass="path" presetSubtype="0" decel="50000" fill="hold" grpId="2" nodeType="withEffect">
                                  <p:stCondLst>
                                    <p:cond delay="0"/>
                                  </p:stCondLst>
                                  <p:childTnLst>
                                    <p:animMotion origin="layout" path="M 0.233 -0.317 L 0.375 -0.317 " pathEditMode="relative" rAng="0" ptsTypes="AA">
                                      <p:cBhvr>
                                        <p:cTn id="482" dur="68" fill="hold"/>
                                        <p:tgtEl>
                                          <p:spTgt spid="682104"/>
                                        </p:tgtEl>
                                        <p:attrNameLst>
                                          <p:attrName>ppt_x</p:attrName>
                                          <p:attrName>ppt_y</p:attrName>
                                        </p:attrNameLst>
                                      </p:cBhvr>
                                      <p:rCtr x="142" y="0"/>
                                    </p:animMotion>
                                  </p:childTnLst>
                                </p:cTn>
                              </p:par>
                            </p:childTnLst>
                          </p:cTn>
                        </p:par>
                        <p:par>
                          <p:cTn id="483" fill="hold">
                            <p:stCondLst>
                              <p:cond delay="8737"/>
                            </p:stCondLst>
                            <p:childTnLst>
                              <p:par>
                                <p:cTn id="484" presetID="64" presetClass="path" presetSubtype="0" accel="50000" fill="hold" grpId="0" nodeType="afterEffect">
                                  <p:stCondLst>
                                    <p:cond delay="0"/>
                                  </p:stCondLst>
                                  <p:childTnLst>
                                    <p:animMotion origin="layout" path="M 0.000 0.000 L 0.142 0.000 " pathEditMode="relative" rAng="0" ptsTypes="AA">
                                      <p:cBhvr>
                                        <p:cTn id="485" dur="68" fill="hold"/>
                                        <p:tgtEl>
                                          <p:spTgt spid="682105"/>
                                        </p:tgtEl>
                                        <p:attrNameLst>
                                          <p:attrName>ppt_x</p:attrName>
                                          <p:attrName>ppt_y</p:attrName>
                                        </p:attrNameLst>
                                      </p:cBhvr>
                                      <p:rCtr x="142" y="0"/>
                                    </p:animMotion>
                                  </p:childTnLst>
                                </p:cTn>
                              </p:par>
                            </p:childTnLst>
                          </p:cTn>
                        </p:par>
                        <p:par>
                          <p:cTn id="486" fill="hold">
                            <p:stCondLst>
                              <p:cond delay="8805"/>
                            </p:stCondLst>
                            <p:childTnLst>
                              <p:par>
                                <p:cTn id="487" presetID="64" presetClass="path" presetSubtype="0" fill="hold" grpId="1" nodeType="afterEffect">
                                  <p:stCondLst>
                                    <p:cond delay="0"/>
                                  </p:stCondLst>
                                  <p:childTnLst>
                                    <p:animMotion origin="layout" path="M 0.142 0.000 L 0.233 0.158 " pathEditMode="relative" rAng="0" ptsTypes="AA">
                                      <p:cBhvr>
                                        <p:cTn id="488" dur="71" fill="hold"/>
                                        <p:tgtEl>
                                          <p:spTgt spid="682105"/>
                                        </p:tgtEl>
                                        <p:attrNameLst>
                                          <p:attrName>ppt_x</p:attrName>
                                          <p:attrName>ppt_y</p:attrName>
                                        </p:attrNameLst>
                                      </p:cBhvr>
                                      <p:rCtr x="92" y="158"/>
                                    </p:animMotion>
                                  </p:childTnLst>
                                </p:cTn>
                              </p:par>
                            </p:childTnLst>
                          </p:cTn>
                        </p:par>
                        <p:par>
                          <p:cTn id="489" fill="hold">
                            <p:stCondLst>
                              <p:cond delay="8876"/>
                            </p:stCondLst>
                            <p:childTnLst>
                              <p:par>
                                <p:cTn id="490" presetID="64" presetClass="path" presetSubtype="0" fill="hold" grpId="3" nodeType="afterEffect">
                                  <p:stCondLst>
                                    <p:cond delay="0"/>
                                  </p:stCondLst>
                                  <p:childTnLst>
                                    <p:animMotion origin="layout" path="M 0.375 0.454 L 0.375 0.447 " pathEditMode="relative" rAng="0" ptsTypes="AA">
                                      <p:cBhvr>
                                        <p:cTn id="491" dur="35" fill="hold"/>
                                        <p:tgtEl>
                                          <p:spTgt spid="682080"/>
                                        </p:tgtEl>
                                        <p:attrNameLst>
                                          <p:attrName>ppt_x</p:attrName>
                                          <p:attrName>ppt_y</p:attrName>
                                        </p:attrNameLst>
                                      </p:cBhvr>
                                      <p:rCtr x="0" y="-7"/>
                                    </p:animMotion>
                                  </p:childTnLst>
                                </p:cTn>
                              </p:par>
                              <p:par>
                                <p:cTn id="492" presetID="64" presetClass="path" presetSubtype="0" fill="hold" grpId="4" nodeType="withEffect">
                                  <p:stCondLst>
                                    <p:cond delay="0"/>
                                  </p:stCondLst>
                                  <p:childTnLst>
                                    <p:animMotion origin="layout" path="M 0.375 0.589 L 0.375 0.582 " pathEditMode="relative" rAng="0" ptsTypes="AA">
                                      <p:cBhvr>
                                        <p:cTn id="493" dur="35" fill="hold"/>
                                        <p:tgtEl>
                                          <p:spTgt spid="682068"/>
                                        </p:tgtEl>
                                        <p:attrNameLst>
                                          <p:attrName>ppt_x</p:attrName>
                                          <p:attrName>ppt_y</p:attrName>
                                        </p:attrNameLst>
                                      </p:cBhvr>
                                      <p:rCtr x="0" y="-7"/>
                                    </p:animMotion>
                                  </p:childTnLst>
                                </p:cTn>
                              </p:par>
                              <p:par>
                                <p:cTn id="494" presetID="64" presetClass="path" presetSubtype="0" fill="hold" grpId="5" nodeType="withEffect">
                                  <p:stCondLst>
                                    <p:cond delay="0"/>
                                  </p:stCondLst>
                                  <p:childTnLst>
                                    <p:animMotion origin="layout" path="M 0.375 0.606 L 0.375 0.599 " pathEditMode="relative" rAng="0" ptsTypes="AA">
                                      <p:cBhvr>
                                        <p:cTn id="495" dur="35" fill="hold"/>
                                        <p:tgtEl>
                                          <p:spTgt spid="682066"/>
                                        </p:tgtEl>
                                        <p:attrNameLst>
                                          <p:attrName>ppt_x</p:attrName>
                                          <p:attrName>ppt_y</p:attrName>
                                        </p:attrNameLst>
                                      </p:cBhvr>
                                      <p:rCtr x="0" y="-7"/>
                                    </p:animMotion>
                                  </p:childTnLst>
                                </p:cTn>
                              </p:par>
                              <p:par>
                                <p:cTn id="496" presetID="64" presetClass="path" presetSubtype="0" fill="hold" grpId="4" nodeType="withEffect">
                                  <p:stCondLst>
                                    <p:cond delay="0"/>
                                  </p:stCondLst>
                                  <p:childTnLst>
                                    <p:animMotion origin="layout" path="M 0.375 0.552 L 0.375 0.546 " pathEditMode="relative" rAng="0" ptsTypes="AA">
                                      <p:cBhvr>
                                        <p:cTn id="497" dur="35" fill="hold"/>
                                        <p:tgtEl>
                                          <p:spTgt spid="682070"/>
                                        </p:tgtEl>
                                        <p:attrNameLst>
                                          <p:attrName>ppt_x</p:attrName>
                                          <p:attrName>ppt_y</p:attrName>
                                        </p:attrNameLst>
                                      </p:cBhvr>
                                      <p:rCtr x="0" y="-7"/>
                                    </p:animMotion>
                                  </p:childTnLst>
                                </p:cTn>
                              </p:par>
                              <p:par>
                                <p:cTn id="498" presetID="64" presetClass="path" presetSubtype="0" decel="50000" fill="hold" grpId="2" nodeType="withEffect">
                                  <p:stCondLst>
                                    <p:cond delay="0"/>
                                  </p:stCondLst>
                                  <p:childTnLst>
                                    <p:animMotion origin="layout" path="M 0.233 0.158 L 0.375 0.158 " pathEditMode="relative" rAng="0" ptsTypes="AA">
                                      <p:cBhvr>
                                        <p:cTn id="499" dur="68" fill="hold"/>
                                        <p:tgtEl>
                                          <p:spTgt spid="682105"/>
                                        </p:tgtEl>
                                        <p:attrNameLst>
                                          <p:attrName>ppt_x</p:attrName>
                                          <p:attrName>ppt_y</p:attrName>
                                        </p:attrNameLst>
                                      </p:cBhvr>
                                      <p:rCtr x="142" y="0"/>
                                    </p:animMotion>
                                  </p:childTnLst>
                                </p:cTn>
                              </p:par>
                            </p:childTnLst>
                          </p:cTn>
                        </p:par>
                        <p:par>
                          <p:cTn id="500" fill="hold">
                            <p:stCondLst>
                              <p:cond delay="8944"/>
                            </p:stCondLst>
                            <p:childTnLst>
                              <p:par>
                                <p:cTn id="501" presetID="64" presetClass="path" presetSubtype="0" accel="50000" fill="hold" grpId="0" nodeType="afterEffect">
                                  <p:stCondLst>
                                    <p:cond delay="0"/>
                                  </p:stCondLst>
                                  <p:childTnLst>
                                    <p:animMotion origin="layout" path="M 0.000 0.000 L 0.142 0.000 " pathEditMode="relative" rAng="0" ptsTypes="AA">
                                      <p:cBhvr>
                                        <p:cTn id="502" dur="68" fill="hold"/>
                                        <p:tgtEl>
                                          <p:spTgt spid="682106"/>
                                        </p:tgtEl>
                                        <p:attrNameLst>
                                          <p:attrName>ppt_x</p:attrName>
                                          <p:attrName>ppt_y</p:attrName>
                                        </p:attrNameLst>
                                      </p:cBhvr>
                                      <p:rCtr x="142" y="0"/>
                                    </p:animMotion>
                                  </p:childTnLst>
                                </p:cTn>
                              </p:par>
                            </p:childTnLst>
                          </p:cTn>
                        </p:par>
                        <p:par>
                          <p:cTn id="503" fill="hold">
                            <p:stCondLst>
                              <p:cond delay="9012"/>
                            </p:stCondLst>
                            <p:childTnLst>
                              <p:par>
                                <p:cTn id="504" presetID="64" presetClass="path" presetSubtype="0" fill="hold" grpId="1" nodeType="afterEffect">
                                  <p:stCondLst>
                                    <p:cond delay="0"/>
                                  </p:stCondLst>
                                  <p:childTnLst>
                                    <p:animMotion origin="layout" path="M 0.142 0.000 L 0.233 -0.259 " pathEditMode="relative" rAng="0" ptsTypes="AA">
                                      <p:cBhvr>
                                        <p:cTn id="505" dur="103" fill="hold"/>
                                        <p:tgtEl>
                                          <p:spTgt spid="682106"/>
                                        </p:tgtEl>
                                        <p:attrNameLst>
                                          <p:attrName>ppt_x</p:attrName>
                                          <p:attrName>ppt_y</p:attrName>
                                        </p:attrNameLst>
                                      </p:cBhvr>
                                      <p:rCtr x="92" y="-259"/>
                                    </p:animMotion>
                                  </p:childTnLst>
                                </p:cTn>
                              </p:par>
                            </p:childTnLst>
                          </p:cTn>
                        </p:par>
                        <p:par>
                          <p:cTn id="506" fill="hold">
                            <p:stCondLst>
                              <p:cond delay="9115"/>
                            </p:stCondLst>
                            <p:childTnLst>
                              <p:par>
                                <p:cTn id="507" presetID="64" presetClass="path" presetSubtype="0" fill="hold" grpId="3" nodeType="afterEffect">
                                  <p:stCondLst>
                                    <p:cond delay="0"/>
                                  </p:stCondLst>
                                  <p:childTnLst>
                                    <p:animMotion origin="layout" path="M 0.375 0.013 L 0.375 0.006 " pathEditMode="relative" rAng="0" ptsTypes="AA">
                                      <p:cBhvr>
                                        <p:cTn id="508" dur="35" fill="hold"/>
                                        <p:tgtEl>
                                          <p:spTgt spid="682083"/>
                                        </p:tgtEl>
                                        <p:attrNameLst>
                                          <p:attrName>ppt_x</p:attrName>
                                          <p:attrName>ppt_y</p:attrName>
                                        </p:attrNameLst>
                                      </p:cBhvr>
                                      <p:rCtr x="0" y="-7"/>
                                    </p:animMotion>
                                  </p:childTnLst>
                                </p:cTn>
                              </p:par>
                              <p:par>
                                <p:cTn id="509" presetID="64" presetClass="path" presetSubtype="0" fill="hold" grpId="4" nodeType="withEffect">
                                  <p:stCondLst>
                                    <p:cond delay="0"/>
                                  </p:stCondLst>
                                  <p:childTnLst>
                                    <p:animMotion origin="layout" path="M 0.375 0.054 L 0.375 0.047 " pathEditMode="relative" rAng="0" ptsTypes="AA">
                                      <p:cBhvr>
                                        <p:cTn id="510" dur="35" fill="hold"/>
                                        <p:tgtEl>
                                          <p:spTgt spid="682079"/>
                                        </p:tgtEl>
                                        <p:attrNameLst>
                                          <p:attrName>ppt_x</p:attrName>
                                          <p:attrName>ppt_y</p:attrName>
                                        </p:attrNameLst>
                                      </p:cBhvr>
                                      <p:rCtr x="0" y="-7"/>
                                    </p:animMotion>
                                  </p:childTnLst>
                                </p:cTn>
                              </p:par>
                              <p:par>
                                <p:cTn id="511" presetID="64" presetClass="path" presetSubtype="0" decel="50000" fill="hold" grpId="2" nodeType="withEffect">
                                  <p:stCondLst>
                                    <p:cond delay="0"/>
                                  </p:stCondLst>
                                  <p:childTnLst>
                                    <p:animMotion origin="layout" path="M 0.233 -0.259 L 0.375 -0.259 " pathEditMode="relative" rAng="0" ptsTypes="AA">
                                      <p:cBhvr>
                                        <p:cTn id="512" dur="68" fill="hold"/>
                                        <p:tgtEl>
                                          <p:spTgt spid="682106"/>
                                        </p:tgtEl>
                                        <p:attrNameLst>
                                          <p:attrName>ppt_x</p:attrName>
                                          <p:attrName>ppt_y</p:attrName>
                                        </p:attrNameLst>
                                      </p:cBhvr>
                                      <p:rCtr x="142" y="0"/>
                                    </p:animMotion>
                                  </p:childTnLst>
                                </p:cTn>
                              </p:par>
                            </p:childTnLst>
                          </p:cTn>
                        </p:par>
                        <p:par>
                          <p:cTn id="513" fill="hold">
                            <p:stCondLst>
                              <p:cond delay="9183"/>
                            </p:stCondLst>
                            <p:childTnLst>
                              <p:par>
                                <p:cTn id="514" presetID="64" presetClass="path" presetSubtype="0" accel="50000" fill="hold" grpId="0" nodeType="afterEffect">
                                  <p:stCondLst>
                                    <p:cond delay="0"/>
                                  </p:stCondLst>
                                  <p:childTnLst>
                                    <p:animMotion origin="layout" path="M 0.000 0.000 L 0.142 0.000 " pathEditMode="relative" rAng="0" ptsTypes="AA">
                                      <p:cBhvr>
                                        <p:cTn id="515" dur="68" fill="hold"/>
                                        <p:tgtEl>
                                          <p:spTgt spid="682107"/>
                                        </p:tgtEl>
                                        <p:attrNameLst>
                                          <p:attrName>ppt_x</p:attrName>
                                          <p:attrName>ppt_y</p:attrName>
                                        </p:attrNameLst>
                                      </p:cBhvr>
                                      <p:rCtr x="142" y="0"/>
                                    </p:animMotion>
                                  </p:childTnLst>
                                </p:cTn>
                              </p:par>
                            </p:childTnLst>
                          </p:cTn>
                        </p:par>
                        <p:par>
                          <p:cTn id="516" fill="hold">
                            <p:stCondLst>
                              <p:cond delay="9251"/>
                            </p:stCondLst>
                            <p:childTnLst>
                              <p:par>
                                <p:cTn id="517" presetID="64" presetClass="path" presetSubtype="0" fill="hold" grpId="1" nodeType="afterEffect">
                                  <p:stCondLst>
                                    <p:cond delay="0"/>
                                  </p:stCondLst>
                                  <p:childTnLst>
                                    <p:animMotion origin="layout" path="M 0.142 0.000 L 0.233 -0.109 " pathEditMode="relative" rAng="0" ptsTypes="AA">
                                      <p:cBhvr>
                                        <p:cTn id="518" dur="58" fill="hold"/>
                                        <p:tgtEl>
                                          <p:spTgt spid="682107"/>
                                        </p:tgtEl>
                                        <p:attrNameLst>
                                          <p:attrName>ppt_x</p:attrName>
                                          <p:attrName>ppt_y</p:attrName>
                                        </p:attrNameLst>
                                      </p:cBhvr>
                                      <p:rCtr x="92" y="-109"/>
                                    </p:animMotion>
                                  </p:childTnLst>
                                </p:cTn>
                              </p:par>
                            </p:childTnLst>
                          </p:cTn>
                        </p:par>
                        <p:par>
                          <p:cTn id="519" fill="hold">
                            <p:stCondLst>
                              <p:cond delay="9309"/>
                            </p:stCondLst>
                            <p:childTnLst>
                              <p:par>
                                <p:cTn id="520" presetID="64" presetClass="path" presetSubtype="0" fill="hold" grpId="3" nodeType="afterEffect">
                                  <p:stCondLst>
                                    <p:cond delay="0"/>
                                  </p:stCondLst>
                                  <p:childTnLst>
                                    <p:animMotion origin="layout" path="M 0.375 0.128 L 0.375 0.121 " pathEditMode="relative" rAng="0" ptsTypes="AA">
                                      <p:cBhvr>
                                        <p:cTn id="521" dur="35" fill="hold"/>
                                        <p:tgtEl>
                                          <p:spTgt spid="682087"/>
                                        </p:tgtEl>
                                        <p:attrNameLst>
                                          <p:attrName>ppt_x</p:attrName>
                                          <p:attrName>ppt_y</p:attrName>
                                        </p:attrNameLst>
                                      </p:cBhvr>
                                      <p:rCtr x="0" y="-7"/>
                                    </p:animMotion>
                                  </p:childTnLst>
                                </p:cTn>
                              </p:par>
                              <p:par>
                                <p:cTn id="522" presetID="64" presetClass="path" presetSubtype="0" fill="hold" grpId="4" nodeType="withEffect">
                                  <p:stCondLst>
                                    <p:cond delay="0"/>
                                  </p:stCondLst>
                                  <p:childTnLst>
                                    <p:animMotion origin="layout" path="M 0.375 0.263 L 0.375 0.256 " pathEditMode="relative" rAng="0" ptsTypes="AA">
                                      <p:cBhvr>
                                        <p:cTn id="523" dur="35" fill="hold"/>
                                        <p:tgtEl>
                                          <p:spTgt spid="682075"/>
                                        </p:tgtEl>
                                        <p:attrNameLst>
                                          <p:attrName>ppt_x</p:attrName>
                                          <p:attrName>ppt_y</p:attrName>
                                        </p:attrNameLst>
                                      </p:cBhvr>
                                      <p:rCtr x="0" y="-7"/>
                                    </p:animMotion>
                                  </p:childTnLst>
                                </p:cTn>
                              </p:par>
                              <p:par>
                                <p:cTn id="524" presetID="64" presetClass="path" presetSubtype="0" fill="hold" grpId="5" nodeType="withEffect">
                                  <p:stCondLst>
                                    <p:cond delay="0"/>
                                  </p:stCondLst>
                                  <p:childTnLst>
                                    <p:animMotion origin="layout" path="M 0.375 0.292 L 0.375 0.285 " pathEditMode="relative" rAng="0" ptsTypes="AA">
                                      <p:cBhvr>
                                        <p:cTn id="525" dur="35" fill="hold"/>
                                        <p:tgtEl>
                                          <p:spTgt spid="682072"/>
                                        </p:tgtEl>
                                        <p:attrNameLst>
                                          <p:attrName>ppt_x</p:attrName>
                                          <p:attrName>ppt_y</p:attrName>
                                        </p:attrNameLst>
                                      </p:cBhvr>
                                      <p:rCtr x="0" y="-7"/>
                                    </p:animMotion>
                                  </p:childTnLst>
                                </p:cTn>
                              </p:par>
                              <p:par>
                                <p:cTn id="526" presetID="64" presetClass="path" presetSubtype="0" fill="hold" grpId="4" nodeType="withEffect">
                                  <p:stCondLst>
                                    <p:cond delay="0"/>
                                  </p:stCondLst>
                                  <p:childTnLst>
                                    <p:animMotion origin="layout" path="M 0.375 0.179 L 0.375 0.172 " pathEditMode="relative" rAng="0" ptsTypes="AA">
                                      <p:cBhvr>
                                        <p:cTn id="527" dur="35" fill="hold"/>
                                        <p:tgtEl>
                                          <p:spTgt spid="682081"/>
                                        </p:tgtEl>
                                        <p:attrNameLst>
                                          <p:attrName>ppt_x</p:attrName>
                                          <p:attrName>ppt_y</p:attrName>
                                        </p:attrNameLst>
                                      </p:cBhvr>
                                      <p:rCtr x="0" y="-7"/>
                                    </p:animMotion>
                                  </p:childTnLst>
                                </p:cTn>
                              </p:par>
                              <p:par>
                                <p:cTn id="528" presetID="64" presetClass="path" presetSubtype="0" fill="hold" grpId="3" nodeType="withEffect">
                                  <p:stCondLst>
                                    <p:cond delay="0"/>
                                  </p:stCondLst>
                                  <p:childTnLst>
                                    <p:animMotion origin="layout" path="M 0.375 -0.005 L 0.375 -0.012 " pathEditMode="relative" rAng="0" ptsTypes="AA">
                                      <p:cBhvr>
                                        <p:cTn id="529" dur="35" fill="hold"/>
                                        <p:tgtEl>
                                          <p:spTgt spid="682096"/>
                                        </p:tgtEl>
                                        <p:attrNameLst>
                                          <p:attrName>ppt_x</p:attrName>
                                          <p:attrName>ppt_y</p:attrName>
                                        </p:attrNameLst>
                                      </p:cBhvr>
                                      <p:rCtr x="0" y="-7"/>
                                    </p:animMotion>
                                  </p:childTnLst>
                                </p:cTn>
                              </p:par>
                              <p:par>
                                <p:cTn id="530" presetID="64" presetClass="path" presetSubtype="0" decel="50000" fill="hold" grpId="2" nodeType="withEffect">
                                  <p:stCondLst>
                                    <p:cond delay="0"/>
                                  </p:stCondLst>
                                  <p:childTnLst>
                                    <p:animMotion origin="layout" path="M 0.233 -0.109 L 0.375 -0.109 " pathEditMode="relative" rAng="0" ptsTypes="AA">
                                      <p:cBhvr>
                                        <p:cTn id="531" dur="68" fill="hold"/>
                                        <p:tgtEl>
                                          <p:spTgt spid="682107"/>
                                        </p:tgtEl>
                                        <p:attrNameLst>
                                          <p:attrName>ppt_x</p:attrName>
                                          <p:attrName>ppt_y</p:attrName>
                                        </p:attrNameLst>
                                      </p:cBhvr>
                                      <p:rCtr x="142" y="0"/>
                                    </p:animMotion>
                                  </p:childTnLst>
                                </p:cTn>
                              </p:par>
                            </p:childTnLst>
                          </p:cTn>
                        </p:par>
                        <p:par>
                          <p:cTn id="532" fill="hold">
                            <p:stCondLst>
                              <p:cond delay="9377"/>
                            </p:stCondLst>
                            <p:childTnLst>
                              <p:par>
                                <p:cTn id="533" presetID="64" presetClass="path" presetSubtype="0" accel="50000" fill="hold" grpId="0" nodeType="afterEffect">
                                  <p:stCondLst>
                                    <p:cond delay="0"/>
                                  </p:stCondLst>
                                  <p:childTnLst>
                                    <p:animMotion origin="layout" path="M 0.000 0.000 L 0.142 0.000 " pathEditMode="relative" rAng="0" ptsTypes="AA">
                                      <p:cBhvr>
                                        <p:cTn id="534" dur="68" fill="hold"/>
                                        <p:tgtEl>
                                          <p:spTgt spid="682108"/>
                                        </p:tgtEl>
                                        <p:attrNameLst>
                                          <p:attrName>ppt_x</p:attrName>
                                          <p:attrName>ppt_y</p:attrName>
                                        </p:attrNameLst>
                                      </p:cBhvr>
                                      <p:rCtr x="142" y="0"/>
                                    </p:animMotion>
                                  </p:childTnLst>
                                </p:cTn>
                              </p:par>
                            </p:childTnLst>
                          </p:cTn>
                        </p:par>
                        <p:par>
                          <p:cTn id="535" fill="hold">
                            <p:stCondLst>
                              <p:cond delay="9445"/>
                            </p:stCondLst>
                            <p:childTnLst>
                              <p:par>
                                <p:cTn id="536" presetID="64" presetClass="path" presetSubtype="0" fill="hold" grpId="1" nodeType="afterEffect">
                                  <p:stCondLst>
                                    <p:cond delay="0"/>
                                  </p:stCondLst>
                                  <p:childTnLst>
                                    <p:animMotion origin="layout" path="M 0.142 0.000 L 0.233 -0.283 " pathEditMode="relative" rAng="0" ptsTypes="AA">
                                      <p:cBhvr>
                                        <p:cTn id="537" dur="110" fill="hold"/>
                                        <p:tgtEl>
                                          <p:spTgt spid="682108"/>
                                        </p:tgtEl>
                                        <p:attrNameLst>
                                          <p:attrName>ppt_x</p:attrName>
                                          <p:attrName>ppt_y</p:attrName>
                                        </p:attrNameLst>
                                      </p:cBhvr>
                                      <p:rCtr x="92" y="-283"/>
                                    </p:animMotion>
                                  </p:childTnLst>
                                </p:cTn>
                              </p:par>
                            </p:childTnLst>
                          </p:cTn>
                        </p:par>
                        <p:par>
                          <p:cTn id="538" fill="hold">
                            <p:stCondLst>
                              <p:cond delay="9555"/>
                            </p:stCondLst>
                            <p:childTnLst>
                              <p:par>
                                <p:cTn id="539" presetID="64" presetClass="path" presetSubtype="0" fill="hold" grpId="3" nodeType="afterEffect">
                                  <p:stCondLst>
                                    <p:cond delay="0"/>
                                  </p:stCondLst>
                                  <p:childTnLst>
                                    <p:animMotion origin="layout" path="M 0.375 -0.259 L 0.375 -0.266 " pathEditMode="relative" rAng="0" ptsTypes="AA">
                                      <p:cBhvr>
                                        <p:cTn id="540" dur="35" fill="hold"/>
                                        <p:tgtEl>
                                          <p:spTgt spid="682106"/>
                                        </p:tgtEl>
                                        <p:attrNameLst>
                                          <p:attrName>ppt_x</p:attrName>
                                          <p:attrName>ppt_y</p:attrName>
                                        </p:attrNameLst>
                                      </p:cBhvr>
                                      <p:rCtr x="0" y="-7"/>
                                    </p:animMotion>
                                  </p:childTnLst>
                                </p:cTn>
                              </p:par>
                              <p:par>
                                <p:cTn id="541" presetID="64" presetClass="path" presetSubtype="0" fill="hold" grpId="4" nodeType="withEffect">
                                  <p:stCondLst>
                                    <p:cond delay="0"/>
                                  </p:stCondLst>
                                  <p:childTnLst>
                                    <p:animMotion origin="layout" path="M 0.375 0.006 L 0.375 -0.000 " pathEditMode="relative" rAng="0" ptsTypes="AA">
                                      <p:cBhvr>
                                        <p:cTn id="542" dur="35" fill="hold"/>
                                        <p:tgtEl>
                                          <p:spTgt spid="682083"/>
                                        </p:tgtEl>
                                        <p:attrNameLst>
                                          <p:attrName>ppt_x</p:attrName>
                                          <p:attrName>ppt_y</p:attrName>
                                        </p:attrNameLst>
                                      </p:cBhvr>
                                      <p:rCtr x="0" y="-7"/>
                                    </p:animMotion>
                                  </p:childTnLst>
                                </p:cTn>
                              </p:par>
                              <p:par>
                                <p:cTn id="543" presetID="64" presetClass="path" presetSubtype="0" fill="hold" grpId="5" nodeType="withEffect">
                                  <p:stCondLst>
                                    <p:cond delay="0"/>
                                  </p:stCondLst>
                                  <p:childTnLst>
                                    <p:animMotion origin="layout" path="M 0.375 0.047 L 0.375 0.041 " pathEditMode="relative" rAng="0" ptsTypes="AA">
                                      <p:cBhvr>
                                        <p:cTn id="544" dur="35" fill="hold"/>
                                        <p:tgtEl>
                                          <p:spTgt spid="682079"/>
                                        </p:tgtEl>
                                        <p:attrNameLst>
                                          <p:attrName>ppt_x</p:attrName>
                                          <p:attrName>ppt_y</p:attrName>
                                        </p:attrNameLst>
                                      </p:cBhvr>
                                      <p:rCtr x="0" y="-7"/>
                                    </p:animMotion>
                                  </p:childTnLst>
                                </p:cTn>
                              </p:par>
                              <p:par>
                                <p:cTn id="545" presetID="64" presetClass="path" presetSubtype="0" decel="50000" fill="hold" grpId="2" nodeType="withEffect">
                                  <p:stCondLst>
                                    <p:cond delay="0"/>
                                  </p:stCondLst>
                                  <p:childTnLst>
                                    <p:animMotion origin="layout" path="M 0.233 -0.283 L 0.375 -0.283 " pathEditMode="relative" rAng="0" ptsTypes="AA">
                                      <p:cBhvr>
                                        <p:cTn id="546" dur="68" fill="hold"/>
                                        <p:tgtEl>
                                          <p:spTgt spid="682108"/>
                                        </p:tgtEl>
                                        <p:attrNameLst>
                                          <p:attrName>ppt_x</p:attrName>
                                          <p:attrName>ppt_y</p:attrName>
                                        </p:attrNameLst>
                                      </p:cBhvr>
                                      <p:rCtr x="142" y="0"/>
                                    </p:animMotion>
                                  </p:childTnLst>
                                </p:cTn>
                              </p:par>
                            </p:childTnLst>
                          </p:cTn>
                        </p:par>
                        <p:par>
                          <p:cTn id="547" fill="hold">
                            <p:stCondLst>
                              <p:cond delay="9623"/>
                            </p:stCondLst>
                            <p:childTnLst>
                              <p:par>
                                <p:cTn id="548" presetID="64" presetClass="path" presetSubtype="0" accel="50000" fill="hold" grpId="0" nodeType="afterEffect">
                                  <p:stCondLst>
                                    <p:cond delay="0"/>
                                  </p:stCondLst>
                                  <p:childTnLst>
                                    <p:animMotion origin="layout" path="M 0.000 0.000 L 0.142 0.000 " pathEditMode="relative" rAng="0" ptsTypes="AA">
                                      <p:cBhvr>
                                        <p:cTn id="549" dur="68" fill="hold"/>
                                        <p:tgtEl>
                                          <p:spTgt spid="682109"/>
                                        </p:tgtEl>
                                        <p:attrNameLst>
                                          <p:attrName>ppt_x</p:attrName>
                                          <p:attrName>ppt_y</p:attrName>
                                        </p:attrNameLst>
                                      </p:cBhvr>
                                      <p:rCtr x="142" y="0"/>
                                    </p:animMotion>
                                  </p:childTnLst>
                                </p:cTn>
                              </p:par>
                            </p:childTnLst>
                          </p:cTn>
                        </p:par>
                        <p:par>
                          <p:cTn id="550" fill="hold">
                            <p:stCondLst>
                              <p:cond delay="9691"/>
                            </p:stCondLst>
                            <p:childTnLst>
                              <p:par>
                                <p:cTn id="551" presetID="64" presetClass="path" presetSubtype="0" fill="hold" grpId="1" nodeType="afterEffect">
                                  <p:stCondLst>
                                    <p:cond delay="0"/>
                                  </p:stCondLst>
                                  <p:childTnLst>
                                    <p:animMotion origin="layout" path="M 0.142 0.000 L 0.233 -0.214 " pathEditMode="relative" rAng="0" ptsTypes="AA">
                                      <p:cBhvr>
                                        <p:cTn id="552" dur="88" fill="hold"/>
                                        <p:tgtEl>
                                          <p:spTgt spid="682109"/>
                                        </p:tgtEl>
                                        <p:attrNameLst>
                                          <p:attrName>ppt_x</p:attrName>
                                          <p:attrName>ppt_y</p:attrName>
                                        </p:attrNameLst>
                                      </p:cBhvr>
                                      <p:rCtr x="92" y="-214"/>
                                    </p:animMotion>
                                  </p:childTnLst>
                                </p:cTn>
                              </p:par>
                            </p:childTnLst>
                          </p:cTn>
                        </p:par>
                        <p:par>
                          <p:cTn id="553" fill="hold">
                            <p:stCondLst>
                              <p:cond delay="9779"/>
                            </p:stCondLst>
                            <p:childTnLst>
                              <p:par>
                                <p:cTn id="554" presetID="64" presetClass="path" presetSubtype="0" fill="hold" grpId="3" nodeType="afterEffect">
                                  <p:stCondLst>
                                    <p:cond delay="0"/>
                                  </p:stCondLst>
                                  <p:childTnLst>
                                    <p:animMotion origin="layout" path="M 0.375 0.153 L 0.375 0.147 " pathEditMode="relative" rAng="0" ptsTypes="AA">
                                      <p:cBhvr>
                                        <p:cTn id="555" dur="35" fill="hold"/>
                                        <p:tgtEl>
                                          <p:spTgt spid="682078"/>
                                        </p:tgtEl>
                                        <p:attrNameLst>
                                          <p:attrName>ppt_x</p:attrName>
                                          <p:attrName>ppt_y</p:attrName>
                                        </p:attrNameLst>
                                      </p:cBhvr>
                                      <p:rCtr x="0" y="-7"/>
                                    </p:animMotion>
                                  </p:childTnLst>
                                </p:cTn>
                              </p:par>
                              <p:par>
                                <p:cTn id="556" presetID="64" presetClass="path" presetSubtype="0" fill="hold" grpId="4" nodeType="withEffect">
                                  <p:stCondLst>
                                    <p:cond delay="0"/>
                                  </p:stCondLst>
                                  <p:childTnLst>
                                    <p:animMotion origin="layout" path="M 0.375 0.229 L 0.375 0.223 " pathEditMode="relative" rAng="0" ptsTypes="AA">
                                      <p:cBhvr>
                                        <p:cTn id="557" dur="35" fill="hold"/>
                                        <p:tgtEl>
                                          <p:spTgt spid="682071"/>
                                        </p:tgtEl>
                                        <p:attrNameLst>
                                          <p:attrName>ppt_x</p:attrName>
                                          <p:attrName>ppt_y</p:attrName>
                                        </p:attrNameLst>
                                      </p:cBhvr>
                                      <p:rCtr x="0" y="-7"/>
                                    </p:animMotion>
                                  </p:childTnLst>
                                </p:cTn>
                              </p:par>
                              <p:par>
                                <p:cTn id="558" presetID="64" presetClass="path" presetSubtype="0" fill="hold" grpId="5" nodeType="withEffect">
                                  <p:stCondLst>
                                    <p:cond delay="0"/>
                                  </p:stCondLst>
                                  <p:childTnLst>
                                    <p:animMotion origin="layout" path="M 0.375 0.270 L 0.375 0.264 " pathEditMode="relative" rAng="0" ptsTypes="AA">
                                      <p:cBhvr>
                                        <p:cTn id="559" dur="35" fill="hold"/>
                                        <p:tgtEl>
                                          <p:spTgt spid="682067"/>
                                        </p:tgtEl>
                                        <p:attrNameLst>
                                          <p:attrName>ppt_x</p:attrName>
                                          <p:attrName>ppt_y</p:attrName>
                                        </p:attrNameLst>
                                      </p:cBhvr>
                                      <p:rCtr x="0" y="-7"/>
                                    </p:animMotion>
                                  </p:childTnLst>
                                </p:cTn>
                              </p:par>
                              <p:par>
                                <p:cTn id="560" presetID="64" presetClass="path" presetSubtype="0" decel="50000" fill="hold" grpId="2" nodeType="withEffect">
                                  <p:stCondLst>
                                    <p:cond delay="0"/>
                                  </p:stCondLst>
                                  <p:childTnLst>
                                    <p:animMotion origin="layout" path="M 0.233 -0.214 L 0.375 -0.214 " pathEditMode="relative" rAng="0" ptsTypes="AA">
                                      <p:cBhvr>
                                        <p:cTn id="561" dur="68" fill="hold"/>
                                        <p:tgtEl>
                                          <p:spTgt spid="682109"/>
                                        </p:tgtEl>
                                        <p:attrNameLst>
                                          <p:attrName>ppt_x</p:attrName>
                                          <p:attrName>ppt_y</p:attrName>
                                        </p:attrNameLst>
                                      </p:cBhvr>
                                      <p:rCtr x="142" y="0"/>
                                    </p:animMotion>
                                  </p:childTnLst>
                                </p:cTn>
                              </p:par>
                            </p:childTnLst>
                          </p:cTn>
                        </p:par>
                        <p:par>
                          <p:cTn id="562" fill="hold">
                            <p:stCondLst>
                              <p:cond delay="9847"/>
                            </p:stCondLst>
                            <p:childTnLst>
                              <p:par>
                                <p:cTn id="563" presetID="64" presetClass="path" presetSubtype="0" accel="50000" fill="hold" grpId="0" nodeType="afterEffect">
                                  <p:stCondLst>
                                    <p:cond delay="0"/>
                                  </p:stCondLst>
                                  <p:childTnLst>
                                    <p:animMotion origin="layout" path="M 0.000 0.000 L 0.142 0.000 " pathEditMode="relative" rAng="0" ptsTypes="AA">
                                      <p:cBhvr>
                                        <p:cTn id="564" dur="68" fill="hold"/>
                                        <p:tgtEl>
                                          <p:spTgt spid="682110"/>
                                        </p:tgtEl>
                                        <p:attrNameLst>
                                          <p:attrName>ppt_x</p:attrName>
                                          <p:attrName>ppt_y</p:attrName>
                                        </p:attrNameLst>
                                      </p:cBhvr>
                                      <p:rCtr x="142" y="0"/>
                                    </p:animMotion>
                                  </p:childTnLst>
                                </p:cTn>
                              </p:par>
                            </p:childTnLst>
                          </p:cTn>
                        </p:par>
                        <p:par>
                          <p:cTn id="565" fill="hold">
                            <p:stCondLst>
                              <p:cond delay="9915"/>
                            </p:stCondLst>
                            <p:childTnLst>
                              <p:par>
                                <p:cTn id="566" presetID="64" presetClass="path" presetSubtype="0" fill="hold" grpId="1" nodeType="afterEffect">
                                  <p:stCondLst>
                                    <p:cond delay="0"/>
                                  </p:stCondLst>
                                  <p:childTnLst>
                                    <p:animMotion origin="layout" path="M 0.142 0.000 L 0.233 -0.226 " pathEditMode="relative" rAng="0" ptsTypes="AA">
                                      <p:cBhvr>
                                        <p:cTn id="567" dur="92" fill="hold"/>
                                        <p:tgtEl>
                                          <p:spTgt spid="682110"/>
                                        </p:tgtEl>
                                        <p:attrNameLst>
                                          <p:attrName>ppt_x</p:attrName>
                                          <p:attrName>ppt_y</p:attrName>
                                        </p:attrNameLst>
                                      </p:cBhvr>
                                      <p:rCtr x="92" y="-226"/>
                                    </p:animMotion>
                                  </p:childTnLst>
                                </p:cTn>
                              </p:par>
                            </p:childTnLst>
                          </p:cTn>
                        </p:par>
                        <p:par>
                          <p:cTn id="568" fill="hold">
                            <p:stCondLst>
                              <p:cond delay="10007"/>
                            </p:stCondLst>
                            <p:childTnLst>
                              <p:par>
                                <p:cTn id="569" presetID="64" presetClass="path" presetSubtype="0" fill="hold" grpId="3" nodeType="afterEffect">
                                  <p:stCondLst>
                                    <p:cond delay="0"/>
                                  </p:stCondLst>
                                  <p:childTnLst>
                                    <p:animMotion origin="layout" path="M 0.375 -0.214 L 0.375 -0.220 " pathEditMode="relative" rAng="0" ptsTypes="AA">
                                      <p:cBhvr>
                                        <p:cTn id="570" dur="35" fill="hold"/>
                                        <p:tgtEl>
                                          <p:spTgt spid="682109"/>
                                        </p:tgtEl>
                                        <p:attrNameLst>
                                          <p:attrName>ppt_x</p:attrName>
                                          <p:attrName>ppt_y</p:attrName>
                                        </p:attrNameLst>
                                      </p:cBhvr>
                                      <p:rCtr x="0" y="-7"/>
                                    </p:animMotion>
                                  </p:childTnLst>
                                </p:cTn>
                              </p:par>
                              <p:par>
                                <p:cTn id="571" presetID="64" presetClass="path" presetSubtype="0" fill="hold" grpId="4" nodeType="withEffect">
                                  <p:stCondLst>
                                    <p:cond delay="0"/>
                                  </p:stCondLst>
                                  <p:childTnLst>
                                    <p:animMotion origin="layout" path="M 0.375 0.147 L 0.375 0.140 " pathEditMode="relative" rAng="0" ptsTypes="AA">
                                      <p:cBhvr>
                                        <p:cTn id="572" dur="35" fill="hold"/>
                                        <p:tgtEl>
                                          <p:spTgt spid="682078"/>
                                        </p:tgtEl>
                                        <p:attrNameLst>
                                          <p:attrName>ppt_x</p:attrName>
                                          <p:attrName>ppt_y</p:attrName>
                                        </p:attrNameLst>
                                      </p:cBhvr>
                                      <p:rCtr x="0" y="-7"/>
                                    </p:animMotion>
                                  </p:childTnLst>
                                </p:cTn>
                              </p:par>
                              <p:par>
                                <p:cTn id="573" presetID="64" presetClass="path" presetSubtype="0" fill="hold" grpId="5" nodeType="withEffect">
                                  <p:stCondLst>
                                    <p:cond delay="0"/>
                                  </p:stCondLst>
                                  <p:childTnLst>
                                    <p:animMotion origin="layout" path="M 0.375 0.223 L 0.375 0.216 " pathEditMode="relative" rAng="0" ptsTypes="AA">
                                      <p:cBhvr>
                                        <p:cTn id="574" dur="35" fill="hold"/>
                                        <p:tgtEl>
                                          <p:spTgt spid="682071"/>
                                        </p:tgtEl>
                                        <p:attrNameLst>
                                          <p:attrName>ppt_x</p:attrName>
                                          <p:attrName>ppt_y</p:attrName>
                                        </p:attrNameLst>
                                      </p:cBhvr>
                                      <p:rCtr x="0" y="-7"/>
                                    </p:animMotion>
                                  </p:childTnLst>
                                </p:cTn>
                              </p:par>
                              <p:par>
                                <p:cTn id="575" presetID="64" presetClass="path" presetSubtype="0" fill="hold" grpId="6" nodeType="withEffect">
                                  <p:stCondLst>
                                    <p:cond delay="0"/>
                                  </p:stCondLst>
                                  <p:childTnLst>
                                    <p:animMotion origin="layout" path="M 0.375 0.264 L 0.375 0.257 " pathEditMode="relative" rAng="0" ptsTypes="AA">
                                      <p:cBhvr>
                                        <p:cTn id="576" dur="35" fill="hold"/>
                                        <p:tgtEl>
                                          <p:spTgt spid="682067"/>
                                        </p:tgtEl>
                                        <p:attrNameLst>
                                          <p:attrName>ppt_x</p:attrName>
                                          <p:attrName>ppt_y</p:attrName>
                                        </p:attrNameLst>
                                      </p:cBhvr>
                                      <p:rCtr x="0" y="-7"/>
                                    </p:animMotion>
                                  </p:childTnLst>
                                </p:cTn>
                              </p:par>
                              <p:par>
                                <p:cTn id="577" presetID="64" presetClass="path" presetSubtype="0" decel="50000" fill="hold" grpId="2" nodeType="withEffect">
                                  <p:stCondLst>
                                    <p:cond delay="0"/>
                                  </p:stCondLst>
                                  <p:childTnLst>
                                    <p:animMotion origin="layout" path="M 0.233 -0.226 L 0.375 -0.226 " pathEditMode="relative" rAng="0" ptsTypes="AA">
                                      <p:cBhvr>
                                        <p:cTn id="578" dur="68" fill="hold"/>
                                        <p:tgtEl>
                                          <p:spTgt spid="682110"/>
                                        </p:tgtEl>
                                        <p:attrNameLst>
                                          <p:attrName>ppt_x</p:attrName>
                                          <p:attrName>ppt_y</p:attrName>
                                        </p:attrNameLst>
                                      </p:cBhvr>
                                      <p:rCtr x="142" y="0"/>
                                    </p:animMotion>
                                  </p:childTnLst>
                                </p:cTn>
                              </p:par>
                            </p:childTnLst>
                          </p:cTn>
                        </p:par>
                        <p:par>
                          <p:cTn id="579" fill="hold">
                            <p:stCondLst>
                              <p:cond delay="10075"/>
                            </p:stCondLst>
                            <p:childTnLst>
                              <p:par>
                                <p:cTn id="580" presetID="64" presetClass="path" presetSubtype="0" accel="50000" fill="hold" grpId="0" nodeType="afterEffect">
                                  <p:stCondLst>
                                    <p:cond delay="0"/>
                                  </p:stCondLst>
                                  <p:childTnLst>
                                    <p:animMotion origin="layout" path="M 0.000 0.000 L 0.142 0.000 " pathEditMode="relative" rAng="0" ptsTypes="AA">
                                      <p:cBhvr>
                                        <p:cTn id="581" dur="68" fill="hold"/>
                                        <p:tgtEl>
                                          <p:spTgt spid="682111"/>
                                        </p:tgtEl>
                                        <p:attrNameLst>
                                          <p:attrName>ppt_x</p:attrName>
                                          <p:attrName>ppt_y</p:attrName>
                                        </p:attrNameLst>
                                      </p:cBhvr>
                                      <p:rCtr x="142" y="0"/>
                                    </p:animMotion>
                                  </p:childTnLst>
                                </p:cTn>
                              </p:par>
                            </p:childTnLst>
                          </p:cTn>
                        </p:par>
                        <p:par>
                          <p:cTn id="582" fill="hold">
                            <p:stCondLst>
                              <p:cond delay="10143"/>
                            </p:stCondLst>
                            <p:childTnLst>
                              <p:par>
                                <p:cTn id="583" presetID="64" presetClass="path" presetSubtype="0" fill="hold" grpId="1" nodeType="afterEffect">
                                  <p:stCondLst>
                                    <p:cond delay="0"/>
                                  </p:stCondLst>
                                  <p:childTnLst>
                                    <p:animMotion origin="layout" path="M 0.142 0.000 L 0.233 -0.040 " pathEditMode="relative" rAng="0" ptsTypes="AA">
                                      <p:cBhvr>
                                        <p:cTn id="584" dur="46" fill="hold"/>
                                        <p:tgtEl>
                                          <p:spTgt spid="682111"/>
                                        </p:tgtEl>
                                        <p:attrNameLst>
                                          <p:attrName>ppt_x</p:attrName>
                                          <p:attrName>ppt_y</p:attrName>
                                        </p:attrNameLst>
                                      </p:cBhvr>
                                      <p:rCtr x="92" y="-40"/>
                                    </p:animMotion>
                                  </p:childTnLst>
                                </p:cTn>
                              </p:par>
                            </p:childTnLst>
                          </p:cTn>
                        </p:par>
                        <p:par>
                          <p:cTn id="585" fill="hold">
                            <p:stCondLst>
                              <p:cond delay="10189"/>
                            </p:stCondLst>
                            <p:childTnLst>
                              <p:par>
                                <p:cTn id="586" presetID="64" presetClass="path" presetSubtype="0" decel="50000" fill="hold" grpId="2" nodeType="afterEffect">
                                  <p:stCondLst>
                                    <p:cond delay="0"/>
                                  </p:stCondLst>
                                  <p:childTnLst>
                                    <p:animMotion origin="layout" path="M 0.233 -0.040 L 0.375 -0.040 " pathEditMode="relative" rAng="0" ptsTypes="AA">
                                      <p:cBhvr>
                                        <p:cTn id="587" dur="68" fill="hold"/>
                                        <p:tgtEl>
                                          <p:spTgt spid="682111"/>
                                        </p:tgtEl>
                                        <p:attrNameLst>
                                          <p:attrName>ppt_x</p:attrName>
                                          <p:attrName>ppt_y</p:attrName>
                                        </p:attrNameLst>
                                      </p:cBhvr>
                                      <p:rCtr x="142" y="0"/>
                                    </p:animMotion>
                                  </p:childTnLst>
                                </p:cTn>
                              </p:par>
                            </p:childTnLst>
                          </p:cTn>
                        </p:par>
                        <p:par>
                          <p:cTn id="588" fill="hold">
                            <p:stCondLst>
                              <p:cond delay="10257"/>
                            </p:stCondLst>
                            <p:childTnLst>
                              <p:par>
                                <p:cTn id="589" presetID="64" presetClass="path" presetSubtype="0" accel="50000" fill="hold" grpId="0" nodeType="afterEffect">
                                  <p:stCondLst>
                                    <p:cond delay="0"/>
                                  </p:stCondLst>
                                  <p:childTnLst>
                                    <p:animMotion origin="layout" path="M 0.000 0.000 L 0.142 0.000 " pathEditMode="relative" rAng="0" ptsTypes="AA">
                                      <p:cBhvr>
                                        <p:cTn id="590" dur="68" fill="hold"/>
                                        <p:tgtEl>
                                          <p:spTgt spid="682112"/>
                                        </p:tgtEl>
                                        <p:attrNameLst>
                                          <p:attrName>ppt_x</p:attrName>
                                          <p:attrName>ppt_y</p:attrName>
                                        </p:attrNameLst>
                                      </p:cBhvr>
                                      <p:rCtr x="142" y="0"/>
                                    </p:animMotion>
                                  </p:childTnLst>
                                </p:cTn>
                              </p:par>
                            </p:childTnLst>
                          </p:cTn>
                        </p:par>
                        <p:par>
                          <p:cTn id="591" fill="hold">
                            <p:stCondLst>
                              <p:cond delay="10325"/>
                            </p:stCondLst>
                            <p:childTnLst>
                              <p:par>
                                <p:cTn id="592" presetID="64" presetClass="path" presetSubtype="0" fill="hold" grpId="1" nodeType="afterEffect">
                                  <p:stCondLst>
                                    <p:cond delay="0"/>
                                  </p:stCondLst>
                                  <p:childTnLst>
                                    <p:animMotion origin="layout" path="M 0.142 0.000 L 0.233 -0.357 " pathEditMode="relative" rAng="0" ptsTypes="AA">
                                      <p:cBhvr>
                                        <p:cTn id="593" dur="135" fill="hold"/>
                                        <p:tgtEl>
                                          <p:spTgt spid="682112"/>
                                        </p:tgtEl>
                                        <p:attrNameLst>
                                          <p:attrName>ppt_x</p:attrName>
                                          <p:attrName>ppt_y</p:attrName>
                                        </p:attrNameLst>
                                      </p:cBhvr>
                                      <p:rCtr x="92" y="-357"/>
                                    </p:animMotion>
                                  </p:childTnLst>
                                </p:cTn>
                              </p:par>
                            </p:childTnLst>
                          </p:cTn>
                        </p:par>
                        <p:par>
                          <p:cTn id="594" fill="hold">
                            <p:stCondLst>
                              <p:cond delay="10460"/>
                            </p:stCondLst>
                            <p:childTnLst>
                              <p:par>
                                <p:cTn id="595" presetID="64" presetClass="path" presetSubtype="0" decel="50000" fill="hold" grpId="2" nodeType="afterEffect">
                                  <p:stCondLst>
                                    <p:cond delay="0"/>
                                  </p:stCondLst>
                                  <p:childTnLst>
                                    <p:animMotion origin="layout" path="M 0.233 -0.357 L 0.375 -0.357 " pathEditMode="relative" rAng="0" ptsTypes="AA">
                                      <p:cBhvr>
                                        <p:cTn id="596" dur="68" fill="hold"/>
                                        <p:tgtEl>
                                          <p:spTgt spid="682112"/>
                                        </p:tgtEl>
                                        <p:attrNameLst>
                                          <p:attrName>ppt_x</p:attrName>
                                          <p:attrName>ppt_y</p:attrName>
                                        </p:attrNameLst>
                                      </p:cBhvr>
                                      <p:rCtr x="142" y="0"/>
                                    </p:animMotion>
                                  </p:childTnLst>
                                </p:cTn>
                              </p:par>
                            </p:childTnLst>
                          </p:cTn>
                        </p:par>
                        <p:par>
                          <p:cTn id="597" fill="hold">
                            <p:stCondLst>
                              <p:cond delay="10528"/>
                            </p:stCondLst>
                            <p:childTnLst>
                              <p:par>
                                <p:cTn id="598" presetID="64" presetClass="path" presetSubtype="0" accel="50000" fill="hold" grpId="0" nodeType="afterEffect">
                                  <p:stCondLst>
                                    <p:cond delay="0"/>
                                  </p:stCondLst>
                                  <p:childTnLst>
                                    <p:animMotion origin="layout" path="M 0.000 0.000 L 0.142 0.000 " pathEditMode="relative" rAng="0" ptsTypes="AA">
                                      <p:cBhvr>
                                        <p:cTn id="599" dur="68" fill="hold"/>
                                        <p:tgtEl>
                                          <p:spTgt spid="682113"/>
                                        </p:tgtEl>
                                        <p:attrNameLst>
                                          <p:attrName>ppt_x</p:attrName>
                                          <p:attrName>ppt_y</p:attrName>
                                        </p:attrNameLst>
                                      </p:cBhvr>
                                      <p:rCtr x="142" y="0"/>
                                    </p:animMotion>
                                  </p:childTnLst>
                                </p:cTn>
                              </p:par>
                            </p:childTnLst>
                          </p:cTn>
                        </p:par>
                        <p:par>
                          <p:cTn id="600" fill="hold">
                            <p:stCondLst>
                              <p:cond delay="10596"/>
                            </p:stCondLst>
                            <p:childTnLst>
                              <p:par>
                                <p:cTn id="601" presetID="64" presetClass="path" presetSubtype="0" fill="hold" grpId="1" nodeType="afterEffect">
                                  <p:stCondLst>
                                    <p:cond delay="0"/>
                                  </p:stCondLst>
                                  <p:childTnLst>
                                    <p:animMotion origin="layout" path="M 0.142 0.000 L 0.233 -0.180 " pathEditMode="relative" rAng="0" ptsTypes="AA">
                                      <p:cBhvr>
                                        <p:cTn id="602" dur="78" fill="hold"/>
                                        <p:tgtEl>
                                          <p:spTgt spid="682113"/>
                                        </p:tgtEl>
                                        <p:attrNameLst>
                                          <p:attrName>ppt_x</p:attrName>
                                          <p:attrName>ppt_y</p:attrName>
                                        </p:attrNameLst>
                                      </p:cBhvr>
                                      <p:rCtr x="92" y="-180"/>
                                    </p:animMotion>
                                  </p:childTnLst>
                                </p:cTn>
                              </p:par>
                            </p:childTnLst>
                          </p:cTn>
                        </p:par>
                        <p:par>
                          <p:cTn id="603" fill="hold">
                            <p:stCondLst>
                              <p:cond delay="10674"/>
                            </p:stCondLst>
                            <p:childTnLst>
                              <p:par>
                                <p:cTn id="604" presetID="64" presetClass="path" presetSubtype="0" fill="hold" grpId="3" nodeType="afterEffect">
                                  <p:stCondLst>
                                    <p:cond delay="0"/>
                                  </p:stCondLst>
                                  <p:childTnLst>
                                    <p:animMotion origin="layout" path="M 0.375 -0.109 L 0.375 -0.116 " pathEditMode="relative" rAng="0" ptsTypes="AA">
                                      <p:cBhvr>
                                        <p:cTn id="605" dur="35" fill="hold"/>
                                        <p:tgtEl>
                                          <p:spTgt spid="682107"/>
                                        </p:tgtEl>
                                        <p:attrNameLst>
                                          <p:attrName>ppt_x</p:attrName>
                                          <p:attrName>ppt_y</p:attrName>
                                        </p:attrNameLst>
                                      </p:cBhvr>
                                      <p:rCtr x="0" y="-7"/>
                                    </p:animMotion>
                                  </p:childTnLst>
                                </p:cTn>
                              </p:par>
                              <p:par>
                                <p:cTn id="606" presetID="64" presetClass="path" presetSubtype="0" fill="hold" grpId="4" nodeType="withEffect">
                                  <p:stCondLst>
                                    <p:cond delay="0"/>
                                  </p:stCondLst>
                                  <p:childTnLst>
                                    <p:animMotion origin="layout" path="M 0.375 0.121 L 0.375 0.114 " pathEditMode="relative" rAng="0" ptsTypes="AA">
                                      <p:cBhvr>
                                        <p:cTn id="607" dur="35" fill="hold"/>
                                        <p:tgtEl>
                                          <p:spTgt spid="682087"/>
                                        </p:tgtEl>
                                        <p:attrNameLst>
                                          <p:attrName>ppt_x</p:attrName>
                                          <p:attrName>ppt_y</p:attrName>
                                        </p:attrNameLst>
                                      </p:cBhvr>
                                      <p:rCtr x="0" y="-7"/>
                                    </p:animMotion>
                                  </p:childTnLst>
                                </p:cTn>
                              </p:par>
                              <p:par>
                                <p:cTn id="608" presetID="64" presetClass="path" presetSubtype="0" fill="hold" grpId="5" nodeType="withEffect">
                                  <p:stCondLst>
                                    <p:cond delay="0"/>
                                  </p:stCondLst>
                                  <p:childTnLst>
                                    <p:animMotion origin="layout" path="M 0.375 0.256 L 0.375 0.250 " pathEditMode="relative" rAng="0" ptsTypes="AA">
                                      <p:cBhvr>
                                        <p:cTn id="609" dur="35" fill="hold"/>
                                        <p:tgtEl>
                                          <p:spTgt spid="682075"/>
                                        </p:tgtEl>
                                        <p:attrNameLst>
                                          <p:attrName>ppt_x</p:attrName>
                                          <p:attrName>ppt_y</p:attrName>
                                        </p:attrNameLst>
                                      </p:cBhvr>
                                      <p:rCtr x="0" y="-7"/>
                                    </p:animMotion>
                                  </p:childTnLst>
                                </p:cTn>
                              </p:par>
                              <p:par>
                                <p:cTn id="610" presetID="64" presetClass="path" presetSubtype="0" fill="hold" grpId="6" nodeType="withEffect">
                                  <p:stCondLst>
                                    <p:cond delay="0"/>
                                  </p:stCondLst>
                                  <p:childTnLst>
                                    <p:animMotion origin="layout" path="M 0.375 0.285 L 0.375 0.279 " pathEditMode="relative" rAng="0" ptsTypes="AA">
                                      <p:cBhvr>
                                        <p:cTn id="611" dur="35" fill="hold"/>
                                        <p:tgtEl>
                                          <p:spTgt spid="682072"/>
                                        </p:tgtEl>
                                        <p:attrNameLst>
                                          <p:attrName>ppt_x</p:attrName>
                                          <p:attrName>ppt_y</p:attrName>
                                        </p:attrNameLst>
                                      </p:cBhvr>
                                      <p:rCtr x="0" y="-7"/>
                                    </p:animMotion>
                                  </p:childTnLst>
                                </p:cTn>
                              </p:par>
                              <p:par>
                                <p:cTn id="612" presetID="64" presetClass="path" presetSubtype="0" fill="hold" grpId="5" nodeType="withEffect">
                                  <p:stCondLst>
                                    <p:cond delay="0"/>
                                  </p:stCondLst>
                                  <p:childTnLst>
                                    <p:animMotion origin="layout" path="M 0.375 0.172 L 0.375 0.166 " pathEditMode="relative" rAng="0" ptsTypes="AA">
                                      <p:cBhvr>
                                        <p:cTn id="613" dur="35" fill="hold"/>
                                        <p:tgtEl>
                                          <p:spTgt spid="682081"/>
                                        </p:tgtEl>
                                        <p:attrNameLst>
                                          <p:attrName>ppt_x</p:attrName>
                                          <p:attrName>ppt_y</p:attrName>
                                        </p:attrNameLst>
                                      </p:cBhvr>
                                      <p:rCtr x="0" y="-7"/>
                                    </p:animMotion>
                                  </p:childTnLst>
                                </p:cTn>
                              </p:par>
                              <p:par>
                                <p:cTn id="614" presetID="64" presetClass="path" presetSubtype="0" fill="hold" grpId="4" nodeType="withEffect">
                                  <p:stCondLst>
                                    <p:cond delay="0"/>
                                  </p:stCondLst>
                                  <p:childTnLst>
                                    <p:animMotion origin="layout" path="M 0.375 -0.012 L 0.375 -0.018 " pathEditMode="relative" rAng="0" ptsTypes="AA">
                                      <p:cBhvr>
                                        <p:cTn id="615" dur="35" fill="hold"/>
                                        <p:tgtEl>
                                          <p:spTgt spid="682096"/>
                                        </p:tgtEl>
                                        <p:attrNameLst>
                                          <p:attrName>ppt_x</p:attrName>
                                          <p:attrName>ppt_y</p:attrName>
                                        </p:attrNameLst>
                                      </p:cBhvr>
                                      <p:rCtr x="0" y="-7"/>
                                    </p:animMotion>
                                  </p:childTnLst>
                                </p:cTn>
                              </p:par>
                              <p:par>
                                <p:cTn id="616" presetID="64" presetClass="path" presetSubtype="0" decel="50000" fill="hold" grpId="2" nodeType="withEffect">
                                  <p:stCondLst>
                                    <p:cond delay="0"/>
                                  </p:stCondLst>
                                  <p:childTnLst>
                                    <p:animMotion origin="layout" path="M 0.233 -0.180 L 0.375 -0.180 " pathEditMode="relative" rAng="0" ptsTypes="AA">
                                      <p:cBhvr>
                                        <p:cTn id="617" dur="68" fill="hold"/>
                                        <p:tgtEl>
                                          <p:spTgt spid="682113"/>
                                        </p:tgtEl>
                                        <p:attrNameLst>
                                          <p:attrName>ppt_x</p:attrName>
                                          <p:attrName>ppt_y</p:attrName>
                                        </p:attrNameLst>
                                      </p:cBhvr>
                                      <p:rCtr x="142" y="0"/>
                                    </p:animMotion>
                                  </p:childTnLst>
                                </p:cTn>
                              </p:par>
                            </p:childTnLst>
                          </p:cTn>
                        </p:par>
                        <p:par>
                          <p:cTn id="618" fill="hold">
                            <p:stCondLst>
                              <p:cond delay="10742"/>
                            </p:stCondLst>
                            <p:childTnLst>
                              <p:par>
                                <p:cTn id="619" presetID="64" presetClass="path" presetSubtype="0" accel="50000" fill="hold" grpId="0" nodeType="afterEffect">
                                  <p:stCondLst>
                                    <p:cond delay="0"/>
                                  </p:stCondLst>
                                  <p:childTnLst>
                                    <p:animMotion origin="layout" path="M 0.000 0.000 L 0.142 0.000 " pathEditMode="relative" rAng="0" ptsTypes="AA">
                                      <p:cBhvr>
                                        <p:cTn id="620" dur="68" fill="hold"/>
                                        <p:tgtEl>
                                          <p:spTgt spid="682114"/>
                                        </p:tgtEl>
                                        <p:attrNameLst>
                                          <p:attrName>ppt_x</p:attrName>
                                          <p:attrName>ppt_y</p:attrName>
                                        </p:attrNameLst>
                                      </p:cBhvr>
                                      <p:rCtr x="142" y="0"/>
                                    </p:animMotion>
                                  </p:childTnLst>
                                </p:cTn>
                              </p:par>
                            </p:childTnLst>
                          </p:cTn>
                        </p:par>
                        <p:par>
                          <p:cTn id="621" fill="hold">
                            <p:stCondLst>
                              <p:cond delay="10810"/>
                            </p:stCondLst>
                            <p:childTnLst>
                              <p:par>
                                <p:cTn id="622" presetID="64" presetClass="path" presetSubtype="0" fill="hold" grpId="1" nodeType="afterEffect">
                                  <p:stCondLst>
                                    <p:cond delay="0"/>
                                  </p:stCondLst>
                                  <p:childTnLst>
                                    <p:animMotion origin="layout" path="M 0.142 0.000 L 0.233 0.018 " pathEditMode="relative" rAng="0" ptsTypes="AA">
                                      <p:cBhvr>
                                        <p:cTn id="623" dur="44" fill="hold"/>
                                        <p:tgtEl>
                                          <p:spTgt spid="682114"/>
                                        </p:tgtEl>
                                        <p:attrNameLst>
                                          <p:attrName>ppt_x</p:attrName>
                                          <p:attrName>ppt_y</p:attrName>
                                        </p:attrNameLst>
                                      </p:cBhvr>
                                      <p:rCtr x="92" y="18"/>
                                    </p:animMotion>
                                  </p:childTnLst>
                                </p:cTn>
                              </p:par>
                            </p:childTnLst>
                          </p:cTn>
                        </p:par>
                        <p:par>
                          <p:cTn id="624" fill="hold">
                            <p:stCondLst>
                              <p:cond delay="10854"/>
                            </p:stCondLst>
                            <p:childTnLst>
                              <p:par>
                                <p:cTn id="625" presetID="64" presetClass="path" presetSubtype="0" decel="50000" fill="hold" grpId="2" nodeType="afterEffect">
                                  <p:stCondLst>
                                    <p:cond delay="0"/>
                                  </p:stCondLst>
                                  <p:childTnLst>
                                    <p:animMotion origin="layout" path="M 0.233 0.018 L 0.375 0.018 " pathEditMode="relative" rAng="0" ptsTypes="AA">
                                      <p:cBhvr>
                                        <p:cTn id="626" dur="68" fill="hold"/>
                                        <p:tgtEl>
                                          <p:spTgt spid="682114"/>
                                        </p:tgtEl>
                                        <p:attrNameLst>
                                          <p:attrName>ppt_x</p:attrName>
                                          <p:attrName>ppt_y</p:attrName>
                                        </p:attrNameLst>
                                      </p:cBhvr>
                                      <p:rCtr x="142" y="0"/>
                                    </p:animMotion>
                                  </p:childTnLst>
                                </p:cTn>
                              </p:par>
                            </p:childTnLst>
                          </p:cTn>
                        </p:par>
                        <p:par>
                          <p:cTn id="627" fill="hold">
                            <p:stCondLst>
                              <p:cond delay="10922"/>
                            </p:stCondLst>
                            <p:childTnLst>
                              <p:par>
                                <p:cTn id="628" presetID="64" presetClass="path" presetSubtype="0" accel="50000" fill="hold" grpId="0" nodeType="afterEffect">
                                  <p:stCondLst>
                                    <p:cond delay="0"/>
                                  </p:stCondLst>
                                  <p:childTnLst>
                                    <p:animMotion origin="layout" path="M 0.000 0.000 L 0.142 0.000 " pathEditMode="relative" rAng="0" ptsTypes="AA">
                                      <p:cBhvr>
                                        <p:cTn id="629" dur="68" fill="hold"/>
                                        <p:tgtEl>
                                          <p:spTgt spid="682115"/>
                                        </p:tgtEl>
                                        <p:attrNameLst>
                                          <p:attrName>ppt_x</p:attrName>
                                          <p:attrName>ppt_y</p:attrName>
                                        </p:attrNameLst>
                                      </p:cBhvr>
                                      <p:rCtr x="142" y="0"/>
                                    </p:animMotion>
                                  </p:childTnLst>
                                </p:cTn>
                              </p:par>
                            </p:childTnLst>
                          </p:cTn>
                        </p:par>
                        <p:par>
                          <p:cTn id="630" fill="hold">
                            <p:stCondLst>
                              <p:cond delay="10990"/>
                            </p:stCondLst>
                            <p:childTnLst>
                              <p:par>
                                <p:cTn id="631" presetID="64" presetClass="path" presetSubtype="0" fill="hold" grpId="1" nodeType="afterEffect">
                                  <p:stCondLst>
                                    <p:cond delay="0"/>
                                  </p:stCondLst>
                                  <p:childTnLst>
                                    <p:animMotion origin="layout" path="M 0.142 0.000 L 0.233 -0.250 " pathEditMode="relative" rAng="0" ptsTypes="AA">
                                      <p:cBhvr>
                                        <p:cTn id="632" dur="100" fill="hold"/>
                                        <p:tgtEl>
                                          <p:spTgt spid="682115"/>
                                        </p:tgtEl>
                                        <p:attrNameLst>
                                          <p:attrName>ppt_x</p:attrName>
                                          <p:attrName>ppt_y</p:attrName>
                                        </p:attrNameLst>
                                      </p:cBhvr>
                                      <p:rCtr x="92" y="-250"/>
                                    </p:animMotion>
                                  </p:childTnLst>
                                </p:cTn>
                              </p:par>
                            </p:childTnLst>
                          </p:cTn>
                        </p:par>
                        <p:par>
                          <p:cTn id="633" fill="hold">
                            <p:stCondLst>
                              <p:cond delay="11090"/>
                            </p:stCondLst>
                            <p:childTnLst>
                              <p:par>
                                <p:cTn id="634" presetID="64" presetClass="path" presetSubtype="0" decel="50000" fill="hold" grpId="2" nodeType="afterEffect">
                                  <p:stCondLst>
                                    <p:cond delay="0"/>
                                  </p:stCondLst>
                                  <p:childTnLst>
                                    <p:animMotion origin="layout" path="M 0.233 -0.250 L 0.375 -0.250 " pathEditMode="relative" rAng="0" ptsTypes="AA">
                                      <p:cBhvr>
                                        <p:cTn id="635" dur="68" fill="hold"/>
                                        <p:tgtEl>
                                          <p:spTgt spid="682115"/>
                                        </p:tgtEl>
                                        <p:attrNameLst>
                                          <p:attrName>ppt_x</p:attrName>
                                          <p:attrName>ppt_y</p:attrName>
                                        </p:attrNameLst>
                                      </p:cBhvr>
                                      <p:rCtr x="142" y="0"/>
                                    </p:animMotion>
                                  </p:childTnLst>
                                </p:cTn>
                              </p:par>
                            </p:childTnLst>
                          </p:cTn>
                        </p:par>
                        <p:par>
                          <p:cTn id="636" fill="hold">
                            <p:stCondLst>
                              <p:cond delay="11158"/>
                            </p:stCondLst>
                            <p:childTnLst>
                              <p:par>
                                <p:cTn id="637" presetID="64" presetClass="path" presetSubtype="0" accel="50000" fill="hold" grpId="0" nodeType="afterEffect">
                                  <p:stCondLst>
                                    <p:cond delay="0"/>
                                  </p:stCondLst>
                                  <p:childTnLst>
                                    <p:animMotion origin="layout" path="M 0.000 0.000 L 0.142 0.000 " pathEditMode="relative" rAng="0" ptsTypes="AA">
                                      <p:cBhvr>
                                        <p:cTn id="638" dur="68" fill="hold"/>
                                        <p:tgtEl>
                                          <p:spTgt spid="682116"/>
                                        </p:tgtEl>
                                        <p:attrNameLst>
                                          <p:attrName>ppt_x</p:attrName>
                                          <p:attrName>ppt_y</p:attrName>
                                        </p:attrNameLst>
                                      </p:cBhvr>
                                      <p:rCtr x="142" y="0"/>
                                    </p:animMotion>
                                  </p:childTnLst>
                                </p:cTn>
                              </p:par>
                            </p:childTnLst>
                          </p:cTn>
                        </p:par>
                        <p:par>
                          <p:cTn id="639" fill="hold">
                            <p:stCondLst>
                              <p:cond delay="11226"/>
                            </p:stCondLst>
                            <p:childTnLst>
                              <p:par>
                                <p:cTn id="640" presetID="64" presetClass="path" presetSubtype="0" fill="hold" grpId="1" nodeType="afterEffect">
                                  <p:stCondLst>
                                    <p:cond delay="0"/>
                                  </p:stCondLst>
                                  <p:childTnLst>
                                    <p:animMotion origin="layout" path="M 0.142 0.000 L 0.233 -0.329 " pathEditMode="relative" rAng="0" ptsTypes="AA">
                                      <p:cBhvr>
                                        <p:cTn id="641" dur="126" fill="hold"/>
                                        <p:tgtEl>
                                          <p:spTgt spid="682116"/>
                                        </p:tgtEl>
                                        <p:attrNameLst>
                                          <p:attrName>ppt_x</p:attrName>
                                          <p:attrName>ppt_y</p:attrName>
                                        </p:attrNameLst>
                                      </p:cBhvr>
                                      <p:rCtr x="92" y="-329"/>
                                    </p:animMotion>
                                  </p:childTnLst>
                                </p:cTn>
                              </p:par>
                            </p:childTnLst>
                          </p:cTn>
                        </p:par>
                        <p:par>
                          <p:cTn id="642" fill="hold">
                            <p:stCondLst>
                              <p:cond delay="11352"/>
                            </p:stCondLst>
                            <p:childTnLst>
                              <p:par>
                                <p:cTn id="643" presetID="64" presetClass="path" presetSubtype="0" decel="50000" fill="hold" grpId="2" nodeType="afterEffect">
                                  <p:stCondLst>
                                    <p:cond delay="0"/>
                                  </p:stCondLst>
                                  <p:childTnLst>
                                    <p:animMotion origin="layout" path="M 0.233 -0.329 L 0.375 -0.329 " pathEditMode="relative" rAng="0" ptsTypes="AA">
                                      <p:cBhvr>
                                        <p:cTn id="644" dur="68" fill="hold"/>
                                        <p:tgtEl>
                                          <p:spTgt spid="682116"/>
                                        </p:tgtEl>
                                        <p:attrNameLst>
                                          <p:attrName>ppt_x</p:attrName>
                                          <p:attrName>ppt_y</p:attrName>
                                        </p:attrNameLst>
                                      </p:cBhvr>
                                      <p:rCtr x="142" y="0"/>
                                    </p:animMotion>
                                  </p:childTnLst>
                                </p:cTn>
                              </p:par>
                            </p:childTnLst>
                          </p:cTn>
                        </p:par>
                      </p:childTnLst>
                    </p:cTn>
                  </p:par>
                  <p:par>
                    <p:cTn id="645" fill="hold">
                      <p:stCondLst>
                        <p:cond delay="indefinite"/>
                      </p:stCondLst>
                      <p:childTnLst>
                        <p:par>
                          <p:cTn id="646" fill="hold">
                            <p:stCondLst>
                              <p:cond delay="0"/>
                            </p:stCondLst>
                            <p:childTnLst>
                              <p:par>
                                <p:cTn id="647" presetID="1" presetClass="entr" presetSubtype="0" fill="hold" nodeType="clickEffect">
                                  <p:stCondLst>
                                    <p:cond delay="0"/>
                                  </p:stCondLst>
                                  <p:childTnLst>
                                    <p:set>
                                      <p:cBhvr>
                                        <p:cTn id="648" dur="1" fill="hold">
                                          <p:stCondLst>
                                            <p:cond delay="0"/>
                                          </p:stCondLst>
                                        </p:cTn>
                                        <p:tgtEl>
                                          <p:spTgt spid="682054"/>
                                        </p:tgtEl>
                                        <p:attrNameLst>
                                          <p:attrName>style.visibility</p:attrName>
                                        </p:attrNameLst>
                                      </p:cBhvr>
                                      <p:to>
                                        <p:strVal val="visible"/>
                                      </p:to>
                                    </p:set>
                                  </p:childTnLst>
                                </p:cTn>
                              </p:par>
                            </p:childTnLst>
                          </p:cTn>
                        </p:par>
                        <p:par>
                          <p:cTn id="649" fill="hold">
                            <p:stCondLst>
                              <p:cond delay="0"/>
                            </p:stCondLst>
                            <p:childTnLst>
                              <p:par>
                                <p:cTn id="650" presetID="64" presetClass="path" presetSubtype="0" accel="50000" fill="hold" grpId="3" nodeType="afterEffect">
                                  <p:stCondLst>
                                    <p:cond delay="0"/>
                                  </p:stCondLst>
                                  <p:childTnLst>
                                    <p:animMotion origin="layout" path="M 0.375 -0.283 L 0.233 -0.283 " pathEditMode="relative" rAng="0" ptsTypes="AA">
                                      <p:cBhvr>
                                        <p:cTn id="651" dur="408" fill="hold"/>
                                        <p:tgtEl>
                                          <p:spTgt spid="682108"/>
                                        </p:tgtEl>
                                        <p:attrNameLst>
                                          <p:attrName>ppt_x</p:attrName>
                                          <p:attrName>ppt_y</p:attrName>
                                        </p:attrNameLst>
                                      </p:cBhvr>
                                      <p:rCtr x="-142" y="0"/>
                                    </p:animMotion>
                                  </p:childTnLst>
                                </p:cTn>
                              </p:par>
                              <p:par>
                                <p:cTn id="652" presetID="64" presetClass="path" presetSubtype="0" accel="50000" fill="hold" grpId="4" nodeType="withEffect">
                                  <p:stCondLst>
                                    <p:cond delay="0"/>
                                  </p:stCondLst>
                                  <p:childTnLst>
                                    <p:animMotion origin="layout" path="M 0.375 -0.266 L 0.233 -0.266 " pathEditMode="relative" rAng="0" ptsTypes="AA">
                                      <p:cBhvr>
                                        <p:cTn id="653" dur="408" fill="hold"/>
                                        <p:tgtEl>
                                          <p:spTgt spid="682106"/>
                                        </p:tgtEl>
                                        <p:attrNameLst>
                                          <p:attrName>ppt_x</p:attrName>
                                          <p:attrName>ppt_y</p:attrName>
                                        </p:attrNameLst>
                                      </p:cBhvr>
                                      <p:rCtr x="-142" y="0"/>
                                    </p:animMotion>
                                  </p:childTnLst>
                                </p:cTn>
                              </p:par>
                              <p:par>
                                <p:cTn id="654" presetID="64" presetClass="path" presetSubtype="0" accel="50000" fill="hold" grpId="5" nodeType="withEffect">
                                  <p:stCondLst>
                                    <p:cond delay="0"/>
                                  </p:stCondLst>
                                  <p:childTnLst>
                                    <p:animMotion origin="layout" path="M 0.375 -0.000 L 0.233 -0.000 " pathEditMode="relative" rAng="0" ptsTypes="AA">
                                      <p:cBhvr>
                                        <p:cTn id="655" dur="408" fill="hold"/>
                                        <p:tgtEl>
                                          <p:spTgt spid="682083"/>
                                        </p:tgtEl>
                                        <p:attrNameLst>
                                          <p:attrName>ppt_x</p:attrName>
                                          <p:attrName>ppt_y</p:attrName>
                                        </p:attrNameLst>
                                      </p:cBhvr>
                                      <p:rCtr x="-142" y="0"/>
                                    </p:animMotion>
                                  </p:childTnLst>
                                </p:cTn>
                              </p:par>
                              <p:par>
                                <p:cTn id="656" presetID="64" presetClass="path" presetSubtype="0" accel="50000" fill="hold" grpId="6" nodeType="withEffect">
                                  <p:stCondLst>
                                    <p:cond delay="0"/>
                                  </p:stCondLst>
                                  <p:childTnLst>
                                    <p:animMotion origin="layout" path="M 0.375 0.041 L 0.233 0.041 " pathEditMode="relative" rAng="0" ptsTypes="AA">
                                      <p:cBhvr>
                                        <p:cTn id="657" dur="408" fill="hold"/>
                                        <p:tgtEl>
                                          <p:spTgt spid="682079"/>
                                        </p:tgtEl>
                                        <p:attrNameLst>
                                          <p:attrName>ppt_x</p:attrName>
                                          <p:attrName>ppt_y</p:attrName>
                                        </p:attrNameLst>
                                      </p:cBhvr>
                                      <p:rCtr x="-142" y="0"/>
                                    </p:animMotion>
                                  </p:childTnLst>
                                </p:cTn>
                              </p:par>
                              <p:par>
                                <p:cTn id="658" presetID="64" presetClass="path" presetSubtype="0" accel="50000" fill="hold" grpId="3" nodeType="withEffect">
                                  <p:stCondLst>
                                    <p:cond delay="0"/>
                                  </p:stCondLst>
                                  <p:childTnLst>
                                    <p:animMotion origin="layout" path="M 0.375 -0.357 L 0.233 -0.357 " pathEditMode="relative" rAng="0" ptsTypes="AA">
                                      <p:cBhvr>
                                        <p:cTn id="659" dur="408" fill="hold"/>
                                        <p:tgtEl>
                                          <p:spTgt spid="682112"/>
                                        </p:tgtEl>
                                        <p:attrNameLst>
                                          <p:attrName>ppt_x</p:attrName>
                                          <p:attrName>ppt_y</p:attrName>
                                        </p:attrNameLst>
                                      </p:cBhvr>
                                      <p:rCtr x="-142" y="0"/>
                                    </p:animMotion>
                                  </p:childTnLst>
                                </p:cTn>
                              </p:par>
                            </p:childTnLst>
                          </p:cTn>
                        </p:par>
                        <p:par>
                          <p:cTn id="660" fill="hold">
                            <p:stCondLst>
                              <p:cond delay="408"/>
                            </p:stCondLst>
                            <p:childTnLst>
                              <p:par>
                                <p:cTn id="661" presetID="64" presetClass="path" presetSubtype="0" fill="hold" grpId="4" nodeType="afterEffect">
                                  <p:stCondLst>
                                    <p:cond delay="0"/>
                                  </p:stCondLst>
                                  <p:childTnLst>
                                    <p:animMotion origin="layout" path="M 0.233 -0.283 L 0.142 0.095 " pathEditMode="relative" rAng="0" ptsTypes="AA">
                                      <p:cBhvr>
                                        <p:cTn id="662" dur="814" fill="hold"/>
                                        <p:tgtEl>
                                          <p:spTgt spid="682108"/>
                                        </p:tgtEl>
                                        <p:attrNameLst>
                                          <p:attrName>ppt_x</p:attrName>
                                          <p:attrName>ppt_y</p:attrName>
                                        </p:attrNameLst>
                                      </p:cBhvr>
                                      <p:rCtr x="-92" y="378"/>
                                    </p:animMotion>
                                  </p:childTnLst>
                                </p:cTn>
                              </p:par>
                              <p:par>
                                <p:cTn id="663" presetID="64" presetClass="path" presetSubtype="0" fill="hold" grpId="5" nodeType="withEffect">
                                  <p:stCondLst>
                                    <p:cond delay="0"/>
                                  </p:stCondLst>
                                  <p:childTnLst>
                                    <p:animMotion origin="layout" path="M 0.233 -0.266 L 0.142 0.106 " pathEditMode="relative" rAng="0" ptsTypes="AA">
                                      <p:cBhvr>
                                        <p:cTn id="664" dur="814" fill="hold"/>
                                        <p:tgtEl>
                                          <p:spTgt spid="682106"/>
                                        </p:tgtEl>
                                        <p:attrNameLst>
                                          <p:attrName>ppt_x</p:attrName>
                                          <p:attrName>ppt_y</p:attrName>
                                        </p:attrNameLst>
                                      </p:cBhvr>
                                      <p:rCtr x="-92" y="372"/>
                                    </p:animMotion>
                                  </p:childTnLst>
                                </p:cTn>
                              </p:par>
                              <p:par>
                                <p:cTn id="665" presetID="64" presetClass="path" presetSubtype="0" fill="hold" grpId="6" nodeType="withEffect">
                                  <p:stCondLst>
                                    <p:cond delay="0"/>
                                  </p:stCondLst>
                                  <p:childTnLst>
                                    <p:animMotion origin="layout" path="M 0.233 -0.000 L 0.142 0.367 " pathEditMode="relative" rAng="0" ptsTypes="AA">
                                      <p:cBhvr>
                                        <p:cTn id="666" dur="814" fill="hold"/>
                                        <p:tgtEl>
                                          <p:spTgt spid="682083"/>
                                        </p:tgtEl>
                                        <p:attrNameLst>
                                          <p:attrName>ppt_x</p:attrName>
                                          <p:attrName>ppt_y</p:attrName>
                                        </p:attrNameLst>
                                      </p:cBhvr>
                                      <p:rCtr x="-92" y="367"/>
                                    </p:animMotion>
                                  </p:childTnLst>
                                </p:cTn>
                              </p:par>
                              <p:par>
                                <p:cTn id="667" presetID="64" presetClass="path" presetSubtype="0" fill="hold" grpId="7" nodeType="withEffect">
                                  <p:stCondLst>
                                    <p:cond delay="0"/>
                                  </p:stCondLst>
                                  <p:childTnLst>
                                    <p:animMotion origin="layout" path="M 0.233 0.041 L 0.142 0.402 " pathEditMode="relative" rAng="0" ptsTypes="AA">
                                      <p:cBhvr>
                                        <p:cTn id="668" dur="814" fill="hold"/>
                                        <p:tgtEl>
                                          <p:spTgt spid="682079"/>
                                        </p:tgtEl>
                                        <p:attrNameLst>
                                          <p:attrName>ppt_x</p:attrName>
                                          <p:attrName>ppt_y</p:attrName>
                                        </p:attrNameLst>
                                      </p:cBhvr>
                                      <p:rCtr x="-92" y="362"/>
                                    </p:animMotion>
                                  </p:childTnLst>
                                </p:cTn>
                              </p:par>
                              <p:par>
                                <p:cTn id="669" presetID="64" presetClass="path" presetSubtype="0" fill="hold" grpId="4" nodeType="withEffect">
                                  <p:stCondLst>
                                    <p:cond delay="0"/>
                                  </p:stCondLst>
                                  <p:childTnLst>
                                    <p:animMotion origin="layout" path="M 0.233 -0.357 L 0.142 0.000 " pathEditMode="relative" rAng="0" ptsTypes="AA">
                                      <p:cBhvr>
                                        <p:cTn id="670" dur="814" fill="hold"/>
                                        <p:tgtEl>
                                          <p:spTgt spid="682112"/>
                                        </p:tgtEl>
                                        <p:attrNameLst>
                                          <p:attrName>ppt_x</p:attrName>
                                          <p:attrName>ppt_y</p:attrName>
                                        </p:attrNameLst>
                                      </p:cBhvr>
                                      <p:rCtr x="-92" y="357"/>
                                    </p:animMotion>
                                  </p:childTnLst>
                                </p:cTn>
                              </p:par>
                            </p:childTnLst>
                          </p:cTn>
                        </p:par>
                        <p:par>
                          <p:cTn id="671" fill="hold">
                            <p:stCondLst>
                              <p:cond delay="1222"/>
                            </p:stCondLst>
                            <p:childTnLst>
                              <p:par>
                                <p:cTn id="672" presetID="64" presetClass="path" presetSubtype="0" decel="50000" fill="hold" grpId="5" nodeType="afterEffect">
                                  <p:stCondLst>
                                    <p:cond delay="0"/>
                                  </p:stCondLst>
                                  <p:childTnLst>
                                    <p:animMotion origin="layout" path="M 0.142 0.095 L 0.000 0.095 " pathEditMode="relative" rAng="0" ptsTypes="AA">
                                      <p:cBhvr>
                                        <p:cTn id="673" dur="408" fill="hold"/>
                                        <p:tgtEl>
                                          <p:spTgt spid="682108"/>
                                        </p:tgtEl>
                                        <p:attrNameLst>
                                          <p:attrName>ppt_x</p:attrName>
                                          <p:attrName>ppt_y</p:attrName>
                                        </p:attrNameLst>
                                      </p:cBhvr>
                                      <p:rCtr x="-142" y="0"/>
                                    </p:animMotion>
                                  </p:childTnLst>
                                </p:cTn>
                              </p:par>
                              <p:par>
                                <p:cTn id="674" presetID="64" presetClass="path" presetSubtype="0" decel="50000" fill="hold" grpId="6" nodeType="withEffect">
                                  <p:stCondLst>
                                    <p:cond delay="0"/>
                                  </p:stCondLst>
                                  <p:childTnLst>
                                    <p:animMotion origin="layout" path="M 0.142 0.106 L 0.000 0.106 " pathEditMode="relative" rAng="0" ptsTypes="AA">
                                      <p:cBhvr>
                                        <p:cTn id="675" dur="408" fill="hold"/>
                                        <p:tgtEl>
                                          <p:spTgt spid="682106"/>
                                        </p:tgtEl>
                                        <p:attrNameLst>
                                          <p:attrName>ppt_x</p:attrName>
                                          <p:attrName>ppt_y</p:attrName>
                                        </p:attrNameLst>
                                      </p:cBhvr>
                                      <p:rCtr x="-142" y="0"/>
                                    </p:animMotion>
                                  </p:childTnLst>
                                </p:cTn>
                              </p:par>
                              <p:par>
                                <p:cTn id="676" presetID="64" presetClass="path" presetSubtype="0" decel="50000" fill="hold" grpId="7" nodeType="withEffect">
                                  <p:stCondLst>
                                    <p:cond delay="0"/>
                                  </p:stCondLst>
                                  <p:childTnLst>
                                    <p:animMotion origin="layout" path="M 0.142 0.367 L 0.000 0.367 " pathEditMode="relative" rAng="0" ptsTypes="AA">
                                      <p:cBhvr>
                                        <p:cTn id="677" dur="408" fill="hold"/>
                                        <p:tgtEl>
                                          <p:spTgt spid="682083"/>
                                        </p:tgtEl>
                                        <p:attrNameLst>
                                          <p:attrName>ppt_x</p:attrName>
                                          <p:attrName>ppt_y</p:attrName>
                                        </p:attrNameLst>
                                      </p:cBhvr>
                                      <p:rCtr x="-142" y="0"/>
                                    </p:animMotion>
                                  </p:childTnLst>
                                </p:cTn>
                              </p:par>
                              <p:par>
                                <p:cTn id="678" presetID="64" presetClass="path" presetSubtype="0" decel="50000" fill="hold" grpId="8" nodeType="withEffect">
                                  <p:stCondLst>
                                    <p:cond delay="0"/>
                                  </p:stCondLst>
                                  <p:childTnLst>
                                    <p:animMotion origin="layout" path="M 0.142 0.402 L 0.000 0.402 " pathEditMode="relative" rAng="0" ptsTypes="AA">
                                      <p:cBhvr>
                                        <p:cTn id="679" dur="408" fill="hold"/>
                                        <p:tgtEl>
                                          <p:spTgt spid="682079"/>
                                        </p:tgtEl>
                                        <p:attrNameLst>
                                          <p:attrName>ppt_x</p:attrName>
                                          <p:attrName>ppt_y</p:attrName>
                                        </p:attrNameLst>
                                      </p:cBhvr>
                                      <p:rCtr x="-142" y="0"/>
                                    </p:animMotion>
                                  </p:childTnLst>
                                </p:cTn>
                              </p:par>
                              <p:par>
                                <p:cTn id="680" presetID="64" presetClass="path" presetSubtype="0" decel="50000" fill="hold" grpId="5" nodeType="withEffect">
                                  <p:stCondLst>
                                    <p:cond delay="0"/>
                                  </p:stCondLst>
                                  <p:childTnLst>
                                    <p:animMotion origin="layout" path="M 0.142 0.000 L 0.000 0.000 " pathEditMode="relative" rAng="0" ptsTypes="AA">
                                      <p:cBhvr>
                                        <p:cTn id="681" dur="408" fill="hold"/>
                                        <p:tgtEl>
                                          <p:spTgt spid="682112"/>
                                        </p:tgtEl>
                                        <p:attrNameLst>
                                          <p:attrName>ppt_x</p:attrName>
                                          <p:attrName>ppt_y</p:attrName>
                                        </p:attrNameLst>
                                      </p:cBhvr>
                                      <p:rCtr x="-142" y="0"/>
                                    </p:animMotion>
                                  </p:childTnLst>
                                </p:cTn>
                              </p:par>
                            </p:childTnLst>
                          </p:cTn>
                        </p:par>
                      </p:childTnLst>
                    </p:cTn>
                  </p:par>
                  <p:par>
                    <p:cTn id="682" fill="hold">
                      <p:stCondLst>
                        <p:cond delay="indefinite"/>
                      </p:stCondLst>
                      <p:childTnLst>
                        <p:par>
                          <p:cTn id="683" fill="hold">
                            <p:stCondLst>
                              <p:cond delay="0"/>
                            </p:stCondLst>
                            <p:childTnLst>
                              <p:par>
                                <p:cTn id="684" presetID="64" presetClass="path" presetSubtype="0" accel="50000" fill="hold" grpId="3" nodeType="clickEffect">
                                  <p:stCondLst>
                                    <p:cond delay="0"/>
                                  </p:stCondLst>
                                  <p:childTnLst>
                                    <p:animMotion origin="layout" path="M 0.375 -0.317 L 0.233 -0.317 " pathEditMode="relative" rAng="0" ptsTypes="AA">
                                      <p:cBhvr>
                                        <p:cTn id="685" dur="408" fill="hold"/>
                                        <p:tgtEl>
                                          <p:spTgt spid="682104"/>
                                        </p:tgtEl>
                                        <p:attrNameLst>
                                          <p:attrName>ppt_x</p:attrName>
                                          <p:attrName>ppt_y</p:attrName>
                                        </p:attrNameLst>
                                      </p:cBhvr>
                                      <p:rCtr x="-142" y="0"/>
                                    </p:animMotion>
                                  </p:childTnLst>
                                </p:cTn>
                              </p:par>
                              <p:par>
                                <p:cTn id="686" presetID="64" presetClass="path" presetSubtype="0" accel="50000" fill="hold" grpId="4" nodeType="withEffect">
                                  <p:stCondLst>
                                    <p:cond delay="0"/>
                                  </p:stCondLst>
                                  <p:childTnLst>
                                    <p:animMotion origin="layout" path="M 0.375 -0.134 L 0.233 -0.134 " pathEditMode="relative" rAng="0" ptsTypes="AA">
                                      <p:cBhvr>
                                        <p:cTn id="687" dur="408" fill="hold"/>
                                        <p:tgtEl>
                                          <p:spTgt spid="682088"/>
                                        </p:tgtEl>
                                        <p:attrNameLst>
                                          <p:attrName>ppt_x</p:attrName>
                                          <p:attrName>ppt_y</p:attrName>
                                        </p:attrNameLst>
                                      </p:cBhvr>
                                      <p:rCtr x="-142" y="0"/>
                                    </p:animMotion>
                                  </p:childTnLst>
                                </p:cTn>
                              </p:par>
                              <p:par>
                                <p:cTn id="688" presetID="64" presetClass="path" presetSubtype="0" accel="50000" fill="hold" grpId="5" nodeType="withEffect">
                                  <p:stCondLst>
                                    <p:cond delay="0"/>
                                  </p:stCondLst>
                                  <p:childTnLst>
                                    <p:animMotion origin="layout" path="M 0.375 0.025 L 0.233 0.025 " pathEditMode="relative" rAng="0" ptsTypes="AA">
                                      <p:cBhvr>
                                        <p:cTn id="689" dur="408" fill="hold"/>
                                        <p:tgtEl>
                                          <p:spTgt spid="682074"/>
                                        </p:tgtEl>
                                        <p:attrNameLst>
                                          <p:attrName>ppt_x</p:attrName>
                                          <p:attrName>ppt_y</p:attrName>
                                        </p:attrNameLst>
                                      </p:cBhvr>
                                      <p:rCtr x="-142" y="0"/>
                                    </p:animMotion>
                                  </p:childTnLst>
                                </p:cTn>
                              </p:par>
                              <p:par>
                                <p:cTn id="690" presetID="64" presetClass="path" presetSubtype="0" accel="50000" fill="hold" grpId="5" nodeType="withEffect">
                                  <p:stCondLst>
                                    <p:cond delay="0"/>
                                  </p:stCondLst>
                                  <p:childTnLst>
                                    <p:animMotion origin="layout" path="M 0.375 -0.112 L 0.233 -0.112 " pathEditMode="relative" rAng="0" ptsTypes="AA">
                                      <p:cBhvr>
                                        <p:cTn id="691" dur="408" fill="hold"/>
                                        <p:tgtEl>
                                          <p:spTgt spid="682085"/>
                                        </p:tgtEl>
                                        <p:attrNameLst>
                                          <p:attrName>ppt_x</p:attrName>
                                          <p:attrName>ppt_y</p:attrName>
                                        </p:attrNameLst>
                                      </p:cBhvr>
                                      <p:rCtr x="-142" y="0"/>
                                    </p:animMotion>
                                  </p:childTnLst>
                                </p:cTn>
                              </p:par>
                              <p:par>
                                <p:cTn id="692" presetID="64" presetClass="path" presetSubtype="0" accel="50000" fill="hold" grpId="5" nodeType="withEffect">
                                  <p:stCondLst>
                                    <p:cond delay="0"/>
                                  </p:stCondLst>
                                  <p:childTnLst>
                                    <p:animMotion origin="layout" path="M 0.375 -0.130 L 0.233 -0.130 " pathEditMode="relative" rAng="0" ptsTypes="AA">
                                      <p:cBhvr>
                                        <p:cTn id="693" dur="408" fill="hold"/>
                                        <p:tgtEl>
                                          <p:spTgt spid="682086"/>
                                        </p:tgtEl>
                                        <p:attrNameLst>
                                          <p:attrName>ppt_x</p:attrName>
                                          <p:attrName>ppt_y</p:attrName>
                                        </p:attrNameLst>
                                      </p:cBhvr>
                                      <p:rCtr x="-142" y="0"/>
                                    </p:animMotion>
                                  </p:childTnLst>
                                </p:cTn>
                              </p:par>
                            </p:childTnLst>
                          </p:cTn>
                        </p:par>
                        <p:par>
                          <p:cTn id="694" fill="hold">
                            <p:stCondLst>
                              <p:cond delay="408"/>
                            </p:stCondLst>
                            <p:childTnLst>
                              <p:par>
                                <p:cTn id="695" presetID="64" presetClass="path" presetSubtype="0" fill="hold" grpId="4" nodeType="afterEffect">
                                  <p:stCondLst>
                                    <p:cond delay="0"/>
                                  </p:stCondLst>
                                  <p:childTnLst>
                                    <p:animMotion origin="layout" path="M 0.233 -0.317 L 0.142 0.083 " pathEditMode="relative" rAng="0" ptsTypes="AA">
                                      <p:cBhvr>
                                        <p:cTn id="696" dur="861" fill="hold"/>
                                        <p:tgtEl>
                                          <p:spTgt spid="682104"/>
                                        </p:tgtEl>
                                        <p:attrNameLst>
                                          <p:attrName>ppt_x</p:attrName>
                                          <p:attrName>ppt_y</p:attrName>
                                        </p:attrNameLst>
                                      </p:cBhvr>
                                      <p:rCtr x="-92" y="399"/>
                                    </p:animMotion>
                                  </p:childTnLst>
                                </p:cTn>
                              </p:par>
                              <p:par>
                                <p:cTn id="697" presetID="64" presetClass="path" presetSubtype="0" fill="hold" grpId="5" nodeType="withEffect">
                                  <p:stCondLst>
                                    <p:cond delay="0"/>
                                  </p:stCondLst>
                                  <p:childTnLst>
                                    <p:animMotion origin="layout" path="M 0.233 -0.134 L 0.142 0.260 " pathEditMode="relative" rAng="0" ptsTypes="AA">
                                      <p:cBhvr>
                                        <p:cTn id="698" dur="861" fill="hold"/>
                                        <p:tgtEl>
                                          <p:spTgt spid="682088"/>
                                        </p:tgtEl>
                                        <p:attrNameLst>
                                          <p:attrName>ppt_x</p:attrName>
                                          <p:attrName>ppt_y</p:attrName>
                                        </p:attrNameLst>
                                      </p:cBhvr>
                                      <p:rCtr x="-92" y="394"/>
                                    </p:animMotion>
                                  </p:childTnLst>
                                </p:cTn>
                              </p:par>
                              <p:par>
                                <p:cTn id="699" presetID="64" presetClass="path" presetSubtype="0" fill="hold" grpId="6" nodeType="withEffect">
                                  <p:stCondLst>
                                    <p:cond delay="0"/>
                                  </p:stCondLst>
                                  <p:childTnLst>
                                    <p:animMotion origin="layout" path="M 0.233 0.025 L 0.142 0.414 " pathEditMode="relative" rAng="0" ptsTypes="AA">
                                      <p:cBhvr>
                                        <p:cTn id="700" dur="861" fill="hold"/>
                                        <p:tgtEl>
                                          <p:spTgt spid="682074"/>
                                        </p:tgtEl>
                                        <p:attrNameLst>
                                          <p:attrName>ppt_x</p:attrName>
                                          <p:attrName>ppt_y</p:attrName>
                                        </p:attrNameLst>
                                      </p:cBhvr>
                                      <p:rCtr x="-92" y="389"/>
                                    </p:animMotion>
                                  </p:childTnLst>
                                </p:cTn>
                              </p:par>
                              <p:par>
                                <p:cTn id="701" presetID="64" presetClass="path" presetSubtype="0" fill="hold" grpId="6" nodeType="withEffect">
                                  <p:stCondLst>
                                    <p:cond delay="0"/>
                                  </p:stCondLst>
                                  <p:childTnLst>
                                    <p:animMotion origin="layout" path="M 0.233 -0.112 L 0.142 0.272 " pathEditMode="relative" rAng="0" ptsTypes="AA">
                                      <p:cBhvr>
                                        <p:cTn id="702" dur="861" fill="hold"/>
                                        <p:tgtEl>
                                          <p:spTgt spid="682085"/>
                                        </p:tgtEl>
                                        <p:attrNameLst>
                                          <p:attrName>ppt_x</p:attrName>
                                          <p:attrName>ppt_y</p:attrName>
                                        </p:attrNameLst>
                                      </p:cBhvr>
                                      <p:rCtr x="-92" y="384"/>
                                    </p:animMotion>
                                  </p:childTnLst>
                                </p:cTn>
                              </p:par>
                              <p:par>
                                <p:cTn id="703" presetID="64" presetClass="path" presetSubtype="0" fill="hold" grpId="6" nodeType="withEffect">
                                  <p:stCondLst>
                                    <p:cond delay="0"/>
                                  </p:stCondLst>
                                  <p:childTnLst>
                                    <p:animMotion origin="layout" path="M 0.233 -0.130 L 0.142 0.248 " pathEditMode="relative" rAng="0" ptsTypes="AA">
                                      <p:cBhvr>
                                        <p:cTn id="704" dur="861" fill="hold"/>
                                        <p:tgtEl>
                                          <p:spTgt spid="682086"/>
                                        </p:tgtEl>
                                        <p:attrNameLst>
                                          <p:attrName>ppt_x</p:attrName>
                                          <p:attrName>ppt_y</p:attrName>
                                        </p:attrNameLst>
                                      </p:cBhvr>
                                      <p:rCtr x="-92" y="378"/>
                                    </p:animMotion>
                                  </p:childTnLst>
                                </p:cTn>
                              </p:par>
                            </p:childTnLst>
                          </p:cTn>
                        </p:par>
                        <p:par>
                          <p:cTn id="705" fill="hold">
                            <p:stCondLst>
                              <p:cond delay="1269"/>
                            </p:stCondLst>
                            <p:childTnLst>
                              <p:par>
                                <p:cTn id="706" presetID="64" presetClass="path" presetSubtype="0" decel="50000" fill="hold" grpId="5" nodeType="afterEffect">
                                  <p:stCondLst>
                                    <p:cond delay="0"/>
                                  </p:stCondLst>
                                  <p:childTnLst>
                                    <p:animMotion origin="layout" path="M 0.142 0.083 L 0.000 0.083 " pathEditMode="relative" rAng="0" ptsTypes="AA">
                                      <p:cBhvr>
                                        <p:cTn id="707" dur="408" fill="hold"/>
                                        <p:tgtEl>
                                          <p:spTgt spid="682104"/>
                                        </p:tgtEl>
                                        <p:attrNameLst>
                                          <p:attrName>ppt_x</p:attrName>
                                          <p:attrName>ppt_y</p:attrName>
                                        </p:attrNameLst>
                                      </p:cBhvr>
                                      <p:rCtr x="-142" y="0"/>
                                    </p:animMotion>
                                  </p:childTnLst>
                                </p:cTn>
                              </p:par>
                              <p:par>
                                <p:cTn id="708" presetID="64" presetClass="path" presetSubtype="0" decel="50000" fill="hold" grpId="6" nodeType="withEffect">
                                  <p:stCondLst>
                                    <p:cond delay="0"/>
                                  </p:stCondLst>
                                  <p:childTnLst>
                                    <p:animMotion origin="layout" path="M 0.142 0.260 L 0.000 0.260 " pathEditMode="relative" rAng="0" ptsTypes="AA">
                                      <p:cBhvr>
                                        <p:cTn id="709" dur="408" fill="hold"/>
                                        <p:tgtEl>
                                          <p:spTgt spid="682088"/>
                                        </p:tgtEl>
                                        <p:attrNameLst>
                                          <p:attrName>ppt_x</p:attrName>
                                          <p:attrName>ppt_y</p:attrName>
                                        </p:attrNameLst>
                                      </p:cBhvr>
                                      <p:rCtr x="-142" y="0"/>
                                    </p:animMotion>
                                  </p:childTnLst>
                                </p:cTn>
                              </p:par>
                              <p:par>
                                <p:cTn id="710" presetID="64" presetClass="path" presetSubtype="0" decel="50000" fill="hold" grpId="7" nodeType="withEffect">
                                  <p:stCondLst>
                                    <p:cond delay="0"/>
                                  </p:stCondLst>
                                  <p:childTnLst>
                                    <p:animMotion origin="layout" path="M 0.142 0.414 L 0.000 0.414 " pathEditMode="relative" rAng="0" ptsTypes="AA">
                                      <p:cBhvr>
                                        <p:cTn id="711" dur="408" fill="hold"/>
                                        <p:tgtEl>
                                          <p:spTgt spid="682074"/>
                                        </p:tgtEl>
                                        <p:attrNameLst>
                                          <p:attrName>ppt_x</p:attrName>
                                          <p:attrName>ppt_y</p:attrName>
                                        </p:attrNameLst>
                                      </p:cBhvr>
                                      <p:rCtr x="-142" y="0"/>
                                    </p:animMotion>
                                  </p:childTnLst>
                                </p:cTn>
                              </p:par>
                              <p:par>
                                <p:cTn id="712" presetID="64" presetClass="path" presetSubtype="0" decel="50000" fill="hold" grpId="7" nodeType="withEffect">
                                  <p:stCondLst>
                                    <p:cond delay="0"/>
                                  </p:stCondLst>
                                  <p:childTnLst>
                                    <p:animMotion origin="layout" path="M 0.142 0.272 L 0.000 0.272 " pathEditMode="relative" rAng="0" ptsTypes="AA">
                                      <p:cBhvr>
                                        <p:cTn id="713" dur="408" fill="hold"/>
                                        <p:tgtEl>
                                          <p:spTgt spid="682085"/>
                                        </p:tgtEl>
                                        <p:attrNameLst>
                                          <p:attrName>ppt_x</p:attrName>
                                          <p:attrName>ppt_y</p:attrName>
                                        </p:attrNameLst>
                                      </p:cBhvr>
                                      <p:rCtr x="-142" y="0"/>
                                    </p:animMotion>
                                  </p:childTnLst>
                                </p:cTn>
                              </p:par>
                              <p:par>
                                <p:cTn id="714" presetID="64" presetClass="path" presetSubtype="0" decel="50000" fill="hold" grpId="7" nodeType="withEffect">
                                  <p:stCondLst>
                                    <p:cond delay="0"/>
                                  </p:stCondLst>
                                  <p:childTnLst>
                                    <p:animMotion origin="layout" path="M 0.142 0.248 L 0.000 0.248 " pathEditMode="relative" rAng="0" ptsTypes="AA">
                                      <p:cBhvr>
                                        <p:cTn id="715" dur="408" fill="hold"/>
                                        <p:tgtEl>
                                          <p:spTgt spid="682086"/>
                                        </p:tgtEl>
                                        <p:attrNameLst>
                                          <p:attrName>ppt_x</p:attrName>
                                          <p:attrName>ppt_y</p:attrName>
                                        </p:attrNameLst>
                                      </p:cBhvr>
                                      <p:rCtr x="-142" y="0"/>
                                    </p:animMotion>
                                  </p:childTnLst>
                                </p:cTn>
                              </p:par>
                            </p:childTnLst>
                          </p:cTn>
                        </p:par>
                      </p:childTnLst>
                    </p:cTn>
                  </p:par>
                  <p:par>
                    <p:cTn id="716" fill="hold">
                      <p:stCondLst>
                        <p:cond delay="indefinite"/>
                      </p:stCondLst>
                      <p:childTnLst>
                        <p:par>
                          <p:cTn id="717" fill="hold">
                            <p:stCondLst>
                              <p:cond delay="0"/>
                            </p:stCondLst>
                            <p:childTnLst>
                              <p:par>
                                <p:cTn id="718" presetID="64" presetClass="path" presetSubtype="0" accel="50000" fill="hold" grpId="3" nodeType="clickEffect">
                                  <p:stCondLst>
                                    <p:cond delay="0"/>
                                  </p:stCondLst>
                                  <p:childTnLst>
                                    <p:animMotion origin="layout" path="M 0.375 0.159 L 0.233 0.159 " pathEditMode="relative" rAng="0" ptsTypes="AA">
                                      <p:cBhvr>
                                        <p:cTn id="719" dur="408" fill="hold"/>
                                        <p:tgtEl>
                                          <p:spTgt spid="682098"/>
                                        </p:tgtEl>
                                        <p:attrNameLst>
                                          <p:attrName>ppt_x</p:attrName>
                                          <p:attrName>ppt_y</p:attrName>
                                        </p:attrNameLst>
                                      </p:cBhvr>
                                      <p:rCtr x="-142" y="0"/>
                                    </p:animMotion>
                                  </p:childTnLst>
                                </p:cTn>
                              </p:par>
                              <p:par>
                                <p:cTn id="720" presetID="64" presetClass="path" presetSubtype="0" accel="50000" fill="hold" grpId="4" nodeType="withEffect">
                                  <p:stCondLst>
                                    <p:cond delay="0"/>
                                  </p:stCondLst>
                                  <p:childTnLst>
                                    <p:animMotion origin="layout" path="M 0.375 0.319 L 0.233 0.319 " pathEditMode="relative" rAng="0" ptsTypes="AA">
                                      <p:cBhvr>
                                        <p:cTn id="721" dur="408" fill="hold"/>
                                        <p:tgtEl>
                                          <p:spTgt spid="682084"/>
                                        </p:tgtEl>
                                        <p:attrNameLst>
                                          <p:attrName>ppt_x</p:attrName>
                                          <p:attrName>ppt_y</p:attrName>
                                        </p:attrNameLst>
                                      </p:cBhvr>
                                      <p:rCtr x="-142" y="0"/>
                                    </p:animMotion>
                                  </p:childTnLst>
                                </p:cTn>
                              </p:par>
                              <p:par>
                                <p:cTn id="722" presetID="64" presetClass="path" presetSubtype="0" accel="50000" fill="hold" grpId="5" nodeType="withEffect">
                                  <p:stCondLst>
                                    <p:cond delay="0"/>
                                  </p:stCondLst>
                                  <p:childTnLst>
                                    <p:animMotion origin="layout" path="M 0.375 0.490 L 0.233 0.490 " pathEditMode="relative" rAng="0" ptsTypes="AA">
                                      <p:cBhvr>
                                        <p:cTn id="723" dur="408" fill="hold"/>
                                        <p:tgtEl>
                                          <p:spTgt spid="682069"/>
                                        </p:tgtEl>
                                        <p:attrNameLst>
                                          <p:attrName>ppt_x</p:attrName>
                                          <p:attrName>ppt_y</p:attrName>
                                        </p:attrNameLst>
                                      </p:cBhvr>
                                      <p:rCtr x="-142" y="0"/>
                                    </p:animMotion>
                                  </p:childTnLst>
                                </p:cTn>
                              </p:par>
                              <p:par>
                                <p:cTn id="724" presetID="64" presetClass="path" presetSubtype="0" accel="50000" fill="hold" grpId="5" nodeType="withEffect">
                                  <p:stCondLst>
                                    <p:cond delay="0"/>
                                  </p:stCondLst>
                                  <p:childTnLst>
                                    <p:animMotion origin="layout" path="M 0.375 0.436 L 0.233 0.436 " pathEditMode="relative" rAng="0" ptsTypes="AA">
                                      <p:cBhvr>
                                        <p:cTn id="725" dur="408" fill="hold"/>
                                        <p:tgtEl>
                                          <p:spTgt spid="682073"/>
                                        </p:tgtEl>
                                        <p:attrNameLst>
                                          <p:attrName>ppt_x</p:attrName>
                                          <p:attrName>ppt_y</p:attrName>
                                        </p:attrNameLst>
                                      </p:cBhvr>
                                      <p:rCtr x="-142" y="0"/>
                                    </p:animMotion>
                                  </p:childTnLst>
                                </p:cTn>
                              </p:par>
                              <p:par>
                                <p:cTn id="726" presetID="64" presetClass="path" presetSubtype="0" accel="50000" fill="hold" grpId="5" nodeType="withEffect">
                                  <p:stCondLst>
                                    <p:cond delay="0"/>
                                  </p:stCondLst>
                                  <p:childTnLst>
                                    <p:animMotion origin="layout" path="M 0.375 0.382 L 0.233 0.382 " pathEditMode="relative" rAng="0" ptsTypes="AA">
                                      <p:cBhvr>
                                        <p:cTn id="727" dur="408" fill="hold"/>
                                        <p:tgtEl>
                                          <p:spTgt spid="682077"/>
                                        </p:tgtEl>
                                        <p:attrNameLst>
                                          <p:attrName>ppt_x</p:attrName>
                                          <p:attrName>ppt_y</p:attrName>
                                        </p:attrNameLst>
                                      </p:cBhvr>
                                      <p:rCtr x="-142" y="0"/>
                                    </p:animMotion>
                                  </p:childTnLst>
                                </p:cTn>
                              </p:par>
                              <p:par>
                                <p:cTn id="728" presetID="64" presetClass="path" presetSubtype="0" accel="50000" fill="hold" grpId="3" nodeType="withEffect">
                                  <p:stCondLst>
                                    <p:cond delay="0"/>
                                  </p:stCondLst>
                                  <p:childTnLst>
                                    <p:animMotion origin="layout" path="M 0.375 0.103 L 0.233 0.103 " pathEditMode="relative" rAng="0" ptsTypes="AA">
                                      <p:cBhvr>
                                        <p:cTn id="729" dur="408" fill="hold"/>
                                        <p:tgtEl>
                                          <p:spTgt spid="682100"/>
                                        </p:tgtEl>
                                        <p:attrNameLst>
                                          <p:attrName>ppt_x</p:attrName>
                                          <p:attrName>ppt_y</p:attrName>
                                        </p:attrNameLst>
                                      </p:cBhvr>
                                      <p:rCtr x="-142" y="0"/>
                                    </p:animMotion>
                                  </p:childTnLst>
                                </p:cTn>
                              </p:par>
                              <p:par>
                                <p:cTn id="730" presetID="64" presetClass="path" presetSubtype="0" accel="50000" fill="hold" grpId="3" nodeType="withEffect">
                                  <p:stCondLst>
                                    <p:cond delay="0"/>
                                  </p:stCondLst>
                                  <p:childTnLst>
                                    <p:animMotion origin="layout" path="M 0.375 0.073 L 0.233 0.073 " pathEditMode="relative" rAng="0" ptsTypes="AA">
                                      <p:cBhvr>
                                        <p:cTn id="731" dur="408" fill="hold"/>
                                        <p:tgtEl>
                                          <p:spTgt spid="682102"/>
                                        </p:tgtEl>
                                        <p:attrNameLst>
                                          <p:attrName>ppt_x</p:attrName>
                                          <p:attrName>ppt_y</p:attrName>
                                        </p:attrNameLst>
                                      </p:cBhvr>
                                      <p:rCtr x="-142" y="0"/>
                                    </p:animMotion>
                                  </p:childTnLst>
                                </p:cTn>
                              </p:par>
                              <p:par>
                                <p:cTn id="732" presetID="64" presetClass="path" presetSubtype="0" accel="50000" fill="hold" grpId="3" nodeType="withEffect">
                                  <p:stCondLst>
                                    <p:cond delay="0"/>
                                  </p:stCondLst>
                                  <p:childTnLst>
                                    <p:animMotion origin="layout" path="M 0.375 -0.040 L 0.233 -0.040 " pathEditMode="relative" rAng="0" ptsTypes="AA">
                                      <p:cBhvr>
                                        <p:cTn id="733" dur="408" fill="hold"/>
                                        <p:tgtEl>
                                          <p:spTgt spid="682111"/>
                                        </p:tgtEl>
                                        <p:attrNameLst>
                                          <p:attrName>ppt_x</p:attrName>
                                          <p:attrName>ppt_y</p:attrName>
                                        </p:attrNameLst>
                                      </p:cBhvr>
                                      <p:rCtr x="-142" y="0"/>
                                    </p:animMotion>
                                  </p:childTnLst>
                                </p:cTn>
                              </p:par>
                            </p:childTnLst>
                          </p:cTn>
                        </p:par>
                        <p:par>
                          <p:cTn id="734" fill="hold">
                            <p:stCondLst>
                              <p:cond delay="408"/>
                            </p:stCondLst>
                            <p:childTnLst>
                              <p:par>
                                <p:cTn id="735" presetID="64" presetClass="path" presetSubtype="0" fill="hold" grpId="4" nodeType="afterEffect">
                                  <p:stCondLst>
                                    <p:cond delay="0"/>
                                  </p:stCondLst>
                                  <p:childTnLst>
                                    <p:animMotion origin="layout" path="M 0.233 0.159 L 0.142 0.095 " pathEditMode="relative" rAng="0" ptsTypes="AA">
                                      <p:cBhvr>
                                        <p:cTn id="736" dur="132" fill="hold"/>
                                        <p:tgtEl>
                                          <p:spTgt spid="682098"/>
                                        </p:tgtEl>
                                        <p:attrNameLst>
                                          <p:attrName>ppt_x</p:attrName>
                                          <p:attrName>ppt_y</p:attrName>
                                        </p:attrNameLst>
                                      </p:cBhvr>
                                      <p:rCtr x="-92" y="-65"/>
                                    </p:animMotion>
                                  </p:childTnLst>
                                </p:cTn>
                              </p:par>
                              <p:par>
                                <p:cTn id="737" presetID="64" presetClass="path" presetSubtype="0" fill="hold" grpId="5" nodeType="withEffect">
                                  <p:stCondLst>
                                    <p:cond delay="0"/>
                                  </p:stCondLst>
                                  <p:childTnLst>
                                    <p:animMotion origin="layout" path="M 0.233 0.319 L 0.142 0.249 " pathEditMode="relative" rAng="0" ptsTypes="AA">
                                      <p:cBhvr>
                                        <p:cTn id="738" dur="132" fill="hold"/>
                                        <p:tgtEl>
                                          <p:spTgt spid="682084"/>
                                        </p:tgtEl>
                                        <p:attrNameLst>
                                          <p:attrName>ppt_x</p:attrName>
                                          <p:attrName>ppt_y</p:attrName>
                                        </p:attrNameLst>
                                      </p:cBhvr>
                                      <p:rCtr x="-92" y="-70"/>
                                    </p:animMotion>
                                  </p:childTnLst>
                                </p:cTn>
                              </p:par>
                              <p:par>
                                <p:cTn id="739" presetID="64" presetClass="path" presetSubtype="0" fill="hold" grpId="6" nodeType="withEffect">
                                  <p:stCondLst>
                                    <p:cond delay="0"/>
                                  </p:stCondLst>
                                  <p:childTnLst>
                                    <p:animMotion origin="layout" path="M 0.233 0.490 L 0.142 0.414 " pathEditMode="relative" rAng="0" ptsTypes="AA">
                                      <p:cBhvr>
                                        <p:cTn id="740" dur="132" fill="hold"/>
                                        <p:tgtEl>
                                          <p:spTgt spid="682069"/>
                                        </p:tgtEl>
                                        <p:attrNameLst>
                                          <p:attrName>ppt_x</p:attrName>
                                          <p:attrName>ppt_y</p:attrName>
                                        </p:attrNameLst>
                                      </p:cBhvr>
                                      <p:rCtr x="-92" y="-75"/>
                                    </p:animMotion>
                                  </p:childTnLst>
                                </p:cTn>
                              </p:par>
                              <p:par>
                                <p:cTn id="741" presetID="64" presetClass="path" presetSubtype="0" fill="hold" grpId="6" nodeType="withEffect">
                                  <p:stCondLst>
                                    <p:cond delay="0"/>
                                  </p:stCondLst>
                                  <p:childTnLst>
                                    <p:animMotion origin="layout" path="M 0.233 0.436 L 0.142 0.355 " pathEditMode="relative" rAng="0" ptsTypes="AA">
                                      <p:cBhvr>
                                        <p:cTn id="742" dur="132" fill="hold"/>
                                        <p:tgtEl>
                                          <p:spTgt spid="682073"/>
                                        </p:tgtEl>
                                        <p:attrNameLst>
                                          <p:attrName>ppt_x</p:attrName>
                                          <p:attrName>ppt_y</p:attrName>
                                        </p:attrNameLst>
                                      </p:cBhvr>
                                      <p:rCtr x="-92" y="-81"/>
                                    </p:animMotion>
                                  </p:childTnLst>
                                </p:cTn>
                              </p:par>
                              <p:par>
                                <p:cTn id="743" presetID="64" presetClass="path" presetSubtype="0" fill="hold" grpId="6" nodeType="withEffect">
                                  <p:stCondLst>
                                    <p:cond delay="0"/>
                                  </p:stCondLst>
                                  <p:childTnLst>
                                    <p:animMotion origin="layout" path="M 0.233 0.382 L 0.142 0.296 " pathEditMode="relative" rAng="0" ptsTypes="AA">
                                      <p:cBhvr>
                                        <p:cTn id="744" dur="132" fill="hold"/>
                                        <p:tgtEl>
                                          <p:spTgt spid="682077"/>
                                        </p:tgtEl>
                                        <p:attrNameLst>
                                          <p:attrName>ppt_x</p:attrName>
                                          <p:attrName>ppt_y</p:attrName>
                                        </p:attrNameLst>
                                      </p:cBhvr>
                                      <p:rCtr x="-92" y="-86"/>
                                    </p:animMotion>
                                  </p:childTnLst>
                                </p:cTn>
                              </p:par>
                              <p:par>
                                <p:cTn id="745" presetID="64" presetClass="path" presetSubtype="0" fill="hold" grpId="4" nodeType="withEffect">
                                  <p:stCondLst>
                                    <p:cond delay="0"/>
                                  </p:stCondLst>
                                  <p:childTnLst>
                                    <p:animMotion origin="layout" path="M 0.233 0.103 L 0.142 0.012 " pathEditMode="relative" rAng="0" ptsTypes="AA">
                                      <p:cBhvr>
                                        <p:cTn id="746" dur="132" fill="hold"/>
                                        <p:tgtEl>
                                          <p:spTgt spid="682100"/>
                                        </p:tgtEl>
                                        <p:attrNameLst>
                                          <p:attrName>ppt_x</p:attrName>
                                          <p:attrName>ppt_y</p:attrName>
                                        </p:attrNameLst>
                                      </p:cBhvr>
                                      <p:rCtr x="-92" y="-91"/>
                                    </p:animMotion>
                                  </p:childTnLst>
                                </p:cTn>
                              </p:par>
                              <p:par>
                                <p:cTn id="747" presetID="64" presetClass="path" presetSubtype="0" fill="hold" grpId="4" nodeType="withEffect">
                                  <p:stCondLst>
                                    <p:cond delay="0"/>
                                  </p:stCondLst>
                                  <p:childTnLst>
                                    <p:animMotion origin="layout" path="M 0.233 0.073 L 0.142 -0.024 " pathEditMode="relative" rAng="0" ptsTypes="AA">
                                      <p:cBhvr>
                                        <p:cTn id="748" dur="132" fill="hold"/>
                                        <p:tgtEl>
                                          <p:spTgt spid="682102"/>
                                        </p:tgtEl>
                                        <p:attrNameLst>
                                          <p:attrName>ppt_x</p:attrName>
                                          <p:attrName>ppt_y</p:attrName>
                                        </p:attrNameLst>
                                      </p:cBhvr>
                                      <p:rCtr x="-92" y="-96"/>
                                    </p:animMotion>
                                  </p:childTnLst>
                                </p:cTn>
                              </p:par>
                              <p:par>
                                <p:cTn id="749" presetID="64" presetClass="path" presetSubtype="0" fill="hold" grpId="4" nodeType="withEffect">
                                  <p:stCondLst>
                                    <p:cond delay="0"/>
                                  </p:stCondLst>
                                  <p:childTnLst>
                                    <p:animMotion origin="layout" path="M 0.233 -0.040 L 0.142 -0.142 " pathEditMode="relative" rAng="0" ptsTypes="AA">
                                      <p:cBhvr>
                                        <p:cTn id="750" dur="132" fill="hold"/>
                                        <p:tgtEl>
                                          <p:spTgt spid="682111"/>
                                        </p:tgtEl>
                                        <p:attrNameLst>
                                          <p:attrName>ppt_x</p:attrName>
                                          <p:attrName>ppt_y</p:attrName>
                                        </p:attrNameLst>
                                      </p:cBhvr>
                                      <p:rCtr x="-92" y="-102"/>
                                    </p:animMotion>
                                  </p:childTnLst>
                                </p:cTn>
                              </p:par>
                            </p:childTnLst>
                          </p:cTn>
                        </p:par>
                        <p:par>
                          <p:cTn id="751" fill="hold">
                            <p:stCondLst>
                              <p:cond delay="540"/>
                            </p:stCondLst>
                            <p:childTnLst>
                              <p:par>
                                <p:cTn id="752" presetID="64" presetClass="path" presetSubtype="0" decel="50000" fill="hold" grpId="5" nodeType="afterEffect">
                                  <p:stCondLst>
                                    <p:cond delay="0"/>
                                  </p:stCondLst>
                                  <p:childTnLst>
                                    <p:animMotion origin="layout" path="M 0.142 0.095 L 0.000 0.095 " pathEditMode="relative" rAng="0" ptsTypes="AA">
                                      <p:cBhvr>
                                        <p:cTn id="753" dur="408" fill="hold"/>
                                        <p:tgtEl>
                                          <p:spTgt spid="682098"/>
                                        </p:tgtEl>
                                        <p:attrNameLst>
                                          <p:attrName>ppt_x</p:attrName>
                                          <p:attrName>ppt_y</p:attrName>
                                        </p:attrNameLst>
                                      </p:cBhvr>
                                      <p:rCtr x="-142" y="0"/>
                                    </p:animMotion>
                                  </p:childTnLst>
                                </p:cTn>
                              </p:par>
                              <p:par>
                                <p:cTn id="754" presetID="64" presetClass="path" presetSubtype="0" decel="50000" fill="hold" grpId="6" nodeType="withEffect">
                                  <p:stCondLst>
                                    <p:cond delay="0"/>
                                  </p:stCondLst>
                                  <p:childTnLst>
                                    <p:animMotion origin="layout" path="M 0.142 0.249 L 0.000 0.249 " pathEditMode="relative" rAng="0" ptsTypes="AA">
                                      <p:cBhvr>
                                        <p:cTn id="755" dur="408" fill="hold"/>
                                        <p:tgtEl>
                                          <p:spTgt spid="682084"/>
                                        </p:tgtEl>
                                        <p:attrNameLst>
                                          <p:attrName>ppt_x</p:attrName>
                                          <p:attrName>ppt_y</p:attrName>
                                        </p:attrNameLst>
                                      </p:cBhvr>
                                      <p:rCtr x="-142" y="0"/>
                                    </p:animMotion>
                                  </p:childTnLst>
                                </p:cTn>
                              </p:par>
                              <p:par>
                                <p:cTn id="756" presetID="64" presetClass="path" presetSubtype="0" decel="50000" fill="hold" grpId="7" nodeType="withEffect">
                                  <p:stCondLst>
                                    <p:cond delay="0"/>
                                  </p:stCondLst>
                                  <p:childTnLst>
                                    <p:animMotion origin="layout" path="M 0.142 0.414 L 0.000 0.414 " pathEditMode="relative" rAng="0" ptsTypes="AA">
                                      <p:cBhvr>
                                        <p:cTn id="757" dur="408" fill="hold"/>
                                        <p:tgtEl>
                                          <p:spTgt spid="682069"/>
                                        </p:tgtEl>
                                        <p:attrNameLst>
                                          <p:attrName>ppt_x</p:attrName>
                                          <p:attrName>ppt_y</p:attrName>
                                        </p:attrNameLst>
                                      </p:cBhvr>
                                      <p:rCtr x="-142" y="0"/>
                                    </p:animMotion>
                                  </p:childTnLst>
                                </p:cTn>
                              </p:par>
                              <p:par>
                                <p:cTn id="758" presetID="64" presetClass="path" presetSubtype="0" decel="50000" fill="hold" grpId="7" nodeType="withEffect">
                                  <p:stCondLst>
                                    <p:cond delay="0"/>
                                  </p:stCondLst>
                                  <p:childTnLst>
                                    <p:animMotion origin="layout" path="M 0.142 0.355 L 0.000 0.355 " pathEditMode="relative" rAng="0" ptsTypes="AA">
                                      <p:cBhvr>
                                        <p:cTn id="759" dur="408" fill="hold"/>
                                        <p:tgtEl>
                                          <p:spTgt spid="682073"/>
                                        </p:tgtEl>
                                        <p:attrNameLst>
                                          <p:attrName>ppt_x</p:attrName>
                                          <p:attrName>ppt_y</p:attrName>
                                        </p:attrNameLst>
                                      </p:cBhvr>
                                      <p:rCtr x="-142" y="0"/>
                                    </p:animMotion>
                                  </p:childTnLst>
                                </p:cTn>
                              </p:par>
                              <p:par>
                                <p:cTn id="760" presetID="64" presetClass="path" presetSubtype="0" decel="50000" fill="hold" grpId="7" nodeType="withEffect">
                                  <p:stCondLst>
                                    <p:cond delay="0"/>
                                  </p:stCondLst>
                                  <p:childTnLst>
                                    <p:animMotion origin="layout" path="M 0.142 0.296 L 0.000 0.296 " pathEditMode="relative" rAng="0" ptsTypes="AA">
                                      <p:cBhvr>
                                        <p:cTn id="761" dur="408" fill="hold"/>
                                        <p:tgtEl>
                                          <p:spTgt spid="682077"/>
                                        </p:tgtEl>
                                        <p:attrNameLst>
                                          <p:attrName>ppt_x</p:attrName>
                                          <p:attrName>ppt_y</p:attrName>
                                        </p:attrNameLst>
                                      </p:cBhvr>
                                      <p:rCtr x="-142" y="0"/>
                                    </p:animMotion>
                                  </p:childTnLst>
                                </p:cTn>
                              </p:par>
                              <p:par>
                                <p:cTn id="762" presetID="64" presetClass="path" presetSubtype="0" decel="50000" fill="hold" grpId="5" nodeType="withEffect">
                                  <p:stCondLst>
                                    <p:cond delay="0"/>
                                  </p:stCondLst>
                                  <p:childTnLst>
                                    <p:animMotion origin="layout" path="M 0.142 0.012 L 0.000 0.012 " pathEditMode="relative" rAng="0" ptsTypes="AA">
                                      <p:cBhvr>
                                        <p:cTn id="763" dur="408" fill="hold"/>
                                        <p:tgtEl>
                                          <p:spTgt spid="682100"/>
                                        </p:tgtEl>
                                        <p:attrNameLst>
                                          <p:attrName>ppt_x</p:attrName>
                                          <p:attrName>ppt_y</p:attrName>
                                        </p:attrNameLst>
                                      </p:cBhvr>
                                      <p:rCtr x="-142" y="0"/>
                                    </p:animMotion>
                                  </p:childTnLst>
                                </p:cTn>
                              </p:par>
                              <p:par>
                                <p:cTn id="764" presetID="64" presetClass="path" presetSubtype="0" decel="50000" fill="hold" grpId="5" nodeType="withEffect">
                                  <p:stCondLst>
                                    <p:cond delay="0"/>
                                  </p:stCondLst>
                                  <p:childTnLst>
                                    <p:animMotion origin="layout" path="M 0.142 -0.024 L 0.000 -0.024 " pathEditMode="relative" rAng="0" ptsTypes="AA">
                                      <p:cBhvr>
                                        <p:cTn id="765" dur="408" fill="hold"/>
                                        <p:tgtEl>
                                          <p:spTgt spid="682102"/>
                                        </p:tgtEl>
                                        <p:attrNameLst>
                                          <p:attrName>ppt_x</p:attrName>
                                          <p:attrName>ppt_y</p:attrName>
                                        </p:attrNameLst>
                                      </p:cBhvr>
                                      <p:rCtr x="-142" y="0"/>
                                    </p:animMotion>
                                  </p:childTnLst>
                                </p:cTn>
                              </p:par>
                              <p:par>
                                <p:cTn id="766" presetID="64" presetClass="path" presetSubtype="0" decel="50000" fill="hold" grpId="5" nodeType="withEffect">
                                  <p:stCondLst>
                                    <p:cond delay="0"/>
                                  </p:stCondLst>
                                  <p:childTnLst>
                                    <p:animMotion origin="layout" path="M 0.142 -0.142 L 0.000 -0.142 " pathEditMode="relative" rAng="0" ptsTypes="AA">
                                      <p:cBhvr>
                                        <p:cTn id="767" dur="408" fill="hold"/>
                                        <p:tgtEl>
                                          <p:spTgt spid="682111"/>
                                        </p:tgtEl>
                                        <p:attrNameLst>
                                          <p:attrName>ppt_x</p:attrName>
                                          <p:attrName>ppt_y</p:attrName>
                                        </p:attrNameLst>
                                      </p:cBhvr>
                                      <p:rCtr x="-142" y="0"/>
                                    </p:animMotion>
                                  </p:childTnLst>
                                </p:cTn>
                              </p:par>
                            </p:childTnLst>
                          </p:cTn>
                        </p:par>
                        <p:par>
                          <p:cTn id="768" fill="hold">
                            <p:stCondLst>
                              <p:cond delay="948"/>
                            </p:stCondLst>
                            <p:childTnLst>
                              <p:par>
                                <p:cTn id="769" presetID="64" presetClass="path" presetSubtype="0" accel="50000" fill="hold" grpId="3" nodeType="afterEffect">
                                  <p:stCondLst>
                                    <p:cond delay="0"/>
                                  </p:stCondLst>
                                  <p:childTnLst>
                                    <p:animMotion origin="layout" path="M 0.375 -0.386 L 0.233 -0.386 " pathEditMode="relative" rAng="0" ptsTypes="AA">
                                      <p:cBhvr>
                                        <p:cTn id="770" dur="68" fill="hold"/>
                                        <p:tgtEl>
                                          <p:spTgt spid="682103"/>
                                        </p:tgtEl>
                                        <p:attrNameLst>
                                          <p:attrName>ppt_x</p:attrName>
                                          <p:attrName>ppt_y</p:attrName>
                                        </p:attrNameLst>
                                      </p:cBhvr>
                                      <p:rCtr x="-142" y="0"/>
                                    </p:animMotion>
                                  </p:childTnLst>
                                </p:cTn>
                              </p:par>
                              <p:par>
                                <p:cTn id="771" presetID="64" presetClass="path" presetSubtype="0" accel="50000" fill="hold" grpId="4" nodeType="withEffect">
                                  <p:stCondLst>
                                    <p:cond delay="0"/>
                                  </p:stCondLst>
                                  <p:childTnLst>
                                    <p:animMotion origin="layout" path="M 0.375 -0.345 L 0.233 -0.345 " pathEditMode="relative" rAng="0" ptsTypes="AA">
                                      <p:cBhvr>
                                        <p:cTn id="772" dur="68" fill="hold"/>
                                        <p:tgtEl>
                                          <p:spTgt spid="682099"/>
                                        </p:tgtEl>
                                        <p:attrNameLst>
                                          <p:attrName>ppt_x</p:attrName>
                                          <p:attrName>ppt_y</p:attrName>
                                        </p:attrNameLst>
                                      </p:cBhvr>
                                      <p:rCtr x="-142" y="0"/>
                                    </p:animMotion>
                                  </p:childTnLst>
                                </p:cTn>
                              </p:par>
                              <p:par>
                                <p:cTn id="773" presetID="64" presetClass="path" presetSubtype="0" accel="50000" fill="hold" grpId="5" nodeType="withEffect">
                                  <p:stCondLst>
                                    <p:cond delay="0"/>
                                  </p:stCondLst>
                                  <p:childTnLst>
                                    <p:animMotion origin="layout" path="M 0.375 -0.328 L 0.233 -0.328 " pathEditMode="relative" rAng="0" ptsTypes="AA">
                                      <p:cBhvr>
                                        <p:cTn id="774" dur="68" fill="hold"/>
                                        <p:tgtEl>
                                          <p:spTgt spid="682097"/>
                                        </p:tgtEl>
                                        <p:attrNameLst>
                                          <p:attrName>ppt_x</p:attrName>
                                          <p:attrName>ppt_y</p:attrName>
                                        </p:attrNameLst>
                                      </p:cBhvr>
                                      <p:rCtr x="-142" y="0"/>
                                    </p:animMotion>
                                  </p:childTnLst>
                                </p:cTn>
                              </p:par>
                              <p:par>
                                <p:cTn id="775" presetID="64" presetClass="path" presetSubtype="0" accel="50000" fill="hold" grpId="6" nodeType="withEffect">
                                  <p:stCondLst>
                                    <p:cond delay="0"/>
                                  </p:stCondLst>
                                  <p:childTnLst>
                                    <p:animMotion origin="layout" path="M 0.375 -0.086 L 0.233 -0.086 " pathEditMode="relative" rAng="0" ptsTypes="AA">
                                      <p:cBhvr>
                                        <p:cTn id="776" dur="68" fill="hold"/>
                                        <p:tgtEl>
                                          <p:spTgt spid="682076"/>
                                        </p:tgtEl>
                                        <p:attrNameLst>
                                          <p:attrName>ppt_x</p:attrName>
                                          <p:attrName>ppt_y</p:attrName>
                                        </p:attrNameLst>
                                      </p:cBhvr>
                                      <p:rCtr x="-142" y="0"/>
                                    </p:animMotion>
                                  </p:childTnLst>
                                </p:cTn>
                              </p:par>
                              <p:par>
                                <p:cTn id="777" presetID="64" presetClass="path" presetSubtype="0" accel="50000" fill="hold" grpId="6" nodeType="withEffect">
                                  <p:stCondLst>
                                    <p:cond delay="0"/>
                                  </p:stCondLst>
                                  <p:childTnLst>
                                    <p:animMotion origin="layout" path="M 0.375 -0.282 L 0.233 -0.282 " pathEditMode="relative" rAng="0" ptsTypes="AA">
                                      <p:cBhvr>
                                        <p:cTn id="778" dur="68" fill="hold"/>
                                        <p:tgtEl>
                                          <p:spTgt spid="682092"/>
                                        </p:tgtEl>
                                        <p:attrNameLst>
                                          <p:attrName>ppt_x</p:attrName>
                                          <p:attrName>ppt_y</p:attrName>
                                        </p:attrNameLst>
                                      </p:cBhvr>
                                      <p:rCtr x="-142" y="0"/>
                                    </p:animMotion>
                                  </p:childTnLst>
                                </p:cTn>
                              </p:par>
                              <p:par>
                                <p:cTn id="779" presetID="64" presetClass="path" presetSubtype="0" accel="50000" fill="hold" grpId="6" nodeType="withEffect">
                                  <p:stCondLst>
                                    <p:cond delay="0"/>
                                  </p:stCondLst>
                                  <p:childTnLst>
                                    <p:animMotion origin="layout" path="M 0.375 -0.324 L 0.233 -0.324 " pathEditMode="relative" rAng="0" ptsTypes="AA">
                                      <p:cBhvr>
                                        <p:cTn id="780" dur="68" fill="hold"/>
                                        <p:tgtEl>
                                          <p:spTgt spid="682095"/>
                                        </p:tgtEl>
                                        <p:attrNameLst>
                                          <p:attrName>ppt_x</p:attrName>
                                          <p:attrName>ppt_y</p:attrName>
                                        </p:attrNameLst>
                                      </p:cBhvr>
                                      <p:rCtr x="-142" y="0"/>
                                    </p:animMotion>
                                  </p:childTnLst>
                                </p:cTn>
                              </p:par>
                            </p:childTnLst>
                          </p:cTn>
                        </p:par>
                        <p:par>
                          <p:cTn id="781" fill="hold">
                            <p:stCondLst>
                              <p:cond delay="1016"/>
                            </p:stCondLst>
                            <p:childTnLst>
                              <p:par>
                                <p:cTn id="782" presetID="64" presetClass="path" presetSubtype="0" fill="hold" grpId="4" nodeType="afterEffect">
                                  <p:stCondLst>
                                    <p:cond delay="0"/>
                                  </p:stCondLst>
                                  <p:childTnLst>
                                    <p:animMotion origin="layout" path="M 0.233 -0.386 L 0.142 -0.059 " pathEditMode="relative" rAng="0" ptsTypes="AA">
                                      <p:cBhvr>
                                        <p:cTn id="783" dur="117" fill="hold"/>
                                        <p:tgtEl>
                                          <p:spTgt spid="682103"/>
                                        </p:tgtEl>
                                        <p:attrNameLst>
                                          <p:attrName>ppt_x</p:attrName>
                                          <p:attrName>ppt_y</p:attrName>
                                        </p:attrNameLst>
                                      </p:cBhvr>
                                      <p:rCtr x="-92" y="327"/>
                                    </p:animMotion>
                                  </p:childTnLst>
                                </p:cTn>
                              </p:par>
                              <p:par>
                                <p:cTn id="784" presetID="64" presetClass="path" presetSubtype="0" fill="hold" grpId="5" nodeType="withEffect">
                                  <p:stCondLst>
                                    <p:cond delay="0"/>
                                  </p:stCondLst>
                                  <p:childTnLst>
                                    <p:animMotion origin="layout" path="M 0.233 -0.345 L 0.142 -0.024 " pathEditMode="relative" rAng="0" ptsTypes="AA">
                                      <p:cBhvr>
                                        <p:cTn id="785" dur="117" fill="hold"/>
                                        <p:tgtEl>
                                          <p:spTgt spid="682099"/>
                                        </p:tgtEl>
                                        <p:attrNameLst>
                                          <p:attrName>ppt_x</p:attrName>
                                          <p:attrName>ppt_y</p:attrName>
                                        </p:attrNameLst>
                                      </p:cBhvr>
                                      <p:rCtr x="-92" y="321"/>
                                    </p:animMotion>
                                  </p:childTnLst>
                                </p:cTn>
                              </p:par>
                              <p:par>
                                <p:cTn id="786" presetID="64" presetClass="path" presetSubtype="0" fill="hold" grpId="6" nodeType="withEffect">
                                  <p:stCondLst>
                                    <p:cond delay="0"/>
                                  </p:stCondLst>
                                  <p:childTnLst>
                                    <p:animMotion origin="layout" path="M 0.233 -0.328 L 0.142 -0.012 " pathEditMode="relative" rAng="0" ptsTypes="AA">
                                      <p:cBhvr>
                                        <p:cTn id="787" dur="117" fill="hold"/>
                                        <p:tgtEl>
                                          <p:spTgt spid="682097"/>
                                        </p:tgtEl>
                                        <p:attrNameLst>
                                          <p:attrName>ppt_x</p:attrName>
                                          <p:attrName>ppt_y</p:attrName>
                                        </p:attrNameLst>
                                      </p:cBhvr>
                                      <p:rCtr x="-92" y="316"/>
                                    </p:animMotion>
                                  </p:childTnLst>
                                </p:cTn>
                              </p:par>
                              <p:par>
                                <p:cTn id="788" presetID="64" presetClass="path" presetSubtype="0" fill="hold" grpId="7" nodeType="withEffect">
                                  <p:stCondLst>
                                    <p:cond delay="0"/>
                                  </p:stCondLst>
                                  <p:childTnLst>
                                    <p:animMotion origin="layout" path="M 0.233 -0.086 L 0.142 0.225 " pathEditMode="relative" rAng="0" ptsTypes="AA">
                                      <p:cBhvr>
                                        <p:cTn id="789" dur="117" fill="hold"/>
                                        <p:tgtEl>
                                          <p:spTgt spid="682076"/>
                                        </p:tgtEl>
                                        <p:attrNameLst>
                                          <p:attrName>ppt_x</p:attrName>
                                          <p:attrName>ppt_y</p:attrName>
                                        </p:attrNameLst>
                                      </p:cBhvr>
                                      <p:rCtr x="-92" y="311"/>
                                    </p:animMotion>
                                  </p:childTnLst>
                                </p:cTn>
                              </p:par>
                              <p:par>
                                <p:cTn id="790" presetID="64" presetClass="path" presetSubtype="0" fill="hold" grpId="7" nodeType="withEffect">
                                  <p:stCondLst>
                                    <p:cond delay="0"/>
                                  </p:stCondLst>
                                  <p:childTnLst>
                                    <p:animMotion origin="layout" path="M 0.233 -0.282 L 0.142 0.024 " pathEditMode="relative" rAng="0" ptsTypes="AA">
                                      <p:cBhvr>
                                        <p:cTn id="791" dur="117" fill="hold"/>
                                        <p:tgtEl>
                                          <p:spTgt spid="682092"/>
                                        </p:tgtEl>
                                        <p:attrNameLst>
                                          <p:attrName>ppt_x</p:attrName>
                                          <p:attrName>ppt_y</p:attrName>
                                        </p:attrNameLst>
                                      </p:cBhvr>
                                      <p:rCtr x="-92" y="306"/>
                                    </p:animMotion>
                                  </p:childTnLst>
                                </p:cTn>
                              </p:par>
                              <p:par>
                                <p:cTn id="792" presetID="64" presetClass="path" presetSubtype="0" fill="hold" grpId="7" nodeType="withEffect">
                                  <p:stCondLst>
                                    <p:cond delay="0"/>
                                  </p:stCondLst>
                                  <p:childTnLst>
                                    <p:animMotion origin="layout" path="M 0.233 -0.324 L 0.142 -0.024 " pathEditMode="relative" rAng="0" ptsTypes="AA">
                                      <p:cBhvr>
                                        <p:cTn id="793" dur="117" fill="hold"/>
                                        <p:tgtEl>
                                          <p:spTgt spid="682095"/>
                                        </p:tgtEl>
                                        <p:attrNameLst>
                                          <p:attrName>ppt_x</p:attrName>
                                          <p:attrName>ppt_y</p:attrName>
                                        </p:attrNameLst>
                                      </p:cBhvr>
                                      <p:rCtr x="-92" y="300"/>
                                    </p:animMotion>
                                  </p:childTnLst>
                                </p:cTn>
                              </p:par>
                            </p:childTnLst>
                          </p:cTn>
                        </p:par>
                        <p:par>
                          <p:cTn id="794" fill="hold">
                            <p:stCondLst>
                              <p:cond delay="1133"/>
                            </p:stCondLst>
                            <p:childTnLst>
                              <p:par>
                                <p:cTn id="795" presetID="64" presetClass="path" presetSubtype="0" decel="50000" fill="hold" grpId="5" nodeType="afterEffect">
                                  <p:stCondLst>
                                    <p:cond delay="0"/>
                                  </p:stCondLst>
                                  <p:childTnLst>
                                    <p:animMotion origin="layout" path="M 0.142 -0.059 L 0.000 -0.059 " pathEditMode="relative" rAng="0" ptsTypes="AA">
                                      <p:cBhvr>
                                        <p:cTn id="796" dur="68" fill="hold"/>
                                        <p:tgtEl>
                                          <p:spTgt spid="682103"/>
                                        </p:tgtEl>
                                        <p:attrNameLst>
                                          <p:attrName>ppt_x</p:attrName>
                                          <p:attrName>ppt_y</p:attrName>
                                        </p:attrNameLst>
                                      </p:cBhvr>
                                      <p:rCtr x="-142" y="0"/>
                                    </p:animMotion>
                                  </p:childTnLst>
                                </p:cTn>
                              </p:par>
                              <p:par>
                                <p:cTn id="797" presetID="64" presetClass="path" presetSubtype="0" decel="50000" fill="hold" grpId="6" nodeType="withEffect">
                                  <p:stCondLst>
                                    <p:cond delay="0"/>
                                  </p:stCondLst>
                                  <p:childTnLst>
                                    <p:animMotion origin="layout" path="M 0.142 -0.024 L 0.000 -0.024 " pathEditMode="relative" rAng="0" ptsTypes="AA">
                                      <p:cBhvr>
                                        <p:cTn id="798" dur="68" fill="hold"/>
                                        <p:tgtEl>
                                          <p:spTgt spid="682099"/>
                                        </p:tgtEl>
                                        <p:attrNameLst>
                                          <p:attrName>ppt_x</p:attrName>
                                          <p:attrName>ppt_y</p:attrName>
                                        </p:attrNameLst>
                                      </p:cBhvr>
                                      <p:rCtr x="-142" y="0"/>
                                    </p:animMotion>
                                  </p:childTnLst>
                                </p:cTn>
                              </p:par>
                              <p:par>
                                <p:cTn id="799" presetID="64" presetClass="path" presetSubtype="0" decel="50000" fill="hold" grpId="7" nodeType="withEffect">
                                  <p:stCondLst>
                                    <p:cond delay="0"/>
                                  </p:stCondLst>
                                  <p:childTnLst>
                                    <p:animMotion origin="layout" path="M 0.142 -0.012 L 0.000 -0.012 " pathEditMode="relative" rAng="0" ptsTypes="AA">
                                      <p:cBhvr>
                                        <p:cTn id="800" dur="68" fill="hold"/>
                                        <p:tgtEl>
                                          <p:spTgt spid="682097"/>
                                        </p:tgtEl>
                                        <p:attrNameLst>
                                          <p:attrName>ppt_x</p:attrName>
                                          <p:attrName>ppt_y</p:attrName>
                                        </p:attrNameLst>
                                      </p:cBhvr>
                                      <p:rCtr x="-142" y="0"/>
                                    </p:animMotion>
                                  </p:childTnLst>
                                </p:cTn>
                              </p:par>
                              <p:par>
                                <p:cTn id="801" presetID="64" presetClass="path" presetSubtype="0" decel="50000" fill="hold" grpId="8" nodeType="withEffect">
                                  <p:stCondLst>
                                    <p:cond delay="0"/>
                                  </p:stCondLst>
                                  <p:childTnLst>
                                    <p:animMotion origin="layout" path="M 0.142 0.225 L 0.000 0.225 " pathEditMode="relative" rAng="0" ptsTypes="AA">
                                      <p:cBhvr>
                                        <p:cTn id="802" dur="68" fill="hold"/>
                                        <p:tgtEl>
                                          <p:spTgt spid="682076"/>
                                        </p:tgtEl>
                                        <p:attrNameLst>
                                          <p:attrName>ppt_x</p:attrName>
                                          <p:attrName>ppt_y</p:attrName>
                                        </p:attrNameLst>
                                      </p:cBhvr>
                                      <p:rCtr x="-142" y="0"/>
                                    </p:animMotion>
                                  </p:childTnLst>
                                </p:cTn>
                              </p:par>
                              <p:par>
                                <p:cTn id="803" presetID="64" presetClass="path" presetSubtype="0" decel="50000" fill="hold" grpId="8" nodeType="withEffect">
                                  <p:stCondLst>
                                    <p:cond delay="0"/>
                                  </p:stCondLst>
                                  <p:childTnLst>
                                    <p:animMotion origin="layout" path="M 0.142 0.024 L 0.000 0.024 " pathEditMode="relative" rAng="0" ptsTypes="AA">
                                      <p:cBhvr>
                                        <p:cTn id="804" dur="68" fill="hold"/>
                                        <p:tgtEl>
                                          <p:spTgt spid="682092"/>
                                        </p:tgtEl>
                                        <p:attrNameLst>
                                          <p:attrName>ppt_x</p:attrName>
                                          <p:attrName>ppt_y</p:attrName>
                                        </p:attrNameLst>
                                      </p:cBhvr>
                                      <p:rCtr x="-142" y="0"/>
                                    </p:animMotion>
                                  </p:childTnLst>
                                </p:cTn>
                              </p:par>
                              <p:par>
                                <p:cTn id="805" presetID="64" presetClass="path" presetSubtype="0" decel="50000" fill="hold" grpId="8" nodeType="withEffect">
                                  <p:stCondLst>
                                    <p:cond delay="0"/>
                                  </p:stCondLst>
                                  <p:childTnLst>
                                    <p:animMotion origin="layout" path="M 0.142 -0.024 L 0.000 -0.024 " pathEditMode="relative" rAng="0" ptsTypes="AA">
                                      <p:cBhvr>
                                        <p:cTn id="806" dur="68" fill="hold"/>
                                        <p:tgtEl>
                                          <p:spTgt spid="682095"/>
                                        </p:tgtEl>
                                        <p:attrNameLst>
                                          <p:attrName>ppt_x</p:attrName>
                                          <p:attrName>ppt_y</p:attrName>
                                        </p:attrNameLst>
                                      </p:cBhvr>
                                      <p:rCtr x="-142" y="0"/>
                                    </p:animMotion>
                                  </p:childTnLst>
                                </p:cTn>
                              </p:par>
                            </p:childTnLst>
                          </p:cTn>
                        </p:par>
                        <p:par>
                          <p:cTn id="807" fill="hold">
                            <p:stCondLst>
                              <p:cond delay="1201"/>
                            </p:stCondLst>
                            <p:childTnLst>
                              <p:par>
                                <p:cTn id="808" presetID="64" presetClass="path" presetSubtype="0" accel="50000" fill="hold" grpId="3" nodeType="afterEffect">
                                  <p:stCondLst>
                                    <p:cond delay="0"/>
                                  </p:stCondLst>
                                  <p:childTnLst>
                                    <p:animMotion origin="layout" path="M 0.375 0.158 L 0.233 0.158 " pathEditMode="relative" rAng="0" ptsTypes="AA">
                                      <p:cBhvr>
                                        <p:cTn id="809" dur="68" fill="hold"/>
                                        <p:tgtEl>
                                          <p:spTgt spid="682105"/>
                                        </p:tgtEl>
                                        <p:attrNameLst>
                                          <p:attrName>ppt_x</p:attrName>
                                          <p:attrName>ppt_y</p:attrName>
                                        </p:attrNameLst>
                                      </p:cBhvr>
                                      <p:rCtr x="-142" y="0"/>
                                    </p:animMotion>
                                  </p:childTnLst>
                                </p:cTn>
                              </p:par>
                              <p:par>
                                <p:cTn id="810" presetID="64" presetClass="path" presetSubtype="0" accel="50000" fill="hold" grpId="4" nodeType="withEffect">
                                  <p:stCondLst>
                                    <p:cond delay="0"/>
                                  </p:stCondLst>
                                  <p:childTnLst>
                                    <p:animMotion origin="layout" path="M 0.375 0.447 L 0.233 0.447 " pathEditMode="relative" rAng="0" ptsTypes="AA">
                                      <p:cBhvr>
                                        <p:cTn id="811" dur="68" fill="hold"/>
                                        <p:tgtEl>
                                          <p:spTgt spid="682080"/>
                                        </p:tgtEl>
                                        <p:attrNameLst>
                                          <p:attrName>ppt_x</p:attrName>
                                          <p:attrName>ppt_y</p:attrName>
                                        </p:attrNameLst>
                                      </p:cBhvr>
                                      <p:rCtr x="-142" y="0"/>
                                    </p:animMotion>
                                  </p:childTnLst>
                                </p:cTn>
                              </p:par>
                              <p:par>
                                <p:cTn id="812" presetID="64" presetClass="path" presetSubtype="0" accel="50000" fill="hold" grpId="5" nodeType="withEffect">
                                  <p:stCondLst>
                                    <p:cond delay="0"/>
                                  </p:stCondLst>
                                  <p:childTnLst>
                                    <p:animMotion origin="layout" path="M 0.375 0.582 L 0.233 0.582 " pathEditMode="relative" rAng="0" ptsTypes="AA">
                                      <p:cBhvr>
                                        <p:cTn id="813" dur="68" fill="hold"/>
                                        <p:tgtEl>
                                          <p:spTgt spid="682068"/>
                                        </p:tgtEl>
                                        <p:attrNameLst>
                                          <p:attrName>ppt_x</p:attrName>
                                          <p:attrName>ppt_y</p:attrName>
                                        </p:attrNameLst>
                                      </p:cBhvr>
                                      <p:rCtr x="-142" y="0"/>
                                    </p:animMotion>
                                  </p:childTnLst>
                                </p:cTn>
                              </p:par>
                              <p:par>
                                <p:cTn id="814" presetID="64" presetClass="path" presetSubtype="0" accel="50000" fill="hold" grpId="6" nodeType="withEffect">
                                  <p:stCondLst>
                                    <p:cond delay="0"/>
                                  </p:stCondLst>
                                  <p:childTnLst>
                                    <p:animMotion origin="layout" path="M 0.375 0.599 L 0.233 0.599 " pathEditMode="relative" rAng="0" ptsTypes="AA">
                                      <p:cBhvr>
                                        <p:cTn id="815" dur="68" fill="hold"/>
                                        <p:tgtEl>
                                          <p:spTgt spid="682066"/>
                                        </p:tgtEl>
                                        <p:attrNameLst>
                                          <p:attrName>ppt_x</p:attrName>
                                          <p:attrName>ppt_y</p:attrName>
                                        </p:attrNameLst>
                                      </p:cBhvr>
                                      <p:rCtr x="-142" y="0"/>
                                    </p:animMotion>
                                  </p:childTnLst>
                                </p:cTn>
                              </p:par>
                              <p:par>
                                <p:cTn id="816" presetID="64" presetClass="path" presetSubtype="0" accel="50000" fill="hold" grpId="5" nodeType="withEffect">
                                  <p:stCondLst>
                                    <p:cond delay="0"/>
                                  </p:stCondLst>
                                  <p:childTnLst>
                                    <p:animMotion origin="layout" path="M 0.375 0.546 L 0.233 0.546 " pathEditMode="relative" rAng="0" ptsTypes="AA">
                                      <p:cBhvr>
                                        <p:cTn id="817" dur="68" fill="hold"/>
                                        <p:tgtEl>
                                          <p:spTgt spid="682070"/>
                                        </p:tgtEl>
                                        <p:attrNameLst>
                                          <p:attrName>ppt_x</p:attrName>
                                          <p:attrName>ppt_y</p:attrName>
                                        </p:attrNameLst>
                                      </p:cBhvr>
                                      <p:rCtr x="-142" y="0"/>
                                    </p:animMotion>
                                  </p:childTnLst>
                                </p:cTn>
                              </p:par>
                              <p:par>
                                <p:cTn id="818" presetID="64" presetClass="path" presetSubtype="0" accel="50000" fill="hold" grpId="3" nodeType="withEffect">
                                  <p:stCondLst>
                                    <p:cond delay="0"/>
                                  </p:stCondLst>
                                  <p:childTnLst>
                                    <p:animMotion origin="layout" path="M 0.375 0.018 L 0.233 0.018 " pathEditMode="relative" rAng="0" ptsTypes="AA">
                                      <p:cBhvr>
                                        <p:cTn id="819" dur="68" fill="hold"/>
                                        <p:tgtEl>
                                          <p:spTgt spid="682114"/>
                                        </p:tgtEl>
                                        <p:attrNameLst>
                                          <p:attrName>ppt_x</p:attrName>
                                          <p:attrName>ppt_y</p:attrName>
                                        </p:attrNameLst>
                                      </p:cBhvr>
                                      <p:rCtr x="-142" y="0"/>
                                    </p:animMotion>
                                  </p:childTnLst>
                                </p:cTn>
                              </p:par>
                            </p:childTnLst>
                          </p:cTn>
                        </p:par>
                        <p:par>
                          <p:cTn id="820" fill="hold">
                            <p:stCondLst>
                              <p:cond delay="1269"/>
                            </p:stCondLst>
                            <p:childTnLst>
                              <p:par>
                                <p:cTn id="821" presetID="64" presetClass="path" presetSubtype="0" fill="hold" grpId="4" nodeType="afterEffect">
                                  <p:stCondLst>
                                    <p:cond delay="0"/>
                                  </p:stCondLst>
                                  <p:childTnLst>
                                    <p:animMotion origin="layout" path="M 0.233 0.158 L 0.142 -0.154 " pathEditMode="relative" rAng="0" ptsTypes="AA">
                                      <p:cBhvr>
                                        <p:cTn id="822" dur="111" fill="hold"/>
                                        <p:tgtEl>
                                          <p:spTgt spid="682105"/>
                                        </p:tgtEl>
                                        <p:attrNameLst>
                                          <p:attrName>ppt_x</p:attrName>
                                          <p:attrName>ppt_y</p:attrName>
                                        </p:attrNameLst>
                                      </p:cBhvr>
                                      <p:rCtr x="-92" y="-312"/>
                                    </p:animMotion>
                                  </p:childTnLst>
                                </p:cTn>
                              </p:par>
                              <p:par>
                                <p:cTn id="823" presetID="64" presetClass="path" presetSubtype="0" fill="hold" grpId="5" nodeType="withEffect">
                                  <p:stCondLst>
                                    <p:cond delay="0"/>
                                  </p:stCondLst>
                                  <p:childTnLst>
                                    <p:animMotion origin="layout" path="M 0.233 0.447 L 0.142 0.130 " pathEditMode="relative" rAng="0" ptsTypes="AA">
                                      <p:cBhvr>
                                        <p:cTn id="824" dur="111" fill="hold"/>
                                        <p:tgtEl>
                                          <p:spTgt spid="682080"/>
                                        </p:tgtEl>
                                        <p:attrNameLst>
                                          <p:attrName>ppt_x</p:attrName>
                                          <p:attrName>ppt_y</p:attrName>
                                        </p:attrNameLst>
                                      </p:cBhvr>
                                      <p:rCtr x="-92" y="-317"/>
                                    </p:animMotion>
                                  </p:childTnLst>
                                </p:cTn>
                              </p:par>
                              <p:par>
                                <p:cTn id="825" presetID="64" presetClass="path" presetSubtype="0" fill="hold" grpId="6" nodeType="withEffect">
                                  <p:stCondLst>
                                    <p:cond delay="0"/>
                                  </p:stCondLst>
                                  <p:childTnLst>
                                    <p:animMotion origin="layout" path="M 0.233 0.582 L 0.142 0.260 " pathEditMode="relative" rAng="0" ptsTypes="AA">
                                      <p:cBhvr>
                                        <p:cTn id="826" dur="111" fill="hold"/>
                                        <p:tgtEl>
                                          <p:spTgt spid="682068"/>
                                        </p:tgtEl>
                                        <p:attrNameLst>
                                          <p:attrName>ppt_x</p:attrName>
                                          <p:attrName>ppt_y</p:attrName>
                                        </p:attrNameLst>
                                      </p:cBhvr>
                                      <p:rCtr x="-92" y="-322"/>
                                    </p:animMotion>
                                  </p:childTnLst>
                                </p:cTn>
                              </p:par>
                              <p:par>
                                <p:cTn id="827" presetID="64" presetClass="path" presetSubtype="0" fill="hold" grpId="7" nodeType="withEffect">
                                  <p:stCondLst>
                                    <p:cond delay="0"/>
                                  </p:stCondLst>
                                  <p:childTnLst>
                                    <p:animMotion origin="layout" path="M 0.233 0.599 L 0.142 0.272 " pathEditMode="relative" rAng="0" ptsTypes="AA">
                                      <p:cBhvr>
                                        <p:cTn id="828" dur="111" fill="hold"/>
                                        <p:tgtEl>
                                          <p:spTgt spid="682066"/>
                                        </p:tgtEl>
                                        <p:attrNameLst>
                                          <p:attrName>ppt_x</p:attrName>
                                          <p:attrName>ppt_y</p:attrName>
                                        </p:attrNameLst>
                                      </p:cBhvr>
                                      <p:rCtr x="-92" y="-327"/>
                                    </p:animMotion>
                                  </p:childTnLst>
                                </p:cTn>
                              </p:par>
                              <p:par>
                                <p:cTn id="829" presetID="64" presetClass="path" presetSubtype="0" fill="hold" grpId="6" nodeType="withEffect">
                                  <p:stCondLst>
                                    <p:cond delay="0"/>
                                  </p:stCondLst>
                                  <p:childTnLst>
                                    <p:animMotion origin="layout" path="M 0.233 0.546 L 0.142 0.213 " pathEditMode="relative" rAng="0" ptsTypes="AA">
                                      <p:cBhvr>
                                        <p:cTn id="830" dur="111" fill="hold"/>
                                        <p:tgtEl>
                                          <p:spTgt spid="682070"/>
                                        </p:tgtEl>
                                        <p:attrNameLst>
                                          <p:attrName>ppt_x</p:attrName>
                                          <p:attrName>ppt_y</p:attrName>
                                        </p:attrNameLst>
                                      </p:cBhvr>
                                      <p:rCtr x="-92" y="-333"/>
                                    </p:animMotion>
                                  </p:childTnLst>
                                </p:cTn>
                              </p:par>
                              <p:par>
                                <p:cTn id="831" presetID="64" presetClass="path" presetSubtype="0" fill="hold" grpId="4" nodeType="withEffect">
                                  <p:stCondLst>
                                    <p:cond delay="0"/>
                                  </p:stCondLst>
                                  <p:childTnLst>
                                    <p:animMotion origin="layout" path="M 0.233 0.018 L 0.142 -0.319 " pathEditMode="relative" rAng="0" ptsTypes="AA">
                                      <p:cBhvr>
                                        <p:cTn id="832" dur="111" fill="hold"/>
                                        <p:tgtEl>
                                          <p:spTgt spid="682114"/>
                                        </p:tgtEl>
                                        <p:attrNameLst>
                                          <p:attrName>ppt_x</p:attrName>
                                          <p:attrName>ppt_y</p:attrName>
                                        </p:attrNameLst>
                                      </p:cBhvr>
                                      <p:rCtr x="-92" y="-338"/>
                                    </p:animMotion>
                                  </p:childTnLst>
                                </p:cTn>
                              </p:par>
                            </p:childTnLst>
                          </p:cTn>
                        </p:par>
                        <p:par>
                          <p:cTn id="833" fill="hold">
                            <p:stCondLst>
                              <p:cond delay="1380"/>
                            </p:stCondLst>
                            <p:childTnLst>
                              <p:par>
                                <p:cTn id="834" presetID="64" presetClass="path" presetSubtype="0" decel="50000" fill="hold" grpId="5" nodeType="afterEffect">
                                  <p:stCondLst>
                                    <p:cond delay="0"/>
                                  </p:stCondLst>
                                  <p:childTnLst>
                                    <p:animMotion origin="layout" path="M 0.142 -0.154 L 0.000 -0.154 " pathEditMode="relative" rAng="0" ptsTypes="AA">
                                      <p:cBhvr>
                                        <p:cTn id="835" dur="68" fill="hold"/>
                                        <p:tgtEl>
                                          <p:spTgt spid="682105"/>
                                        </p:tgtEl>
                                        <p:attrNameLst>
                                          <p:attrName>ppt_x</p:attrName>
                                          <p:attrName>ppt_y</p:attrName>
                                        </p:attrNameLst>
                                      </p:cBhvr>
                                      <p:rCtr x="-142" y="0"/>
                                    </p:animMotion>
                                  </p:childTnLst>
                                </p:cTn>
                              </p:par>
                              <p:par>
                                <p:cTn id="836" presetID="64" presetClass="path" presetSubtype="0" decel="50000" fill="hold" grpId="6" nodeType="withEffect">
                                  <p:stCondLst>
                                    <p:cond delay="0"/>
                                  </p:stCondLst>
                                  <p:childTnLst>
                                    <p:animMotion origin="layout" path="M 0.142 0.130 L 0.000 0.130 " pathEditMode="relative" rAng="0" ptsTypes="AA">
                                      <p:cBhvr>
                                        <p:cTn id="837" dur="68" fill="hold"/>
                                        <p:tgtEl>
                                          <p:spTgt spid="682080"/>
                                        </p:tgtEl>
                                        <p:attrNameLst>
                                          <p:attrName>ppt_x</p:attrName>
                                          <p:attrName>ppt_y</p:attrName>
                                        </p:attrNameLst>
                                      </p:cBhvr>
                                      <p:rCtr x="-142" y="0"/>
                                    </p:animMotion>
                                  </p:childTnLst>
                                </p:cTn>
                              </p:par>
                              <p:par>
                                <p:cTn id="838" presetID="64" presetClass="path" presetSubtype="0" decel="50000" fill="hold" grpId="7" nodeType="withEffect">
                                  <p:stCondLst>
                                    <p:cond delay="0"/>
                                  </p:stCondLst>
                                  <p:childTnLst>
                                    <p:animMotion origin="layout" path="M 0.142 0.260 L 0.000 0.260 " pathEditMode="relative" rAng="0" ptsTypes="AA">
                                      <p:cBhvr>
                                        <p:cTn id="839" dur="68" fill="hold"/>
                                        <p:tgtEl>
                                          <p:spTgt spid="682068"/>
                                        </p:tgtEl>
                                        <p:attrNameLst>
                                          <p:attrName>ppt_x</p:attrName>
                                          <p:attrName>ppt_y</p:attrName>
                                        </p:attrNameLst>
                                      </p:cBhvr>
                                      <p:rCtr x="-142" y="0"/>
                                    </p:animMotion>
                                  </p:childTnLst>
                                </p:cTn>
                              </p:par>
                              <p:par>
                                <p:cTn id="840" presetID="64" presetClass="path" presetSubtype="0" decel="50000" fill="hold" grpId="8" nodeType="withEffect">
                                  <p:stCondLst>
                                    <p:cond delay="0"/>
                                  </p:stCondLst>
                                  <p:childTnLst>
                                    <p:animMotion origin="layout" path="M 0.142 0.272 L 0.000 0.272 " pathEditMode="relative" rAng="0" ptsTypes="AA">
                                      <p:cBhvr>
                                        <p:cTn id="841" dur="68" fill="hold"/>
                                        <p:tgtEl>
                                          <p:spTgt spid="682066"/>
                                        </p:tgtEl>
                                        <p:attrNameLst>
                                          <p:attrName>ppt_x</p:attrName>
                                          <p:attrName>ppt_y</p:attrName>
                                        </p:attrNameLst>
                                      </p:cBhvr>
                                      <p:rCtr x="-142" y="0"/>
                                    </p:animMotion>
                                  </p:childTnLst>
                                </p:cTn>
                              </p:par>
                              <p:par>
                                <p:cTn id="842" presetID="64" presetClass="path" presetSubtype="0" decel="50000" fill="hold" grpId="7" nodeType="withEffect">
                                  <p:stCondLst>
                                    <p:cond delay="0"/>
                                  </p:stCondLst>
                                  <p:childTnLst>
                                    <p:animMotion origin="layout" path="M 0.142 0.213 L 0.000 0.213 " pathEditMode="relative" rAng="0" ptsTypes="AA">
                                      <p:cBhvr>
                                        <p:cTn id="843" dur="68" fill="hold"/>
                                        <p:tgtEl>
                                          <p:spTgt spid="682070"/>
                                        </p:tgtEl>
                                        <p:attrNameLst>
                                          <p:attrName>ppt_x</p:attrName>
                                          <p:attrName>ppt_y</p:attrName>
                                        </p:attrNameLst>
                                      </p:cBhvr>
                                      <p:rCtr x="-142" y="0"/>
                                    </p:animMotion>
                                  </p:childTnLst>
                                </p:cTn>
                              </p:par>
                              <p:par>
                                <p:cTn id="844" presetID="64" presetClass="path" presetSubtype="0" decel="50000" fill="hold" grpId="5" nodeType="withEffect">
                                  <p:stCondLst>
                                    <p:cond delay="0"/>
                                  </p:stCondLst>
                                  <p:childTnLst>
                                    <p:animMotion origin="layout" path="M 0.142 -0.319 L 0.000 -0.319 " pathEditMode="relative" rAng="0" ptsTypes="AA">
                                      <p:cBhvr>
                                        <p:cTn id="845" dur="68" fill="hold"/>
                                        <p:tgtEl>
                                          <p:spTgt spid="682114"/>
                                        </p:tgtEl>
                                        <p:attrNameLst>
                                          <p:attrName>ppt_x</p:attrName>
                                          <p:attrName>ppt_y</p:attrName>
                                        </p:attrNameLst>
                                      </p:cBhvr>
                                      <p:rCtr x="-142" y="0"/>
                                    </p:animMotion>
                                  </p:childTnLst>
                                </p:cTn>
                              </p:par>
                            </p:childTnLst>
                          </p:cTn>
                        </p:par>
                        <p:par>
                          <p:cTn id="846" fill="hold">
                            <p:stCondLst>
                              <p:cond delay="1448"/>
                            </p:stCondLst>
                            <p:childTnLst>
                              <p:par>
                                <p:cTn id="847" presetID="64" presetClass="path" presetSubtype="0" accel="50000" fill="hold" grpId="3" nodeType="afterEffect">
                                  <p:stCondLst>
                                    <p:cond delay="0"/>
                                  </p:stCondLst>
                                  <p:childTnLst>
                                    <p:animMotion origin="layout" path="M 0.375 0.043 L 0.233 0.043 " pathEditMode="relative" rAng="0" ptsTypes="AA">
                                      <p:cBhvr>
                                        <p:cTn id="848" dur="68" fill="hold"/>
                                        <p:tgtEl>
                                          <p:spTgt spid="682101"/>
                                        </p:tgtEl>
                                        <p:attrNameLst>
                                          <p:attrName>ppt_x</p:attrName>
                                          <p:attrName>ppt_y</p:attrName>
                                        </p:attrNameLst>
                                      </p:cBhvr>
                                      <p:rCtr x="-142" y="0"/>
                                    </p:animMotion>
                                  </p:childTnLst>
                                </p:cTn>
                              </p:par>
                              <p:par>
                                <p:cTn id="849" presetID="64" presetClass="path" presetSubtype="0" accel="50000" fill="hold" grpId="4" nodeType="withEffect">
                                  <p:stCondLst>
                                    <p:cond delay="0"/>
                                  </p:stCondLst>
                                  <p:childTnLst>
                                    <p:animMotion origin="layout" path="M 0.375 0.131 L 0.233 0.131 " pathEditMode="relative" rAng="0" ptsTypes="AA">
                                      <p:cBhvr>
                                        <p:cTn id="850" dur="68" fill="hold"/>
                                        <p:tgtEl>
                                          <p:spTgt spid="682093"/>
                                        </p:tgtEl>
                                        <p:attrNameLst>
                                          <p:attrName>ppt_x</p:attrName>
                                          <p:attrName>ppt_y</p:attrName>
                                        </p:attrNameLst>
                                      </p:cBhvr>
                                      <p:rCtr x="-142" y="0"/>
                                    </p:animMotion>
                                  </p:childTnLst>
                                </p:cTn>
                              </p:par>
                              <p:par>
                                <p:cTn id="851" presetID="64" presetClass="path" presetSubtype="0" accel="50000" fill="hold" grpId="5" nodeType="withEffect">
                                  <p:stCondLst>
                                    <p:cond delay="0"/>
                                  </p:stCondLst>
                                  <p:childTnLst>
                                    <p:animMotion origin="layout" path="M 0.375 0.160 L 0.233 0.160 " pathEditMode="relative" rAng="0" ptsTypes="AA">
                                      <p:cBhvr>
                                        <p:cTn id="852" dur="68" fill="hold"/>
                                        <p:tgtEl>
                                          <p:spTgt spid="682090"/>
                                        </p:tgtEl>
                                        <p:attrNameLst>
                                          <p:attrName>ppt_x</p:attrName>
                                          <p:attrName>ppt_y</p:attrName>
                                        </p:attrNameLst>
                                      </p:cBhvr>
                                      <p:rCtr x="-142" y="0"/>
                                    </p:animMotion>
                                  </p:childTnLst>
                                </p:cTn>
                              </p:par>
                              <p:par>
                                <p:cTn id="853" presetID="64" presetClass="path" presetSubtype="0" accel="50000" fill="hold" grpId="6" nodeType="withEffect">
                                  <p:stCondLst>
                                    <p:cond delay="0"/>
                                  </p:stCondLst>
                                  <p:childTnLst>
                                    <p:animMotion origin="layout" path="M 0.375 0.449 L 0.233 0.449 " pathEditMode="relative" rAng="0" ptsTypes="AA">
                                      <p:cBhvr>
                                        <p:cTn id="854" dur="68" fill="hold"/>
                                        <p:tgtEl>
                                          <p:spTgt spid="682065"/>
                                        </p:tgtEl>
                                        <p:attrNameLst>
                                          <p:attrName>ppt_x</p:attrName>
                                          <p:attrName>ppt_y</p:attrName>
                                        </p:attrNameLst>
                                      </p:cBhvr>
                                      <p:rCtr x="-142" y="0"/>
                                    </p:animMotion>
                                  </p:childTnLst>
                                </p:cTn>
                              </p:par>
                              <p:par>
                                <p:cTn id="855" presetID="64" presetClass="path" presetSubtype="0" accel="50000" fill="hold" grpId="6" nodeType="withEffect">
                                  <p:stCondLst>
                                    <p:cond delay="0"/>
                                  </p:stCondLst>
                                  <p:childTnLst>
                                    <p:animMotion origin="layout" path="M 0.375 0.241 L 0.233 0.241 " pathEditMode="relative" rAng="0" ptsTypes="AA">
                                      <p:cBhvr>
                                        <p:cTn id="856" dur="68" fill="hold"/>
                                        <p:tgtEl>
                                          <p:spTgt spid="682082"/>
                                        </p:tgtEl>
                                        <p:attrNameLst>
                                          <p:attrName>ppt_x</p:attrName>
                                          <p:attrName>ppt_y</p:attrName>
                                        </p:attrNameLst>
                                      </p:cBhvr>
                                      <p:rCtr x="-142" y="0"/>
                                    </p:animMotion>
                                  </p:childTnLst>
                                </p:cTn>
                              </p:par>
                              <p:par>
                                <p:cTn id="857" presetID="64" presetClass="path" presetSubtype="0" accel="50000" fill="hold" grpId="6" nodeType="withEffect">
                                  <p:stCondLst>
                                    <p:cond delay="0"/>
                                  </p:stCondLst>
                                  <p:childTnLst>
                                    <p:animMotion origin="layout" path="M 0.375 0.152 L 0.233 0.152 " pathEditMode="relative" rAng="0" ptsTypes="AA">
                                      <p:cBhvr>
                                        <p:cTn id="858" dur="68" fill="hold"/>
                                        <p:tgtEl>
                                          <p:spTgt spid="682089"/>
                                        </p:tgtEl>
                                        <p:attrNameLst>
                                          <p:attrName>ppt_x</p:attrName>
                                          <p:attrName>ppt_y</p:attrName>
                                        </p:attrNameLst>
                                      </p:cBhvr>
                                      <p:rCtr x="-142" y="0"/>
                                    </p:animMotion>
                                  </p:childTnLst>
                                </p:cTn>
                              </p:par>
                              <p:par>
                                <p:cTn id="859" presetID="64" presetClass="path" presetSubtype="0" accel="50000" fill="hold" grpId="5" nodeType="withEffect">
                                  <p:stCondLst>
                                    <p:cond delay="0"/>
                                  </p:stCondLst>
                                  <p:childTnLst>
                                    <p:animMotion origin="layout" path="M 0.375 0.122 L 0.233 0.122 " pathEditMode="relative" rAng="0" ptsTypes="AA">
                                      <p:cBhvr>
                                        <p:cTn id="860" dur="68" fill="hold"/>
                                        <p:tgtEl>
                                          <p:spTgt spid="682091"/>
                                        </p:tgtEl>
                                        <p:attrNameLst>
                                          <p:attrName>ppt_x</p:attrName>
                                          <p:attrName>ppt_y</p:attrName>
                                        </p:attrNameLst>
                                      </p:cBhvr>
                                      <p:rCtr x="-142" y="0"/>
                                    </p:animMotion>
                                  </p:childTnLst>
                                </p:cTn>
                              </p:par>
                              <p:par>
                                <p:cTn id="861" presetID="64" presetClass="path" presetSubtype="0" accel="50000" fill="hold" grpId="4" nodeType="withEffect">
                                  <p:stCondLst>
                                    <p:cond delay="0"/>
                                  </p:stCondLst>
                                  <p:childTnLst>
                                    <p:animMotion origin="layout" path="M 0.375 0.080 L 0.233 0.080 " pathEditMode="relative" rAng="0" ptsTypes="AA">
                                      <p:cBhvr>
                                        <p:cTn id="862" dur="68" fill="hold"/>
                                        <p:tgtEl>
                                          <p:spTgt spid="682094"/>
                                        </p:tgtEl>
                                        <p:attrNameLst>
                                          <p:attrName>ppt_x</p:attrName>
                                          <p:attrName>ppt_y</p:attrName>
                                        </p:attrNameLst>
                                      </p:cBhvr>
                                      <p:rCtr x="-142" y="0"/>
                                    </p:animMotion>
                                  </p:childTnLst>
                                </p:cTn>
                              </p:par>
                            </p:childTnLst>
                          </p:cTn>
                        </p:par>
                        <p:par>
                          <p:cTn id="863" fill="hold">
                            <p:stCondLst>
                              <p:cond delay="1516"/>
                            </p:stCondLst>
                            <p:childTnLst>
                              <p:par>
                                <p:cTn id="864" presetID="64" presetClass="path" presetSubtype="0" fill="hold" grpId="4" nodeType="afterEffect">
                                  <p:stCondLst>
                                    <p:cond delay="0"/>
                                  </p:stCondLst>
                                  <p:childTnLst>
                                    <p:animMotion origin="layout" path="M 0.233 0.043 L 0.142 -0.177 " pathEditMode="relative" rAng="0" ptsTypes="AA">
                                      <p:cBhvr>
                                        <p:cTn id="865" dur="78" fill="hold"/>
                                        <p:tgtEl>
                                          <p:spTgt spid="682101"/>
                                        </p:tgtEl>
                                        <p:attrNameLst>
                                          <p:attrName>ppt_x</p:attrName>
                                          <p:attrName>ppt_y</p:attrName>
                                        </p:attrNameLst>
                                      </p:cBhvr>
                                      <p:rCtr x="-92" y="-220"/>
                                    </p:animMotion>
                                  </p:childTnLst>
                                </p:cTn>
                              </p:par>
                              <p:par>
                                <p:cTn id="866" presetID="64" presetClass="path" presetSubtype="0" fill="hold" grpId="5" nodeType="withEffect">
                                  <p:stCondLst>
                                    <p:cond delay="0"/>
                                  </p:stCondLst>
                                  <p:childTnLst>
                                    <p:animMotion origin="layout" path="M 0.233 0.131 L 0.142 -0.095 " pathEditMode="relative" rAng="0" ptsTypes="AA">
                                      <p:cBhvr>
                                        <p:cTn id="867" dur="78" fill="hold"/>
                                        <p:tgtEl>
                                          <p:spTgt spid="682093"/>
                                        </p:tgtEl>
                                        <p:attrNameLst>
                                          <p:attrName>ppt_x</p:attrName>
                                          <p:attrName>ppt_y</p:attrName>
                                        </p:attrNameLst>
                                      </p:cBhvr>
                                      <p:rCtr x="-92" y="-226"/>
                                    </p:animMotion>
                                  </p:childTnLst>
                                </p:cTn>
                              </p:par>
                              <p:par>
                                <p:cTn id="868" presetID="64" presetClass="path" presetSubtype="0" fill="hold" grpId="6" nodeType="withEffect">
                                  <p:stCondLst>
                                    <p:cond delay="0"/>
                                  </p:stCondLst>
                                  <p:childTnLst>
                                    <p:animMotion origin="layout" path="M 0.233 0.160 L 0.142 -0.071 " pathEditMode="relative" rAng="0" ptsTypes="AA">
                                      <p:cBhvr>
                                        <p:cTn id="869" dur="78" fill="hold"/>
                                        <p:tgtEl>
                                          <p:spTgt spid="682090"/>
                                        </p:tgtEl>
                                        <p:attrNameLst>
                                          <p:attrName>ppt_x</p:attrName>
                                          <p:attrName>ppt_y</p:attrName>
                                        </p:attrNameLst>
                                      </p:cBhvr>
                                      <p:rCtr x="-92" y="-231"/>
                                    </p:animMotion>
                                  </p:childTnLst>
                                </p:cTn>
                              </p:par>
                              <p:par>
                                <p:cTn id="870" presetID="64" presetClass="path" presetSubtype="0" fill="hold" grpId="7" nodeType="withEffect">
                                  <p:stCondLst>
                                    <p:cond delay="0"/>
                                  </p:stCondLst>
                                  <p:childTnLst>
                                    <p:animMotion origin="layout" path="M 0.233 0.449 L 0.142 0.213 " pathEditMode="relative" rAng="0" ptsTypes="AA">
                                      <p:cBhvr>
                                        <p:cTn id="871" dur="78" fill="hold"/>
                                        <p:tgtEl>
                                          <p:spTgt spid="682065"/>
                                        </p:tgtEl>
                                        <p:attrNameLst>
                                          <p:attrName>ppt_x</p:attrName>
                                          <p:attrName>ppt_y</p:attrName>
                                        </p:attrNameLst>
                                      </p:cBhvr>
                                      <p:rCtr x="-92" y="-236"/>
                                    </p:animMotion>
                                  </p:childTnLst>
                                </p:cTn>
                              </p:par>
                              <p:par>
                                <p:cTn id="872" presetID="64" presetClass="path" presetSubtype="0" fill="hold" grpId="7" nodeType="withEffect">
                                  <p:stCondLst>
                                    <p:cond delay="0"/>
                                  </p:stCondLst>
                                  <p:childTnLst>
                                    <p:animMotion origin="layout" path="M 0.233 0.241 L 0.142 -0.000 " pathEditMode="relative" rAng="0" ptsTypes="AA">
                                      <p:cBhvr>
                                        <p:cTn id="873" dur="78" fill="hold"/>
                                        <p:tgtEl>
                                          <p:spTgt spid="682082"/>
                                        </p:tgtEl>
                                        <p:attrNameLst>
                                          <p:attrName>ppt_x</p:attrName>
                                          <p:attrName>ppt_y</p:attrName>
                                        </p:attrNameLst>
                                      </p:cBhvr>
                                      <p:rCtr x="-92" y="-242"/>
                                    </p:animMotion>
                                  </p:childTnLst>
                                </p:cTn>
                              </p:par>
                              <p:par>
                                <p:cTn id="874" presetID="64" presetClass="path" presetSubtype="0" fill="hold" grpId="7" nodeType="withEffect">
                                  <p:stCondLst>
                                    <p:cond delay="0"/>
                                  </p:stCondLst>
                                  <p:childTnLst>
                                    <p:animMotion origin="layout" path="M 0.233 0.152 L 0.142 -0.095 " pathEditMode="relative" rAng="0" ptsTypes="AA">
                                      <p:cBhvr>
                                        <p:cTn id="875" dur="78" fill="hold"/>
                                        <p:tgtEl>
                                          <p:spTgt spid="682089"/>
                                        </p:tgtEl>
                                        <p:attrNameLst>
                                          <p:attrName>ppt_x</p:attrName>
                                          <p:attrName>ppt_y</p:attrName>
                                        </p:attrNameLst>
                                      </p:cBhvr>
                                      <p:rCtr x="-92" y="-247"/>
                                    </p:animMotion>
                                  </p:childTnLst>
                                </p:cTn>
                              </p:par>
                              <p:par>
                                <p:cTn id="876" presetID="64" presetClass="path" presetSubtype="0" fill="hold" grpId="6" nodeType="withEffect">
                                  <p:stCondLst>
                                    <p:cond delay="0"/>
                                  </p:stCondLst>
                                  <p:childTnLst>
                                    <p:animMotion origin="layout" path="M 0.233 0.122 L 0.142 -0.130 " pathEditMode="relative" rAng="0" ptsTypes="AA">
                                      <p:cBhvr>
                                        <p:cTn id="877" dur="78" fill="hold"/>
                                        <p:tgtEl>
                                          <p:spTgt spid="682091"/>
                                        </p:tgtEl>
                                        <p:attrNameLst>
                                          <p:attrName>ppt_x</p:attrName>
                                          <p:attrName>ppt_y</p:attrName>
                                        </p:attrNameLst>
                                      </p:cBhvr>
                                      <p:rCtr x="-92" y="-252"/>
                                    </p:animMotion>
                                  </p:childTnLst>
                                </p:cTn>
                              </p:par>
                              <p:par>
                                <p:cTn id="878" presetID="64" presetClass="path" presetSubtype="0" fill="hold" grpId="5" nodeType="withEffect">
                                  <p:stCondLst>
                                    <p:cond delay="0"/>
                                  </p:stCondLst>
                                  <p:childTnLst>
                                    <p:animMotion origin="layout" path="M 0.233 0.080 L 0.142 -0.178 " pathEditMode="relative" rAng="0" ptsTypes="AA">
                                      <p:cBhvr>
                                        <p:cTn id="879" dur="78" fill="hold"/>
                                        <p:tgtEl>
                                          <p:spTgt spid="682094"/>
                                        </p:tgtEl>
                                        <p:attrNameLst>
                                          <p:attrName>ppt_x</p:attrName>
                                          <p:attrName>ppt_y</p:attrName>
                                        </p:attrNameLst>
                                      </p:cBhvr>
                                      <p:rCtr x="-92" y="-257"/>
                                    </p:animMotion>
                                  </p:childTnLst>
                                </p:cTn>
                              </p:par>
                            </p:childTnLst>
                          </p:cTn>
                        </p:par>
                        <p:par>
                          <p:cTn id="880" fill="hold">
                            <p:stCondLst>
                              <p:cond delay="1594"/>
                            </p:stCondLst>
                            <p:childTnLst>
                              <p:par>
                                <p:cTn id="881" presetID="64" presetClass="path" presetSubtype="0" decel="50000" fill="hold" grpId="5" nodeType="afterEffect">
                                  <p:stCondLst>
                                    <p:cond delay="0"/>
                                  </p:stCondLst>
                                  <p:childTnLst>
                                    <p:animMotion origin="layout" path="M 0.142 -0.177 L 0.000 -0.177 " pathEditMode="relative" rAng="0" ptsTypes="AA">
                                      <p:cBhvr>
                                        <p:cTn id="882" dur="68" fill="hold"/>
                                        <p:tgtEl>
                                          <p:spTgt spid="682101"/>
                                        </p:tgtEl>
                                        <p:attrNameLst>
                                          <p:attrName>ppt_x</p:attrName>
                                          <p:attrName>ppt_y</p:attrName>
                                        </p:attrNameLst>
                                      </p:cBhvr>
                                      <p:rCtr x="-142" y="0"/>
                                    </p:animMotion>
                                  </p:childTnLst>
                                </p:cTn>
                              </p:par>
                              <p:par>
                                <p:cTn id="883" presetID="64" presetClass="path" presetSubtype="0" decel="50000" fill="hold" grpId="6" nodeType="withEffect">
                                  <p:stCondLst>
                                    <p:cond delay="0"/>
                                  </p:stCondLst>
                                  <p:childTnLst>
                                    <p:animMotion origin="layout" path="M 0.142 -0.095 L 0.000 -0.095 " pathEditMode="relative" rAng="0" ptsTypes="AA">
                                      <p:cBhvr>
                                        <p:cTn id="884" dur="68" fill="hold"/>
                                        <p:tgtEl>
                                          <p:spTgt spid="682093"/>
                                        </p:tgtEl>
                                        <p:attrNameLst>
                                          <p:attrName>ppt_x</p:attrName>
                                          <p:attrName>ppt_y</p:attrName>
                                        </p:attrNameLst>
                                      </p:cBhvr>
                                      <p:rCtr x="-142" y="0"/>
                                    </p:animMotion>
                                  </p:childTnLst>
                                </p:cTn>
                              </p:par>
                              <p:par>
                                <p:cTn id="885" presetID="64" presetClass="path" presetSubtype="0" decel="50000" fill="hold" grpId="7" nodeType="withEffect">
                                  <p:stCondLst>
                                    <p:cond delay="0"/>
                                  </p:stCondLst>
                                  <p:childTnLst>
                                    <p:animMotion origin="layout" path="M 0.142 -0.071 L 0.000 -0.071 " pathEditMode="relative" rAng="0" ptsTypes="AA">
                                      <p:cBhvr>
                                        <p:cTn id="886" dur="68" fill="hold"/>
                                        <p:tgtEl>
                                          <p:spTgt spid="682090"/>
                                        </p:tgtEl>
                                        <p:attrNameLst>
                                          <p:attrName>ppt_x</p:attrName>
                                          <p:attrName>ppt_y</p:attrName>
                                        </p:attrNameLst>
                                      </p:cBhvr>
                                      <p:rCtr x="-142" y="0"/>
                                    </p:animMotion>
                                  </p:childTnLst>
                                </p:cTn>
                              </p:par>
                              <p:par>
                                <p:cTn id="887" presetID="64" presetClass="path" presetSubtype="0" decel="50000" fill="hold" grpId="8" nodeType="withEffect">
                                  <p:stCondLst>
                                    <p:cond delay="0"/>
                                  </p:stCondLst>
                                  <p:childTnLst>
                                    <p:animMotion origin="layout" path="M 0.142 0.213 L 0.000 0.213 " pathEditMode="relative" rAng="0" ptsTypes="AA">
                                      <p:cBhvr>
                                        <p:cTn id="888" dur="68" fill="hold"/>
                                        <p:tgtEl>
                                          <p:spTgt spid="682065"/>
                                        </p:tgtEl>
                                        <p:attrNameLst>
                                          <p:attrName>ppt_x</p:attrName>
                                          <p:attrName>ppt_y</p:attrName>
                                        </p:attrNameLst>
                                      </p:cBhvr>
                                      <p:rCtr x="-142" y="0"/>
                                    </p:animMotion>
                                  </p:childTnLst>
                                </p:cTn>
                              </p:par>
                              <p:par>
                                <p:cTn id="889" presetID="64" presetClass="path" presetSubtype="0" decel="50000" fill="hold" grpId="8" nodeType="withEffect">
                                  <p:stCondLst>
                                    <p:cond delay="0"/>
                                  </p:stCondLst>
                                  <p:childTnLst>
                                    <p:animMotion origin="layout" path="M 0.142 -0.000 L 0.000 -0.000 " pathEditMode="relative" rAng="0" ptsTypes="AA">
                                      <p:cBhvr>
                                        <p:cTn id="890" dur="68" fill="hold"/>
                                        <p:tgtEl>
                                          <p:spTgt spid="682082"/>
                                        </p:tgtEl>
                                        <p:attrNameLst>
                                          <p:attrName>ppt_x</p:attrName>
                                          <p:attrName>ppt_y</p:attrName>
                                        </p:attrNameLst>
                                      </p:cBhvr>
                                      <p:rCtr x="-142" y="0"/>
                                    </p:animMotion>
                                  </p:childTnLst>
                                </p:cTn>
                              </p:par>
                              <p:par>
                                <p:cTn id="891" presetID="64" presetClass="path" presetSubtype="0" decel="50000" fill="hold" grpId="8" nodeType="withEffect">
                                  <p:stCondLst>
                                    <p:cond delay="0"/>
                                  </p:stCondLst>
                                  <p:childTnLst>
                                    <p:animMotion origin="layout" path="M 0.142 -0.095 L 0.000 -0.095 " pathEditMode="relative" rAng="0" ptsTypes="AA">
                                      <p:cBhvr>
                                        <p:cTn id="892" dur="68" fill="hold"/>
                                        <p:tgtEl>
                                          <p:spTgt spid="682089"/>
                                        </p:tgtEl>
                                        <p:attrNameLst>
                                          <p:attrName>ppt_x</p:attrName>
                                          <p:attrName>ppt_y</p:attrName>
                                        </p:attrNameLst>
                                      </p:cBhvr>
                                      <p:rCtr x="-142" y="0"/>
                                    </p:animMotion>
                                  </p:childTnLst>
                                </p:cTn>
                              </p:par>
                              <p:par>
                                <p:cTn id="893" presetID="64" presetClass="path" presetSubtype="0" decel="50000" fill="hold" grpId="7" nodeType="withEffect">
                                  <p:stCondLst>
                                    <p:cond delay="0"/>
                                  </p:stCondLst>
                                  <p:childTnLst>
                                    <p:animMotion origin="layout" path="M 0.142 -0.130 L 0.000 -0.130 " pathEditMode="relative" rAng="0" ptsTypes="AA">
                                      <p:cBhvr>
                                        <p:cTn id="894" dur="68" fill="hold"/>
                                        <p:tgtEl>
                                          <p:spTgt spid="682091"/>
                                        </p:tgtEl>
                                        <p:attrNameLst>
                                          <p:attrName>ppt_x</p:attrName>
                                          <p:attrName>ppt_y</p:attrName>
                                        </p:attrNameLst>
                                      </p:cBhvr>
                                      <p:rCtr x="-142" y="0"/>
                                    </p:animMotion>
                                  </p:childTnLst>
                                </p:cTn>
                              </p:par>
                              <p:par>
                                <p:cTn id="895" presetID="64" presetClass="path" presetSubtype="0" decel="50000" fill="hold" grpId="6" nodeType="withEffect">
                                  <p:stCondLst>
                                    <p:cond delay="0"/>
                                  </p:stCondLst>
                                  <p:childTnLst>
                                    <p:animMotion origin="layout" path="M 0.142 -0.178 L 0.000 -0.178 " pathEditMode="relative" rAng="0" ptsTypes="AA">
                                      <p:cBhvr>
                                        <p:cTn id="896" dur="68" fill="hold"/>
                                        <p:tgtEl>
                                          <p:spTgt spid="682094"/>
                                        </p:tgtEl>
                                        <p:attrNameLst>
                                          <p:attrName>ppt_x</p:attrName>
                                          <p:attrName>ppt_y</p:attrName>
                                        </p:attrNameLst>
                                      </p:cBhvr>
                                      <p:rCtr x="-142" y="0"/>
                                    </p:animMotion>
                                  </p:childTnLst>
                                </p:cTn>
                              </p:par>
                            </p:childTnLst>
                          </p:cTn>
                        </p:par>
                        <p:par>
                          <p:cTn id="897" fill="hold">
                            <p:stCondLst>
                              <p:cond delay="1662"/>
                            </p:stCondLst>
                            <p:childTnLst>
                              <p:par>
                                <p:cTn id="898" presetID="64" presetClass="path" presetSubtype="0" accel="50000" fill="hold" grpId="3" nodeType="afterEffect">
                                  <p:stCondLst>
                                    <p:cond delay="0"/>
                                  </p:stCondLst>
                                  <p:childTnLst>
                                    <p:animMotion origin="layout" path="M 0.375 -0.180 L 0.233 -0.180 " pathEditMode="relative" rAng="0" ptsTypes="AA">
                                      <p:cBhvr>
                                        <p:cTn id="899" dur="68" fill="hold"/>
                                        <p:tgtEl>
                                          <p:spTgt spid="682113"/>
                                        </p:tgtEl>
                                        <p:attrNameLst>
                                          <p:attrName>ppt_x</p:attrName>
                                          <p:attrName>ppt_y</p:attrName>
                                        </p:attrNameLst>
                                      </p:cBhvr>
                                      <p:rCtr x="-142" y="0"/>
                                    </p:animMotion>
                                  </p:childTnLst>
                                </p:cTn>
                              </p:par>
                              <p:par>
                                <p:cTn id="900" presetID="64" presetClass="path" presetSubtype="0" accel="50000" fill="hold" grpId="4" nodeType="withEffect">
                                  <p:stCondLst>
                                    <p:cond delay="0"/>
                                  </p:stCondLst>
                                  <p:childTnLst>
                                    <p:animMotion origin="layout" path="M 0.375 -0.116 L 0.233 -0.116 " pathEditMode="relative" rAng="0" ptsTypes="AA">
                                      <p:cBhvr>
                                        <p:cTn id="901" dur="68" fill="hold"/>
                                        <p:tgtEl>
                                          <p:spTgt spid="682107"/>
                                        </p:tgtEl>
                                        <p:attrNameLst>
                                          <p:attrName>ppt_x</p:attrName>
                                          <p:attrName>ppt_y</p:attrName>
                                        </p:attrNameLst>
                                      </p:cBhvr>
                                      <p:rCtr x="-142" y="0"/>
                                    </p:animMotion>
                                  </p:childTnLst>
                                </p:cTn>
                              </p:par>
                              <p:par>
                                <p:cTn id="902" presetID="64" presetClass="path" presetSubtype="0" accel="50000" fill="hold" grpId="5" nodeType="withEffect">
                                  <p:stCondLst>
                                    <p:cond delay="0"/>
                                  </p:stCondLst>
                                  <p:childTnLst>
                                    <p:animMotion origin="layout" path="M 0.375 0.114 L 0.233 0.114 " pathEditMode="relative" rAng="0" ptsTypes="AA">
                                      <p:cBhvr>
                                        <p:cTn id="903" dur="68" fill="hold"/>
                                        <p:tgtEl>
                                          <p:spTgt spid="682087"/>
                                        </p:tgtEl>
                                        <p:attrNameLst>
                                          <p:attrName>ppt_x</p:attrName>
                                          <p:attrName>ppt_y</p:attrName>
                                        </p:attrNameLst>
                                      </p:cBhvr>
                                      <p:rCtr x="-142" y="0"/>
                                    </p:animMotion>
                                  </p:childTnLst>
                                </p:cTn>
                              </p:par>
                              <p:par>
                                <p:cTn id="904" presetID="64" presetClass="path" presetSubtype="0" accel="50000" fill="hold" grpId="6" nodeType="withEffect">
                                  <p:stCondLst>
                                    <p:cond delay="0"/>
                                  </p:stCondLst>
                                  <p:childTnLst>
                                    <p:animMotion origin="layout" path="M 0.375 0.250 L 0.233 0.250 " pathEditMode="relative" rAng="0" ptsTypes="AA">
                                      <p:cBhvr>
                                        <p:cTn id="905" dur="68" fill="hold"/>
                                        <p:tgtEl>
                                          <p:spTgt spid="682075"/>
                                        </p:tgtEl>
                                        <p:attrNameLst>
                                          <p:attrName>ppt_x</p:attrName>
                                          <p:attrName>ppt_y</p:attrName>
                                        </p:attrNameLst>
                                      </p:cBhvr>
                                      <p:rCtr x="-142" y="0"/>
                                    </p:animMotion>
                                  </p:childTnLst>
                                </p:cTn>
                              </p:par>
                              <p:par>
                                <p:cTn id="906" presetID="64" presetClass="path" presetSubtype="0" accel="50000" fill="hold" grpId="7" nodeType="withEffect">
                                  <p:stCondLst>
                                    <p:cond delay="0"/>
                                  </p:stCondLst>
                                  <p:childTnLst>
                                    <p:animMotion origin="layout" path="M 0.375 0.279 L 0.233 0.279 " pathEditMode="relative" rAng="0" ptsTypes="AA">
                                      <p:cBhvr>
                                        <p:cTn id="907" dur="68" fill="hold"/>
                                        <p:tgtEl>
                                          <p:spTgt spid="682072"/>
                                        </p:tgtEl>
                                        <p:attrNameLst>
                                          <p:attrName>ppt_x</p:attrName>
                                          <p:attrName>ppt_y</p:attrName>
                                        </p:attrNameLst>
                                      </p:cBhvr>
                                      <p:rCtr x="-142" y="0"/>
                                    </p:animMotion>
                                  </p:childTnLst>
                                </p:cTn>
                              </p:par>
                              <p:par>
                                <p:cTn id="908" presetID="64" presetClass="path" presetSubtype="0" accel="50000" fill="hold" grpId="6" nodeType="withEffect">
                                  <p:stCondLst>
                                    <p:cond delay="0"/>
                                  </p:stCondLst>
                                  <p:childTnLst>
                                    <p:animMotion origin="layout" path="M 0.375 0.166 L 0.233 0.166 " pathEditMode="relative" rAng="0" ptsTypes="AA">
                                      <p:cBhvr>
                                        <p:cTn id="909" dur="68" fill="hold"/>
                                        <p:tgtEl>
                                          <p:spTgt spid="682081"/>
                                        </p:tgtEl>
                                        <p:attrNameLst>
                                          <p:attrName>ppt_x</p:attrName>
                                          <p:attrName>ppt_y</p:attrName>
                                        </p:attrNameLst>
                                      </p:cBhvr>
                                      <p:rCtr x="-142" y="0"/>
                                    </p:animMotion>
                                  </p:childTnLst>
                                </p:cTn>
                              </p:par>
                              <p:par>
                                <p:cTn id="910" presetID="64" presetClass="path" presetSubtype="0" accel="50000" fill="hold" grpId="5" nodeType="withEffect">
                                  <p:stCondLst>
                                    <p:cond delay="0"/>
                                  </p:stCondLst>
                                  <p:childTnLst>
                                    <p:animMotion origin="layout" path="M 0.375 -0.018 L 0.233 -0.018 " pathEditMode="relative" rAng="0" ptsTypes="AA">
                                      <p:cBhvr>
                                        <p:cTn id="911" dur="68" fill="hold"/>
                                        <p:tgtEl>
                                          <p:spTgt spid="682096"/>
                                        </p:tgtEl>
                                        <p:attrNameLst>
                                          <p:attrName>ppt_x</p:attrName>
                                          <p:attrName>ppt_y</p:attrName>
                                        </p:attrNameLst>
                                      </p:cBhvr>
                                      <p:rCtr x="-142" y="0"/>
                                    </p:animMotion>
                                  </p:childTnLst>
                                </p:cTn>
                              </p:par>
                              <p:par>
                                <p:cTn id="912" presetID="64" presetClass="path" presetSubtype="0" accel="50000" fill="hold" grpId="3" nodeType="withEffect">
                                  <p:stCondLst>
                                    <p:cond delay="0"/>
                                  </p:stCondLst>
                                  <p:childTnLst>
                                    <p:animMotion origin="layout" path="M 0.375 -0.250 L 0.233 -0.250 " pathEditMode="relative" rAng="0" ptsTypes="AA">
                                      <p:cBhvr>
                                        <p:cTn id="913" dur="68" fill="hold"/>
                                        <p:tgtEl>
                                          <p:spTgt spid="682115"/>
                                        </p:tgtEl>
                                        <p:attrNameLst>
                                          <p:attrName>ppt_x</p:attrName>
                                          <p:attrName>ppt_y</p:attrName>
                                        </p:attrNameLst>
                                      </p:cBhvr>
                                      <p:rCtr x="-142" y="0"/>
                                    </p:animMotion>
                                  </p:childTnLst>
                                </p:cTn>
                              </p:par>
                            </p:childTnLst>
                          </p:cTn>
                        </p:par>
                        <p:par>
                          <p:cTn id="914" fill="hold">
                            <p:stCondLst>
                              <p:cond delay="1730"/>
                            </p:stCondLst>
                            <p:childTnLst>
                              <p:par>
                                <p:cTn id="915" presetID="64" presetClass="path" presetSubtype="0" fill="hold" grpId="4" nodeType="afterEffect">
                                  <p:stCondLst>
                                    <p:cond delay="0"/>
                                  </p:stCondLst>
                                  <p:childTnLst>
                                    <p:animMotion origin="layout" path="M 0.233 -0.180 L 0.142 -0.414 " pathEditMode="relative" rAng="0" ptsTypes="AA">
                                      <p:cBhvr>
                                        <p:cTn id="916" dur="83" fill="hold"/>
                                        <p:tgtEl>
                                          <p:spTgt spid="682113"/>
                                        </p:tgtEl>
                                        <p:attrNameLst>
                                          <p:attrName>ppt_x</p:attrName>
                                          <p:attrName>ppt_y</p:attrName>
                                        </p:attrNameLst>
                                      </p:cBhvr>
                                      <p:rCtr x="-92" y="-234"/>
                                    </p:animMotion>
                                  </p:childTnLst>
                                </p:cTn>
                              </p:par>
                              <p:par>
                                <p:cTn id="917" presetID="64" presetClass="path" presetSubtype="0" fill="hold" grpId="5" nodeType="withEffect">
                                  <p:stCondLst>
                                    <p:cond delay="0"/>
                                  </p:stCondLst>
                                  <p:childTnLst>
                                    <p:animMotion origin="layout" path="M 0.233 -0.116 L 0.142 -0.355 " pathEditMode="relative" rAng="0" ptsTypes="AA">
                                      <p:cBhvr>
                                        <p:cTn id="918" dur="83" fill="hold"/>
                                        <p:tgtEl>
                                          <p:spTgt spid="682107"/>
                                        </p:tgtEl>
                                        <p:attrNameLst>
                                          <p:attrName>ppt_x</p:attrName>
                                          <p:attrName>ppt_y</p:attrName>
                                        </p:attrNameLst>
                                      </p:cBhvr>
                                      <p:rCtr x="-92" y="-239"/>
                                    </p:animMotion>
                                  </p:childTnLst>
                                </p:cTn>
                              </p:par>
                              <p:par>
                                <p:cTn id="919" presetID="64" presetClass="path" presetSubtype="0" fill="hold" grpId="6" nodeType="withEffect">
                                  <p:stCondLst>
                                    <p:cond delay="0"/>
                                  </p:stCondLst>
                                  <p:childTnLst>
                                    <p:animMotion origin="layout" path="M 0.233 0.114 L 0.142 -0.130 " pathEditMode="relative" rAng="0" ptsTypes="AA">
                                      <p:cBhvr>
                                        <p:cTn id="920" dur="83" fill="hold"/>
                                        <p:tgtEl>
                                          <p:spTgt spid="682087"/>
                                        </p:tgtEl>
                                        <p:attrNameLst>
                                          <p:attrName>ppt_x</p:attrName>
                                          <p:attrName>ppt_y</p:attrName>
                                        </p:attrNameLst>
                                      </p:cBhvr>
                                      <p:rCtr x="-92" y="-245"/>
                                    </p:animMotion>
                                  </p:childTnLst>
                                </p:cTn>
                              </p:par>
                              <p:par>
                                <p:cTn id="921" presetID="64" presetClass="path" presetSubtype="0" fill="hold" grpId="7" nodeType="withEffect">
                                  <p:stCondLst>
                                    <p:cond delay="0"/>
                                  </p:stCondLst>
                                  <p:childTnLst>
                                    <p:animMotion origin="layout" path="M 0.233 0.250 L 0.142 -0.000 " pathEditMode="relative" rAng="0" ptsTypes="AA">
                                      <p:cBhvr>
                                        <p:cTn id="922" dur="83" fill="hold"/>
                                        <p:tgtEl>
                                          <p:spTgt spid="682075"/>
                                        </p:tgtEl>
                                        <p:attrNameLst>
                                          <p:attrName>ppt_x</p:attrName>
                                          <p:attrName>ppt_y</p:attrName>
                                        </p:attrNameLst>
                                      </p:cBhvr>
                                      <p:rCtr x="-92" y="-250"/>
                                    </p:animMotion>
                                  </p:childTnLst>
                                </p:cTn>
                              </p:par>
                              <p:par>
                                <p:cTn id="923" presetID="64" presetClass="path" presetSubtype="0" fill="hold" grpId="8" nodeType="withEffect">
                                  <p:stCondLst>
                                    <p:cond delay="0"/>
                                  </p:stCondLst>
                                  <p:childTnLst>
                                    <p:animMotion origin="layout" path="M 0.233 0.279 L 0.142 0.024 " pathEditMode="relative" rAng="0" ptsTypes="AA">
                                      <p:cBhvr>
                                        <p:cTn id="924" dur="83" fill="hold"/>
                                        <p:tgtEl>
                                          <p:spTgt spid="682072"/>
                                        </p:tgtEl>
                                        <p:attrNameLst>
                                          <p:attrName>ppt_x</p:attrName>
                                          <p:attrName>ppt_y</p:attrName>
                                        </p:attrNameLst>
                                      </p:cBhvr>
                                      <p:rCtr x="-92" y="-255"/>
                                    </p:animMotion>
                                  </p:childTnLst>
                                </p:cTn>
                              </p:par>
                              <p:par>
                                <p:cTn id="925" presetID="64" presetClass="path" presetSubtype="0" fill="hold" grpId="7" nodeType="withEffect">
                                  <p:stCondLst>
                                    <p:cond delay="0"/>
                                  </p:stCondLst>
                                  <p:childTnLst>
                                    <p:animMotion origin="layout" path="M 0.233 0.166 L 0.142 -0.095 " pathEditMode="relative" rAng="0" ptsTypes="AA">
                                      <p:cBhvr>
                                        <p:cTn id="926" dur="83" fill="hold"/>
                                        <p:tgtEl>
                                          <p:spTgt spid="682081"/>
                                        </p:tgtEl>
                                        <p:attrNameLst>
                                          <p:attrName>ppt_x</p:attrName>
                                          <p:attrName>ppt_y</p:attrName>
                                        </p:attrNameLst>
                                      </p:cBhvr>
                                      <p:rCtr x="-92" y="-260"/>
                                    </p:animMotion>
                                  </p:childTnLst>
                                </p:cTn>
                              </p:par>
                              <p:par>
                                <p:cTn id="927" presetID="64" presetClass="path" presetSubtype="0" fill="hold" grpId="6" nodeType="withEffect">
                                  <p:stCondLst>
                                    <p:cond delay="0"/>
                                  </p:stCondLst>
                                  <p:childTnLst>
                                    <p:animMotion origin="layout" path="M 0.233 -0.018 L 0.142 -0.284 " pathEditMode="relative" rAng="0" ptsTypes="AA">
                                      <p:cBhvr>
                                        <p:cTn id="928" dur="83" fill="hold"/>
                                        <p:tgtEl>
                                          <p:spTgt spid="682096"/>
                                        </p:tgtEl>
                                        <p:attrNameLst>
                                          <p:attrName>ppt_x</p:attrName>
                                          <p:attrName>ppt_y</p:attrName>
                                        </p:attrNameLst>
                                      </p:cBhvr>
                                      <p:rCtr x="-92" y="-266"/>
                                    </p:animMotion>
                                  </p:childTnLst>
                                </p:cTn>
                              </p:par>
                              <p:par>
                                <p:cTn id="929" presetID="64" presetClass="path" presetSubtype="0" fill="hold" grpId="4" nodeType="withEffect">
                                  <p:stCondLst>
                                    <p:cond delay="0"/>
                                  </p:stCondLst>
                                  <p:childTnLst>
                                    <p:animMotion origin="layout" path="M 0.233 -0.250 L 0.142 -0.521 " pathEditMode="relative" rAng="0" ptsTypes="AA">
                                      <p:cBhvr>
                                        <p:cTn id="930" dur="83" fill="hold"/>
                                        <p:tgtEl>
                                          <p:spTgt spid="682115"/>
                                        </p:tgtEl>
                                        <p:attrNameLst>
                                          <p:attrName>ppt_x</p:attrName>
                                          <p:attrName>ppt_y</p:attrName>
                                        </p:attrNameLst>
                                      </p:cBhvr>
                                      <p:rCtr x="-92" y="-271"/>
                                    </p:animMotion>
                                  </p:childTnLst>
                                </p:cTn>
                              </p:par>
                            </p:childTnLst>
                          </p:cTn>
                        </p:par>
                        <p:par>
                          <p:cTn id="931" fill="hold">
                            <p:stCondLst>
                              <p:cond delay="1813"/>
                            </p:stCondLst>
                            <p:childTnLst>
                              <p:par>
                                <p:cTn id="932" presetID="64" presetClass="path" presetSubtype="0" decel="50000" fill="hold" grpId="5" nodeType="afterEffect">
                                  <p:stCondLst>
                                    <p:cond delay="0"/>
                                  </p:stCondLst>
                                  <p:childTnLst>
                                    <p:animMotion origin="layout" path="M 0.142 -0.414 L 0.000 -0.414 " pathEditMode="relative" rAng="0" ptsTypes="AA">
                                      <p:cBhvr>
                                        <p:cTn id="933" dur="68" fill="hold"/>
                                        <p:tgtEl>
                                          <p:spTgt spid="682113"/>
                                        </p:tgtEl>
                                        <p:attrNameLst>
                                          <p:attrName>ppt_x</p:attrName>
                                          <p:attrName>ppt_y</p:attrName>
                                        </p:attrNameLst>
                                      </p:cBhvr>
                                      <p:rCtr x="-142" y="0"/>
                                    </p:animMotion>
                                  </p:childTnLst>
                                </p:cTn>
                              </p:par>
                              <p:par>
                                <p:cTn id="934" presetID="64" presetClass="path" presetSubtype="0" decel="50000" fill="hold" grpId="6" nodeType="withEffect">
                                  <p:stCondLst>
                                    <p:cond delay="0"/>
                                  </p:stCondLst>
                                  <p:childTnLst>
                                    <p:animMotion origin="layout" path="M 0.142 -0.355 L 0.000 -0.355 " pathEditMode="relative" rAng="0" ptsTypes="AA">
                                      <p:cBhvr>
                                        <p:cTn id="935" dur="68" fill="hold"/>
                                        <p:tgtEl>
                                          <p:spTgt spid="682107"/>
                                        </p:tgtEl>
                                        <p:attrNameLst>
                                          <p:attrName>ppt_x</p:attrName>
                                          <p:attrName>ppt_y</p:attrName>
                                        </p:attrNameLst>
                                      </p:cBhvr>
                                      <p:rCtr x="-142" y="0"/>
                                    </p:animMotion>
                                  </p:childTnLst>
                                </p:cTn>
                              </p:par>
                              <p:par>
                                <p:cTn id="936" presetID="64" presetClass="path" presetSubtype="0" decel="50000" fill="hold" grpId="7" nodeType="withEffect">
                                  <p:stCondLst>
                                    <p:cond delay="0"/>
                                  </p:stCondLst>
                                  <p:childTnLst>
                                    <p:animMotion origin="layout" path="M 0.142 -0.130 L 0.000 -0.130 " pathEditMode="relative" rAng="0" ptsTypes="AA">
                                      <p:cBhvr>
                                        <p:cTn id="937" dur="68" fill="hold"/>
                                        <p:tgtEl>
                                          <p:spTgt spid="682087"/>
                                        </p:tgtEl>
                                        <p:attrNameLst>
                                          <p:attrName>ppt_x</p:attrName>
                                          <p:attrName>ppt_y</p:attrName>
                                        </p:attrNameLst>
                                      </p:cBhvr>
                                      <p:rCtr x="-142" y="0"/>
                                    </p:animMotion>
                                  </p:childTnLst>
                                </p:cTn>
                              </p:par>
                              <p:par>
                                <p:cTn id="938" presetID="64" presetClass="path" presetSubtype="0" decel="50000" fill="hold" grpId="8" nodeType="withEffect">
                                  <p:stCondLst>
                                    <p:cond delay="0"/>
                                  </p:stCondLst>
                                  <p:childTnLst>
                                    <p:animMotion origin="layout" path="M 0.142 -0.000 L 0.000 -0.000 " pathEditMode="relative" rAng="0" ptsTypes="AA">
                                      <p:cBhvr>
                                        <p:cTn id="939" dur="68" fill="hold"/>
                                        <p:tgtEl>
                                          <p:spTgt spid="682075"/>
                                        </p:tgtEl>
                                        <p:attrNameLst>
                                          <p:attrName>ppt_x</p:attrName>
                                          <p:attrName>ppt_y</p:attrName>
                                        </p:attrNameLst>
                                      </p:cBhvr>
                                      <p:rCtr x="-142" y="0"/>
                                    </p:animMotion>
                                  </p:childTnLst>
                                </p:cTn>
                              </p:par>
                              <p:par>
                                <p:cTn id="940" presetID="64" presetClass="path" presetSubtype="0" decel="50000" fill="hold" grpId="9" nodeType="withEffect">
                                  <p:stCondLst>
                                    <p:cond delay="0"/>
                                  </p:stCondLst>
                                  <p:childTnLst>
                                    <p:animMotion origin="layout" path="M 0.142 0.024 L 0.000 0.024 " pathEditMode="relative" rAng="0" ptsTypes="AA">
                                      <p:cBhvr>
                                        <p:cTn id="941" dur="68" fill="hold"/>
                                        <p:tgtEl>
                                          <p:spTgt spid="682072"/>
                                        </p:tgtEl>
                                        <p:attrNameLst>
                                          <p:attrName>ppt_x</p:attrName>
                                          <p:attrName>ppt_y</p:attrName>
                                        </p:attrNameLst>
                                      </p:cBhvr>
                                      <p:rCtr x="-142" y="0"/>
                                    </p:animMotion>
                                  </p:childTnLst>
                                </p:cTn>
                              </p:par>
                              <p:par>
                                <p:cTn id="942" presetID="64" presetClass="path" presetSubtype="0" decel="50000" fill="hold" grpId="8" nodeType="withEffect">
                                  <p:stCondLst>
                                    <p:cond delay="0"/>
                                  </p:stCondLst>
                                  <p:childTnLst>
                                    <p:animMotion origin="layout" path="M 0.142 -0.095 L 0.000 -0.095 " pathEditMode="relative" rAng="0" ptsTypes="AA">
                                      <p:cBhvr>
                                        <p:cTn id="943" dur="68" fill="hold"/>
                                        <p:tgtEl>
                                          <p:spTgt spid="682081"/>
                                        </p:tgtEl>
                                        <p:attrNameLst>
                                          <p:attrName>ppt_x</p:attrName>
                                          <p:attrName>ppt_y</p:attrName>
                                        </p:attrNameLst>
                                      </p:cBhvr>
                                      <p:rCtr x="-142" y="0"/>
                                    </p:animMotion>
                                  </p:childTnLst>
                                </p:cTn>
                              </p:par>
                              <p:par>
                                <p:cTn id="944" presetID="64" presetClass="path" presetSubtype="0" decel="50000" fill="hold" grpId="7" nodeType="withEffect">
                                  <p:stCondLst>
                                    <p:cond delay="0"/>
                                  </p:stCondLst>
                                  <p:childTnLst>
                                    <p:animMotion origin="layout" path="M 0.142 -0.284 L 0.000 -0.284 " pathEditMode="relative" rAng="0" ptsTypes="AA">
                                      <p:cBhvr>
                                        <p:cTn id="945" dur="68" fill="hold"/>
                                        <p:tgtEl>
                                          <p:spTgt spid="682096"/>
                                        </p:tgtEl>
                                        <p:attrNameLst>
                                          <p:attrName>ppt_x</p:attrName>
                                          <p:attrName>ppt_y</p:attrName>
                                        </p:attrNameLst>
                                      </p:cBhvr>
                                      <p:rCtr x="-142" y="0"/>
                                    </p:animMotion>
                                  </p:childTnLst>
                                </p:cTn>
                              </p:par>
                              <p:par>
                                <p:cTn id="946" presetID="64" presetClass="path" presetSubtype="0" decel="50000" fill="hold" grpId="5" nodeType="withEffect">
                                  <p:stCondLst>
                                    <p:cond delay="0"/>
                                  </p:stCondLst>
                                  <p:childTnLst>
                                    <p:animMotion origin="layout" path="M 0.142 -0.521 L 0.000 -0.521 " pathEditMode="relative" rAng="0" ptsTypes="AA">
                                      <p:cBhvr>
                                        <p:cTn id="947" dur="68" fill="hold"/>
                                        <p:tgtEl>
                                          <p:spTgt spid="682115"/>
                                        </p:tgtEl>
                                        <p:attrNameLst>
                                          <p:attrName>ppt_x</p:attrName>
                                          <p:attrName>ppt_y</p:attrName>
                                        </p:attrNameLst>
                                      </p:cBhvr>
                                      <p:rCtr x="-142" y="0"/>
                                    </p:animMotion>
                                  </p:childTnLst>
                                </p:cTn>
                              </p:par>
                            </p:childTnLst>
                          </p:cTn>
                        </p:par>
                        <p:par>
                          <p:cTn id="948" fill="hold">
                            <p:stCondLst>
                              <p:cond delay="1881"/>
                            </p:stCondLst>
                            <p:childTnLst>
                              <p:par>
                                <p:cTn id="949" presetID="64" presetClass="path" presetSubtype="0" accel="50000" fill="hold" grpId="3" nodeType="afterEffect">
                                  <p:stCondLst>
                                    <p:cond delay="0"/>
                                  </p:stCondLst>
                                  <p:childTnLst>
                                    <p:animMotion origin="layout" path="M 0.375 -0.226 L 0.233 -0.226 " pathEditMode="relative" rAng="0" ptsTypes="AA">
                                      <p:cBhvr>
                                        <p:cTn id="950" dur="68" fill="hold"/>
                                        <p:tgtEl>
                                          <p:spTgt spid="682110"/>
                                        </p:tgtEl>
                                        <p:attrNameLst>
                                          <p:attrName>ppt_x</p:attrName>
                                          <p:attrName>ppt_y</p:attrName>
                                        </p:attrNameLst>
                                      </p:cBhvr>
                                      <p:rCtr x="-142" y="0"/>
                                    </p:animMotion>
                                  </p:childTnLst>
                                </p:cTn>
                              </p:par>
                              <p:par>
                                <p:cTn id="951" presetID="64" presetClass="path" presetSubtype="0" accel="50000" fill="hold" grpId="4" nodeType="withEffect">
                                  <p:stCondLst>
                                    <p:cond delay="0"/>
                                  </p:stCondLst>
                                  <p:childTnLst>
                                    <p:animMotion origin="layout" path="M 0.375 -0.220 L 0.233 -0.220 " pathEditMode="relative" rAng="0" ptsTypes="AA">
                                      <p:cBhvr>
                                        <p:cTn id="952" dur="68" fill="hold"/>
                                        <p:tgtEl>
                                          <p:spTgt spid="682109"/>
                                        </p:tgtEl>
                                        <p:attrNameLst>
                                          <p:attrName>ppt_x</p:attrName>
                                          <p:attrName>ppt_y</p:attrName>
                                        </p:attrNameLst>
                                      </p:cBhvr>
                                      <p:rCtr x="-142" y="0"/>
                                    </p:animMotion>
                                  </p:childTnLst>
                                </p:cTn>
                              </p:par>
                              <p:par>
                                <p:cTn id="953" presetID="64" presetClass="path" presetSubtype="0" accel="50000" fill="hold" grpId="5" nodeType="withEffect">
                                  <p:stCondLst>
                                    <p:cond delay="0"/>
                                  </p:stCondLst>
                                  <p:childTnLst>
                                    <p:animMotion origin="layout" path="M 0.375 0.140 L 0.233 0.140 " pathEditMode="relative" rAng="0" ptsTypes="AA">
                                      <p:cBhvr>
                                        <p:cTn id="954" dur="68" fill="hold"/>
                                        <p:tgtEl>
                                          <p:spTgt spid="682078"/>
                                        </p:tgtEl>
                                        <p:attrNameLst>
                                          <p:attrName>ppt_x</p:attrName>
                                          <p:attrName>ppt_y</p:attrName>
                                        </p:attrNameLst>
                                      </p:cBhvr>
                                      <p:rCtr x="-142" y="0"/>
                                    </p:animMotion>
                                  </p:childTnLst>
                                </p:cTn>
                              </p:par>
                              <p:par>
                                <p:cTn id="955" presetID="64" presetClass="path" presetSubtype="0" accel="50000" fill="hold" grpId="6" nodeType="withEffect">
                                  <p:stCondLst>
                                    <p:cond delay="0"/>
                                  </p:stCondLst>
                                  <p:childTnLst>
                                    <p:animMotion origin="layout" path="M 0.375 0.216 L 0.233 0.216 " pathEditMode="relative" rAng="0" ptsTypes="AA">
                                      <p:cBhvr>
                                        <p:cTn id="956" dur="68" fill="hold"/>
                                        <p:tgtEl>
                                          <p:spTgt spid="682071"/>
                                        </p:tgtEl>
                                        <p:attrNameLst>
                                          <p:attrName>ppt_x</p:attrName>
                                          <p:attrName>ppt_y</p:attrName>
                                        </p:attrNameLst>
                                      </p:cBhvr>
                                      <p:rCtr x="-142" y="0"/>
                                    </p:animMotion>
                                  </p:childTnLst>
                                </p:cTn>
                              </p:par>
                              <p:par>
                                <p:cTn id="957" presetID="64" presetClass="path" presetSubtype="0" accel="50000" fill="hold" grpId="7" nodeType="withEffect">
                                  <p:stCondLst>
                                    <p:cond delay="0"/>
                                  </p:stCondLst>
                                  <p:childTnLst>
                                    <p:animMotion origin="layout" path="M 0.375 0.257 L 0.233 0.257 " pathEditMode="relative" rAng="0" ptsTypes="AA">
                                      <p:cBhvr>
                                        <p:cTn id="958" dur="68" fill="hold"/>
                                        <p:tgtEl>
                                          <p:spTgt spid="682067"/>
                                        </p:tgtEl>
                                        <p:attrNameLst>
                                          <p:attrName>ppt_x</p:attrName>
                                          <p:attrName>ppt_y</p:attrName>
                                        </p:attrNameLst>
                                      </p:cBhvr>
                                      <p:rCtr x="-142" y="0"/>
                                    </p:animMotion>
                                  </p:childTnLst>
                                </p:cTn>
                              </p:par>
                              <p:par>
                                <p:cTn id="959" presetID="64" presetClass="path" presetSubtype="0" accel="50000" fill="hold" grpId="3" nodeType="withEffect">
                                  <p:stCondLst>
                                    <p:cond delay="0"/>
                                  </p:stCondLst>
                                  <p:childTnLst>
                                    <p:animMotion origin="layout" path="M 0.375 -0.329 L 0.233 -0.329 " pathEditMode="relative" rAng="0" ptsTypes="AA">
                                      <p:cBhvr>
                                        <p:cTn id="960" dur="68" fill="hold"/>
                                        <p:tgtEl>
                                          <p:spTgt spid="682116"/>
                                        </p:tgtEl>
                                        <p:attrNameLst>
                                          <p:attrName>ppt_x</p:attrName>
                                          <p:attrName>ppt_y</p:attrName>
                                        </p:attrNameLst>
                                      </p:cBhvr>
                                      <p:rCtr x="-142" y="0"/>
                                    </p:animMotion>
                                  </p:childTnLst>
                                </p:cTn>
                              </p:par>
                            </p:childTnLst>
                          </p:cTn>
                        </p:par>
                        <p:par>
                          <p:cTn id="961" fill="hold">
                            <p:stCondLst>
                              <p:cond delay="1949"/>
                            </p:stCondLst>
                            <p:childTnLst>
                              <p:par>
                                <p:cTn id="962" presetID="64" presetClass="path" presetSubtype="0" fill="hold" grpId="4" nodeType="afterEffect">
                                  <p:stCondLst>
                                    <p:cond delay="0"/>
                                  </p:stCondLst>
                                  <p:childTnLst>
                                    <p:animMotion origin="layout" path="M 0.233 -0.226 L 0.142 -0.473 " pathEditMode="relative" rAng="0" ptsTypes="AA">
                                      <p:cBhvr>
                                        <p:cTn id="963" dur="88" fill="hold"/>
                                        <p:tgtEl>
                                          <p:spTgt spid="682110"/>
                                        </p:tgtEl>
                                        <p:attrNameLst>
                                          <p:attrName>ppt_x</p:attrName>
                                          <p:attrName>ppt_y</p:attrName>
                                        </p:attrNameLst>
                                      </p:cBhvr>
                                      <p:rCtr x="-92" y="-248"/>
                                    </p:animMotion>
                                  </p:childTnLst>
                                </p:cTn>
                              </p:par>
                              <p:par>
                                <p:cTn id="964" presetID="64" presetClass="path" presetSubtype="0" fill="hold" grpId="5" nodeType="withEffect">
                                  <p:stCondLst>
                                    <p:cond delay="0"/>
                                  </p:stCondLst>
                                  <p:childTnLst>
                                    <p:animMotion origin="layout" path="M 0.233 -0.220 L 0.142 -0.473 " pathEditMode="relative" rAng="0" ptsTypes="AA">
                                      <p:cBhvr>
                                        <p:cTn id="965" dur="88" fill="hold"/>
                                        <p:tgtEl>
                                          <p:spTgt spid="682109"/>
                                        </p:tgtEl>
                                        <p:attrNameLst>
                                          <p:attrName>ppt_x</p:attrName>
                                          <p:attrName>ppt_y</p:attrName>
                                        </p:attrNameLst>
                                      </p:cBhvr>
                                      <p:rCtr x="-92" y="-253"/>
                                    </p:animMotion>
                                  </p:childTnLst>
                                </p:cTn>
                              </p:par>
                              <p:par>
                                <p:cTn id="966" presetID="64" presetClass="path" presetSubtype="0" fill="hold" grpId="6" nodeType="withEffect">
                                  <p:stCondLst>
                                    <p:cond delay="0"/>
                                  </p:stCondLst>
                                  <p:childTnLst>
                                    <p:animMotion origin="layout" path="M 0.233 0.140 L 0.142 -0.118 " pathEditMode="relative" rAng="0" ptsTypes="AA">
                                      <p:cBhvr>
                                        <p:cTn id="967" dur="88" fill="hold"/>
                                        <p:tgtEl>
                                          <p:spTgt spid="682078"/>
                                        </p:tgtEl>
                                        <p:attrNameLst>
                                          <p:attrName>ppt_x</p:attrName>
                                          <p:attrName>ppt_y</p:attrName>
                                        </p:attrNameLst>
                                      </p:cBhvr>
                                      <p:rCtr x="-92" y="-258"/>
                                    </p:animMotion>
                                  </p:childTnLst>
                                </p:cTn>
                              </p:par>
                              <p:par>
                                <p:cTn id="968" presetID="64" presetClass="path" presetSubtype="0" fill="hold" grpId="7" nodeType="withEffect">
                                  <p:stCondLst>
                                    <p:cond delay="0"/>
                                  </p:stCondLst>
                                  <p:childTnLst>
                                    <p:animMotion origin="layout" path="M 0.233 0.216 L 0.142 -0.047 " pathEditMode="relative" rAng="0" ptsTypes="AA">
                                      <p:cBhvr>
                                        <p:cTn id="969" dur="88" fill="hold"/>
                                        <p:tgtEl>
                                          <p:spTgt spid="682071"/>
                                        </p:tgtEl>
                                        <p:attrNameLst>
                                          <p:attrName>ppt_x</p:attrName>
                                          <p:attrName>ppt_y</p:attrName>
                                        </p:attrNameLst>
                                      </p:cBhvr>
                                      <p:rCtr x="-92" y="-264"/>
                                    </p:animMotion>
                                  </p:childTnLst>
                                </p:cTn>
                              </p:par>
                              <p:par>
                                <p:cTn id="970" presetID="64" presetClass="path" presetSubtype="0" fill="hold" grpId="8" nodeType="withEffect">
                                  <p:stCondLst>
                                    <p:cond delay="0"/>
                                  </p:stCondLst>
                                  <p:childTnLst>
                                    <p:animMotion origin="layout" path="M 0.233 0.257 L 0.142 -0.012 " pathEditMode="relative" rAng="0" ptsTypes="AA">
                                      <p:cBhvr>
                                        <p:cTn id="971" dur="88" fill="hold"/>
                                        <p:tgtEl>
                                          <p:spTgt spid="682067"/>
                                        </p:tgtEl>
                                        <p:attrNameLst>
                                          <p:attrName>ppt_x</p:attrName>
                                          <p:attrName>ppt_y</p:attrName>
                                        </p:attrNameLst>
                                      </p:cBhvr>
                                      <p:rCtr x="-92" y="-269"/>
                                    </p:animMotion>
                                  </p:childTnLst>
                                </p:cTn>
                              </p:par>
                              <p:par>
                                <p:cTn id="972" presetID="64" presetClass="path" presetSubtype="0" fill="hold" grpId="4" nodeType="withEffect">
                                  <p:stCondLst>
                                    <p:cond delay="0"/>
                                  </p:stCondLst>
                                  <p:childTnLst>
                                    <p:animMotion origin="layout" path="M 0.233 -0.329 L 0.142 -0.604 " pathEditMode="relative" rAng="0" ptsTypes="AA">
                                      <p:cBhvr>
                                        <p:cTn id="973" dur="88" fill="hold"/>
                                        <p:tgtEl>
                                          <p:spTgt spid="682116"/>
                                        </p:tgtEl>
                                        <p:attrNameLst>
                                          <p:attrName>ppt_x</p:attrName>
                                          <p:attrName>ppt_y</p:attrName>
                                        </p:attrNameLst>
                                      </p:cBhvr>
                                      <p:rCtr x="-92" y="-274"/>
                                    </p:animMotion>
                                  </p:childTnLst>
                                </p:cTn>
                              </p:par>
                            </p:childTnLst>
                          </p:cTn>
                        </p:par>
                        <p:par>
                          <p:cTn id="974" fill="hold">
                            <p:stCondLst>
                              <p:cond delay="2037"/>
                            </p:stCondLst>
                            <p:childTnLst>
                              <p:par>
                                <p:cTn id="975" presetID="64" presetClass="path" presetSubtype="0" decel="50000" fill="hold" grpId="5" nodeType="afterEffect">
                                  <p:stCondLst>
                                    <p:cond delay="0"/>
                                  </p:stCondLst>
                                  <p:childTnLst>
                                    <p:animMotion origin="layout" path="M 0.142 -0.473 L 0.000 -0.473 " pathEditMode="relative" rAng="0" ptsTypes="AA">
                                      <p:cBhvr>
                                        <p:cTn id="976" dur="68" fill="hold"/>
                                        <p:tgtEl>
                                          <p:spTgt spid="682110"/>
                                        </p:tgtEl>
                                        <p:attrNameLst>
                                          <p:attrName>ppt_x</p:attrName>
                                          <p:attrName>ppt_y</p:attrName>
                                        </p:attrNameLst>
                                      </p:cBhvr>
                                      <p:rCtr x="-142" y="0"/>
                                    </p:animMotion>
                                  </p:childTnLst>
                                </p:cTn>
                              </p:par>
                              <p:par>
                                <p:cTn id="977" presetID="64" presetClass="path" presetSubtype="0" decel="50000" fill="hold" grpId="6" nodeType="withEffect">
                                  <p:stCondLst>
                                    <p:cond delay="0"/>
                                  </p:stCondLst>
                                  <p:childTnLst>
                                    <p:animMotion origin="layout" path="M 0.142 -0.473 L 0.000 -0.473 " pathEditMode="relative" rAng="0" ptsTypes="AA">
                                      <p:cBhvr>
                                        <p:cTn id="978" dur="68" fill="hold"/>
                                        <p:tgtEl>
                                          <p:spTgt spid="682109"/>
                                        </p:tgtEl>
                                        <p:attrNameLst>
                                          <p:attrName>ppt_x</p:attrName>
                                          <p:attrName>ppt_y</p:attrName>
                                        </p:attrNameLst>
                                      </p:cBhvr>
                                      <p:rCtr x="-142" y="0"/>
                                    </p:animMotion>
                                  </p:childTnLst>
                                </p:cTn>
                              </p:par>
                              <p:par>
                                <p:cTn id="979" presetID="64" presetClass="path" presetSubtype="0" decel="50000" fill="hold" grpId="7" nodeType="withEffect">
                                  <p:stCondLst>
                                    <p:cond delay="0"/>
                                  </p:stCondLst>
                                  <p:childTnLst>
                                    <p:animMotion origin="layout" path="M 0.142 -0.118 L 0.000 -0.118 " pathEditMode="relative" rAng="0" ptsTypes="AA">
                                      <p:cBhvr>
                                        <p:cTn id="980" dur="68" fill="hold"/>
                                        <p:tgtEl>
                                          <p:spTgt spid="682078"/>
                                        </p:tgtEl>
                                        <p:attrNameLst>
                                          <p:attrName>ppt_x</p:attrName>
                                          <p:attrName>ppt_y</p:attrName>
                                        </p:attrNameLst>
                                      </p:cBhvr>
                                      <p:rCtr x="-142" y="0"/>
                                    </p:animMotion>
                                  </p:childTnLst>
                                </p:cTn>
                              </p:par>
                              <p:par>
                                <p:cTn id="981" presetID="64" presetClass="path" presetSubtype="0" decel="50000" fill="hold" grpId="8" nodeType="withEffect">
                                  <p:stCondLst>
                                    <p:cond delay="0"/>
                                  </p:stCondLst>
                                  <p:childTnLst>
                                    <p:animMotion origin="layout" path="M 0.142 -0.047 L 0.000 -0.047 " pathEditMode="relative" rAng="0" ptsTypes="AA">
                                      <p:cBhvr>
                                        <p:cTn id="982" dur="68" fill="hold"/>
                                        <p:tgtEl>
                                          <p:spTgt spid="682071"/>
                                        </p:tgtEl>
                                        <p:attrNameLst>
                                          <p:attrName>ppt_x</p:attrName>
                                          <p:attrName>ppt_y</p:attrName>
                                        </p:attrNameLst>
                                      </p:cBhvr>
                                      <p:rCtr x="-142" y="0"/>
                                    </p:animMotion>
                                  </p:childTnLst>
                                </p:cTn>
                              </p:par>
                              <p:par>
                                <p:cTn id="983" presetID="64" presetClass="path" presetSubtype="0" decel="50000" fill="hold" grpId="9" nodeType="withEffect">
                                  <p:stCondLst>
                                    <p:cond delay="0"/>
                                  </p:stCondLst>
                                  <p:childTnLst>
                                    <p:animMotion origin="layout" path="M 0.142 -0.012 L 0.000 -0.012 " pathEditMode="relative" rAng="0" ptsTypes="AA">
                                      <p:cBhvr>
                                        <p:cTn id="984" dur="68" fill="hold"/>
                                        <p:tgtEl>
                                          <p:spTgt spid="682067"/>
                                        </p:tgtEl>
                                        <p:attrNameLst>
                                          <p:attrName>ppt_x</p:attrName>
                                          <p:attrName>ppt_y</p:attrName>
                                        </p:attrNameLst>
                                      </p:cBhvr>
                                      <p:rCtr x="-142" y="0"/>
                                    </p:animMotion>
                                  </p:childTnLst>
                                </p:cTn>
                              </p:par>
                              <p:par>
                                <p:cTn id="985" presetID="64" presetClass="path" presetSubtype="0" decel="50000" fill="hold" grpId="5" nodeType="withEffect">
                                  <p:stCondLst>
                                    <p:cond delay="0"/>
                                  </p:stCondLst>
                                  <p:childTnLst>
                                    <p:animMotion origin="layout" path="M 0.142 -0.604 L 0.000 -0.604 " pathEditMode="relative" rAng="0" ptsTypes="AA">
                                      <p:cBhvr>
                                        <p:cTn id="986" dur="68" fill="hold"/>
                                        <p:tgtEl>
                                          <p:spTgt spid="682116"/>
                                        </p:tgtEl>
                                        <p:attrNameLst>
                                          <p:attrName>ppt_x</p:attrName>
                                          <p:attrName>ppt_y</p:attrName>
                                        </p:attrNameLst>
                                      </p:cBhvr>
                                      <p:rCtr x="-14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8" grpId="0" build="p" autoUpdateAnimBg="0"/>
      <p:bldP spid="682065" grpId="0" animBg="1"/>
      <p:bldP spid="682065" grpId="1" animBg="1"/>
      <p:bldP spid="682065" grpId="2" animBg="1"/>
      <p:bldP spid="682065" grpId="3" animBg="1"/>
      <p:bldP spid="682065" grpId="4" animBg="1"/>
      <p:bldP spid="682065" grpId="5" animBg="1"/>
      <p:bldP spid="682065" grpId="6" animBg="1"/>
      <p:bldP spid="682065" grpId="7" animBg="1"/>
      <p:bldP spid="682065" grpId="8" animBg="1"/>
      <p:bldP spid="682066" grpId="0" animBg="1"/>
      <p:bldP spid="682066" grpId="1" animBg="1"/>
      <p:bldP spid="682066" grpId="2" animBg="1"/>
      <p:bldP spid="682066" grpId="3" animBg="1"/>
      <p:bldP spid="682066" grpId="4" animBg="1"/>
      <p:bldP spid="682066" grpId="5" animBg="1"/>
      <p:bldP spid="682066" grpId="6" animBg="1"/>
      <p:bldP spid="682066" grpId="7" animBg="1"/>
      <p:bldP spid="682066" grpId="8" animBg="1"/>
      <p:bldP spid="682067" grpId="0" animBg="1"/>
      <p:bldP spid="682067" grpId="1" animBg="1"/>
      <p:bldP spid="682067" grpId="2" animBg="1"/>
      <p:bldP spid="682067" grpId="3" animBg="1"/>
      <p:bldP spid="682067" grpId="4" animBg="1"/>
      <p:bldP spid="682067" grpId="5" animBg="1"/>
      <p:bldP spid="682067" grpId="6" animBg="1"/>
      <p:bldP spid="682067" grpId="7" animBg="1"/>
      <p:bldP spid="682067" grpId="8" animBg="1"/>
      <p:bldP spid="682067" grpId="9" animBg="1"/>
      <p:bldP spid="682068" grpId="0" animBg="1"/>
      <p:bldP spid="682068" grpId="1" animBg="1"/>
      <p:bldP spid="682068" grpId="2" animBg="1"/>
      <p:bldP spid="682068" grpId="3" animBg="1"/>
      <p:bldP spid="682068" grpId="4" animBg="1"/>
      <p:bldP spid="682068" grpId="5" animBg="1"/>
      <p:bldP spid="682068" grpId="6" animBg="1"/>
      <p:bldP spid="682068" grpId="7" animBg="1"/>
      <p:bldP spid="682069" grpId="0" animBg="1"/>
      <p:bldP spid="682069" grpId="1" animBg="1"/>
      <p:bldP spid="682069" grpId="2" animBg="1"/>
      <p:bldP spid="682069" grpId="3" animBg="1"/>
      <p:bldP spid="682069" grpId="4" animBg="1"/>
      <p:bldP spid="682069" grpId="5" animBg="1"/>
      <p:bldP spid="682069" grpId="6" animBg="1"/>
      <p:bldP spid="682069" grpId="7" animBg="1"/>
      <p:bldP spid="682070" grpId="0" animBg="1"/>
      <p:bldP spid="682070" grpId="1" animBg="1"/>
      <p:bldP spid="682070" grpId="2" animBg="1"/>
      <p:bldP spid="682070" grpId="3" animBg="1"/>
      <p:bldP spid="682070" grpId="4" animBg="1"/>
      <p:bldP spid="682070" grpId="5" animBg="1"/>
      <p:bldP spid="682070" grpId="6" animBg="1"/>
      <p:bldP spid="682070" grpId="7" animBg="1"/>
      <p:bldP spid="682071" grpId="0" animBg="1"/>
      <p:bldP spid="682071" grpId="1" animBg="1"/>
      <p:bldP spid="682071" grpId="2" animBg="1"/>
      <p:bldP spid="682071" grpId="3" animBg="1"/>
      <p:bldP spid="682071" grpId="4" animBg="1"/>
      <p:bldP spid="682071" grpId="5" animBg="1"/>
      <p:bldP spid="682071" grpId="6" animBg="1"/>
      <p:bldP spid="682071" grpId="7" animBg="1"/>
      <p:bldP spid="682071" grpId="8" animBg="1"/>
      <p:bldP spid="682072" grpId="0" animBg="1"/>
      <p:bldP spid="682072" grpId="1" animBg="1"/>
      <p:bldP spid="682072" grpId="2" animBg="1"/>
      <p:bldP spid="682072" grpId="3" animBg="1"/>
      <p:bldP spid="682072" grpId="4" animBg="1"/>
      <p:bldP spid="682072" grpId="5" animBg="1"/>
      <p:bldP spid="682072" grpId="6" animBg="1"/>
      <p:bldP spid="682072" grpId="7" animBg="1"/>
      <p:bldP spid="682072" grpId="8" animBg="1"/>
      <p:bldP spid="682072" grpId="9" animBg="1"/>
      <p:bldP spid="682073" grpId="0" animBg="1"/>
      <p:bldP spid="682073" grpId="1" animBg="1"/>
      <p:bldP spid="682073" grpId="2" animBg="1"/>
      <p:bldP spid="682073" grpId="3" animBg="1"/>
      <p:bldP spid="682073" grpId="4" animBg="1"/>
      <p:bldP spid="682073" grpId="5" animBg="1"/>
      <p:bldP spid="682073" grpId="6" animBg="1"/>
      <p:bldP spid="682073" grpId="7" animBg="1"/>
      <p:bldP spid="682074" grpId="0" animBg="1"/>
      <p:bldP spid="682074" grpId="1" animBg="1"/>
      <p:bldP spid="682074" grpId="2" animBg="1"/>
      <p:bldP spid="682074" grpId="3" animBg="1"/>
      <p:bldP spid="682074" grpId="4" animBg="1"/>
      <p:bldP spid="682074" grpId="5" animBg="1"/>
      <p:bldP spid="682074" grpId="6" animBg="1"/>
      <p:bldP spid="682074" grpId="7" animBg="1"/>
      <p:bldP spid="682075" grpId="0" animBg="1"/>
      <p:bldP spid="682075" grpId="1" animBg="1"/>
      <p:bldP spid="682075" grpId="2" animBg="1"/>
      <p:bldP spid="682075" grpId="3" animBg="1"/>
      <p:bldP spid="682075" grpId="4" animBg="1"/>
      <p:bldP spid="682075" grpId="5" animBg="1"/>
      <p:bldP spid="682075" grpId="6" animBg="1"/>
      <p:bldP spid="682075" grpId="7" animBg="1"/>
      <p:bldP spid="682075" grpId="8" animBg="1"/>
      <p:bldP spid="682076" grpId="0" animBg="1"/>
      <p:bldP spid="682076" grpId="1" animBg="1"/>
      <p:bldP spid="682076" grpId="2" animBg="1"/>
      <p:bldP spid="682076" grpId="3" animBg="1"/>
      <p:bldP spid="682076" grpId="4" animBg="1"/>
      <p:bldP spid="682076" grpId="5" animBg="1"/>
      <p:bldP spid="682076" grpId="6" animBg="1"/>
      <p:bldP spid="682076" grpId="7" animBg="1"/>
      <p:bldP spid="682076" grpId="8" animBg="1"/>
      <p:bldP spid="682077" grpId="0" animBg="1"/>
      <p:bldP spid="682077" grpId="1" animBg="1"/>
      <p:bldP spid="682077" grpId="2" animBg="1"/>
      <p:bldP spid="682077" grpId="3" animBg="1"/>
      <p:bldP spid="682077" grpId="4" animBg="1"/>
      <p:bldP spid="682077" grpId="5" animBg="1"/>
      <p:bldP spid="682077" grpId="6" animBg="1"/>
      <p:bldP spid="682077" grpId="7" animBg="1"/>
      <p:bldP spid="682078" grpId="0" animBg="1"/>
      <p:bldP spid="682078" grpId="1" animBg="1"/>
      <p:bldP spid="682078" grpId="2" animBg="1"/>
      <p:bldP spid="682078" grpId="3" animBg="1"/>
      <p:bldP spid="682078" grpId="4" animBg="1"/>
      <p:bldP spid="682078" grpId="5" animBg="1"/>
      <p:bldP spid="682078" grpId="6" animBg="1"/>
      <p:bldP spid="682078" grpId="7" animBg="1"/>
      <p:bldP spid="682079" grpId="0" animBg="1"/>
      <p:bldP spid="682079" grpId="1" animBg="1"/>
      <p:bldP spid="682079" grpId="2" animBg="1"/>
      <p:bldP spid="682079" grpId="3" animBg="1"/>
      <p:bldP spid="682079" grpId="4" animBg="1"/>
      <p:bldP spid="682079" grpId="5" animBg="1"/>
      <p:bldP spid="682079" grpId="6" animBg="1"/>
      <p:bldP spid="682079" grpId="7" animBg="1"/>
      <p:bldP spid="682079" grpId="8" animBg="1"/>
      <p:bldP spid="682080" grpId="0" animBg="1"/>
      <p:bldP spid="682080" grpId="1" animBg="1"/>
      <p:bldP spid="682080" grpId="2" animBg="1"/>
      <p:bldP spid="682080" grpId="3" animBg="1"/>
      <p:bldP spid="682080" grpId="4" animBg="1"/>
      <p:bldP spid="682080" grpId="5" animBg="1"/>
      <p:bldP spid="682080" grpId="6" animBg="1"/>
      <p:bldP spid="682081" grpId="0" animBg="1"/>
      <p:bldP spid="682081" grpId="1" animBg="1"/>
      <p:bldP spid="682081" grpId="2" animBg="1"/>
      <p:bldP spid="682081" grpId="3" animBg="1"/>
      <p:bldP spid="682081" grpId="4" animBg="1"/>
      <p:bldP spid="682081" grpId="5" animBg="1"/>
      <p:bldP spid="682081" grpId="6" animBg="1"/>
      <p:bldP spid="682081" grpId="7" animBg="1"/>
      <p:bldP spid="682081" grpId="8" animBg="1"/>
      <p:bldP spid="682082" grpId="0" animBg="1"/>
      <p:bldP spid="682082" grpId="1" animBg="1"/>
      <p:bldP spid="682082" grpId="2" animBg="1"/>
      <p:bldP spid="682082" grpId="3" animBg="1"/>
      <p:bldP spid="682082" grpId="4" animBg="1"/>
      <p:bldP spid="682082" grpId="5" animBg="1"/>
      <p:bldP spid="682082" grpId="6" animBg="1"/>
      <p:bldP spid="682082" grpId="7" animBg="1"/>
      <p:bldP spid="682082" grpId="8" animBg="1"/>
      <p:bldP spid="682083" grpId="0" animBg="1"/>
      <p:bldP spid="682083" grpId="1" animBg="1"/>
      <p:bldP spid="682083" grpId="2" animBg="1"/>
      <p:bldP spid="682083" grpId="3" animBg="1"/>
      <p:bldP spid="682083" grpId="4" animBg="1"/>
      <p:bldP spid="682083" grpId="5" animBg="1"/>
      <p:bldP spid="682083" grpId="6" animBg="1"/>
      <p:bldP spid="682083" grpId="7" animBg="1"/>
      <p:bldP spid="682084" grpId="0" animBg="1"/>
      <p:bldP spid="682084" grpId="1" animBg="1"/>
      <p:bldP spid="682084" grpId="2" animBg="1"/>
      <p:bldP spid="682084" grpId="3" animBg="1"/>
      <p:bldP spid="682084" grpId="4" animBg="1"/>
      <p:bldP spid="682084" grpId="5" animBg="1"/>
      <p:bldP spid="682084" grpId="6" animBg="1"/>
      <p:bldP spid="682085" grpId="0" animBg="1"/>
      <p:bldP spid="682085" grpId="1" animBg="1"/>
      <p:bldP spid="682085" grpId="2" animBg="1"/>
      <p:bldP spid="682085" grpId="3" animBg="1"/>
      <p:bldP spid="682085" grpId="4" animBg="1"/>
      <p:bldP spid="682085" grpId="5" animBg="1"/>
      <p:bldP spid="682085" grpId="6" animBg="1"/>
      <p:bldP spid="682085" grpId="7" animBg="1"/>
      <p:bldP spid="682086" grpId="0" animBg="1"/>
      <p:bldP spid="682086" grpId="1" animBg="1"/>
      <p:bldP spid="682086" grpId="2" animBg="1"/>
      <p:bldP spid="682086" grpId="3" animBg="1"/>
      <p:bldP spid="682086" grpId="4" animBg="1"/>
      <p:bldP spid="682086" grpId="5" animBg="1"/>
      <p:bldP spid="682086" grpId="6" animBg="1"/>
      <p:bldP spid="682086" grpId="7" animBg="1"/>
      <p:bldP spid="682087" grpId="0" animBg="1"/>
      <p:bldP spid="682087" grpId="1" animBg="1"/>
      <p:bldP spid="682087" grpId="2" animBg="1"/>
      <p:bldP spid="682087" grpId="3" animBg="1"/>
      <p:bldP spid="682087" grpId="4" animBg="1"/>
      <p:bldP spid="682087" grpId="5" animBg="1"/>
      <p:bldP spid="682087" grpId="6" animBg="1"/>
      <p:bldP spid="682087" grpId="7" animBg="1"/>
      <p:bldP spid="682088" grpId="0" animBg="1"/>
      <p:bldP spid="682088" grpId="1" animBg="1"/>
      <p:bldP spid="682088" grpId="2" animBg="1"/>
      <p:bldP spid="682088" grpId="3" animBg="1"/>
      <p:bldP spid="682088" grpId="4" animBg="1"/>
      <p:bldP spid="682088" grpId="5" animBg="1"/>
      <p:bldP spid="682088" grpId="6" animBg="1"/>
      <p:bldP spid="682089" grpId="0" animBg="1"/>
      <p:bldP spid="682089" grpId="1" animBg="1"/>
      <p:bldP spid="682089" grpId="2" animBg="1"/>
      <p:bldP spid="682089" grpId="3" animBg="1"/>
      <p:bldP spid="682089" grpId="4" animBg="1"/>
      <p:bldP spid="682089" grpId="5" animBg="1"/>
      <p:bldP spid="682089" grpId="6" animBg="1"/>
      <p:bldP spid="682089" grpId="7" animBg="1"/>
      <p:bldP spid="682089" grpId="8" animBg="1"/>
      <p:bldP spid="682090" grpId="0" animBg="1"/>
      <p:bldP spid="682090" grpId="1" animBg="1"/>
      <p:bldP spid="682090" grpId="2" animBg="1"/>
      <p:bldP spid="682090" grpId="3" animBg="1"/>
      <p:bldP spid="682090" grpId="4" animBg="1"/>
      <p:bldP spid="682090" grpId="5" animBg="1"/>
      <p:bldP spid="682090" grpId="6" animBg="1"/>
      <p:bldP spid="682090" grpId="7" animBg="1"/>
      <p:bldP spid="682091" grpId="0" animBg="1"/>
      <p:bldP spid="682091" grpId="1" animBg="1"/>
      <p:bldP spid="682091" grpId="2" animBg="1"/>
      <p:bldP spid="682091" grpId="3" animBg="1"/>
      <p:bldP spid="682091" grpId="4" animBg="1"/>
      <p:bldP spid="682091" grpId="5" animBg="1"/>
      <p:bldP spid="682091" grpId="6" animBg="1"/>
      <p:bldP spid="682091" grpId="7" animBg="1"/>
      <p:bldP spid="682092" grpId="0" animBg="1"/>
      <p:bldP spid="682092" grpId="1" animBg="1"/>
      <p:bldP spid="682092" grpId="2" animBg="1"/>
      <p:bldP spid="682092" grpId="3" animBg="1"/>
      <p:bldP spid="682092" grpId="4" animBg="1"/>
      <p:bldP spid="682092" grpId="5" animBg="1"/>
      <p:bldP spid="682092" grpId="6" animBg="1"/>
      <p:bldP spid="682092" grpId="7" animBg="1"/>
      <p:bldP spid="682092" grpId="8" animBg="1"/>
      <p:bldP spid="682093" grpId="0" animBg="1"/>
      <p:bldP spid="682093" grpId="1" animBg="1"/>
      <p:bldP spid="682093" grpId="2" animBg="1"/>
      <p:bldP spid="682093" grpId="3" animBg="1"/>
      <p:bldP spid="682093" grpId="4" animBg="1"/>
      <p:bldP spid="682093" grpId="5" animBg="1"/>
      <p:bldP spid="682093" grpId="6" animBg="1"/>
      <p:bldP spid="682094" grpId="0" animBg="1"/>
      <p:bldP spid="682094" grpId="1" animBg="1"/>
      <p:bldP spid="682094" grpId="2" animBg="1"/>
      <p:bldP spid="682094" grpId="3" animBg="1"/>
      <p:bldP spid="682094" grpId="4" animBg="1"/>
      <p:bldP spid="682094" grpId="5" animBg="1"/>
      <p:bldP spid="682094" grpId="6" animBg="1"/>
      <p:bldP spid="682095" grpId="0" animBg="1"/>
      <p:bldP spid="682095" grpId="1" animBg="1"/>
      <p:bldP spid="682095" grpId="2" animBg="1"/>
      <p:bldP spid="682095" grpId="3" animBg="1"/>
      <p:bldP spid="682095" grpId="4" animBg="1"/>
      <p:bldP spid="682095" grpId="5" animBg="1"/>
      <p:bldP spid="682095" grpId="6" animBg="1"/>
      <p:bldP spid="682095" grpId="7" animBg="1"/>
      <p:bldP spid="682095" grpId="8" animBg="1"/>
      <p:bldP spid="682096" grpId="0" animBg="1"/>
      <p:bldP spid="682096" grpId="1" animBg="1"/>
      <p:bldP spid="682096" grpId="2" animBg="1"/>
      <p:bldP spid="682096" grpId="3" animBg="1"/>
      <p:bldP spid="682096" grpId="4" animBg="1"/>
      <p:bldP spid="682096" grpId="5" animBg="1"/>
      <p:bldP spid="682096" grpId="6" animBg="1"/>
      <p:bldP spid="682096" grpId="7" animBg="1"/>
      <p:bldP spid="682097" grpId="0" animBg="1"/>
      <p:bldP spid="682097" grpId="1" animBg="1"/>
      <p:bldP spid="682097" grpId="2" animBg="1"/>
      <p:bldP spid="682097" grpId="3" animBg="1"/>
      <p:bldP spid="682097" grpId="4" animBg="1"/>
      <p:bldP spid="682097" grpId="5" animBg="1"/>
      <p:bldP spid="682097" grpId="6" animBg="1"/>
      <p:bldP spid="682097" grpId="7" animBg="1"/>
      <p:bldP spid="682098" grpId="0" animBg="1"/>
      <p:bldP spid="682098" grpId="1" animBg="1"/>
      <p:bldP spid="682098" grpId="2" animBg="1"/>
      <p:bldP spid="682098" grpId="3" animBg="1"/>
      <p:bldP spid="682098" grpId="4" animBg="1"/>
      <p:bldP spid="682098" grpId="5" animBg="1"/>
      <p:bldP spid="682099" grpId="0" animBg="1"/>
      <p:bldP spid="682099" grpId="1" animBg="1"/>
      <p:bldP spid="682099" grpId="2" animBg="1"/>
      <p:bldP spid="682099" grpId="3" animBg="1"/>
      <p:bldP spid="682099" grpId="4" animBg="1"/>
      <p:bldP spid="682099" grpId="5" animBg="1"/>
      <p:bldP spid="682099" grpId="6" animBg="1"/>
      <p:bldP spid="682100" grpId="0" animBg="1"/>
      <p:bldP spid="682100" grpId="1" animBg="1"/>
      <p:bldP spid="682100" grpId="2" animBg="1"/>
      <p:bldP spid="682100" grpId="3" animBg="1"/>
      <p:bldP spid="682100" grpId="4" animBg="1"/>
      <p:bldP spid="682100" grpId="5" animBg="1"/>
      <p:bldP spid="682101" grpId="0" animBg="1"/>
      <p:bldP spid="682101" grpId="1" animBg="1"/>
      <p:bldP spid="682101" grpId="2" animBg="1"/>
      <p:bldP spid="682101" grpId="3" animBg="1"/>
      <p:bldP spid="682101" grpId="4" animBg="1"/>
      <p:bldP spid="682101" grpId="5" animBg="1"/>
      <p:bldP spid="682102" grpId="0" animBg="1"/>
      <p:bldP spid="682102" grpId="1" animBg="1"/>
      <p:bldP spid="682102" grpId="2" animBg="1"/>
      <p:bldP spid="682102" grpId="3" animBg="1"/>
      <p:bldP spid="682102" grpId="4" animBg="1"/>
      <p:bldP spid="682102" grpId="5" animBg="1"/>
      <p:bldP spid="682103" grpId="0" animBg="1"/>
      <p:bldP spid="682103" grpId="1" animBg="1"/>
      <p:bldP spid="682103" grpId="2" animBg="1"/>
      <p:bldP spid="682103" grpId="3" animBg="1"/>
      <p:bldP spid="682103" grpId="4" animBg="1"/>
      <p:bldP spid="682103" grpId="5" animBg="1"/>
      <p:bldP spid="682104" grpId="0" animBg="1"/>
      <p:bldP spid="682104" grpId="1" animBg="1"/>
      <p:bldP spid="682104" grpId="2" animBg="1"/>
      <p:bldP spid="682104" grpId="3" animBg="1"/>
      <p:bldP spid="682104" grpId="4" animBg="1"/>
      <p:bldP spid="682104" grpId="5" animBg="1"/>
      <p:bldP spid="682105" grpId="0" animBg="1"/>
      <p:bldP spid="682105" grpId="1" animBg="1"/>
      <p:bldP spid="682105" grpId="2" animBg="1"/>
      <p:bldP spid="682105" grpId="3" animBg="1"/>
      <p:bldP spid="682105" grpId="4" animBg="1"/>
      <p:bldP spid="682105" grpId="5" animBg="1"/>
      <p:bldP spid="682106" grpId="0" animBg="1"/>
      <p:bldP spid="682106" grpId="1" animBg="1"/>
      <p:bldP spid="682106" grpId="2" animBg="1"/>
      <p:bldP spid="682106" grpId="3" animBg="1"/>
      <p:bldP spid="682106" grpId="4" animBg="1"/>
      <p:bldP spid="682106" grpId="5" animBg="1"/>
      <p:bldP spid="682106" grpId="6" animBg="1"/>
      <p:bldP spid="682107" grpId="0" animBg="1"/>
      <p:bldP spid="682107" grpId="1" animBg="1"/>
      <p:bldP spid="682107" grpId="2" animBg="1"/>
      <p:bldP spid="682107" grpId="3" animBg="1"/>
      <p:bldP spid="682107" grpId="4" animBg="1"/>
      <p:bldP spid="682107" grpId="5" animBg="1"/>
      <p:bldP spid="682107" grpId="6" animBg="1"/>
      <p:bldP spid="682108" grpId="0" animBg="1"/>
      <p:bldP spid="682108" grpId="1" animBg="1"/>
      <p:bldP spid="682108" grpId="2" animBg="1"/>
      <p:bldP spid="682108" grpId="3" animBg="1"/>
      <p:bldP spid="682108" grpId="4" animBg="1"/>
      <p:bldP spid="682108" grpId="5" animBg="1"/>
      <p:bldP spid="682109" grpId="0" animBg="1"/>
      <p:bldP spid="682109" grpId="1" animBg="1"/>
      <p:bldP spid="682109" grpId="2" animBg="1"/>
      <p:bldP spid="682109" grpId="3" animBg="1"/>
      <p:bldP spid="682109" grpId="4" animBg="1"/>
      <p:bldP spid="682109" grpId="5" animBg="1"/>
      <p:bldP spid="682109" grpId="6" animBg="1"/>
      <p:bldP spid="682110" grpId="0" animBg="1"/>
      <p:bldP spid="682110" grpId="1" animBg="1"/>
      <p:bldP spid="682110" grpId="2" animBg="1"/>
      <p:bldP spid="682110" grpId="3" animBg="1"/>
      <p:bldP spid="682110" grpId="4" animBg="1"/>
      <p:bldP spid="682110" grpId="5" animBg="1"/>
      <p:bldP spid="682111" grpId="0" animBg="1"/>
      <p:bldP spid="682111" grpId="1" animBg="1"/>
      <p:bldP spid="682111" grpId="2" animBg="1"/>
      <p:bldP spid="682111" grpId="3" animBg="1"/>
      <p:bldP spid="682111" grpId="4" animBg="1"/>
      <p:bldP spid="682111" grpId="5" animBg="1"/>
      <p:bldP spid="682112" grpId="0" animBg="1"/>
      <p:bldP spid="682112" grpId="1" animBg="1"/>
      <p:bldP spid="682112" grpId="2" animBg="1"/>
      <p:bldP spid="682112" grpId="3" animBg="1"/>
      <p:bldP spid="682112" grpId="4" animBg="1"/>
      <p:bldP spid="682112" grpId="5" animBg="1"/>
      <p:bldP spid="682113" grpId="0" animBg="1"/>
      <p:bldP spid="682113" grpId="1" animBg="1"/>
      <p:bldP spid="682113" grpId="2" animBg="1"/>
      <p:bldP spid="682113" grpId="3" animBg="1"/>
      <p:bldP spid="682113" grpId="4" animBg="1"/>
      <p:bldP spid="682113" grpId="5" animBg="1"/>
      <p:bldP spid="682114" grpId="0" animBg="1"/>
      <p:bldP spid="682114" grpId="1" animBg="1"/>
      <p:bldP spid="682114" grpId="2" animBg="1"/>
      <p:bldP spid="682114" grpId="3" animBg="1"/>
      <p:bldP spid="682114" grpId="4" animBg="1"/>
      <p:bldP spid="682114" grpId="5" animBg="1"/>
      <p:bldP spid="682115" grpId="0" animBg="1"/>
      <p:bldP spid="682115" grpId="1" animBg="1"/>
      <p:bldP spid="682115" grpId="2" animBg="1"/>
      <p:bldP spid="682115" grpId="3" animBg="1"/>
      <p:bldP spid="682115" grpId="4" animBg="1"/>
      <p:bldP spid="682115" grpId="5" animBg="1"/>
      <p:bldP spid="682116" grpId="0" animBg="1"/>
      <p:bldP spid="682116" grpId="1" animBg="1"/>
      <p:bldP spid="682116" grpId="2" animBg="1"/>
      <p:bldP spid="682116" grpId="3" animBg="1"/>
      <p:bldP spid="682116" grpId="4" animBg="1"/>
      <p:bldP spid="682116" grpId="5"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Question: Is this a Good Machine? </a:t>
            </a:r>
            <a:endParaRPr lang="en-US">
              <a:solidFill>
                <a:schemeClr val="tx1"/>
              </a:solidFill>
            </a:endParaRPr>
          </a:p>
        </p:txBody>
      </p:sp>
      <p:sp>
        <p:nvSpPr>
          <p:cNvPr id="680005" name="Rectangle 69"/>
          <p:cNvSpPr>
            <a:spLocks noChangeArrowheads="1"/>
          </p:cNvSpPr>
          <p:nvPr/>
        </p:nvSpPr>
        <p:spPr bwMode="auto">
          <a:xfrm>
            <a:off x="482600" y="1155700"/>
            <a:ext cx="8128000" cy="4940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Thought experiment: What are the odds that the bottom card (the white card in the simulation) becomes the top card after the shuffling machine runs through a single cycle?</a:t>
            </a:r>
          </a:p>
          <a:p>
            <a:pPr marL="342900" indent="-342900" algn="just">
              <a:lnSpc>
                <a:spcPct val="90000"/>
              </a:lnSpc>
              <a:spcAft>
                <a:spcPct val="50000"/>
              </a:spcAft>
              <a:buFontTx/>
              <a:buChar char="•"/>
            </a:pPr>
            <a:r>
              <a:rPr lang="en-US" sz="2400" b="0" dirty="0">
                <a:solidFill>
                  <a:srgbClr val="000000"/>
                </a:solidFill>
              </a:rPr>
              <a:t>Answer: Because the bottom card is sorted last into the bins, it will be the top card in its bin half the time.  If that bin is chosen last in Phase 2 (which happens one time in eight), the bottom card will end up on the top.  This analysis suggests that the odds of having the bottom card become the top card are 1 in 16, which is considerably higher than 1 in 52.</a:t>
            </a:r>
          </a:p>
          <a:p>
            <a:pPr marL="342900" indent="-342900" algn="just">
              <a:lnSpc>
                <a:spcPct val="90000"/>
              </a:lnSpc>
              <a:spcAft>
                <a:spcPct val="20000"/>
              </a:spcAft>
              <a:buFontTx/>
              <a:buChar char="•"/>
            </a:pPr>
            <a:r>
              <a:rPr lang="en-US" sz="2400" b="0" dirty="0">
                <a:solidFill>
                  <a:srgbClr val="000000"/>
                </a:solidFill>
              </a:rPr>
              <a:t>Running a simulation of this machine verifies this analysis experimentally.  After 52,000 trials:</a:t>
            </a:r>
          </a:p>
          <a:p>
            <a:pPr marL="742950" lvl="1" indent="-285750" algn="just">
              <a:lnSpc>
                <a:spcPct val="90000"/>
              </a:lnSpc>
              <a:spcAft>
                <a:spcPct val="20000"/>
              </a:spcAft>
              <a:buFontTx/>
              <a:buChar char="–"/>
            </a:pPr>
            <a:r>
              <a:rPr lang="en-US" sz="2200" b="0" dirty="0">
                <a:solidFill>
                  <a:srgbClr val="000000"/>
                </a:solidFill>
                <a:ea typeface="ＭＳ Ｐゴシック" pitchFamily="1" charset="-128"/>
                <a:cs typeface="ＭＳ Ｐゴシック" pitchFamily="1" charset="-128"/>
              </a:rPr>
              <a:t>The bottom card became the top card 3326 times.</a:t>
            </a:r>
          </a:p>
          <a:p>
            <a:pPr marL="742950" lvl="1" indent="-285750" algn="just">
              <a:lnSpc>
                <a:spcPct val="90000"/>
              </a:lnSpc>
              <a:spcAft>
                <a:spcPct val="20000"/>
              </a:spcAft>
              <a:buFontTx/>
              <a:buChar char="–"/>
            </a:pPr>
            <a:r>
              <a:rPr lang="en-US" sz="2200" b="0" dirty="0">
                <a:solidFill>
                  <a:srgbClr val="000000"/>
                </a:solidFill>
                <a:ea typeface="ＭＳ Ｐゴシック" pitchFamily="1" charset="-128"/>
                <a:cs typeface="ＭＳ Ｐゴシック" pitchFamily="1" charset="-128"/>
              </a:rPr>
              <a:t>The bottom card became the second card only 46 times.</a:t>
            </a:r>
            <a:endParaRPr lang="en-US" sz="2000" b="0" dirty="0">
              <a:solidFill>
                <a:srgbClr val="000000"/>
              </a:solidFill>
              <a:ea typeface="ＭＳ Ｐゴシック" pitchFamily="1" charset="-128"/>
              <a:cs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000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0005">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80005">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8000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005" grpId="0" build="p" bldLvl="2"/>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0" y="2616200"/>
            <a:ext cx="9144000" cy="1143000"/>
          </a:xfrm>
        </p:spPr>
        <p:txBody>
          <a:bodyPr/>
          <a:lstStyle/>
          <a:p>
            <a:r>
              <a:rPr lang="en-US" sz="6000" dirty="0" smtClean="0">
                <a:solidFill>
                  <a:srgbClr val="FF0000"/>
                </a:solidFill>
                <a:latin typeface="Times New Roman" pitchFamily="1" charset="0"/>
              </a:rPr>
              <a:t>Functions and Libraries</a:t>
            </a:r>
            <a:endParaRPr lang="en-US" sz="6000" dirty="0">
              <a:solidFill>
                <a:srgbClr val="FF0000"/>
              </a:solidFill>
              <a:latin typeface="Times New Roman" pitchFamily="1"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Quick</a:t>
            </a:r>
            <a:r>
              <a:rPr lang="en-US" sz="4000" dirty="0" smtClean="0">
                <a:solidFill>
                  <a:srgbClr val="FF0000"/>
                </a:solidFill>
              </a:rPr>
              <a:t> Review </a:t>
            </a:r>
            <a:r>
              <a:rPr lang="en-US" sz="4000" dirty="0">
                <a:solidFill>
                  <a:srgbClr val="FF0000"/>
                </a:solidFill>
              </a:rPr>
              <a:t>of</a:t>
            </a:r>
            <a:r>
              <a:rPr lang="en-US" sz="4000" dirty="0" smtClean="0">
                <a:solidFill>
                  <a:srgbClr val="FF0000"/>
                </a:solidFill>
              </a:rPr>
              <a:t> Functions</a:t>
            </a:r>
            <a:endParaRPr lang="en-US" dirty="0">
              <a:solidFill>
                <a:schemeClr val="tx1"/>
              </a:solidFill>
            </a:endParaRPr>
          </a:p>
        </p:txBody>
      </p:sp>
      <p:sp>
        <p:nvSpPr>
          <p:cNvPr id="573443"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You have been working with</a:t>
            </a:r>
            <a:r>
              <a:rPr lang="en-US" sz="2400" b="0" dirty="0" smtClean="0"/>
              <a:t> functions </a:t>
            </a:r>
            <a:r>
              <a:rPr lang="en-US" sz="2400" b="0" dirty="0"/>
              <a:t>ever since you wrote your first</a:t>
            </a:r>
            <a:r>
              <a:rPr lang="en-US" sz="2400" b="0" dirty="0" smtClean="0"/>
              <a:t> JavaScript </a:t>
            </a:r>
            <a:r>
              <a:rPr lang="en-US" sz="2400" b="0" dirty="0"/>
              <a:t>program in Chapter </a:t>
            </a:r>
            <a:r>
              <a:rPr lang="en-US" sz="2400" b="0" dirty="0" smtClean="0"/>
              <a:t>2.</a:t>
            </a:r>
          </a:p>
          <a:p>
            <a:pPr marL="342900" indent="-342900" algn="just">
              <a:lnSpc>
                <a:spcPct val="90000"/>
              </a:lnSpc>
              <a:spcAft>
                <a:spcPct val="50000"/>
              </a:spcAft>
              <a:buFontTx/>
              <a:buChar char="•"/>
            </a:pPr>
            <a:r>
              <a:rPr lang="en-US" sz="2400" b="0" dirty="0" smtClean="0"/>
              <a:t>At the most basic level, a </a:t>
            </a:r>
            <a:r>
              <a:rPr lang="en-US" sz="2400" i="1" dirty="0" smtClean="0"/>
              <a:t>function</a:t>
            </a:r>
            <a:r>
              <a:rPr lang="en-US" sz="2400" b="0" dirty="0" smtClean="0"/>
              <a:t> is a sequence of statements that has been collected together and given a name.  The name makes it possible to execute the statements much more easily; instead of copying out the entire list of statements, you can just provide the function name.</a:t>
            </a:r>
          </a:p>
          <a:p>
            <a:pPr marL="342900" indent="-342900" algn="just">
              <a:lnSpc>
                <a:spcPct val="85000"/>
              </a:lnSpc>
              <a:spcAft>
                <a:spcPct val="20000"/>
              </a:spcAft>
              <a:buFontTx/>
              <a:buChar char="•"/>
            </a:pPr>
            <a:r>
              <a:rPr lang="en-US" sz="2400" b="0" dirty="0" smtClean="0"/>
              <a:t>The following terms are useful when working with functions:</a:t>
            </a:r>
          </a:p>
          <a:p>
            <a:pPr marL="742950" lvl="1" indent="-285750" algn="just">
              <a:lnSpc>
                <a:spcPct val="85000"/>
              </a:lnSpc>
              <a:spcAft>
                <a:spcPct val="20000"/>
              </a:spcAft>
              <a:buFontTx/>
              <a:buChar char="–"/>
            </a:pPr>
            <a:r>
              <a:rPr lang="en-US" sz="2200" b="0" dirty="0" smtClean="0">
                <a:ea typeface="ＭＳ Ｐゴシック" pitchFamily="1" charset="-128"/>
              </a:rPr>
              <a:t>Invoking a function by name is known as </a:t>
            </a:r>
            <a:r>
              <a:rPr lang="en-US" sz="2200" i="1" dirty="0" smtClean="0">
                <a:ea typeface="ＭＳ Ｐゴシック" pitchFamily="1" charset="-128"/>
              </a:rPr>
              <a:t>calling</a:t>
            </a:r>
            <a:r>
              <a:rPr lang="en-US" sz="2200" b="0" dirty="0" smtClean="0">
                <a:ea typeface="ＭＳ Ｐゴシック" pitchFamily="1" charset="-128"/>
              </a:rPr>
              <a:t> that function.</a:t>
            </a:r>
          </a:p>
          <a:p>
            <a:pPr marL="742950" lvl="1" indent="-285750" algn="just">
              <a:lnSpc>
                <a:spcPct val="85000"/>
              </a:lnSpc>
              <a:spcAft>
                <a:spcPct val="20000"/>
              </a:spcAft>
              <a:buFontTx/>
              <a:buChar char="–"/>
            </a:pPr>
            <a:r>
              <a:rPr lang="en-US" sz="2200" b="0" dirty="0" smtClean="0">
                <a:ea typeface="ＭＳ Ｐゴシック" pitchFamily="1" charset="-128"/>
              </a:rPr>
              <a:t>The caller passes information to a function using </a:t>
            </a:r>
            <a:r>
              <a:rPr lang="en-US" sz="2200" i="1" dirty="0" smtClean="0">
                <a:ea typeface="ＭＳ Ｐゴシック" pitchFamily="1" charset="-128"/>
              </a:rPr>
              <a:t>arguments</a:t>
            </a:r>
            <a:r>
              <a:rPr lang="en-US" sz="2200" b="0" i="1" dirty="0" smtClean="0">
                <a:ea typeface="ＭＳ Ｐゴシック" pitchFamily="1" charset="-128"/>
              </a:rPr>
              <a:t>.</a:t>
            </a:r>
            <a:endParaRPr lang="en-US" sz="2200" b="0" dirty="0" smtClean="0">
              <a:ea typeface="ＭＳ Ｐゴシック" pitchFamily="1" charset="-128"/>
            </a:endParaRPr>
          </a:p>
          <a:p>
            <a:pPr marL="742950" lvl="1" indent="-285750" algn="just">
              <a:lnSpc>
                <a:spcPct val="85000"/>
              </a:lnSpc>
              <a:spcAft>
                <a:spcPct val="20000"/>
              </a:spcAft>
              <a:buFontTx/>
              <a:buChar char="–"/>
            </a:pPr>
            <a:r>
              <a:rPr lang="en-US" sz="2200" b="0" dirty="0" smtClean="0">
                <a:ea typeface="ＭＳ Ｐゴシック" pitchFamily="1" charset="-128"/>
              </a:rPr>
              <a:t>When a function completes its operation, it </a:t>
            </a:r>
            <a:r>
              <a:rPr lang="en-US" sz="2200" i="1" dirty="0" smtClean="0">
                <a:ea typeface="ＭＳ Ｐゴシック" pitchFamily="1" charset="-128"/>
              </a:rPr>
              <a:t>returns</a:t>
            </a:r>
            <a:r>
              <a:rPr lang="en-US" sz="2200" b="0" dirty="0" smtClean="0">
                <a:ea typeface="ＭＳ Ｐゴシック" pitchFamily="1" charset="-128"/>
              </a:rPr>
              <a:t> to its caller.</a:t>
            </a:r>
          </a:p>
          <a:p>
            <a:pPr marL="742950" lvl="1" indent="-285750" algn="just">
              <a:lnSpc>
                <a:spcPct val="85000"/>
              </a:lnSpc>
              <a:spcAft>
                <a:spcPct val="50000"/>
              </a:spcAft>
              <a:buFontTx/>
              <a:buChar char="–"/>
            </a:pPr>
            <a:r>
              <a:rPr lang="en-US" sz="2200" b="0" dirty="0" smtClean="0">
                <a:ea typeface="ＭＳ Ｐゴシック" pitchFamily="1" charset="-128"/>
              </a:rPr>
              <a:t>A function gives information to the caller by </a:t>
            </a:r>
            <a:r>
              <a:rPr lang="en-US" sz="2200" i="1" dirty="0" smtClean="0">
                <a:ea typeface="ＭＳ Ｐゴシック" pitchFamily="1" charset="-128"/>
              </a:rPr>
              <a:t>returning a result</a:t>
            </a:r>
            <a:r>
              <a:rPr lang="en-US" sz="2200" b="0" i="1" dirty="0" smtClean="0">
                <a:ea typeface="ＭＳ Ｐゴシック" pitchFamily="1" charset="-128"/>
              </a:rPr>
              <a:t>.</a:t>
            </a:r>
            <a:endParaRPr lang="en-US" sz="2200" b="0" dirty="0" smtClean="0">
              <a:ea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4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344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7344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7344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734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bldLvl="2"/>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Review: Syntax of Functions</a:t>
            </a:r>
            <a:endParaRPr lang="en-US" dirty="0">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general form of a</a:t>
            </a:r>
            <a:r>
              <a:rPr lang="en-US" sz="2400" b="0" dirty="0" smtClean="0">
                <a:solidFill>
                  <a:srgbClr val="000000"/>
                </a:solidFill>
              </a:rPr>
              <a:t> function </a:t>
            </a:r>
            <a:r>
              <a:rPr lang="en-US" sz="2400" b="0" dirty="0">
                <a:solidFill>
                  <a:srgbClr val="000000"/>
                </a:solidFill>
              </a:rPr>
              <a:t>definition is</a:t>
            </a:r>
          </a:p>
        </p:txBody>
      </p:sp>
      <p:sp>
        <p:nvSpPr>
          <p:cNvPr id="585732" name="Rectangle 4"/>
          <p:cNvSpPr>
            <a:spLocks noChangeArrowheads="1"/>
          </p:cNvSpPr>
          <p:nvPr/>
        </p:nvSpPr>
        <p:spPr bwMode="auto">
          <a:xfrm>
            <a:off x="1422400" y="1790095"/>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600200" y="1874760"/>
            <a:ext cx="6248400" cy="1107996"/>
          </a:xfrm>
          <a:prstGeom prst="rect">
            <a:avLst/>
          </a:prstGeom>
          <a:noFill/>
          <a:ln w="9525">
            <a:noFill/>
            <a:miter lim="800000"/>
            <a:headEnd/>
            <a:tailEnd/>
          </a:ln>
          <a:effectLst/>
        </p:spPr>
        <p:txBody>
          <a:bodyPr>
            <a:prstTxWarp prst="textNoShape">
              <a:avLst/>
            </a:prstTxWarp>
            <a:spAutoFit/>
          </a:bodyPr>
          <a:lstStyle/>
          <a:p>
            <a:r>
              <a:rPr lang="en-US" sz="2200" dirty="0" smtClean="0">
                <a:solidFill>
                  <a:srgbClr val="000000"/>
                </a:solidFill>
                <a:latin typeface="Courier New"/>
                <a:cs typeface="Courier New"/>
              </a:rPr>
              <a:t>function </a:t>
            </a:r>
            <a:r>
              <a:rPr lang="en-US" sz="2200" b="0" i="1" dirty="0" err="1" smtClean="0">
                <a:solidFill>
                  <a:srgbClr val="000000"/>
                </a:solidFill>
              </a:rPr>
              <a:t>name</a:t>
            </a:r>
            <a:r>
              <a:rPr lang="en-US" sz="2200" dirty="0" err="1" smtClean="0">
                <a:solidFill>
                  <a:srgbClr val="000000"/>
                </a:solidFill>
                <a:latin typeface="Courier New" pitchFamily="1" charset="0"/>
              </a:rPr>
              <a:t>(</a:t>
            </a:r>
            <a:r>
              <a:rPr lang="en-US" sz="2200" b="0" i="1" dirty="0" err="1" smtClean="0">
                <a:solidFill>
                  <a:srgbClr val="000000"/>
                </a:solidFill>
              </a:rPr>
              <a:t>parameter</a:t>
            </a:r>
            <a:r>
              <a:rPr lang="en-US" sz="2200" b="0" i="1" dirty="0" smtClean="0">
                <a:solidFill>
                  <a:srgbClr val="000000"/>
                </a:solidFill>
              </a:rPr>
              <a:t> list</a:t>
            </a:r>
            <a:r>
              <a:rPr lang="en-US" sz="2200" dirty="0">
                <a:solidFill>
                  <a:srgbClr val="000000"/>
                </a:solidFill>
                <a:latin typeface="Courier New" pitchFamily="1" charset="0"/>
              </a:rPr>
              <a:t>)</a:t>
            </a:r>
            <a:r>
              <a:rPr lang="en-US" sz="1200" dirty="0">
                <a:solidFill>
                  <a:srgbClr val="000000"/>
                </a:solidFill>
                <a:latin typeface="Courier New" pitchFamily="1" charset="0"/>
              </a:rPr>
              <a:t> </a:t>
            </a:r>
            <a:r>
              <a:rPr lang="en-US" sz="2200" dirty="0">
                <a:solidFill>
                  <a:srgbClr val="000000"/>
                </a:solidFill>
                <a:latin typeface="Courier New" pitchFamily="1" charset="0"/>
              </a:rPr>
              <a:t>{</a:t>
            </a:r>
          </a:p>
          <a:p>
            <a:r>
              <a:rPr lang="en-US" sz="2200" dirty="0">
                <a:solidFill>
                  <a:srgbClr val="000000"/>
                </a:solidFill>
                <a:latin typeface="Courier New" pitchFamily="1" charset="0"/>
              </a:rPr>
              <a:t>   </a:t>
            </a:r>
            <a:r>
              <a:rPr lang="en-US" sz="2200" b="0" i="1" dirty="0">
                <a:solidFill>
                  <a:srgbClr val="000000"/>
                </a:solidFill>
              </a:rPr>
              <a:t>statements in the</a:t>
            </a:r>
            <a:r>
              <a:rPr lang="en-US" sz="2200" b="0" i="1" dirty="0" smtClean="0">
                <a:solidFill>
                  <a:srgbClr val="000000"/>
                </a:solidFill>
              </a:rPr>
              <a:t> function </a:t>
            </a:r>
            <a:r>
              <a:rPr lang="en-US" sz="2200" b="0" i="1" dirty="0">
                <a:solidFill>
                  <a:srgbClr val="000000"/>
                </a:solidFill>
              </a:rPr>
              <a:t>body</a:t>
            </a:r>
            <a:endParaRPr lang="en-US" sz="2200" dirty="0">
              <a:solidFill>
                <a:srgbClr val="000000"/>
              </a:solidFill>
              <a:latin typeface="Courier New" pitchFamily="1" charset="0"/>
            </a:endParaRPr>
          </a:p>
          <a:p>
            <a:r>
              <a:rPr lang="en-US" sz="2200" dirty="0">
                <a:solidFill>
                  <a:srgbClr val="000000"/>
                </a:solidFill>
                <a:latin typeface="Courier New" pitchFamily="1" charset="0"/>
              </a:rPr>
              <a:t>}</a:t>
            </a:r>
          </a:p>
        </p:txBody>
      </p:sp>
      <p:sp>
        <p:nvSpPr>
          <p:cNvPr id="585734" name="Rectangle 6"/>
          <p:cNvSpPr>
            <a:spLocks noChangeArrowheads="1"/>
          </p:cNvSpPr>
          <p:nvPr/>
        </p:nvSpPr>
        <p:spPr bwMode="auto">
          <a:xfrm>
            <a:off x="482600" y="3263900"/>
            <a:ext cx="8128000" cy="698500"/>
          </a:xfrm>
          <a:prstGeom prst="rect">
            <a:avLst/>
          </a:prstGeom>
          <a:noFill/>
          <a:ln w="9525">
            <a:noFill/>
            <a:miter lim="800000"/>
            <a:headEnd/>
            <a:tailEnd/>
          </a:ln>
          <a:effectLst/>
        </p:spPr>
        <p:txBody>
          <a:bodyPr>
            <a:prstTxWarp prst="textNoShape">
              <a:avLst/>
            </a:prstTxWarp>
          </a:bodyPr>
          <a:lstStyle/>
          <a:p>
            <a:pPr marL="342900" algn="just">
              <a:lnSpc>
                <a:spcPct val="90000"/>
              </a:lnSpc>
              <a:spcAft>
                <a:spcPct val="20000"/>
              </a:spcAft>
            </a:pPr>
            <a:r>
              <a:rPr lang="en-US" sz="2400" b="0" dirty="0" smtClean="0">
                <a:solidFill>
                  <a:srgbClr val="000000"/>
                </a:solidFill>
              </a:rPr>
              <a:t>where </a:t>
            </a:r>
            <a:r>
              <a:rPr lang="en-US" sz="2400" b="0" i="1" dirty="0" smtClean="0">
                <a:solidFill>
                  <a:srgbClr val="000000"/>
                </a:solidFill>
              </a:rPr>
              <a:t>name</a:t>
            </a:r>
            <a:r>
              <a:rPr lang="en-US" sz="2400" b="0" dirty="0" smtClean="0">
                <a:solidFill>
                  <a:srgbClr val="000000"/>
                </a:solidFill>
              </a:rPr>
              <a:t> </a:t>
            </a:r>
            <a:r>
              <a:rPr lang="en-US" sz="2400" b="0" dirty="0">
                <a:solidFill>
                  <a:srgbClr val="000000"/>
                </a:solidFill>
              </a:rPr>
              <a:t>is the name of the</a:t>
            </a:r>
            <a:r>
              <a:rPr lang="en-US" sz="2400" b="0" dirty="0" smtClean="0">
                <a:solidFill>
                  <a:srgbClr val="000000"/>
                </a:solidFill>
              </a:rPr>
              <a:t> function, </a:t>
            </a:r>
            <a:r>
              <a:rPr lang="en-US" sz="2400" b="0" dirty="0">
                <a:solidFill>
                  <a:srgbClr val="000000"/>
                </a:solidFill>
              </a:rPr>
              <a:t>and</a:t>
            </a:r>
            <a:r>
              <a:rPr lang="en-US" sz="2400" b="0" dirty="0" smtClean="0">
                <a:solidFill>
                  <a:srgbClr val="000000"/>
                </a:solidFill>
              </a:rPr>
              <a:t> </a:t>
            </a:r>
            <a:r>
              <a:rPr lang="en-US" sz="2400" b="0" i="1" dirty="0" smtClean="0">
                <a:solidFill>
                  <a:srgbClr val="000000"/>
                </a:solidFill>
              </a:rPr>
              <a:t>parameter list</a:t>
            </a:r>
            <a:r>
              <a:rPr lang="en-US" sz="2400" b="0" dirty="0" smtClean="0">
                <a:solidFill>
                  <a:srgbClr val="000000"/>
                </a:solidFill>
              </a:rPr>
              <a:t> </a:t>
            </a:r>
            <a:r>
              <a:rPr lang="en-US" sz="2400" b="0" dirty="0">
                <a:solidFill>
                  <a:srgbClr val="000000"/>
                </a:solidFill>
              </a:rPr>
              <a:t>is a list of</a:t>
            </a:r>
            <a:r>
              <a:rPr lang="en-US" sz="2400" b="0" dirty="0" smtClean="0">
                <a:solidFill>
                  <a:srgbClr val="000000"/>
                </a:solidFill>
              </a:rPr>
              <a:t> variables </a:t>
            </a:r>
            <a:r>
              <a:rPr lang="en-US" sz="2400" b="0" dirty="0">
                <a:solidFill>
                  <a:srgbClr val="000000"/>
                </a:solidFill>
              </a:rPr>
              <a:t>used to hold the values of each argument.</a:t>
            </a:r>
          </a:p>
        </p:txBody>
      </p:sp>
      <p:grpSp>
        <p:nvGrpSpPr>
          <p:cNvPr id="2" name="Group 12"/>
          <p:cNvGrpSpPr/>
          <p:nvPr/>
        </p:nvGrpSpPr>
        <p:grpSpPr>
          <a:xfrm>
            <a:off x="482600" y="4076700"/>
            <a:ext cx="8128000" cy="2480130"/>
            <a:chOff x="482600" y="4076700"/>
            <a:chExt cx="8128000" cy="2480130"/>
          </a:xfrm>
        </p:grpSpPr>
        <p:sp>
          <p:nvSpPr>
            <p:cNvPr id="8" name="Rectangle 3"/>
            <p:cNvSpPr>
              <a:spLocks noChangeArrowheads="1"/>
            </p:cNvSpPr>
            <p:nvPr/>
          </p:nvSpPr>
          <p:spPr bwMode="auto">
            <a:xfrm>
              <a:off x="482600" y="4076700"/>
              <a:ext cx="8128000" cy="800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You can return a value from a</a:t>
              </a:r>
              <a:r>
                <a:rPr lang="en-US" sz="2400" b="0" dirty="0" smtClean="0">
                  <a:solidFill>
                    <a:srgbClr val="000000"/>
                  </a:solidFill>
                </a:rPr>
                <a:t> function </a:t>
              </a:r>
              <a:r>
                <a:rPr lang="en-US" sz="2400" b="0" dirty="0">
                  <a:solidFill>
                    <a:srgbClr val="000000"/>
                  </a:solidFill>
                </a:rPr>
                <a:t>by including</a:t>
              </a:r>
              <a:r>
                <a:rPr lang="en-US" sz="2400" b="0" dirty="0" smtClean="0">
                  <a:solidFill>
                    <a:srgbClr val="000000"/>
                  </a:solidFill>
                </a:rPr>
                <a:t> one or more </a:t>
              </a:r>
              <a:r>
                <a:rPr lang="en-US" sz="2000" dirty="0" smtClean="0">
                  <a:solidFill>
                    <a:srgbClr val="000000"/>
                  </a:solidFill>
                  <a:latin typeface="Courier New" pitchFamily="1" charset="0"/>
                </a:rPr>
                <a:t>return</a:t>
              </a:r>
              <a:r>
                <a:rPr lang="en-US" sz="2400" b="0" dirty="0" smtClean="0">
                  <a:solidFill>
                    <a:srgbClr val="000000"/>
                  </a:solidFill>
                </a:rPr>
                <a:t> statements, </a:t>
              </a:r>
              <a:r>
                <a:rPr lang="en-US" sz="2400" b="0" dirty="0">
                  <a:solidFill>
                    <a:srgbClr val="000000"/>
                  </a:solidFill>
                </a:rPr>
                <a:t>which</a:t>
              </a:r>
              <a:r>
                <a:rPr lang="en-US" sz="2400" b="0" dirty="0" smtClean="0">
                  <a:solidFill>
                    <a:srgbClr val="000000"/>
                  </a:solidFill>
                </a:rPr>
                <a:t> are </a:t>
              </a:r>
              <a:r>
                <a:rPr lang="en-US" sz="2400" b="0" dirty="0">
                  <a:solidFill>
                    <a:srgbClr val="000000"/>
                  </a:solidFill>
                </a:rPr>
                <a:t>usually written as</a:t>
              </a:r>
            </a:p>
          </p:txBody>
        </p:sp>
        <p:grpSp>
          <p:nvGrpSpPr>
            <p:cNvPr id="3" name="Group 14"/>
            <p:cNvGrpSpPr>
              <a:grpSpLocks/>
            </p:cNvGrpSpPr>
            <p:nvPr/>
          </p:nvGrpSpPr>
          <p:grpSpPr bwMode="auto">
            <a:xfrm>
              <a:off x="1892300" y="4983165"/>
              <a:ext cx="5359400" cy="604838"/>
              <a:chOff x="1192" y="1299"/>
              <a:chExt cx="3376" cy="381"/>
            </a:xfrm>
          </p:grpSpPr>
          <p:sp>
            <p:nvSpPr>
              <p:cNvPr id="10" name="Rectangle 5"/>
              <p:cNvSpPr>
                <a:spLocks noChangeArrowheads="1"/>
              </p:cNvSpPr>
              <p:nvPr/>
            </p:nvSpPr>
            <p:spPr bwMode="auto">
              <a:xfrm>
                <a:off x="1192" y="1299"/>
                <a:ext cx="3376" cy="38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11" name="Text Box 6"/>
              <p:cNvSpPr txBox="1">
                <a:spLocks noChangeArrowheads="1"/>
              </p:cNvSpPr>
              <p:nvPr/>
            </p:nvSpPr>
            <p:spPr bwMode="auto">
              <a:xfrm>
                <a:off x="1304" y="1352"/>
                <a:ext cx="2160" cy="271"/>
              </a:xfrm>
              <a:prstGeom prst="rect">
                <a:avLst/>
              </a:prstGeom>
              <a:solidFill>
                <a:schemeClr val="bg1"/>
              </a:solidFill>
              <a:ln w="9525">
                <a:noFill/>
                <a:miter lim="800000"/>
                <a:headEnd/>
                <a:tailEnd/>
              </a:ln>
              <a:effectLst/>
            </p:spPr>
            <p:txBody>
              <a:bodyPr>
                <a:prstTxWarp prst="textNoShape">
                  <a:avLst/>
                </a:prstTxWarp>
                <a:spAutoFit/>
              </a:bodyPr>
              <a:lstStyle/>
              <a:p>
                <a:r>
                  <a:rPr lang="en-US" sz="2200" dirty="0">
                    <a:solidFill>
                      <a:srgbClr val="000000"/>
                    </a:solidFill>
                    <a:latin typeface="Courier New" pitchFamily="1" charset="0"/>
                  </a:rPr>
                  <a:t>return </a:t>
                </a:r>
                <a:r>
                  <a:rPr lang="en-US" sz="2200" b="0" i="1" dirty="0">
                    <a:solidFill>
                      <a:srgbClr val="000000"/>
                    </a:solidFill>
                  </a:rPr>
                  <a:t>expression</a:t>
                </a:r>
                <a:r>
                  <a:rPr lang="en-US" sz="2200" dirty="0">
                    <a:solidFill>
                      <a:srgbClr val="000000"/>
                    </a:solidFill>
                    <a:latin typeface="Courier New" pitchFamily="1" charset="0"/>
                  </a:rPr>
                  <a:t>;</a:t>
                </a:r>
              </a:p>
            </p:txBody>
          </p:sp>
        </p:grpSp>
        <p:sp>
          <p:nvSpPr>
            <p:cNvPr id="12" name="Rectangle 7"/>
            <p:cNvSpPr>
              <a:spLocks noChangeArrowheads="1"/>
            </p:cNvSpPr>
            <p:nvPr/>
          </p:nvSpPr>
          <p:spPr bwMode="auto">
            <a:xfrm>
              <a:off x="482600" y="5718630"/>
              <a:ext cx="8128000" cy="838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20000"/>
                </a:spcAft>
              </a:pPr>
              <a:r>
                <a:rPr lang="en-US" sz="2400" b="0" dirty="0">
                  <a:solidFill>
                    <a:srgbClr val="000000"/>
                  </a:solidFill>
                </a:rPr>
                <a:t>	where </a:t>
              </a:r>
              <a:r>
                <a:rPr lang="en-US" sz="2400" b="0" i="1" dirty="0">
                  <a:solidFill>
                    <a:srgbClr val="000000"/>
                  </a:solidFill>
                </a:rPr>
                <a:t>expression</a:t>
              </a:r>
              <a:r>
                <a:rPr lang="en-US" sz="2400" b="0" dirty="0">
                  <a:solidFill>
                    <a:srgbClr val="000000"/>
                  </a:solidFill>
                </a:rPr>
                <a:t> is </a:t>
              </a:r>
              <a:r>
                <a:rPr lang="en-US" sz="2400" b="0" dirty="0" smtClean="0">
                  <a:solidFill>
                    <a:srgbClr val="000000"/>
                  </a:solidFill>
                </a:rPr>
                <a:t>an expression </a:t>
              </a:r>
              <a:r>
                <a:rPr lang="en-US" sz="2400" b="0" dirty="0">
                  <a:solidFill>
                    <a:srgbClr val="000000"/>
                  </a:solidFill>
                </a:rPr>
                <a:t>that specifies the value you want to return.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Nonnumeric Functions</a:t>
            </a:r>
            <a:endParaRPr lang="en-US" dirty="0">
              <a:solidFill>
                <a:schemeClr val="tx1"/>
              </a:solidFill>
            </a:endParaRPr>
          </a:p>
        </p:txBody>
      </p:sp>
      <p:sp>
        <p:nvSpPr>
          <p:cNvPr id="585731" name="Rectangle 3"/>
          <p:cNvSpPr>
            <a:spLocks noChangeArrowheads="1"/>
          </p:cNvSpPr>
          <p:nvPr/>
        </p:nvSpPr>
        <p:spPr bwMode="auto">
          <a:xfrm>
            <a:off x="482600" y="1155700"/>
            <a:ext cx="8128000" cy="2501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Although functions return a single value, that value can be of any type.</a:t>
            </a:r>
          </a:p>
          <a:p>
            <a:pPr marL="342900" indent="-342900" algn="just">
              <a:lnSpc>
                <a:spcPct val="90000"/>
              </a:lnSpc>
              <a:spcAft>
                <a:spcPct val="50000"/>
              </a:spcAft>
              <a:buFontTx/>
              <a:buChar char="•"/>
            </a:pPr>
            <a:r>
              <a:rPr lang="en-US" sz="2400" b="0" dirty="0" smtClean="0">
                <a:solidFill>
                  <a:srgbClr val="000000"/>
                </a:solidFill>
              </a:rPr>
              <a:t>Even without learning the full range of string operations covered in Chapter 6, you can already write string functions that depend only on concatenation, such as the following function that concatenates together </a:t>
            </a:r>
            <a:r>
              <a:rPr lang="en-US" sz="2000" dirty="0" err="1" smtClean="0">
                <a:solidFill>
                  <a:srgbClr val="000000"/>
                </a:solidFill>
                <a:latin typeface="Courier New"/>
                <a:cs typeface="Courier New"/>
              </a:rPr>
              <a:t>n</a:t>
            </a:r>
            <a:r>
              <a:rPr lang="en-US" sz="2400" b="0" dirty="0" smtClean="0">
                <a:solidFill>
                  <a:srgbClr val="000000"/>
                </a:solidFill>
              </a:rPr>
              <a:t> copies of the string </a:t>
            </a:r>
            <a:r>
              <a:rPr lang="en-US" sz="2000" dirty="0" err="1" smtClean="0">
                <a:solidFill>
                  <a:srgbClr val="000000"/>
                </a:solidFill>
                <a:latin typeface="Courier New"/>
                <a:cs typeface="Courier New"/>
              </a:rPr>
              <a:t>str</a:t>
            </a:r>
            <a:r>
              <a:rPr lang="en-US" sz="2400" b="0" dirty="0" smtClean="0">
                <a:solidFill>
                  <a:srgbClr val="000000"/>
                </a:solidFill>
              </a:rPr>
              <a:t>:</a:t>
            </a:r>
            <a:endParaRPr lang="en-US" sz="2400" b="0" dirty="0">
              <a:solidFill>
                <a:srgbClr val="000000"/>
              </a:solidFill>
            </a:endParaRPr>
          </a:p>
        </p:txBody>
      </p:sp>
      <p:grpSp>
        <p:nvGrpSpPr>
          <p:cNvPr id="13" name="Group 12"/>
          <p:cNvGrpSpPr/>
          <p:nvPr/>
        </p:nvGrpSpPr>
        <p:grpSpPr>
          <a:xfrm>
            <a:off x="1295400" y="3589865"/>
            <a:ext cx="6858000" cy="2209800"/>
            <a:chOff x="1295400" y="1328057"/>
            <a:chExt cx="6858000" cy="2209800"/>
          </a:xfrm>
        </p:grpSpPr>
        <p:sp>
          <p:nvSpPr>
            <p:cNvPr id="585732" name="Rectangle 4"/>
            <p:cNvSpPr>
              <a:spLocks noChangeArrowheads="1"/>
            </p:cNvSpPr>
            <p:nvPr/>
          </p:nvSpPr>
          <p:spPr bwMode="auto">
            <a:xfrm>
              <a:off x="1295400" y="1328057"/>
              <a:ext cx="6781800" cy="22098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295400" y="1363010"/>
              <a:ext cx="6858000" cy="2031325"/>
            </a:xfrm>
            <a:prstGeom prst="rect">
              <a:avLst/>
            </a:prstGeom>
            <a:noFill/>
            <a:ln w="9525">
              <a:noFill/>
              <a:miter lim="800000"/>
              <a:headEnd/>
              <a:tailEnd/>
            </a:ln>
            <a:effectLst/>
          </p:spPr>
          <p:txBody>
            <a:bodyPr wrap="square">
              <a:prstTxWarp prst="textNoShape">
                <a:avLst/>
              </a:prstTxWarp>
              <a:spAutoFit/>
            </a:bodyPr>
            <a:lstStyle/>
            <a:p>
              <a:r>
                <a:rPr lang="en-US" sz="1800" dirty="0" smtClean="0">
                  <a:solidFill>
                    <a:srgbClr val="000000"/>
                  </a:solidFill>
                  <a:latin typeface="Courier New"/>
                  <a:cs typeface="Courier New"/>
                </a:rPr>
                <a:t>function </a:t>
              </a:r>
              <a:r>
                <a:rPr lang="en-US" sz="1800" dirty="0" err="1" smtClean="0">
                  <a:solidFill>
                    <a:srgbClr val="000000"/>
                  </a:solidFill>
                  <a:latin typeface="Courier New"/>
                  <a:cs typeface="Courier New"/>
                </a:rPr>
                <a:t>concatNCopies(n</a:t>
              </a:r>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str</a:t>
              </a:r>
              <a:r>
                <a:rPr lang="en-US" sz="1800" dirty="0" smtClean="0">
                  <a:solidFill>
                    <a:srgbClr val="000000"/>
                  </a:solidFill>
                  <a:latin typeface="Courier New"/>
                  <a:cs typeface="Courier New"/>
                </a:rPr>
                <a:t>) {</a:t>
              </a:r>
            </a:p>
            <a:p>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var</a:t>
              </a:r>
              <a:r>
                <a:rPr lang="en-US" sz="1800" dirty="0" smtClean="0">
                  <a:solidFill>
                    <a:srgbClr val="000000"/>
                  </a:solidFill>
                  <a:latin typeface="Courier New"/>
                  <a:cs typeface="Courier New"/>
                </a:rPr>
                <a:t> result = "";</a:t>
              </a:r>
            </a:p>
            <a:p>
              <a:r>
                <a:rPr lang="en-US" sz="1800" dirty="0" smtClean="0">
                  <a:solidFill>
                    <a:srgbClr val="000000"/>
                  </a:solidFill>
                  <a:latin typeface="Courier New"/>
                  <a:cs typeface="Courier New"/>
                </a:rPr>
                <a:t>   for (</a:t>
              </a:r>
              <a:r>
                <a:rPr lang="en-US" sz="1800" dirty="0" err="1" smtClean="0">
                  <a:solidFill>
                    <a:srgbClr val="000000"/>
                  </a:solidFill>
                  <a:latin typeface="Courier New"/>
                  <a:cs typeface="Courier New"/>
                </a:rPr>
                <a:t>var</a:t>
              </a:r>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i</a:t>
              </a:r>
              <a:r>
                <a:rPr lang="en-US" sz="1800" dirty="0" smtClean="0">
                  <a:solidFill>
                    <a:srgbClr val="000000"/>
                  </a:solidFill>
                  <a:latin typeface="Courier New"/>
                  <a:cs typeface="Courier New"/>
                </a:rPr>
                <a:t> = 0; </a:t>
              </a:r>
              <a:r>
                <a:rPr lang="en-US" sz="1800" dirty="0" err="1" smtClean="0">
                  <a:solidFill>
                    <a:srgbClr val="000000"/>
                  </a:solidFill>
                  <a:latin typeface="Courier New"/>
                  <a:cs typeface="Courier New"/>
                </a:rPr>
                <a:t>i</a:t>
              </a:r>
              <a:r>
                <a:rPr lang="en-US" sz="1800" dirty="0" smtClean="0">
                  <a:solidFill>
                    <a:srgbClr val="000000"/>
                  </a:solidFill>
                  <a:latin typeface="Courier New"/>
                  <a:cs typeface="Courier New"/>
                </a:rPr>
                <a:t> &lt; </a:t>
              </a:r>
              <a:r>
                <a:rPr lang="en-US" sz="1800" dirty="0" err="1" smtClean="0">
                  <a:solidFill>
                    <a:srgbClr val="000000"/>
                  </a:solidFill>
                  <a:latin typeface="Courier New"/>
                  <a:cs typeface="Courier New"/>
                </a:rPr>
                <a:t>n</a:t>
              </a:r>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i</a:t>
              </a:r>
              <a:r>
                <a:rPr lang="en-US" sz="1800" dirty="0" smtClean="0">
                  <a:solidFill>
                    <a:srgbClr val="000000"/>
                  </a:solidFill>
                  <a:latin typeface="Courier New"/>
                  <a:cs typeface="Courier New"/>
                </a:rPr>
                <a:t>++) {</a:t>
              </a:r>
            </a:p>
            <a:p>
              <a:r>
                <a:rPr lang="en-US" sz="1800" dirty="0" smtClean="0">
                  <a:solidFill>
                    <a:srgbClr val="000000"/>
                  </a:solidFill>
                  <a:latin typeface="Courier New"/>
                  <a:cs typeface="Courier New"/>
                </a:rPr>
                <a:t>      result += </a:t>
              </a:r>
              <a:r>
                <a:rPr lang="en-US" sz="1800" dirty="0" err="1" smtClean="0">
                  <a:solidFill>
                    <a:srgbClr val="000000"/>
                  </a:solidFill>
                  <a:latin typeface="Courier New"/>
                  <a:cs typeface="Courier New"/>
                </a:rPr>
                <a:t>str</a:t>
              </a:r>
              <a:r>
                <a:rPr lang="en-US" sz="1800" dirty="0" smtClean="0">
                  <a:solidFill>
                    <a:srgbClr val="000000"/>
                  </a:solidFill>
                  <a:latin typeface="Courier New"/>
                  <a:cs typeface="Courier New"/>
                </a:rPr>
                <a:t>;</a:t>
              </a:r>
            </a:p>
            <a:p>
              <a:r>
                <a:rPr lang="en-US" sz="1800" dirty="0" smtClean="0">
                  <a:solidFill>
                    <a:srgbClr val="000000"/>
                  </a:solidFill>
                  <a:latin typeface="Courier New"/>
                  <a:cs typeface="Courier New"/>
                </a:rPr>
                <a:t>   }</a:t>
              </a:r>
            </a:p>
            <a:p>
              <a:r>
                <a:rPr lang="en-US" sz="1800" dirty="0" smtClean="0">
                  <a:solidFill>
                    <a:srgbClr val="000000"/>
                  </a:solidFill>
                  <a:latin typeface="Courier New"/>
                  <a:cs typeface="Courier New"/>
                </a:rPr>
                <a:t>   return result;</a:t>
              </a:r>
            </a:p>
            <a:p>
              <a:r>
                <a:rPr lang="en-US" sz="1800" dirty="0" smtClean="0">
                  <a:solidFill>
                    <a:srgbClr val="000000"/>
                  </a:solidFill>
                  <a:latin typeface="Courier New"/>
                  <a:cs typeface="Courier New"/>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uiExpand="1"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a:t>
            </a:r>
            <a:r>
              <a:rPr lang="en-US" sz="4000" dirty="0" smtClean="0">
                <a:solidFill>
                  <a:srgbClr val="FF0000"/>
                </a:solidFill>
              </a:rPr>
              <a:t> Number Agreement</a:t>
            </a:r>
            <a:endParaRPr lang="en-US" dirty="0">
              <a:solidFill>
                <a:srgbClr val="FF0000"/>
              </a:solidFill>
            </a:endParaRPr>
          </a:p>
        </p:txBody>
      </p:sp>
      <p:sp>
        <p:nvSpPr>
          <p:cNvPr id="610312" name="Rectangle 8"/>
          <p:cNvSpPr>
            <a:spLocks noChangeArrowheads="1"/>
          </p:cNvSpPr>
          <p:nvPr/>
        </p:nvSpPr>
        <p:spPr bwMode="auto">
          <a:xfrm>
            <a:off x="482600" y="1168400"/>
            <a:ext cx="8128000" cy="44704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I’m sure that each of us has at some point used an application that fails to distinguish between singular and plural values when displaying a number followed by a noun, giving rise to ungrammatical messages like “You have 1 turns left” instead of using the singular form of the noun.</a:t>
            </a:r>
          </a:p>
          <a:p>
            <a:pPr marL="342900" indent="-342900" algn="just">
              <a:lnSpc>
                <a:spcPct val="90000"/>
              </a:lnSpc>
              <a:spcAft>
                <a:spcPct val="50000"/>
              </a:spcAft>
              <a:buFontTx/>
              <a:buChar char="•"/>
            </a:pPr>
            <a:r>
              <a:rPr lang="en-US" sz="2400" b="0" dirty="0" smtClean="0"/>
              <a:t>Write a function </a:t>
            </a:r>
            <a:r>
              <a:rPr lang="en-US" sz="2000" dirty="0" err="1" smtClean="0">
                <a:latin typeface="Courier New"/>
                <a:cs typeface="Courier New"/>
              </a:rPr>
              <a:t>numberNoun(n</a:t>
            </a:r>
            <a:r>
              <a:rPr lang="en-US" sz="2400" b="0" dirty="0" smtClean="0"/>
              <a:t>, </a:t>
            </a:r>
            <a:r>
              <a:rPr lang="en-US" sz="2000" dirty="0" smtClean="0">
                <a:latin typeface="Courier New"/>
                <a:cs typeface="Courier New"/>
              </a:rPr>
              <a:t>noun)</a:t>
            </a:r>
            <a:r>
              <a:rPr lang="en-US" sz="1200" b="0" dirty="0" smtClean="0"/>
              <a:t> </a:t>
            </a:r>
            <a:r>
              <a:rPr lang="en-US" sz="2400" b="0" dirty="0" smtClean="0"/>
              <a:t>that taken an integer </a:t>
            </a:r>
            <a:r>
              <a:rPr lang="en-US" sz="2000" dirty="0" err="1" smtClean="0">
                <a:latin typeface="Courier New"/>
                <a:cs typeface="Courier New"/>
              </a:rPr>
              <a:t>n</a:t>
            </a:r>
            <a:r>
              <a:rPr lang="en-US" sz="2400" b="0" dirty="0" smtClean="0"/>
              <a:t> and a string </a:t>
            </a:r>
            <a:r>
              <a:rPr lang="en-US" sz="2000" dirty="0" smtClean="0">
                <a:latin typeface="Courier New"/>
                <a:cs typeface="Courier New"/>
              </a:rPr>
              <a:t>noun</a:t>
            </a:r>
            <a:r>
              <a:rPr lang="en-US" sz="2400" b="0" dirty="0" smtClean="0"/>
              <a:t> and returns a string consisting of the value of </a:t>
            </a:r>
            <a:r>
              <a:rPr lang="en-US" sz="2000" dirty="0" err="1" smtClean="0">
                <a:latin typeface="Courier New"/>
                <a:cs typeface="Courier New"/>
              </a:rPr>
              <a:t>n</a:t>
            </a:r>
            <a:r>
              <a:rPr lang="en-US" sz="2400" b="0" dirty="0" smtClean="0"/>
              <a:t> and </a:t>
            </a:r>
            <a:r>
              <a:rPr lang="en-US" sz="2000" dirty="0" smtClean="0">
                <a:latin typeface="Courier New"/>
                <a:cs typeface="Courier New"/>
              </a:rPr>
              <a:t>noun</a:t>
            </a:r>
            <a:r>
              <a:rPr lang="en-US" sz="2400" b="0" dirty="0" smtClean="0"/>
              <a:t>, separated by a space and followed by </a:t>
            </a:r>
            <a:r>
              <a:rPr lang="en-US" sz="2000" dirty="0" smtClean="0">
                <a:latin typeface="Courier New"/>
                <a:cs typeface="Courier New"/>
              </a:rPr>
              <a:t>"</a:t>
            </a:r>
            <a:r>
              <a:rPr lang="en-US" sz="2000" dirty="0" err="1" smtClean="0">
                <a:latin typeface="Courier New"/>
                <a:cs typeface="Courier New"/>
              </a:rPr>
              <a:t>s</a:t>
            </a:r>
            <a:r>
              <a:rPr lang="en-US" sz="2000" dirty="0" smtClean="0">
                <a:latin typeface="Courier New"/>
                <a:cs typeface="Courier New"/>
              </a:rPr>
              <a:t>"</a:t>
            </a:r>
            <a:r>
              <a:rPr lang="en-US" sz="2400" b="0" dirty="0" smtClean="0"/>
              <a:t> if the value of </a:t>
            </a:r>
            <a:r>
              <a:rPr lang="en-US" sz="2000" dirty="0" err="1" smtClean="0">
                <a:latin typeface="Courier New"/>
                <a:cs typeface="Courier New"/>
              </a:rPr>
              <a:t>n</a:t>
            </a:r>
            <a:r>
              <a:rPr lang="en-US" sz="2400" b="0" dirty="0" smtClean="0"/>
              <a:t> requires a plural noun.  For example, calling </a:t>
            </a:r>
            <a:r>
              <a:rPr lang="en-US" sz="2000" dirty="0" smtClean="0">
                <a:latin typeface="Courier New"/>
                <a:cs typeface="Courier New"/>
              </a:rPr>
              <a:t>numberNoun(1</a:t>
            </a:r>
            <a:r>
              <a:rPr lang="en-US" sz="2400" b="0" dirty="0" smtClean="0"/>
              <a:t>, </a:t>
            </a:r>
            <a:r>
              <a:rPr lang="en-US" sz="2000" dirty="0" smtClean="0">
                <a:latin typeface="Courier New"/>
                <a:cs typeface="Courier New"/>
              </a:rPr>
              <a:t>"turn")</a:t>
            </a:r>
            <a:r>
              <a:rPr lang="en-US" sz="1600" b="0" dirty="0" smtClean="0"/>
              <a:t> </a:t>
            </a:r>
            <a:r>
              <a:rPr lang="en-US" sz="2400" b="0" dirty="0" smtClean="0"/>
              <a:t>should return the string </a:t>
            </a:r>
            <a:r>
              <a:rPr lang="en-US" sz="2000" dirty="0" smtClean="0">
                <a:latin typeface="Courier New"/>
                <a:cs typeface="Courier New"/>
              </a:rPr>
              <a:t>"1</a:t>
            </a:r>
            <a:r>
              <a:rPr lang="en-US" sz="2400" dirty="0" smtClean="0">
                <a:latin typeface="Times New Roman"/>
                <a:cs typeface="Times New Roman"/>
              </a:rPr>
              <a:t> </a:t>
            </a:r>
            <a:r>
              <a:rPr lang="en-US" sz="2000" dirty="0" smtClean="0">
                <a:latin typeface="Courier New"/>
                <a:cs typeface="Courier New"/>
              </a:rPr>
              <a:t>turn"</a:t>
            </a:r>
            <a:r>
              <a:rPr lang="en-US" sz="2400" b="0" dirty="0" smtClean="0"/>
              <a:t>; calling </a:t>
            </a:r>
            <a:r>
              <a:rPr lang="en-US" sz="2000" dirty="0" smtClean="0">
                <a:latin typeface="Courier New"/>
                <a:cs typeface="Courier New"/>
              </a:rPr>
              <a:t>numberNoun(6</a:t>
            </a:r>
            <a:r>
              <a:rPr lang="en-US" sz="2400" b="0" dirty="0" smtClean="0"/>
              <a:t>, </a:t>
            </a:r>
            <a:r>
              <a:rPr lang="en-US" sz="2000" dirty="0" smtClean="0">
                <a:latin typeface="Courier New"/>
                <a:cs typeface="Courier New"/>
              </a:rPr>
              <a:t>"turn")</a:t>
            </a:r>
            <a:r>
              <a:rPr lang="en-US" sz="1600" b="0" dirty="0" smtClean="0"/>
              <a:t> </a:t>
            </a:r>
            <a:r>
              <a:rPr lang="en-US" sz="2400" b="0" dirty="0" smtClean="0"/>
              <a:t>should return </a:t>
            </a:r>
            <a:r>
              <a:rPr lang="en-US" sz="2000" dirty="0" smtClean="0">
                <a:latin typeface="Courier New"/>
                <a:cs typeface="Courier New"/>
              </a:rPr>
              <a:t>"6</a:t>
            </a:r>
            <a:r>
              <a:rPr lang="en-US" sz="2400" dirty="0" smtClean="0">
                <a:latin typeface="Times New Roman"/>
                <a:cs typeface="Times New Roman"/>
              </a:rPr>
              <a:t> </a:t>
            </a:r>
            <a:r>
              <a:rPr lang="en-US" sz="2000" dirty="0" smtClean="0">
                <a:latin typeface="Courier New"/>
                <a:cs typeface="Courier New"/>
              </a:rPr>
              <a:t>turns"</a:t>
            </a:r>
            <a:r>
              <a:rPr lang="en-US" sz="2400" b="0" dirty="0" smtClean="0"/>
              <a:t>.</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03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2" grpId="0" uiExpand="1"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Predicate</a:t>
            </a:r>
            <a:r>
              <a:rPr lang="en-US" sz="4000" dirty="0" smtClean="0">
                <a:solidFill>
                  <a:srgbClr val="FF0000"/>
                </a:solidFill>
              </a:rPr>
              <a:t> Functions</a:t>
            </a:r>
            <a:endParaRPr lang="en-US" dirty="0">
              <a:solidFill>
                <a:srgbClr val="FF0000"/>
              </a:solidFill>
            </a:endParaRPr>
          </a:p>
        </p:txBody>
      </p:sp>
      <p:sp>
        <p:nvSpPr>
          <p:cNvPr id="598019"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Functions </a:t>
            </a:r>
            <a:r>
              <a:rPr lang="en-US" sz="2400" b="0" dirty="0"/>
              <a:t>that return Boolean values play</a:t>
            </a:r>
            <a:r>
              <a:rPr lang="en-US" sz="2400" b="0" dirty="0" smtClean="0"/>
              <a:t> a central role </a:t>
            </a:r>
            <a:r>
              <a:rPr lang="en-US" sz="2400" b="0" dirty="0"/>
              <a:t>in programming and are called </a:t>
            </a:r>
            <a:r>
              <a:rPr lang="en-US" sz="2400" i="1" dirty="0"/>
              <a:t>predicate</a:t>
            </a:r>
            <a:r>
              <a:rPr lang="en-US" sz="2400" i="1" dirty="0" smtClean="0"/>
              <a:t> functions</a:t>
            </a:r>
            <a:r>
              <a:rPr lang="en-US" sz="2400" b="0" i="1" dirty="0" smtClean="0"/>
              <a:t>. </a:t>
            </a:r>
            <a:r>
              <a:rPr lang="en-US" sz="2400" b="0" dirty="0" smtClean="0"/>
              <a:t>As an example, the following function returns </a:t>
            </a:r>
            <a:r>
              <a:rPr lang="en-US" sz="2000" dirty="0" smtClean="0">
                <a:latin typeface="Courier New" pitchFamily="1" charset="0"/>
              </a:rPr>
              <a:t>true</a:t>
            </a:r>
            <a:r>
              <a:rPr lang="en-US" sz="2400" b="0" dirty="0" smtClean="0"/>
              <a:t> if the first argument is divisible by the second, and </a:t>
            </a:r>
            <a:r>
              <a:rPr lang="en-US" sz="2000" dirty="0" smtClean="0">
                <a:latin typeface="Courier New" pitchFamily="1" charset="0"/>
              </a:rPr>
              <a:t>false</a:t>
            </a:r>
            <a:r>
              <a:rPr lang="en-US" sz="2400" b="0" dirty="0" smtClean="0"/>
              <a:t> otherwise:  </a:t>
            </a:r>
          </a:p>
          <a:p>
            <a:pPr marL="342900" indent="-342900" algn="just">
              <a:lnSpc>
                <a:spcPct val="90000"/>
              </a:lnSpc>
              <a:spcAft>
                <a:spcPct val="50000"/>
              </a:spcAft>
            </a:pPr>
            <a:r>
              <a:rPr lang="en-US" sz="2400" dirty="0" smtClean="0"/>
              <a:t> </a:t>
            </a:r>
            <a:endParaRPr lang="en-US" sz="2400" b="0" dirty="0"/>
          </a:p>
        </p:txBody>
      </p:sp>
      <p:grpSp>
        <p:nvGrpSpPr>
          <p:cNvPr id="598020" name="Group 4"/>
          <p:cNvGrpSpPr>
            <a:grpSpLocks/>
          </p:cNvGrpSpPr>
          <p:nvPr/>
        </p:nvGrpSpPr>
        <p:grpSpPr bwMode="auto">
          <a:xfrm>
            <a:off x="1282700" y="2708247"/>
            <a:ext cx="6946900" cy="1019175"/>
            <a:chOff x="808" y="1728"/>
            <a:chExt cx="4376" cy="642"/>
          </a:xfrm>
        </p:grpSpPr>
        <p:sp>
          <p:nvSpPr>
            <p:cNvPr id="598022" name="Rectangle 6"/>
            <p:cNvSpPr>
              <a:spLocks noChangeArrowheads="1"/>
            </p:cNvSpPr>
            <p:nvPr/>
          </p:nvSpPr>
          <p:spPr bwMode="auto">
            <a:xfrm>
              <a:off x="808" y="1728"/>
              <a:ext cx="4345" cy="64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3" name="Rectangle 7"/>
            <p:cNvSpPr>
              <a:spLocks noChangeArrowheads="1"/>
            </p:cNvSpPr>
            <p:nvPr/>
          </p:nvSpPr>
          <p:spPr bwMode="auto">
            <a:xfrm>
              <a:off x="872" y="1758"/>
              <a:ext cx="4312" cy="577"/>
            </a:xfrm>
            <a:prstGeom prst="rect">
              <a:avLst/>
            </a:prstGeom>
            <a:noFill/>
            <a:ln w="9525">
              <a:noFill/>
              <a:miter lim="800000"/>
              <a:headEnd/>
              <a:tailEnd/>
            </a:ln>
            <a:effectLst/>
          </p:spPr>
          <p:txBody>
            <a:bodyPr>
              <a:prstTxWarp prst="textNoShape">
                <a:avLst/>
              </a:prstTxWarp>
              <a:spAutoFit/>
            </a:bodyPr>
            <a:lstStyle/>
            <a:p>
              <a:r>
                <a:rPr lang="en-US" sz="1800" dirty="0" smtClean="0">
                  <a:latin typeface="Courier New" pitchFamily="1" charset="0"/>
                </a:rPr>
                <a:t>function </a:t>
              </a:r>
              <a:r>
                <a:rPr lang="en-US" sz="1800" dirty="0" err="1" smtClean="0">
                  <a:latin typeface="Courier New" pitchFamily="1" charset="0"/>
                </a:rPr>
                <a:t>isDivisibleBy(x</a:t>
              </a:r>
              <a:r>
                <a:rPr lang="en-US" sz="1800" dirty="0">
                  <a:latin typeface="Courier New" pitchFamily="1" charset="0"/>
                </a:rPr>
                <a:t>,</a:t>
              </a:r>
              <a:r>
                <a:rPr lang="en-US" sz="1800" dirty="0" smtClean="0">
                  <a:latin typeface="Courier New" pitchFamily="1" charset="0"/>
                </a:rPr>
                <a:t> </a:t>
              </a:r>
              <a:r>
                <a:rPr lang="en-US" sz="1800" dirty="0" err="1" smtClean="0">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a:t>
              </a:r>
              <a:r>
                <a:rPr lang="en-US" sz="1800" dirty="0" smtClean="0">
                  <a:latin typeface="Courier New" pitchFamily="1" charset="0"/>
                </a:rPr>
                <a:t>=== </a:t>
              </a:r>
              <a:r>
                <a:rPr lang="en-US" sz="1800" dirty="0">
                  <a:latin typeface="Courier New" pitchFamily="1" charset="0"/>
                </a:rPr>
                <a:t>0;</a:t>
              </a:r>
            </a:p>
            <a:p>
              <a:r>
                <a:rPr lang="en-US" sz="1800" dirty="0">
                  <a:latin typeface="Courier New" pitchFamily="1" charset="0"/>
                </a:rPr>
                <a:t>}</a:t>
              </a:r>
            </a:p>
          </p:txBody>
        </p:sp>
      </p:grpSp>
      <p:grpSp>
        <p:nvGrpSpPr>
          <p:cNvPr id="598024" name="Group 8"/>
          <p:cNvGrpSpPr>
            <a:grpSpLocks/>
          </p:cNvGrpSpPr>
          <p:nvPr/>
        </p:nvGrpSpPr>
        <p:grpSpPr bwMode="auto">
          <a:xfrm>
            <a:off x="482600" y="3856040"/>
            <a:ext cx="8128000" cy="2789240"/>
            <a:chOff x="304" y="2429"/>
            <a:chExt cx="5120" cy="1757"/>
          </a:xfrm>
        </p:grpSpPr>
        <p:sp>
          <p:nvSpPr>
            <p:cNvPr id="598025" name="Rectangle 9"/>
            <p:cNvSpPr>
              <a:spLocks noChangeArrowheads="1"/>
            </p:cNvSpPr>
            <p:nvPr/>
          </p:nvSpPr>
          <p:spPr bwMode="auto">
            <a:xfrm>
              <a:off x="304" y="2429"/>
              <a:ext cx="5120" cy="912"/>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Once you have defined a predicate</a:t>
              </a:r>
              <a:r>
                <a:rPr lang="en-US" sz="2400" b="0" dirty="0" smtClean="0"/>
                <a:t> function, </a:t>
              </a:r>
              <a:r>
                <a:rPr lang="en-US" sz="2400" b="0" dirty="0"/>
                <a:t>you can use it</a:t>
              </a:r>
              <a:r>
                <a:rPr lang="en-US" sz="2400" b="0" dirty="0" smtClean="0"/>
                <a:t> any conditional expression.  </a:t>
              </a:r>
              <a:r>
                <a:rPr lang="en-US" sz="2400" b="0" dirty="0"/>
                <a:t>For example, you can print the integers between 1 and 100 that are divisible by 7 as follows:</a:t>
              </a:r>
            </a:p>
          </p:txBody>
        </p:sp>
        <p:sp>
          <p:nvSpPr>
            <p:cNvPr id="598026" name="Rectangle 10"/>
            <p:cNvSpPr>
              <a:spLocks noChangeArrowheads="1"/>
            </p:cNvSpPr>
            <p:nvPr/>
          </p:nvSpPr>
          <p:spPr bwMode="auto">
            <a:xfrm>
              <a:off x="808" y="3192"/>
              <a:ext cx="4345" cy="99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7" name="Rectangle 11"/>
            <p:cNvSpPr>
              <a:spLocks noChangeArrowheads="1"/>
            </p:cNvSpPr>
            <p:nvPr/>
          </p:nvSpPr>
          <p:spPr bwMode="auto">
            <a:xfrm>
              <a:off x="872" y="3222"/>
              <a:ext cx="4312" cy="923"/>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for </a:t>
              </a:r>
              <a:r>
                <a:rPr lang="en-US" sz="1800" dirty="0" smtClean="0">
                  <a:latin typeface="Courier New" pitchFamily="1" charset="0"/>
                </a:rPr>
                <a:t>(</a:t>
              </a:r>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i</a:t>
              </a:r>
              <a:r>
                <a:rPr lang="en-US" sz="1800" dirty="0" smtClean="0">
                  <a:latin typeface="Courier New" pitchFamily="1" charset="0"/>
                </a:rPr>
                <a:t> </a:t>
              </a:r>
              <a:r>
                <a:rPr lang="en-US" sz="1800" dirty="0">
                  <a:latin typeface="Courier New" pitchFamily="1" charset="0"/>
                </a:rPr>
                <a:t>= 1; </a:t>
              </a:r>
              <a:r>
                <a:rPr lang="en-US" sz="1800" dirty="0" err="1">
                  <a:latin typeface="Courier New" pitchFamily="1" charset="0"/>
                </a:rPr>
                <a:t>i</a:t>
              </a:r>
              <a:r>
                <a:rPr lang="en-US" sz="1800" dirty="0">
                  <a:latin typeface="Courier New" pitchFamily="1" charset="0"/>
                </a:rPr>
                <a:t> &lt;= 100; </a:t>
              </a:r>
              <a:r>
                <a:rPr lang="en-US" sz="1800" dirty="0" err="1">
                  <a:latin typeface="Courier New" pitchFamily="1" charset="0"/>
                </a:rPr>
                <a:t>i</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isDivisibleBy(i</a:t>
              </a:r>
              <a:r>
                <a:rPr lang="en-US" sz="1800" dirty="0">
                  <a:latin typeface="Courier New" pitchFamily="1" charset="0"/>
                </a:rPr>
                <a:t>, 7))</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println(i</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a:t>
              </a:r>
            </a:p>
          </p:txBody>
        </p:sp>
      </p:grpSp>
      <p:sp>
        <p:nvSpPr>
          <p:cNvPr id="12" name="TextBox 11"/>
          <p:cNvSpPr txBox="1"/>
          <p:nvPr/>
        </p:nvSpPr>
        <p:spPr>
          <a:xfrm>
            <a:off x="314476" y="2733524"/>
            <a:ext cx="184666" cy="307777"/>
          </a:xfrm>
          <a:prstGeom prst="rect">
            <a:avLst/>
          </a:prstGeom>
          <a:noFill/>
        </p:spPr>
        <p:txBody>
          <a:bodyPr wrap="none" rtlCol="0">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98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Predicate</a:t>
            </a:r>
            <a:r>
              <a:rPr lang="en-US" sz="4000" dirty="0" smtClean="0">
                <a:solidFill>
                  <a:srgbClr val="FF0000"/>
                </a:solidFill>
              </a:rPr>
              <a:t> Functions </a:t>
            </a:r>
            <a:r>
              <a:rPr lang="en-US" sz="4000" dirty="0">
                <a:solidFill>
                  <a:srgbClr val="FF0000"/>
                </a:solidFill>
              </a:rPr>
              <a:t>Effectively</a:t>
            </a:r>
            <a:endParaRPr lang="en-US" dirty="0">
              <a:solidFill>
                <a:srgbClr val="FF0000"/>
              </a:solidFill>
            </a:endParaRPr>
          </a:p>
        </p:txBody>
      </p:sp>
      <p:sp>
        <p:nvSpPr>
          <p:cNvPr id="600067" name="Rectangle 3"/>
          <p:cNvSpPr>
            <a:spLocks noChangeArrowheads="1"/>
          </p:cNvSpPr>
          <p:nvPr/>
        </p:nvSpPr>
        <p:spPr bwMode="auto">
          <a:xfrm>
            <a:off x="482600" y="1067849"/>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New programmers often seem uncomfortable with Boolean values and end up writing ungainly code.  For example, a beginner might write </a:t>
            </a:r>
            <a:r>
              <a:rPr lang="en-US" sz="2000" dirty="0" err="1">
                <a:latin typeface="Courier New" pitchFamily="1" charset="0"/>
              </a:rPr>
              <a:t>isDivisibleBy</a:t>
            </a:r>
            <a:r>
              <a:rPr lang="en-US" sz="2400" b="0" dirty="0"/>
              <a:t> like this: </a:t>
            </a:r>
          </a:p>
        </p:txBody>
      </p:sp>
      <p:grpSp>
        <p:nvGrpSpPr>
          <p:cNvPr id="17" name="Group 16"/>
          <p:cNvGrpSpPr/>
          <p:nvPr/>
        </p:nvGrpSpPr>
        <p:grpSpPr>
          <a:xfrm>
            <a:off x="1282700" y="2286000"/>
            <a:ext cx="6946900" cy="2133600"/>
            <a:chOff x="1282700" y="2286000"/>
            <a:chExt cx="6946900" cy="2133600"/>
          </a:xfrm>
        </p:grpSpPr>
        <p:grpSp>
          <p:nvGrpSpPr>
            <p:cNvPr id="600076" name="Group 12"/>
            <p:cNvGrpSpPr>
              <a:grpSpLocks/>
            </p:cNvGrpSpPr>
            <p:nvPr/>
          </p:nvGrpSpPr>
          <p:grpSpPr bwMode="auto">
            <a:xfrm>
              <a:off x="1282700" y="2286000"/>
              <a:ext cx="6946900" cy="2133600"/>
              <a:chOff x="808" y="1440"/>
              <a:chExt cx="4376" cy="1344"/>
            </a:xfrm>
          </p:grpSpPr>
          <p:sp>
            <p:nvSpPr>
              <p:cNvPr id="600077" name="Rectangle 13"/>
              <p:cNvSpPr>
                <a:spLocks noChangeArrowheads="1"/>
              </p:cNvSpPr>
              <p:nvPr/>
            </p:nvSpPr>
            <p:spPr bwMode="auto">
              <a:xfrm>
                <a:off x="808" y="1440"/>
                <a:ext cx="4345" cy="134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0078" name="Rectangle 14"/>
              <p:cNvSpPr>
                <a:spLocks noChangeArrowheads="1"/>
              </p:cNvSpPr>
              <p:nvPr/>
            </p:nvSpPr>
            <p:spPr bwMode="auto">
              <a:xfrm>
                <a:off x="872" y="1470"/>
                <a:ext cx="4312" cy="1269"/>
              </a:xfrm>
              <a:prstGeom prst="rect">
                <a:avLst/>
              </a:prstGeom>
              <a:noFill/>
              <a:ln w="9525">
                <a:noFill/>
                <a:miter lim="800000"/>
                <a:headEnd/>
                <a:tailEnd/>
              </a:ln>
              <a:effectLst/>
            </p:spPr>
            <p:txBody>
              <a:bodyPr>
                <a:prstTxWarp prst="textNoShape">
                  <a:avLst/>
                </a:prstTxWarp>
                <a:spAutoFit/>
              </a:bodyPr>
              <a:lstStyle/>
              <a:p>
                <a:r>
                  <a:rPr lang="en-US" sz="1800" dirty="0" smtClean="0">
                    <a:latin typeface="Courier New" pitchFamily="1" charset="0"/>
                  </a:rPr>
                  <a:t>function </a:t>
                </a:r>
                <a:r>
                  <a:rPr lang="en-US" sz="1800" dirty="0" err="1" smtClean="0">
                    <a:latin typeface="Courier New" pitchFamily="1" charset="0"/>
                  </a:rPr>
                  <a:t>isDivisibleBy(x</a:t>
                </a:r>
                <a:r>
                  <a:rPr lang="en-US" sz="1800" dirty="0">
                    <a:latin typeface="Courier New" pitchFamily="1" charset="0"/>
                  </a:rPr>
                  <a:t>,</a:t>
                </a:r>
                <a:r>
                  <a:rPr lang="en-US" sz="1800" dirty="0" smtClean="0">
                    <a:latin typeface="Courier New" pitchFamily="1" charset="0"/>
                  </a:rPr>
                  <a:t> </a:t>
                </a:r>
                <a:r>
                  <a:rPr lang="en-US" sz="1800" dirty="0" err="1" smtClean="0">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a:t>
                </a:r>
                <a:r>
                  <a:rPr lang="en-US" sz="1800" dirty="0" smtClean="0">
                    <a:latin typeface="Courier New" pitchFamily="1" charset="0"/>
                  </a:rPr>
                  <a:t>=== </a:t>
                </a:r>
                <a:r>
                  <a:rPr lang="en-US" sz="1800" dirty="0">
                    <a:latin typeface="Courier New" pitchFamily="1" charset="0"/>
                  </a:rPr>
                  <a:t>0)</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true;</a:t>
                </a:r>
              </a:p>
              <a:p>
                <a:r>
                  <a:rPr lang="en-US" sz="1800" dirty="0">
                    <a:latin typeface="Courier New" pitchFamily="1" charset="0"/>
                  </a:rPr>
                  <a:t>   } else {</a:t>
                </a:r>
              </a:p>
              <a:p>
                <a:r>
                  <a:rPr lang="en-US" sz="1800" dirty="0">
                    <a:latin typeface="Courier New" pitchFamily="1" charset="0"/>
                  </a:rPr>
                  <a:t>      return false;</a:t>
                </a:r>
              </a:p>
              <a:p>
                <a:r>
                  <a:rPr lang="en-US" sz="1800" dirty="0">
                    <a:latin typeface="Courier New" pitchFamily="1" charset="0"/>
                  </a:rPr>
                  <a:t>   }</a:t>
                </a:r>
              </a:p>
              <a:p>
                <a:r>
                  <a:rPr lang="en-US" sz="1800" dirty="0">
                    <a:latin typeface="Courier New" pitchFamily="1" charset="0"/>
                  </a:rPr>
                  <a:t>}</a:t>
                </a:r>
              </a:p>
            </p:txBody>
          </p:sp>
        </p:grpSp>
        <p:pic>
          <p:nvPicPr>
            <p:cNvPr id="16" name="Picture 15" descr="BlueBugTrans.png"/>
            <p:cNvPicPr>
              <a:picLocks noChangeAspect="1"/>
            </p:cNvPicPr>
            <p:nvPr/>
          </p:nvPicPr>
          <p:blipFill>
            <a:blip r:embed="rId3"/>
            <a:stretch>
              <a:fillRect/>
            </a:stretch>
          </p:blipFill>
          <p:spPr>
            <a:xfrm>
              <a:off x="4267200" y="2952957"/>
              <a:ext cx="676393" cy="732365"/>
            </a:xfrm>
            <a:prstGeom prst="rect">
              <a:avLst/>
            </a:prstGeom>
          </p:spPr>
        </p:pic>
      </p:grpSp>
      <p:sp>
        <p:nvSpPr>
          <p:cNvPr id="600070" name="Rectangle 6"/>
          <p:cNvSpPr>
            <a:spLocks noChangeArrowheads="1"/>
          </p:cNvSpPr>
          <p:nvPr/>
        </p:nvSpPr>
        <p:spPr bwMode="auto">
          <a:xfrm>
            <a:off x="482600" y="5321188"/>
            <a:ext cx="8128000" cy="1092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 similar problem occurs when novices explicitly check to see</a:t>
            </a:r>
            <a:r>
              <a:rPr lang="en-US" sz="2400" b="0" dirty="0" smtClean="0"/>
              <a:t> whether a </a:t>
            </a:r>
            <a:r>
              <a:rPr lang="en-US" sz="2400" b="0" dirty="0"/>
              <a:t>predicate</a:t>
            </a:r>
            <a:r>
              <a:rPr lang="en-US" sz="2400" b="0" dirty="0" smtClean="0"/>
              <a:t> function </a:t>
            </a:r>
            <a:r>
              <a:rPr lang="en-US" sz="2400" b="0" dirty="0"/>
              <a:t>returns </a:t>
            </a:r>
            <a:r>
              <a:rPr lang="en-US" sz="2000" dirty="0">
                <a:latin typeface="Courier New" pitchFamily="1" charset="0"/>
              </a:rPr>
              <a:t>true</a:t>
            </a:r>
            <a:r>
              <a:rPr lang="en-US" sz="2400" b="0" dirty="0"/>
              <a:t>.  You should be careful to avoid such redundant tests in your own programs.  </a:t>
            </a:r>
          </a:p>
        </p:txBody>
      </p:sp>
      <p:sp>
        <p:nvSpPr>
          <p:cNvPr id="600075" name="Rectangle 11"/>
          <p:cNvSpPr>
            <a:spLocks noChangeArrowheads="1"/>
          </p:cNvSpPr>
          <p:nvPr/>
        </p:nvSpPr>
        <p:spPr bwMode="auto">
          <a:xfrm>
            <a:off x="482600" y="4520039"/>
            <a:ext cx="8128000" cy="838200"/>
          </a:xfrm>
          <a:prstGeom prst="rect">
            <a:avLst/>
          </a:prstGeom>
          <a:noFill/>
          <a:ln w="9525">
            <a:noFill/>
            <a:miter lim="800000"/>
            <a:headEnd/>
            <a:tailEnd/>
          </a:ln>
          <a:effectLst/>
        </p:spPr>
        <p:txBody>
          <a:bodyPr>
            <a:prstTxWarp prst="textNoShape">
              <a:avLst/>
            </a:prstTxWarp>
          </a:bodyPr>
          <a:lstStyle/>
          <a:p>
            <a:pPr marL="342900" algn="just">
              <a:lnSpc>
                <a:spcPct val="90000"/>
              </a:lnSpc>
              <a:spcAft>
                <a:spcPct val="50000"/>
              </a:spcAft>
            </a:pPr>
            <a:r>
              <a:rPr lang="en-US" sz="2400" b="0" dirty="0" smtClean="0"/>
              <a:t>While </a:t>
            </a:r>
            <a:r>
              <a:rPr lang="en-US" sz="2400" b="0" dirty="0"/>
              <a:t>this code is not technically incorrect, it is inelegant enough to deserve the bug symbol.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70"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Functions Returning Graphical Objects</a:t>
            </a:r>
            <a:endParaRPr lang="en-US" dirty="0">
              <a:solidFill>
                <a:schemeClr val="tx1"/>
              </a:solidFill>
            </a:endParaRPr>
          </a:p>
        </p:txBody>
      </p:sp>
      <p:sp>
        <p:nvSpPr>
          <p:cNvPr id="585731" name="Rectangle 3"/>
          <p:cNvSpPr>
            <a:spLocks noChangeArrowheads="1"/>
          </p:cNvSpPr>
          <p:nvPr/>
        </p:nvSpPr>
        <p:spPr bwMode="auto">
          <a:xfrm>
            <a:off x="482600" y="1155700"/>
            <a:ext cx="8128000" cy="2501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smtClean="0">
                <a:solidFill>
                  <a:srgbClr val="000000"/>
                </a:solidFill>
              </a:rPr>
              <a:t>When </a:t>
            </a:r>
            <a:r>
              <a:rPr lang="en-US" sz="2400" b="0" dirty="0" smtClean="0">
                <a:solidFill>
                  <a:srgbClr val="000000"/>
                </a:solidFill>
              </a:rPr>
              <a:t>you are working with graphical programs, it is often useful to write functions that return graphical objects, as in this function from Chapter 2 that creates a filled circle:</a:t>
            </a:r>
            <a:endParaRPr lang="en-US" sz="2400" b="0" dirty="0">
              <a:solidFill>
                <a:srgbClr val="000000"/>
              </a:solidFill>
            </a:endParaRPr>
          </a:p>
        </p:txBody>
      </p:sp>
      <p:grpSp>
        <p:nvGrpSpPr>
          <p:cNvPr id="2" name="Group 12"/>
          <p:cNvGrpSpPr/>
          <p:nvPr/>
        </p:nvGrpSpPr>
        <p:grpSpPr>
          <a:xfrm>
            <a:off x="1295400" y="2514600"/>
            <a:ext cx="6858000" cy="1828800"/>
            <a:chOff x="1295400" y="1328057"/>
            <a:chExt cx="6858000" cy="1828800"/>
          </a:xfrm>
        </p:grpSpPr>
        <p:sp>
          <p:nvSpPr>
            <p:cNvPr id="585732" name="Rectangle 4"/>
            <p:cNvSpPr>
              <a:spLocks noChangeArrowheads="1"/>
            </p:cNvSpPr>
            <p:nvPr/>
          </p:nvSpPr>
          <p:spPr bwMode="auto">
            <a:xfrm>
              <a:off x="1295400" y="1328057"/>
              <a:ext cx="6781800" cy="18288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295400" y="1363010"/>
              <a:ext cx="6858000" cy="1754327"/>
            </a:xfrm>
            <a:prstGeom prst="rect">
              <a:avLst/>
            </a:prstGeom>
            <a:noFill/>
            <a:ln w="9525">
              <a:noFill/>
              <a:miter lim="800000"/>
              <a:headEnd/>
              <a:tailEnd/>
            </a:ln>
            <a:effectLst/>
          </p:spPr>
          <p:txBody>
            <a:bodyPr wrap="square">
              <a:prstTxWarp prst="textNoShape">
                <a:avLst/>
              </a:prstTxWarp>
              <a:spAutoFit/>
            </a:bodyPr>
            <a:lstStyle/>
            <a:p>
              <a:r>
                <a:rPr lang="en-US" sz="1800" dirty="0" smtClean="0">
                  <a:solidFill>
                    <a:srgbClr val="000000"/>
                  </a:solidFill>
                  <a:latin typeface="Courier New"/>
                  <a:cs typeface="Courier New"/>
                </a:rPr>
                <a:t>function </a:t>
              </a:r>
              <a:r>
                <a:rPr lang="en-US" sz="1800" dirty="0" err="1" smtClean="0">
                  <a:solidFill>
                    <a:srgbClr val="000000"/>
                  </a:solidFill>
                  <a:latin typeface="Courier New"/>
                  <a:cs typeface="Courier New"/>
                </a:rPr>
                <a:t>createFilledCircle(x</a:t>
              </a:r>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y</a:t>
              </a:r>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r</a:t>
              </a:r>
              <a:r>
                <a:rPr lang="en-US" sz="1800" dirty="0" smtClean="0">
                  <a:solidFill>
                    <a:srgbClr val="000000"/>
                  </a:solidFill>
                  <a:latin typeface="Courier New"/>
                  <a:cs typeface="Courier New"/>
                </a:rPr>
                <a:t>, color)</a:t>
              </a:r>
              <a:r>
                <a:rPr lang="en-US" sz="1200" dirty="0" smtClean="0">
                  <a:solidFill>
                    <a:srgbClr val="000000"/>
                  </a:solidFill>
                  <a:latin typeface="Courier New"/>
                  <a:cs typeface="Courier New"/>
                </a:rPr>
                <a:t> </a:t>
              </a:r>
              <a:r>
                <a:rPr lang="en-US" sz="1800" dirty="0" smtClean="0">
                  <a:solidFill>
                    <a:srgbClr val="000000"/>
                  </a:solidFill>
                  <a:latin typeface="Courier New"/>
                  <a:cs typeface="Courier New"/>
                </a:rPr>
                <a:t>{</a:t>
              </a:r>
            </a:p>
            <a:p>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var</a:t>
              </a:r>
              <a:r>
                <a:rPr lang="en-US" sz="1800" dirty="0" smtClean="0">
                  <a:solidFill>
                    <a:srgbClr val="000000"/>
                  </a:solidFill>
                  <a:latin typeface="Courier New"/>
                  <a:cs typeface="Courier New"/>
                </a:rPr>
                <a:t> circle = </a:t>
              </a:r>
              <a:r>
                <a:rPr lang="en-US" sz="1800" dirty="0" err="1" smtClean="0">
                  <a:solidFill>
                    <a:srgbClr val="000000"/>
                  </a:solidFill>
                  <a:latin typeface="Courier New"/>
                  <a:cs typeface="Courier New"/>
                </a:rPr>
                <a:t>GOval(x</a:t>
              </a:r>
              <a:r>
                <a:rPr lang="en-US" dirty="0" smtClean="0">
                  <a:solidFill>
                    <a:srgbClr val="000000"/>
                  </a:solidFill>
                  <a:latin typeface="Courier New"/>
                  <a:cs typeface="Courier New"/>
                </a:rPr>
                <a:t> </a:t>
              </a:r>
              <a:r>
                <a:rPr lang="en-US" sz="1800" dirty="0" smtClean="0">
                  <a:solidFill>
                    <a:srgbClr val="000000"/>
                  </a:solidFill>
                  <a:latin typeface="Courier New"/>
                  <a:cs typeface="Courier New"/>
                </a:rPr>
                <a:t>-</a:t>
              </a:r>
              <a:r>
                <a:rPr lang="en-US" dirty="0" smtClean="0">
                  <a:solidFill>
                    <a:srgbClr val="000000"/>
                  </a:solidFill>
                  <a:latin typeface="Courier New"/>
                  <a:cs typeface="Courier New"/>
                </a:rPr>
                <a:t> </a:t>
              </a:r>
              <a:r>
                <a:rPr lang="en-US" sz="1800" dirty="0" err="1" smtClean="0">
                  <a:solidFill>
                    <a:srgbClr val="000000"/>
                  </a:solidFill>
                  <a:latin typeface="Courier New"/>
                  <a:cs typeface="Courier New"/>
                </a:rPr>
                <a:t>r</a:t>
              </a:r>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y</a:t>
              </a:r>
              <a:r>
                <a:rPr lang="en-US" dirty="0" smtClean="0">
                  <a:solidFill>
                    <a:srgbClr val="000000"/>
                  </a:solidFill>
                  <a:latin typeface="Courier New"/>
                  <a:cs typeface="Courier New"/>
                </a:rPr>
                <a:t> </a:t>
              </a:r>
              <a:r>
                <a:rPr lang="en-US" sz="1800" dirty="0" smtClean="0">
                  <a:solidFill>
                    <a:srgbClr val="000000"/>
                  </a:solidFill>
                  <a:latin typeface="Courier New"/>
                  <a:cs typeface="Courier New"/>
                </a:rPr>
                <a:t>-</a:t>
              </a:r>
              <a:r>
                <a:rPr lang="en-US" dirty="0" smtClean="0">
                  <a:solidFill>
                    <a:srgbClr val="000000"/>
                  </a:solidFill>
                  <a:latin typeface="Courier New"/>
                  <a:cs typeface="Courier New"/>
                </a:rPr>
                <a:t> </a:t>
              </a:r>
              <a:r>
                <a:rPr lang="en-US" sz="1800" dirty="0" err="1" smtClean="0">
                  <a:solidFill>
                    <a:srgbClr val="000000"/>
                  </a:solidFill>
                  <a:latin typeface="Courier New"/>
                  <a:cs typeface="Courier New"/>
                </a:rPr>
                <a:t>r</a:t>
              </a:r>
              <a:r>
                <a:rPr lang="en-US" sz="1800" dirty="0" smtClean="0">
                  <a:solidFill>
                    <a:srgbClr val="000000"/>
                  </a:solidFill>
                  <a:latin typeface="Courier New"/>
                  <a:cs typeface="Courier New"/>
                </a:rPr>
                <a:t>, 2</a:t>
              </a:r>
              <a:r>
                <a:rPr lang="en-US" dirty="0" smtClean="0">
                  <a:solidFill>
                    <a:srgbClr val="000000"/>
                  </a:solidFill>
                  <a:latin typeface="Courier New"/>
                  <a:cs typeface="Courier New"/>
                </a:rPr>
                <a:t> </a:t>
              </a:r>
              <a:r>
                <a:rPr lang="en-US" sz="1800" dirty="0" smtClean="0">
                  <a:solidFill>
                    <a:srgbClr val="000000"/>
                  </a:solidFill>
                  <a:latin typeface="Courier New"/>
                  <a:cs typeface="Courier New"/>
                </a:rPr>
                <a:t>*</a:t>
              </a:r>
              <a:r>
                <a:rPr lang="en-US" dirty="0" smtClean="0">
                  <a:solidFill>
                    <a:srgbClr val="000000"/>
                  </a:solidFill>
                  <a:latin typeface="Courier New"/>
                  <a:cs typeface="Courier New"/>
                </a:rPr>
                <a:t> </a:t>
              </a:r>
              <a:r>
                <a:rPr lang="en-US" sz="1800" dirty="0" err="1" smtClean="0">
                  <a:solidFill>
                    <a:srgbClr val="000000"/>
                  </a:solidFill>
                  <a:latin typeface="Courier New"/>
                  <a:cs typeface="Courier New"/>
                </a:rPr>
                <a:t>r</a:t>
              </a:r>
              <a:r>
                <a:rPr lang="en-US" sz="1800" dirty="0" smtClean="0">
                  <a:solidFill>
                    <a:srgbClr val="000000"/>
                  </a:solidFill>
                  <a:latin typeface="Courier New"/>
                  <a:cs typeface="Courier New"/>
                </a:rPr>
                <a:t>, 2</a:t>
              </a:r>
              <a:r>
                <a:rPr lang="en-US" dirty="0" smtClean="0">
                  <a:solidFill>
                    <a:srgbClr val="000000"/>
                  </a:solidFill>
                  <a:latin typeface="Courier New"/>
                  <a:cs typeface="Courier New"/>
                </a:rPr>
                <a:t> </a:t>
              </a:r>
              <a:r>
                <a:rPr lang="en-US" sz="1800" dirty="0" smtClean="0">
                  <a:solidFill>
                    <a:srgbClr val="000000"/>
                  </a:solidFill>
                  <a:latin typeface="Courier New"/>
                  <a:cs typeface="Courier New"/>
                </a:rPr>
                <a:t>*</a:t>
              </a:r>
              <a:r>
                <a:rPr lang="en-US" dirty="0" smtClean="0">
                  <a:solidFill>
                    <a:srgbClr val="000000"/>
                  </a:solidFill>
                  <a:latin typeface="Courier New"/>
                  <a:cs typeface="Courier New"/>
                </a:rPr>
                <a:t> </a:t>
              </a:r>
              <a:r>
                <a:rPr lang="en-US" sz="1800" dirty="0" err="1" smtClean="0">
                  <a:solidFill>
                    <a:srgbClr val="000000"/>
                  </a:solidFill>
                  <a:latin typeface="Courier New"/>
                  <a:cs typeface="Courier New"/>
                </a:rPr>
                <a:t>r</a:t>
              </a:r>
              <a:r>
                <a:rPr lang="en-US" sz="1800" dirty="0" smtClean="0">
                  <a:solidFill>
                    <a:srgbClr val="000000"/>
                  </a:solidFill>
                  <a:latin typeface="Courier New"/>
                  <a:cs typeface="Courier New"/>
                </a:rPr>
                <a:t>);</a:t>
              </a:r>
            </a:p>
            <a:p>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circle.setColor(color</a:t>
              </a:r>
              <a:r>
                <a:rPr lang="en-US" sz="1800" dirty="0" smtClean="0">
                  <a:solidFill>
                    <a:srgbClr val="000000"/>
                  </a:solidFill>
                  <a:latin typeface="Courier New"/>
                  <a:cs typeface="Courier New"/>
                </a:rPr>
                <a:t>);</a:t>
              </a:r>
            </a:p>
            <a:p>
              <a:r>
                <a:rPr lang="en-US" sz="1800" dirty="0" smtClean="0">
                  <a:solidFill>
                    <a:srgbClr val="000000"/>
                  </a:solidFill>
                  <a:latin typeface="Courier New"/>
                  <a:cs typeface="Courier New"/>
                </a:rPr>
                <a:t>   </a:t>
              </a:r>
              <a:r>
                <a:rPr lang="en-US" sz="1800" dirty="0" err="1" smtClean="0">
                  <a:solidFill>
                    <a:srgbClr val="000000"/>
                  </a:solidFill>
                  <a:latin typeface="Courier New"/>
                  <a:cs typeface="Courier New"/>
                </a:rPr>
                <a:t>circle.setFilled(true</a:t>
              </a:r>
              <a:r>
                <a:rPr lang="en-US" sz="1800" dirty="0" smtClean="0">
                  <a:solidFill>
                    <a:srgbClr val="000000"/>
                  </a:solidFill>
                  <a:latin typeface="Courier New"/>
                  <a:cs typeface="Courier New"/>
                </a:rPr>
                <a:t>);</a:t>
              </a:r>
            </a:p>
            <a:p>
              <a:r>
                <a:rPr lang="en-US" sz="1800" dirty="0" smtClean="0">
                  <a:solidFill>
                    <a:srgbClr val="000000"/>
                  </a:solidFill>
                  <a:latin typeface="Courier New"/>
                  <a:cs typeface="Courier New"/>
                </a:rPr>
                <a:t>   return circle;</a:t>
              </a:r>
            </a:p>
            <a:p>
              <a:r>
                <a:rPr lang="en-US" sz="1800" dirty="0" smtClean="0">
                  <a:solidFill>
                    <a:srgbClr val="000000"/>
                  </a:solidFill>
                  <a:latin typeface="Courier New"/>
                  <a:cs typeface="Courier New"/>
                </a:rPr>
                <a:t>}</a:t>
              </a:r>
            </a:p>
          </p:txBody>
        </p:sp>
      </p:grpSp>
      <p:sp>
        <p:nvSpPr>
          <p:cNvPr id="14" name="Rectangle 3"/>
          <p:cNvSpPr>
            <a:spLocks noChangeArrowheads="1"/>
          </p:cNvSpPr>
          <p:nvPr/>
        </p:nvSpPr>
        <p:spPr bwMode="auto">
          <a:xfrm>
            <a:off x="482600" y="4495800"/>
            <a:ext cx="8128000" cy="977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Calling this function creates a circular </a:t>
            </a:r>
            <a:r>
              <a:rPr lang="en-US" sz="2000" dirty="0" err="1" smtClean="0">
                <a:solidFill>
                  <a:srgbClr val="000000"/>
                </a:solidFill>
                <a:latin typeface="Courier New"/>
                <a:cs typeface="Courier New"/>
              </a:rPr>
              <a:t>GOval</a:t>
            </a:r>
            <a:r>
              <a:rPr lang="en-US" sz="2400" b="0" dirty="0" smtClean="0">
                <a:solidFill>
                  <a:srgbClr val="000000"/>
                </a:solidFill>
              </a:rPr>
              <a:t> object of radius </a:t>
            </a:r>
            <a:r>
              <a:rPr lang="en-US" sz="2000" dirty="0" err="1" smtClean="0">
                <a:solidFill>
                  <a:srgbClr val="000000"/>
                </a:solidFill>
                <a:latin typeface="Courier New"/>
                <a:cs typeface="Courier New"/>
              </a:rPr>
              <a:t>r</a:t>
            </a:r>
            <a:r>
              <a:rPr lang="en-US" sz="2400" b="0" dirty="0" smtClean="0">
                <a:solidFill>
                  <a:srgbClr val="000000"/>
                </a:solidFill>
              </a:rPr>
              <a:t>, centered at (</a:t>
            </a:r>
            <a:r>
              <a:rPr lang="en-US" sz="2000" dirty="0" err="1" smtClean="0">
                <a:solidFill>
                  <a:srgbClr val="000000"/>
                </a:solidFill>
                <a:latin typeface="Courier New"/>
                <a:cs typeface="Courier New"/>
              </a:rPr>
              <a:t>x</a:t>
            </a:r>
            <a:r>
              <a:rPr lang="en-US" sz="2000" b="0" dirty="0" smtClean="0">
                <a:solidFill>
                  <a:srgbClr val="000000"/>
                </a:solidFill>
              </a:rPr>
              <a:t>, </a:t>
            </a:r>
            <a:r>
              <a:rPr lang="en-US" sz="2000" dirty="0" err="1" smtClean="0">
                <a:solidFill>
                  <a:srgbClr val="000000"/>
                </a:solidFill>
                <a:latin typeface="Courier New"/>
                <a:cs typeface="Courier New"/>
              </a:rPr>
              <a:t>y</a:t>
            </a:r>
            <a:r>
              <a:rPr lang="en-US" sz="2400" b="0" dirty="0" smtClean="0">
                <a:solidFill>
                  <a:srgbClr val="000000"/>
                </a:solidFill>
              </a:rPr>
              <a:t>) and filled with the specified color.</a:t>
            </a:r>
          </a:p>
          <a:p>
            <a:pPr marL="342900" indent="-342900" algn="just">
              <a:lnSpc>
                <a:spcPct val="90000"/>
              </a:lnSpc>
              <a:spcAft>
                <a:spcPct val="50000"/>
              </a:spcAft>
              <a:buFontTx/>
              <a:buChar char="•"/>
            </a:pPr>
            <a:r>
              <a:rPr lang="en-US" sz="2400" b="0" dirty="0" smtClean="0">
                <a:solidFill>
                  <a:srgbClr val="000000"/>
                </a:solidFill>
              </a:rPr>
              <a:t>You can use </a:t>
            </a:r>
            <a:r>
              <a:rPr lang="en-US" sz="2000" dirty="0" err="1" smtClean="0">
                <a:solidFill>
                  <a:srgbClr val="000000"/>
                </a:solidFill>
                <a:latin typeface="Courier New"/>
                <a:cs typeface="Courier New"/>
              </a:rPr>
              <a:t>createFilledCircle</a:t>
            </a:r>
            <a:r>
              <a:rPr lang="en-US" sz="2400" b="0" dirty="0" smtClean="0">
                <a:solidFill>
                  <a:srgbClr val="000000"/>
                </a:solidFill>
              </a:rPr>
              <a:t> to create as many circles as you need.  You can create and display a filled circle in a single line, instead of the four lines you need without it.</a:t>
            </a:r>
            <a:endParaRPr lang="en-US" sz="2400" b="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The Purpose of Parameters</a:t>
            </a:r>
            <a:endParaRPr lang="en-US" dirty="0">
              <a:solidFill>
                <a:schemeClr val="tx1"/>
              </a:solidFill>
            </a:endParaRPr>
          </a:p>
        </p:txBody>
      </p:sp>
      <p:sp>
        <p:nvSpPr>
          <p:cNvPr id="585731" name="Rectangle 3"/>
          <p:cNvSpPr>
            <a:spLocks noChangeArrowheads="1"/>
          </p:cNvSpPr>
          <p:nvPr/>
        </p:nvSpPr>
        <p:spPr bwMode="auto">
          <a:xfrm>
            <a:off x="482600" y="2374900"/>
            <a:ext cx="8128000" cy="4254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As a general rule, functions perform a service for their callers.  In order to do so, the function needs to know any details that are necessary to carry out the requested task.</a:t>
            </a:r>
          </a:p>
          <a:p>
            <a:pPr marL="342900" indent="-342900" algn="just">
              <a:lnSpc>
                <a:spcPct val="90000"/>
              </a:lnSpc>
              <a:spcAft>
                <a:spcPct val="50000"/>
              </a:spcAft>
              <a:buFontTx/>
              <a:buChar char="•"/>
            </a:pPr>
            <a:r>
              <a:rPr lang="en-US" sz="2400" b="0" dirty="0" smtClean="0">
                <a:solidFill>
                  <a:srgbClr val="000000"/>
                </a:solidFill>
              </a:rPr>
              <a:t>Imagine that you were working as an low-level animator at Disney Studies in the days before computerized animation and that one of the senior designers asked you to draw a filled circle.  What would you need to know?</a:t>
            </a:r>
          </a:p>
          <a:p>
            <a:pPr marL="342900" indent="-342900" algn="just">
              <a:lnSpc>
                <a:spcPct val="90000"/>
              </a:lnSpc>
              <a:spcAft>
                <a:spcPct val="50000"/>
              </a:spcAft>
              <a:buFontTx/>
              <a:buChar char="•"/>
            </a:pPr>
            <a:r>
              <a:rPr lang="en-US" sz="2400" b="0" dirty="0" smtClean="0">
                <a:solidFill>
                  <a:srgbClr val="000000"/>
                </a:solidFill>
              </a:rPr>
              <a:t>At a minimum, you would need to know where the circle should be placed in the frame, how big to make it, and what color it should be.  Those values are precisely the information conveyed in the parameters.</a:t>
            </a:r>
            <a:endParaRPr lang="en-US" sz="2400" b="0" dirty="0">
              <a:solidFill>
                <a:srgbClr val="000000"/>
              </a:solidFill>
            </a:endParaRPr>
          </a:p>
        </p:txBody>
      </p:sp>
      <p:sp>
        <p:nvSpPr>
          <p:cNvPr id="4" name="TextBox 3"/>
          <p:cNvSpPr txBox="1"/>
          <p:nvPr/>
        </p:nvSpPr>
        <p:spPr>
          <a:xfrm>
            <a:off x="1714500" y="1066800"/>
            <a:ext cx="5715000" cy="651460"/>
          </a:xfrm>
          <a:prstGeom prst="rect">
            <a:avLst/>
          </a:prstGeom>
          <a:noFill/>
        </p:spPr>
        <p:txBody>
          <a:bodyPr wrap="square" rtlCol="0">
            <a:spAutoFit/>
          </a:bodyPr>
          <a:lstStyle/>
          <a:p>
            <a:pPr algn="just">
              <a:lnSpc>
                <a:spcPct val="90000"/>
              </a:lnSpc>
            </a:pPr>
            <a:r>
              <a:rPr lang="en-US" sz="2000" b="0" i="1" dirty="0" smtClean="0"/>
              <a:t>“All right, Mr. </a:t>
            </a:r>
            <a:r>
              <a:rPr lang="en-US" sz="2000" b="0" i="1" dirty="0" err="1" smtClean="0"/>
              <a:t>Wiseguy</a:t>
            </a:r>
            <a:r>
              <a:rPr lang="en-US" sz="2000" b="0" i="1" dirty="0" smtClean="0"/>
              <a:t>,” she said, “you’re so clever, you tell us what color it should be.”</a:t>
            </a:r>
            <a:endParaRPr lang="en-US" sz="2000" b="0" i="1" dirty="0"/>
          </a:p>
        </p:txBody>
      </p:sp>
      <p:grpSp>
        <p:nvGrpSpPr>
          <p:cNvPr id="7" name="Group 6"/>
          <p:cNvGrpSpPr/>
          <p:nvPr/>
        </p:nvGrpSpPr>
        <p:grpSpPr>
          <a:xfrm>
            <a:off x="4663140" y="1623940"/>
            <a:ext cx="3947460" cy="651460"/>
            <a:chOff x="4358340" y="1623940"/>
            <a:chExt cx="3947460" cy="651460"/>
          </a:xfrm>
        </p:grpSpPr>
        <p:sp>
          <p:nvSpPr>
            <p:cNvPr id="5" name="TextBox 4"/>
            <p:cNvSpPr txBox="1"/>
            <p:nvPr/>
          </p:nvSpPr>
          <p:spPr>
            <a:xfrm>
              <a:off x="4645130" y="1623940"/>
              <a:ext cx="3660670" cy="651460"/>
            </a:xfrm>
            <a:prstGeom prst="rect">
              <a:avLst/>
            </a:prstGeom>
            <a:noFill/>
          </p:spPr>
          <p:txBody>
            <a:bodyPr wrap="square" rtlCol="0">
              <a:spAutoFit/>
            </a:bodyPr>
            <a:lstStyle/>
            <a:p>
              <a:pPr algn="just">
                <a:lnSpc>
                  <a:spcPct val="90000"/>
                </a:lnSpc>
              </a:pPr>
              <a:r>
                <a:rPr lang="en-US" sz="2000" b="0" dirty="0" smtClean="0"/>
                <a:t>Douglas Adams, </a:t>
              </a:r>
              <a:r>
                <a:rPr lang="en-US" sz="2000" b="0" i="1" dirty="0" smtClean="0"/>
                <a:t>The Restaurant at the End of the Universe, 1980 </a:t>
              </a:r>
              <a:endParaRPr lang="en-US" sz="2000" b="0" dirty="0"/>
            </a:p>
          </p:txBody>
        </p:sp>
        <p:sp>
          <p:nvSpPr>
            <p:cNvPr id="6" name="TextBox 5"/>
            <p:cNvSpPr txBox="1"/>
            <p:nvPr/>
          </p:nvSpPr>
          <p:spPr>
            <a:xfrm>
              <a:off x="4358340" y="1623940"/>
              <a:ext cx="688870" cy="374461"/>
            </a:xfrm>
            <a:prstGeom prst="rect">
              <a:avLst/>
            </a:prstGeom>
            <a:noFill/>
          </p:spPr>
          <p:txBody>
            <a:bodyPr wrap="square" rtlCol="0">
              <a:spAutoFit/>
            </a:bodyPr>
            <a:lstStyle/>
            <a:p>
              <a:pPr algn="just">
                <a:lnSpc>
                  <a:spcPct val="90000"/>
                </a:lnSpc>
              </a:pPr>
              <a:r>
                <a:rPr lang="en-US" sz="2000" b="0" dirty="0" smtClean="0"/>
                <a:t>—</a:t>
              </a:r>
              <a:endParaRPr lang="en-US" sz="2000" b="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Libraries and Interfaces</a:t>
            </a:r>
            <a:endParaRPr lang="en-US" dirty="0">
              <a:solidFill>
                <a:schemeClr val="tx1"/>
              </a:solidFill>
            </a:endParaRPr>
          </a:p>
        </p:txBody>
      </p:sp>
      <p:sp>
        <p:nvSpPr>
          <p:cNvPr id="10" name="Rectangle 3"/>
          <p:cNvSpPr>
            <a:spLocks noChangeArrowheads="1"/>
          </p:cNvSpPr>
          <p:nvPr/>
        </p:nvSpPr>
        <p:spPr bwMode="auto">
          <a:xfrm>
            <a:off x="477765" y="1155700"/>
            <a:ext cx="8128000" cy="3111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latin typeface="Times New Roman" charset="0"/>
              </a:rPr>
              <a:t>Modern programming depends on the use of libraries.  When you create a program, you write only a fraction of the code.</a:t>
            </a:r>
          </a:p>
          <a:p>
            <a:pPr marL="342900" indent="-342900" algn="just">
              <a:lnSpc>
                <a:spcPct val="90000"/>
              </a:lnSpc>
              <a:spcAft>
                <a:spcPct val="50000"/>
              </a:spcAft>
              <a:buFontTx/>
              <a:buChar char="•"/>
            </a:pPr>
            <a:r>
              <a:rPr lang="en-US" sz="2400" b="0" dirty="0" smtClean="0">
                <a:solidFill>
                  <a:srgbClr val="000000"/>
                </a:solidFill>
                <a:latin typeface="Times New Roman" charset="0"/>
              </a:rPr>
              <a:t>Libraries can be viewed from two perspectives.  Code that uses a library is called a </a:t>
            </a:r>
            <a:r>
              <a:rPr lang="en-US" sz="2400" i="1" dirty="0" smtClean="0">
                <a:solidFill>
                  <a:srgbClr val="000000"/>
                </a:solidFill>
                <a:latin typeface="Times New Roman" charset="0"/>
              </a:rPr>
              <a:t>client</a:t>
            </a:r>
            <a:r>
              <a:rPr lang="en-US" sz="2400" b="0" i="1" dirty="0" smtClean="0">
                <a:solidFill>
                  <a:srgbClr val="000000"/>
                </a:solidFill>
                <a:latin typeface="Times New Roman" charset="0"/>
              </a:rPr>
              <a:t>.</a:t>
            </a:r>
            <a:r>
              <a:rPr lang="en-US" sz="2400" b="0" dirty="0" smtClean="0">
                <a:solidFill>
                  <a:srgbClr val="000000"/>
                </a:solidFill>
                <a:latin typeface="Times New Roman" charset="0"/>
              </a:rPr>
              <a:t>  The code for the library itself is called the </a:t>
            </a:r>
            <a:r>
              <a:rPr lang="en-US" sz="2400" i="1" dirty="0" smtClean="0">
                <a:solidFill>
                  <a:srgbClr val="000000"/>
                </a:solidFill>
                <a:latin typeface="Times New Roman" charset="0"/>
              </a:rPr>
              <a:t>implementation</a:t>
            </a:r>
            <a:r>
              <a:rPr lang="en-US" sz="2400" b="0" i="1" dirty="0" smtClean="0">
                <a:solidFill>
                  <a:srgbClr val="000000"/>
                </a:solidFill>
                <a:latin typeface="Times New Roman" charset="0"/>
              </a:rPr>
              <a:t>.</a:t>
            </a:r>
          </a:p>
          <a:p>
            <a:pPr marL="342900" indent="-342900" algn="just">
              <a:lnSpc>
                <a:spcPct val="90000"/>
              </a:lnSpc>
              <a:spcAft>
                <a:spcPct val="50000"/>
              </a:spcAft>
              <a:buFontTx/>
              <a:buChar char="•"/>
            </a:pPr>
            <a:r>
              <a:rPr lang="en-US" sz="2400" b="0" dirty="0" smtClean="0">
                <a:solidFill>
                  <a:srgbClr val="000000"/>
                </a:solidFill>
                <a:latin typeface="Times New Roman" charset="0"/>
              </a:rPr>
              <a:t>The point at which the client and the implementation meet is called the </a:t>
            </a:r>
            <a:r>
              <a:rPr lang="en-US" sz="2400" i="1" dirty="0" smtClean="0">
                <a:solidFill>
                  <a:srgbClr val="000000"/>
                </a:solidFill>
                <a:latin typeface="Times New Roman" charset="0"/>
              </a:rPr>
              <a:t>interface</a:t>
            </a:r>
            <a:r>
              <a:rPr lang="en-US" sz="2400" b="0" i="1" dirty="0" smtClean="0">
                <a:solidFill>
                  <a:srgbClr val="000000"/>
                </a:solidFill>
                <a:latin typeface="Times New Roman" charset="0"/>
              </a:rPr>
              <a:t>,</a:t>
            </a:r>
            <a:r>
              <a:rPr lang="en-US" sz="2400" b="0" dirty="0" smtClean="0">
                <a:solidFill>
                  <a:srgbClr val="000000"/>
                </a:solidFill>
                <a:latin typeface="Times New Roman" charset="0"/>
              </a:rPr>
              <a:t> which serves as both a barrier and a communication channel:</a:t>
            </a:r>
          </a:p>
        </p:txBody>
      </p:sp>
      <p:grpSp>
        <p:nvGrpSpPr>
          <p:cNvPr id="2" name="Group 17"/>
          <p:cNvGrpSpPr/>
          <p:nvPr/>
        </p:nvGrpSpPr>
        <p:grpSpPr>
          <a:xfrm>
            <a:off x="3048000" y="4562475"/>
            <a:ext cx="3429000" cy="1985987"/>
            <a:chOff x="3048000" y="4562475"/>
            <a:chExt cx="3429000" cy="1985987"/>
          </a:xfrm>
        </p:grpSpPr>
        <p:pic>
          <p:nvPicPr>
            <p:cNvPr id="8" name="Picture 4" descr="BrickWall"/>
            <p:cNvPicPr>
              <a:picLocks noChangeAspect="1" noChangeArrowheads="1"/>
            </p:cNvPicPr>
            <p:nvPr/>
          </p:nvPicPr>
          <p:blipFill>
            <a:blip r:embed="rId3"/>
            <a:srcRect/>
            <a:stretch>
              <a:fillRect/>
            </a:stretch>
          </p:blipFill>
          <p:spPr bwMode="auto">
            <a:xfrm>
              <a:off x="4413250" y="4562475"/>
              <a:ext cx="328613" cy="1685925"/>
            </a:xfrm>
            <a:prstGeom prst="rect">
              <a:avLst/>
            </a:prstGeom>
            <a:noFill/>
            <a:ln w="9525">
              <a:noFill/>
              <a:miter lim="800000"/>
              <a:headEnd/>
              <a:tailEnd/>
            </a:ln>
          </p:spPr>
        </p:pic>
        <p:sp>
          <p:nvSpPr>
            <p:cNvPr id="9" name="TextBox 8"/>
            <p:cNvSpPr txBox="1"/>
            <p:nvPr/>
          </p:nvSpPr>
          <p:spPr>
            <a:xfrm>
              <a:off x="3775365" y="6179130"/>
              <a:ext cx="1600200" cy="369332"/>
            </a:xfrm>
            <a:prstGeom prst="rect">
              <a:avLst/>
            </a:prstGeom>
            <a:noFill/>
          </p:spPr>
          <p:txBody>
            <a:bodyPr wrap="square" rtlCol="0">
              <a:spAutoFit/>
            </a:bodyPr>
            <a:lstStyle/>
            <a:p>
              <a:pPr algn="ctr"/>
              <a:r>
                <a:rPr lang="en-US" sz="1800" b="0" i="1" dirty="0" smtClean="0">
                  <a:solidFill>
                    <a:srgbClr val="000000"/>
                  </a:solidFill>
                  <a:latin typeface="Times New Roman" charset="0"/>
                </a:rPr>
                <a:t>interface</a:t>
              </a:r>
              <a:endParaRPr lang="en-US" sz="1800" b="0" i="1" dirty="0">
                <a:solidFill>
                  <a:srgbClr val="000000"/>
                </a:solidFill>
                <a:latin typeface="Times New Roman" charset="0"/>
              </a:endParaRPr>
            </a:p>
          </p:txBody>
        </p:sp>
        <p:sp>
          <p:nvSpPr>
            <p:cNvPr id="11" name="TextBox 10"/>
            <p:cNvSpPr txBox="1"/>
            <p:nvPr/>
          </p:nvSpPr>
          <p:spPr>
            <a:xfrm>
              <a:off x="3048000" y="5181600"/>
              <a:ext cx="1600200" cy="369332"/>
            </a:xfrm>
            <a:prstGeom prst="rect">
              <a:avLst/>
            </a:prstGeom>
            <a:noFill/>
          </p:spPr>
          <p:txBody>
            <a:bodyPr wrap="square" rtlCol="0">
              <a:spAutoFit/>
            </a:bodyPr>
            <a:lstStyle/>
            <a:p>
              <a:pPr algn="ctr"/>
              <a:r>
                <a:rPr lang="en-US" sz="1800" b="0" i="1" dirty="0" smtClean="0">
                  <a:solidFill>
                    <a:srgbClr val="000000"/>
                  </a:solidFill>
                  <a:latin typeface="Times New Roman" charset="0"/>
                </a:rPr>
                <a:t>client</a:t>
              </a:r>
              <a:endParaRPr lang="en-US" sz="1800" b="0" i="1" dirty="0">
                <a:solidFill>
                  <a:srgbClr val="000000"/>
                </a:solidFill>
                <a:latin typeface="Times New Roman" charset="0"/>
              </a:endParaRPr>
            </a:p>
          </p:txBody>
        </p:sp>
        <p:sp>
          <p:nvSpPr>
            <p:cNvPr id="14" name="TextBox 13"/>
            <p:cNvSpPr txBox="1"/>
            <p:nvPr/>
          </p:nvSpPr>
          <p:spPr>
            <a:xfrm>
              <a:off x="4876800" y="5181600"/>
              <a:ext cx="1600200" cy="369332"/>
            </a:xfrm>
            <a:prstGeom prst="rect">
              <a:avLst/>
            </a:prstGeom>
            <a:noFill/>
          </p:spPr>
          <p:txBody>
            <a:bodyPr wrap="square" rtlCol="0">
              <a:spAutoFit/>
            </a:bodyPr>
            <a:lstStyle/>
            <a:p>
              <a:pPr algn="ctr"/>
              <a:r>
                <a:rPr lang="en-US" sz="1800" b="0" i="1" dirty="0" smtClean="0">
                  <a:solidFill>
                    <a:srgbClr val="000000"/>
                  </a:solidFill>
                  <a:latin typeface="Times New Roman" charset="0"/>
                </a:rPr>
                <a:t>implementation</a:t>
              </a:r>
              <a:endParaRPr lang="en-US" sz="1800" b="0" i="1" dirty="0">
                <a:solidFill>
                  <a:srgbClr val="000000"/>
                </a:solidFill>
                <a:latin typeface="Times New Roman" charset="0"/>
              </a:endParaRPr>
            </a:p>
          </p:txBody>
        </p:sp>
        <p:sp>
          <p:nvSpPr>
            <p:cNvPr id="17" name="Rectangle 16"/>
            <p:cNvSpPr/>
            <p:nvPr/>
          </p:nvSpPr>
          <p:spPr bwMode="auto">
            <a:xfrm>
              <a:off x="4409440" y="5376672"/>
              <a:ext cx="338328" cy="54864"/>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Principles of</a:t>
            </a:r>
            <a:r>
              <a:rPr lang="en-US" sz="4000" dirty="0" smtClean="0">
                <a:solidFill>
                  <a:srgbClr val="FF0000"/>
                </a:solidFill>
                <a:latin typeface="Times New Roman" charset="0"/>
              </a:rPr>
              <a:t> Interface Design</a:t>
            </a:r>
            <a:endParaRPr lang="en-US" sz="4000" dirty="0">
              <a:solidFill>
                <a:schemeClr val="tx1"/>
              </a:solidFill>
            </a:endParaRPr>
          </a:p>
        </p:txBody>
      </p:sp>
      <p:sp>
        <p:nvSpPr>
          <p:cNvPr id="692486" name="Rectangle 262"/>
          <p:cNvSpPr>
            <a:spLocks noChangeArrowheads="1"/>
          </p:cNvSpPr>
          <p:nvPr/>
        </p:nvSpPr>
        <p:spPr bwMode="auto">
          <a:xfrm>
            <a:off x="482600" y="1170820"/>
            <a:ext cx="8128000" cy="538238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20000"/>
              </a:spcAft>
              <a:buFontTx/>
              <a:buChar char="•"/>
            </a:pPr>
            <a:r>
              <a:rPr lang="en-US" sz="2400" b="0" i="1" dirty="0">
                <a:solidFill>
                  <a:srgbClr val="000000"/>
                </a:solidFill>
                <a:latin typeface="Times New Roman" charset="0"/>
              </a:rPr>
              <a:t>Unified</a:t>
            </a:r>
            <a:r>
              <a:rPr lang="en-US" sz="2400" b="0" dirty="0">
                <a:solidFill>
                  <a:srgbClr val="000000"/>
                </a:solidFill>
                <a:latin typeface="Times New Roman" charset="0"/>
              </a:rPr>
              <a:t>.  </a:t>
            </a:r>
            <a:r>
              <a:rPr lang="en-US" sz="2400" b="0" dirty="0" smtClean="0">
                <a:solidFill>
                  <a:srgbClr val="000000"/>
                </a:solidFill>
                <a:latin typeface="Times New Roman" charset="0"/>
              </a:rPr>
              <a:t>Every library should </a:t>
            </a:r>
            <a:r>
              <a:rPr lang="en-US" sz="2400" b="0" dirty="0">
                <a:solidFill>
                  <a:srgbClr val="000000"/>
                </a:solidFill>
                <a:latin typeface="Times New Roman" charset="0"/>
              </a:rPr>
              <a:t>define a consistent abstraction with a clear unifying theme.  If a</a:t>
            </a:r>
            <a:r>
              <a:rPr lang="en-US" sz="2400" b="0" dirty="0" smtClean="0">
                <a:solidFill>
                  <a:srgbClr val="000000"/>
                </a:solidFill>
                <a:latin typeface="Times New Roman" charset="0"/>
              </a:rPr>
              <a:t> function does </a:t>
            </a:r>
            <a:r>
              <a:rPr lang="en-US" sz="2400" b="0" dirty="0">
                <a:solidFill>
                  <a:srgbClr val="000000"/>
                </a:solidFill>
                <a:latin typeface="Times New Roman" charset="0"/>
              </a:rPr>
              <a:t>not fit within that theme, it should not be part of the</a:t>
            </a:r>
            <a:r>
              <a:rPr lang="en-US" sz="2400" b="0" dirty="0" smtClean="0">
                <a:solidFill>
                  <a:srgbClr val="000000"/>
                </a:solidFill>
                <a:latin typeface="Times New Roman" charset="0"/>
              </a:rPr>
              <a:t> interface.</a:t>
            </a:r>
            <a:endParaRPr lang="en-US" sz="2400" b="0" dirty="0">
              <a:solidFill>
                <a:srgbClr val="000000"/>
              </a:solidFill>
              <a:latin typeface="Times New Roman" charset="0"/>
            </a:endParaRPr>
          </a:p>
          <a:p>
            <a:pPr marL="342900" indent="-342900" algn="just">
              <a:lnSpc>
                <a:spcPct val="90000"/>
              </a:lnSpc>
              <a:spcAft>
                <a:spcPct val="20000"/>
              </a:spcAft>
              <a:buFontTx/>
              <a:buChar char="•"/>
            </a:pPr>
            <a:r>
              <a:rPr lang="en-US" sz="2400" b="0" i="1" dirty="0">
                <a:solidFill>
                  <a:srgbClr val="000000"/>
                </a:solidFill>
                <a:latin typeface="Times New Roman" charset="0"/>
              </a:rPr>
              <a:t>Simple</a:t>
            </a:r>
            <a:r>
              <a:rPr lang="en-US" sz="2400" b="0" dirty="0">
                <a:solidFill>
                  <a:srgbClr val="000000"/>
                </a:solidFill>
                <a:latin typeface="Times New Roman" charset="0"/>
              </a:rPr>
              <a:t>.  The</a:t>
            </a:r>
            <a:r>
              <a:rPr lang="en-US" sz="2400" b="0" dirty="0" smtClean="0">
                <a:solidFill>
                  <a:srgbClr val="000000"/>
                </a:solidFill>
                <a:latin typeface="Times New Roman" charset="0"/>
              </a:rPr>
              <a:t> interface design </a:t>
            </a:r>
            <a:r>
              <a:rPr lang="en-US" sz="2400" b="0" dirty="0">
                <a:solidFill>
                  <a:srgbClr val="000000"/>
                </a:solidFill>
                <a:latin typeface="Times New Roman" charset="0"/>
              </a:rPr>
              <a:t>should simplify things for the client. To the extent that the</a:t>
            </a:r>
            <a:r>
              <a:rPr lang="en-US" sz="2400" b="0" dirty="0" smtClean="0">
                <a:solidFill>
                  <a:srgbClr val="000000"/>
                </a:solidFill>
                <a:latin typeface="Times New Roman" charset="0"/>
              </a:rPr>
              <a:t> implementation </a:t>
            </a:r>
            <a:r>
              <a:rPr lang="en-US" sz="2400" b="0" dirty="0">
                <a:solidFill>
                  <a:srgbClr val="000000"/>
                </a:solidFill>
                <a:latin typeface="Times New Roman" charset="0"/>
              </a:rPr>
              <a:t>is itself complex, the</a:t>
            </a:r>
            <a:r>
              <a:rPr lang="en-US" sz="2400" b="0" dirty="0" smtClean="0">
                <a:solidFill>
                  <a:srgbClr val="000000"/>
                </a:solidFill>
                <a:latin typeface="Times New Roman" charset="0"/>
              </a:rPr>
              <a:t> interface must </a:t>
            </a:r>
            <a:r>
              <a:rPr lang="en-US" sz="2400" b="0" dirty="0">
                <a:solidFill>
                  <a:srgbClr val="000000"/>
                </a:solidFill>
                <a:latin typeface="Times New Roman" charset="0"/>
              </a:rPr>
              <a:t>seek to hide that complexity.</a:t>
            </a:r>
          </a:p>
          <a:p>
            <a:pPr marL="342900" indent="-342900" algn="just">
              <a:lnSpc>
                <a:spcPct val="90000"/>
              </a:lnSpc>
              <a:spcAft>
                <a:spcPct val="20000"/>
              </a:spcAft>
              <a:buFontTx/>
              <a:buChar char="•"/>
            </a:pPr>
            <a:r>
              <a:rPr lang="en-US" sz="2400" b="0" i="1" dirty="0">
                <a:solidFill>
                  <a:srgbClr val="000000"/>
                </a:solidFill>
                <a:latin typeface="Times New Roman" charset="0"/>
              </a:rPr>
              <a:t>Sufficient</a:t>
            </a:r>
            <a:r>
              <a:rPr lang="en-US" sz="2400" b="0" dirty="0">
                <a:solidFill>
                  <a:srgbClr val="000000"/>
                </a:solidFill>
                <a:latin typeface="Times New Roman" charset="0"/>
              </a:rPr>
              <a:t>.  For clients to adopt a</a:t>
            </a:r>
            <a:r>
              <a:rPr lang="en-US" sz="2400" b="0" dirty="0" smtClean="0">
                <a:solidFill>
                  <a:srgbClr val="000000"/>
                </a:solidFill>
                <a:latin typeface="Times New Roman" charset="0"/>
              </a:rPr>
              <a:t> library, </a:t>
            </a:r>
            <a:r>
              <a:rPr lang="en-US" sz="2400" b="0" dirty="0">
                <a:solidFill>
                  <a:srgbClr val="000000"/>
                </a:solidFill>
                <a:latin typeface="Times New Roman" charset="0"/>
              </a:rPr>
              <a:t>it must provide</a:t>
            </a:r>
            <a:r>
              <a:rPr lang="en-US" sz="2400" b="0" dirty="0" smtClean="0">
                <a:solidFill>
                  <a:srgbClr val="000000"/>
                </a:solidFill>
                <a:latin typeface="Times New Roman" charset="0"/>
              </a:rPr>
              <a:t> functions that </a:t>
            </a:r>
            <a:r>
              <a:rPr lang="en-US" sz="2400" b="0" dirty="0">
                <a:solidFill>
                  <a:srgbClr val="000000"/>
                </a:solidFill>
                <a:latin typeface="Times New Roman" charset="0"/>
              </a:rPr>
              <a:t>meet their needs.  If</a:t>
            </a:r>
            <a:r>
              <a:rPr lang="en-US" sz="2400" b="0" dirty="0" smtClean="0">
                <a:solidFill>
                  <a:srgbClr val="000000"/>
                </a:solidFill>
                <a:latin typeface="Times New Roman" charset="0"/>
              </a:rPr>
              <a:t> critical operations are missing, </a:t>
            </a:r>
            <a:r>
              <a:rPr lang="en-US" sz="2400" b="0" dirty="0">
                <a:solidFill>
                  <a:srgbClr val="000000"/>
                </a:solidFill>
                <a:latin typeface="Times New Roman" charset="0"/>
              </a:rPr>
              <a:t>clients may</a:t>
            </a:r>
            <a:r>
              <a:rPr lang="en-US" sz="2400" b="0" dirty="0" smtClean="0">
                <a:solidFill>
                  <a:srgbClr val="000000"/>
                </a:solidFill>
                <a:latin typeface="Times New Roman" charset="0"/>
              </a:rPr>
              <a:t> abandon </a:t>
            </a:r>
            <a:r>
              <a:rPr lang="en-US" sz="2400" b="0" dirty="0">
                <a:solidFill>
                  <a:srgbClr val="000000"/>
                </a:solidFill>
                <a:latin typeface="Times New Roman" charset="0"/>
              </a:rPr>
              <a:t>it and develop their own tools. </a:t>
            </a:r>
          </a:p>
          <a:p>
            <a:pPr marL="342900" indent="-342900" algn="just">
              <a:lnSpc>
                <a:spcPct val="90000"/>
              </a:lnSpc>
              <a:spcAft>
                <a:spcPct val="20000"/>
              </a:spcAft>
              <a:buFontTx/>
              <a:buChar char="•"/>
            </a:pPr>
            <a:r>
              <a:rPr lang="en-US" sz="2400" b="0" i="1" dirty="0">
                <a:solidFill>
                  <a:srgbClr val="000000"/>
                </a:solidFill>
                <a:latin typeface="Times New Roman" charset="0"/>
              </a:rPr>
              <a:t>Flexible</a:t>
            </a:r>
            <a:r>
              <a:rPr lang="en-US" sz="2400" b="0" dirty="0">
                <a:solidFill>
                  <a:srgbClr val="000000"/>
                </a:solidFill>
                <a:latin typeface="Times New Roman" charset="0"/>
              </a:rPr>
              <a:t>.  A well-designed</a:t>
            </a:r>
            <a:r>
              <a:rPr lang="en-US" sz="2400" b="0" dirty="0" smtClean="0">
                <a:solidFill>
                  <a:srgbClr val="000000"/>
                </a:solidFill>
                <a:latin typeface="Times New Roman" charset="0"/>
              </a:rPr>
              <a:t> library should </a:t>
            </a:r>
            <a:r>
              <a:rPr lang="en-US" sz="2400" b="0" dirty="0">
                <a:solidFill>
                  <a:srgbClr val="000000"/>
                </a:solidFill>
                <a:latin typeface="Times New Roman" charset="0"/>
              </a:rPr>
              <a:t>be general enough to meet the needs of many different </a:t>
            </a:r>
            <a:r>
              <a:rPr lang="en-US" sz="2400" b="0" dirty="0" smtClean="0">
                <a:solidFill>
                  <a:srgbClr val="000000"/>
                </a:solidFill>
                <a:latin typeface="Times New Roman" charset="0"/>
              </a:rPr>
              <a:t>clients.</a:t>
            </a:r>
          </a:p>
          <a:p>
            <a:pPr marL="342900" indent="-342900" algn="just">
              <a:lnSpc>
                <a:spcPct val="90000"/>
              </a:lnSpc>
              <a:spcAft>
                <a:spcPct val="20000"/>
              </a:spcAft>
              <a:buFontTx/>
              <a:buChar char="•"/>
            </a:pPr>
            <a:r>
              <a:rPr lang="en-US" sz="2400" b="0" i="1" dirty="0">
                <a:solidFill>
                  <a:srgbClr val="000000"/>
                </a:solidFill>
                <a:latin typeface="Times New Roman" charset="0"/>
              </a:rPr>
              <a:t>Stable</a:t>
            </a:r>
            <a:r>
              <a:rPr lang="en-US" sz="2400" b="0" dirty="0">
                <a:solidFill>
                  <a:srgbClr val="000000"/>
                </a:solidFill>
                <a:latin typeface="Times New Roman" charset="0"/>
              </a:rPr>
              <a:t>.  The</a:t>
            </a:r>
            <a:r>
              <a:rPr lang="en-US" sz="2400" b="0" dirty="0" smtClean="0">
                <a:solidFill>
                  <a:srgbClr val="000000"/>
                </a:solidFill>
                <a:latin typeface="Times New Roman" charset="0"/>
              </a:rPr>
              <a:t> functions defined </a:t>
            </a:r>
            <a:r>
              <a:rPr lang="en-US" sz="2400" b="0" dirty="0">
                <a:solidFill>
                  <a:srgbClr val="000000"/>
                </a:solidFill>
                <a:latin typeface="Times New Roman" charset="0"/>
              </a:rPr>
              <a:t>in a class exported</a:t>
            </a:r>
            <a:r>
              <a:rPr lang="en-US" sz="2400" b="0" dirty="0" smtClean="0">
                <a:solidFill>
                  <a:srgbClr val="000000"/>
                </a:solidFill>
                <a:latin typeface="Times New Roman" charset="0"/>
              </a:rPr>
              <a:t> by a library should maintain the </a:t>
            </a:r>
            <a:r>
              <a:rPr lang="en-US" sz="2400" b="0" dirty="0">
                <a:solidFill>
                  <a:srgbClr val="000000"/>
                </a:solidFill>
                <a:latin typeface="Times New Roman" charset="0"/>
              </a:rPr>
              <a:t>same structure and effect, even as the</a:t>
            </a:r>
            <a:r>
              <a:rPr lang="en-US" sz="2400" b="0" dirty="0" smtClean="0">
                <a:solidFill>
                  <a:srgbClr val="000000"/>
                </a:solidFill>
                <a:latin typeface="Times New Roman" charset="0"/>
              </a:rPr>
              <a:t> library evolves</a:t>
            </a:r>
            <a:r>
              <a:rPr lang="en-US" sz="2400" b="0" dirty="0">
                <a:solidFill>
                  <a:srgbClr val="000000"/>
                </a:solidFill>
                <a:latin typeface="Times New Roman" charset="0"/>
              </a:rPr>
              <a:t>.  Making</a:t>
            </a:r>
            <a:r>
              <a:rPr lang="en-US" sz="2400" b="0" dirty="0" smtClean="0">
                <a:solidFill>
                  <a:srgbClr val="000000"/>
                </a:solidFill>
                <a:latin typeface="Times New Roman" charset="0"/>
              </a:rPr>
              <a:t> changes </a:t>
            </a:r>
            <a:r>
              <a:rPr lang="en-US" sz="2400" b="0" dirty="0">
                <a:solidFill>
                  <a:srgbClr val="000000"/>
                </a:solidFill>
                <a:latin typeface="Times New Roman" charset="0"/>
              </a:rPr>
              <a:t>in</a:t>
            </a:r>
            <a:r>
              <a:rPr lang="en-US" sz="2400" b="0" dirty="0" smtClean="0">
                <a:solidFill>
                  <a:srgbClr val="000000"/>
                </a:solidFill>
                <a:latin typeface="Times New Roman" charset="0"/>
              </a:rPr>
              <a:t> a library forces </a:t>
            </a:r>
            <a:r>
              <a:rPr lang="en-US" sz="2400" b="0" dirty="0">
                <a:solidFill>
                  <a:srgbClr val="000000"/>
                </a:solidFill>
                <a:latin typeface="Times New Roman" charset="0"/>
              </a:rPr>
              <a:t>clients to change their programs, which reduces its utility.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248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248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248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24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486"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latin typeface="Times New Roman" charset="0"/>
              </a:rPr>
              <a:t>What Clients Want in a Random Library</a:t>
            </a:r>
            <a:endParaRPr lang="en-US" sz="4000" dirty="0">
              <a:solidFill>
                <a:schemeClr val="tx1"/>
              </a:solidFill>
            </a:endParaRPr>
          </a:p>
        </p:txBody>
      </p:sp>
      <p:sp>
        <p:nvSpPr>
          <p:cNvPr id="692486" name="Rectangle 262"/>
          <p:cNvSpPr>
            <a:spLocks noChangeArrowheads="1"/>
          </p:cNvSpPr>
          <p:nvPr/>
        </p:nvSpPr>
        <p:spPr bwMode="auto">
          <a:xfrm>
            <a:off x="482600" y="1170820"/>
            <a:ext cx="8128000" cy="538238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20000"/>
              </a:spcAft>
              <a:buFontTx/>
              <a:buChar char="•"/>
            </a:pPr>
            <a:r>
              <a:rPr lang="en-US" sz="2400" b="0" i="1" dirty="0" smtClean="0">
                <a:solidFill>
                  <a:srgbClr val="000000"/>
                </a:solidFill>
                <a:latin typeface="Times New Roman" charset="0"/>
              </a:rPr>
              <a:t>Selecting a random integer in a specified range.  </a:t>
            </a:r>
            <a:r>
              <a:rPr lang="en-US" sz="2400" b="0" dirty="0" smtClean="0">
                <a:solidFill>
                  <a:srgbClr val="000000"/>
                </a:solidFill>
                <a:latin typeface="Times New Roman" charset="0"/>
              </a:rPr>
              <a:t>If you want to simulate the process of rolling a standard six-sided die, you need to choose a random integer between 1 and 6.</a:t>
            </a:r>
          </a:p>
          <a:p>
            <a:pPr marL="342900" indent="-342900" algn="just">
              <a:lnSpc>
                <a:spcPct val="90000"/>
              </a:lnSpc>
              <a:spcAft>
                <a:spcPct val="20000"/>
              </a:spcAft>
              <a:buFontTx/>
              <a:buChar char="•"/>
            </a:pPr>
            <a:r>
              <a:rPr lang="en-US" sz="2400" b="0" i="1" dirty="0" smtClean="0">
                <a:solidFill>
                  <a:srgbClr val="000000"/>
                </a:solidFill>
                <a:latin typeface="Times New Roman" charset="0"/>
              </a:rPr>
              <a:t>Choosing a random real number in a specified range.  </a:t>
            </a:r>
            <a:r>
              <a:rPr lang="en-US" sz="2400" b="0" dirty="0" smtClean="0">
                <a:solidFill>
                  <a:srgbClr val="000000"/>
                </a:solidFill>
                <a:latin typeface="Times New Roman" charset="0"/>
              </a:rPr>
              <a:t>If you want to position an object at a random point in space, you need to choose random </a:t>
            </a:r>
            <a:r>
              <a:rPr lang="en-US" sz="2400" b="0" i="1" dirty="0" err="1" smtClean="0">
                <a:solidFill>
                  <a:srgbClr val="000000"/>
                </a:solidFill>
                <a:latin typeface="Times New Roman" charset="0"/>
              </a:rPr>
              <a:t>x</a:t>
            </a:r>
            <a:r>
              <a:rPr lang="en-US" sz="2400" b="0" dirty="0" smtClean="0">
                <a:solidFill>
                  <a:srgbClr val="000000"/>
                </a:solidFill>
                <a:latin typeface="Times New Roman" charset="0"/>
              </a:rPr>
              <a:t> and </a:t>
            </a:r>
            <a:r>
              <a:rPr lang="en-US" sz="2400" b="0" i="1" dirty="0" err="1" smtClean="0">
                <a:solidFill>
                  <a:srgbClr val="000000"/>
                </a:solidFill>
                <a:latin typeface="Times New Roman" charset="0"/>
              </a:rPr>
              <a:t>y</a:t>
            </a:r>
            <a:r>
              <a:rPr lang="en-US" sz="2400" b="0" dirty="0" smtClean="0">
                <a:solidFill>
                  <a:srgbClr val="000000"/>
                </a:solidFill>
                <a:latin typeface="Times New Roman" charset="0"/>
              </a:rPr>
              <a:t> coordinates within whatever limits are appropriate to the application.</a:t>
            </a:r>
          </a:p>
          <a:p>
            <a:pPr marL="342900" indent="-342900" algn="just">
              <a:lnSpc>
                <a:spcPct val="90000"/>
              </a:lnSpc>
              <a:spcAft>
                <a:spcPct val="20000"/>
              </a:spcAft>
              <a:buFontTx/>
              <a:buChar char="•"/>
            </a:pPr>
            <a:r>
              <a:rPr lang="en-US" sz="2400" b="0" i="1" dirty="0" smtClean="0">
                <a:solidFill>
                  <a:srgbClr val="000000"/>
                </a:solidFill>
                <a:latin typeface="Times New Roman" charset="0"/>
              </a:rPr>
              <a:t>Simulating a random event with a specific probability.  </a:t>
            </a:r>
            <a:r>
              <a:rPr lang="en-US" sz="2400" b="0" dirty="0" smtClean="0">
                <a:solidFill>
                  <a:srgbClr val="000000"/>
                </a:solidFill>
                <a:latin typeface="Times New Roman" charset="0"/>
              </a:rPr>
              <a:t>If you want to simulate flipping a coin, you need to generate the value heads with probability 0.5, which corresponds to 50 percent of the time.</a:t>
            </a:r>
          </a:p>
          <a:p>
            <a:pPr marL="342900" indent="-342900" algn="just">
              <a:lnSpc>
                <a:spcPct val="90000"/>
              </a:lnSpc>
              <a:spcAft>
                <a:spcPct val="20000"/>
              </a:spcAft>
              <a:buFontTx/>
              <a:buChar char="•"/>
            </a:pPr>
            <a:r>
              <a:rPr lang="en-US" sz="2400" b="0" i="1" dirty="0" smtClean="0">
                <a:solidFill>
                  <a:srgbClr val="000000"/>
                </a:solidFill>
                <a:latin typeface="Times New Roman" charset="0"/>
              </a:rPr>
              <a:t>Picking a random color.  </a:t>
            </a:r>
            <a:r>
              <a:rPr lang="en-US" sz="2400" b="0" dirty="0" smtClean="0">
                <a:solidFill>
                  <a:srgbClr val="000000"/>
                </a:solidFill>
                <a:latin typeface="Times New Roman" charset="0"/>
              </a:rPr>
              <a:t>In certain graphical applications, it is useful to choose a color at random to create unpredictable patterns on the screen.</a:t>
            </a:r>
          </a:p>
          <a:p>
            <a:pPr marL="342900" indent="-342900" algn="just">
              <a:lnSpc>
                <a:spcPct val="90000"/>
              </a:lnSpc>
              <a:spcAft>
                <a:spcPct val="20000"/>
              </a:spcAft>
              <a:buFontTx/>
              <a:buChar char="•"/>
            </a:pPr>
            <a:endParaRPr lang="en-US" sz="2400" b="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48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48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24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486"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18" name="TextBox 117"/>
          <p:cNvSpPr txBox="1"/>
          <p:nvPr/>
        </p:nvSpPr>
        <p:spPr>
          <a:xfrm>
            <a:off x="333520" y="1151409"/>
            <a:ext cx="8509290" cy="9099666"/>
          </a:xfrm>
          <a:prstGeom prst="rect">
            <a:avLst/>
          </a:prstGeom>
          <a:noFill/>
        </p:spPr>
        <p:txBody>
          <a:bodyPr wrap="square" rtlCol="0">
            <a:spAutoFit/>
          </a:bodyPr>
          <a:lstStyle/>
          <a:p>
            <a:pPr>
              <a:lnSpc>
                <a:spcPct val="90000"/>
              </a:lnSpc>
            </a:pPr>
            <a:r>
              <a:rPr lang="en-US" sz="1900" dirty="0" smtClean="0">
                <a:solidFill>
                  <a:srgbClr val="0000FF"/>
                </a:solidFill>
                <a:latin typeface="Courier New"/>
                <a:cs typeface="Courier New"/>
              </a:rPr>
              <a:t>/*</a:t>
            </a:r>
          </a:p>
          <a:p>
            <a:pPr>
              <a:lnSpc>
                <a:spcPct val="90000"/>
              </a:lnSpc>
            </a:pPr>
            <a:r>
              <a:rPr lang="en-US" sz="1900" dirty="0" smtClean="0">
                <a:solidFill>
                  <a:srgbClr val="0000FF"/>
                </a:solidFill>
                <a:latin typeface="Courier New"/>
                <a:cs typeface="Courier New"/>
              </a:rPr>
              <a:t> * File: </a:t>
            </a:r>
            <a:r>
              <a:rPr lang="en-US" sz="1900" dirty="0" err="1" smtClean="0">
                <a:solidFill>
                  <a:srgbClr val="0000FF"/>
                </a:solidFill>
                <a:latin typeface="Courier New"/>
                <a:cs typeface="Courier New"/>
              </a:rPr>
              <a:t>RandomLib.js</a:t>
            </a:r>
            <a:endParaRPr lang="en-US" sz="1900" dirty="0" smtClean="0">
              <a:solidFill>
                <a:srgbClr val="0000FF"/>
              </a:solidFill>
              <a:latin typeface="Courier New"/>
              <a:cs typeface="Courier New"/>
            </a:endParaRPr>
          </a:p>
          <a:p>
            <a:pPr>
              <a:lnSpc>
                <a:spcPct val="90000"/>
              </a:lnSpc>
            </a:pPr>
            <a:r>
              <a:rPr lang="en-US" sz="1900" dirty="0" smtClean="0">
                <a:solidFill>
                  <a:srgbClr val="0000FF"/>
                </a:solidFill>
                <a:latin typeface="Courier New"/>
                <a:cs typeface="Courier New"/>
              </a:rPr>
              <a:t> * ------------------</a:t>
            </a:r>
          </a:p>
          <a:p>
            <a:pPr>
              <a:lnSpc>
                <a:spcPct val="90000"/>
              </a:lnSpc>
            </a:pPr>
            <a:r>
              <a:rPr lang="en-US" sz="1900" dirty="0" smtClean="0">
                <a:solidFill>
                  <a:srgbClr val="0000FF"/>
                </a:solidFill>
                <a:latin typeface="Courier New"/>
                <a:cs typeface="Courier New"/>
              </a:rPr>
              <a:t> * This file contains a simple library of functions to</a:t>
            </a:r>
          </a:p>
          <a:p>
            <a:pPr>
              <a:lnSpc>
                <a:spcPct val="90000"/>
              </a:lnSpc>
            </a:pPr>
            <a:r>
              <a:rPr lang="en-US" sz="1900" dirty="0" smtClean="0">
                <a:solidFill>
                  <a:srgbClr val="0000FF"/>
                </a:solidFill>
                <a:latin typeface="Courier New"/>
                <a:cs typeface="Courier New"/>
              </a:rPr>
              <a:t> * generate random integers, </a:t>
            </a:r>
            <a:r>
              <a:rPr lang="en-US" sz="1900" dirty="0" err="1" smtClean="0">
                <a:solidFill>
                  <a:srgbClr val="0000FF"/>
                </a:solidFill>
                <a:latin typeface="Courier New"/>
                <a:cs typeface="Courier New"/>
              </a:rPr>
              <a:t>reals</a:t>
            </a:r>
            <a:r>
              <a:rPr lang="en-US" sz="1900" dirty="0" smtClean="0">
                <a:solidFill>
                  <a:srgbClr val="0000FF"/>
                </a:solidFill>
                <a:latin typeface="Courier New"/>
                <a:cs typeface="Courier New"/>
              </a:rPr>
              <a:t>, </a:t>
            </a:r>
            <a:r>
              <a:rPr lang="en-US" sz="1900" dirty="0" err="1" smtClean="0">
                <a:solidFill>
                  <a:srgbClr val="0000FF"/>
                </a:solidFill>
                <a:latin typeface="Courier New"/>
                <a:cs typeface="Courier New"/>
              </a:rPr>
              <a:t>booleans</a:t>
            </a:r>
            <a:r>
              <a:rPr lang="en-US" sz="1900" dirty="0" smtClean="0">
                <a:solidFill>
                  <a:srgbClr val="0000FF"/>
                </a:solidFill>
                <a:latin typeface="Courier New"/>
                <a:cs typeface="Courier New"/>
              </a:rPr>
              <a:t>, and colors.</a:t>
            </a:r>
          </a:p>
          <a:p>
            <a:pPr>
              <a:lnSpc>
                <a:spcPct val="90000"/>
              </a:lnSpc>
            </a:pPr>
            <a:r>
              <a:rPr lang="en-US" sz="1900" dirty="0" smtClean="0">
                <a:solidFill>
                  <a:srgbClr val="0000FF"/>
                </a:solidFill>
                <a:latin typeface="Courier New"/>
                <a:cs typeface="Courier New"/>
              </a:rPr>
              <a:t> */</a:t>
            </a:r>
          </a:p>
          <a:p>
            <a:pPr>
              <a:lnSpc>
                <a:spcPct val="90000"/>
              </a:lnSpc>
            </a:pPr>
            <a:endParaRPr lang="en-US" sz="1200" dirty="0" smtClean="0">
              <a:latin typeface="Courier New"/>
              <a:cs typeface="Courier New"/>
            </a:endParaRPr>
          </a:p>
          <a:p>
            <a:pPr>
              <a:lnSpc>
                <a:spcPct val="90000"/>
              </a:lnSpc>
            </a:pPr>
            <a:r>
              <a:rPr lang="en-US" sz="1900" dirty="0" smtClean="0">
                <a:solidFill>
                  <a:srgbClr val="0000FF"/>
                </a:solidFill>
                <a:latin typeface="Courier New"/>
                <a:cs typeface="Courier New"/>
              </a:rPr>
              <a:t>/*</a:t>
            </a:r>
          </a:p>
          <a:p>
            <a:pPr>
              <a:lnSpc>
                <a:spcPct val="90000"/>
              </a:lnSpc>
            </a:pPr>
            <a:r>
              <a:rPr lang="en-US" sz="1900" dirty="0" smtClean="0">
                <a:solidFill>
                  <a:srgbClr val="0000FF"/>
                </a:solidFill>
                <a:latin typeface="Courier New"/>
                <a:cs typeface="Courier New"/>
              </a:rPr>
              <a:t> * Returns a random integer in the range low to high,</a:t>
            </a:r>
          </a:p>
          <a:p>
            <a:pPr>
              <a:lnSpc>
                <a:spcPct val="90000"/>
              </a:lnSpc>
            </a:pPr>
            <a:r>
              <a:rPr lang="en-US" sz="1900" dirty="0" smtClean="0">
                <a:solidFill>
                  <a:srgbClr val="0000FF"/>
                </a:solidFill>
                <a:latin typeface="Courier New"/>
                <a:cs typeface="Courier New"/>
              </a:rPr>
              <a:t> * inclusive.</a:t>
            </a:r>
          </a:p>
          <a:p>
            <a:pPr>
              <a:lnSpc>
                <a:spcPct val="90000"/>
              </a:lnSpc>
            </a:pPr>
            <a:r>
              <a:rPr lang="en-US" sz="1900" dirty="0" smtClean="0">
                <a:solidFill>
                  <a:srgbClr val="0000FF"/>
                </a:solidFill>
                <a:latin typeface="Courier New"/>
                <a:cs typeface="Courier New"/>
              </a:rPr>
              <a:t> */</a:t>
            </a:r>
          </a:p>
          <a:p>
            <a:pPr>
              <a:lnSpc>
                <a:spcPct val="90000"/>
              </a:lnSpc>
            </a:pPr>
            <a:endParaRPr lang="en-US" sz="1200" dirty="0" smtClean="0">
              <a:latin typeface="Courier New"/>
              <a:cs typeface="Courier New"/>
            </a:endParaRPr>
          </a:p>
          <a:p>
            <a:pPr>
              <a:lnSpc>
                <a:spcPct val="90000"/>
              </a:lnSpc>
            </a:pPr>
            <a:r>
              <a:rPr lang="en-US" sz="1900" dirty="0" smtClean="0">
                <a:latin typeface="Courier New"/>
                <a:cs typeface="Courier New"/>
              </a:rPr>
              <a:t>function </a:t>
            </a:r>
            <a:r>
              <a:rPr lang="en-US" sz="1900" dirty="0" err="1" smtClean="0">
                <a:latin typeface="Courier New"/>
                <a:cs typeface="Courier New"/>
              </a:rPr>
              <a:t>randomInteger(low</a:t>
            </a:r>
            <a:r>
              <a:rPr lang="en-US" sz="1900" dirty="0" smtClean="0">
                <a:latin typeface="Courier New"/>
                <a:cs typeface="Courier New"/>
              </a:rPr>
              <a:t>, high)</a:t>
            </a:r>
            <a:r>
              <a:rPr lang="en-US" sz="2400" b="0" dirty="0" smtClean="0">
                <a:latin typeface="Times New Roman"/>
                <a:cs typeface="Times New Roman"/>
              </a:rPr>
              <a:t> . . .</a:t>
            </a:r>
          </a:p>
          <a:p>
            <a:pPr>
              <a:lnSpc>
                <a:spcPct val="90000"/>
              </a:lnSpc>
            </a:pPr>
            <a:endParaRPr lang="en-US" sz="1200" dirty="0" smtClean="0">
              <a:latin typeface="Courier New"/>
              <a:cs typeface="Courier New"/>
            </a:endParaRPr>
          </a:p>
          <a:p>
            <a:pPr>
              <a:lnSpc>
                <a:spcPct val="90000"/>
              </a:lnSpc>
            </a:pPr>
            <a:r>
              <a:rPr lang="en-US" sz="1900" dirty="0" smtClean="0">
                <a:solidFill>
                  <a:srgbClr val="0000FF"/>
                </a:solidFill>
                <a:latin typeface="Courier New"/>
                <a:cs typeface="Courier New"/>
              </a:rPr>
              <a:t>/*</a:t>
            </a:r>
          </a:p>
          <a:p>
            <a:pPr>
              <a:lnSpc>
                <a:spcPct val="90000"/>
              </a:lnSpc>
            </a:pPr>
            <a:r>
              <a:rPr lang="en-US" sz="1900" dirty="0" smtClean="0">
                <a:solidFill>
                  <a:srgbClr val="0000FF"/>
                </a:solidFill>
                <a:latin typeface="Courier New"/>
                <a:cs typeface="Courier New"/>
              </a:rPr>
              <a:t> * Returns a random real number in the half-open</a:t>
            </a:r>
          </a:p>
          <a:p>
            <a:pPr>
              <a:lnSpc>
                <a:spcPct val="90000"/>
              </a:lnSpc>
            </a:pPr>
            <a:r>
              <a:rPr lang="en-US" sz="1900" dirty="0" smtClean="0">
                <a:solidFill>
                  <a:srgbClr val="0000FF"/>
                </a:solidFill>
                <a:latin typeface="Courier New"/>
                <a:cs typeface="Courier New"/>
              </a:rPr>
              <a:t> * interval [low, high).</a:t>
            </a:r>
          </a:p>
          <a:p>
            <a:pPr>
              <a:lnSpc>
                <a:spcPct val="90000"/>
              </a:lnSpc>
            </a:pPr>
            <a:r>
              <a:rPr lang="en-US" sz="1900" dirty="0" smtClean="0">
                <a:solidFill>
                  <a:srgbClr val="0000FF"/>
                </a:solidFill>
                <a:latin typeface="Courier New"/>
                <a:cs typeface="Courier New"/>
              </a:rPr>
              <a:t> */</a:t>
            </a:r>
          </a:p>
          <a:p>
            <a:pPr>
              <a:lnSpc>
                <a:spcPct val="90000"/>
              </a:lnSpc>
            </a:pPr>
            <a:endParaRPr lang="en-US" sz="1200" dirty="0" smtClean="0">
              <a:latin typeface="Courier New"/>
              <a:cs typeface="Courier New"/>
            </a:endParaRPr>
          </a:p>
          <a:p>
            <a:pPr>
              <a:lnSpc>
                <a:spcPct val="90000"/>
              </a:lnSpc>
            </a:pPr>
            <a:r>
              <a:rPr lang="en-US" sz="1900" dirty="0" smtClean="0">
                <a:latin typeface="Courier New"/>
                <a:cs typeface="Courier New"/>
              </a:rPr>
              <a:t>function </a:t>
            </a:r>
            <a:r>
              <a:rPr lang="en-US" sz="1900" dirty="0" err="1" smtClean="0">
                <a:latin typeface="Courier New"/>
                <a:cs typeface="Courier New"/>
              </a:rPr>
              <a:t>randomReal(low</a:t>
            </a:r>
            <a:r>
              <a:rPr lang="en-US" sz="1900" dirty="0" smtClean="0">
                <a:latin typeface="Courier New"/>
                <a:cs typeface="Courier New"/>
              </a:rPr>
              <a:t>, high</a:t>
            </a:r>
            <a:r>
              <a:rPr lang="en-US" sz="1800" dirty="0" smtClean="0">
                <a:latin typeface="Courier New"/>
                <a:cs typeface="Courier New"/>
              </a:rPr>
              <a:t>)</a:t>
            </a:r>
            <a:r>
              <a:rPr lang="en-US" sz="2400" b="0" dirty="0" smtClean="0">
                <a:latin typeface="Times New Roman"/>
                <a:cs typeface="Times New Roman"/>
              </a:rPr>
              <a:t> . . .</a:t>
            </a:r>
            <a:endParaRPr lang="en-US" sz="2400" dirty="0" smtClean="0">
              <a:latin typeface="Courier New"/>
              <a:cs typeface="Courier New"/>
            </a:endParaRPr>
          </a:p>
          <a:p>
            <a:pPr>
              <a:lnSpc>
                <a:spcPct val="90000"/>
              </a:lnSpc>
            </a:pPr>
            <a:endParaRPr lang="en-US" sz="1900" dirty="0" smtClean="0">
              <a:latin typeface="Courier New"/>
              <a:cs typeface="Courier New"/>
            </a:endParaRPr>
          </a:p>
          <a:p>
            <a:pPr>
              <a:lnSpc>
                <a:spcPct val="90000"/>
              </a:lnSpc>
            </a:pPr>
            <a:r>
              <a:rPr lang="en-US" sz="1900" dirty="0" smtClean="0">
                <a:solidFill>
                  <a:srgbClr val="0000FF"/>
                </a:solidFill>
                <a:latin typeface="Courier New"/>
                <a:cs typeface="Courier New"/>
              </a:rPr>
              <a:t>/*</a:t>
            </a:r>
          </a:p>
          <a:p>
            <a:pPr>
              <a:lnSpc>
                <a:spcPct val="90000"/>
              </a:lnSpc>
            </a:pPr>
            <a:r>
              <a:rPr lang="en-US" sz="1900" dirty="0" smtClean="0">
                <a:solidFill>
                  <a:srgbClr val="0000FF"/>
                </a:solidFill>
                <a:latin typeface="Courier New"/>
                <a:cs typeface="Courier New"/>
              </a:rPr>
              <a:t> * Returns true with probability </a:t>
            </a:r>
            <a:r>
              <a:rPr lang="en-US" sz="1900" dirty="0" err="1" smtClean="0">
                <a:solidFill>
                  <a:srgbClr val="0000FF"/>
                </a:solidFill>
                <a:latin typeface="Courier New"/>
                <a:cs typeface="Courier New"/>
              </a:rPr>
              <a:t>p</a:t>
            </a:r>
            <a:r>
              <a:rPr lang="en-US" sz="1900" dirty="0" smtClean="0">
                <a:solidFill>
                  <a:srgbClr val="0000FF"/>
                </a:solidFill>
                <a:latin typeface="Courier New"/>
                <a:cs typeface="Courier New"/>
              </a:rPr>
              <a:t>.  If </a:t>
            </a:r>
            <a:r>
              <a:rPr lang="en-US" sz="1900" dirty="0" err="1" smtClean="0">
                <a:solidFill>
                  <a:srgbClr val="0000FF"/>
                </a:solidFill>
                <a:latin typeface="Courier New"/>
                <a:cs typeface="Courier New"/>
              </a:rPr>
              <a:t>p</a:t>
            </a:r>
            <a:r>
              <a:rPr lang="en-US" sz="1900" dirty="0" smtClean="0">
                <a:solidFill>
                  <a:srgbClr val="0000FF"/>
                </a:solidFill>
                <a:latin typeface="Courier New"/>
                <a:cs typeface="Courier New"/>
              </a:rPr>
              <a:t> is missing,</a:t>
            </a:r>
          </a:p>
          <a:p>
            <a:pPr>
              <a:lnSpc>
                <a:spcPct val="90000"/>
              </a:lnSpc>
            </a:pPr>
            <a:r>
              <a:rPr lang="en-US" sz="1900" dirty="0" smtClean="0">
                <a:solidFill>
                  <a:srgbClr val="0000FF"/>
                </a:solidFill>
                <a:latin typeface="Courier New"/>
                <a:cs typeface="Courier New"/>
              </a:rPr>
              <a:t> * it defaults to 0.5.</a:t>
            </a:r>
          </a:p>
          <a:p>
            <a:pPr>
              <a:lnSpc>
                <a:spcPct val="90000"/>
              </a:lnSpc>
            </a:pPr>
            <a:r>
              <a:rPr lang="en-US" sz="1900" dirty="0" smtClean="0">
                <a:solidFill>
                  <a:srgbClr val="0000FF"/>
                </a:solidFill>
                <a:latin typeface="Courier New"/>
                <a:cs typeface="Courier New"/>
              </a:rPr>
              <a:t> */</a:t>
            </a:r>
          </a:p>
          <a:p>
            <a:pPr>
              <a:lnSpc>
                <a:spcPct val="90000"/>
              </a:lnSpc>
            </a:pPr>
            <a:endParaRPr lang="en-US" sz="1200" dirty="0" smtClean="0">
              <a:latin typeface="Courier New"/>
              <a:cs typeface="Courier New"/>
            </a:endParaRPr>
          </a:p>
          <a:p>
            <a:pPr>
              <a:lnSpc>
                <a:spcPct val="90000"/>
              </a:lnSpc>
            </a:pPr>
            <a:r>
              <a:rPr lang="en-US" sz="1900" dirty="0" smtClean="0">
                <a:latin typeface="Courier New"/>
                <a:cs typeface="Courier New"/>
              </a:rPr>
              <a:t>function </a:t>
            </a:r>
            <a:r>
              <a:rPr lang="en-US" sz="1900" dirty="0" err="1" smtClean="0">
                <a:latin typeface="Courier New"/>
                <a:cs typeface="Courier New"/>
              </a:rPr>
              <a:t>randomChance(p</a:t>
            </a:r>
            <a:r>
              <a:rPr lang="en-US" sz="1800" dirty="0" smtClean="0">
                <a:latin typeface="Courier New"/>
                <a:cs typeface="Courier New"/>
              </a:rPr>
              <a:t>)</a:t>
            </a:r>
            <a:r>
              <a:rPr lang="en-US" sz="2400" b="0" dirty="0" smtClean="0">
                <a:latin typeface="Times New Roman"/>
                <a:cs typeface="Times New Roman"/>
              </a:rPr>
              <a:t> . . .</a:t>
            </a:r>
            <a:endParaRPr lang="en-US" sz="2400" dirty="0" smtClean="0">
              <a:latin typeface="Courier New"/>
              <a:cs typeface="Courier New"/>
            </a:endParaRPr>
          </a:p>
          <a:p>
            <a:pPr>
              <a:lnSpc>
                <a:spcPct val="90000"/>
              </a:lnSpc>
            </a:pPr>
            <a:endParaRPr lang="en-US" sz="1900" dirty="0" smtClean="0">
              <a:latin typeface="Courier New"/>
              <a:cs typeface="Courier New"/>
            </a:endParaRPr>
          </a:p>
          <a:p>
            <a:pPr>
              <a:lnSpc>
                <a:spcPct val="90000"/>
              </a:lnSpc>
            </a:pPr>
            <a:r>
              <a:rPr lang="en-US" sz="1900" dirty="0" smtClean="0">
                <a:solidFill>
                  <a:srgbClr val="0000FF"/>
                </a:solidFill>
                <a:latin typeface="Courier New"/>
                <a:cs typeface="Courier New"/>
              </a:rPr>
              <a:t>/*</a:t>
            </a:r>
          </a:p>
          <a:p>
            <a:pPr>
              <a:lnSpc>
                <a:spcPct val="90000"/>
              </a:lnSpc>
            </a:pPr>
            <a:r>
              <a:rPr lang="en-US" sz="1900" dirty="0" smtClean="0">
                <a:solidFill>
                  <a:srgbClr val="0000FF"/>
                </a:solidFill>
                <a:latin typeface="Courier New"/>
                <a:cs typeface="Courier New"/>
              </a:rPr>
              <a:t> * Returns</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a</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random</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color</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expressed</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as</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a</a:t>
            </a:r>
            <a:r>
              <a:rPr lang="en-US" sz="1800" dirty="0" smtClean="0">
                <a:solidFill>
                  <a:srgbClr val="0000FF"/>
                </a:solidFill>
                <a:latin typeface="Courier New"/>
                <a:cs typeface="Courier New"/>
              </a:rPr>
              <a:t> </a:t>
            </a:r>
            <a:r>
              <a:rPr lang="en-US" sz="1900" dirty="0" smtClean="0">
                <a:solidFill>
                  <a:srgbClr val="0000FF"/>
                </a:solidFill>
                <a:latin typeface="Courier New"/>
                <a:cs typeface="Courier New"/>
              </a:rPr>
              <a:t>string</a:t>
            </a:r>
            <a:r>
              <a:rPr lang="en-US" sz="1600" dirty="0" smtClean="0">
                <a:solidFill>
                  <a:srgbClr val="0000FF"/>
                </a:solidFill>
                <a:latin typeface="Courier New"/>
                <a:cs typeface="Courier New"/>
              </a:rPr>
              <a:t> </a:t>
            </a:r>
            <a:r>
              <a:rPr lang="en-US" sz="1900" dirty="0" smtClean="0">
                <a:solidFill>
                  <a:srgbClr val="0000FF"/>
                </a:solidFill>
                <a:latin typeface="Courier New"/>
                <a:cs typeface="Courier New"/>
              </a:rPr>
              <a:t>consisting</a:t>
            </a:r>
          </a:p>
          <a:p>
            <a:pPr>
              <a:lnSpc>
                <a:spcPct val="90000"/>
              </a:lnSpc>
            </a:pPr>
            <a:r>
              <a:rPr lang="en-US" sz="1900" dirty="0" smtClean="0">
                <a:solidFill>
                  <a:srgbClr val="0000FF"/>
                </a:solidFill>
                <a:latin typeface="Courier New"/>
                <a:cs typeface="Courier New"/>
              </a:rPr>
              <a:t> * of a "#" followed by six random hexadecimal digits.</a:t>
            </a:r>
          </a:p>
          <a:p>
            <a:pPr>
              <a:lnSpc>
                <a:spcPct val="90000"/>
              </a:lnSpc>
            </a:pPr>
            <a:r>
              <a:rPr lang="en-US" sz="1900" dirty="0" smtClean="0">
                <a:solidFill>
                  <a:srgbClr val="0000FF"/>
                </a:solidFill>
                <a:latin typeface="Courier New"/>
                <a:cs typeface="Courier New"/>
              </a:rPr>
              <a:t> */</a:t>
            </a:r>
          </a:p>
          <a:p>
            <a:pPr>
              <a:lnSpc>
                <a:spcPct val="90000"/>
              </a:lnSpc>
            </a:pPr>
            <a:endParaRPr lang="en-US" sz="1900" dirty="0" smtClean="0">
              <a:latin typeface="Courier New"/>
              <a:cs typeface="Courier New"/>
            </a:endParaRPr>
          </a:p>
          <a:p>
            <a:pPr>
              <a:lnSpc>
                <a:spcPct val="90000"/>
              </a:lnSpc>
            </a:pPr>
            <a:r>
              <a:rPr lang="en-US" sz="1900" dirty="0" smtClean="0">
                <a:latin typeface="Courier New"/>
                <a:cs typeface="Courier New"/>
              </a:rPr>
              <a:t>function </a:t>
            </a:r>
            <a:r>
              <a:rPr lang="en-US" sz="1900" dirty="0" err="1" smtClean="0">
                <a:latin typeface="Courier New"/>
                <a:cs typeface="Courier New"/>
              </a:rPr>
              <a:t>randomColor</a:t>
            </a:r>
            <a:r>
              <a:rPr lang="en-US" sz="1900" dirty="0" smtClean="0">
                <a:latin typeface="Courier New"/>
                <a:cs typeface="Courier New"/>
              </a:rPr>
              <a:t>(</a:t>
            </a:r>
            <a:r>
              <a:rPr lang="en-US" sz="1800" dirty="0" smtClean="0">
                <a:latin typeface="Courier New"/>
                <a:cs typeface="Courier New"/>
              </a:rPr>
              <a:t>)</a:t>
            </a:r>
            <a:r>
              <a:rPr lang="en-US" sz="2400" b="0" dirty="0" smtClean="0">
                <a:latin typeface="Times New Roman"/>
                <a:cs typeface="Times New Roman"/>
              </a:rPr>
              <a:t> . . .</a:t>
            </a:r>
            <a:endParaRPr lang="en-US" sz="2400" dirty="0" smtClean="0">
              <a:latin typeface="Courier New"/>
              <a:cs typeface="Courier New"/>
            </a:endParaRPr>
          </a:p>
        </p:txBody>
      </p:sp>
      <p:sp useBgFill="1">
        <p:nvSpPr>
          <p:cNvPr id="5" name="PPRect#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6" name="PPRect#6"/>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 name="Title 1"/>
          <p:cNvSpPr>
            <a:spLocks noGrp="1"/>
          </p:cNvSpPr>
          <p:nvPr>
            <p:ph type="title"/>
          </p:nvPr>
        </p:nvSpPr>
        <p:spPr>
          <a:xfrm>
            <a:off x="0" y="0"/>
            <a:ext cx="9164800" cy="1152000"/>
          </a:xfrm>
        </p:spPr>
        <p:txBody>
          <a:bodyPr/>
          <a:lstStyle/>
          <a:p>
            <a:r>
              <a:rPr lang="en-US" sz="4000" dirty="0" smtClean="0">
                <a:solidFill>
                  <a:srgbClr val="FF0000"/>
                </a:solidFill>
                <a:latin typeface="Times New Roman"/>
                <a:cs typeface="Times New Roman"/>
              </a:rPr>
              <a:t>The Client View of the Random Library</a:t>
            </a:r>
            <a:endParaRPr lang="en-US" sz="4000" b="1" dirty="0">
              <a:solidFill>
                <a:srgbClr val="FF0000"/>
              </a:solidFill>
              <a:latin typeface="Courier New"/>
              <a:cs typeface="Courier New"/>
            </a:endParaRPr>
          </a:p>
        </p:txBody>
      </p:sp>
      <p:sp>
        <p:nvSpPr>
          <p:cNvPr id="7" name="PPRect#7"/>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2.43182E-6 4.65988E-6 L 0.00087 -0.50486 " pathEditMode="relative" rAng="0" ptsTypes="AA">
                                      <p:cBhvr>
                                        <p:cTn id="6" dur="1000" fill="hold"/>
                                        <p:tgtEl>
                                          <p:spTgt spid="118"/>
                                        </p:tgtEl>
                                        <p:attrNameLst>
                                          <p:attrName>ppt_x</p:attrName>
                                          <p:attrName>ppt_y</p:attrName>
                                        </p:attrNameLst>
                                      </p:cBhvr>
                                      <p:rCtr x="0" y="-2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Exercises: Generating Random Values </a:t>
            </a:r>
            <a:endParaRPr lang="en-US">
              <a:solidFill>
                <a:srgbClr val="FF0000"/>
              </a:solidFill>
              <a:latin typeface="Times New Roman" pitchFamily="1" charset="0"/>
            </a:endParaRPr>
          </a:p>
        </p:txBody>
      </p:sp>
      <p:sp>
        <p:nvSpPr>
          <p:cNvPr id="38915" name="Text Box 3"/>
          <p:cNvSpPr txBox="1">
            <a:spLocks noChangeArrowheads="1"/>
          </p:cNvSpPr>
          <p:nvPr/>
        </p:nvSpPr>
        <p:spPr bwMode="auto">
          <a:xfrm>
            <a:off x="457200" y="1143000"/>
            <a:ext cx="8355013"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solidFill>
                  <a:srgbClr val="000000"/>
                </a:solidFill>
              </a:rPr>
              <a:t>How would </a:t>
            </a:r>
            <a:r>
              <a:rPr lang="en-US" sz="2400" b="0" dirty="0" err="1" smtClean="0">
                <a:solidFill>
                  <a:srgbClr val="000000"/>
                </a:solidFill>
              </a:rPr>
              <a:t>yo</a:t>
            </a:r>
            <a:r>
              <a:rPr lang="en-US" sz="2400" b="0" dirty="0" smtClean="0">
                <a:solidFill>
                  <a:srgbClr val="000000"/>
                </a:solidFill>
              </a:rPr>
              <a:t>	</a:t>
            </a:r>
            <a:r>
              <a:rPr lang="en-US" sz="2400" b="0" dirty="0" err="1" smtClean="0">
                <a:solidFill>
                  <a:srgbClr val="000000"/>
                </a:solidFill>
              </a:rPr>
              <a:t>u</a:t>
            </a:r>
            <a:r>
              <a:rPr lang="en-US" sz="2400" b="0" dirty="0" smtClean="0">
                <a:solidFill>
                  <a:srgbClr val="000000"/>
                </a:solidFill>
              </a:rPr>
              <a:t> </a:t>
            </a:r>
            <a:r>
              <a:rPr lang="en-US" sz="2400" b="0" dirty="0">
                <a:solidFill>
                  <a:srgbClr val="000000"/>
                </a:solidFill>
              </a:rPr>
              <a:t>go about solving each of the following problems?   </a:t>
            </a:r>
          </a:p>
        </p:txBody>
      </p:sp>
      <p:grpSp>
        <p:nvGrpSpPr>
          <p:cNvPr id="2" name="Group 13"/>
          <p:cNvGrpSpPr/>
          <p:nvPr/>
        </p:nvGrpSpPr>
        <p:grpSpPr>
          <a:xfrm>
            <a:off x="1295400" y="2247900"/>
            <a:ext cx="7162800" cy="1028700"/>
            <a:chOff x="1295400" y="2247900"/>
            <a:chExt cx="7162800" cy="1028700"/>
          </a:xfrm>
        </p:grpSpPr>
        <p:sp>
          <p:nvSpPr>
            <p:cNvPr id="38923" name="Rectangle 6"/>
            <p:cNvSpPr>
              <a:spLocks noChangeArrowheads="1"/>
            </p:cNvSpPr>
            <p:nvPr/>
          </p:nvSpPr>
          <p:spPr bwMode="auto">
            <a:xfrm>
              <a:off x="1295400" y="2247900"/>
              <a:ext cx="7162800" cy="1028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err="1" smtClean="0">
                  <a:solidFill>
                    <a:srgbClr val="000000"/>
                  </a:solidFill>
                  <a:latin typeface="Courier New" pitchFamily="1" charset="0"/>
                </a:rPr>
                <a:t>var</a:t>
              </a:r>
              <a:r>
                <a:rPr lang="en-US" sz="1800" dirty="0" smtClean="0">
                  <a:solidFill>
                    <a:srgbClr val="000000"/>
                  </a:solidFill>
                  <a:latin typeface="Courier New" pitchFamily="1" charset="0"/>
                </a:rPr>
                <a:t> </a:t>
              </a:r>
              <a:r>
                <a:rPr lang="en-US" sz="1800" dirty="0">
                  <a:solidFill>
                    <a:srgbClr val="000000"/>
                  </a:solidFill>
                  <a:latin typeface="Courier New" pitchFamily="1" charset="0"/>
                </a:rPr>
                <a:t>total =</a:t>
              </a:r>
              <a:r>
                <a:rPr lang="en-US" sz="1800" dirty="0" smtClean="0">
                  <a:solidFill>
                    <a:srgbClr val="000000"/>
                  </a:solidFill>
                  <a:latin typeface="Courier New" pitchFamily="1" charset="0"/>
                </a:rPr>
                <a:t> randomInteger(</a:t>
              </a:r>
              <a:r>
                <a:rPr lang="en-US" sz="1800" dirty="0">
                  <a:solidFill>
                    <a:srgbClr val="000000"/>
                  </a:solidFill>
                  <a:latin typeface="Courier New" pitchFamily="1" charset="0"/>
                </a:rPr>
                <a:t>2, 12);</a:t>
              </a:r>
            </a:p>
            <a:p>
              <a:pPr>
                <a:lnSpc>
                  <a:spcPct val="85000"/>
                </a:lnSpc>
              </a:pPr>
              <a:endParaRPr lang="en-US" sz="2000" dirty="0">
                <a:solidFill>
                  <a:srgbClr val="000000"/>
                </a:solidFill>
                <a:latin typeface="Courier New" pitchFamily="1" charset="0"/>
              </a:endParaRPr>
            </a:p>
            <a:p>
              <a:pPr>
                <a:lnSpc>
                  <a:spcPct val="85000"/>
                </a:lnSpc>
              </a:pPr>
              <a:r>
                <a:rPr lang="en-US" sz="2000" b="0" i="1" dirty="0">
                  <a:solidFill>
                    <a:srgbClr val="FF0000"/>
                  </a:solidFill>
                </a:rPr>
                <a:t>This declaration makes 2 come up as often as 7.</a:t>
              </a:r>
              <a:endParaRPr lang="en-US" sz="2000" dirty="0">
                <a:solidFill>
                  <a:srgbClr val="FF0000"/>
                </a:solidFill>
                <a:latin typeface="Courier New" pitchFamily="1" charset="0"/>
              </a:endParaRPr>
            </a:p>
          </p:txBody>
        </p:sp>
        <p:pic>
          <p:nvPicPr>
            <p:cNvPr id="13" name="Picture 12" descr="BlueBugTrans.png"/>
            <p:cNvPicPr>
              <a:picLocks noChangeAspect="1"/>
            </p:cNvPicPr>
            <p:nvPr/>
          </p:nvPicPr>
          <p:blipFill>
            <a:blip r:embed="rId3"/>
            <a:stretch>
              <a:fillRect/>
            </a:stretch>
          </p:blipFill>
          <p:spPr>
            <a:xfrm>
              <a:off x="6552708" y="2286000"/>
              <a:ext cx="914892" cy="990600"/>
            </a:xfrm>
            <a:prstGeom prst="rect">
              <a:avLst/>
            </a:prstGeom>
          </p:spPr>
        </p:pic>
      </p:grpSp>
      <p:sp>
        <p:nvSpPr>
          <p:cNvPr id="38916" name="Text Box 4"/>
          <p:cNvSpPr txBox="1">
            <a:spLocks noChangeArrowheads="1"/>
          </p:cNvSpPr>
          <p:nvPr/>
        </p:nvSpPr>
        <p:spPr bwMode="auto">
          <a:xfrm>
            <a:off x="457200" y="17002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1.  Set the variable </a:t>
            </a:r>
            <a:r>
              <a:rPr lang="en-US" sz="2000">
                <a:solidFill>
                  <a:srgbClr val="000000"/>
                </a:solidFill>
                <a:latin typeface="Courier New" pitchFamily="1" charset="0"/>
              </a:rPr>
              <a:t>total</a:t>
            </a:r>
            <a:r>
              <a:rPr lang="en-US" sz="2400" b="0">
                <a:solidFill>
                  <a:srgbClr val="000000"/>
                </a:solidFill>
              </a:rPr>
              <a:t> to the sum of two six-sided dice.</a:t>
            </a:r>
          </a:p>
        </p:txBody>
      </p:sp>
      <p:sp>
        <p:nvSpPr>
          <p:cNvPr id="620552" name="Rectangle 8"/>
          <p:cNvSpPr>
            <a:spLocks noChangeArrowheads="1"/>
          </p:cNvSpPr>
          <p:nvPr/>
        </p:nvSpPr>
        <p:spPr bwMode="auto">
          <a:xfrm>
            <a:off x="1295400" y="2247900"/>
            <a:ext cx="7162800" cy="1028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err="1" smtClean="0">
                <a:solidFill>
                  <a:srgbClr val="000000"/>
                </a:solidFill>
                <a:latin typeface="Courier New" pitchFamily="1" charset="0"/>
              </a:rPr>
              <a:t>var</a:t>
            </a:r>
            <a:r>
              <a:rPr lang="en-US" sz="1800" dirty="0" smtClean="0">
                <a:solidFill>
                  <a:srgbClr val="000000"/>
                </a:solidFill>
                <a:latin typeface="Courier New" pitchFamily="1" charset="0"/>
              </a:rPr>
              <a:t> </a:t>
            </a:r>
            <a:r>
              <a:rPr lang="en-US" sz="1800" dirty="0">
                <a:solidFill>
                  <a:srgbClr val="000000"/>
                </a:solidFill>
                <a:latin typeface="Courier New" pitchFamily="1" charset="0"/>
              </a:rPr>
              <a:t>d1 =</a:t>
            </a:r>
            <a:r>
              <a:rPr lang="en-US" sz="1800" dirty="0" smtClean="0">
                <a:solidFill>
                  <a:srgbClr val="000000"/>
                </a:solidFill>
                <a:latin typeface="Courier New" pitchFamily="1" charset="0"/>
              </a:rPr>
              <a:t> randomInteger(</a:t>
            </a:r>
            <a:r>
              <a:rPr lang="en-US" sz="1800" dirty="0">
                <a:solidFill>
                  <a:srgbClr val="000000"/>
                </a:solidFill>
                <a:latin typeface="Courier New" pitchFamily="1" charset="0"/>
              </a:rPr>
              <a:t>1, 6);</a:t>
            </a:r>
            <a:endParaRPr lang="en-US" sz="1800" dirty="0" smtClean="0">
              <a:solidFill>
                <a:srgbClr val="000000"/>
              </a:solidFill>
              <a:latin typeface="Courier New" pitchFamily="1" charset="0"/>
            </a:endParaRPr>
          </a:p>
          <a:p>
            <a:pPr>
              <a:lnSpc>
                <a:spcPct val="85000"/>
              </a:lnSpc>
            </a:pPr>
            <a:r>
              <a:rPr lang="en-US" sz="1800" dirty="0" err="1" smtClean="0">
                <a:solidFill>
                  <a:srgbClr val="000000"/>
                </a:solidFill>
                <a:latin typeface="Courier New" pitchFamily="1" charset="0"/>
              </a:rPr>
              <a:t>var</a:t>
            </a:r>
            <a:r>
              <a:rPr lang="en-US" sz="1800" dirty="0" smtClean="0">
                <a:solidFill>
                  <a:srgbClr val="000000"/>
                </a:solidFill>
                <a:latin typeface="Courier New" pitchFamily="1" charset="0"/>
              </a:rPr>
              <a:t> </a:t>
            </a:r>
            <a:r>
              <a:rPr lang="en-US" sz="1800" dirty="0">
                <a:solidFill>
                  <a:srgbClr val="000000"/>
                </a:solidFill>
                <a:latin typeface="Courier New" pitchFamily="1" charset="0"/>
              </a:rPr>
              <a:t>d2 =</a:t>
            </a:r>
            <a:r>
              <a:rPr lang="en-US" sz="1800" dirty="0" smtClean="0">
                <a:solidFill>
                  <a:srgbClr val="000000"/>
                </a:solidFill>
                <a:latin typeface="Courier New" pitchFamily="1" charset="0"/>
              </a:rPr>
              <a:t> randomInteger(</a:t>
            </a:r>
            <a:r>
              <a:rPr lang="en-US" sz="1800" dirty="0">
                <a:solidFill>
                  <a:srgbClr val="000000"/>
                </a:solidFill>
                <a:latin typeface="Courier New" pitchFamily="1" charset="0"/>
              </a:rPr>
              <a:t>1, 6);</a:t>
            </a:r>
            <a:endParaRPr lang="en-US" sz="1800" dirty="0" smtClean="0">
              <a:solidFill>
                <a:srgbClr val="000000"/>
              </a:solidFill>
              <a:latin typeface="Courier New" pitchFamily="1" charset="0"/>
            </a:endParaRPr>
          </a:p>
          <a:p>
            <a:pPr>
              <a:lnSpc>
                <a:spcPct val="85000"/>
              </a:lnSpc>
            </a:pPr>
            <a:r>
              <a:rPr lang="en-US" sz="1800" dirty="0" err="1" smtClean="0">
                <a:solidFill>
                  <a:srgbClr val="000000"/>
                </a:solidFill>
                <a:latin typeface="Courier New" pitchFamily="1" charset="0"/>
              </a:rPr>
              <a:t>var</a:t>
            </a:r>
            <a:r>
              <a:rPr lang="en-US" sz="1800" dirty="0" smtClean="0">
                <a:solidFill>
                  <a:srgbClr val="000000"/>
                </a:solidFill>
                <a:latin typeface="Courier New" pitchFamily="1" charset="0"/>
              </a:rPr>
              <a:t> </a:t>
            </a:r>
            <a:r>
              <a:rPr lang="en-US" sz="1800" dirty="0">
                <a:solidFill>
                  <a:srgbClr val="000000"/>
                </a:solidFill>
                <a:latin typeface="Courier New" pitchFamily="1" charset="0"/>
              </a:rPr>
              <a:t>total = d1 + d2;</a:t>
            </a:r>
          </a:p>
        </p:txBody>
      </p:sp>
      <p:sp>
        <p:nvSpPr>
          <p:cNvPr id="620553" name="Text Box 9"/>
          <p:cNvSpPr txBox="1">
            <a:spLocks noChangeArrowheads="1"/>
          </p:cNvSpPr>
          <p:nvPr/>
        </p:nvSpPr>
        <p:spPr bwMode="auto">
          <a:xfrm>
            <a:off x="457200" y="35163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2.  Flip a weighted coin that comes up heads 60% of the time.</a:t>
            </a:r>
          </a:p>
        </p:txBody>
      </p:sp>
      <p:sp>
        <p:nvSpPr>
          <p:cNvPr id="620554" name="Rectangle 10"/>
          <p:cNvSpPr>
            <a:spLocks noChangeArrowheads="1"/>
          </p:cNvSpPr>
          <p:nvPr/>
        </p:nvSpPr>
        <p:spPr bwMode="auto">
          <a:xfrm>
            <a:off x="1295400" y="4064000"/>
            <a:ext cx="7162800" cy="584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err="1" smtClean="0">
                <a:solidFill>
                  <a:srgbClr val="000000"/>
                </a:solidFill>
                <a:latin typeface="Courier New" pitchFamily="1" charset="0"/>
              </a:rPr>
              <a:t>var</a:t>
            </a:r>
            <a:r>
              <a:rPr lang="en-US" sz="1800" dirty="0" smtClean="0">
                <a:solidFill>
                  <a:srgbClr val="000000"/>
                </a:solidFill>
                <a:latin typeface="Courier New" pitchFamily="1" charset="0"/>
              </a:rPr>
              <a:t> flip = randomChance(</a:t>
            </a:r>
            <a:r>
              <a:rPr lang="en-US" sz="1800" dirty="0">
                <a:solidFill>
                  <a:srgbClr val="000000"/>
                </a:solidFill>
                <a:latin typeface="Courier New" pitchFamily="1" charset="0"/>
              </a:rPr>
              <a:t>0.6) ? "Heads" : "Tails";</a:t>
            </a:r>
          </a:p>
        </p:txBody>
      </p:sp>
      <p:sp>
        <p:nvSpPr>
          <p:cNvPr id="620555" name="Text Box 11"/>
          <p:cNvSpPr txBox="1">
            <a:spLocks noChangeArrowheads="1"/>
          </p:cNvSpPr>
          <p:nvPr/>
        </p:nvSpPr>
        <p:spPr bwMode="auto">
          <a:xfrm>
            <a:off x="457200" y="49895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3.  Change the fill color of </a:t>
            </a:r>
            <a:r>
              <a:rPr lang="en-US" sz="2000">
                <a:solidFill>
                  <a:srgbClr val="000000"/>
                </a:solidFill>
                <a:latin typeface="Courier New" pitchFamily="1" charset="0"/>
              </a:rPr>
              <a:t>rect</a:t>
            </a:r>
            <a:r>
              <a:rPr lang="en-US" sz="2400" b="0">
                <a:solidFill>
                  <a:srgbClr val="000000"/>
                </a:solidFill>
              </a:rPr>
              <a:t> to some randomly chosen color. </a:t>
            </a:r>
          </a:p>
        </p:txBody>
      </p:sp>
      <p:sp>
        <p:nvSpPr>
          <p:cNvPr id="620556" name="Rectangle 12"/>
          <p:cNvSpPr>
            <a:spLocks noChangeArrowheads="1"/>
          </p:cNvSpPr>
          <p:nvPr/>
        </p:nvSpPr>
        <p:spPr bwMode="auto">
          <a:xfrm>
            <a:off x="1295400" y="5537200"/>
            <a:ext cx="71628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err="1">
                <a:solidFill>
                  <a:srgbClr val="000000"/>
                </a:solidFill>
                <a:latin typeface="Courier New" pitchFamily="1" charset="0"/>
              </a:rPr>
              <a:t>rect.setFillColor</a:t>
            </a:r>
            <a:r>
              <a:rPr lang="en-US" sz="1800" dirty="0" err="1" smtClean="0">
                <a:solidFill>
                  <a:srgbClr val="000000"/>
                </a:solidFill>
                <a:latin typeface="Courier New" pitchFamily="1" charset="0"/>
              </a:rPr>
              <a:t>(randomColor</a:t>
            </a:r>
            <a:r>
              <a:rPr lang="en-US" sz="1800" dirty="0" smtClean="0">
                <a:solidFill>
                  <a:srgbClr val="000000"/>
                </a:solidFill>
                <a:latin typeface="Courier New" pitchFamily="1" charset="0"/>
              </a:rPr>
              <a:t>(</a:t>
            </a:r>
            <a:r>
              <a:rPr lang="en-US" sz="1800" dirty="0">
                <a:solidFill>
                  <a:srgbClr val="000000"/>
                </a:solidFill>
                <a:latin typeface="Courier New"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055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62055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62055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620555">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620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52" grpId="0" animBg="1" autoUpdateAnimBg="0"/>
      <p:bldP spid="620553" grpId="0" build="p" autoUpdateAnimBg="0"/>
      <p:bldP spid="620554" grpId="0" animBg="1" autoUpdateAnimBg="0"/>
      <p:bldP spid="620555" grpId="0" build="p" autoUpdateAnimBg="0"/>
      <p:bldP spid="620556" grpId="0" animBg="1"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2" name="PPCodeImage#2" descr="image2.png"/>
          <p:cNvPicPr>
            <a:picLocks noChangeAspect="1"/>
          </p:cNvPicPr>
          <p:nvPr/>
        </p:nvPicPr>
        <p:blipFill>
          <a:blip r:embed="rId3"/>
          <a:stretch>
            <a:fillRect/>
          </a:stretch>
        </p:blipFill>
        <p:spPr>
          <a:xfrm>
            <a:off x="307200" y="1088000"/>
            <a:ext cx="8550400" cy="5376000"/>
          </a:xfrm>
          <a:prstGeom prst="rect">
            <a:avLst/>
          </a:prstGeom>
        </p:spPr>
      </p:pic>
      <p:sp useBgFill="1">
        <p:nvSpPr>
          <p:cNvPr id="5" name="PPRect#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6" name="PPRect#6"/>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 name="Title 1"/>
          <p:cNvSpPr>
            <a:spLocks noGrp="1"/>
          </p:cNvSpPr>
          <p:nvPr>
            <p:ph type="title"/>
          </p:nvPr>
        </p:nvSpPr>
        <p:spPr>
          <a:xfrm>
            <a:off x="0" y="0"/>
            <a:ext cx="9164800" cy="1152000"/>
          </a:xfrm>
        </p:spPr>
        <p:txBody>
          <a:bodyPr/>
          <a:lstStyle/>
          <a:p>
            <a:r>
              <a:rPr lang="en-US" sz="3600" b="1" dirty="0" smtClean="0">
                <a:solidFill>
                  <a:srgbClr val="FF0000"/>
                </a:solidFill>
                <a:latin typeface="Courier New"/>
                <a:cs typeface="Courier New"/>
              </a:rPr>
              <a:t>RandomLib.js</a:t>
            </a:r>
            <a:r>
              <a:rPr lang="en-US" sz="4000" dirty="0" smtClean="0">
                <a:solidFill>
                  <a:srgbClr val="FF0000"/>
                </a:solidFill>
                <a:latin typeface="Times New Roman"/>
                <a:cs typeface="Times New Roman"/>
              </a:rPr>
              <a:t>: </a:t>
            </a:r>
            <a:r>
              <a:rPr lang="en-US" sz="3600" b="1" dirty="0" smtClean="0">
                <a:solidFill>
                  <a:srgbClr val="FF0000"/>
                </a:solidFill>
                <a:latin typeface="Courier New"/>
                <a:cs typeface="Courier New"/>
              </a:rPr>
              <a:t>randomInteger</a:t>
            </a:r>
            <a:endParaRPr lang="en-US" sz="4000" b="1" dirty="0">
              <a:solidFill>
                <a:srgbClr val="FF0000"/>
              </a:solidFill>
              <a:latin typeface="Courier New"/>
              <a:cs typeface="Courier New"/>
            </a:endParaRPr>
          </a:p>
        </p:txBody>
      </p:sp>
      <p:sp>
        <p:nvSpPr>
          <p:cNvPr id="7" name="PPRect#7"/>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8" name="PPTextBox#8"/>
          <p:cNvSpPr/>
          <p:nvPr/>
        </p:nvSpPr>
        <p:spPr bwMode="auto">
          <a:xfrm>
            <a:off x="371200" y="2304000"/>
            <a:ext cx="38960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Example: </a:t>
            </a:r>
            <a:r>
              <a:rPr lang="en-US" sz="1800" dirty="0" smtClean="0">
                <a:solidFill>
                  <a:srgbClr val="000000"/>
                </a:solidFill>
                <a:latin typeface="Courier New"/>
                <a:cs typeface="Courier New"/>
              </a:rPr>
              <a:t>randomInteger(1,</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6)</a:t>
            </a:r>
          </a:p>
        </p:txBody>
      </p:sp>
      <p:sp>
        <p:nvSpPr>
          <p:cNvPr id="9" name="PPTextBox#9"/>
          <p:cNvSpPr/>
          <p:nvPr/>
        </p:nvSpPr>
        <p:spPr bwMode="auto">
          <a:xfrm>
            <a:off x="371200" y="26240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1. Calling </a:t>
            </a:r>
            <a:r>
              <a:rPr lang="en-US" sz="1800" dirty="0" err="1" smtClean="0">
                <a:solidFill>
                  <a:srgbClr val="000000"/>
                </a:solidFill>
                <a:latin typeface="Courier New"/>
                <a:cs typeface="Courier New"/>
              </a:rPr>
              <a:t>Math.random</a:t>
            </a:r>
            <a:r>
              <a:rPr lang="en-US" sz="1800" dirty="0" smtClean="0">
                <a:solidFill>
                  <a:srgbClr val="000000"/>
                </a:solidFill>
                <a:latin typeface="Courier New"/>
                <a:cs typeface="Courier New"/>
              </a:rPr>
              <a:t>()</a:t>
            </a:r>
            <a:r>
              <a:rPr lang="en-US" sz="2000" b="0" dirty="0" smtClean="0">
                <a:solidFill>
                  <a:srgbClr val="000000"/>
                </a:solidFill>
                <a:latin typeface="Times New Roman" pitchFamily="84" charset="0"/>
              </a:rPr>
              <a:t> returns a value in the half-open interval [0, 1).</a:t>
            </a:r>
          </a:p>
        </p:txBody>
      </p:sp>
      <p:sp>
        <p:nvSpPr>
          <p:cNvPr id="10" name="PPRect#10"/>
          <p:cNvSpPr/>
          <p:nvPr/>
        </p:nvSpPr>
        <p:spPr bwMode="auto">
          <a:xfrm>
            <a:off x="4172800" y="1623740"/>
            <a:ext cx="1868800"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1" name="PPTextBox#11"/>
          <p:cNvSpPr/>
          <p:nvPr/>
        </p:nvSpPr>
        <p:spPr bwMode="auto">
          <a:xfrm>
            <a:off x="371200" y="35456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2. Multiplying by </a:t>
            </a:r>
            <a:r>
              <a:rPr lang="en-US" sz="1800" dirty="0" smtClean="0">
                <a:solidFill>
                  <a:srgbClr val="000000"/>
                </a:solidFill>
                <a:latin typeface="Courier New"/>
                <a:cs typeface="Courier New"/>
              </a:rPr>
              <a:t>(high</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low</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1)</a:t>
            </a:r>
            <a:r>
              <a:rPr lang="en-US" sz="2000" b="0" dirty="0" smtClean="0">
                <a:solidFill>
                  <a:srgbClr val="000000"/>
                </a:solidFill>
                <a:latin typeface="Times New Roman" pitchFamily="84" charset="0"/>
              </a:rPr>
              <a:t> gives a value in the interval [0, 6).</a:t>
            </a:r>
          </a:p>
        </p:txBody>
      </p:sp>
      <p:sp>
        <p:nvSpPr>
          <p:cNvPr id="12" name="PPRect#12"/>
          <p:cNvSpPr/>
          <p:nvPr/>
        </p:nvSpPr>
        <p:spPr bwMode="auto">
          <a:xfrm>
            <a:off x="4221158" y="1380540"/>
            <a:ext cx="2267712"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 name="PPTextBox#13"/>
          <p:cNvSpPr/>
          <p:nvPr/>
        </p:nvSpPr>
        <p:spPr bwMode="auto">
          <a:xfrm>
            <a:off x="371200" y="44672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3. Calling </a:t>
            </a:r>
            <a:r>
              <a:rPr lang="en-US" sz="1800" dirty="0" err="1" smtClean="0">
                <a:solidFill>
                  <a:srgbClr val="000000"/>
                </a:solidFill>
                <a:latin typeface="Courier New"/>
                <a:cs typeface="Courier New"/>
              </a:rPr>
              <a:t>Math.floor</a:t>
            </a:r>
            <a:r>
              <a:rPr lang="en-US" sz="2000" b="0" dirty="0" smtClean="0">
                <a:solidFill>
                  <a:srgbClr val="000000"/>
                </a:solidFill>
                <a:latin typeface="Times New Roman" pitchFamily="84" charset="0"/>
              </a:rPr>
              <a:t> truncates to an integer.</a:t>
            </a:r>
          </a:p>
        </p:txBody>
      </p:sp>
      <p:sp>
        <p:nvSpPr>
          <p:cNvPr id="14" name="PPRect#14"/>
          <p:cNvSpPr/>
          <p:nvPr/>
        </p:nvSpPr>
        <p:spPr bwMode="auto">
          <a:xfrm>
            <a:off x="2624000" y="1380540"/>
            <a:ext cx="1472000"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5" name="PPTextBox#15"/>
          <p:cNvSpPr/>
          <p:nvPr/>
        </p:nvSpPr>
        <p:spPr bwMode="auto">
          <a:xfrm>
            <a:off x="371200" y="53888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4. Adding </a:t>
            </a:r>
            <a:r>
              <a:rPr lang="en-US" sz="1800" dirty="0" smtClean="0">
                <a:solidFill>
                  <a:srgbClr val="000000"/>
                </a:solidFill>
                <a:latin typeface="Courier New"/>
                <a:cs typeface="Courier New"/>
              </a:rPr>
              <a:t>low</a:t>
            </a:r>
            <a:r>
              <a:rPr lang="en-US" sz="2000" b="0" dirty="0" smtClean="0">
                <a:solidFill>
                  <a:srgbClr val="000000"/>
                </a:solidFill>
                <a:latin typeface="Times New Roman" pitchFamily="84" charset="0"/>
              </a:rPr>
              <a:t> gives an integer between 1 and 6.</a:t>
            </a:r>
          </a:p>
        </p:txBody>
      </p:sp>
      <p:sp>
        <p:nvSpPr>
          <p:cNvPr id="16" name="PPRect#16"/>
          <p:cNvSpPr/>
          <p:nvPr/>
        </p:nvSpPr>
        <p:spPr bwMode="auto">
          <a:xfrm>
            <a:off x="1779200" y="1380540"/>
            <a:ext cx="486400"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7" name="Group 16"/>
          <p:cNvGrpSpPr/>
          <p:nvPr/>
        </p:nvGrpSpPr>
        <p:grpSpPr>
          <a:xfrm>
            <a:off x="1143000" y="3095480"/>
            <a:ext cx="1482660" cy="519674"/>
            <a:chOff x="1107390" y="5867400"/>
            <a:chExt cx="1482660" cy="519674"/>
          </a:xfrm>
        </p:grpSpPr>
        <p:sp>
          <p:nvSpPr>
            <p:cNvPr id="18" name="Oval 17"/>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9" name="Straight Connector 18"/>
            <p:cNvCxnSpPr>
              <a:stCxn id="18" idx="6"/>
              <a:endCxn id="22" idx="2"/>
            </p:cNvCxnSpPr>
            <p:nvPr/>
          </p:nvCxnSpPr>
          <p:spPr bwMode="auto">
            <a:xfrm>
              <a:off x="1447800" y="5943600"/>
              <a:ext cx="7968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20" name="Straight Connector 19"/>
            <p:cNvCxnSpPr>
              <a:stCxn id="18"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 name="TextBox 20"/>
            <p:cNvSpPr txBox="1"/>
            <p:nvPr/>
          </p:nvSpPr>
          <p:spPr>
            <a:xfrm>
              <a:off x="1107390" y="6048520"/>
              <a:ext cx="533400" cy="338554"/>
            </a:xfrm>
            <a:prstGeom prst="rect">
              <a:avLst/>
            </a:prstGeom>
            <a:noFill/>
          </p:spPr>
          <p:txBody>
            <a:bodyPr wrap="square" rtlCol="0">
              <a:spAutoFit/>
            </a:bodyPr>
            <a:lstStyle/>
            <a:p>
              <a:pPr algn="ctr"/>
              <a:r>
                <a:rPr lang="en-US" sz="1600" b="0" dirty="0" smtClean="0"/>
                <a:t>0</a:t>
              </a:r>
              <a:endParaRPr lang="en-US" sz="1600" b="0" dirty="0"/>
            </a:p>
          </p:txBody>
        </p:sp>
        <p:sp>
          <p:nvSpPr>
            <p:cNvPr id="22" name="Oval 21"/>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23" name="Straight Connector 22"/>
            <p:cNvCxnSpPr>
              <a:stCxn id="22"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TextBox 23"/>
            <p:cNvSpPr txBox="1"/>
            <p:nvPr/>
          </p:nvSpPr>
          <p:spPr>
            <a:xfrm>
              <a:off x="2056650" y="6048520"/>
              <a:ext cx="533400" cy="338554"/>
            </a:xfrm>
            <a:prstGeom prst="rect">
              <a:avLst/>
            </a:prstGeom>
            <a:noFill/>
          </p:spPr>
          <p:txBody>
            <a:bodyPr wrap="square" rtlCol="0">
              <a:spAutoFit/>
            </a:bodyPr>
            <a:lstStyle/>
            <a:p>
              <a:pPr algn="ctr"/>
              <a:r>
                <a:rPr lang="en-US" sz="1600" b="0" dirty="0" smtClean="0"/>
                <a:t>1</a:t>
              </a:r>
              <a:endParaRPr lang="en-US" sz="1600" b="0" dirty="0"/>
            </a:p>
          </p:txBody>
        </p:sp>
      </p:grpSp>
      <p:grpSp>
        <p:nvGrpSpPr>
          <p:cNvPr id="25" name="Group 24"/>
          <p:cNvGrpSpPr/>
          <p:nvPr/>
        </p:nvGrpSpPr>
        <p:grpSpPr>
          <a:xfrm>
            <a:off x="1143000" y="3980572"/>
            <a:ext cx="6224180" cy="519674"/>
            <a:chOff x="1143000" y="3980572"/>
            <a:chExt cx="6224180" cy="519674"/>
          </a:xfrm>
        </p:grpSpPr>
        <p:sp>
          <p:nvSpPr>
            <p:cNvPr id="26" name="Oval 25"/>
            <p:cNvSpPr/>
            <p:nvPr/>
          </p:nvSpPr>
          <p:spPr bwMode="auto">
            <a:xfrm>
              <a:off x="1331010" y="3980572"/>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27" name="Straight Connector 26"/>
            <p:cNvCxnSpPr>
              <a:stCxn id="26" idx="6"/>
              <a:endCxn id="45" idx="2"/>
            </p:cNvCxnSpPr>
            <p:nvPr/>
          </p:nvCxnSpPr>
          <p:spPr bwMode="auto">
            <a:xfrm>
              <a:off x="1483410" y="4056772"/>
              <a:ext cx="553838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28" name="Straight Connector 27"/>
            <p:cNvCxnSpPr>
              <a:stCxn id="26" idx="4"/>
            </p:cNvCxnSpPr>
            <p:nvPr/>
          </p:nvCxnSpPr>
          <p:spPr bwMode="auto">
            <a:xfrm rot="5400000">
              <a:off x="13622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 name="TextBox 28"/>
            <p:cNvSpPr txBox="1"/>
            <p:nvPr/>
          </p:nvSpPr>
          <p:spPr>
            <a:xfrm>
              <a:off x="1143000" y="4161692"/>
              <a:ext cx="533400" cy="338554"/>
            </a:xfrm>
            <a:prstGeom prst="rect">
              <a:avLst/>
            </a:prstGeom>
            <a:noFill/>
          </p:spPr>
          <p:txBody>
            <a:bodyPr wrap="square" rtlCol="0">
              <a:spAutoFit/>
            </a:bodyPr>
            <a:lstStyle/>
            <a:p>
              <a:pPr algn="ctr"/>
              <a:r>
                <a:rPr lang="en-US" sz="1600" b="0" dirty="0" smtClean="0"/>
                <a:t>0</a:t>
              </a:r>
              <a:endParaRPr lang="en-US" sz="1600" b="0" dirty="0"/>
            </a:p>
          </p:txBody>
        </p:sp>
        <p:cxnSp>
          <p:nvCxnSpPr>
            <p:cNvPr id="30" name="Straight Connector 29"/>
            <p:cNvCxnSpPr/>
            <p:nvPr/>
          </p:nvCxnSpPr>
          <p:spPr bwMode="auto">
            <a:xfrm rot="5400000">
              <a:off x="231154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TextBox 30"/>
            <p:cNvSpPr txBox="1"/>
            <p:nvPr/>
          </p:nvSpPr>
          <p:spPr>
            <a:xfrm>
              <a:off x="2092260" y="4161692"/>
              <a:ext cx="533400" cy="338554"/>
            </a:xfrm>
            <a:prstGeom prst="rect">
              <a:avLst/>
            </a:prstGeom>
            <a:noFill/>
          </p:spPr>
          <p:txBody>
            <a:bodyPr wrap="square" rtlCol="0">
              <a:spAutoFit/>
            </a:bodyPr>
            <a:lstStyle/>
            <a:p>
              <a:pPr algn="ctr"/>
              <a:r>
                <a:rPr lang="en-US" sz="1600" b="0" dirty="0" smtClean="0"/>
                <a:t>1</a:t>
              </a:r>
              <a:endParaRPr lang="en-US" sz="1600" b="0" dirty="0"/>
            </a:p>
          </p:txBody>
        </p:sp>
        <p:cxnSp>
          <p:nvCxnSpPr>
            <p:cNvPr id="32" name="Straight Connector 31"/>
            <p:cNvCxnSpPr/>
            <p:nvPr/>
          </p:nvCxnSpPr>
          <p:spPr bwMode="auto">
            <a:xfrm rot="5400000">
              <a:off x="227646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Straight Connector 32"/>
            <p:cNvCxnSpPr/>
            <p:nvPr/>
          </p:nvCxnSpPr>
          <p:spPr bwMode="auto">
            <a:xfrm rot="5400000">
              <a:off x="326230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TextBox 33"/>
            <p:cNvSpPr txBox="1"/>
            <p:nvPr/>
          </p:nvSpPr>
          <p:spPr>
            <a:xfrm>
              <a:off x="3043020" y="4161692"/>
              <a:ext cx="533400" cy="338554"/>
            </a:xfrm>
            <a:prstGeom prst="rect">
              <a:avLst/>
            </a:prstGeom>
            <a:noFill/>
          </p:spPr>
          <p:txBody>
            <a:bodyPr wrap="square" rtlCol="0">
              <a:spAutoFit/>
            </a:bodyPr>
            <a:lstStyle/>
            <a:p>
              <a:pPr algn="ctr"/>
              <a:r>
                <a:rPr lang="en-US" sz="1600" b="0" dirty="0" smtClean="0"/>
                <a:t>2</a:t>
              </a:r>
              <a:endParaRPr lang="en-US" sz="1600" b="0" dirty="0"/>
            </a:p>
          </p:txBody>
        </p:sp>
        <p:cxnSp>
          <p:nvCxnSpPr>
            <p:cNvPr id="35" name="Straight Connector 34"/>
            <p:cNvCxnSpPr/>
            <p:nvPr/>
          </p:nvCxnSpPr>
          <p:spPr bwMode="auto">
            <a:xfrm rot="5400000">
              <a:off x="322415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rot="5400000">
              <a:off x="420999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7" name="TextBox 36"/>
            <p:cNvSpPr txBox="1"/>
            <p:nvPr/>
          </p:nvSpPr>
          <p:spPr>
            <a:xfrm>
              <a:off x="3990710" y="4161692"/>
              <a:ext cx="533400" cy="338554"/>
            </a:xfrm>
            <a:prstGeom prst="rect">
              <a:avLst/>
            </a:prstGeom>
            <a:noFill/>
          </p:spPr>
          <p:txBody>
            <a:bodyPr wrap="square" rtlCol="0">
              <a:spAutoFit/>
            </a:bodyPr>
            <a:lstStyle/>
            <a:p>
              <a:pPr algn="ctr"/>
              <a:r>
                <a:rPr lang="en-US" sz="1600" b="0" dirty="0" smtClean="0"/>
                <a:t>3</a:t>
              </a:r>
              <a:endParaRPr lang="en-US" sz="1600" b="0" dirty="0"/>
            </a:p>
          </p:txBody>
        </p:sp>
        <p:cxnSp>
          <p:nvCxnSpPr>
            <p:cNvPr id="38" name="Straight Connector 37"/>
            <p:cNvCxnSpPr/>
            <p:nvPr/>
          </p:nvCxnSpPr>
          <p:spPr bwMode="auto">
            <a:xfrm rot="5400000">
              <a:off x="417184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rot="5400000">
              <a:off x="51576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0" name="TextBox 39"/>
            <p:cNvSpPr txBox="1"/>
            <p:nvPr/>
          </p:nvSpPr>
          <p:spPr>
            <a:xfrm>
              <a:off x="4938400" y="4161692"/>
              <a:ext cx="533400" cy="338554"/>
            </a:xfrm>
            <a:prstGeom prst="rect">
              <a:avLst/>
            </a:prstGeom>
            <a:noFill/>
          </p:spPr>
          <p:txBody>
            <a:bodyPr wrap="square" rtlCol="0">
              <a:spAutoFit/>
            </a:bodyPr>
            <a:lstStyle/>
            <a:p>
              <a:pPr algn="ctr"/>
              <a:r>
                <a:rPr lang="en-US" sz="1600" b="0" dirty="0" smtClean="0"/>
                <a:t>4</a:t>
              </a:r>
              <a:endParaRPr lang="en-US" sz="1600" b="0" dirty="0"/>
            </a:p>
          </p:txBody>
        </p:sp>
        <p:cxnSp>
          <p:nvCxnSpPr>
            <p:cNvPr id="41" name="Straight Connector 40"/>
            <p:cNvCxnSpPr/>
            <p:nvPr/>
          </p:nvCxnSpPr>
          <p:spPr bwMode="auto">
            <a:xfrm rot="5400000">
              <a:off x="511953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Straight Connector 41"/>
            <p:cNvCxnSpPr/>
            <p:nvPr/>
          </p:nvCxnSpPr>
          <p:spPr bwMode="auto">
            <a:xfrm rot="5400000">
              <a:off x="610537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3" name="TextBox 42"/>
            <p:cNvSpPr txBox="1"/>
            <p:nvPr/>
          </p:nvSpPr>
          <p:spPr>
            <a:xfrm>
              <a:off x="5886090" y="4161692"/>
              <a:ext cx="533400" cy="338554"/>
            </a:xfrm>
            <a:prstGeom prst="rect">
              <a:avLst/>
            </a:prstGeom>
            <a:noFill/>
          </p:spPr>
          <p:txBody>
            <a:bodyPr wrap="square" rtlCol="0">
              <a:spAutoFit/>
            </a:bodyPr>
            <a:lstStyle/>
            <a:p>
              <a:pPr algn="ctr"/>
              <a:r>
                <a:rPr lang="en-US" sz="1600" b="0" dirty="0" smtClean="0"/>
                <a:t>5</a:t>
              </a:r>
              <a:endParaRPr lang="en-US" sz="1600" b="0" dirty="0"/>
            </a:p>
          </p:txBody>
        </p:sp>
        <p:cxnSp>
          <p:nvCxnSpPr>
            <p:cNvPr id="44" name="Straight Connector 43"/>
            <p:cNvCxnSpPr/>
            <p:nvPr/>
          </p:nvCxnSpPr>
          <p:spPr bwMode="auto">
            <a:xfrm rot="5400000">
              <a:off x="606722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5" name="Oval 44"/>
            <p:cNvSpPr/>
            <p:nvPr/>
          </p:nvSpPr>
          <p:spPr bwMode="auto">
            <a:xfrm>
              <a:off x="7021790" y="3980572"/>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46" name="Straight Connector 45"/>
            <p:cNvCxnSpPr>
              <a:stCxn id="45" idx="4"/>
            </p:cNvCxnSpPr>
            <p:nvPr/>
          </p:nvCxnSpPr>
          <p:spPr bwMode="auto">
            <a:xfrm rot="5400000">
              <a:off x="705306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7" name="TextBox 46"/>
            <p:cNvSpPr txBox="1"/>
            <p:nvPr/>
          </p:nvSpPr>
          <p:spPr>
            <a:xfrm>
              <a:off x="6833780" y="4161692"/>
              <a:ext cx="533400" cy="338554"/>
            </a:xfrm>
            <a:prstGeom prst="rect">
              <a:avLst/>
            </a:prstGeom>
            <a:noFill/>
          </p:spPr>
          <p:txBody>
            <a:bodyPr wrap="square" rtlCol="0">
              <a:spAutoFit/>
            </a:bodyPr>
            <a:lstStyle/>
            <a:p>
              <a:pPr algn="ctr"/>
              <a:r>
                <a:rPr lang="en-US" sz="1600" b="0" dirty="0" smtClean="0"/>
                <a:t>6</a:t>
              </a:r>
              <a:endParaRPr lang="en-US" sz="1600" b="0" dirty="0"/>
            </a:p>
          </p:txBody>
        </p:sp>
      </p:grpSp>
      <p:grpSp>
        <p:nvGrpSpPr>
          <p:cNvPr id="48" name="Group 47"/>
          <p:cNvGrpSpPr/>
          <p:nvPr/>
        </p:nvGrpSpPr>
        <p:grpSpPr>
          <a:xfrm>
            <a:off x="1143000" y="4890526"/>
            <a:ext cx="6224180" cy="519674"/>
            <a:chOff x="1295400" y="4890526"/>
            <a:chExt cx="6224180" cy="519674"/>
          </a:xfrm>
        </p:grpSpPr>
        <p:sp>
          <p:nvSpPr>
            <p:cNvPr id="49" name="Oval 48"/>
            <p:cNvSpPr/>
            <p:nvPr/>
          </p:nvSpPr>
          <p:spPr bwMode="auto">
            <a:xfrm>
              <a:off x="148341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50" name="Straight Connector 49"/>
            <p:cNvCxnSpPr>
              <a:stCxn id="49" idx="6"/>
              <a:endCxn id="53" idx="2"/>
            </p:cNvCxnSpPr>
            <p:nvPr/>
          </p:nvCxnSpPr>
          <p:spPr bwMode="auto">
            <a:xfrm>
              <a:off x="163581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a:stCxn id="49" idx="4"/>
            </p:cNvCxnSpPr>
            <p:nvPr/>
          </p:nvCxnSpPr>
          <p:spPr bwMode="auto">
            <a:xfrm rot="5400000">
              <a:off x="15146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2" name="TextBox 51"/>
            <p:cNvSpPr txBox="1"/>
            <p:nvPr/>
          </p:nvSpPr>
          <p:spPr>
            <a:xfrm>
              <a:off x="1295400" y="5071646"/>
              <a:ext cx="533400" cy="338554"/>
            </a:xfrm>
            <a:prstGeom prst="rect">
              <a:avLst/>
            </a:prstGeom>
            <a:noFill/>
          </p:spPr>
          <p:txBody>
            <a:bodyPr wrap="square" rtlCol="0">
              <a:spAutoFit/>
            </a:bodyPr>
            <a:lstStyle/>
            <a:p>
              <a:pPr algn="ctr"/>
              <a:r>
                <a:rPr lang="en-US" sz="1600" b="0" dirty="0" smtClean="0"/>
                <a:t>0</a:t>
              </a:r>
              <a:endParaRPr lang="en-US" sz="1600" b="0" dirty="0"/>
            </a:p>
          </p:txBody>
        </p:sp>
        <p:sp>
          <p:nvSpPr>
            <p:cNvPr id="53" name="Oval 52"/>
            <p:cNvSpPr/>
            <p:nvPr/>
          </p:nvSpPr>
          <p:spPr bwMode="auto">
            <a:xfrm>
              <a:off x="243267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54" name="Straight Connector 53"/>
            <p:cNvCxnSpPr>
              <a:stCxn id="53" idx="4"/>
            </p:cNvCxnSpPr>
            <p:nvPr/>
          </p:nvCxnSpPr>
          <p:spPr bwMode="auto">
            <a:xfrm rot="5400000">
              <a:off x="24639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5" name="TextBox 54"/>
            <p:cNvSpPr txBox="1"/>
            <p:nvPr/>
          </p:nvSpPr>
          <p:spPr>
            <a:xfrm>
              <a:off x="2244660" y="5071646"/>
              <a:ext cx="533400" cy="338554"/>
            </a:xfrm>
            <a:prstGeom prst="rect">
              <a:avLst/>
            </a:prstGeom>
            <a:noFill/>
          </p:spPr>
          <p:txBody>
            <a:bodyPr wrap="square" rtlCol="0">
              <a:spAutoFit/>
            </a:bodyPr>
            <a:lstStyle/>
            <a:p>
              <a:pPr algn="ctr"/>
              <a:r>
                <a:rPr lang="en-US" sz="1600" b="0" dirty="0" smtClean="0"/>
                <a:t>1</a:t>
              </a:r>
              <a:endParaRPr lang="en-US" sz="1600" b="0" dirty="0"/>
            </a:p>
          </p:txBody>
        </p:sp>
        <p:sp>
          <p:nvSpPr>
            <p:cNvPr id="56" name="Oval 55"/>
            <p:cNvSpPr/>
            <p:nvPr/>
          </p:nvSpPr>
          <p:spPr bwMode="auto">
            <a:xfrm>
              <a:off x="243417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57" name="Straight Connector 56"/>
            <p:cNvCxnSpPr>
              <a:stCxn id="56" idx="6"/>
              <a:endCxn id="59" idx="2"/>
            </p:cNvCxnSpPr>
            <p:nvPr/>
          </p:nvCxnSpPr>
          <p:spPr bwMode="auto">
            <a:xfrm>
              <a:off x="258657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a:stCxn id="56" idx="4"/>
            </p:cNvCxnSpPr>
            <p:nvPr/>
          </p:nvCxnSpPr>
          <p:spPr bwMode="auto">
            <a:xfrm rot="5400000">
              <a:off x="24654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9" name="Oval 58"/>
            <p:cNvSpPr/>
            <p:nvPr/>
          </p:nvSpPr>
          <p:spPr bwMode="auto">
            <a:xfrm>
              <a:off x="338343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60" name="Straight Connector 59"/>
            <p:cNvCxnSpPr>
              <a:stCxn id="59" idx="4"/>
            </p:cNvCxnSpPr>
            <p:nvPr/>
          </p:nvCxnSpPr>
          <p:spPr bwMode="auto">
            <a:xfrm rot="5400000">
              <a:off x="34147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 name="TextBox 60"/>
            <p:cNvSpPr txBox="1"/>
            <p:nvPr/>
          </p:nvSpPr>
          <p:spPr>
            <a:xfrm>
              <a:off x="3195420" y="5071646"/>
              <a:ext cx="533400" cy="338554"/>
            </a:xfrm>
            <a:prstGeom prst="rect">
              <a:avLst/>
            </a:prstGeom>
            <a:noFill/>
          </p:spPr>
          <p:txBody>
            <a:bodyPr wrap="square" rtlCol="0">
              <a:spAutoFit/>
            </a:bodyPr>
            <a:lstStyle/>
            <a:p>
              <a:pPr algn="ctr"/>
              <a:r>
                <a:rPr lang="en-US" sz="1600" b="0" dirty="0" smtClean="0"/>
                <a:t>2</a:t>
              </a:r>
              <a:endParaRPr lang="en-US" sz="1600" b="0" dirty="0"/>
            </a:p>
          </p:txBody>
        </p:sp>
        <p:sp>
          <p:nvSpPr>
            <p:cNvPr id="62" name="Oval 61"/>
            <p:cNvSpPr/>
            <p:nvPr/>
          </p:nvSpPr>
          <p:spPr bwMode="auto">
            <a:xfrm>
              <a:off x="338186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63" name="Straight Connector 62"/>
            <p:cNvCxnSpPr>
              <a:stCxn id="62" idx="6"/>
              <a:endCxn id="65" idx="2"/>
            </p:cNvCxnSpPr>
            <p:nvPr/>
          </p:nvCxnSpPr>
          <p:spPr bwMode="auto">
            <a:xfrm>
              <a:off x="353426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4" name="Straight Connector 63"/>
            <p:cNvCxnSpPr>
              <a:stCxn id="62" idx="4"/>
            </p:cNvCxnSpPr>
            <p:nvPr/>
          </p:nvCxnSpPr>
          <p:spPr bwMode="auto">
            <a:xfrm rot="5400000">
              <a:off x="341313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5" name="Oval 64"/>
            <p:cNvSpPr/>
            <p:nvPr/>
          </p:nvSpPr>
          <p:spPr bwMode="auto">
            <a:xfrm>
              <a:off x="433112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66" name="Straight Connector 65"/>
            <p:cNvCxnSpPr>
              <a:stCxn id="65" idx="4"/>
            </p:cNvCxnSpPr>
            <p:nvPr/>
          </p:nvCxnSpPr>
          <p:spPr bwMode="auto">
            <a:xfrm rot="5400000">
              <a:off x="436239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7" name="TextBox 66"/>
            <p:cNvSpPr txBox="1"/>
            <p:nvPr/>
          </p:nvSpPr>
          <p:spPr>
            <a:xfrm>
              <a:off x="4143110" y="5071646"/>
              <a:ext cx="533400" cy="338554"/>
            </a:xfrm>
            <a:prstGeom prst="rect">
              <a:avLst/>
            </a:prstGeom>
            <a:noFill/>
          </p:spPr>
          <p:txBody>
            <a:bodyPr wrap="square" rtlCol="0">
              <a:spAutoFit/>
            </a:bodyPr>
            <a:lstStyle/>
            <a:p>
              <a:pPr algn="ctr"/>
              <a:r>
                <a:rPr lang="en-US" sz="1600" b="0" dirty="0" smtClean="0"/>
                <a:t>3</a:t>
              </a:r>
              <a:endParaRPr lang="en-US" sz="1600" b="0" dirty="0"/>
            </a:p>
          </p:txBody>
        </p:sp>
        <p:sp>
          <p:nvSpPr>
            <p:cNvPr id="68" name="Oval 67"/>
            <p:cNvSpPr/>
            <p:nvPr/>
          </p:nvSpPr>
          <p:spPr bwMode="auto">
            <a:xfrm>
              <a:off x="432955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69" name="Straight Connector 68"/>
            <p:cNvCxnSpPr>
              <a:stCxn id="68" idx="6"/>
              <a:endCxn id="71" idx="2"/>
            </p:cNvCxnSpPr>
            <p:nvPr/>
          </p:nvCxnSpPr>
          <p:spPr bwMode="auto">
            <a:xfrm>
              <a:off x="448195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0" name="Straight Connector 69"/>
            <p:cNvCxnSpPr>
              <a:stCxn id="68" idx="4"/>
            </p:cNvCxnSpPr>
            <p:nvPr/>
          </p:nvCxnSpPr>
          <p:spPr bwMode="auto">
            <a:xfrm rot="5400000">
              <a:off x="436082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1" name="Oval 70"/>
            <p:cNvSpPr/>
            <p:nvPr/>
          </p:nvSpPr>
          <p:spPr bwMode="auto">
            <a:xfrm>
              <a:off x="527881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72" name="Straight Connector 71"/>
            <p:cNvCxnSpPr>
              <a:stCxn id="71" idx="4"/>
            </p:cNvCxnSpPr>
            <p:nvPr/>
          </p:nvCxnSpPr>
          <p:spPr bwMode="auto">
            <a:xfrm rot="5400000">
              <a:off x="53100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3" name="TextBox 72"/>
            <p:cNvSpPr txBox="1"/>
            <p:nvPr/>
          </p:nvSpPr>
          <p:spPr>
            <a:xfrm>
              <a:off x="5090800" y="5071646"/>
              <a:ext cx="533400" cy="338554"/>
            </a:xfrm>
            <a:prstGeom prst="rect">
              <a:avLst/>
            </a:prstGeom>
            <a:noFill/>
          </p:spPr>
          <p:txBody>
            <a:bodyPr wrap="square" rtlCol="0">
              <a:spAutoFit/>
            </a:bodyPr>
            <a:lstStyle/>
            <a:p>
              <a:pPr algn="ctr"/>
              <a:r>
                <a:rPr lang="en-US" sz="1600" b="0" dirty="0" smtClean="0"/>
                <a:t>4</a:t>
              </a:r>
              <a:endParaRPr lang="en-US" sz="1600" b="0" dirty="0"/>
            </a:p>
          </p:txBody>
        </p:sp>
        <p:sp>
          <p:nvSpPr>
            <p:cNvPr id="74" name="Oval 73"/>
            <p:cNvSpPr/>
            <p:nvPr/>
          </p:nvSpPr>
          <p:spPr bwMode="auto">
            <a:xfrm>
              <a:off x="527724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75" name="Straight Connector 74"/>
            <p:cNvCxnSpPr>
              <a:stCxn id="74" idx="6"/>
              <a:endCxn id="77" idx="2"/>
            </p:cNvCxnSpPr>
            <p:nvPr/>
          </p:nvCxnSpPr>
          <p:spPr bwMode="auto">
            <a:xfrm>
              <a:off x="542964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6" name="Straight Connector 75"/>
            <p:cNvCxnSpPr>
              <a:stCxn id="74" idx="4"/>
            </p:cNvCxnSpPr>
            <p:nvPr/>
          </p:nvCxnSpPr>
          <p:spPr bwMode="auto">
            <a:xfrm rot="5400000">
              <a:off x="530851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7" name="Oval 76"/>
            <p:cNvSpPr/>
            <p:nvPr/>
          </p:nvSpPr>
          <p:spPr bwMode="auto">
            <a:xfrm>
              <a:off x="622650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78" name="Straight Connector 77"/>
            <p:cNvCxnSpPr>
              <a:stCxn id="77" idx="4"/>
            </p:cNvCxnSpPr>
            <p:nvPr/>
          </p:nvCxnSpPr>
          <p:spPr bwMode="auto">
            <a:xfrm rot="5400000">
              <a:off x="625777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9" name="TextBox 78"/>
            <p:cNvSpPr txBox="1"/>
            <p:nvPr/>
          </p:nvSpPr>
          <p:spPr>
            <a:xfrm>
              <a:off x="6038490" y="5071646"/>
              <a:ext cx="533400" cy="338554"/>
            </a:xfrm>
            <a:prstGeom prst="rect">
              <a:avLst/>
            </a:prstGeom>
            <a:noFill/>
          </p:spPr>
          <p:txBody>
            <a:bodyPr wrap="square" rtlCol="0">
              <a:spAutoFit/>
            </a:bodyPr>
            <a:lstStyle/>
            <a:p>
              <a:pPr algn="ctr"/>
              <a:r>
                <a:rPr lang="en-US" sz="1600" b="0" dirty="0" smtClean="0"/>
                <a:t>5</a:t>
              </a:r>
              <a:endParaRPr lang="en-US" sz="1600" b="0" dirty="0"/>
            </a:p>
          </p:txBody>
        </p:sp>
        <p:cxnSp>
          <p:nvCxnSpPr>
            <p:cNvPr id="80" name="Straight Connector 79"/>
            <p:cNvCxnSpPr>
              <a:endCxn id="82" idx="2"/>
            </p:cNvCxnSpPr>
            <p:nvPr/>
          </p:nvCxnSpPr>
          <p:spPr bwMode="auto">
            <a:xfrm>
              <a:off x="637733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1" name="Straight Connector 80"/>
            <p:cNvCxnSpPr/>
            <p:nvPr/>
          </p:nvCxnSpPr>
          <p:spPr bwMode="auto">
            <a:xfrm rot="5400000">
              <a:off x="62562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2" name="Oval 81"/>
            <p:cNvSpPr/>
            <p:nvPr/>
          </p:nvSpPr>
          <p:spPr bwMode="auto">
            <a:xfrm>
              <a:off x="717419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83" name="Straight Connector 82"/>
            <p:cNvCxnSpPr>
              <a:stCxn id="82" idx="4"/>
            </p:cNvCxnSpPr>
            <p:nvPr/>
          </p:nvCxnSpPr>
          <p:spPr bwMode="auto">
            <a:xfrm rot="5400000">
              <a:off x="720546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4" name="TextBox 83"/>
            <p:cNvSpPr txBox="1"/>
            <p:nvPr/>
          </p:nvSpPr>
          <p:spPr>
            <a:xfrm>
              <a:off x="6986180" y="5071646"/>
              <a:ext cx="533400" cy="338554"/>
            </a:xfrm>
            <a:prstGeom prst="rect">
              <a:avLst/>
            </a:prstGeom>
            <a:noFill/>
          </p:spPr>
          <p:txBody>
            <a:bodyPr wrap="square" rtlCol="0">
              <a:spAutoFit/>
            </a:bodyPr>
            <a:lstStyle/>
            <a:p>
              <a:pPr algn="ctr"/>
              <a:r>
                <a:rPr lang="en-US" sz="1600" b="0" dirty="0" smtClean="0"/>
                <a:t>6</a:t>
              </a:r>
              <a:endParaRPr lang="en-US" sz="1600" b="0" dirty="0"/>
            </a:p>
          </p:txBody>
        </p:sp>
      </p:grpSp>
      <p:grpSp>
        <p:nvGrpSpPr>
          <p:cNvPr id="85" name="Group 84"/>
          <p:cNvGrpSpPr/>
          <p:nvPr/>
        </p:nvGrpSpPr>
        <p:grpSpPr>
          <a:xfrm>
            <a:off x="1143000" y="5861956"/>
            <a:ext cx="5276490" cy="519674"/>
            <a:chOff x="1295400" y="4890526"/>
            <a:chExt cx="5276490" cy="519674"/>
          </a:xfrm>
        </p:grpSpPr>
        <p:sp>
          <p:nvSpPr>
            <p:cNvPr id="86" name="Oval 85"/>
            <p:cNvSpPr/>
            <p:nvPr/>
          </p:nvSpPr>
          <p:spPr bwMode="auto">
            <a:xfrm>
              <a:off x="148341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87" name="Straight Connector 86"/>
            <p:cNvCxnSpPr>
              <a:stCxn id="86" idx="6"/>
              <a:endCxn id="90" idx="2"/>
            </p:cNvCxnSpPr>
            <p:nvPr/>
          </p:nvCxnSpPr>
          <p:spPr bwMode="auto">
            <a:xfrm>
              <a:off x="163581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8" name="Straight Connector 87"/>
            <p:cNvCxnSpPr>
              <a:stCxn id="86" idx="4"/>
            </p:cNvCxnSpPr>
            <p:nvPr/>
          </p:nvCxnSpPr>
          <p:spPr bwMode="auto">
            <a:xfrm rot="5400000">
              <a:off x="15146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9" name="TextBox 88"/>
            <p:cNvSpPr txBox="1"/>
            <p:nvPr/>
          </p:nvSpPr>
          <p:spPr>
            <a:xfrm>
              <a:off x="1295400" y="5071646"/>
              <a:ext cx="533400" cy="338554"/>
            </a:xfrm>
            <a:prstGeom prst="rect">
              <a:avLst/>
            </a:prstGeom>
            <a:noFill/>
          </p:spPr>
          <p:txBody>
            <a:bodyPr wrap="square" rtlCol="0">
              <a:spAutoFit/>
            </a:bodyPr>
            <a:lstStyle/>
            <a:p>
              <a:pPr algn="ctr"/>
              <a:r>
                <a:rPr lang="en-US" sz="1600" b="0" dirty="0" smtClean="0"/>
                <a:t>1</a:t>
              </a:r>
              <a:endParaRPr lang="en-US" sz="1600" b="0" dirty="0"/>
            </a:p>
          </p:txBody>
        </p:sp>
        <p:sp>
          <p:nvSpPr>
            <p:cNvPr id="90" name="Oval 89"/>
            <p:cNvSpPr/>
            <p:nvPr/>
          </p:nvSpPr>
          <p:spPr bwMode="auto">
            <a:xfrm>
              <a:off x="243267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91" name="Straight Connector 90"/>
            <p:cNvCxnSpPr>
              <a:stCxn id="90" idx="4"/>
            </p:cNvCxnSpPr>
            <p:nvPr/>
          </p:nvCxnSpPr>
          <p:spPr bwMode="auto">
            <a:xfrm rot="5400000">
              <a:off x="24639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2" name="TextBox 91"/>
            <p:cNvSpPr txBox="1"/>
            <p:nvPr/>
          </p:nvSpPr>
          <p:spPr>
            <a:xfrm>
              <a:off x="2244660" y="5071646"/>
              <a:ext cx="533400" cy="338554"/>
            </a:xfrm>
            <a:prstGeom prst="rect">
              <a:avLst/>
            </a:prstGeom>
            <a:noFill/>
          </p:spPr>
          <p:txBody>
            <a:bodyPr wrap="square" rtlCol="0">
              <a:spAutoFit/>
            </a:bodyPr>
            <a:lstStyle/>
            <a:p>
              <a:pPr algn="ctr"/>
              <a:r>
                <a:rPr lang="en-US" sz="1600" b="0" dirty="0" smtClean="0"/>
                <a:t>2</a:t>
              </a:r>
              <a:endParaRPr lang="en-US" sz="1600" b="0" dirty="0"/>
            </a:p>
          </p:txBody>
        </p:sp>
        <p:sp>
          <p:nvSpPr>
            <p:cNvPr id="93" name="Oval 92"/>
            <p:cNvSpPr/>
            <p:nvPr/>
          </p:nvSpPr>
          <p:spPr bwMode="auto">
            <a:xfrm>
              <a:off x="243417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94" name="Straight Connector 93"/>
            <p:cNvCxnSpPr>
              <a:stCxn id="93" idx="6"/>
              <a:endCxn id="96" idx="2"/>
            </p:cNvCxnSpPr>
            <p:nvPr/>
          </p:nvCxnSpPr>
          <p:spPr bwMode="auto">
            <a:xfrm>
              <a:off x="258657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5" name="Straight Connector 94"/>
            <p:cNvCxnSpPr>
              <a:stCxn id="93" idx="4"/>
            </p:cNvCxnSpPr>
            <p:nvPr/>
          </p:nvCxnSpPr>
          <p:spPr bwMode="auto">
            <a:xfrm rot="5400000">
              <a:off x="24654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6" name="Oval 95"/>
            <p:cNvSpPr/>
            <p:nvPr/>
          </p:nvSpPr>
          <p:spPr bwMode="auto">
            <a:xfrm>
              <a:off x="338343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97" name="Straight Connector 96"/>
            <p:cNvCxnSpPr>
              <a:stCxn id="96" idx="4"/>
            </p:cNvCxnSpPr>
            <p:nvPr/>
          </p:nvCxnSpPr>
          <p:spPr bwMode="auto">
            <a:xfrm rot="5400000">
              <a:off x="34147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8" name="TextBox 97"/>
            <p:cNvSpPr txBox="1"/>
            <p:nvPr/>
          </p:nvSpPr>
          <p:spPr>
            <a:xfrm>
              <a:off x="3195420" y="5071646"/>
              <a:ext cx="533400" cy="338554"/>
            </a:xfrm>
            <a:prstGeom prst="rect">
              <a:avLst/>
            </a:prstGeom>
            <a:noFill/>
          </p:spPr>
          <p:txBody>
            <a:bodyPr wrap="square" rtlCol="0">
              <a:spAutoFit/>
            </a:bodyPr>
            <a:lstStyle/>
            <a:p>
              <a:pPr algn="ctr"/>
              <a:r>
                <a:rPr lang="en-US" sz="1600" b="0" dirty="0" smtClean="0"/>
                <a:t>3</a:t>
              </a:r>
              <a:endParaRPr lang="en-US" sz="1600" b="0" dirty="0"/>
            </a:p>
          </p:txBody>
        </p:sp>
        <p:sp>
          <p:nvSpPr>
            <p:cNvPr id="99" name="Oval 98"/>
            <p:cNvSpPr/>
            <p:nvPr/>
          </p:nvSpPr>
          <p:spPr bwMode="auto">
            <a:xfrm>
              <a:off x="338186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00" name="Straight Connector 99"/>
            <p:cNvCxnSpPr>
              <a:stCxn id="99" idx="6"/>
              <a:endCxn id="102" idx="2"/>
            </p:cNvCxnSpPr>
            <p:nvPr/>
          </p:nvCxnSpPr>
          <p:spPr bwMode="auto">
            <a:xfrm>
              <a:off x="353426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1" name="Straight Connector 100"/>
            <p:cNvCxnSpPr>
              <a:stCxn id="99" idx="4"/>
            </p:cNvCxnSpPr>
            <p:nvPr/>
          </p:nvCxnSpPr>
          <p:spPr bwMode="auto">
            <a:xfrm rot="5400000">
              <a:off x="341313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2" name="Oval 101"/>
            <p:cNvSpPr/>
            <p:nvPr/>
          </p:nvSpPr>
          <p:spPr bwMode="auto">
            <a:xfrm>
              <a:off x="433112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03" name="Straight Connector 102"/>
            <p:cNvCxnSpPr>
              <a:stCxn id="102" idx="4"/>
            </p:cNvCxnSpPr>
            <p:nvPr/>
          </p:nvCxnSpPr>
          <p:spPr bwMode="auto">
            <a:xfrm rot="5400000">
              <a:off x="436239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4" name="TextBox 103"/>
            <p:cNvSpPr txBox="1"/>
            <p:nvPr/>
          </p:nvSpPr>
          <p:spPr>
            <a:xfrm>
              <a:off x="4143110" y="5071646"/>
              <a:ext cx="533400" cy="338554"/>
            </a:xfrm>
            <a:prstGeom prst="rect">
              <a:avLst/>
            </a:prstGeom>
            <a:noFill/>
          </p:spPr>
          <p:txBody>
            <a:bodyPr wrap="square" rtlCol="0">
              <a:spAutoFit/>
            </a:bodyPr>
            <a:lstStyle/>
            <a:p>
              <a:pPr algn="ctr"/>
              <a:r>
                <a:rPr lang="en-US" sz="1600" b="0" dirty="0" smtClean="0"/>
                <a:t>4</a:t>
              </a:r>
              <a:endParaRPr lang="en-US" sz="1600" b="0" dirty="0"/>
            </a:p>
          </p:txBody>
        </p:sp>
        <p:sp>
          <p:nvSpPr>
            <p:cNvPr id="105" name="Oval 104"/>
            <p:cNvSpPr/>
            <p:nvPr/>
          </p:nvSpPr>
          <p:spPr bwMode="auto">
            <a:xfrm>
              <a:off x="432955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06" name="Straight Connector 105"/>
            <p:cNvCxnSpPr>
              <a:stCxn id="105" idx="6"/>
              <a:endCxn id="108" idx="2"/>
            </p:cNvCxnSpPr>
            <p:nvPr/>
          </p:nvCxnSpPr>
          <p:spPr bwMode="auto">
            <a:xfrm>
              <a:off x="448195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7" name="Straight Connector 106"/>
            <p:cNvCxnSpPr>
              <a:stCxn id="105" idx="4"/>
            </p:cNvCxnSpPr>
            <p:nvPr/>
          </p:nvCxnSpPr>
          <p:spPr bwMode="auto">
            <a:xfrm rot="5400000">
              <a:off x="436082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8" name="Oval 107"/>
            <p:cNvSpPr/>
            <p:nvPr/>
          </p:nvSpPr>
          <p:spPr bwMode="auto">
            <a:xfrm>
              <a:off x="527881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09" name="Straight Connector 108"/>
            <p:cNvCxnSpPr>
              <a:stCxn id="108" idx="4"/>
            </p:cNvCxnSpPr>
            <p:nvPr/>
          </p:nvCxnSpPr>
          <p:spPr bwMode="auto">
            <a:xfrm rot="5400000">
              <a:off x="53100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0" name="TextBox 109"/>
            <p:cNvSpPr txBox="1"/>
            <p:nvPr/>
          </p:nvSpPr>
          <p:spPr>
            <a:xfrm>
              <a:off x="5090800" y="5071646"/>
              <a:ext cx="533400" cy="338554"/>
            </a:xfrm>
            <a:prstGeom prst="rect">
              <a:avLst/>
            </a:prstGeom>
            <a:noFill/>
          </p:spPr>
          <p:txBody>
            <a:bodyPr wrap="square" rtlCol="0">
              <a:spAutoFit/>
            </a:bodyPr>
            <a:lstStyle/>
            <a:p>
              <a:pPr algn="ctr"/>
              <a:r>
                <a:rPr lang="en-US" sz="1600" b="0" dirty="0" smtClean="0"/>
                <a:t>5</a:t>
              </a:r>
              <a:endParaRPr lang="en-US" sz="1600" b="0" dirty="0"/>
            </a:p>
          </p:txBody>
        </p:sp>
        <p:sp>
          <p:nvSpPr>
            <p:cNvPr id="111" name="Oval 110"/>
            <p:cNvSpPr/>
            <p:nvPr/>
          </p:nvSpPr>
          <p:spPr bwMode="auto">
            <a:xfrm>
              <a:off x="527724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12" name="Straight Connector 111"/>
            <p:cNvCxnSpPr>
              <a:stCxn id="111" idx="6"/>
              <a:endCxn id="114" idx="2"/>
            </p:cNvCxnSpPr>
            <p:nvPr/>
          </p:nvCxnSpPr>
          <p:spPr bwMode="auto">
            <a:xfrm>
              <a:off x="542964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3" name="Straight Connector 112"/>
            <p:cNvCxnSpPr>
              <a:stCxn id="111" idx="4"/>
            </p:cNvCxnSpPr>
            <p:nvPr/>
          </p:nvCxnSpPr>
          <p:spPr bwMode="auto">
            <a:xfrm rot="5400000">
              <a:off x="530851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4" name="Oval 113"/>
            <p:cNvSpPr/>
            <p:nvPr/>
          </p:nvSpPr>
          <p:spPr bwMode="auto">
            <a:xfrm>
              <a:off x="622650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15" name="Straight Connector 114"/>
            <p:cNvCxnSpPr>
              <a:stCxn id="114" idx="4"/>
            </p:cNvCxnSpPr>
            <p:nvPr/>
          </p:nvCxnSpPr>
          <p:spPr bwMode="auto">
            <a:xfrm rot="5400000">
              <a:off x="625777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6" name="TextBox 115"/>
            <p:cNvSpPr txBox="1"/>
            <p:nvPr/>
          </p:nvSpPr>
          <p:spPr>
            <a:xfrm>
              <a:off x="6038490" y="5071646"/>
              <a:ext cx="533400" cy="338554"/>
            </a:xfrm>
            <a:prstGeom prst="rect">
              <a:avLst/>
            </a:prstGeom>
            <a:noFill/>
          </p:spPr>
          <p:txBody>
            <a:bodyPr wrap="square" rtlCol="0">
              <a:spAutoFit/>
            </a:bodyPr>
            <a:lstStyle/>
            <a:p>
              <a:pPr algn="ctr"/>
              <a:r>
                <a:rPr lang="en-US" sz="1600" b="0" dirty="0" smtClean="0"/>
                <a:t>6</a:t>
              </a:r>
              <a:endParaRPr lang="en-US" sz="1600" b="0" dirty="0"/>
            </a:p>
          </p:txBody>
        </p:sp>
        <p:cxnSp>
          <p:nvCxnSpPr>
            <p:cNvPr id="117" name="Straight Connector 116"/>
            <p:cNvCxnSpPr/>
            <p:nvPr/>
          </p:nvCxnSpPr>
          <p:spPr bwMode="auto">
            <a:xfrm rot="5400000">
              <a:off x="62562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nodeType="clickEffect">
                                  <p:stCondLst>
                                    <p:cond delay="0"/>
                                  </p:stCondLst>
                                  <p:childTnLst>
                                    <p:animMotion origin="layout" path="M 0.000 0.000 L 0.000 -0.425 " pathEditMode="relative" ptsTypes="AA">
                                      <p:cBhvr>
                                        <p:cTn id="6" dur="1000" fill="hold">
                                          <p:stCondLst>
                                            <p:cond delay="0"/>
                                          </p:stCondLst>
                                        </p:cTn>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12"/>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0" grpId="1" animBg="1"/>
      <p:bldP spid="11" grpId="0" animBg="1"/>
      <p:bldP spid="12" grpId="0" animBg="1"/>
      <p:bldP spid="12" grpId="1" animBg="1"/>
      <p:bldP spid="13" grpId="0" animBg="1"/>
      <p:bldP spid="14" grpId="0" animBg="1"/>
      <p:bldP spid="14" grpId="1" animBg="1"/>
      <p:bldP spid="15" grpId="0" animBg="1"/>
      <p:bldP spid="16" grpId="0" animBg="1"/>
      <p:bldP spid="16" grpId="1" animBg="1"/>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20" name="PPRect#20"/>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17" name="PPCodeImage#17" descr="image17.png"/>
          <p:cNvPicPr>
            <a:picLocks noChangeAspect="1"/>
          </p:cNvPicPr>
          <p:nvPr/>
        </p:nvPicPr>
        <p:blipFill>
          <a:blip r:embed="rId3"/>
          <a:stretch>
            <a:fillRect/>
          </a:stretch>
        </p:blipFill>
        <p:spPr>
          <a:xfrm>
            <a:off x="307200" y="1088000"/>
            <a:ext cx="8550400" cy="5376000"/>
          </a:xfrm>
          <a:prstGeom prst="rect">
            <a:avLst/>
          </a:prstGeom>
        </p:spPr>
      </p:pic>
      <p:pic>
        <p:nvPicPr>
          <p:cNvPr id="18" name="PPCodeImage#18" descr="image18.png"/>
          <p:cNvPicPr>
            <a:picLocks noChangeAspect="1"/>
          </p:cNvPicPr>
          <p:nvPr/>
        </p:nvPicPr>
        <p:blipFill>
          <a:blip r:embed="rId4"/>
          <a:stretch>
            <a:fillRect/>
          </a:stretch>
        </p:blipFill>
        <p:spPr>
          <a:xfrm>
            <a:off x="307200" y="1088000"/>
            <a:ext cx="8550400" cy="5376000"/>
          </a:xfrm>
          <a:prstGeom prst="rect">
            <a:avLst/>
          </a:prstGeom>
        </p:spPr>
      </p:pic>
      <p:sp useBgFill="1">
        <p:nvSpPr>
          <p:cNvPr id="21" name="PPRect#21"/>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22" name="PPRect#22"/>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9" name="Title 1"/>
          <p:cNvSpPr>
            <a:spLocks noGrp="1"/>
          </p:cNvSpPr>
          <p:nvPr>
            <p:ph type="title"/>
          </p:nvPr>
        </p:nvSpPr>
        <p:spPr>
          <a:xfrm>
            <a:off x="0" y="0"/>
            <a:ext cx="9164800" cy="1152000"/>
          </a:xfrm>
        </p:spPr>
        <p:txBody>
          <a:bodyPr/>
          <a:lstStyle/>
          <a:p>
            <a:r>
              <a:rPr lang="en-US" sz="3600" b="1" dirty="0" smtClean="0">
                <a:solidFill>
                  <a:srgbClr val="FF0000"/>
                </a:solidFill>
                <a:latin typeface="Courier New"/>
                <a:cs typeface="Courier New"/>
              </a:rPr>
              <a:t>RandomLib.js</a:t>
            </a:r>
            <a:r>
              <a:rPr lang="en-US" sz="4000" dirty="0" smtClean="0">
                <a:solidFill>
                  <a:srgbClr val="FF0000"/>
                </a:solidFill>
                <a:latin typeface="Times New Roman"/>
                <a:cs typeface="Times New Roman"/>
              </a:rPr>
              <a:t>: </a:t>
            </a:r>
            <a:r>
              <a:rPr lang="en-US" sz="3600" b="1" dirty="0" smtClean="0">
                <a:solidFill>
                  <a:srgbClr val="FF0000"/>
                </a:solidFill>
                <a:latin typeface="Courier New"/>
                <a:cs typeface="Courier New"/>
              </a:rPr>
              <a:t>randomReal</a:t>
            </a:r>
            <a:endParaRPr lang="en-US" sz="4000" b="1" dirty="0">
              <a:solidFill>
                <a:srgbClr val="FF0000"/>
              </a:solidFill>
              <a:latin typeface="Courier New"/>
              <a:cs typeface="Courier New"/>
            </a:endParaRPr>
          </a:p>
        </p:txBody>
      </p:sp>
      <p:sp>
        <p:nvSpPr>
          <p:cNvPr id="23" name="PPRect#23"/>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4" name="PPTextBox#24"/>
          <p:cNvSpPr/>
          <p:nvPr/>
        </p:nvSpPr>
        <p:spPr bwMode="auto">
          <a:xfrm>
            <a:off x="371200" y="32768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Example: </a:t>
            </a:r>
            <a:r>
              <a:rPr lang="en-US" sz="1800" dirty="0" smtClean="0">
                <a:solidFill>
                  <a:srgbClr val="000000"/>
                </a:solidFill>
                <a:latin typeface="Courier New"/>
                <a:cs typeface="Courier New"/>
              </a:rPr>
              <a:t>randomReal(-1,</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1)</a:t>
            </a:r>
          </a:p>
        </p:txBody>
      </p:sp>
      <p:sp>
        <p:nvSpPr>
          <p:cNvPr id="25" name="PPTextBox#25"/>
          <p:cNvSpPr/>
          <p:nvPr/>
        </p:nvSpPr>
        <p:spPr bwMode="auto">
          <a:xfrm>
            <a:off x="371200" y="3596800"/>
            <a:ext cx="7859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1. Calling </a:t>
            </a:r>
            <a:r>
              <a:rPr lang="en-US" sz="1800" dirty="0" err="1" smtClean="0">
                <a:solidFill>
                  <a:srgbClr val="000000"/>
                </a:solidFill>
                <a:latin typeface="Courier New"/>
                <a:cs typeface="Courier New"/>
              </a:rPr>
              <a:t>Math.random</a:t>
            </a:r>
            <a:r>
              <a:rPr lang="en-US" sz="1800" dirty="0" smtClean="0">
                <a:solidFill>
                  <a:srgbClr val="000000"/>
                </a:solidFill>
                <a:latin typeface="Courier New"/>
                <a:cs typeface="Courier New"/>
              </a:rPr>
              <a:t>()</a:t>
            </a:r>
            <a:r>
              <a:rPr lang="en-US" sz="2000" b="0" dirty="0" smtClean="0">
                <a:solidFill>
                  <a:srgbClr val="000000"/>
                </a:solidFill>
                <a:latin typeface="Times New Roman" pitchFamily="84" charset="0"/>
              </a:rPr>
              <a:t> returns a value in the half-open interval [0, 1).</a:t>
            </a:r>
          </a:p>
        </p:txBody>
      </p:sp>
      <p:sp>
        <p:nvSpPr>
          <p:cNvPr id="26" name="PPRect#26"/>
          <p:cNvSpPr/>
          <p:nvPr/>
        </p:nvSpPr>
        <p:spPr bwMode="auto">
          <a:xfrm>
            <a:off x="4736000" y="2596540"/>
            <a:ext cx="18688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7" name="PPTextBox#27"/>
          <p:cNvSpPr/>
          <p:nvPr/>
        </p:nvSpPr>
        <p:spPr bwMode="auto">
          <a:xfrm>
            <a:off x="371200" y="45184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2. Multiplying by </a:t>
            </a:r>
            <a:r>
              <a:rPr lang="en-US" sz="1800" dirty="0" smtClean="0">
                <a:solidFill>
                  <a:srgbClr val="000000"/>
                </a:solidFill>
                <a:latin typeface="Courier New"/>
                <a:cs typeface="Courier New"/>
              </a:rPr>
              <a:t>(high</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a:t>
            </a:r>
            <a:r>
              <a:rPr lang="en-US" sz="1800" b="0" dirty="0" smtClean="0">
                <a:solidFill>
                  <a:srgbClr val="000000"/>
                </a:solidFill>
                <a:latin typeface="Times New Roman"/>
                <a:cs typeface="Times New Roman"/>
              </a:rPr>
              <a:t> </a:t>
            </a:r>
            <a:r>
              <a:rPr lang="en-US" sz="1800" dirty="0" smtClean="0">
                <a:solidFill>
                  <a:srgbClr val="000000"/>
                </a:solidFill>
                <a:latin typeface="Courier New"/>
                <a:cs typeface="Courier New"/>
              </a:rPr>
              <a:t>low)</a:t>
            </a:r>
            <a:r>
              <a:rPr lang="en-US" sz="2000" b="0" dirty="0" smtClean="0">
                <a:solidFill>
                  <a:srgbClr val="000000"/>
                </a:solidFill>
                <a:latin typeface="Times New Roman" pitchFamily="84" charset="0"/>
              </a:rPr>
              <a:t> gives a value in the interval [0, 2).</a:t>
            </a:r>
          </a:p>
        </p:txBody>
      </p:sp>
      <p:sp>
        <p:nvSpPr>
          <p:cNvPr id="28" name="PPRect#28"/>
          <p:cNvSpPr/>
          <p:nvPr/>
        </p:nvSpPr>
        <p:spPr bwMode="auto">
          <a:xfrm>
            <a:off x="2647740" y="2596540"/>
            <a:ext cx="17280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9" name="PPTextBox#29"/>
          <p:cNvSpPr/>
          <p:nvPr/>
        </p:nvSpPr>
        <p:spPr bwMode="auto">
          <a:xfrm>
            <a:off x="371200" y="54400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3. Adding </a:t>
            </a:r>
            <a:r>
              <a:rPr lang="en-US" sz="1800" dirty="0" smtClean="0">
                <a:solidFill>
                  <a:srgbClr val="000000"/>
                </a:solidFill>
                <a:latin typeface="Courier New"/>
                <a:cs typeface="Courier New"/>
              </a:rPr>
              <a:t>low</a:t>
            </a:r>
            <a:r>
              <a:rPr lang="en-US" sz="2000" b="0" dirty="0" smtClean="0">
                <a:solidFill>
                  <a:srgbClr val="000000"/>
                </a:solidFill>
                <a:latin typeface="Times New Roman" pitchFamily="84" charset="0"/>
              </a:rPr>
              <a:t> gives a value in the interval [–1, 1).</a:t>
            </a:r>
          </a:p>
        </p:txBody>
      </p:sp>
      <p:sp>
        <p:nvSpPr>
          <p:cNvPr id="30" name="PPRect#30"/>
          <p:cNvSpPr/>
          <p:nvPr/>
        </p:nvSpPr>
        <p:spPr bwMode="auto">
          <a:xfrm>
            <a:off x="1779200" y="2596540"/>
            <a:ext cx="4864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6" name="Group 15"/>
          <p:cNvGrpSpPr/>
          <p:nvPr/>
        </p:nvGrpSpPr>
        <p:grpSpPr>
          <a:xfrm>
            <a:off x="1143000" y="4064196"/>
            <a:ext cx="1482660" cy="519674"/>
            <a:chOff x="1107390" y="5867400"/>
            <a:chExt cx="1482660" cy="519674"/>
          </a:xfrm>
        </p:grpSpPr>
        <p:sp>
          <p:nvSpPr>
            <p:cNvPr id="31" name="Oval 30"/>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32" name="Straight Connector 31"/>
            <p:cNvCxnSpPr>
              <a:stCxn id="31" idx="6"/>
              <a:endCxn id="35" idx="2"/>
            </p:cNvCxnSpPr>
            <p:nvPr/>
          </p:nvCxnSpPr>
          <p:spPr bwMode="auto">
            <a:xfrm>
              <a:off x="1447800" y="5943600"/>
              <a:ext cx="7968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33" name="Straight Connector 32"/>
            <p:cNvCxnSpPr>
              <a:stCxn id="31"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TextBox 33"/>
            <p:cNvSpPr txBox="1"/>
            <p:nvPr/>
          </p:nvSpPr>
          <p:spPr>
            <a:xfrm>
              <a:off x="1107390" y="6048520"/>
              <a:ext cx="533400" cy="338554"/>
            </a:xfrm>
            <a:prstGeom prst="rect">
              <a:avLst/>
            </a:prstGeom>
            <a:noFill/>
          </p:spPr>
          <p:txBody>
            <a:bodyPr wrap="square" rtlCol="0">
              <a:spAutoFit/>
            </a:bodyPr>
            <a:lstStyle/>
            <a:p>
              <a:pPr algn="ctr"/>
              <a:r>
                <a:rPr lang="en-US" sz="1600" b="0" dirty="0" smtClean="0"/>
                <a:t>0</a:t>
              </a:r>
              <a:endParaRPr lang="en-US" sz="1600" b="0" dirty="0"/>
            </a:p>
          </p:txBody>
        </p:sp>
        <p:sp>
          <p:nvSpPr>
            <p:cNvPr id="35" name="Oval 34"/>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36" name="Straight Connector 35"/>
            <p:cNvCxnSpPr>
              <a:stCxn id="35"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7" name="TextBox 36"/>
            <p:cNvSpPr txBox="1"/>
            <p:nvPr/>
          </p:nvSpPr>
          <p:spPr>
            <a:xfrm>
              <a:off x="2056650" y="6048520"/>
              <a:ext cx="533400" cy="338554"/>
            </a:xfrm>
            <a:prstGeom prst="rect">
              <a:avLst/>
            </a:prstGeom>
            <a:noFill/>
          </p:spPr>
          <p:txBody>
            <a:bodyPr wrap="square" rtlCol="0">
              <a:spAutoFit/>
            </a:bodyPr>
            <a:lstStyle/>
            <a:p>
              <a:pPr algn="ctr"/>
              <a:r>
                <a:rPr lang="en-US" sz="1600" b="0" dirty="0" smtClean="0"/>
                <a:t>1</a:t>
              </a:r>
              <a:endParaRPr lang="en-US" sz="1600" b="0" dirty="0"/>
            </a:p>
          </p:txBody>
        </p:sp>
      </p:grpSp>
      <p:grpSp>
        <p:nvGrpSpPr>
          <p:cNvPr id="38" name="Group 37"/>
          <p:cNvGrpSpPr/>
          <p:nvPr/>
        </p:nvGrpSpPr>
        <p:grpSpPr>
          <a:xfrm>
            <a:off x="1143000" y="4966726"/>
            <a:ext cx="2433420" cy="519674"/>
            <a:chOff x="1143000" y="3980572"/>
            <a:chExt cx="2433420" cy="519674"/>
          </a:xfrm>
        </p:grpSpPr>
        <p:sp>
          <p:nvSpPr>
            <p:cNvPr id="39" name="Oval 38"/>
            <p:cNvSpPr/>
            <p:nvPr/>
          </p:nvSpPr>
          <p:spPr bwMode="auto">
            <a:xfrm>
              <a:off x="1331010" y="3980572"/>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40" name="Straight Connector 39"/>
            <p:cNvCxnSpPr>
              <a:stCxn id="39" idx="6"/>
              <a:endCxn id="58" idx="2"/>
            </p:cNvCxnSpPr>
            <p:nvPr/>
          </p:nvCxnSpPr>
          <p:spPr bwMode="auto">
            <a:xfrm>
              <a:off x="1483410" y="4056772"/>
              <a:ext cx="174073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1" name="Straight Connector 40"/>
            <p:cNvCxnSpPr>
              <a:stCxn id="39" idx="4"/>
            </p:cNvCxnSpPr>
            <p:nvPr/>
          </p:nvCxnSpPr>
          <p:spPr bwMode="auto">
            <a:xfrm rot="5400000">
              <a:off x="13622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2" name="TextBox 41"/>
            <p:cNvSpPr txBox="1"/>
            <p:nvPr/>
          </p:nvSpPr>
          <p:spPr>
            <a:xfrm>
              <a:off x="1143000" y="4161692"/>
              <a:ext cx="533400" cy="338554"/>
            </a:xfrm>
            <a:prstGeom prst="rect">
              <a:avLst/>
            </a:prstGeom>
            <a:noFill/>
          </p:spPr>
          <p:txBody>
            <a:bodyPr wrap="square" rtlCol="0">
              <a:spAutoFit/>
            </a:bodyPr>
            <a:lstStyle/>
            <a:p>
              <a:pPr algn="ctr"/>
              <a:r>
                <a:rPr lang="en-US" sz="1600" b="0" dirty="0" smtClean="0"/>
                <a:t>0</a:t>
              </a:r>
              <a:endParaRPr lang="en-US" sz="1600" b="0" dirty="0"/>
            </a:p>
          </p:txBody>
        </p:sp>
        <p:cxnSp>
          <p:nvCxnSpPr>
            <p:cNvPr id="43" name="Straight Connector 42"/>
            <p:cNvCxnSpPr/>
            <p:nvPr/>
          </p:nvCxnSpPr>
          <p:spPr bwMode="auto">
            <a:xfrm rot="5400000">
              <a:off x="231154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4" name="TextBox 43"/>
            <p:cNvSpPr txBox="1"/>
            <p:nvPr/>
          </p:nvSpPr>
          <p:spPr>
            <a:xfrm>
              <a:off x="2092260" y="4161692"/>
              <a:ext cx="533400" cy="338554"/>
            </a:xfrm>
            <a:prstGeom prst="rect">
              <a:avLst/>
            </a:prstGeom>
            <a:noFill/>
          </p:spPr>
          <p:txBody>
            <a:bodyPr wrap="square" rtlCol="0">
              <a:spAutoFit/>
            </a:bodyPr>
            <a:lstStyle/>
            <a:p>
              <a:pPr algn="ctr"/>
              <a:r>
                <a:rPr lang="en-US" sz="1600" b="0" dirty="0" smtClean="0"/>
                <a:t>1</a:t>
              </a:r>
              <a:endParaRPr lang="en-US" sz="1600" b="0" dirty="0"/>
            </a:p>
          </p:txBody>
        </p:sp>
        <p:cxnSp>
          <p:nvCxnSpPr>
            <p:cNvPr id="45" name="Straight Connector 44"/>
            <p:cNvCxnSpPr/>
            <p:nvPr/>
          </p:nvCxnSpPr>
          <p:spPr bwMode="auto">
            <a:xfrm rot="5400000">
              <a:off x="227646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rot="5400000">
              <a:off x="326230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7" name="TextBox 46"/>
            <p:cNvSpPr txBox="1"/>
            <p:nvPr/>
          </p:nvSpPr>
          <p:spPr>
            <a:xfrm>
              <a:off x="3043020" y="4161692"/>
              <a:ext cx="533400" cy="338554"/>
            </a:xfrm>
            <a:prstGeom prst="rect">
              <a:avLst/>
            </a:prstGeom>
            <a:noFill/>
          </p:spPr>
          <p:txBody>
            <a:bodyPr wrap="square" rtlCol="0">
              <a:spAutoFit/>
            </a:bodyPr>
            <a:lstStyle/>
            <a:p>
              <a:pPr algn="ctr"/>
              <a:r>
                <a:rPr lang="en-US" sz="1600" b="0" dirty="0" smtClean="0"/>
                <a:t>2</a:t>
              </a:r>
              <a:endParaRPr lang="en-US" sz="1600" b="0" dirty="0"/>
            </a:p>
          </p:txBody>
        </p:sp>
        <p:cxnSp>
          <p:nvCxnSpPr>
            <p:cNvPr id="48" name="Straight Connector 47"/>
            <p:cNvCxnSpPr/>
            <p:nvPr/>
          </p:nvCxnSpPr>
          <p:spPr bwMode="auto">
            <a:xfrm rot="5400000">
              <a:off x="322415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8" name="Oval 57"/>
            <p:cNvSpPr/>
            <p:nvPr/>
          </p:nvSpPr>
          <p:spPr bwMode="auto">
            <a:xfrm>
              <a:off x="3224140" y="3980572"/>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grpSp>
      <p:grpSp>
        <p:nvGrpSpPr>
          <p:cNvPr id="61" name="Group 60"/>
          <p:cNvGrpSpPr/>
          <p:nvPr/>
        </p:nvGrpSpPr>
        <p:grpSpPr>
          <a:xfrm>
            <a:off x="1143000" y="5892996"/>
            <a:ext cx="2433420" cy="519674"/>
            <a:chOff x="1143000" y="3980572"/>
            <a:chExt cx="2433420" cy="519674"/>
          </a:xfrm>
        </p:grpSpPr>
        <p:sp>
          <p:nvSpPr>
            <p:cNvPr id="62" name="Oval 61"/>
            <p:cNvSpPr/>
            <p:nvPr/>
          </p:nvSpPr>
          <p:spPr bwMode="auto">
            <a:xfrm>
              <a:off x="1331010" y="3980572"/>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63" name="Straight Connector 62"/>
            <p:cNvCxnSpPr>
              <a:stCxn id="62" idx="6"/>
              <a:endCxn id="72" idx="2"/>
            </p:cNvCxnSpPr>
            <p:nvPr/>
          </p:nvCxnSpPr>
          <p:spPr bwMode="auto">
            <a:xfrm>
              <a:off x="1483410" y="4056772"/>
              <a:ext cx="174073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4" name="Straight Connector 63"/>
            <p:cNvCxnSpPr>
              <a:stCxn id="62" idx="4"/>
            </p:cNvCxnSpPr>
            <p:nvPr/>
          </p:nvCxnSpPr>
          <p:spPr bwMode="auto">
            <a:xfrm rot="5400000">
              <a:off x="13622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5" name="TextBox 64"/>
            <p:cNvSpPr txBox="1"/>
            <p:nvPr/>
          </p:nvSpPr>
          <p:spPr>
            <a:xfrm>
              <a:off x="1143000" y="4161692"/>
              <a:ext cx="533400" cy="338554"/>
            </a:xfrm>
            <a:prstGeom prst="rect">
              <a:avLst/>
            </a:prstGeom>
            <a:noFill/>
          </p:spPr>
          <p:txBody>
            <a:bodyPr wrap="square" rtlCol="0">
              <a:spAutoFit/>
            </a:bodyPr>
            <a:lstStyle/>
            <a:p>
              <a:pPr algn="ctr"/>
              <a:r>
                <a:rPr lang="en-US" sz="1600" b="0" dirty="0" smtClean="0"/>
                <a:t>–1</a:t>
              </a:r>
              <a:endParaRPr lang="en-US" sz="1600" b="0" dirty="0"/>
            </a:p>
          </p:txBody>
        </p:sp>
        <p:cxnSp>
          <p:nvCxnSpPr>
            <p:cNvPr id="66" name="Straight Connector 65"/>
            <p:cNvCxnSpPr/>
            <p:nvPr/>
          </p:nvCxnSpPr>
          <p:spPr bwMode="auto">
            <a:xfrm rot="5400000">
              <a:off x="231154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7" name="TextBox 66"/>
            <p:cNvSpPr txBox="1"/>
            <p:nvPr/>
          </p:nvSpPr>
          <p:spPr>
            <a:xfrm>
              <a:off x="2092260" y="4161692"/>
              <a:ext cx="533400" cy="338554"/>
            </a:xfrm>
            <a:prstGeom prst="rect">
              <a:avLst/>
            </a:prstGeom>
            <a:noFill/>
          </p:spPr>
          <p:txBody>
            <a:bodyPr wrap="square" rtlCol="0">
              <a:spAutoFit/>
            </a:bodyPr>
            <a:lstStyle/>
            <a:p>
              <a:pPr algn="ctr"/>
              <a:r>
                <a:rPr lang="en-US" sz="1600" b="0" dirty="0" smtClean="0"/>
                <a:t>0</a:t>
              </a:r>
              <a:endParaRPr lang="en-US" sz="1600" b="0" dirty="0"/>
            </a:p>
          </p:txBody>
        </p:sp>
        <p:cxnSp>
          <p:nvCxnSpPr>
            <p:cNvPr id="68" name="Straight Connector 67"/>
            <p:cNvCxnSpPr/>
            <p:nvPr/>
          </p:nvCxnSpPr>
          <p:spPr bwMode="auto">
            <a:xfrm rot="5400000">
              <a:off x="227646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9" name="Straight Connector 68"/>
            <p:cNvCxnSpPr/>
            <p:nvPr/>
          </p:nvCxnSpPr>
          <p:spPr bwMode="auto">
            <a:xfrm rot="5400000">
              <a:off x="326230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0" name="TextBox 69"/>
            <p:cNvSpPr txBox="1"/>
            <p:nvPr/>
          </p:nvSpPr>
          <p:spPr>
            <a:xfrm>
              <a:off x="3043020" y="4161692"/>
              <a:ext cx="533400" cy="338554"/>
            </a:xfrm>
            <a:prstGeom prst="rect">
              <a:avLst/>
            </a:prstGeom>
            <a:noFill/>
          </p:spPr>
          <p:txBody>
            <a:bodyPr wrap="square" rtlCol="0">
              <a:spAutoFit/>
            </a:bodyPr>
            <a:lstStyle/>
            <a:p>
              <a:pPr algn="ctr"/>
              <a:r>
                <a:rPr lang="en-US" sz="1600" b="0" dirty="0" smtClean="0"/>
                <a:t>1</a:t>
              </a:r>
              <a:endParaRPr lang="en-US" sz="1600" b="0" dirty="0"/>
            </a:p>
          </p:txBody>
        </p:sp>
        <p:cxnSp>
          <p:nvCxnSpPr>
            <p:cNvPr id="71" name="Straight Connector 70"/>
            <p:cNvCxnSpPr/>
            <p:nvPr/>
          </p:nvCxnSpPr>
          <p:spPr bwMode="auto">
            <a:xfrm rot="5400000">
              <a:off x="322415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2" name="Oval 71"/>
            <p:cNvSpPr/>
            <p:nvPr/>
          </p:nvSpPr>
          <p:spPr bwMode="auto">
            <a:xfrm>
              <a:off x="3224140" y="3980572"/>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17"/>
                                        </p:tgtEl>
                                        <p:attrNameLst>
                                          <p:attrName>ppt_x</p:attrName>
                                        </p:attrNameLst>
                                      </p:cBhvr>
                                      <p:tavLst>
                                        <p:tav tm="0">
                                          <p:val>
                                            <p:strVal val="ppt_x"/>
                                          </p:val>
                                        </p:tav>
                                        <p:tav tm="100000">
                                          <p:val>
                                            <p:strVal val="ppt_x"/>
                                          </p:val>
                                        </p:tav>
                                      </p:tavLst>
                                    </p:anim>
                                    <p:anim calcmode="lin" valueType="num">
                                      <p:cBhvr additive="base">
                                        <p:cTn id="7" dur="1000" fill="hold"/>
                                        <p:tgtEl>
                                          <p:spTgt spid="17"/>
                                        </p:tgtEl>
                                        <p:attrNameLst>
                                          <p:attrName>ppt_y</p:attrName>
                                        </p:attrNameLst>
                                      </p:cBhvr>
                                      <p:tavLst>
                                        <p:tav tm="0">
                                          <p:val>
                                            <p:strVal val="ppt_y"/>
                                          </p:val>
                                        </p:tav>
                                        <p:tav tm="100000">
                                          <p:val>
                                            <p:strVal val="0-ppt_h/2"/>
                                          </p:val>
                                        </p:tav>
                                      </p:tavLst>
                                    </p:anim>
                                    <p:set>
                                      <p:cBhvr>
                                        <p:cTn id="8" dur="1" fill="hold">
                                          <p:stCondLst>
                                            <p:cond delay="999"/>
                                          </p:stCondLst>
                                        </p:cTn>
                                        <p:tgtEl>
                                          <p:spTgt spid="1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ppt_x"/>
                                          </p:val>
                                        </p:tav>
                                        <p:tav tm="100000">
                                          <p:val>
                                            <p:strVal val="#ppt_x"/>
                                          </p:val>
                                        </p:tav>
                                      </p:tavLst>
                                    </p:anim>
                                    <p:anim calcmode="lin" valueType="num">
                                      <p:cBhvr additive="base">
                                        <p:cTn id="12"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6"/>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28"/>
                                        </p:tgtEl>
                                        <p:attrNameLst>
                                          <p:attrName>style.visibility</p:attrName>
                                        </p:attrNameLst>
                                      </p:cBhvr>
                                      <p:to>
                                        <p:strVal val="hidden"/>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5" grpId="0" animBg="1"/>
      <p:bldP spid="26" grpId="0" animBg="1"/>
      <p:bldP spid="26" grpId="1" animBg="1"/>
      <p:bldP spid="27" grpId="0" animBg="1"/>
      <p:bldP spid="28" grpId="0" animBg="1"/>
      <p:bldP spid="28" grpId="1" animBg="1"/>
      <p:bldP spid="29" grpId="0" animBg="1"/>
      <p:bldP spid="30" grpId="0" animBg="1"/>
      <p:bldP spid="30" grpId="1"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34" name="PPRect#3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31" name="PPCodeImage#31" descr="image31.png"/>
          <p:cNvPicPr>
            <a:picLocks noChangeAspect="1"/>
          </p:cNvPicPr>
          <p:nvPr/>
        </p:nvPicPr>
        <p:blipFill>
          <a:blip r:embed="rId3"/>
          <a:stretch>
            <a:fillRect/>
          </a:stretch>
        </p:blipFill>
        <p:spPr>
          <a:xfrm>
            <a:off x="307200" y="1088000"/>
            <a:ext cx="8550400" cy="5376000"/>
          </a:xfrm>
          <a:prstGeom prst="rect">
            <a:avLst/>
          </a:prstGeom>
        </p:spPr>
      </p:pic>
      <p:pic>
        <p:nvPicPr>
          <p:cNvPr id="32" name="PPCodeImage#32" descr="image32.png"/>
          <p:cNvPicPr>
            <a:picLocks noChangeAspect="1"/>
          </p:cNvPicPr>
          <p:nvPr/>
        </p:nvPicPr>
        <p:blipFill>
          <a:blip r:embed="rId4"/>
          <a:stretch>
            <a:fillRect/>
          </a:stretch>
        </p:blipFill>
        <p:spPr>
          <a:xfrm>
            <a:off x="307200" y="1088000"/>
            <a:ext cx="8550400" cy="5376000"/>
          </a:xfrm>
          <a:prstGeom prst="rect">
            <a:avLst/>
          </a:prstGeom>
        </p:spPr>
      </p:pic>
      <p:sp useBgFill="1">
        <p:nvSpPr>
          <p:cNvPr id="35" name="PPRect#3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36" name="PPRect#36"/>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3" name="Title 1"/>
          <p:cNvSpPr>
            <a:spLocks noGrp="1"/>
          </p:cNvSpPr>
          <p:nvPr>
            <p:ph type="title"/>
          </p:nvPr>
        </p:nvSpPr>
        <p:spPr>
          <a:xfrm>
            <a:off x="0" y="0"/>
            <a:ext cx="9164800" cy="1152000"/>
          </a:xfrm>
        </p:spPr>
        <p:txBody>
          <a:bodyPr/>
          <a:lstStyle/>
          <a:p>
            <a:r>
              <a:rPr lang="en-US" sz="3600" b="1" dirty="0" smtClean="0">
                <a:solidFill>
                  <a:srgbClr val="FF0000"/>
                </a:solidFill>
                <a:latin typeface="Courier New"/>
                <a:cs typeface="Courier New"/>
              </a:rPr>
              <a:t>RandomLib.js</a:t>
            </a:r>
            <a:r>
              <a:rPr lang="en-US" sz="4000" dirty="0" smtClean="0">
                <a:solidFill>
                  <a:srgbClr val="FF0000"/>
                </a:solidFill>
                <a:latin typeface="Times New Roman"/>
                <a:cs typeface="Times New Roman"/>
              </a:rPr>
              <a:t>: </a:t>
            </a:r>
            <a:r>
              <a:rPr lang="en-US" sz="3600" b="1" dirty="0" smtClean="0">
                <a:solidFill>
                  <a:srgbClr val="FF0000"/>
                </a:solidFill>
                <a:latin typeface="Courier New"/>
                <a:cs typeface="Courier New"/>
              </a:rPr>
              <a:t>randomChance</a:t>
            </a:r>
            <a:endParaRPr lang="en-US" sz="4000" b="1" dirty="0">
              <a:solidFill>
                <a:srgbClr val="FF0000"/>
              </a:solidFill>
              <a:latin typeface="Courier New"/>
              <a:cs typeface="Courier New"/>
            </a:endParaRPr>
          </a:p>
        </p:txBody>
      </p:sp>
      <p:sp>
        <p:nvSpPr>
          <p:cNvPr id="37" name="PPRect#37"/>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8" name="PPTextBox#38"/>
          <p:cNvSpPr/>
          <p:nvPr/>
        </p:nvSpPr>
        <p:spPr bwMode="auto">
          <a:xfrm>
            <a:off x="371200" y="3763200"/>
            <a:ext cx="55936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The first line establishes a default value of 0.5 for </a:t>
            </a:r>
            <a:r>
              <a:rPr lang="en-US" sz="1800" dirty="0" err="1" smtClean="0">
                <a:solidFill>
                  <a:srgbClr val="000000"/>
                </a:solidFill>
                <a:latin typeface="Courier New"/>
                <a:cs typeface="Courier New"/>
              </a:rPr>
              <a:t>p</a:t>
            </a:r>
            <a:r>
              <a:rPr lang="en-US" sz="2000" b="0" dirty="0" smtClean="0">
                <a:solidFill>
                  <a:srgbClr val="000000"/>
                </a:solidFill>
                <a:latin typeface="Times New Roman" pitchFamily="84" charset="0"/>
              </a:rPr>
              <a:t>.</a:t>
            </a:r>
          </a:p>
        </p:txBody>
      </p:sp>
      <p:sp>
        <p:nvSpPr>
          <p:cNvPr id="39" name="PPRect#39"/>
          <p:cNvSpPr/>
          <p:nvPr/>
        </p:nvSpPr>
        <p:spPr bwMode="auto">
          <a:xfrm>
            <a:off x="793600" y="2596540"/>
            <a:ext cx="41472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0" name="PPTextBox#40"/>
          <p:cNvSpPr/>
          <p:nvPr/>
        </p:nvSpPr>
        <p:spPr bwMode="auto">
          <a:xfrm>
            <a:off x="371200" y="40832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Example: </a:t>
            </a:r>
            <a:r>
              <a:rPr lang="en-US" sz="1800" dirty="0" smtClean="0">
                <a:solidFill>
                  <a:srgbClr val="000000"/>
                </a:solidFill>
                <a:latin typeface="Courier New"/>
                <a:cs typeface="Courier New"/>
              </a:rPr>
              <a:t>randomChance(0.75)</a:t>
            </a:r>
            <a:endParaRPr lang="en-US" sz="2000" dirty="0" smtClean="0">
              <a:solidFill>
                <a:srgbClr val="000000"/>
              </a:solidFill>
              <a:latin typeface="Courier New"/>
              <a:cs typeface="Courier New"/>
            </a:endParaRPr>
          </a:p>
        </p:txBody>
      </p:sp>
      <p:sp>
        <p:nvSpPr>
          <p:cNvPr id="41" name="PPRect#41"/>
          <p:cNvSpPr/>
          <p:nvPr/>
        </p:nvSpPr>
        <p:spPr bwMode="auto">
          <a:xfrm>
            <a:off x="1779200" y="2839740"/>
            <a:ext cx="18688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2" name="PPTextBox#42"/>
          <p:cNvSpPr/>
          <p:nvPr/>
        </p:nvSpPr>
        <p:spPr bwMode="auto">
          <a:xfrm>
            <a:off x="371200" y="44032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smtClean="0">
                <a:solidFill>
                  <a:srgbClr val="000000"/>
                </a:solidFill>
                <a:latin typeface="Times New Roman" pitchFamily="84" charset="0"/>
              </a:rPr>
              <a:t>  1. Calling </a:t>
            </a:r>
            <a:r>
              <a:rPr lang="en-US" sz="1800" dirty="0" err="1" smtClean="0">
                <a:solidFill>
                  <a:srgbClr val="000000"/>
                </a:solidFill>
                <a:latin typeface="Courier New"/>
                <a:cs typeface="Courier New"/>
              </a:rPr>
              <a:t>Math.random</a:t>
            </a:r>
            <a:r>
              <a:rPr lang="en-US" sz="1800" dirty="0" smtClean="0">
                <a:solidFill>
                  <a:srgbClr val="000000"/>
                </a:solidFill>
                <a:latin typeface="Courier New"/>
                <a:cs typeface="Courier New"/>
              </a:rPr>
              <a:t>()</a:t>
            </a:r>
            <a:r>
              <a:rPr lang="en-US" sz="2000" b="0" dirty="0" smtClean="0">
                <a:solidFill>
                  <a:srgbClr val="000000"/>
                </a:solidFill>
                <a:latin typeface="Times New Roman" pitchFamily="84" charset="0"/>
              </a:rPr>
              <a:t> returns a value in the interval [0, 1).</a:t>
            </a:r>
          </a:p>
        </p:txBody>
      </p:sp>
      <p:sp>
        <p:nvSpPr>
          <p:cNvPr id="43" name="PPTextBox#43"/>
          <p:cNvSpPr/>
          <p:nvPr/>
        </p:nvSpPr>
        <p:spPr bwMode="auto">
          <a:xfrm>
            <a:off x="371200" y="5324800"/>
            <a:ext cx="67840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smtClean="0">
                <a:solidFill>
                  <a:srgbClr val="000000"/>
                </a:solidFill>
                <a:latin typeface="Times New Roman" pitchFamily="84" charset="0"/>
              </a:rPr>
              <a:t>  2. The interval between [0, 0.75) represents 75% of the length.</a:t>
            </a:r>
          </a:p>
        </p:txBody>
      </p:sp>
      <p:grpSp>
        <p:nvGrpSpPr>
          <p:cNvPr id="15" name="Group 14"/>
          <p:cNvGrpSpPr/>
          <p:nvPr/>
        </p:nvGrpSpPr>
        <p:grpSpPr>
          <a:xfrm>
            <a:off x="1143000" y="4849936"/>
            <a:ext cx="1482660" cy="519674"/>
            <a:chOff x="1107390" y="5867400"/>
            <a:chExt cx="1482660" cy="519674"/>
          </a:xfrm>
        </p:grpSpPr>
        <p:sp>
          <p:nvSpPr>
            <p:cNvPr id="16" name="Oval 15"/>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17" name="Straight Connector 16"/>
            <p:cNvCxnSpPr>
              <a:stCxn id="16" idx="6"/>
              <a:endCxn id="20" idx="2"/>
            </p:cNvCxnSpPr>
            <p:nvPr/>
          </p:nvCxnSpPr>
          <p:spPr bwMode="auto">
            <a:xfrm>
              <a:off x="1447800" y="5943600"/>
              <a:ext cx="7968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 name="Straight Connector 17"/>
            <p:cNvCxnSpPr>
              <a:stCxn id="16"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TextBox 18"/>
            <p:cNvSpPr txBox="1"/>
            <p:nvPr/>
          </p:nvSpPr>
          <p:spPr>
            <a:xfrm>
              <a:off x="1107390" y="6048520"/>
              <a:ext cx="533400" cy="338554"/>
            </a:xfrm>
            <a:prstGeom prst="rect">
              <a:avLst/>
            </a:prstGeom>
            <a:noFill/>
          </p:spPr>
          <p:txBody>
            <a:bodyPr wrap="square" rtlCol="0">
              <a:spAutoFit/>
            </a:bodyPr>
            <a:lstStyle/>
            <a:p>
              <a:pPr algn="ctr"/>
              <a:r>
                <a:rPr lang="en-US" sz="1600" b="0" dirty="0" smtClean="0"/>
                <a:t>0</a:t>
              </a:r>
              <a:endParaRPr lang="en-US" sz="1600" b="0" dirty="0"/>
            </a:p>
          </p:txBody>
        </p:sp>
        <p:sp>
          <p:nvSpPr>
            <p:cNvPr id="20" name="Oval 19"/>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21" name="Straight Connector 20"/>
            <p:cNvCxnSpPr>
              <a:stCxn id="20"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2" name="TextBox 21"/>
            <p:cNvSpPr txBox="1"/>
            <p:nvPr/>
          </p:nvSpPr>
          <p:spPr>
            <a:xfrm>
              <a:off x="2056650" y="6048520"/>
              <a:ext cx="533400" cy="338554"/>
            </a:xfrm>
            <a:prstGeom prst="rect">
              <a:avLst/>
            </a:prstGeom>
            <a:noFill/>
          </p:spPr>
          <p:txBody>
            <a:bodyPr wrap="square" rtlCol="0">
              <a:spAutoFit/>
            </a:bodyPr>
            <a:lstStyle/>
            <a:p>
              <a:pPr algn="ctr"/>
              <a:r>
                <a:rPr lang="en-US" sz="1600" b="0" dirty="0" smtClean="0"/>
                <a:t>1</a:t>
              </a:r>
              <a:endParaRPr lang="en-US" sz="1600" b="0" dirty="0"/>
            </a:p>
          </p:txBody>
        </p:sp>
      </p:grpSp>
      <p:grpSp>
        <p:nvGrpSpPr>
          <p:cNvPr id="23" name="Group 22"/>
          <p:cNvGrpSpPr/>
          <p:nvPr/>
        </p:nvGrpSpPr>
        <p:grpSpPr>
          <a:xfrm>
            <a:off x="1143000" y="5804926"/>
            <a:ext cx="1482660" cy="519674"/>
            <a:chOff x="1107390" y="5867400"/>
            <a:chExt cx="1482660" cy="519674"/>
          </a:xfrm>
        </p:grpSpPr>
        <p:sp>
          <p:nvSpPr>
            <p:cNvPr id="24" name="Oval 23"/>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25" name="Straight Connector 24"/>
            <p:cNvCxnSpPr/>
            <p:nvPr/>
          </p:nvCxnSpPr>
          <p:spPr bwMode="auto">
            <a:xfrm>
              <a:off x="1447800" y="5943600"/>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a:stCxn id="24"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7" name="TextBox 26"/>
            <p:cNvSpPr txBox="1"/>
            <p:nvPr/>
          </p:nvSpPr>
          <p:spPr>
            <a:xfrm>
              <a:off x="1107390" y="6048520"/>
              <a:ext cx="533400" cy="338554"/>
            </a:xfrm>
            <a:prstGeom prst="rect">
              <a:avLst/>
            </a:prstGeom>
            <a:noFill/>
          </p:spPr>
          <p:txBody>
            <a:bodyPr wrap="square" rtlCol="0">
              <a:spAutoFit/>
            </a:bodyPr>
            <a:lstStyle/>
            <a:p>
              <a:pPr algn="ctr"/>
              <a:r>
                <a:rPr lang="en-US" sz="1600" b="0" dirty="0" smtClean="0"/>
                <a:t>0</a:t>
              </a:r>
              <a:endParaRPr lang="en-US" sz="1600" b="0" dirty="0"/>
            </a:p>
          </p:txBody>
        </p:sp>
        <p:sp>
          <p:nvSpPr>
            <p:cNvPr id="28" name="Oval 27"/>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cxnSp>
          <p:nvCxnSpPr>
            <p:cNvPr id="29" name="Straight Connector 28"/>
            <p:cNvCxnSpPr>
              <a:stCxn id="28"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0" name="TextBox 29"/>
            <p:cNvSpPr txBox="1"/>
            <p:nvPr/>
          </p:nvSpPr>
          <p:spPr>
            <a:xfrm>
              <a:off x="2056650" y="6048520"/>
              <a:ext cx="533400" cy="338554"/>
            </a:xfrm>
            <a:prstGeom prst="rect">
              <a:avLst/>
            </a:prstGeom>
            <a:noFill/>
          </p:spPr>
          <p:txBody>
            <a:bodyPr wrap="square" rtlCol="0">
              <a:spAutoFit/>
            </a:bodyPr>
            <a:lstStyle/>
            <a:p>
              <a:pPr algn="ctr"/>
              <a:r>
                <a:rPr lang="en-US" sz="1600" b="0" dirty="0" smtClean="0"/>
                <a:t>1</a:t>
              </a:r>
              <a:endParaRPr lang="en-US" sz="1600" b="0" dirty="0"/>
            </a:p>
          </p:txBody>
        </p:sp>
        <p:cxnSp>
          <p:nvCxnSpPr>
            <p:cNvPr id="44" name="Straight Connector 43"/>
            <p:cNvCxnSpPr/>
            <p:nvPr/>
          </p:nvCxnSpPr>
          <p:spPr bwMode="auto">
            <a:xfrm>
              <a:off x="1447800" y="5943600"/>
              <a:ext cx="5943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31"/>
                                        </p:tgtEl>
                                        <p:attrNameLst>
                                          <p:attrName>ppt_x</p:attrName>
                                        </p:attrNameLst>
                                      </p:cBhvr>
                                      <p:tavLst>
                                        <p:tav tm="0">
                                          <p:val>
                                            <p:strVal val="ppt_x"/>
                                          </p:val>
                                        </p:tav>
                                        <p:tav tm="100000">
                                          <p:val>
                                            <p:strVal val="ppt_x"/>
                                          </p:val>
                                        </p:tav>
                                      </p:tavLst>
                                    </p:anim>
                                    <p:anim calcmode="lin" valueType="num">
                                      <p:cBhvr additive="base">
                                        <p:cTn id="7" dur="1000" fill="hold"/>
                                        <p:tgtEl>
                                          <p:spTgt spid="31"/>
                                        </p:tgtEl>
                                        <p:attrNameLst>
                                          <p:attrName>ppt_y</p:attrName>
                                        </p:attrNameLst>
                                      </p:cBhvr>
                                      <p:tavLst>
                                        <p:tav tm="0">
                                          <p:val>
                                            <p:strVal val="ppt_y"/>
                                          </p:val>
                                        </p:tav>
                                        <p:tav tm="100000">
                                          <p:val>
                                            <p:strVal val="0-ppt_h/2"/>
                                          </p:val>
                                        </p:tav>
                                      </p:tavLst>
                                    </p:anim>
                                    <p:set>
                                      <p:cBhvr>
                                        <p:cTn id="8" dur="1" fill="hold">
                                          <p:stCondLst>
                                            <p:cond delay="999"/>
                                          </p:stCondLst>
                                        </p:cTn>
                                        <p:tgtEl>
                                          <p:spTgt spid="3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ppt_x"/>
                                          </p:val>
                                        </p:tav>
                                        <p:tav tm="100000">
                                          <p:val>
                                            <p:strVal val="#ppt_x"/>
                                          </p:val>
                                        </p:tav>
                                      </p:tavLst>
                                    </p:anim>
                                    <p:anim calcmode="lin" valueType="num">
                                      <p:cBhvr additive="base">
                                        <p:cTn id="12"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39"/>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41"/>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8" grpId="0" animBg="1"/>
      <p:bldP spid="39" grpId="0" animBg="1"/>
      <p:bldP spid="39" grpId="1" animBg="1"/>
      <p:bldP spid="40" grpId="0" animBg="1"/>
      <p:bldP spid="41" grpId="0" animBg="1"/>
      <p:bldP spid="41" grpId="1" animBg="1"/>
      <p:bldP spid="42" grpId="0" animBg="1"/>
      <p:bldP spid="43"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title"/>
        <p:cNvGrpSpPr/>
        <p:nvPr/>
      </p:nvGrpSpPr>
      <p:grpSpPr>
        <a:xfrm>
          <a:off x="0" y="0"/>
          <a:ext cx="0" cy="0"/>
          <a:chOff x="0" y="0"/>
          <a:chExt cx="0" cy="0"/>
        </a:xfrm>
      </p:grpSpPr>
      <p:sp>
        <p:nvSpPr>
          <p:cNvPr id="47" name="PPRect#47"/>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44" name="PPCodeImage#44" descr="image44.png"/>
          <p:cNvPicPr>
            <a:picLocks noChangeAspect="1"/>
          </p:cNvPicPr>
          <p:nvPr/>
        </p:nvPicPr>
        <p:blipFill>
          <a:blip r:embed="rId3"/>
          <a:stretch>
            <a:fillRect/>
          </a:stretch>
        </p:blipFill>
        <p:spPr>
          <a:xfrm>
            <a:off x="307200" y="1088000"/>
            <a:ext cx="8550400" cy="5376000"/>
          </a:xfrm>
          <a:prstGeom prst="rect">
            <a:avLst/>
          </a:prstGeom>
        </p:spPr>
      </p:pic>
      <p:pic>
        <p:nvPicPr>
          <p:cNvPr id="45" name="PPCodeImage#45" descr="image45.png"/>
          <p:cNvPicPr>
            <a:picLocks noChangeAspect="1"/>
          </p:cNvPicPr>
          <p:nvPr/>
        </p:nvPicPr>
        <p:blipFill>
          <a:blip r:embed="rId4"/>
          <a:stretch>
            <a:fillRect/>
          </a:stretch>
        </p:blipFill>
        <p:spPr>
          <a:xfrm>
            <a:off x="307200" y="1088000"/>
            <a:ext cx="8550400" cy="5376000"/>
          </a:xfrm>
          <a:prstGeom prst="rect">
            <a:avLst/>
          </a:prstGeom>
        </p:spPr>
      </p:pic>
      <p:sp useBgFill="1">
        <p:nvSpPr>
          <p:cNvPr id="48" name="PPRect#48"/>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49" name="PPRect#49"/>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6" name="Title 1"/>
          <p:cNvSpPr>
            <a:spLocks noGrp="1"/>
          </p:cNvSpPr>
          <p:nvPr>
            <p:ph type="title"/>
          </p:nvPr>
        </p:nvSpPr>
        <p:spPr>
          <a:xfrm>
            <a:off x="0" y="0"/>
            <a:ext cx="9164800" cy="1152000"/>
          </a:xfrm>
        </p:spPr>
        <p:txBody>
          <a:bodyPr/>
          <a:lstStyle/>
          <a:p>
            <a:r>
              <a:rPr lang="en-US" sz="3600" b="1" dirty="0" smtClean="0">
                <a:solidFill>
                  <a:srgbClr val="FF0000"/>
                </a:solidFill>
                <a:latin typeface="Courier New"/>
                <a:cs typeface="Courier New"/>
              </a:rPr>
              <a:t>RandomLib.js</a:t>
            </a:r>
            <a:r>
              <a:rPr lang="en-US" sz="4000" dirty="0" smtClean="0">
                <a:solidFill>
                  <a:srgbClr val="FF0000"/>
                </a:solidFill>
                <a:latin typeface="Times New Roman"/>
                <a:cs typeface="Times New Roman"/>
              </a:rPr>
              <a:t>: </a:t>
            </a:r>
            <a:r>
              <a:rPr lang="en-US" sz="3600" b="1" dirty="0" smtClean="0">
                <a:solidFill>
                  <a:srgbClr val="FF0000"/>
                </a:solidFill>
                <a:latin typeface="Courier New"/>
                <a:cs typeface="Courier New"/>
              </a:rPr>
              <a:t>randomColor</a:t>
            </a:r>
            <a:endParaRPr lang="en-US" sz="4000" b="1" dirty="0">
              <a:solidFill>
                <a:srgbClr val="FF0000"/>
              </a:solidFill>
              <a:latin typeface="Courier New"/>
              <a:cs typeface="Courier New"/>
            </a:endParaRPr>
          </a:p>
        </p:txBody>
      </p:sp>
      <p:sp>
        <p:nvSpPr>
          <p:cNvPr id="50" name="PPRect#50"/>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44"/>
                                        </p:tgtEl>
                                        <p:attrNameLst>
                                          <p:attrName>ppt_x</p:attrName>
                                        </p:attrNameLst>
                                      </p:cBhvr>
                                      <p:tavLst>
                                        <p:tav tm="0">
                                          <p:val>
                                            <p:strVal val="ppt_x"/>
                                          </p:val>
                                        </p:tav>
                                        <p:tav tm="100000">
                                          <p:val>
                                            <p:strVal val="ppt_x"/>
                                          </p:val>
                                        </p:tav>
                                      </p:tavLst>
                                    </p:anim>
                                    <p:anim calcmode="lin" valueType="num">
                                      <p:cBhvr additive="base">
                                        <p:cTn id="7" dur="1000" fill="hold"/>
                                        <p:tgtEl>
                                          <p:spTgt spid="44"/>
                                        </p:tgtEl>
                                        <p:attrNameLst>
                                          <p:attrName>ppt_y</p:attrName>
                                        </p:attrNameLst>
                                      </p:cBhvr>
                                      <p:tavLst>
                                        <p:tav tm="0">
                                          <p:val>
                                            <p:strVal val="ppt_y"/>
                                          </p:val>
                                        </p:tav>
                                        <p:tav tm="100000">
                                          <p:val>
                                            <p:strVal val="0-ppt_h/2"/>
                                          </p:val>
                                        </p:tav>
                                      </p:tavLst>
                                    </p:anim>
                                    <p:set>
                                      <p:cBhvr>
                                        <p:cTn id="8" dur="1" fill="hold">
                                          <p:stCondLst>
                                            <p:cond delay="999"/>
                                          </p:stCondLst>
                                        </p:cTn>
                                        <p:tgtEl>
                                          <p:spTgt spid="44"/>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1000" fill="hold"/>
                                        <p:tgtEl>
                                          <p:spTgt spid="45"/>
                                        </p:tgtEl>
                                        <p:attrNameLst>
                                          <p:attrName>ppt_x</p:attrName>
                                        </p:attrNameLst>
                                      </p:cBhvr>
                                      <p:tavLst>
                                        <p:tav tm="0">
                                          <p:val>
                                            <p:strVal val="#ppt_x"/>
                                          </p:val>
                                        </p:tav>
                                        <p:tav tm="100000">
                                          <p:val>
                                            <p:strVal val="#ppt_x"/>
                                          </p:val>
                                        </p:tav>
                                      </p:tavLst>
                                    </p:anim>
                                    <p:anim calcmode="lin" valueType="num">
                                      <p:cBhvr additive="base">
                                        <p:cTn id="12"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Geometrical Approximation of Pi</a:t>
            </a:r>
            <a:endParaRPr lang="en-US">
              <a:solidFill>
                <a:schemeClr val="tx1"/>
              </a:solidFill>
            </a:endParaRPr>
          </a:p>
        </p:txBody>
      </p:sp>
      <p:pic>
        <p:nvPicPr>
          <p:cNvPr id="65539" name="Picture 3" descr="t1"/>
          <p:cNvPicPr>
            <a:picLocks noChangeAspect="1" noChangeArrowheads="1"/>
          </p:cNvPicPr>
          <p:nvPr/>
        </p:nvPicPr>
        <p:blipFill>
          <a:blip r:embed="rId3"/>
          <a:srcRect/>
          <a:stretch>
            <a:fillRect/>
          </a:stretch>
        </p:blipFill>
        <p:spPr bwMode="auto">
          <a:xfrm>
            <a:off x="5276850" y="1809750"/>
            <a:ext cx="3236913" cy="3236913"/>
          </a:xfrm>
          <a:prstGeom prst="rect">
            <a:avLst/>
          </a:prstGeom>
          <a:noFill/>
          <a:ln w="9525">
            <a:noFill/>
            <a:miter lim="800000"/>
            <a:headEnd/>
            <a:tailEnd/>
          </a:ln>
        </p:spPr>
      </p:pic>
      <p:sp>
        <p:nvSpPr>
          <p:cNvPr id="65540" name="Line 4"/>
          <p:cNvSpPr>
            <a:spLocks noChangeShapeType="1"/>
          </p:cNvSpPr>
          <p:nvPr/>
        </p:nvSpPr>
        <p:spPr bwMode="auto">
          <a:xfrm>
            <a:off x="6889750" y="1447800"/>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sp>
        <p:nvSpPr>
          <p:cNvPr id="65541" name="Line 5"/>
          <p:cNvSpPr>
            <a:spLocks noChangeShapeType="1"/>
          </p:cNvSpPr>
          <p:nvPr/>
        </p:nvSpPr>
        <p:spPr bwMode="auto">
          <a:xfrm rot="-5400000">
            <a:off x="6889750" y="1452563"/>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sp>
        <p:nvSpPr>
          <p:cNvPr id="65542" name="Text Box 6"/>
          <p:cNvSpPr txBox="1">
            <a:spLocks noChangeArrowheads="1"/>
          </p:cNvSpPr>
          <p:nvPr/>
        </p:nvSpPr>
        <p:spPr bwMode="auto">
          <a:xfrm>
            <a:off x="6829425" y="1562100"/>
            <a:ext cx="7620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(0, 1)</a:t>
            </a:r>
            <a:endParaRPr lang="en-US" sz="1200">
              <a:solidFill>
                <a:srgbClr val="000000"/>
              </a:solidFill>
            </a:endParaRPr>
          </a:p>
        </p:txBody>
      </p:sp>
      <p:sp>
        <p:nvSpPr>
          <p:cNvPr id="65543" name="Text Box 7"/>
          <p:cNvSpPr txBox="1">
            <a:spLocks noChangeArrowheads="1"/>
          </p:cNvSpPr>
          <p:nvPr/>
        </p:nvSpPr>
        <p:spPr bwMode="auto">
          <a:xfrm>
            <a:off x="8456613" y="3179763"/>
            <a:ext cx="650875"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(1, 0)</a:t>
            </a:r>
            <a:endParaRPr lang="en-US" sz="1200">
              <a:solidFill>
                <a:srgbClr val="000000"/>
              </a:solidFill>
            </a:endParaRPr>
          </a:p>
        </p:txBody>
      </p:sp>
      <p:sp>
        <p:nvSpPr>
          <p:cNvPr id="65544" name="Text Box 8"/>
          <p:cNvSpPr txBox="1">
            <a:spLocks noChangeArrowheads="1"/>
          </p:cNvSpPr>
          <p:nvPr/>
        </p:nvSpPr>
        <p:spPr bwMode="auto">
          <a:xfrm>
            <a:off x="533400" y="1319213"/>
            <a:ext cx="4191000" cy="890587"/>
          </a:xfrm>
          <a:prstGeom prst="rect">
            <a:avLst/>
          </a:prstGeom>
          <a:noFill/>
          <a:ln w="9525">
            <a:noFill/>
            <a:miter lim="800000"/>
            <a:headEnd/>
            <a:tailEnd/>
          </a:ln>
        </p:spPr>
        <p:txBody>
          <a:bodyPr>
            <a:prstTxWarp prst="textNoShape">
              <a:avLst/>
            </a:prstTxWarp>
          </a:bodyPr>
          <a:lstStyle/>
          <a:p>
            <a:pPr algn="just">
              <a:lnSpc>
                <a:spcPct val="85000"/>
              </a:lnSpc>
            </a:pPr>
            <a:r>
              <a:rPr lang="en-US" sz="2000" b="0" dirty="0">
                <a:solidFill>
                  <a:srgbClr val="000000"/>
                </a:solidFill>
              </a:rPr>
              <a:t>Suppose you have a circular dartboard mounted on a square background that is two feet on each side.</a:t>
            </a:r>
          </a:p>
        </p:txBody>
      </p:sp>
      <p:sp>
        <p:nvSpPr>
          <p:cNvPr id="653321" name="Text Box 9"/>
          <p:cNvSpPr txBox="1">
            <a:spLocks noChangeArrowheads="1"/>
          </p:cNvSpPr>
          <p:nvPr/>
        </p:nvSpPr>
        <p:spPr bwMode="auto">
          <a:xfrm>
            <a:off x="533400" y="2241550"/>
            <a:ext cx="4191000" cy="1087438"/>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If you randomly throw a series of darts at the dartboard, some will land inside the yellow circle and some in the gray area outside it. </a:t>
            </a:r>
          </a:p>
        </p:txBody>
      </p:sp>
      <p:sp>
        <p:nvSpPr>
          <p:cNvPr id="653322" name="Text Box 10"/>
          <p:cNvSpPr txBox="1">
            <a:spLocks noChangeArrowheads="1"/>
          </p:cNvSpPr>
          <p:nvPr/>
        </p:nvSpPr>
        <p:spPr bwMode="auto">
          <a:xfrm>
            <a:off x="533400" y="3429000"/>
            <a:ext cx="4191000" cy="1676400"/>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If you count both the number of darts that fall inside the circle and the number that fall anywhere inside the square, the ratio of those numbers should be proportional to the relative area of the two figures.</a:t>
            </a:r>
          </a:p>
        </p:txBody>
      </p:sp>
      <p:grpSp>
        <p:nvGrpSpPr>
          <p:cNvPr id="2" name="Group 11"/>
          <p:cNvGrpSpPr>
            <a:grpSpLocks/>
          </p:cNvGrpSpPr>
          <p:nvPr/>
        </p:nvGrpSpPr>
        <p:grpSpPr bwMode="auto">
          <a:xfrm>
            <a:off x="533400" y="5121275"/>
            <a:ext cx="4191000" cy="1462088"/>
            <a:chOff x="336" y="3226"/>
            <a:chExt cx="2640" cy="921"/>
          </a:xfrm>
        </p:grpSpPr>
        <p:sp>
          <p:nvSpPr>
            <p:cNvPr id="65548" name="Text Box 12"/>
            <p:cNvSpPr txBox="1">
              <a:spLocks noChangeArrowheads="1"/>
            </p:cNvSpPr>
            <p:nvPr/>
          </p:nvSpPr>
          <p:spPr bwMode="auto">
            <a:xfrm>
              <a:off x="336" y="3226"/>
              <a:ext cx="2640" cy="584"/>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Because the area of the circle is π and that of the square is 4, the fraction that falls inside the circle should approach</a:t>
              </a:r>
            </a:p>
          </p:txBody>
        </p:sp>
        <p:sp>
          <p:nvSpPr>
            <p:cNvPr id="65549" name="Text Box 13"/>
            <p:cNvSpPr txBox="1">
              <a:spLocks noChangeArrowheads="1"/>
            </p:cNvSpPr>
            <p:nvPr/>
          </p:nvSpPr>
          <p:spPr bwMode="auto">
            <a:xfrm>
              <a:off x="1488" y="3757"/>
              <a:ext cx="336" cy="195"/>
            </a:xfrm>
            <a:prstGeom prst="rect">
              <a:avLst/>
            </a:prstGeom>
            <a:noFill/>
            <a:ln w="9525">
              <a:noFill/>
              <a:miter lim="800000"/>
              <a:headEnd/>
              <a:tailEnd/>
            </a:ln>
          </p:spPr>
          <p:txBody>
            <a:bodyPr>
              <a:prstTxWarp prst="textNoShape">
                <a:avLst/>
              </a:prstTxWarp>
            </a:bodyPr>
            <a:lstStyle/>
            <a:p>
              <a:pPr algn="ctr">
                <a:lnSpc>
                  <a:spcPct val="85000"/>
                </a:lnSpc>
              </a:pPr>
              <a:r>
                <a:rPr lang="en-US" sz="2000" b="0">
                  <a:solidFill>
                    <a:srgbClr val="000000"/>
                  </a:solidFill>
                </a:rPr>
                <a:t>π</a:t>
              </a:r>
            </a:p>
          </p:txBody>
        </p:sp>
        <p:sp>
          <p:nvSpPr>
            <p:cNvPr id="65550" name="Text Box 14"/>
            <p:cNvSpPr txBox="1">
              <a:spLocks noChangeArrowheads="1"/>
            </p:cNvSpPr>
            <p:nvPr/>
          </p:nvSpPr>
          <p:spPr bwMode="auto">
            <a:xfrm>
              <a:off x="1488" y="3952"/>
              <a:ext cx="336" cy="195"/>
            </a:xfrm>
            <a:prstGeom prst="rect">
              <a:avLst/>
            </a:prstGeom>
            <a:noFill/>
            <a:ln w="9525">
              <a:noFill/>
              <a:miter lim="800000"/>
              <a:headEnd/>
              <a:tailEnd/>
            </a:ln>
          </p:spPr>
          <p:txBody>
            <a:bodyPr>
              <a:prstTxWarp prst="textNoShape">
                <a:avLst/>
              </a:prstTxWarp>
            </a:bodyPr>
            <a:lstStyle/>
            <a:p>
              <a:pPr algn="ctr">
                <a:lnSpc>
                  <a:spcPct val="85000"/>
                </a:lnSpc>
              </a:pPr>
              <a:r>
                <a:rPr lang="en-US" sz="2000" b="0">
                  <a:solidFill>
                    <a:srgbClr val="000000"/>
                  </a:solidFill>
                </a:rPr>
                <a:t>4</a:t>
              </a:r>
            </a:p>
          </p:txBody>
        </p:sp>
        <p:sp>
          <p:nvSpPr>
            <p:cNvPr id="65551" name="Line 15"/>
            <p:cNvSpPr>
              <a:spLocks noChangeShapeType="1"/>
            </p:cNvSpPr>
            <p:nvPr/>
          </p:nvSpPr>
          <p:spPr bwMode="auto">
            <a:xfrm flipV="1">
              <a:off x="1516" y="3955"/>
              <a:ext cx="279" cy="3"/>
            </a:xfrm>
            <a:prstGeom prst="line">
              <a:avLst/>
            </a:prstGeom>
            <a:noFill/>
            <a:ln w="9525">
              <a:solidFill>
                <a:schemeClr val="tx1"/>
              </a:solidFill>
              <a:round/>
              <a:headEnd/>
              <a:tailEnd/>
            </a:ln>
          </p:spPr>
          <p:txBody>
            <a:bodyPr wrap="none" anchor="ctr">
              <a:prstTxWarp prst="textNoShape">
                <a:avLst/>
              </a:prstTxWarp>
            </a:bodyPr>
            <a:lstStyle/>
            <a:p>
              <a:endParaRPr lang="en-US" b="0" i="1">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33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332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21" grpId="0" build="p" autoUpdateAnimBg="0"/>
      <p:bldP spid="653322" grpId="0" build="p" autoUpdateAnimBg="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Running the Simulation</a:t>
            </a:r>
            <a:endParaRPr lang="en-US">
              <a:solidFill>
                <a:schemeClr val="tx1"/>
              </a:solidFill>
            </a:endParaRPr>
          </a:p>
        </p:txBody>
      </p:sp>
      <p:sp>
        <p:nvSpPr>
          <p:cNvPr id="67587" name="Text Box 6"/>
          <p:cNvSpPr txBox="1">
            <a:spLocks noChangeArrowheads="1"/>
          </p:cNvSpPr>
          <p:nvPr/>
        </p:nvSpPr>
        <p:spPr bwMode="auto">
          <a:xfrm>
            <a:off x="6829425" y="1562100"/>
            <a:ext cx="7620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(0, 1)</a:t>
            </a:r>
            <a:endParaRPr lang="en-US" sz="1200">
              <a:solidFill>
                <a:srgbClr val="000000"/>
              </a:solidFill>
            </a:endParaRPr>
          </a:p>
        </p:txBody>
      </p:sp>
      <p:sp>
        <p:nvSpPr>
          <p:cNvPr id="67588" name="Text Box 7"/>
          <p:cNvSpPr txBox="1">
            <a:spLocks noChangeArrowheads="1"/>
          </p:cNvSpPr>
          <p:nvPr/>
        </p:nvSpPr>
        <p:spPr bwMode="auto">
          <a:xfrm>
            <a:off x="8456613" y="3179763"/>
            <a:ext cx="62865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(1, 0)</a:t>
            </a:r>
            <a:endParaRPr lang="en-US" sz="1200">
              <a:solidFill>
                <a:srgbClr val="000000"/>
              </a:solidFill>
            </a:endParaRPr>
          </a:p>
        </p:txBody>
      </p:sp>
      <p:sp>
        <p:nvSpPr>
          <p:cNvPr id="67589" name="Text Box 8"/>
          <p:cNvSpPr txBox="1">
            <a:spLocks noChangeArrowheads="1"/>
          </p:cNvSpPr>
          <p:nvPr/>
        </p:nvSpPr>
        <p:spPr bwMode="auto">
          <a:xfrm>
            <a:off x="533400" y="1570038"/>
            <a:ext cx="4191000" cy="890587"/>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Let’s give it a try.</a:t>
            </a:r>
          </a:p>
        </p:txBody>
      </p:sp>
      <p:sp>
        <p:nvSpPr>
          <p:cNvPr id="655369" name="Text Box 9"/>
          <p:cNvSpPr txBox="1">
            <a:spLocks noChangeArrowheads="1"/>
          </p:cNvSpPr>
          <p:nvPr/>
        </p:nvSpPr>
        <p:spPr bwMode="auto">
          <a:xfrm>
            <a:off x="533400" y="2003425"/>
            <a:ext cx="4191000" cy="685800"/>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The first dart lands inside the circle, so the first approximation is that π ≈</a:t>
            </a:r>
            <a:r>
              <a:rPr lang="en-US" altLang="ja-JP" sz="2000" b="0">
                <a:solidFill>
                  <a:srgbClr val="000000"/>
                </a:solidFill>
              </a:rPr>
              <a:t> </a:t>
            </a:r>
            <a:r>
              <a:rPr lang="en-US" sz="2000" b="0">
                <a:solidFill>
                  <a:srgbClr val="000000"/>
                </a:solidFill>
              </a:rPr>
              <a:t>4.</a:t>
            </a:r>
          </a:p>
        </p:txBody>
      </p:sp>
      <p:sp>
        <p:nvSpPr>
          <p:cNvPr id="655371" name="Text Box 11"/>
          <p:cNvSpPr txBox="1">
            <a:spLocks noChangeArrowheads="1"/>
          </p:cNvSpPr>
          <p:nvPr/>
        </p:nvSpPr>
        <p:spPr bwMode="auto">
          <a:xfrm>
            <a:off x="533400" y="2711450"/>
            <a:ext cx="4191000" cy="685800"/>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The second dart also lands inside, so the second approximation is still π ≈</a:t>
            </a:r>
            <a:r>
              <a:rPr lang="en-US" altLang="ja-JP" sz="2000" b="0">
                <a:solidFill>
                  <a:srgbClr val="000000"/>
                </a:solidFill>
              </a:rPr>
              <a:t> </a:t>
            </a:r>
            <a:r>
              <a:rPr lang="en-US" sz="2000" b="0">
                <a:solidFill>
                  <a:srgbClr val="000000"/>
                </a:solidFill>
              </a:rPr>
              <a:t>4.</a:t>
            </a:r>
          </a:p>
        </p:txBody>
      </p:sp>
      <p:sp>
        <p:nvSpPr>
          <p:cNvPr id="655372" name="Text Box 12"/>
          <p:cNvSpPr txBox="1">
            <a:spLocks noChangeArrowheads="1"/>
          </p:cNvSpPr>
          <p:nvPr/>
        </p:nvSpPr>
        <p:spPr bwMode="auto">
          <a:xfrm>
            <a:off x="533400" y="3421063"/>
            <a:ext cx="4191000" cy="685800"/>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The third dart is outside, which gives a new approximation of π ≈</a:t>
            </a:r>
            <a:r>
              <a:rPr lang="en-US" altLang="ja-JP" sz="2000" b="0">
                <a:solidFill>
                  <a:srgbClr val="000000"/>
                </a:solidFill>
              </a:rPr>
              <a:t> </a:t>
            </a:r>
            <a:r>
              <a:rPr lang="en-US" sz="2000" b="0">
                <a:solidFill>
                  <a:srgbClr val="000000"/>
                </a:solidFill>
              </a:rPr>
              <a:t>2.6667.</a:t>
            </a:r>
          </a:p>
        </p:txBody>
      </p:sp>
      <p:sp>
        <p:nvSpPr>
          <p:cNvPr id="655370" name="Text Box 10"/>
          <p:cNvSpPr txBox="1">
            <a:spLocks noChangeArrowheads="1"/>
          </p:cNvSpPr>
          <p:nvPr/>
        </p:nvSpPr>
        <p:spPr bwMode="auto">
          <a:xfrm>
            <a:off x="533400" y="4122738"/>
            <a:ext cx="4191000" cy="765175"/>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Throwing ten darts gives a better value of π ≈</a:t>
            </a:r>
            <a:r>
              <a:rPr lang="en-US" altLang="ja-JP" sz="2000" b="0">
                <a:solidFill>
                  <a:srgbClr val="000000"/>
                </a:solidFill>
              </a:rPr>
              <a:t> </a:t>
            </a:r>
            <a:r>
              <a:rPr lang="en-US" sz="2000" b="0">
                <a:solidFill>
                  <a:srgbClr val="000000"/>
                </a:solidFill>
              </a:rPr>
              <a:t>3.2.</a:t>
            </a:r>
          </a:p>
        </p:txBody>
      </p:sp>
      <p:sp>
        <p:nvSpPr>
          <p:cNvPr id="655373" name="Text Box 13"/>
          <p:cNvSpPr txBox="1">
            <a:spLocks noChangeArrowheads="1"/>
          </p:cNvSpPr>
          <p:nvPr/>
        </p:nvSpPr>
        <p:spPr bwMode="auto">
          <a:xfrm>
            <a:off x="533400" y="4819650"/>
            <a:ext cx="4191000" cy="384175"/>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Throwing 1000 darts gives π ≈</a:t>
            </a:r>
            <a:r>
              <a:rPr lang="en-US" altLang="ja-JP" sz="2000" b="0">
                <a:solidFill>
                  <a:srgbClr val="000000"/>
                </a:solidFill>
              </a:rPr>
              <a:t> </a:t>
            </a:r>
            <a:r>
              <a:rPr lang="en-US" sz="2000" b="0">
                <a:solidFill>
                  <a:srgbClr val="000000"/>
                </a:solidFill>
              </a:rPr>
              <a:t>3.18.</a:t>
            </a:r>
          </a:p>
        </p:txBody>
      </p:sp>
      <p:sp>
        <p:nvSpPr>
          <p:cNvPr id="655374" name="Text Box 14"/>
          <p:cNvSpPr txBox="1">
            <a:spLocks noChangeArrowheads="1"/>
          </p:cNvSpPr>
          <p:nvPr/>
        </p:nvSpPr>
        <p:spPr bwMode="auto">
          <a:xfrm>
            <a:off x="533400" y="5254625"/>
            <a:ext cx="4191000" cy="384175"/>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Throwing 2000 gives π ≈</a:t>
            </a:r>
            <a:r>
              <a:rPr lang="en-US" altLang="ja-JP" sz="2000" b="0">
                <a:solidFill>
                  <a:srgbClr val="000000"/>
                </a:solidFill>
              </a:rPr>
              <a:t> </a:t>
            </a:r>
            <a:r>
              <a:rPr lang="en-US" sz="2000" b="0">
                <a:solidFill>
                  <a:srgbClr val="000000"/>
                </a:solidFill>
              </a:rPr>
              <a:t>3.15.</a:t>
            </a:r>
          </a:p>
        </p:txBody>
      </p:sp>
      <p:grpSp>
        <p:nvGrpSpPr>
          <p:cNvPr id="2" name="Group 15"/>
          <p:cNvGrpSpPr>
            <a:grpSpLocks/>
          </p:cNvGrpSpPr>
          <p:nvPr/>
        </p:nvGrpSpPr>
        <p:grpSpPr bwMode="auto">
          <a:xfrm>
            <a:off x="5502275" y="5441950"/>
            <a:ext cx="2651125" cy="336550"/>
            <a:chOff x="3466" y="3428"/>
            <a:chExt cx="1670" cy="212"/>
          </a:xfrm>
        </p:grpSpPr>
        <p:sp>
          <p:nvSpPr>
            <p:cNvPr id="67627" name="Text Box 16"/>
            <p:cNvSpPr txBox="1">
              <a:spLocks noChangeArrowheads="1"/>
            </p:cNvSpPr>
            <p:nvPr/>
          </p:nvSpPr>
          <p:spPr bwMode="auto">
            <a:xfrm>
              <a:off x="3466" y="3428"/>
              <a:ext cx="662"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rgbClr val="000000"/>
                  </a:solidFill>
                  <a:latin typeface="Courier New" pitchFamily="1" charset="0"/>
                </a:rPr>
                <a:t>inside</a:t>
              </a:r>
              <a:endParaRPr lang="en-US">
                <a:solidFill>
                  <a:srgbClr val="000000"/>
                </a:solidFill>
                <a:latin typeface="Courier New" pitchFamily="1" charset="0"/>
              </a:endParaRPr>
            </a:p>
          </p:txBody>
        </p:sp>
        <p:sp>
          <p:nvSpPr>
            <p:cNvPr id="67628" name="Text Box 17"/>
            <p:cNvSpPr txBox="1">
              <a:spLocks noChangeArrowheads="1"/>
            </p:cNvSpPr>
            <p:nvPr/>
          </p:nvSpPr>
          <p:spPr bwMode="auto">
            <a:xfrm>
              <a:off x="4474" y="3428"/>
              <a:ext cx="662"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rgbClr val="000000"/>
                  </a:solidFill>
                  <a:latin typeface="Courier New" pitchFamily="1" charset="0"/>
                </a:rPr>
                <a:t>total</a:t>
              </a:r>
              <a:endParaRPr lang="en-US">
                <a:solidFill>
                  <a:srgbClr val="000000"/>
                </a:solidFill>
                <a:latin typeface="Courier New" pitchFamily="1" charset="0"/>
              </a:endParaRPr>
            </a:p>
          </p:txBody>
        </p:sp>
      </p:grpSp>
      <p:pic>
        <p:nvPicPr>
          <p:cNvPr id="67597" name="Picture 21" descr="t1"/>
          <p:cNvPicPr>
            <a:picLocks noChangeAspect="1" noChangeArrowheads="1"/>
          </p:cNvPicPr>
          <p:nvPr/>
        </p:nvPicPr>
        <p:blipFill>
          <a:blip r:embed="rId3"/>
          <a:srcRect/>
          <a:stretch>
            <a:fillRect/>
          </a:stretch>
        </p:blipFill>
        <p:spPr bwMode="auto">
          <a:xfrm>
            <a:off x="5276850" y="1809750"/>
            <a:ext cx="3236913" cy="3236913"/>
          </a:xfrm>
          <a:prstGeom prst="rect">
            <a:avLst/>
          </a:prstGeom>
          <a:noFill/>
          <a:ln w="9525">
            <a:noFill/>
            <a:miter lim="800000"/>
            <a:headEnd/>
            <a:tailEnd/>
          </a:ln>
        </p:spPr>
      </p:pic>
      <p:pic>
        <p:nvPicPr>
          <p:cNvPr id="655382" name="Picture 22" descr="t2"/>
          <p:cNvPicPr>
            <a:picLocks noChangeAspect="1" noChangeArrowheads="1"/>
          </p:cNvPicPr>
          <p:nvPr/>
        </p:nvPicPr>
        <p:blipFill>
          <a:blip r:embed="rId4"/>
          <a:srcRect/>
          <a:stretch>
            <a:fillRect/>
          </a:stretch>
        </p:blipFill>
        <p:spPr bwMode="auto">
          <a:xfrm>
            <a:off x="5276850" y="1809750"/>
            <a:ext cx="3236913" cy="3236913"/>
          </a:xfrm>
          <a:prstGeom prst="rect">
            <a:avLst/>
          </a:prstGeom>
          <a:noFill/>
          <a:ln w="9525">
            <a:noFill/>
            <a:miter lim="800000"/>
            <a:headEnd/>
            <a:tailEnd/>
          </a:ln>
        </p:spPr>
      </p:pic>
      <p:pic>
        <p:nvPicPr>
          <p:cNvPr id="655383" name="Picture 23" descr="t3"/>
          <p:cNvPicPr>
            <a:picLocks noChangeAspect="1" noChangeArrowheads="1"/>
          </p:cNvPicPr>
          <p:nvPr/>
        </p:nvPicPr>
        <p:blipFill>
          <a:blip r:embed="rId5"/>
          <a:srcRect/>
          <a:stretch>
            <a:fillRect/>
          </a:stretch>
        </p:blipFill>
        <p:spPr bwMode="auto">
          <a:xfrm>
            <a:off x="5276850" y="1809750"/>
            <a:ext cx="3236913" cy="3236913"/>
          </a:xfrm>
          <a:prstGeom prst="rect">
            <a:avLst/>
          </a:prstGeom>
          <a:noFill/>
          <a:ln w="9525">
            <a:noFill/>
            <a:miter lim="800000"/>
            <a:headEnd/>
            <a:tailEnd/>
          </a:ln>
        </p:spPr>
      </p:pic>
      <p:pic>
        <p:nvPicPr>
          <p:cNvPr id="655384" name="Picture 24" descr="t4"/>
          <p:cNvPicPr>
            <a:picLocks noChangeAspect="1" noChangeArrowheads="1"/>
          </p:cNvPicPr>
          <p:nvPr/>
        </p:nvPicPr>
        <p:blipFill>
          <a:blip r:embed="rId6"/>
          <a:srcRect/>
          <a:stretch>
            <a:fillRect/>
          </a:stretch>
        </p:blipFill>
        <p:spPr bwMode="auto">
          <a:xfrm>
            <a:off x="5276850" y="1809750"/>
            <a:ext cx="3236913" cy="3236913"/>
          </a:xfrm>
          <a:prstGeom prst="rect">
            <a:avLst/>
          </a:prstGeom>
          <a:noFill/>
          <a:ln w="9525">
            <a:noFill/>
            <a:miter lim="800000"/>
            <a:headEnd/>
            <a:tailEnd/>
          </a:ln>
        </p:spPr>
      </p:pic>
      <p:pic>
        <p:nvPicPr>
          <p:cNvPr id="655385" name="Picture 25" descr="t5"/>
          <p:cNvPicPr>
            <a:picLocks noChangeAspect="1" noChangeArrowheads="1"/>
          </p:cNvPicPr>
          <p:nvPr/>
        </p:nvPicPr>
        <p:blipFill>
          <a:blip r:embed="rId7"/>
          <a:srcRect/>
          <a:stretch>
            <a:fillRect/>
          </a:stretch>
        </p:blipFill>
        <p:spPr bwMode="auto">
          <a:xfrm>
            <a:off x="5276850" y="1809750"/>
            <a:ext cx="3236913" cy="3236913"/>
          </a:xfrm>
          <a:prstGeom prst="rect">
            <a:avLst/>
          </a:prstGeom>
          <a:noFill/>
          <a:ln w="9525">
            <a:noFill/>
            <a:miter lim="800000"/>
            <a:headEnd/>
            <a:tailEnd/>
          </a:ln>
        </p:spPr>
      </p:pic>
      <p:pic>
        <p:nvPicPr>
          <p:cNvPr id="655386" name="Picture 26" descr="t7"/>
          <p:cNvPicPr>
            <a:picLocks noChangeAspect="1" noChangeArrowheads="1"/>
          </p:cNvPicPr>
          <p:nvPr/>
        </p:nvPicPr>
        <p:blipFill>
          <a:blip r:embed="rId8"/>
          <a:srcRect/>
          <a:stretch>
            <a:fillRect/>
          </a:stretch>
        </p:blipFill>
        <p:spPr bwMode="auto">
          <a:xfrm>
            <a:off x="5276850" y="1809750"/>
            <a:ext cx="3236913" cy="3236913"/>
          </a:xfrm>
          <a:prstGeom prst="rect">
            <a:avLst/>
          </a:prstGeom>
          <a:noFill/>
          <a:ln w="9525">
            <a:noFill/>
            <a:miter lim="800000"/>
            <a:headEnd/>
            <a:tailEnd/>
          </a:ln>
        </p:spPr>
      </p:pic>
      <p:pic>
        <p:nvPicPr>
          <p:cNvPr id="655388" name="Picture 28" descr="t8"/>
          <p:cNvPicPr>
            <a:picLocks noChangeAspect="1" noChangeArrowheads="1"/>
          </p:cNvPicPr>
          <p:nvPr/>
        </p:nvPicPr>
        <p:blipFill>
          <a:blip r:embed="rId9"/>
          <a:srcRect/>
          <a:stretch>
            <a:fillRect/>
          </a:stretch>
        </p:blipFill>
        <p:spPr bwMode="auto">
          <a:xfrm>
            <a:off x="5276850" y="1809750"/>
            <a:ext cx="3236913" cy="3236913"/>
          </a:xfrm>
          <a:prstGeom prst="rect">
            <a:avLst/>
          </a:prstGeom>
          <a:noFill/>
          <a:ln w="9525">
            <a:noFill/>
            <a:miter lim="800000"/>
            <a:headEnd/>
            <a:tailEnd/>
          </a:ln>
        </p:spPr>
      </p:pic>
      <p:sp>
        <p:nvSpPr>
          <p:cNvPr id="67604" name="Line 5"/>
          <p:cNvSpPr>
            <a:spLocks noChangeShapeType="1"/>
          </p:cNvSpPr>
          <p:nvPr/>
        </p:nvSpPr>
        <p:spPr bwMode="auto">
          <a:xfrm rot="-5400000">
            <a:off x="6889750" y="1452563"/>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sp>
        <p:nvSpPr>
          <p:cNvPr id="67605" name="Line 4"/>
          <p:cNvSpPr>
            <a:spLocks noChangeShapeType="1"/>
          </p:cNvSpPr>
          <p:nvPr/>
        </p:nvSpPr>
        <p:spPr bwMode="auto">
          <a:xfrm>
            <a:off x="6889750" y="1447800"/>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grpSp>
        <p:nvGrpSpPr>
          <p:cNvPr id="3" name="Group 29"/>
          <p:cNvGrpSpPr>
            <a:grpSpLocks/>
          </p:cNvGrpSpPr>
          <p:nvPr/>
        </p:nvGrpSpPr>
        <p:grpSpPr bwMode="auto">
          <a:xfrm>
            <a:off x="5562600" y="5715000"/>
            <a:ext cx="2590800" cy="457200"/>
            <a:chOff x="3504" y="3600"/>
            <a:chExt cx="1632" cy="288"/>
          </a:xfrm>
        </p:grpSpPr>
        <p:sp>
          <p:nvSpPr>
            <p:cNvPr id="67625" name="Rectangle 30"/>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0</a:t>
              </a:r>
              <a:endParaRPr lang="en-US">
                <a:solidFill>
                  <a:srgbClr val="000000"/>
                </a:solidFill>
              </a:endParaRPr>
            </a:p>
          </p:txBody>
        </p:sp>
        <p:sp>
          <p:nvSpPr>
            <p:cNvPr id="67626" name="Rectangle 31"/>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0</a:t>
              </a:r>
              <a:endParaRPr lang="en-US">
                <a:solidFill>
                  <a:srgbClr val="000000"/>
                </a:solidFill>
              </a:endParaRPr>
            </a:p>
          </p:txBody>
        </p:sp>
      </p:grpSp>
      <p:grpSp>
        <p:nvGrpSpPr>
          <p:cNvPr id="4" name="Group 32"/>
          <p:cNvGrpSpPr>
            <a:grpSpLocks/>
          </p:cNvGrpSpPr>
          <p:nvPr/>
        </p:nvGrpSpPr>
        <p:grpSpPr bwMode="auto">
          <a:xfrm>
            <a:off x="5562600" y="5715000"/>
            <a:ext cx="2590800" cy="457200"/>
            <a:chOff x="3504" y="3600"/>
            <a:chExt cx="1632" cy="288"/>
          </a:xfrm>
        </p:grpSpPr>
        <p:sp>
          <p:nvSpPr>
            <p:cNvPr id="67623" name="Rectangle 33"/>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a:t>
              </a:r>
              <a:endParaRPr lang="en-US">
                <a:solidFill>
                  <a:srgbClr val="000000"/>
                </a:solidFill>
              </a:endParaRPr>
            </a:p>
          </p:txBody>
        </p:sp>
        <p:sp>
          <p:nvSpPr>
            <p:cNvPr id="67624" name="Rectangle 34"/>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a:t>
              </a:r>
              <a:endParaRPr lang="en-US">
                <a:solidFill>
                  <a:srgbClr val="000000"/>
                </a:solidFill>
              </a:endParaRPr>
            </a:p>
          </p:txBody>
        </p:sp>
      </p:grpSp>
      <p:grpSp>
        <p:nvGrpSpPr>
          <p:cNvPr id="5" name="Group 35"/>
          <p:cNvGrpSpPr>
            <a:grpSpLocks/>
          </p:cNvGrpSpPr>
          <p:nvPr/>
        </p:nvGrpSpPr>
        <p:grpSpPr bwMode="auto">
          <a:xfrm>
            <a:off x="5562600" y="5715000"/>
            <a:ext cx="2590800" cy="457200"/>
            <a:chOff x="3504" y="3600"/>
            <a:chExt cx="1632" cy="288"/>
          </a:xfrm>
        </p:grpSpPr>
        <p:sp>
          <p:nvSpPr>
            <p:cNvPr id="67621" name="Rectangle 36"/>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a:t>
              </a:r>
              <a:endParaRPr lang="en-US">
                <a:solidFill>
                  <a:srgbClr val="000000"/>
                </a:solidFill>
              </a:endParaRPr>
            </a:p>
          </p:txBody>
        </p:sp>
        <p:sp>
          <p:nvSpPr>
            <p:cNvPr id="67622" name="Rectangle 37"/>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a:t>
              </a:r>
              <a:endParaRPr lang="en-US">
                <a:solidFill>
                  <a:srgbClr val="000000"/>
                </a:solidFill>
              </a:endParaRPr>
            </a:p>
          </p:txBody>
        </p:sp>
      </p:grpSp>
      <p:grpSp>
        <p:nvGrpSpPr>
          <p:cNvPr id="6" name="Group 38"/>
          <p:cNvGrpSpPr>
            <a:grpSpLocks/>
          </p:cNvGrpSpPr>
          <p:nvPr/>
        </p:nvGrpSpPr>
        <p:grpSpPr bwMode="auto">
          <a:xfrm>
            <a:off x="5562600" y="5715000"/>
            <a:ext cx="2590800" cy="457200"/>
            <a:chOff x="3504" y="3600"/>
            <a:chExt cx="1632" cy="288"/>
          </a:xfrm>
        </p:grpSpPr>
        <p:sp>
          <p:nvSpPr>
            <p:cNvPr id="67619" name="Rectangle 39"/>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a:t>
              </a:r>
              <a:endParaRPr lang="en-US">
                <a:solidFill>
                  <a:srgbClr val="000000"/>
                </a:solidFill>
              </a:endParaRPr>
            </a:p>
          </p:txBody>
        </p:sp>
        <p:sp>
          <p:nvSpPr>
            <p:cNvPr id="67620" name="Rectangle 40"/>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3</a:t>
              </a:r>
              <a:endParaRPr lang="en-US">
                <a:solidFill>
                  <a:srgbClr val="000000"/>
                </a:solidFill>
              </a:endParaRPr>
            </a:p>
          </p:txBody>
        </p:sp>
      </p:grpSp>
      <p:grpSp>
        <p:nvGrpSpPr>
          <p:cNvPr id="7" name="Group 41"/>
          <p:cNvGrpSpPr>
            <a:grpSpLocks/>
          </p:cNvGrpSpPr>
          <p:nvPr/>
        </p:nvGrpSpPr>
        <p:grpSpPr bwMode="auto">
          <a:xfrm>
            <a:off x="5562600" y="5715000"/>
            <a:ext cx="2590800" cy="457200"/>
            <a:chOff x="3504" y="3600"/>
            <a:chExt cx="1632" cy="288"/>
          </a:xfrm>
        </p:grpSpPr>
        <p:sp>
          <p:nvSpPr>
            <p:cNvPr id="67617" name="Rectangle 42"/>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8</a:t>
              </a:r>
              <a:endParaRPr lang="en-US">
                <a:solidFill>
                  <a:srgbClr val="000000"/>
                </a:solidFill>
              </a:endParaRPr>
            </a:p>
          </p:txBody>
        </p:sp>
        <p:sp>
          <p:nvSpPr>
            <p:cNvPr id="67618" name="Rectangle 43"/>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10</a:t>
              </a:r>
              <a:endParaRPr lang="en-US">
                <a:solidFill>
                  <a:srgbClr val="000000"/>
                </a:solidFill>
              </a:endParaRPr>
            </a:p>
          </p:txBody>
        </p:sp>
      </p:grpSp>
      <p:grpSp>
        <p:nvGrpSpPr>
          <p:cNvPr id="8" name="Group 44"/>
          <p:cNvGrpSpPr>
            <a:grpSpLocks/>
          </p:cNvGrpSpPr>
          <p:nvPr/>
        </p:nvGrpSpPr>
        <p:grpSpPr bwMode="auto">
          <a:xfrm>
            <a:off x="5562600" y="5715000"/>
            <a:ext cx="2590800" cy="457200"/>
            <a:chOff x="3504" y="3600"/>
            <a:chExt cx="1632" cy="288"/>
          </a:xfrm>
        </p:grpSpPr>
        <p:sp>
          <p:nvSpPr>
            <p:cNvPr id="67615" name="Rectangle 45"/>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795</a:t>
              </a:r>
              <a:endParaRPr lang="en-US">
                <a:solidFill>
                  <a:srgbClr val="000000"/>
                </a:solidFill>
              </a:endParaRPr>
            </a:p>
          </p:txBody>
        </p:sp>
        <p:sp>
          <p:nvSpPr>
            <p:cNvPr id="67616" name="Rectangle 46"/>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1000</a:t>
              </a:r>
              <a:endParaRPr lang="en-US">
                <a:solidFill>
                  <a:srgbClr val="000000"/>
                </a:solidFill>
              </a:endParaRPr>
            </a:p>
          </p:txBody>
        </p:sp>
      </p:grpSp>
      <p:grpSp>
        <p:nvGrpSpPr>
          <p:cNvPr id="9" name="Group 47"/>
          <p:cNvGrpSpPr>
            <a:grpSpLocks/>
          </p:cNvGrpSpPr>
          <p:nvPr/>
        </p:nvGrpSpPr>
        <p:grpSpPr bwMode="auto">
          <a:xfrm>
            <a:off x="5562600" y="5715000"/>
            <a:ext cx="2590800" cy="457200"/>
            <a:chOff x="3504" y="3600"/>
            <a:chExt cx="1632" cy="288"/>
          </a:xfrm>
        </p:grpSpPr>
        <p:sp>
          <p:nvSpPr>
            <p:cNvPr id="67613" name="Rectangle 48"/>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1575</a:t>
              </a:r>
              <a:endParaRPr lang="en-US">
                <a:solidFill>
                  <a:srgbClr val="000000"/>
                </a:solidFill>
              </a:endParaRPr>
            </a:p>
          </p:txBody>
        </p:sp>
        <p:sp>
          <p:nvSpPr>
            <p:cNvPr id="67614" name="Rectangle 49"/>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2000</a:t>
              </a:r>
              <a:endParaRPr lang="en-US">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6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7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53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72">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553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5370">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5538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55373">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5538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55374">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538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9" grpId="0" build="p" autoUpdateAnimBg="0"/>
      <p:bldP spid="655371" grpId="0" build="p" autoUpdateAnimBg="0"/>
      <p:bldP spid="655372" grpId="0" build="p" autoUpdateAnimBg="0"/>
      <p:bldP spid="655370" grpId="0" build="p" autoUpdateAnimBg="0"/>
      <p:bldP spid="655373" grpId="0" build="p" autoUpdateAnimBg="0"/>
      <p:bldP spid="655374" grpId="0" build="p" autoUpdateAnimBg="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Write </a:t>
            </a:r>
            <a:r>
              <a:rPr lang="en-US" sz="3600" b="1">
                <a:solidFill>
                  <a:srgbClr val="FF0000"/>
                </a:solidFill>
                <a:latin typeface="Courier New" pitchFamily="1" charset="0"/>
              </a:rPr>
              <a:t>PiApproximation</a:t>
            </a:r>
            <a:r>
              <a:rPr lang="en-US" sz="4000">
                <a:solidFill>
                  <a:srgbClr val="FF0000"/>
                </a:solidFill>
              </a:rPr>
              <a:t> </a:t>
            </a:r>
            <a:endParaRPr lang="en-US">
              <a:solidFill>
                <a:srgbClr val="FF0000"/>
              </a:solidFill>
            </a:endParaRPr>
          </a:p>
        </p:txBody>
      </p:sp>
      <p:sp>
        <p:nvSpPr>
          <p:cNvPr id="69635" name="Text Box 3"/>
          <p:cNvSpPr txBox="1">
            <a:spLocks noChangeArrowheads="1"/>
          </p:cNvSpPr>
          <p:nvPr/>
        </p:nvSpPr>
        <p:spPr bwMode="auto">
          <a:xfrm>
            <a:off x="457200" y="1143000"/>
            <a:ext cx="8355013" cy="140652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Write a console program that implements the simulation described in the preceding slides.  Your program should use a named constant to specify the number of darts thrown in the course of the simulation.</a:t>
            </a:r>
          </a:p>
        </p:txBody>
      </p:sp>
      <p:grpSp>
        <p:nvGrpSpPr>
          <p:cNvPr id="2" name="Group 4"/>
          <p:cNvGrpSpPr>
            <a:grpSpLocks/>
          </p:cNvGrpSpPr>
          <p:nvPr/>
        </p:nvGrpSpPr>
        <p:grpSpPr bwMode="auto">
          <a:xfrm>
            <a:off x="457200" y="2667000"/>
            <a:ext cx="8355013" cy="2397125"/>
            <a:chOff x="288" y="1680"/>
            <a:chExt cx="5263" cy="1510"/>
          </a:xfrm>
        </p:grpSpPr>
        <p:grpSp>
          <p:nvGrpSpPr>
            <p:cNvPr id="3" name="Group 5"/>
            <p:cNvGrpSpPr>
              <a:grpSpLocks/>
            </p:cNvGrpSpPr>
            <p:nvPr/>
          </p:nvGrpSpPr>
          <p:grpSpPr bwMode="auto">
            <a:xfrm>
              <a:off x="1178" y="2160"/>
              <a:ext cx="3403" cy="1030"/>
              <a:chOff x="1178" y="3122"/>
              <a:chExt cx="3403" cy="1030"/>
            </a:xfrm>
          </p:grpSpPr>
          <p:pic>
            <p:nvPicPr>
              <p:cNvPr id="69641" name="Picture 6" descr="Console"/>
              <p:cNvPicPr>
                <a:picLocks noChangeAspect="1" noChangeArrowheads="1"/>
              </p:cNvPicPr>
              <p:nvPr/>
            </p:nvPicPr>
            <p:blipFill>
              <a:blip r:embed="rId3"/>
              <a:srcRect/>
              <a:stretch>
                <a:fillRect/>
              </a:stretch>
            </p:blipFill>
            <p:spPr bwMode="auto">
              <a:xfrm>
                <a:off x="1178" y="3133"/>
                <a:ext cx="3403" cy="1019"/>
              </a:xfrm>
              <a:prstGeom prst="rect">
                <a:avLst/>
              </a:prstGeom>
              <a:noFill/>
              <a:ln w="9525">
                <a:noFill/>
                <a:miter lim="800000"/>
                <a:headEnd/>
                <a:tailEnd/>
              </a:ln>
            </p:spPr>
          </p:pic>
          <p:sp>
            <p:nvSpPr>
              <p:cNvPr id="69642" name="Text Box 7"/>
              <p:cNvSpPr txBox="1">
                <a:spLocks noChangeArrowheads="1"/>
              </p:cNvSpPr>
              <p:nvPr/>
            </p:nvSpPr>
            <p:spPr bwMode="auto">
              <a:xfrm>
                <a:off x="1200" y="3122"/>
                <a:ext cx="3360" cy="143"/>
              </a:xfrm>
              <a:prstGeom prst="rect">
                <a:avLst/>
              </a:prstGeom>
              <a:noFill/>
              <a:ln w="9525">
                <a:noFill/>
                <a:miter lim="800000"/>
                <a:headEnd/>
                <a:tailEnd/>
              </a:ln>
            </p:spPr>
            <p:txBody>
              <a:bodyPr>
                <a:prstTxWarp prst="textNoShape">
                  <a:avLst/>
                </a:prstTxWarp>
                <a:spAutoFit/>
              </a:bodyPr>
              <a:lstStyle/>
              <a:p>
                <a:pPr algn="ctr">
                  <a:lnSpc>
                    <a:spcPct val="85000"/>
                  </a:lnSpc>
                </a:pPr>
                <a:r>
                  <a:rPr lang="en-US" sz="1000" dirty="0" smtClean="0">
                    <a:solidFill>
                      <a:srgbClr val="333333"/>
                    </a:solidFill>
                    <a:latin typeface="Courier New" pitchFamily="1" charset="0"/>
                  </a:rPr>
                  <a:t>JavaScript Console</a:t>
                </a:r>
                <a:endParaRPr lang="en-US" sz="1000" b="0" dirty="0">
                  <a:solidFill>
                    <a:srgbClr val="333333"/>
                  </a:solidFill>
                  <a:latin typeface="Courier New" pitchFamily="1" charset="0"/>
                </a:endParaRPr>
              </a:p>
            </p:txBody>
          </p:sp>
        </p:grpSp>
        <p:sp>
          <p:nvSpPr>
            <p:cNvPr id="69640" name="Text Box 8"/>
            <p:cNvSpPr txBox="1">
              <a:spLocks noChangeArrowheads="1"/>
            </p:cNvSpPr>
            <p:nvPr/>
          </p:nvSpPr>
          <p:spPr bwMode="auto">
            <a:xfrm>
              <a:off x="288" y="1680"/>
              <a:ext cx="5263"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One possible sample run of your program might look like this:</a:t>
              </a:r>
            </a:p>
          </p:txBody>
        </p:sp>
      </p:grpSp>
      <p:sp>
        <p:nvSpPr>
          <p:cNvPr id="657417" name="Text Box 9"/>
          <p:cNvSpPr txBox="1">
            <a:spLocks noChangeArrowheads="1"/>
          </p:cNvSpPr>
          <p:nvPr/>
        </p:nvSpPr>
        <p:spPr bwMode="auto">
          <a:xfrm>
            <a:off x="1885950" y="3622675"/>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rgbClr val="000000"/>
                </a:solidFill>
                <a:latin typeface="Courier New" pitchFamily="1" charset="0"/>
              </a:rPr>
              <a:t>Pi is approximately 3.164</a:t>
            </a:r>
          </a:p>
        </p:txBody>
      </p:sp>
      <p:sp>
        <p:nvSpPr>
          <p:cNvPr id="657418" name="Text Box 10"/>
          <p:cNvSpPr txBox="1">
            <a:spLocks noChangeArrowheads="1"/>
          </p:cNvSpPr>
          <p:nvPr/>
        </p:nvSpPr>
        <p:spPr bwMode="auto">
          <a:xfrm>
            <a:off x="457200" y="5257800"/>
            <a:ext cx="8355013"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Simulations that use random trials to derive approximate answers to geometrical problems are called </a:t>
            </a:r>
            <a:r>
              <a:rPr lang="en-US" sz="2400" i="1">
                <a:solidFill>
                  <a:srgbClr val="000000"/>
                </a:solidFill>
              </a:rPr>
              <a:t>Monte Carlo</a:t>
            </a:r>
            <a:r>
              <a:rPr lang="en-US" sz="2400" b="0">
                <a:solidFill>
                  <a:srgbClr val="000000"/>
                </a:solidFill>
              </a:rPr>
              <a:t> techniques after the capital city of Monaco.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300"/>
                                  </p:stCondLst>
                                  <p:childTnLst>
                                    <p:set>
                                      <p:cBhvr>
                                        <p:cTn id="9" dur="1" fill="hold">
                                          <p:stCondLst>
                                            <p:cond delay="0"/>
                                          </p:stCondLst>
                                        </p:cTn>
                                        <p:tgtEl>
                                          <p:spTgt spid="6574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57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7" grpId="0"/>
      <p:bldP spid="657418"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13442</TotalTime>
  <Words>2854</Words>
  <Application>Microsoft Macintosh PowerPoint</Application>
  <PresentationFormat>On-screen Show (4:3)</PresentationFormat>
  <Paragraphs>276</Paragraphs>
  <Slides>28</Slides>
  <Notes>28</Notes>
  <HiddenSlides>0</HiddenSlides>
  <MMClips>0</MMClips>
  <ScaleCrop>false</ScaleCrop>
  <HeadingPairs>
    <vt:vector size="4" baseType="variant">
      <vt:variant>
        <vt:lpstr>Design Template</vt:lpstr>
      </vt:variant>
      <vt:variant>
        <vt:i4>8</vt:i4>
      </vt:variant>
      <vt:variant>
        <vt:lpstr>Slide Titles</vt:lpstr>
      </vt:variant>
      <vt:variant>
        <vt:i4>28</vt:i4>
      </vt:variant>
    </vt:vector>
  </HeadingPairs>
  <TitlesOfParts>
    <vt:vector size="36" baseType="lpstr">
      <vt:lpstr>Blank Presentation</vt:lpstr>
      <vt:lpstr>1_Blank Presentation</vt:lpstr>
      <vt:lpstr>2_Blank Presentation</vt:lpstr>
      <vt:lpstr>3_Blank Presentation</vt:lpstr>
      <vt:lpstr>6_Blank Presentation</vt:lpstr>
      <vt:lpstr>4_Blank Presentation</vt:lpstr>
      <vt:lpstr>5_Blank Presentation</vt:lpstr>
      <vt:lpstr>7_Blank Presentation</vt:lpstr>
      <vt:lpstr>Functions and Libraries</vt:lpstr>
      <vt:lpstr>Once upon a time . . .</vt:lpstr>
      <vt:lpstr>Computational Randomness is Hard </vt:lpstr>
      <vt:lpstr>Celebrating Don’s 10000002th Birthday </vt:lpstr>
      <vt:lpstr>Simulating a Shuffling Machine </vt:lpstr>
      <vt:lpstr>Question: Is this a Good Machine? </vt:lpstr>
      <vt:lpstr>Functions and Libraries</vt:lpstr>
      <vt:lpstr>A Quick Review of Functions</vt:lpstr>
      <vt:lpstr>Review: Syntax of Functions</vt:lpstr>
      <vt:lpstr>Nonnumeric Functions</vt:lpstr>
      <vt:lpstr>Exercise: Number Agreement</vt:lpstr>
      <vt:lpstr>Predicate Functions</vt:lpstr>
      <vt:lpstr>Using Predicate Functions Effectively</vt:lpstr>
      <vt:lpstr>Functions Returning Graphical Objects</vt:lpstr>
      <vt:lpstr>The Purpose of Parameters</vt:lpstr>
      <vt:lpstr>Libraries and Interfaces</vt:lpstr>
      <vt:lpstr>Principles of Interface Design</vt:lpstr>
      <vt:lpstr>What Clients Want in a Random Library</vt:lpstr>
      <vt:lpstr>The Client View of the Random Library</vt:lpstr>
      <vt:lpstr>Exercises: Generating Random Values </vt:lpstr>
      <vt:lpstr>RandomLib.js: randomInteger</vt:lpstr>
      <vt:lpstr>RandomLib.js: randomReal</vt:lpstr>
      <vt:lpstr>RandomLib.js: randomChance</vt:lpstr>
      <vt:lpstr>RandomLib.js: randomColor</vt:lpstr>
      <vt:lpstr>Geometrical Approximation of Pi</vt:lpstr>
      <vt:lpstr>Running the Simulation</vt:lpstr>
      <vt:lpstr>Exercise: Write PiApproximation </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92</cp:revision>
  <dcterms:created xsi:type="dcterms:W3CDTF">2017-04-17T00:11:22Z</dcterms:created>
  <dcterms:modified xsi:type="dcterms:W3CDTF">2017-04-17T00:11:39Z</dcterms:modified>
</cp:coreProperties>
</file>