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441" r:id="rId2"/>
    <p:sldId id="463" r:id="rId3"/>
    <p:sldId id="464" r:id="rId4"/>
    <p:sldId id="465" r:id="rId5"/>
    <p:sldId id="468" r:id="rId6"/>
    <p:sldId id="467" r:id="rId7"/>
    <p:sldId id="473" r:id="rId8"/>
    <p:sldId id="369" r:id="rId9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66FF66"/>
    <a:srgbClr val="969696"/>
    <a:srgbClr val="FFFF66"/>
    <a:srgbClr val="FF0000"/>
    <a:srgbClr val="990099"/>
    <a:srgbClr val="0000FF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32787"/>
    <p:restoredTop sz="90929"/>
  </p:normalViewPr>
  <p:slideViewPr>
    <p:cSldViewPr showGuides="1">
      <p:cViewPr>
        <p:scale>
          <a:sx n="150" d="100"/>
          <a:sy n="150" d="100"/>
        </p:scale>
        <p:origin x="-8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77C1EC5B-30F7-D649-A39C-0A1CC58BEC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92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ＭＳ Ｐゴシック" pitchFamily="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31F1E5-EB8D-C244-844B-32E9AE6C9BF5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7374ED-2665-F14D-A0CD-0C44CCC81E82}" type="slidenum">
              <a:rPr lang="en-US"/>
              <a:pPr/>
              <a:t>2</a:t>
            </a:fld>
            <a:endParaRPr lang="en-US"/>
          </a:p>
        </p:txBody>
      </p:sp>
      <p:sp>
        <p:nvSpPr>
          <p:cNvPr id="603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51BD9A-A094-F441-A867-B8A9780A7C43}" type="slidenum">
              <a:rPr lang="en-US"/>
              <a:pPr/>
              <a:t>3</a:t>
            </a:fld>
            <a:endParaRPr lang="en-US"/>
          </a:p>
        </p:txBody>
      </p:sp>
      <p:sp>
        <p:nvSpPr>
          <p:cNvPr id="6051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7C41D3-A530-7942-A501-58D13A5BD95F}" type="slidenum">
              <a:rPr lang="en-US"/>
              <a:pPr/>
              <a:t>4</a:t>
            </a:fld>
            <a:endParaRPr lang="en-US"/>
          </a:p>
        </p:txBody>
      </p:sp>
      <p:sp>
        <p:nvSpPr>
          <p:cNvPr id="6072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2126D9-5AEA-9A4F-A4EE-B39203F28E1C}" type="slidenum">
              <a:rPr lang="en-US"/>
              <a:pPr/>
              <a:t>6</a:t>
            </a:fld>
            <a:endParaRPr lang="en-US"/>
          </a:p>
        </p:txBody>
      </p:sp>
      <p:sp>
        <p:nvSpPr>
          <p:cNvPr id="6113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1DAEC4-CD91-044B-A5CA-BE5D6C78A2EE}" type="slidenum">
              <a:rPr lang="en-US"/>
              <a:pPr/>
              <a:t>8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98F6E68-C4A5-6849-9B9E-46E9E6BE49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ABCC867-C990-334A-8E65-4052BAC932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3D19C6B-FB10-9845-856B-40FE828CF4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3631E3C-C148-D940-88B8-398E202F92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C51BA30-D6A1-A545-9F7E-6664A64D3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C63A3B0-4280-F745-9474-40A9778ECB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6AC8090-00BB-6047-895B-4A38E07E8C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D34FF3A-6B25-4942-BA5D-62204CA405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B99A73B-2378-7141-9FDD-AE7B3CBBA7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67C8C01-B116-4D4C-AD2C-25B99CACA4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C4ED1A-704D-9949-AC2D-84188EACC2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647C9908-EAB0-4448-89F8-8CF7E8D3D3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</a:rPr>
              <a:t>Mechanics of Functions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449576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 smtClean="0"/>
              <a:t>Jerry Cain and Eric Roberts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</a:t>
            </a:r>
            <a:r>
              <a:rPr lang="en-US" sz="3200" b="0" dirty="0" smtClean="0"/>
              <a:t>106J</a:t>
            </a:r>
          </a:p>
          <a:p>
            <a:pPr algn="ctr">
              <a:lnSpc>
                <a:spcPct val="85000"/>
              </a:lnSpc>
            </a:pPr>
            <a:r>
              <a:rPr lang="en-US" sz="3200" b="0" dirty="0" smtClean="0"/>
              <a:t>April 19, 2017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3600" dirty="0">
                <a:solidFill>
                  <a:srgbClr val="FF0000"/>
                </a:solidFill>
              </a:rPr>
              <a:t>Mechanics of the</a:t>
            </a:r>
            <a:r>
              <a:rPr lang="en-US" sz="3600" dirty="0" smtClean="0">
                <a:solidFill>
                  <a:srgbClr val="FF0000"/>
                </a:solidFill>
              </a:rPr>
              <a:t> Function-</a:t>
            </a:r>
            <a:r>
              <a:rPr lang="en-US" sz="3600" dirty="0">
                <a:solidFill>
                  <a:srgbClr val="FF0000"/>
                </a:solidFill>
              </a:rPr>
              <a:t>Calling Process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2115" name="Text Box 3"/>
          <p:cNvSpPr txBox="1">
            <a:spLocks noChangeArrowheads="1"/>
          </p:cNvSpPr>
          <p:nvPr/>
        </p:nvSpPr>
        <p:spPr bwMode="auto">
          <a:xfrm>
            <a:off x="457200" y="1143000"/>
            <a:ext cx="82296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When you invoke </a:t>
            </a:r>
            <a:r>
              <a:rPr lang="en-US" sz="2400" b="0"/>
              <a:t>a</a:t>
            </a:r>
            <a:r>
              <a:rPr lang="en-US" sz="2400" b="0" smtClean="0"/>
              <a:t> function, </a:t>
            </a:r>
            <a:r>
              <a:rPr lang="en-US" sz="2400" b="0" dirty="0"/>
              <a:t>the following actions occur:</a:t>
            </a:r>
          </a:p>
        </p:txBody>
      </p:sp>
      <p:grpSp>
        <p:nvGrpSpPr>
          <p:cNvPr id="602116" name="Group 4"/>
          <p:cNvGrpSpPr>
            <a:grpSpLocks/>
          </p:cNvGrpSpPr>
          <p:nvPr/>
        </p:nvGrpSpPr>
        <p:grpSpPr bwMode="auto">
          <a:xfrm>
            <a:off x="457200" y="1624014"/>
            <a:ext cx="8229600" cy="403225"/>
            <a:chOff x="288" y="1023"/>
            <a:chExt cx="5184" cy="254"/>
          </a:xfrm>
        </p:grpSpPr>
        <p:sp>
          <p:nvSpPr>
            <p:cNvPr id="602117" name="Text Box 5"/>
            <p:cNvSpPr txBox="1">
              <a:spLocks noChangeArrowheads="1"/>
            </p:cNvSpPr>
            <p:nvPr/>
          </p:nvSpPr>
          <p:spPr bwMode="auto">
            <a:xfrm>
              <a:off x="528" y="1023"/>
              <a:ext cx="4944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 dirty="0" smtClean="0"/>
                <a:t>JavaScript </a:t>
              </a:r>
              <a:r>
                <a:rPr lang="en-US" sz="2200" b="0" dirty="0"/>
                <a:t>evaluates the </a:t>
              </a:r>
              <a:r>
                <a:rPr lang="en-US" sz="2200" b="0" dirty="0" smtClean="0"/>
                <a:t>arguments in </a:t>
              </a:r>
              <a:r>
                <a:rPr lang="en-US" sz="2200" b="0" dirty="0"/>
                <a:t>the context of the</a:t>
              </a:r>
              <a:r>
                <a:rPr lang="en-US" sz="2200" b="0" dirty="0" smtClean="0"/>
                <a:t> caller.</a:t>
              </a:r>
              <a:endParaRPr lang="en-US" sz="2200" b="0" dirty="0"/>
            </a:p>
          </p:txBody>
        </p:sp>
        <p:sp>
          <p:nvSpPr>
            <p:cNvPr id="602118" name="Text Box 6"/>
            <p:cNvSpPr txBox="1">
              <a:spLocks noChangeArrowheads="1"/>
            </p:cNvSpPr>
            <p:nvPr/>
          </p:nvSpPr>
          <p:spPr bwMode="auto">
            <a:xfrm>
              <a:off x="288" y="1023"/>
              <a:ext cx="28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/>
                <a:t>1.</a:t>
              </a:r>
            </a:p>
          </p:txBody>
        </p:sp>
      </p:grpSp>
      <p:grpSp>
        <p:nvGrpSpPr>
          <p:cNvPr id="602119" name="Group 7"/>
          <p:cNvGrpSpPr>
            <a:grpSpLocks/>
          </p:cNvGrpSpPr>
          <p:nvPr/>
        </p:nvGrpSpPr>
        <p:grpSpPr bwMode="auto">
          <a:xfrm>
            <a:off x="457200" y="2060973"/>
            <a:ext cx="8229600" cy="2230438"/>
            <a:chOff x="288" y="1023"/>
            <a:chExt cx="5184" cy="1405"/>
          </a:xfrm>
        </p:grpSpPr>
        <p:sp>
          <p:nvSpPr>
            <p:cNvPr id="602120" name="Text Box 8"/>
            <p:cNvSpPr txBox="1">
              <a:spLocks noChangeArrowheads="1"/>
            </p:cNvSpPr>
            <p:nvPr/>
          </p:nvSpPr>
          <p:spPr bwMode="auto">
            <a:xfrm>
              <a:off x="528" y="1023"/>
              <a:ext cx="4944" cy="1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 dirty="0" smtClean="0"/>
                <a:t>JavaScript copies </a:t>
              </a:r>
              <a:r>
                <a:rPr lang="en-US" sz="2200" b="0" dirty="0"/>
                <a:t>each argument value into the corresponding parameter variable, which is allocated in a newly assigned region of memory called a </a:t>
              </a:r>
              <a:r>
                <a:rPr lang="en-US" sz="2200" i="1" dirty="0"/>
                <a:t>stack frame</a:t>
              </a:r>
              <a:r>
                <a:rPr lang="en-US" sz="2200" b="0" i="1" dirty="0"/>
                <a:t>.</a:t>
              </a:r>
              <a:r>
                <a:rPr lang="en-US" sz="2200" b="0" dirty="0"/>
                <a:t>  This assignment follows the order in which the arguments appear: the first argument is copied into the first parameter variable, and so on</a:t>
              </a:r>
              <a:r>
                <a:rPr lang="en-US" sz="2200" b="0" dirty="0" smtClean="0"/>
                <a:t>.  If there are too many arguments, the extras are ignored.  If there are too few, the extra parameters are initialized to </a:t>
              </a:r>
              <a:r>
                <a:rPr lang="en-US" sz="2000" dirty="0" smtClean="0">
                  <a:latin typeface="Courier New"/>
                  <a:cs typeface="Courier New"/>
                </a:rPr>
                <a:t>undefined</a:t>
              </a:r>
              <a:r>
                <a:rPr lang="en-US" sz="2200" b="0" dirty="0" smtClean="0"/>
                <a:t>.  </a:t>
              </a:r>
              <a:endParaRPr lang="en-US" sz="2200" b="0" dirty="0"/>
            </a:p>
          </p:txBody>
        </p:sp>
        <p:sp>
          <p:nvSpPr>
            <p:cNvPr id="602121" name="Text Box 9"/>
            <p:cNvSpPr txBox="1">
              <a:spLocks noChangeArrowheads="1"/>
            </p:cNvSpPr>
            <p:nvPr/>
          </p:nvSpPr>
          <p:spPr bwMode="auto">
            <a:xfrm>
              <a:off x="288" y="1023"/>
              <a:ext cx="28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/>
                <a:t>2.</a:t>
              </a:r>
            </a:p>
          </p:txBody>
        </p:sp>
      </p:grpSp>
      <p:grpSp>
        <p:nvGrpSpPr>
          <p:cNvPr id="602122" name="Group 10"/>
          <p:cNvGrpSpPr>
            <a:grpSpLocks/>
          </p:cNvGrpSpPr>
          <p:nvPr/>
        </p:nvGrpSpPr>
        <p:grpSpPr bwMode="auto">
          <a:xfrm>
            <a:off x="457200" y="4325145"/>
            <a:ext cx="8229600" cy="708025"/>
            <a:chOff x="288" y="1023"/>
            <a:chExt cx="5184" cy="446"/>
          </a:xfrm>
        </p:grpSpPr>
        <p:sp>
          <p:nvSpPr>
            <p:cNvPr id="602123" name="Text Box 11"/>
            <p:cNvSpPr txBox="1">
              <a:spLocks noChangeArrowheads="1"/>
            </p:cNvSpPr>
            <p:nvPr/>
          </p:nvSpPr>
          <p:spPr bwMode="auto">
            <a:xfrm>
              <a:off x="528" y="1023"/>
              <a:ext cx="494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 dirty="0" smtClean="0"/>
                <a:t>JavaScript </a:t>
              </a:r>
              <a:r>
                <a:rPr lang="en-US" sz="2200" b="0" dirty="0"/>
                <a:t>then evaluates the statements in the</a:t>
              </a:r>
              <a:r>
                <a:rPr lang="en-US" sz="2200" b="0" dirty="0" smtClean="0"/>
                <a:t> function </a:t>
              </a:r>
              <a:r>
                <a:rPr lang="en-US" sz="2200" b="0" dirty="0"/>
                <a:t>body, using the new stack frame to look up the values of local variables. </a:t>
              </a:r>
            </a:p>
          </p:txBody>
        </p:sp>
        <p:sp>
          <p:nvSpPr>
            <p:cNvPr id="602124" name="Text Box 12"/>
            <p:cNvSpPr txBox="1">
              <a:spLocks noChangeArrowheads="1"/>
            </p:cNvSpPr>
            <p:nvPr/>
          </p:nvSpPr>
          <p:spPr bwMode="auto">
            <a:xfrm>
              <a:off x="288" y="1023"/>
              <a:ext cx="28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/>
                <a:t>3.</a:t>
              </a:r>
            </a:p>
          </p:txBody>
        </p:sp>
      </p:grpSp>
      <p:grpSp>
        <p:nvGrpSpPr>
          <p:cNvPr id="602125" name="Group 13"/>
          <p:cNvGrpSpPr>
            <a:grpSpLocks/>
          </p:cNvGrpSpPr>
          <p:nvPr/>
        </p:nvGrpSpPr>
        <p:grpSpPr bwMode="auto">
          <a:xfrm>
            <a:off x="457200" y="5066904"/>
            <a:ext cx="8229600" cy="708025"/>
            <a:chOff x="288" y="1023"/>
            <a:chExt cx="5184" cy="446"/>
          </a:xfrm>
        </p:grpSpPr>
        <p:sp>
          <p:nvSpPr>
            <p:cNvPr id="602126" name="Text Box 14"/>
            <p:cNvSpPr txBox="1">
              <a:spLocks noChangeArrowheads="1"/>
            </p:cNvSpPr>
            <p:nvPr/>
          </p:nvSpPr>
          <p:spPr bwMode="auto">
            <a:xfrm>
              <a:off x="528" y="1023"/>
              <a:ext cx="494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 dirty="0"/>
                <a:t>When</a:t>
              </a:r>
              <a:r>
                <a:rPr lang="en-US" sz="2200" b="0" dirty="0" smtClean="0"/>
                <a:t> JavaScript </a:t>
              </a:r>
              <a:r>
                <a:rPr lang="en-US" sz="2200" b="0" dirty="0"/>
                <a:t>encounters a </a:t>
              </a:r>
              <a:r>
                <a:rPr lang="en-US" sz="2000" dirty="0">
                  <a:latin typeface="Courier New" pitchFamily="1" charset="0"/>
                </a:rPr>
                <a:t>return</a:t>
              </a:r>
              <a:r>
                <a:rPr lang="en-US" sz="2200" b="0" dirty="0"/>
                <a:t> statement, it computes the return value and substitutes that value in place of the call. </a:t>
              </a:r>
            </a:p>
          </p:txBody>
        </p:sp>
        <p:sp>
          <p:nvSpPr>
            <p:cNvPr id="602127" name="Text Box 15"/>
            <p:cNvSpPr txBox="1">
              <a:spLocks noChangeArrowheads="1"/>
            </p:cNvSpPr>
            <p:nvPr/>
          </p:nvSpPr>
          <p:spPr bwMode="auto">
            <a:xfrm>
              <a:off x="288" y="1023"/>
              <a:ext cx="28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/>
                <a:t>4.</a:t>
              </a:r>
            </a:p>
          </p:txBody>
        </p:sp>
      </p:grpSp>
      <p:grpSp>
        <p:nvGrpSpPr>
          <p:cNvPr id="602128" name="Group 16"/>
          <p:cNvGrpSpPr>
            <a:grpSpLocks/>
          </p:cNvGrpSpPr>
          <p:nvPr/>
        </p:nvGrpSpPr>
        <p:grpSpPr bwMode="auto">
          <a:xfrm>
            <a:off x="457200" y="5808664"/>
            <a:ext cx="8229600" cy="708025"/>
            <a:chOff x="288" y="1023"/>
            <a:chExt cx="5184" cy="446"/>
          </a:xfrm>
        </p:grpSpPr>
        <p:sp>
          <p:nvSpPr>
            <p:cNvPr id="602129" name="Text Box 17"/>
            <p:cNvSpPr txBox="1">
              <a:spLocks noChangeArrowheads="1"/>
            </p:cNvSpPr>
            <p:nvPr/>
          </p:nvSpPr>
          <p:spPr bwMode="auto">
            <a:xfrm>
              <a:off x="528" y="1023"/>
              <a:ext cx="494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 dirty="0" smtClean="0"/>
                <a:t>JavaScript </a:t>
              </a:r>
              <a:r>
                <a:rPr lang="en-US" sz="2200" b="0" dirty="0"/>
                <a:t>then</a:t>
              </a:r>
              <a:r>
                <a:rPr lang="en-US" sz="2200" b="0" dirty="0" smtClean="0"/>
                <a:t> removes the </a:t>
              </a:r>
              <a:r>
                <a:rPr lang="en-US" sz="2200" b="0" dirty="0"/>
                <a:t>stack frame for the called</a:t>
              </a:r>
              <a:r>
                <a:rPr lang="en-US" sz="2200" b="0" dirty="0" smtClean="0"/>
                <a:t> function </a:t>
              </a:r>
              <a:r>
                <a:rPr lang="en-US" sz="2200" b="0" dirty="0"/>
                <a:t>and returns to the caller, continuing from where it left off. </a:t>
              </a:r>
            </a:p>
          </p:txBody>
        </p:sp>
        <p:sp>
          <p:nvSpPr>
            <p:cNvPr id="602130" name="Text Box 18"/>
            <p:cNvSpPr txBox="1">
              <a:spLocks noChangeArrowheads="1"/>
            </p:cNvSpPr>
            <p:nvPr/>
          </p:nvSpPr>
          <p:spPr bwMode="auto">
            <a:xfrm>
              <a:off x="288" y="1023"/>
              <a:ext cx="288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90000"/>
                </a:lnSpc>
                <a:spcAft>
                  <a:spcPct val="50000"/>
                </a:spcAft>
              </a:pPr>
              <a:r>
                <a:rPr lang="en-US" sz="2200" b="0"/>
                <a:t>5.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Combinations Function  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0416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To </a:t>
            </a:r>
            <a:r>
              <a:rPr lang="en-US" sz="2400" b="0"/>
              <a:t>illustrate</a:t>
            </a:r>
            <a:r>
              <a:rPr lang="en-US" sz="2400" b="0" smtClean="0"/>
              <a:t> function </a:t>
            </a:r>
            <a:r>
              <a:rPr lang="en-US" sz="2400" b="0" dirty="0"/>
              <a:t>calls, the text uses a function </a:t>
            </a:r>
            <a:r>
              <a:rPr lang="en-US" sz="2400" b="0" i="1" dirty="0" err="1"/>
              <a:t>C</a:t>
            </a:r>
            <a:r>
              <a:rPr lang="en-US" sz="2400" b="0" dirty="0" err="1"/>
              <a:t>(</a:t>
            </a:r>
            <a:r>
              <a:rPr lang="en-US" sz="2400" b="0" i="1" dirty="0" err="1"/>
              <a:t>n</a:t>
            </a:r>
            <a:r>
              <a:rPr lang="en-US" sz="2400" b="0" i="1" dirty="0"/>
              <a:t>,</a:t>
            </a:r>
            <a:r>
              <a:rPr lang="en-US" sz="600" b="0" i="1" dirty="0"/>
              <a:t> </a:t>
            </a:r>
            <a:r>
              <a:rPr lang="en-US" sz="2400" b="0" i="1" dirty="0" err="1"/>
              <a:t>k</a:t>
            </a:r>
            <a:r>
              <a:rPr lang="en-US" sz="2400" b="0" dirty="0"/>
              <a:t>) that computes the </a:t>
            </a:r>
            <a:r>
              <a:rPr lang="en-US" sz="2400" i="1" dirty="0"/>
              <a:t>combinations</a:t>
            </a:r>
            <a:r>
              <a:rPr lang="en-US" sz="2400" b="0" dirty="0"/>
              <a:t> function, which is the number of ways one can select </a:t>
            </a:r>
            <a:r>
              <a:rPr lang="en-US" sz="2400" b="0" i="1" dirty="0" err="1"/>
              <a:t>k</a:t>
            </a:r>
            <a:r>
              <a:rPr lang="en-US" sz="2400" b="0" dirty="0"/>
              <a:t> elements from a set of </a:t>
            </a:r>
            <a:r>
              <a:rPr lang="en-US" sz="2400" b="0" i="1" dirty="0" err="1"/>
              <a:t>n</a:t>
            </a:r>
            <a:r>
              <a:rPr lang="en-US" sz="2400" b="0" dirty="0"/>
              <a:t> objects.</a:t>
            </a:r>
            <a:endParaRPr lang="en-US" sz="2400" dirty="0"/>
          </a:p>
        </p:txBody>
      </p:sp>
      <p:grpSp>
        <p:nvGrpSpPr>
          <p:cNvPr id="604164" name="Group 4"/>
          <p:cNvGrpSpPr>
            <a:grpSpLocks/>
          </p:cNvGrpSpPr>
          <p:nvPr/>
        </p:nvGrpSpPr>
        <p:grpSpPr bwMode="auto">
          <a:xfrm>
            <a:off x="482600" y="2273300"/>
            <a:ext cx="8128000" cy="2679700"/>
            <a:chOff x="304" y="1432"/>
            <a:chExt cx="5120" cy="1688"/>
          </a:xfrm>
        </p:grpSpPr>
        <p:sp>
          <p:nvSpPr>
            <p:cNvPr id="604165" name="Rectangle 5"/>
            <p:cNvSpPr>
              <a:spLocks noChangeArrowheads="1"/>
            </p:cNvSpPr>
            <p:nvPr/>
          </p:nvSpPr>
          <p:spPr bwMode="auto">
            <a:xfrm>
              <a:off x="304" y="1432"/>
              <a:ext cx="5120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/>
                <a:t>Suppose, for example, that you have a set of five coins: a penny, a nickel, a dime, a quarter, and a dollar:</a:t>
              </a:r>
            </a:p>
          </p:txBody>
        </p:sp>
        <p:grpSp>
          <p:nvGrpSpPr>
            <p:cNvPr id="604166" name="Group 6"/>
            <p:cNvGrpSpPr>
              <a:grpSpLocks/>
            </p:cNvGrpSpPr>
            <p:nvPr/>
          </p:nvGrpSpPr>
          <p:grpSpPr bwMode="auto">
            <a:xfrm>
              <a:off x="864" y="1960"/>
              <a:ext cx="4364" cy="812"/>
              <a:chOff x="864" y="1960"/>
              <a:chExt cx="4364" cy="812"/>
            </a:xfrm>
          </p:grpSpPr>
          <p:pic>
            <p:nvPicPr>
              <p:cNvPr id="604167" name="Picture 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64" y="2056"/>
                <a:ext cx="616" cy="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4168" name="Picture 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80" y="2016"/>
                <a:ext cx="702" cy="7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4169" name="Picture 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408" y="1970"/>
                <a:ext cx="800" cy="7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4170" name="Picture 1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416" y="1960"/>
                <a:ext cx="812" cy="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4171" name="Picture 1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580" y="2080"/>
                <a:ext cx="599" cy="5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604172" name="Rectangle 12"/>
            <p:cNvSpPr>
              <a:spLocks noChangeArrowheads="1"/>
            </p:cNvSpPr>
            <p:nvPr/>
          </p:nvSpPr>
          <p:spPr bwMode="auto">
            <a:xfrm>
              <a:off x="304" y="2872"/>
              <a:ext cx="5120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 b="0"/>
                <a:t>	How many ways are there to select two coins? </a:t>
              </a:r>
            </a:p>
          </p:txBody>
        </p:sp>
      </p:grpSp>
      <p:grpSp>
        <p:nvGrpSpPr>
          <p:cNvPr id="604173" name="Group 13"/>
          <p:cNvGrpSpPr>
            <a:grpSpLocks/>
          </p:cNvGrpSpPr>
          <p:nvPr/>
        </p:nvGrpSpPr>
        <p:grpSpPr bwMode="auto">
          <a:xfrm>
            <a:off x="5346700" y="3048000"/>
            <a:ext cx="3011488" cy="1423988"/>
            <a:chOff x="3368" y="1920"/>
            <a:chExt cx="1897" cy="897"/>
          </a:xfrm>
        </p:grpSpPr>
        <p:sp>
          <p:nvSpPr>
            <p:cNvPr id="604174" name="Rectangle 14"/>
            <p:cNvSpPr>
              <a:spLocks noChangeArrowheads="1"/>
            </p:cNvSpPr>
            <p:nvPr/>
          </p:nvSpPr>
          <p:spPr bwMode="auto">
            <a:xfrm>
              <a:off x="3368" y="1936"/>
              <a:ext cx="867" cy="86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75" name="Rectangle 15"/>
            <p:cNvSpPr>
              <a:spLocks noChangeArrowheads="1"/>
            </p:cNvSpPr>
            <p:nvPr/>
          </p:nvSpPr>
          <p:spPr bwMode="auto">
            <a:xfrm>
              <a:off x="4368" y="1920"/>
              <a:ext cx="897" cy="8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176" name="Group 16"/>
          <p:cNvGrpSpPr>
            <a:grpSpLocks/>
          </p:cNvGrpSpPr>
          <p:nvPr/>
        </p:nvGrpSpPr>
        <p:grpSpPr bwMode="auto">
          <a:xfrm>
            <a:off x="4040188" y="3048000"/>
            <a:ext cx="4318000" cy="1423988"/>
            <a:chOff x="2545" y="1920"/>
            <a:chExt cx="2720" cy="897"/>
          </a:xfrm>
        </p:grpSpPr>
        <p:sp>
          <p:nvSpPr>
            <p:cNvPr id="604177" name="Rectangle 17"/>
            <p:cNvSpPr>
              <a:spLocks noChangeArrowheads="1"/>
            </p:cNvSpPr>
            <p:nvPr/>
          </p:nvSpPr>
          <p:spPr bwMode="auto">
            <a:xfrm>
              <a:off x="2545" y="2032"/>
              <a:ext cx="677" cy="67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78" name="Rectangle 18"/>
            <p:cNvSpPr>
              <a:spLocks noChangeArrowheads="1"/>
            </p:cNvSpPr>
            <p:nvPr/>
          </p:nvSpPr>
          <p:spPr bwMode="auto">
            <a:xfrm>
              <a:off x="4368" y="1920"/>
              <a:ext cx="897" cy="8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179" name="Group 19"/>
          <p:cNvGrpSpPr>
            <a:grpSpLocks/>
          </p:cNvGrpSpPr>
          <p:nvPr/>
        </p:nvGrpSpPr>
        <p:grpSpPr bwMode="auto">
          <a:xfrm>
            <a:off x="4040188" y="3073400"/>
            <a:ext cx="2682875" cy="1376363"/>
            <a:chOff x="2545" y="1936"/>
            <a:chExt cx="1690" cy="867"/>
          </a:xfrm>
        </p:grpSpPr>
        <p:sp>
          <p:nvSpPr>
            <p:cNvPr id="604180" name="Rectangle 20"/>
            <p:cNvSpPr>
              <a:spLocks noChangeArrowheads="1"/>
            </p:cNvSpPr>
            <p:nvPr/>
          </p:nvSpPr>
          <p:spPr bwMode="auto">
            <a:xfrm>
              <a:off x="2545" y="2032"/>
              <a:ext cx="677" cy="67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81" name="Rectangle 21"/>
            <p:cNvSpPr>
              <a:spLocks noChangeArrowheads="1"/>
            </p:cNvSpPr>
            <p:nvPr/>
          </p:nvSpPr>
          <p:spPr bwMode="auto">
            <a:xfrm>
              <a:off x="3368" y="1936"/>
              <a:ext cx="867" cy="86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182" name="Group 22"/>
          <p:cNvGrpSpPr>
            <a:grpSpLocks/>
          </p:cNvGrpSpPr>
          <p:nvPr/>
        </p:nvGrpSpPr>
        <p:grpSpPr bwMode="auto">
          <a:xfrm>
            <a:off x="2628900" y="3048000"/>
            <a:ext cx="5729288" cy="1423988"/>
            <a:chOff x="1656" y="1920"/>
            <a:chExt cx="3609" cy="897"/>
          </a:xfrm>
        </p:grpSpPr>
        <p:sp>
          <p:nvSpPr>
            <p:cNvPr id="604183" name="Rectangle 23"/>
            <p:cNvSpPr>
              <a:spLocks noChangeArrowheads="1"/>
            </p:cNvSpPr>
            <p:nvPr/>
          </p:nvSpPr>
          <p:spPr bwMode="auto">
            <a:xfrm>
              <a:off x="1656" y="1984"/>
              <a:ext cx="768" cy="7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84" name="Rectangle 24"/>
            <p:cNvSpPr>
              <a:spLocks noChangeArrowheads="1"/>
            </p:cNvSpPr>
            <p:nvPr/>
          </p:nvSpPr>
          <p:spPr bwMode="auto">
            <a:xfrm>
              <a:off x="4368" y="1920"/>
              <a:ext cx="897" cy="8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185" name="Group 25"/>
          <p:cNvGrpSpPr>
            <a:grpSpLocks/>
          </p:cNvGrpSpPr>
          <p:nvPr/>
        </p:nvGrpSpPr>
        <p:grpSpPr bwMode="auto">
          <a:xfrm>
            <a:off x="2628900" y="3073400"/>
            <a:ext cx="4094163" cy="1376363"/>
            <a:chOff x="1656" y="1936"/>
            <a:chExt cx="2579" cy="867"/>
          </a:xfrm>
        </p:grpSpPr>
        <p:sp>
          <p:nvSpPr>
            <p:cNvPr id="604186" name="Rectangle 26"/>
            <p:cNvSpPr>
              <a:spLocks noChangeArrowheads="1"/>
            </p:cNvSpPr>
            <p:nvPr/>
          </p:nvSpPr>
          <p:spPr bwMode="auto">
            <a:xfrm>
              <a:off x="1656" y="1984"/>
              <a:ext cx="768" cy="7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87" name="Rectangle 27"/>
            <p:cNvSpPr>
              <a:spLocks noChangeArrowheads="1"/>
            </p:cNvSpPr>
            <p:nvPr/>
          </p:nvSpPr>
          <p:spPr bwMode="auto">
            <a:xfrm>
              <a:off x="3368" y="1936"/>
              <a:ext cx="867" cy="86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188" name="Group 28"/>
          <p:cNvGrpSpPr>
            <a:grpSpLocks/>
          </p:cNvGrpSpPr>
          <p:nvPr/>
        </p:nvGrpSpPr>
        <p:grpSpPr bwMode="auto">
          <a:xfrm>
            <a:off x="2628900" y="3149600"/>
            <a:ext cx="2486025" cy="1219200"/>
            <a:chOff x="1656" y="1984"/>
            <a:chExt cx="1566" cy="768"/>
          </a:xfrm>
        </p:grpSpPr>
        <p:sp>
          <p:nvSpPr>
            <p:cNvPr id="604189" name="Rectangle 29"/>
            <p:cNvSpPr>
              <a:spLocks noChangeArrowheads="1"/>
            </p:cNvSpPr>
            <p:nvPr/>
          </p:nvSpPr>
          <p:spPr bwMode="auto">
            <a:xfrm>
              <a:off x="1656" y="1984"/>
              <a:ext cx="768" cy="7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90" name="Rectangle 30"/>
            <p:cNvSpPr>
              <a:spLocks noChangeArrowheads="1"/>
            </p:cNvSpPr>
            <p:nvPr/>
          </p:nvSpPr>
          <p:spPr bwMode="auto">
            <a:xfrm>
              <a:off x="2545" y="2032"/>
              <a:ext cx="677" cy="67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191" name="Group 31"/>
          <p:cNvGrpSpPr>
            <a:grpSpLocks/>
          </p:cNvGrpSpPr>
          <p:nvPr/>
        </p:nvGrpSpPr>
        <p:grpSpPr bwMode="auto">
          <a:xfrm>
            <a:off x="1320800" y="3048000"/>
            <a:ext cx="7037388" cy="1423988"/>
            <a:chOff x="832" y="1920"/>
            <a:chExt cx="4433" cy="897"/>
          </a:xfrm>
        </p:grpSpPr>
        <p:sp>
          <p:nvSpPr>
            <p:cNvPr id="604192" name="Rectangle 32"/>
            <p:cNvSpPr>
              <a:spLocks noChangeArrowheads="1"/>
            </p:cNvSpPr>
            <p:nvPr/>
          </p:nvSpPr>
          <p:spPr bwMode="auto">
            <a:xfrm>
              <a:off x="832" y="2024"/>
              <a:ext cx="685" cy="68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93" name="Rectangle 33"/>
            <p:cNvSpPr>
              <a:spLocks noChangeArrowheads="1"/>
            </p:cNvSpPr>
            <p:nvPr/>
          </p:nvSpPr>
          <p:spPr bwMode="auto">
            <a:xfrm>
              <a:off x="4368" y="1920"/>
              <a:ext cx="897" cy="8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194" name="Group 34"/>
          <p:cNvGrpSpPr>
            <a:grpSpLocks/>
          </p:cNvGrpSpPr>
          <p:nvPr/>
        </p:nvGrpSpPr>
        <p:grpSpPr bwMode="auto">
          <a:xfrm>
            <a:off x="1320800" y="3073400"/>
            <a:ext cx="5402263" cy="1376363"/>
            <a:chOff x="832" y="1936"/>
            <a:chExt cx="3403" cy="867"/>
          </a:xfrm>
        </p:grpSpPr>
        <p:sp>
          <p:nvSpPr>
            <p:cNvPr id="604195" name="Rectangle 35"/>
            <p:cNvSpPr>
              <a:spLocks noChangeArrowheads="1"/>
            </p:cNvSpPr>
            <p:nvPr/>
          </p:nvSpPr>
          <p:spPr bwMode="auto">
            <a:xfrm>
              <a:off x="832" y="2024"/>
              <a:ext cx="685" cy="68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96" name="Rectangle 36"/>
            <p:cNvSpPr>
              <a:spLocks noChangeArrowheads="1"/>
            </p:cNvSpPr>
            <p:nvPr/>
          </p:nvSpPr>
          <p:spPr bwMode="auto">
            <a:xfrm>
              <a:off x="3368" y="1936"/>
              <a:ext cx="867" cy="86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197" name="Group 37"/>
          <p:cNvGrpSpPr>
            <a:grpSpLocks/>
          </p:cNvGrpSpPr>
          <p:nvPr/>
        </p:nvGrpSpPr>
        <p:grpSpPr bwMode="auto">
          <a:xfrm>
            <a:off x="1320800" y="3213100"/>
            <a:ext cx="3794125" cy="1087438"/>
            <a:chOff x="832" y="2024"/>
            <a:chExt cx="2390" cy="685"/>
          </a:xfrm>
        </p:grpSpPr>
        <p:sp>
          <p:nvSpPr>
            <p:cNvPr id="604198" name="Rectangle 38"/>
            <p:cNvSpPr>
              <a:spLocks noChangeArrowheads="1"/>
            </p:cNvSpPr>
            <p:nvPr/>
          </p:nvSpPr>
          <p:spPr bwMode="auto">
            <a:xfrm>
              <a:off x="832" y="2024"/>
              <a:ext cx="685" cy="68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199" name="Rectangle 39"/>
            <p:cNvSpPr>
              <a:spLocks noChangeArrowheads="1"/>
            </p:cNvSpPr>
            <p:nvPr/>
          </p:nvSpPr>
          <p:spPr bwMode="auto">
            <a:xfrm>
              <a:off x="2545" y="2032"/>
              <a:ext cx="677" cy="67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200" name="Group 40"/>
          <p:cNvGrpSpPr>
            <a:grpSpLocks/>
          </p:cNvGrpSpPr>
          <p:nvPr/>
        </p:nvGrpSpPr>
        <p:grpSpPr bwMode="auto">
          <a:xfrm>
            <a:off x="1320800" y="3149600"/>
            <a:ext cx="2527300" cy="1219200"/>
            <a:chOff x="832" y="1984"/>
            <a:chExt cx="1592" cy="768"/>
          </a:xfrm>
        </p:grpSpPr>
        <p:sp>
          <p:nvSpPr>
            <p:cNvPr id="604201" name="Rectangle 41"/>
            <p:cNvSpPr>
              <a:spLocks noChangeArrowheads="1"/>
            </p:cNvSpPr>
            <p:nvPr/>
          </p:nvSpPr>
          <p:spPr bwMode="auto">
            <a:xfrm>
              <a:off x="832" y="2024"/>
              <a:ext cx="685" cy="68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02" name="Rectangle 42"/>
            <p:cNvSpPr>
              <a:spLocks noChangeArrowheads="1"/>
            </p:cNvSpPr>
            <p:nvPr/>
          </p:nvSpPr>
          <p:spPr bwMode="auto">
            <a:xfrm>
              <a:off x="1656" y="1984"/>
              <a:ext cx="768" cy="7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04203" name="Text Box 43"/>
          <p:cNvSpPr txBox="1">
            <a:spLocks noChangeArrowheads="1"/>
          </p:cNvSpPr>
          <p:nvPr/>
        </p:nvSpPr>
        <p:spPr bwMode="auto">
          <a:xfrm>
            <a:off x="1143000" y="50292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penny + nickel</a:t>
            </a:r>
          </a:p>
        </p:txBody>
      </p:sp>
      <p:sp>
        <p:nvSpPr>
          <p:cNvPr id="604204" name="Text Box 44"/>
          <p:cNvSpPr txBox="1">
            <a:spLocks noChangeArrowheads="1"/>
          </p:cNvSpPr>
          <p:nvPr/>
        </p:nvSpPr>
        <p:spPr bwMode="auto">
          <a:xfrm>
            <a:off x="1143000" y="5318125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penny + dime</a:t>
            </a:r>
          </a:p>
        </p:txBody>
      </p:sp>
      <p:sp>
        <p:nvSpPr>
          <p:cNvPr id="604205" name="Text Box 45"/>
          <p:cNvSpPr txBox="1">
            <a:spLocks noChangeArrowheads="1"/>
          </p:cNvSpPr>
          <p:nvPr/>
        </p:nvSpPr>
        <p:spPr bwMode="auto">
          <a:xfrm>
            <a:off x="1143000" y="560705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penny + quarter</a:t>
            </a:r>
          </a:p>
        </p:txBody>
      </p:sp>
      <p:sp>
        <p:nvSpPr>
          <p:cNvPr id="604206" name="Text Box 46"/>
          <p:cNvSpPr txBox="1">
            <a:spLocks noChangeArrowheads="1"/>
          </p:cNvSpPr>
          <p:nvPr/>
        </p:nvSpPr>
        <p:spPr bwMode="auto">
          <a:xfrm>
            <a:off x="1143000" y="5895975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penny + dollar</a:t>
            </a:r>
          </a:p>
        </p:txBody>
      </p:sp>
      <p:sp>
        <p:nvSpPr>
          <p:cNvPr id="604207" name="Text Box 47"/>
          <p:cNvSpPr txBox="1">
            <a:spLocks noChangeArrowheads="1"/>
          </p:cNvSpPr>
          <p:nvPr/>
        </p:nvSpPr>
        <p:spPr bwMode="auto">
          <a:xfrm>
            <a:off x="3048000" y="5026025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nickel + dime</a:t>
            </a:r>
          </a:p>
        </p:txBody>
      </p:sp>
      <p:sp>
        <p:nvSpPr>
          <p:cNvPr id="604208" name="Text Box 48"/>
          <p:cNvSpPr txBox="1">
            <a:spLocks noChangeArrowheads="1"/>
          </p:cNvSpPr>
          <p:nvPr/>
        </p:nvSpPr>
        <p:spPr bwMode="auto">
          <a:xfrm>
            <a:off x="3048000" y="531495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nickel + quarter</a:t>
            </a:r>
          </a:p>
        </p:txBody>
      </p:sp>
      <p:sp>
        <p:nvSpPr>
          <p:cNvPr id="604209" name="Text Box 49"/>
          <p:cNvSpPr txBox="1">
            <a:spLocks noChangeArrowheads="1"/>
          </p:cNvSpPr>
          <p:nvPr/>
        </p:nvSpPr>
        <p:spPr bwMode="auto">
          <a:xfrm>
            <a:off x="3048000" y="5603875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nickel + dollar</a:t>
            </a:r>
          </a:p>
        </p:txBody>
      </p:sp>
      <p:sp>
        <p:nvSpPr>
          <p:cNvPr id="604210" name="Text Box 50"/>
          <p:cNvSpPr txBox="1">
            <a:spLocks noChangeArrowheads="1"/>
          </p:cNvSpPr>
          <p:nvPr/>
        </p:nvSpPr>
        <p:spPr bwMode="auto">
          <a:xfrm>
            <a:off x="4953000" y="502285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dime + quarter</a:t>
            </a:r>
          </a:p>
        </p:txBody>
      </p:sp>
      <p:sp>
        <p:nvSpPr>
          <p:cNvPr id="604211" name="Text Box 51"/>
          <p:cNvSpPr txBox="1">
            <a:spLocks noChangeArrowheads="1"/>
          </p:cNvSpPr>
          <p:nvPr/>
        </p:nvSpPr>
        <p:spPr bwMode="auto">
          <a:xfrm>
            <a:off x="4953000" y="5311775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dime + dollar</a:t>
            </a:r>
          </a:p>
        </p:txBody>
      </p:sp>
      <p:sp>
        <p:nvSpPr>
          <p:cNvPr id="604212" name="Text Box 52"/>
          <p:cNvSpPr txBox="1">
            <a:spLocks noChangeArrowheads="1"/>
          </p:cNvSpPr>
          <p:nvPr/>
        </p:nvSpPr>
        <p:spPr bwMode="auto">
          <a:xfrm>
            <a:off x="6781800" y="5019675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/>
              <a:t>quarter + dollar</a:t>
            </a:r>
          </a:p>
        </p:txBody>
      </p:sp>
      <p:sp>
        <p:nvSpPr>
          <p:cNvPr id="604213" name="Text Box 53"/>
          <p:cNvSpPr txBox="1">
            <a:spLocks noChangeArrowheads="1"/>
          </p:cNvSpPr>
          <p:nvPr/>
        </p:nvSpPr>
        <p:spPr bwMode="auto">
          <a:xfrm>
            <a:off x="5486400" y="59436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400" b="0"/>
              <a:t>for a total of 10 ways.</a:t>
            </a:r>
          </a:p>
        </p:txBody>
      </p:sp>
      <p:grpSp>
        <p:nvGrpSpPr>
          <p:cNvPr id="604214" name="Group 54"/>
          <p:cNvGrpSpPr>
            <a:grpSpLocks/>
          </p:cNvGrpSpPr>
          <p:nvPr/>
        </p:nvGrpSpPr>
        <p:grpSpPr bwMode="auto">
          <a:xfrm>
            <a:off x="914400" y="2971800"/>
            <a:ext cx="7620000" cy="1584325"/>
            <a:chOff x="576" y="1872"/>
            <a:chExt cx="4800" cy="998"/>
          </a:xfrm>
        </p:grpSpPr>
        <p:sp>
          <p:nvSpPr>
            <p:cNvPr id="604215" name="Rectangle 55"/>
            <p:cNvSpPr>
              <a:spLocks noChangeArrowheads="1"/>
            </p:cNvSpPr>
            <p:nvPr/>
          </p:nvSpPr>
          <p:spPr bwMode="auto">
            <a:xfrm>
              <a:off x="576" y="1872"/>
              <a:ext cx="4800" cy="99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04216" name="Group 56"/>
            <p:cNvGrpSpPr>
              <a:grpSpLocks/>
            </p:cNvGrpSpPr>
            <p:nvPr/>
          </p:nvGrpSpPr>
          <p:grpSpPr bwMode="auto">
            <a:xfrm>
              <a:off x="864" y="1968"/>
              <a:ext cx="4364" cy="812"/>
              <a:chOff x="864" y="1960"/>
              <a:chExt cx="4364" cy="812"/>
            </a:xfrm>
          </p:grpSpPr>
          <p:pic>
            <p:nvPicPr>
              <p:cNvPr id="604217" name="Picture 57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64" y="2056"/>
                <a:ext cx="616" cy="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4218" name="Picture 5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80" y="2016"/>
                <a:ext cx="702" cy="7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4219" name="Picture 5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408" y="1970"/>
                <a:ext cx="800" cy="7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4220" name="Picture 6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416" y="1960"/>
                <a:ext cx="812" cy="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4221" name="Picture 6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580" y="2080"/>
                <a:ext cx="599" cy="5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3" grpId="0"/>
      <p:bldP spid="604204" grpId="0"/>
      <p:bldP spid="604205" grpId="0"/>
      <p:bldP spid="604206" grpId="0"/>
      <p:bldP spid="604207" grpId="0"/>
      <p:bldP spid="604208" grpId="0"/>
      <p:bldP spid="604209" grpId="0"/>
      <p:bldP spid="604210" grpId="0"/>
      <p:bldP spid="604211" grpId="0"/>
      <p:bldP spid="604212" grpId="0"/>
      <p:bldP spid="6042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Combinations and Factorials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6211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Fortunately, mathematics provides an easier way to compute the combinations function than by counting all the ways.  The value of the combinations function is given by the formula</a:t>
            </a:r>
            <a:endParaRPr lang="en-US" sz="2400" dirty="0"/>
          </a:p>
        </p:txBody>
      </p:sp>
      <p:sp>
        <p:nvSpPr>
          <p:cNvPr id="606212" name="Rectangle 4"/>
          <p:cNvSpPr>
            <a:spLocks noChangeArrowheads="1"/>
          </p:cNvSpPr>
          <p:nvPr/>
        </p:nvSpPr>
        <p:spPr bwMode="auto">
          <a:xfrm>
            <a:off x="2743200" y="2374900"/>
            <a:ext cx="1449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C</a:t>
            </a:r>
            <a:r>
              <a:rPr lang="en-US" sz="2400" b="0"/>
              <a:t>(</a:t>
            </a:r>
            <a:r>
              <a:rPr lang="en-US" sz="2400" b="0" i="1"/>
              <a:t>n,</a:t>
            </a:r>
            <a:r>
              <a:rPr lang="en-US" sz="600" b="0" i="1"/>
              <a:t> </a:t>
            </a:r>
            <a:r>
              <a:rPr lang="en-US" sz="2400" b="0" i="1"/>
              <a:t>k</a:t>
            </a:r>
            <a:r>
              <a:rPr lang="en-US" sz="2400" b="0"/>
              <a:t>)  =  </a:t>
            </a:r>
          </a:p>
        </p:txBody>
      </p:sp>
      <p:sp>
        <p:nvSpPr>
          <p:cNvPr id="606213" name="Line 5"/>
          <p:cNvSpPr>
            <a:spLocks noChangeShapeType="1"/>
          </p:cNvSpPr>
          <p:nvPr/>
        </p:nvSpPr>
        <p:spPr bwMode="auto">
          <a:xfrm>
            <a:off x="4191000" y="26035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6214" name="Rectangle 6"/>
          <p:cNvSpPr>
            <a:spLocks noChangeArrowheads="1"/>
          </p:cNvSpPr>
          <p:nvPr/>
        </p:nvSpPr>
        <p:spPr bwMode="auto">
          <a:xfrm>
            <a:off x="4743450" y="21717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n</a:t>
            </a:r>
            <a:r>
              <a:rPr lang="en-US" sz="600" b="0" i="1"/>
              <a:t> </a:t>
            </a:r>
            <a:r>
              <a:rPr lang="en-US" sz="2400" b="0"/>
              <a:t>!</a:t>
            </a:r>
          </a:p>
        </p:txBody>
      </p:sp>
      <p:sp>
        <p:nvSpPr>
          <p:cNvPr id="606215" name="Rectangle 7"/>
          <p:cNvSpPr>
            <a:spLocks noChangeArrowheads="1"/>
          </p:cNvSpPr>
          <p:nvPr/>
        </p:nvSpPr>
        <p:spPr bwMode="auto">
          <a:xfrm>
            <a:off x="4241800" y="2603500"/>
            <a:ext cx="439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k</a:t>
            </a:r>
            <a:r>
              <a:rPr lang="en-US" sz="600" b="0" i="1"/>
              <a:t> </a:t>
            </a:r>
            <a:r>
              <a:rPr lang="en-US" sz="2400" b="0"/>
              <a:t>!</a:t>
            </a:r>
          </a:p>
        </p:txBody>
      </p:sp>
      <p:sp>
        <p:nvSpPr>
          <p:cNvPr id="606216" name="Rectangle 8"/>
          <p:cNvSpPr>
            <a:spLocks noChangeArrowheads="1"/>
          </p:cNvSpPr>
          <p:nvPr/>
        </p:nvSpPr>
        <p:spPr bwMode="auto">
          <a:xfrm>
            <a:off x="4832350" y="2603500"/>
            <a:ext cx="101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/>
              <a:t>(</a:t>
            </a:r>
            <a:r>
              <a:rPr lang="en-US" sz="2400" b="0" i="1"/>
              <a:t>n</a:t>
            </a:r>
            <a:r>
              <a:rPr lang="en-US" sz="600" b="0" i="1"/>
              <a:t> </a:t>
            </a:r>
            <a:r>
              <a:rPr lang="en-US" sz="2400" b="0">
                <a:latin typeface="Courier New" pitchFamily="1" charset="0"/>
              </a:rPr>
              <a:t>–</a:t>
            </a:r>
            <a:r>
              <a:rPr lang="en-US" sz="600" b="0" i="1"/>
              <a:t> </a:t>
            </a:r>
            <a:r>
              <a:rPr lang="en-US" sz="2400" b="0" i="1"/>
              <a:t>k</a:t>
            </a:r>
            <a:r>
              <a:rPr lang="en-US" sz="2400" b="0"/>
              <a:t>)</a:t>
            </a:r>
            <a:r>
              <a:rPr lang="en-US" sz="600" b="0" i="1"/>
              <a:t> </a:t>
            </a:r>
            <a:r>
              <a:rPr lang="en-US" sz="2400" b="0"/>
              <a:t>!</a:t>
            </a:r>
          </a:p>
        </p:txBody>
      </p:sp>
      <p:sp>
        <p:nvSpPr>
          <p:cNvPr id="606217" name="Rectangle 9"/>
          <p:cNvSpPr>
            <a:spLocks noChangeArrowheads="1"/>
          </p:cNvSpPr>
          <p:nvPr/>
        </p:nvSpPr>
        <p:spPr bwMode="auto">
          <a:xfrm>
            <a:off x="4584700" y="2657475"/>
            <a:ext cx="288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0">
                <a:latin typeface="Helvetica Neue" pitchFamily="1" charset="0"/>
              </a:rPr>
              <a:t>x</a:t>
            </a:r>
          </a:p>
        </p:txBody>
      </p:sp>
      <p:grpSp>
        <p:nvGrpSpPr>
          <p:cNvPr id="606218" name="Group 10"/>
          <p:cNvGrpSpPr>
            <a:grpSpLocks/>
          </p:cNvGrpSpPr>
          <p:nvPr/>
        </p:nvGrpSpPr>
        <p:grpSpPr bwMode="auto">
          <a:xfrm>
            <a:off x="482600" y="3200400"/>
            <a:ext cx="8128000" cy="1828800"/>
            <a:chOff x="304" y="2016"/>
            <a:chExt cx="5120" cy="1152"/>
          </a:xfrm>
        </p:grpSpPr>
        <p:sp>
          <p:nvSpPr>
            <p:cNvPr id="606219" name="Rectangle 11"/>
            <p:cNvSpPr>
              <a:spLocks noChangeArrowheads="1"/>
            </p:cNvSpPr>
            <p:nvPr/>
          </p:nvSpPr>
          <p:spPr bwMode="auto">
            <a:xfrm>
              <a:off x="304" y="2016"/>
              <a:ext cx="5120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just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Given that you already have a </a:t>
              </a:r>
              <a:r>
                <a:rPr lang="en-US" sz="2000" dirty="0" smtClean="0">
                  <a:latin typeface="Courier New" pitchFamily="1" charset="0"/>
                </a:rPr>
                <a:t>fact</a:t>
              </a:r>
              <a:r>
                <a:rPr lang="en-US" sz="2400" b="0" dirty="0" smtClean="0"/>
                <a:t> function, </a:t>
              </a:r>
              <a:r>
                <a:rPr lang="en-US" sz="2400" b="0" dirty="0"/>
                <a:t>is easy to turn this formula directly into a</a:t>
              </a:r>
              <a:r>
                <a:rPr lang="en-US" sz="2400" b="0" dirty="0" smtClean="0"/>
                <a:t> function, </a:t>
              </a:r>
              <a:r>
                <a:rPr lang="en-US" sz="2400" b="0" dirty="0"/>
                <a:t>as follows:</a:t>
              </a:r>
              <a:endParaRPr lang="en-US" sz="2400" dirty="0"/>
            </a:p>
          </p:txBody>
        </p:sp>
        <p:sp>
          <p:nvSpPr>
            <p:cNvPr id="606220" name="Rectangle 12"/>
            <p:cNvSpPr>
              <a:spLocks noChangeArrowheads="1"/>
            </p:cNvSpPr>
            <p:nvPr/>
          </p:nvSpPr>
          <p:spPr bwMode="auto">
            <a:xfrm>
              <a:off x="666" y="2518"/>
              <a:ext cx="4566" cy="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6221" name="Rectangle 13"/>
            <p:cNvSpPr>
              <a:spLocks noChangeArrowheads="1"/>
            </p:cNvSpPr>
            <p:nvPr/>
          </p:nvSpPr>
          <p:spPr bwMode="auto">
            <a:xfrm>
              <a:off x="730" y="2541"/>
              <a:ext cx="4486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Courier New" pitchFamily="1" charset="0"/>
                </a:rPr>
                <a:t>function </a:t>
              </a:r>
              <a:r>
                <a:rPr lang="en-US" sz="1800" dirty="0" err="1" smtClean="0">
                  <a:latin typeface="Courier New" pitchFamily="1" charset="0"/>
                </a:rPr>
                <a:t>combinations(n</a:t>
              </a:r>
              <a:r>
                <a:rPr lang="en-US" sz="1800" dirty="0">
                  <a:latin typeface="Courier New" pitchFamily="1" charset="0"/>
                </a:rPr>
                <a:t>,</a:t>
              </a:r>
              <a:r>
                <a:rPr lang="en-US" sz="1800" dirty="0" smtClean="0">
                  <a:latin typeface="Courier New" pitchFamily="1" charset="0"/>
                </a:rPr>
                <a:t> </a:t>
              </a:r>
              <a:r>
                <a:rPr lang="en-US" sz="1800" dirty="0" err="1" smtClean="0">
                  <a:latin typeface="Courier New" pitchFamily="1" charset="0"/>
                </a:rPr>
                <a:t>k</a:t>
              </a:r>
              <a:r>
                <a:rPr lang="en-US" sz="1800" dirty="0">
                  <a:latin typeface="Courier New" pitchFamily="1" charset="0"/>
                </a:rPr>
                <a:t>) {</a:t>
              </a:r>
            </a:p>
            <a:p>
              <a:r>
                <a:rPr lang="en-US" sz="1800" dirty="0">
                  <a:latin typeface="Courier New" pitchFamily="1" charset="0"/>
                </a:rPr>
                <a:t>   return </a:t>
              </a:r>
              <a:r>
                <a:rPr lang="en-US" sz="1800" dirty="0" err="1" smtClean="0">
                  <a:latin typeface="Courier New" pitchFamily="1" charset="0"/>
                </a:rPr>
                <a:t>fact(</a:t>
              </a:r>
              <a:r>
                <a:rPr lang="en-US" sz="1800" dirty="0" err="1">
                  <a:latin typeface="Courier New" pitchFamily="1" charset="0"/>
                </a:rPr>
                <a:t>n</a:t>
              </a:r>
              <a:r>
                <a:rPr lang="en-US" sz="1800" dirty="0">
                  <a:latin typeface="Courier New" pitchFamily="1" charset="0"/>
                </a:rPr>
                <a:t>) / (</a:t>
              </a:r>
              <a:r>
                <a:rPr lang="en-US" sz="1800" dirty="0" err="1" smtClean="0">
                  <a:latin typeface="Courier New" pitchFamily="1" charset="0"/>
                </a:rPr>
                <a:t>fact(</a:t>
              </a:r>
              <a:r>
                <a:rPr lang="en-US" sz="1800" dirty="0" err="1">
                  <a:latin typeface="Courier New" pitchFamily="1" charset="0"/>
                </a:rPr>
                <a:t>k</a:t>
              </a:r>
              <a:r>
                <a:rPr lang="en-US" sz="1800" dirty="0">
                  <a:latin typeface="Courier New" pitchFamily="1" charset="0"/>
                </a:rPr>
                <a:t>) * </a:t>
              </a:r>
              <a:r>
                <a:rPr lang="en-US" sz="1800" dirty="0" err="1" smtClean="0">
                  <a:latin typeface="Courier New" pitchFamily="1" charset="0"/>
                </a:rPr>
                <a:t>fact(</a:t>
              </a:r>
              <a:r>
                <a:rPr lang="en-US" sz="1800" dirty="0" err="1">
                  <a:latin typeface="Courier New" pitchFamily="1" charset="0"/>
                </a:rPr>
                <a:t>n</a:t>
              </a:r>
              <a:r>
                <a:rPr lang="en-US" sz="1800" dirty="0">
                  <a:latin typeface="Courier New" pitchFamily="1" charset="0"/>
                </a:rPr>
                <a:t> - </a:t>
              </a:r>
              <a:r>
                <a:rPr lang="en-US" sz="1800" dirty="0" err="1">
                  <a:latin typeface="Courier New" pitchFamily="1" charset="0"/>
                </a:rPr>
                <a:t>k</a:t>
              </a:r>
              <a:r>
                <a:rPr lang="en-US" sz="1800" dirty="0">
                  <a:latin typeface="Courier New" pitchFamily="1" charset="0"/>
                </a:rPr>
                <a:t>));</a:t>
              </a:r>
            </a:p>
            <a:p>
              <a:r>
                <a:rPr lang="en-US" sz="1800" dirty="0"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606222" name="Rectangle 14"/>
          <p:cNvSpPr>
            <a:spLocks noChangeArrowheads="1"/>
          </p:cNvSpPr>
          <p:nvPr/>
        </p:nvSpPr>
        <p:spPr bwMode="auto">
          <a:xfrm>
            <a:off x="482600" y="5181600"/>
            <a:ext cx="812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The next slide simulates the operation of </a:t>
            </a:r>
            <a:r>
              <a:rPr lang="en-US" sz="2000" dirty="0">
                <a:latin typeface="Courier New" pitchFamily="1" charset="0"/>
              </a:rPr>
              <a:t>combinations</a:t>
            </a:r>
            <a:r>
              <a:rPr lang="en-US" sz="2400" b="0" dirty="0"/>
              <a:t> and </a:t>
            </a:r>
            <a:r>
              <a:rPr lang="en-US" sz="2000" dirty="0" smtClean="0">
                <a:latin typeface="Courier New" pitchFamily="1" charset="0"/>
              </a:rPr>
              <a:t>fact</a:t>
            </a:r>
            <a:r>
              <a:rPr lang="en-US" sz="2400" b="0" dirty="0" smtClean="0"/>
              <a:t> </a:t>
            </a:r>
            <a:r>
              <a:rPr lang="en-US" sz="2400" b="0" dirty="0"/>
              <a:t>in the context of a simple </a:t>
            </a:r>
            <a:r>
              <a:rPr lang="en-US" sz="2000" dirty="0">
                <a:latin typeface="Courier New" pitchFamily="1" charset="0"/>
              </a:rPr>
              <a:t>run</a:t>
            </a:r>
            <a:r>
              <a:rPr lang="en-US" sz="2400" b="0" dirty="0" smtClean="0"/>
              <a:t> function.</a:t>
            </a:r>
            <a:endParaRPr lang="en-US" sz="24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2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Tracing the </a:t>
            </a:r>
            <a:r>
              <a:rPr lang="en-US" sz="3600" b="1" dirty="0" smtClean="0">
                <a:solidFill>
                  <a:srgbClr val="FF0000"/>
                </a:solidFill>
                <a:latin typeface="Courier New"/>
                <a:cs typeface="Courier New"/>
              </a:rPr>
              <a:t>combinations</a:t>
            </a:r>
            <a:r>
              <a:rPr lang="en-US" sz="4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Function</a:t>
            </a:r>
            <a:endParaRPr lang="en-US"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PPConsole#2"/>
          <p:cNvGrpSpPr/>
          <p:nvPr/>
        </p:nvGrpSpPr>
        <p:grpSpPr>
          <a:xfrm>
            <a:off x="2342400" y="5337600"/>
            <a:ext cx="4480000" cy="1280000"/>
            <a:chOff x="2342400" y="5337600"/>
            <a:chExt cx="4480000" cy="1280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2400" y="5337600"/>
              <a:ext cx="4480000" cy="1280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396800" cy="2560000"/>
            <a:chOff x="256000" y="1088000"/>
            <a:chExt cx="8396800" cy="2560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396800" cy="25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384000" cy="2547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396800" cy="25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sp>
        <p:nvSpPr>
          <p:cNvPr id="8" name="PPTextBox#8"/>
          <p:cNvSpPr/>
          <p:nvPr/>
        </p:nvSpPr>
        <p:spPr bwMode="auto">
          <a:xfrm>
            <a:off x="2380800" y="56064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 </a:t>
            </a:r>
          </a:p>
        </p:txBody>
      </p:sp>
      <p:sp>
        <p:nvSpPr>
          <p:cNvPr id="9" name="PPTextBox#9"/>
          <p:cNvSpPr/>
          <p:nvPr/>
        </p:nvSpPr>
        <p:spPr bwMode="auto">
          <a:xfrm>
            <a:off x="2585600" y="5606400"/>
            <a:ext cx="2112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84" charset="0"/>
              </a:rPr>
              <a:t>combinations(6, 2)  </a:t>
            </a:r>
          </a:p>
        </p:txBody>
      </p:sp>
      <p:grpSp>
        <p:nvGrpSpPr>
          <p:cNvPr id="10" name="PPStackFrame#10"/>
          <p:cNvGrpSpPr/>
          <p:nvPr/>
        </p:nvGrpSpPr>
        <p:grpSpPr>
          <a:xfrm>
            <a:off x="384000" y="1395200"/>
            <a:ext cx="8396800" cy="2764800"/>
            <a:chOff x="384000" y="1395200"/>
            <a:chExt cx="8396800" cy="2764800"/>
          </a:xfrm>
        </p:grpSpPr>
        <p:sp>
          <p:nvSpPr>
            <p:cNvPr id="11" name="PPRect#11"/>
            <p:cNvSpPr/>
            <p:nvPr/>
          </p:nvSpPr>
          <p:spPr bwMode="auto">
            <a:xfrm>
              <a:off x="384000" y="1395200"/>
              <a:ext cx="8396800" cy="25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3" name="PPCodeImage#13" descr="image1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4000" y="1395200"/>
              <a:ext cx="8384000" cy="2547200"/>
            </a:xfrm>
            <a:prstGeom prst="rect">
              <a:avLst/>
            </a:prstGeom>
          </p:spPr>
        </p:pic>
        <p:sp>
          <p:nvSpPr>
            <p:cNvPr id="12" name="PPRect#12"/>
            <p:cNvSpPr/>
            <p:nvPr/>
          </p:nvSpPr>
          <p:spPr bwMode="auto">
            <a:xfrm>
              <a:off x="384000" y="1395200"/>
              <a:ext cx="8396800" cy="25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4" name="n"/>
            <p:cNvGrpSpPr/>
            <p:nvPr/>
          </p:nvGrpSpPr>
          <p:grpSpPr>
            <a:xfrm>
              <a:off x="6835200" y="3212800"/>
              <a:ext cx="896000" cy="665600"/>
              <a:chOff x="6835200" y="3212800"/>
              <a:chExt cx="896000" cy="6656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6835200" y="34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6835200" y="34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7" name="PPTextBox#17"/>
              <p:cNvSpPr/>
              <p:nvPr/>
            </p:nvSpPr>
            <p:spPr bwMode="auto">
              <a:xfrm>
                <a:off x="6848000" y="32128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n</a:t>
                </a:r>
              </a:p>
            </p:txBody>
          </p:sp>
        </p:grpSp>
        <p:grpSp>
          <p:nvGrpSpPr>
            <p:cNvPr id="18" name="k"/>
            <p:cNvGrpSpPr/>
            <p:nvPr/>
          </p:nvGrpSpPr>
          <p:grpSpPr>
            <a:xfrm>
              <a:off x="7808000" y="3212800"/>
              <a:ext cx="896000" cy="665600"/>
              <a:chOff x="7808000" y="3212800"/>
              <a:chExt cx="896000" cy="665600"/>
            </a:xfrm>
          </p:grpSpPr>
          <p:sp>
            <p:nvSpPr>
              <p:cNvPr id="19" name="PPRect#19"/>
              <p:cNvSpPr/>
              <p:nvPr/>
            </p:nvSpPr>
            <p:spPr bwMode="auto">
              <a:xfrm>
                <a:off x="7808000" y="34944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0" name="PPRect#20"/>
              <p:cNvSpPr/>
              <p:nvPr/>
            </p:nvSpPr>
            <p:spPr bwMode="auto">
              <a:xfrm>
                <a:off x="7808000" y="34944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21" name="PPTextBox#21"/>
              <p:cNvSpPr/>
              <p:nvPr/>
            </p:nvSpPr>
            <p:spPr bwMode="auto">
              <a:xfrm>
                <a:off x="7820800" y="32128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k</a:t>
                </a:r>
              </a:p>
            </p:txBody>
          </p:sp>
        </p:grpSp>
      </p:grpSp>
      <p:sp>
        <p:nvSpPr>
          <p:cNvPr id="22" name="PPRect#22"/>
          <p:cNvSpPr/>
          <p:nvPr/>
        </p:nvSpPr>
        <p:spPr bwMode="auto">
          <a:xfrm>
            <a:off x="68608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23" name="PPRect#23"/>
          <p:cNvSpPr/>
          <p:nvPr/>
        </p:nvSpPr>
        <p:spPr bwMode="auto">
          <a:xfrm>
            <a:off x="7833600" y="35200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24" name="PPRect#24"/>
          <p:cNvSpPr/>
          <p:nvPr/>
        </p:nvSpPr>
        <p:spPr bwMode="auto">
          <a:xfrm>
            <a:off x="832000" y="1702400"/>
            <a:ext cx="556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25" name="PPRect#25"/>
          <p:cNvSpPr/>
          <p:nvPr/>
        </p:nvSpPr>
        <p:spPr bwMode="auto">
          <a:xfrm>
            <a:off x="1728000" y="1702400"/>
            <a:ext cx="934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26" name="PPStackFrame#26"/>
          <p:cNvGrpSpPr/>
          <p:nvPr/>
        </p:nvGrpSpPr>
        <p:grpSpPr>
          <a:xfrm>
            <a:off x="512000" y="1702400"/>
            <a:ext cx="8396800" cy="2764800"/>
            <a:chOff x="512000" y="1702400"/>
            <a:chExt cx="8396800" cy="2764800"/>
          </a:xfrm>
        </p:grpSpPr>
        <p:sp>
          <p:nvSpPr>
            <p:cNvPr id="27" name="PPRect#27"/>
            <p:cNvSpPr/>
            <p:nvPr/>
          </p:nvSpPr>
          <p:spPr bwMode="auto">
            <a:xfrm>
              <a:off x="512000" y="1702400"/>
              <a:ext cx="8396800" cy="25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29" name="PPCodeImage#29" descr="image29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2547200"/>
            </a:xfrm>
            <a:prstGeom prst="rect">
              <a:avLst/>
            </a:prstGeom>
          </p:spPr>
        </p:pic>
        <p:sp>
          <p:nvSpPr>
            <p:cNvPr id="28" name="PPRect#28"/>
            <p:cNvSpPr/>
            <p:nvPr/>
          </p:nvSpPr>
          <p:spPr bwMode="auto">
            <a:xfrm>
              <a:off x="512000" y="1702400"/>
              <a:ext cx="8396800" cy="25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30" name="n"/>
            <p:cNvGrpSpPr/>
            <p:nvPr/>
          </p:nvGrpSpPr>
          <p:grpSpPr>
            <a:xfrm>
              <a:off x="5990400" y="3520000"/>
              <a:ext cx="896000" cy="665600"/>
              <a:chOff x="5990400" y="3520000"/>
              <a:chExt cx="896000" cy="665600"/>
            </a:xfrm>
          </p:grpSpPr>
          <p:sp>
            <p:nvSpPr>
              <p:cNvPr id="31" name="PPRect#31"/>
              <p:cNvSpPr/>
              <p:nvPr/>
            </p:nvSpPr>
            <p:spPr bwMode="auto">
              <a:xfrm>
                <a:off x="59904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2" name="PPRect#32"/>
              <p:cNvSpPr/>
              <p:nvPr/>
            </p:nvSpPr>
            <p:spPr bwMode="auto">
              <a:xfrm>
                <a:off x="59904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3" name="PPTextBox#33"/>
              <p:cNvSpPr/>
              <p:nvPr/>
            </p:nvSpPr>
            <p:spPr bwMode="auto">
              <a:xfrm>
                <a:off x="6003200" y="35200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n</a:t>
                </a:r>
              </a:p>
            </p:txBody>
          </p:sp>
        </p:grpSp>
        <p:grpSp>
          <p:nvGrpSpPr>
            <p:cNvPr id="34" name="result"/>
            <p:cNvGrpSpPr/>
            <p:nvPr/>
          </p:nvGrpSpPr>
          <p:grpSpPr>
            <a:xfrm>
              <a:off x="6963200" y="3520000"/>
              <a:ext cx="896000" cy="665600"/>
              <a:chOff x="6963200" y="3520000"/>
              <a:chExt cx="896000" cy="665600"/>
            </a:xfrm>
          </p:grpSpPr>
          <p:sp>
            <p:nvSpPr>
              <p:cNvPr id="35" name="PPRect#35"/>
              <p:cNvSpPr/>
              <p:nvPr/>
            </p:nvSpPr>
            <p:spPr bwMode="auto">
              <a:xfrm>
                <a:off x="69632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6" name="PPRect#36"/>
              <p:cNvSpPr/>
              <p:nvPr/>
            </p:nvSpPr>
            <p:spPr bwMode="auto">
              <a:xfrm>
                <a:off x="69632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37" name="PPTextBox#37"/>
              <p:cNvSpPr/>
              <p:nvPr/>
            </p:nvSpPr>
            <p:spPr bwMode="auto">
              <a:xfrm>
                <a:off x="6976000" y="35200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38" name="i"/>
            <p:cNvGrpSpPr/>
            <p:nvPr/>
          </p:nvGrpSpPr>
          <p:grpSpPr>
            <a:xfrm>
              <a:off x="7936000" y="3520000"/>
              <a:ext cx="896000" cy="665600"/>
              <a:chOff x="7936000" y="3520000"/>
              <a:chExt cx="896000" cy="665600"/>
            </a:xfrm>
          </p:grpSpPr>
          <p:sp>
            <p:nvSpPr>
              <p:cNvPr id="39" name="PPRect#39"/>
              <p:cNvSpPr/>
              <p:nvPr/>
            </p:nvSpPr>
            <p:spPr bwMode="auto">
              <a:xfrm>
                <a:off x="79360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40" name="PPRect#40"/>
              <p:cNvSpPr/>
              <p:nvPr/>
            </p:nvSpPr>
            <p:spPr bwMode="auto">
              <a:xfrm>
                <a:off x="79360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41" name="PPTextBox#41"/>
              <p:cNvSpPr/>
              <p:nvPr/>
            </p:nvSpPr>
            <p:spPr bwMode="auto">
              <a:xfrm>
                <a:off x="7948800" y="35200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</p:grpSp>
      <p:sp>
        <p:nvSpPr>
          <p:cNvPr id="42" name="PPRect#42"/>
          <p:cNvSpPr/>
          <p:nvPr/>
        </p:nvSpPr>
        <p:spPr bwMode="auto">
          <a:xfrm>
            <a:off x="60160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43" name="PPRect#43"/>
          <p:cNvSpPr/>
          <p:nvPr/>
        </p:nvSpPr>
        <p:spPr bwMode="auto">
          <a:xfrm>
            <a:off x="960000" y="2009600"/>
            <a:ext cx="1984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4" name="PPRect#44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45" name="PPRect#45"/>
          <p:cNvSpPr/>
          <p:nvPr/>
        </p:nvSpPr>
        <p:spPr bwMode="auto">
          <a:xfrm>
            <a:off x="960000" y="2291200"/>
            <a:ext cx="416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6" name="PPRect#46"/>
          <p:cNvSpPr/>
          <p:nvPr/>
        </p:nvSpPr>
        <p:spPr bwMode="auto">
          <a:xfrm>
            <a:off x="1728000" y="2291200"/>
            <a:ext cx="1216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7" name="PPRect#47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48" name="PPRect#48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9" name="PPRect#49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50" name="PPRect#50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1" name="PPRect#51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52" name="PPRect#52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3" name="PPRect#53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54" name="PPRect#54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5" name="PPRect#55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56" name="PPRect#56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7" name="PPRect#57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58" name="PPRect#58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9" name="PPRect#59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60" name="PPRect#60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1" name="PPRect#61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24</a:t>
            </a:r>
          </a:p>
        </p:txBody>
      </p:sp>
      <p:sp>
        <p:nvSpPr>
          <p:cNvPr id="62" name="PPRect#62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3" name="PPRect#63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64" name="PPRect#64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5" name="PPRect#65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120</a:t>
            </a:r>
          </a:p>
        </p:txBody>
      </p:sp>
      <p:sp>
        <p:nvSpPr>
          <p:cNvPr id="66" name="PPRect#66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7" name="PPRect#67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68" name="PPRect#68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69" name="PPRect#69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720</a:t>
            </a:r>
          </a:p>
        </p:txBody>
      </p:sp>
      <p:sp>
        <p:nvSpPr>
          <p:cNvPr id="70" name="PPRect#70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1" name="PPRect#71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7</a:t>
            </a:r>
          </a:p>
        </p:txBody>
      </p:sp>
      <p:sp>
        <p:nvSpPr>
          <p:cNvPr id="72" name="PPRect#72"/>
          <p:cNvSpPr/>
          <p:nvPr/>
        </p:nvSpPr>
        <p:spPr bwMode="auto">
          <a:xfrm>
            <a:off x="960000" y="3136000"/>
            <a:ext cx="1856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73" name="PPValueTag#73"/>
          <p:cNvGrpSpPr/>
          <p:nvPr/>
        </p:nvGrpSpPr>
        <p:grpSpPr>
          <a:xfrm>
            <a:off x="1728000" y="1971200"/>
            <a:ext cx="934400" cy="537600"/>
            <a:chOff x="1728000" y="1971200"/>
            <a:chExt cx="934400" cy="537600"/>
          </a:xfrm>
        </p:grpSpPr>
        <p:sp>
          <p:nvSpPr>
            <p:cNvPr id="74" name="PPLine#74"/>
            <p:cNvSpPr>
              <a:spLocks noChangeShapeType="1"/>
            </p:cNvSpPr>
            <p:nvPr/>
          </p:nvSpPr>
          <p:spPr bwMode="auto">
            <a:xfrm flipV="1">
              <a:off x="1728000" y="1971200"/>
              <a:ext cx="9344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75" name="PPOvalCallout#75"/>
            <p:cNvSpPr/>
            <p:nvPr/>
          </p:nvSpPr>
          <p:spPr bwMode="auto">
            <a:xfrm>
              <a:off x="1811200" y="2124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76" name="PPTextBox#76"/>
            <p:cNvSpPr/>
            <p:nvPr/>
          </p:nvSpPr>
          <p:spPr bwMode="auto">
            <a:xfrm>
              <a:off x="1811200" y="2124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720</a:t>
              </a:r>
            </a:p>
          </p:txBody>
        </p:sp>
      </p:grpSp>
      <p:sp>
        <p:nvSpPr>
          <p:cNvPr id="77" name="PPRect#77"/>
          <p:cNvSpPr/>
          <p:nvPr/>
        </p:nvSpPr>
        <p:spPr bwMode="auto">
          <a:xfrm>
            <a:off x="3264000" y="1702400"/>
            <a:ext cx="934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78" name="PPStackFrame#78"/>
          <p:cNvGrpSpPr/>
          <p:nvPr/>
        </p:nvGrpSpPr>
        <p:grpSpPr>
          <a:xfrm>
            <a:off x="512000" y="1702400"/>
            <a:ext cx="8396800" cy="2764800"/>
            <a:chOff x="512000" y="1702400"/>
            <a:chExt cx="8396800" cy="2764800"/>
          </a:xfrm>
        </p:grpSpPr>
        <p:sp>
          <p:nvSpPr>
            <p:cNvPr id="79" name="PPRect#79"/>
            <p:cNvSpPr/>
            <p:nvPr/>
          </p:nvSpPr>
          <p:spPr bwMode="auto">
            <a:xfrm>
              <a:off x="512000" y="1702400"/>
              <a:ext cx="8396800" cy="25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81" name="PPCodeImage#81" descr="image8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2547200"/>
            </a:xfrm>
            <a:prstGeom prst="rect">
              <a:avLst/>
            </a:prstGeom>
          </p:spPr>
        </p:pic>
        <p:sp>
          <p:nvSpPr>
            <p:cNvPr id="80" name="PPRect#80"/>
            <p:cNvSpPr/>
            <p:nvPr/>
          </p:nvSpPr>
          <p:spPr bwMode="auto">
            <a:xfrm>
              <a:off x="512000" y="1702400"/>
              <a:ext cx="8396800" cy="25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82" name="n"/>
            <p:cNvGrpSpPr/>
            <p:nvPr/>
          </p:nvGrpSpPr>
          <p:grpSpPr>
            <a:xfrm>
              <a:off x="5990400" y="3520000"/>
              <a:ext cx="896000" cy="665600"/>
              <a:chOff x="5990400" y="3520000"/>
              <a:chExt cx="896000" cy="665600"/>
            </a:xfrm>
          </p:grpSpPr>
          <p:sp>
            <p:nvSpPr>
              <p:cNvPr id="83" name="PPRect#83"/>
              <p:cNvSpPr/>
              <p:nvPr/>
            </p:nvSpPr>
            <p:spPr bwMode="auto">
              <a:xfrm>
                <a:off x="59904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4" name="PPRect#84"/>
              <p:cNvSpPr/>
              <p:nvPr/>
            </p:nvSpPr>
            <p:spPr bwMode="auto">
              <a:xfrm>
                <a:off x="59904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5" name="PPTextBox#85"/>
              <p:cNvSpPr/>
              <p:nvPr/>
            </p:nvSpPr>
            <p:spPr bwMode="auto">
              <a:xfrm>
                <a:off x="6003200" y="35200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n</a:t>
                </a:r>
              </a:p>
            </p:txBody>
          </p:sp>
        </p:grpSp>
        <p:grpSp>
          <p:nvGrpSpPr>
            <p:cNvPr id="86" name="result"/>
            <p:cNvGrpSpPr/>
            <p:nvPr/>
          </p:nvGrpSpPr>
          <p:grpSpPr>
            <a:xfrm>
              <a:off x="6963200" y="3520000"/>
              <a:ext cx="896000" cy="665600"/>
              <a:chOff x="6963200" y="3520000"/>
              <a:chExt cx="896000" cy="665600"/>
            </a:xfrm>
          </p:grpSpPr>
          <p:sp>
            <p:nvSpPr>
              <p:cNvPr id="87" name="PPRect#87"/>
              <p:cNvSpPr/>
              <p:nvPr/>
            </p:nvSpPr>
            <p:spPr bwMode="auto">
              <a:xfrm>
                <a:off x="69632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8" name="PPRect#88"/>
              <p:cNvSpPr/>
              <p:nvPr/>
            </p:nvSpPr>
            <p:spPr bwMode="auto">
              <a:xfrm>
                <a:off x="69632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89" name="PPTextBox#89"/>
              <p:cNvSpPr/>
              <p:nvPr/>
            </p:nvSpPr>
            <p:spPr bwMode="auto">
              <a:xfrm>
                <a:off x="6976000" y="35200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90" name="i"/>
            <p:cNvGrpSpPr/>
            <p:nvPr/>
          </p:nvGrpSpPr>
          <p:grpSpPr>
            <a:xfrm>
              <a:off x="7936000" y="3520000"/>
              <a:ext cx="896000" cy="665600"/>
              <a:chOff x="7936000" y="3520000"/>
              <a:chExt cx="896000" cy="665600"/>
            </a:xfrm>
          </p:grpSpPr>
          <p:sp>
            <p:nvSpPr>
              <p:cNvPr id="91" name="PPRect#91"/>
              <p:cNvSpPr/>
              <p:nvPr/>
            </p:nvSpPr>
            <p:spPr bwMode="auto">
              <a:xfrm>
                <a:off x="79360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2" name="PPRect#92"/>
              <p:cNvSpPr/>
              <p:nvPr/>
            </p:nvSpPr>
            <p:spPr bwMode="auto">
              <a:xfrm>
                <a:off x="79360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93" name="PPTextBox#93"/>
              <p:cNvSpPr/>
              <p:nvPr/>
            </p:nvSpPr>
            <p:spPr bwMode="auto">
              <a:xfrm>
                <a:off x="7948800" y="35200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</p:grpSp>
      <p:sp>
        <p:nvSpPr>
          <p:cNvPr id="94" name="PPRect#94"/>
          <p:cNvSpPr/>
          <p:nvPr/>
        </p:nvSpPr>
        <p:spPr bwMode="auto">
          <a:xfrm>
            <a:off x="60160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95" name="PPRect#95"/>
          <p:cNvSpPr/>
          <p:nvPr/>
        </p:nvSpPr>
        <p:spPr bwMode="auto">
          <a:xfrm>
            <a:off x="960000" y="2009600"/>
            <a:ext cx="1984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6" name="PPRect#96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97" name="PPRect#97"/>
          <p:cNvSpPr/>
          <p:nvPr/>
        </p:nvSpPr>
        <p:spPr bwMode="auto">
          <a:xfrm>
            <a:off x="960000" y="2291200"/>
            <a:ext cx="416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8" name="PPRect#98"/>
          <p:cNvSpPr/>
          <p:nvPr/>
        </p:nvSpPr>
        <p:spPr bwMode="auto">
          <a:xfrm>
            <a:off x="1728000" y="2291200"/>
            <a:ext cx="1216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99" name="PPRect#99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100" name="PPRect#100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1" name="PPRect#101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102" name="PPRect#102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3" name="PPRect#103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104" name="PPRect#104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5" name="PPRect#105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106" name="PPRect#106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07" name="PPRect#107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108" name="PPRect#108"/>
          <p:cNvSpPr/>
          <p:nvPr/>
        </p:nvSpPr>
        <p:spPr bwMode="auto">
          <a:xfrm>
            <a:off x="960000" y="3136000"/>
            <a:ext cx="1856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09" name="PPValueTag#109"/>
          <p:cNvGrpSpPr/>
          <p:nvPr/>
        </p:nvGrpSpPr>
        <p:grpSpPr>
          <a:xfrm>
            <a:off x="3264000" y="1971200"/>
            <a:ext cx="934400" cy="537600"/>
            <a:chOff x="3264000" y="1971200"/>
            <a:chExt cx="934400" cy="537600"/>
          </a:xfrm>
        </p:grpSpPr>
        <p:sp>
          <p:nvSpPr>
            <p:cNvPr id="110" name="PPLine#110"/>
            <p:cNvSpPr>
              <a:spLocks noChangeShapeType="1"/>
            </p:cNvSpPr>
            <p:nvPr/>
          </p:nvSpPr>
          <p:spPr bwMode="auto">
            <a:xfrm flipV="1">
              <a:off x="3264000" y="1971200"/>
              <a:ext cx="9344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11" name="PPOvalCallout#111"/>
            <p:cNvSpPr/>
            <p:nvPr/>
          </p:nvSpPr>
          <p:spPr bwMode="auto">
            <a:xfrm>
              <a:off x="3347200" y="2124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12" name="PPTextBox#112"/>
            <p:cNvSpPr/>
            <p:nvPr/>
          </p:nvSpPr>
          <p:spPr bwMode="auto">
            <a:xfrm>
              <a:off x="3347200" y="2124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2</a:t>
              </a:r>
            </a:p>
          </p:txBody>
        </p:sp>
      </p:grpSp>
      <p:sp>
        <p:nvSpPr>
          <p:cNvPr id="113" name="PPRect#113"/>
          <p:cNvSpPr/>
          <p:nvPr/>
        </p:nvSpPr>
        <p:spPr bwMode="auto">
          <a:xfrm>
            <a:off x="4544000" y="1702400"/>
            <a:ext cx="1446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14" name="PPStackFrame#114"/>
          <p:cNvGrpSpPr/>
          <p:nvPr/>
        </p:nvGrpSpPr>
        <p:grpSpPr>
          <a:xfrm>
            <a:off x="512000" y="1702400"/>
            <a:ext cx="8396800" cy="2764800"/>
            <a:chOff x="512000" y="1702400"/>
            <a:chExt cx="8396800" cy="2764800"/>
          </a:xfrm>
        </p:grpSpPr>
        <p:sp>
          <p:nvSpPr>
            <p:cNvPr id="115" name="PPRect#115"/>
            <p:cNvSpPr/>
            <p:nvPr/>
          </p:nvSpPr>
          <p:spPr bwMode="auto">
            <a:xfrm>
              <a:off x="512000" y="1702400"/>
              <a:ext cx="8396800" cy="256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117" name="PPCodeImage#117" descr="image117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00" y="1702400"/>
              <a:ext cx="8384000" cy="2547200"/>
            </a:xfrm>
            <a:prstGeom prst="rect">
              <a:avLst/>
            </a:prstGeom>
          </p:spPr>
        </p:pic>
        <p:sp>
          <p:nvSpPr>
            <p:cNvPr id="116" name="PPRect#116"/>
            <p:cNvSpPr/>
            <p:nvPr/>
          </p:nvSpPr>
          <p:spPr bwMode="auto">
            <a:xfrm>
              <a:off x="512000" y="1702400"/>
              <a:ext cx="8396800" cy="256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18" name="n"/>
            <p:cNvGrpSpPr/>
            <p:nvPr/>
          </p:nvGrpSpPr>
          <p:grpSpPr>
            <a:xfrm>
              <a:off x="5990400" y="3520000"/>
              <a:ext cx="896000" cy="665600"/>
              <a:chOff x="5990400" y="3520000"/>
              <a:chExt cx="896000" cy="665600"/>
            </a:xfrm>
          </p:grpSpPr>
          <p:sp>
            <p:nvSpPr>
              <p:cNvPr id="119" name="PPRect#119"/>
              <p:cNvSpPr/>
              <p:nvPr/>
            </p:nvSpPr>
            <p:spPr bwMode="auto">
              <a:xfrm>
                <a:off x="59904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0" name="PPRect#120"/>
              <p:cNvSpPr/>
              <p:nvPr/>
            </p:nvSpPr>
            <p:spPr bwMode="auto">
              <a:xfrm>
                <a:off x="59904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1" name="PPTextBox#121"/>
              <p:cNvSpPr/>
              <p:nvPr/>
            </p:nvSpPr>
            <p:spPr bwMode="auto">
              <a:xfrm>
                <a:off x="6003200" y="35200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n</a:t>
                </a:r>
              </a:p>
            </p:txBody>
          </p:sp>
        </p:grpSp>
        <p:grpSp>
          <p:nvGrpSpPr>
            <p:cNvPr id="122" name="result"/>
            <p:cNvGrpSpPr/>
            <p:nvPr/>
          </p:nvGrpSpPr>
          <p:grpSpPr>
            <a:xfrm>
              <a:off x="6963200" y="3520000"/>
              <a:ext cx="896000" cy="665600"/>
              <a:chOff x="6963200" y="3520000"/>
              <a:chExt cx="896000" cy="665600"/>
            </a:xfrm>
          </p:grpSpPr>
          <p:sp>
            <p:nvSpPr>
              <p:cNvPr id="123" name="PPRect#123"/>
              <p:cNvSpPr/>
              <p:nvPr/>
            </p:nvSpPr>
            <p:spPr bwMode="auto">
              <a:xfrm>
                <a:off x="69632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4" name="PPRect#124"/>
              <p:cNvSpPr/>
              <p:nvPr/>
            </p:nvSpPr>
            <p:spPr bwMode="auto">
              <a:xfrm>
                <a:off x="69632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5" name="PPTextBox#125"/>
              <p:cNvSpPr/>
              <p:nvPr/>
            </p:nvSpPr>
            <p:spPr bwMode="auto">
              <a:xfrm>
                <a:off x="6976000" y="3520000"/>
                <a:ext cx="8832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result</a:t>
                </a:r>
              </a:p>
            </p:txBody>
          </p:sp>
        </p:grpSp>
        <p:grpSp>
          <p:nvGrpSpPr>
            <p:cNvPr id="126" name="i"/>
            <p:cNvGrpSpPr/>
            <p:nvPr/>
          </p:nvGrpSpPr>
          <p:grpSpPr>
            <a:xfrm>
              <a:off x="7936000" y="3520000"/>
              <a:ext cx="896000" cy="665600"/>
              <a:chOff x="7936000" y="3520000"/>
              <a:chExt cx="896000" cy="665600"/>
            </a:xfrm>
          </p:grpSpPr>
          <p:sp>
            <p:nvSpPr>
              <p:cNvPr id="127" name="PPRect#127"/>
              <p:cNvSpPr/>
              <p:nvPr/>
            </p:nvSpPr>
            <p:spPr bwMode="auto">
              <a:xfrm>
                <a:off x="7936000" y="3801600"/>
                <a:ext cx="896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8" name="PPRect#128"/>
              <p:cNvSpPr/>
              <p:nvPr/>
            </p:nvSpPr>
            <p:spPr bwMode="auto">
              <a:xfrm>
                <a:off x="7936000" y="3801600"/>
                <a:ext cx="896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sp>
            <p:nvSpPr>
              <p:cNvPr id="129" name="PPTextBox#129"/>
              <p:cNvSpPr/>
              <p:nvPr/>
            </p:nvSpPr>
            <p:spPr bwMode="auto">
              <a:xfrm>
                <a:off x="7948800" y="3520000"/>
                <a:ext cx="166400" cy="26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84" charset="0"/>
                  </a:rPr>
                  <a:t>i</a:t>
                </a:r>
              </a:p>
            </p:txBody>
          </p:sp>
        </p:grpSp>
      </p:grpSp>
      <p:sp>
        <p:nvSpPr>
          <p:cNvPr id="130" name="PPRect#130"/>
          <p:cNvSpPr/>
          <p:nvPr/>
        </p:nvSpPr>
        <p:spPr bwMode="auto">
          <a:xfrm>
            <a:off x="60160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131" name="PPRect#131"/>
          <p:cNvSpPr/>
          <p:nvPr/>
        </p:nvSpPr>
        <p:spPr bwMode="auto">
          <a:xfrm>
            <a:off x="960000" y="2009600"/>
            <a:ext cx="1984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2" name="PPRect#132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133" name="PPRect#133"/>
          <p:cNvSpPr/>
          <p:nvPr/>
        </p:nvSpPr>
        <p:spPr bwMode="auto">
          <a:xfrm>
            <a:off x="960000" y="2291200"/>
            <a:ext cx="416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4" name="PPRect#134"/>
          <p:cNvSpPr/>
          <p:nvPr/>
        </p:nvSpPr>
        <p:spPr bwMode="auto">
          <a:xfrm>
            <a:off x="1728000" y="2291200"/>
            <a:ext cx="1216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5" name="PPRect#135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136" name="PPRect#136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7" name="PPRect#137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</a:t>
            </a:r>
          </a:p>
        </p:txBody>
      </p:sp>
      <p:sp>
        <p:nvSpPr>
          <p:cNvPr id="138" name="PPRect#138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39" name="PPRect#139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140" name="PPRect#140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1" name="PPRect#141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142" name="PPRect#142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3" name="PPRect#143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3</a:t>
            </a:r>
          </a:p>
        </p:txBody>
      </p:sp>
      <p:sp>
        <p:nvSpPr>
          <p:cNvPr id="144" name="PPRect#144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5" name="PPRect#145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6</a:t>
            </a:r>
          </a:p>
        </p:txBody>
      </p:sp>
      <p:sp>
        <p:nvSpPr>
          <p:cNvPr id="146" name="PPRect#146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7" name="PPRect#147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148" name="PPRect#148"/>
          <p:cNvSpPr/>
          <p:nvPr/>
        </p:nvSpPr>
        <p:spPr bwMode="auto">
          <a:xfrm>
            <a:off x="1344000" y="2572800"/>
            <a:ext cx="160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49" name="PPRect#149"/>
          <p:cNvSpPr/>
          <p:nvPr/>
        </p:nvSpPr>
        <p:spPr bwMode="auto">
          <a:xfrm>
            <a:off x="69888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24</a:t>
            </a:r>
          </a:p>
        </p:txBody>
      </p:sp>
      <p:sp>
        <p:nvSpPr>
          <p:cNvPr id="150" name="PPRect#150"/>
          <p:cNvSpPr/>
          <p:nvPr/>
        </p:nvSpPr>
        <p:spPr bwMode="auto">
          <a:xfrm>
            <a:off x="4160000" y="2291200"/>
            <a:ext cx="448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151" name="PPRect#151"/>
          <p:cNvSpPr/>
          <p:nvPr/>
        </p:nvSpPr>
        <p:spPr bwMode="auto">
          <a:xfrm>
            <a:off x="7961600" y="38272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5</a:t>
            </a:r>
          </a:p>
        </p:txBody>
      </p:sp>
      <p:sp>
        <p:nvSpPr>
          <p:cNvPr id="152" name="PPRect#152"/>
          <p:cNvSpPr/>
          <p:nvPr/>
        </p:nvSpPr>
        <p:spPr bwMode="auto">
          <a:xfrm>
            <a:off x="960000" y="3136000"/>
            <a:ext cx="1856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153" name="PPValueTag#153"/>
          <p:cNvGrpSpPr/>
          <p:nvPr/>
        </p:nvGrpSpPr>
        <p:grpSpPr>
          <a:xfrm>
            <a:off x="4544000" y="1971200"/>
            <a:ext cx="1446400" cy="537600"/>
            <a:chOff x="4544000" y="1971200"/>
            <a:chExt cx="1446400" cy="537600"/>
          </a:xfrm>
        </p:grpSpPr>
        <p:sp>
          <p:nvSpPr>
            <p:cNvPr id="154" name="PPLine#154"/>
            <p:cNvSpPr>
              <a:spLocks noChangeShapeType="1"/>
            </p:cNvSpPr>
            <p:nvPr/>
          </p:nvSpPr>
          <p:spPr bwMode="auto">
            <a:xfrm flipV="1">
              <a:off x="4544000" y="1971200"/>
              <a:ext cx="14464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5" name="PPOvalCallout#155"/>
            <p:cNvSpPr/>
            <p:nvPr/>
          </p:nvSpPr>
          <p:spPr bwMode="auto">
            <a:xfrm>
              <a:off x="4883200" y="21248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56" name="PPTextBox#156"/>
            <p:cNvSpPr/>
            <p:nvPr/>
          </p:nvSpPr>
          <p:spPr bwMode="auto">
            <a:xfrm>
              <a:off x="4883200" y="21248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24</a:t>
              </a:r>
            </a:p>
          </p:txBody>
        </p:sp>
      </p:grpSp>
      <p:grpSp>
        <p:nvGrpSpPr>
          <p:cNvPr id="157" name="PPValueTag#157"/>
          <p:cNvGrpSpPr/>
          <p:nvPr/>
        </p:nvGrpSpPr>
        <p:grpSpPr>
          <a:xfrm>
            <a:off x="320000" y="1382400"/>
            <a:ext cx="2342400" cy="537600"/>
            <a:chOff x="320000" y="1382400"/>
            <a:chExt cx="2342400" cy="537600"/>
          </a:xfrm>
        </p:grpSpPr>
        <p:sp>
          <p:nvSpPr>
            <p:cNvPr id="158" name="PPLine#158"/>
            <p:cNvSpPr>
              <a:spLocks noChangeShapeType="1"/>
            </p:cNvSpPr>
            <p:nvPr/>
          </p:nvSpPr>
          <p:spPr bwMode="auto">
            <a:xfrm flipV="1">
              <a:off x="320000" y="1382400"/>
              <a:ext cx="2342400" cy="0"/>
            </a:xfrm>
            <a:prstGeom prst="line">
              <a:avLst/>
            </a:prstGeom>
            <a:noFill/>
            <a:ln w="256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</p:sp>
        <p:sp>
          <p:nvSpPr>
            <p:cNvPr id="159" name="PPOvalCallout#159"/>
            <p:cNvSpPr/>
            <p:nvPr/>
          </p:nvSpPr>
          <p:spPr bwMode="auto">
            <a:xfrm>
              <a:off x="1107200" y="1536000"/>
              <a:ext cx="768000" cy="384000"/>
            </a:xfrm>
            <a:prstGeom prst="wedgeEllipseCallout">
              <a:avLst>
                <a:gd name="adj1" fmla="val 0"/>
                <a:gd name="adj2" fmla="val -80000"/>
              </a:avLst>
            </a:prstGeom>
            <a:solidFill>
              <a:srgbClr val="FFFF99"/>
            </a:solidFill>
            <a:ln w="2560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0" name="PPTextBox#160"/>
            <p:cNvSpPr/>
            <p:nvPr/>
          </p:nvSpPr>
          <p:spPr bwMode="auto">
            <a:xfrm>
              <a:off x="1107200" y="1536000"/>
              <a:ext cx="768000" cy="3456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15</a:t>
              </a:r>
            </a:p>
          </p:txBody>
        </p:sp>
      </p:grpSp>
      <p:sp>
        <p:nvSpPr>
          <p:cNvPr id="161" name="PPTextBox#161"/>
          <p:cNvSpPr/>
          <p:nvPr/>
        </p:nvSpPr>
        <p:spPr bwMode="auto">
          <a:xfrm>
            <a:off x="2380800" y="5824000"/>
            <a:ext cx="2304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15</a:t>
            </a:r>
          </a:p>
        </p:txBody>
      </p:sp>
      <p:sp>
        <p:nvSpPr>
          <p:cNvPr id="162" name="PPTextBox#162"/>
          <p:cNvSpPr/>
          <p:nvPr/>
        </p:nvSpPr>
        <p:spPr bwMode="auto">
          <a:xfrm>
            <a:off x="2380800" y="6041600"/>
            <a:ext cx="128000" cy="2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&gt;</a:t>
            </a:r>
          </a:p>
        </p:txBody>
      </p:sp>
      <p:grpSp>
        <p:nvGrpSpPr>
          <p:cNvPr id="164" name="Group 176"/>
          <p:cNvGrpSpPr/>
          <p:nvPr/>
        </p:nvGrpSpPr>
        <p:grpSpPr>
          <a:xfrm>
            <a:off x="0" y="990600"/>
            <a:ext cx="9144000" cy="3352800"/>
            <a:chOff x="0" y="990600"/>
            <a:chExt cx="9144000" cy="3352800"/>
          </a:xfrm>
        </p:grpSpPr>
        <p:sp useBgFill="1">
          <p:nvSpPr>
            <p:cNvPr id="176" name="PPRect#2"/>
            <p:cNvSpPr/>
            <p:nvPr/>
          </p:nvSpPr>
          <p:spPr bwMode="auto">
            <a:xfrm>
              <a:off x="0" y="990600"/>
              <a:ext cx="9144000" cy="3352800"/>
            </a:xfrm>
            <a:prstGeom prst="rect">
              <a:avLst/>
            </a:prstGeom>
            <a:ln w="12800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grpSp>
          <p:nvGrpSpPr>
            <p:cNvPr id="168" name="PPStackFrame#10"/>
            <p:cNvGrpSpPr/>
            <p:nvPr/>
          </p:nvGrpSpPr>
          <p:grpSpPr>
            <a:xfrm>
              <a:off x="384000" y="1395200"/>
              <a:ext cx="8396800" cy="2764800"/>
              <a:chOff x="384000" y="1395200"/>
              <a:chExt cx="8396800" cy="2764800"/>
            </a:xfrm>
          </p:grpSpPr>
          <p:sp>
            <p:nvSpPr>
              <p:cNvPr id="165" name="PPRect#11"/>
              <p:cNvSpPr/>
              <p:nvPr/>
            </p:nvSpPr>
            <p:spPr bwMode="auto">
              <a:xfrm>
                <a:off x="384000" y="1395200"/>
                <a:ext cx="8396800" cy="256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pic>
            <p:nvPicPr>
              <p:cNvPr id="166" name="PPCodeImage#13" descr="image13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000" y="1395200"/>
                <a:ext cx="8384000" cy="2547200"/>
              </a:xfrm>
              <a:prstGeom prst="rect">
                <a:avLst/>
              </a:prstGeom>
            </p:spPr>
          </p:pic>
          <p:sp>
            <p:nvSpPr>
              <p:cNvPr id="167" name="PPRect#12"/>
              <p:cNvSpPr/>
              <p:nvPr/>
            </p:nvSpPr>
            <p:spPr bwMode="auto">
              <a:xfrm>
                <a:off x="384000" y="1395200"/>
                <a:ext cx="8396800" cy="256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/>
              </a:p>
            </p:txBody>
          </p:sp>
          <p:grpSp>
            <p:nvGrpSpPr>
              <p:cNvPr id="169" name="n"/>
              <p:cNvGrpSpPr/>
              <p:nvPr/>
            </p:nvGrpSpPr>
            <p:grpSpPr>
              <a:xfrm>
                <a:off x="6835200" y="3212800"/>
                <a:ext cx="896000" cy="665600"/>
                <a:chOff x="6835200" y="3212800"/>
                <a:chExt cx="896000" cy="665600"/>
              </a:xfrm>
            </p:grpSpPr>
            <p:sp>
              <p:nvSpPr>
                <p:cNvPr id="173" name="PPRect#15"/>
                <p:cNvSpPr/>
                <p:nvPr/>
              </p:nvSpPr>
              <p:spPr bwMode="auto">
                <a:xfrm>
                  <a:off x="6835200" y="3494400"/>
                  <a:ext cx="896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/>
                </a:p>
              </p:txBody>
            </p:sp>
            <p:sp>
              <p:nvSpPr>
                <p:cNvPr id="174" name="PPRect#16"/>
                <p:cNvSpPr/>
                <p:nvPr/>
              </p:nvSpPr>
              <p:spPr bwMode="auto">
                <a:xfrm>
                  <a:off x="6835200" y="3494400"/>
                  <a:ext cx="896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/>
                </a:p>
              </p:txBody>
            </p:sp>
            <p:sp>
              <p:nvSpPr>
                <p:cNvPr id="175" name="PPTextBox#17"/>
                <p:cNvSpPr/>
                <p:nvPr/>
              </p:nvSpPr>
              <p:spPr bwMode="auto">
                <a:xfrm>
                  <a:off x="6848000" y="3212800"/>
                  <a:ext cx="1664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ourier New" pitchFamily="84" charset="0"/>
                    </a:rPr>
                    <a:t>n</a:t>
                  </a:r>
                </a:p>
              </p:txBody>
            </p:sp>
          </p:grpSp>
          <p:grpSp>
            <p:nvGrpSpPr>
              <p:cNvPr id="177" name="k"/>
              <p:cNvGrpSpPr/>
              <p:nvPr/>
            </p:nvGrpSpPr>
            <p:grpSpPr>
              <a:xfrm>
                <a:off x="7808000" y="3212800"/>
                <a:ext cx="896000" cy="665600"/>
                <a:chOff x="7808000" y="3212800"/>
                <a:chExt cx="896000" cy="665600"/>
              </a:xfrm>
            </p:grpSpPr>
            <p:sp>
              <p:nvSpPr>
                <p:cNvPr id="170" name="PPRect#19"/>
                <p:cNvSpPr/>
                <p:nvPr/>
              </p:nvSpPr>
              <p:spPr bwMode="auto">
                <a:xfrm>
                  <a:off x="7808000" y="3494400"/>
                  <a:ext cx="896000" cy="384000"/>
                </a:xfrm>
                <a:prstGeom prst="rect">
                  <a:avLst/>
                </a:prstGeom>
                <a:solidFill>
                  <a:srgbClr val="FFFFFF"/>
                </a:solidFill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/>
                </a:p>
              </p:txBody>
            </p:sp>
            <p:sp>
              <p:nvSpPr>
                <p:cNvPr id="171" name="PPRect#20"/>
                <p:cNvSpPr/>
                <p:nvPr/>
              </p:nvSpPr>
              <p:spPr bwMode="auto">
                <a:xfrm>
                  <a:off x="7808000" y="3494400"/>
                  <a:ext cx="896000" cy="384000"/>
                </a:xfrm>
                <a:prstGeom prst="rect">
                  <a:avLst/>
                </a:prstGeom>
                <a:noFill/>
                <a:ln w="12800" cap="flat" cmpd="sng" algn="ctr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/>
                </a:p>
              </p:txBody>
            </p:sp>
            <p:sp>
              <p:nvSpPr>
                <p:cNvPr id="172" name="PPTextBox#21"/>
                <p:cNvSpPr/>
                <p:nvPr/>
              </p:nvSpPr>
              <p:spPr bwMode="auto">
                <a:xfrm>
                  <a:off x="7820800" y="3212800"/>
                  <a:ext cx="166400" cy="268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8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ourier New" pitchFamily="84" charset="0"/>
                    </a:rPr>
                    <a:t>k</a:t>
                  </a:r>
                </a:p>
              </p:txBody>
            </p:sp>
          </p:grpSp>
        </p:grp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500"/>
                            </p:stCondLst>
                            <p:childTnLst>
                              <p:par>
                                <p:cTn id="2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500"/>
                            </p:stCondLst>
                            <p:childTnLst>
                              <p:par>
                                <p:cTn id="2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500"/>
                            </p:stCondLst>
                            <p:childTnLst>
                              <p:par>
                                <p:cTn id="2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500"/>
                            </p:stCondLst>
                            <p:childTnLst>
                              <p:par>
                                <p:cTn id="3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500"/>
                            </p:stCondLst>
                            <p:childTnLst>
                              <p:par>
                                <p:cTn id="3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500"/>
                            </p:stCondLst>
                            <p:childTnLst>
                              <p:par>
                                <p:cTn id="3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500"/>
                            </p:stCondLst>
                            <p:childTnLst>
                              <p:par>
                                <p:cTn id="3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7" fill="hold">
                      <p:stCondLst>
                        <p:cond delay="indefinite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0" fill="hold">
                            <p:stCondLst>
                              <p:cond delay="0"/>
                            </p:stCondLst>
                            <p:childTnLst>
                              <p:par>
                                <p:cTn id="5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>
                            <p:stCondLst>
                              <p:cond delay="500"/>
                            </p:stCondLst>
                            <p:childTnLst>
                              <p:par>
                                <p:cTn id="5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5" fill="hold">
                            <p:stCondLst>
                              <p:cond delay="500"/>
                            </p:stCondLst>
                            <p:childTnLst>
                              <p:par>
                                <p:cTn id="5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500"/>
                            </p:stCondLst>
                            <p:childTnLst>
                              <p:par>
                                <p:cTn id="5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500"/>
                            </p:stCondLst>
                            <p:childTnLst>
                              <p:par>
                                <p:cTn id="5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7" grpId="0" animBg="1"/>
      <p:bldP spid="77" grpId="1" animBg="1"/>
      <p:bldP spid="78" grpId="0" animBg="1"/>
      <p:bldP spid="78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3" grpId="0" animBg="1"/>
      <p:bldP spid="113" grpId="1" animBg="1"/>
      <p:bldP spid="114" grpId="0" animBg="1"/>
      <p:bldP spid="114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7" grpId="0" animBg="1"/>
      <p:bldP spid="161" grpId="0" animBg="1"/>
      <p:bldP spid="162" grpId="0" animBg="1"/>
      <p:bldP spid="168" grpId="0" animBg="1"/>
      <p:bldP spid="16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Exercise: Finding Perfect Numbers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0312" name="Rectangle 8"/>
          <p:cNvSpPr>
            <a:spLocks noChangeArrowheads="1"/>
          </p:cNvSpPr>
          <p:nvPr/>
        </p:nvSpPr>
        <p:spPr bwMode="auto">
          <a:xfrm>
            <a:off x="482600" y="1168400"/>
            <a:ext cx="812800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Greek mathematicians took a special interest in numbers that are equal to the sum of their proper divisors (a proper divisor of </a:t>
            </a:r>
            <a:r>
              <a:rPr lang="en-US" sz="2400" b="0" i="1" dirty="0" err="1"/>
              <a:t>n</a:t>
            </a:r>
            <a:r>
              <a:rPr lang="en-US" sz="2400" b="0" dirty="0"/>
              <a:t> is any divisor less than </a:t>
            </a:r>
            <a:r>
              <a:rPr lang="en-US" sz="2400" b="0" i="1" dirty="0" err="1"/>
              <a:t>n</a:t>
            </a:r>
            <a:r>
              <a:rPr lang="en-US" sz="2400" b="0" dirty="0"/>
              <a:t> itself).  They called such numbers </a:t>
            </a:r>
            <a:r>
              <a:rPr lang="en-US" sz="2400" i="1" dirty="0"/>
              <a:t>perfect</a:t>
            </a:r>
            <a:r>
              <a:rPr lang="en-US" sz="2400" b="0" i="1" dirty="0"/>
              <a:t> </a:t>
            </a:r>
            <a:r>
              <a:rPr lang="en-US" sz="2400" i="1" dirty="0"/>
              <a:t>numbers</a:t>
            </a:r>
            <a:r>
              <a:rPr lang="en-US" sz="2400" b="0" i="1" dirty="0"/>
              <a:t>.</a:t>
            </a:r>
            <a:r>
              <a:rPr lang="en-US" sz="2400" b="0" dirty="0"/>
              <a:t>  For example, 6 is a perfect number because it is the sum of 1, 2, and 3, which are the integers less than 6 that divide evenly into 6.  Similarly, 28 is a perfect number because it is the sum of 1, 2, 4, 7, and 14.</a:t>
            </a:r>
          </a:p>
        </p:txBody>
      </p:sp>
      <p:sp>
        <p:nvSpPr>
          <p:cNvPr id="610308" name="Rectangle 4"/>
          <p:cNvSpPr>
            <a:spLocks noChangeArrowheads="1"/>
          </p:cNvSpPr>
          <p:nvPr/>
        </p:nvSpPr>
        <p:spPr bwMode="auto">
          <a:xfrm>
            <a:off x="482600" y="3581400"/>
            <a:ext cx="8128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/>
              <a:t>For the </a:t>
            </a:r>
            <a:r>
              <a:rPr lang="en-US" sz="2400" b="0" dirty="0" smtClean="0"/>
              <a:t>next several minutes of class</a:t>
            </a:r>
            <a:r>
              <a:rPr lang="en-US" sz="2400" b="0" dirty="0"/>
              <a:t>, we’re going to design and implement a</a:t>
            </a:r>
            <a:r>
              <a:rPr lang="en-US" sz="2400" b="0" dirty="0" smtClean="0"/>
              <a:t> JavaScript </a:t>
            </a:r>
            <a:r>
              <a:rPr lang="en-US" sz="2400" b="0" dirty="0"/>
              <a:t>program that finds all the perfect numbers between two limits.  For example, if the limits are 1 and 10000, the output should look like this:   </a:t>
            </a:r>
          </a:p>
        </p:txBody>
      </p:sp>
      <p:grpSp>
        <p:nvGrpSpPr>
          <p:cNvPr id="610336" name="Group 32"/>
          <p:cNvGrpSpPr>
            <a:grpSpLocks/>
          </p:cNvGrpSpPr>
          <p:nvPr/>
        </p:nvGrpSpPr>
        <p:grpSpPr bwMode="auto">
          <a:xfrm>
            <a:off x="1874838" y="5038865"/>
            <a:ext cx="5402262" cy="1643063"/>
            <a:chOff x="1181" y="3189"/>
            <a:chExt cx="3403" cy="1035"/>
          </a:xfrm>
        </p:grpSpPr>
        <p:pic>
          <p:nvPicPr>
            <p:cNvPr id="610323" name="Picture 19" descr="Consol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1" y="3205"/>
              <a:ext cx="3403" cy="1019"/>
            </a:xfrm>
            <a:prstGeom prst="rect">
              <a:avLst/>
            </a:prstGeom>
            <a:noFill/>
          </p:spPr>
        </p:pic>
        <p:sp>
          <p:nvSpPr>
            <p:cNvPr id="610324" name="Text Box 20"/>
            <p:cNvSpPr txBox="1">
              <a:spLocks noChangeArrowheads="1"/>
            </p:cNvSpPr>
            <p:nvPr/>
          </p:nvSpPr>
          <p:spPr bwMode="auto">
            <a:xfrm>
              <a:off x="1200" y="3189"/>
              <a:ext cx="33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333333"/>
                  </a:solidFill>
                  <a:latin typeface="Helvetica Neue" pitchFamily="1" charset="0"/>
                </a:rPr>
                <a:t>JavaScript Console</a:t>
              </a:r>
              <a:endParaRPr lang="en-US" sz="1000" b="0" dirty="0">
                <a:solidFill>
                  <a:srgbClr val="333333"/>
                </a:solidFill>
                <a:latin typeface="Charcoal CY" pitchFamily="1" charset="-52"/>
              </a:endParaRPr>
            </a:p>
          </p:txBody>
        </p:sp>
      </p:grpSp>
      <p:sp>
        <p:nvSpPr>
          <p:cNvPr id="610325" name="Text Box 21"/>
          <p:cNvSpPr txBox="1">
            <a:spLocks noChangeArrowheads="1"/>
          </p:cNvSpPr>
          <p:nvPr/>
        </p:nvSpPr>
        <p:spPr bwMode="auto">
          <a:xfrm>
            <a:off x="1892300" y="5262703"/>
            <a:ext cx="5118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urier New" pitchFamily="1" charset="0"/>
              </a:rPr>
              <a:t>The perfect numbers between 1 and 10000 are:</a:t>
            </a:r>
          </a:p>
        </p:txBody>
      </p:sp>
      <p:sp>
        <p:nvSpPr>
          <p:cNvPr id="610326" name="Text Box 22"/>
          <p:cNvSpPr txBox="1">
            <a:spLocks noChangeArrowheads="1"/>
          </p:cNvSpPr>
          <p:nvPr/>
        </p:nvSpPr>
        <p:spPr bwMode="auto">
          <a:xfrm>
            <a:off x="1892300" y="5483365"/>
            <a:ext cx="502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urier New" pitchFamily="1" charset="0"/>
              </a:rPr>
              <a:t>6</a:t>
            </a:r>
          </a:p>
        </p:txBody>
      </p:sp>
      <p:sp>
        <p:nvSpPr>
          <p:cNvPr id="610328" name="Text Box 24"/>
          <p:cNvSpPr txBox="1">
            <a:spLocks noChangeArrowheads="1"/>
          </p:cNvSpPr>
          <p:nvPr/>
        </p:nvSpPr>
        <p:spPr bwMode="auto">
          <a:xfrm>
            <a:off x="1892300" y="5699265"/>
            <a:ext cx="502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urier New" pitchFamily="1" charset="0"/>
              </a:rPr>
              <a:t>28</a:t>
            </a:r>
          </a:p>
        </p:txBody>
      </p:sp>
      <p:sp>
        <p:nvSpPr>
          <p:cNvPr id="610329" name="Text Box 25"/>
          <p:cNvSpPr txBox="1">
            <a:spLocks noChangeArrowheads="1"/>
          </p:cNvSpPr>
          <p:nvPr/>
        </p:nvSpPr>
        <p:spPr bwMode="auto">
          <a:xfrm>
            <a:off x="1892300" y="5902465"/>
            <a:ext cx="502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urier New" pitchFamily="1" charset="0"/>
              </a:rPr>
              <a:t>496</a:t>
            </a:r>
          </a:p>
        </p:txBody>
      </p:sp>
      <p:sp>
        <p:nvSpPr>
          <p:cNvPr id="610330" name="Text Box 26"/>
          <p:cNvSpPr txBox="1">
            <a:spLocks noChangeArrowheads="1"/>
          </p:cNvSpPr>
          <p:nvPr/>
        </p:nvSpPr>
        <p:spPr bwMode="auto">
          <a:xfrm>
            <a:off x="1892300" y="6118365"/>
            <a:ext cx="502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ourier New" pitchFamily="1" charset="0"/>
              </a:rPr>
              <a:t>8128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8" grpId="0" build="p" autoUpdateAnimBg="0"/>
      <p:bldP spid="610325" grpId="0" build="p" autoUpdateAnimBg="0"/>
      <p:bldP spid="610326" grpId="0" autoUpdateAnimBg="0"/>
      <p:bldP spid="610328" grpId="0" autoUpdateAnimBg="0"/>
      <p:bldP spid="610329" grpId="0" autoUpdateAnimBg="0"/>
      <p:bldP spid="61033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PRect#5"/>
          <p:cNvSpPr/>
          <p:nvPr/>
        </p:nvSpPr>
        <p:spPr bwMode="auto">
          <a:xfrm>
            <a:off x="0" y="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PerfectNumbers.js</a:t>
            </a:r>
            <a:endParaRPr lang="en-US" sz="40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90600"/>
            <a:ext cx="8305800" cy="565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826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  <a:ln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13692</TotalTime>
  <Words>670</Words>
  <Application>Microsoft Macintosh PowerPoint</Application>
  <PresentationFormat>On-screen Show (4:3)</PresentationFormat>
  <Paragraphs>117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Blank Presentation</vt:lpstr>
      <vt:lpstr>Mechanics of Functions</vt:lpstr>
      <vt:lpstr>Mechanics of the Function-Calling Process</vt:lpstr>
      <vt:lpstr>The Combinations Function  </vt:lpstr>
      <vt:lpstr>Combinations and Factorials  </vt:lpstr>
      <vt:lpstr>Tracing the combinations Function</vt:lpstr>
      <vt:lpstr>Exercise: Finding Perfect Numbers</vt:lpstr>
      <vt:lpstr>PerfectNumbers.js</vt:lpstr>
      <vt:lpstr>The End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125</cp:revision>
  <dcterms:created xsi:type="dcterms:W3CDTF">2017-04-17T00:30:39Z</dcterms:created>
  <dcterms:modified xsi:type="dcterms:W3CDTF">2017-04-20T18:04:24Z</dcterms:modified>
</cp:coreProperties>
</file>