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9"/>
  </p:notesMasterIdLst>
  <p:sldIdLst>
    <p:sldId id="441" r:id="rId2"/>
    <p:sldId id="470" r:id="rId3"/>
    <p:sldId id="472" r:id="rId4"/>
    <p:sldId id="474" r:id="rId5"/>
    <p:sldId id="476" r:id="rId6"/>
    <p:sldId id="477" r:id="rId7"/>
    <p:sldId id="369" r:id="rId8"/>
  </p:sldIdLst>
  <p:sldSz cx="9144000" cy="6858000" type="screen4x3"/>
  <p:notesSz cx="9144000" cy="6858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Times New Roman" pitchFamily="1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Times New Roman" pitchFamily="1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Times New Roman" pitchFamily="1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Times New Roman" pitchFamily="1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Times New Roman" pitchFamily="1" charset="0"/>
        <a:ea typeface="+mn-ea"/>
        <a:cs typeface="+mn-cs"/>
      </a:defRPr>
    </a:lvl5pPr>
    <a:lvl6pPr marL="2286000" algn="l" defTabSz="457200" rtl="0" eaLnBrk="1" latinLnBrk="0" hangingPunct="1">
      <a:defRPr sz="1400" b="1" kern="1200">
        <a:solidFill>
          <a:schemeClr val="tx1"/>
        </a:solidFill>
        <a:latin typeface="Times New Roman" pitchFamily="1" charset="0"/>
        <a:ea typeface="+mn-ea"/>
        <a:cs typeface="+mn-cs"/>
      </a:defRPr>
    </a:lvl6pPr>
    <a:lvl7pPr marL="2743200" algn="l" defTabSz="457200" rtl="0" eaLnBrk="1" latinLnBrk="0" hangingPunct="1">
      <a:defRPr sz="1400" b="1" kern="1200">
        <a:solidFill>
          <a:schemeClr val="tx1"/>
        </a:solidFill>
        <a:latin typeface="Times New Roman" pitchFamily="1" charset="0"/>
        <a:ea typeface="+mn-ea"/>
        <a:cs typeface="+mn-cs"/>
      </a:defRPr>
    </a:lvl7pPr>
    <a:lvl8pPr marL="3200400" algn="l" defTabSz="457200" rtl="0" eaLnBrk="1" latinLnBrk="0" hangingPunct="1">
      <a:defRPr sz="1400" b="1" kern="1200">
        <a:solidFill>
          <a:schemeClr val="tx1"/>
        </a:solidFill>
        <a:latin typeface="Times New Roman" pitchFamily="1" charset="0"/>
        <a:ea typeface="+mn-ea"/>
        <a:cs typeface="+mn-cs"/>
      </a:defRPr>
    </a:lvl8pPr>
    <a:lvl9pPr marL="3657600" algn="l" defTabSz="457200" rtl="0" eaLnBrk="1" latinLnBrk="0" hangingPunct="1">
      <a:defRPr sz="1400" b="1" kern="1200">
        <a:solidFill>
          <a:schemeClr val="tx1"/>
        </a:solidFill>
        <a:latin typeface="Times New Roman" pitchFamily="1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66FF66"/>
    <a:srgbClr val="969696"/>
    <a:srgbClr val="FFFF66"/>
    <a:srgbClr val="FF0000"/>
    <a:srgbClr val="990099"/>
    <a:srgbClr val="0000FF"/>
    <a:srgbClr val="CC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>
    <p:restoredLeft sz="32787"/>
    <p:restoredTop sz="90929"/>
  </p:normalViewPr>
  <p:slideViewPr>
    <p:cSldViewPr showGuides="1">
      <p:cViewPr>
        <p:scale>
          <a:sx n="150" d="100"/>
          <a:sy n="150" d="100"/>
        </p:scale>
        <p:origin x="-216" y="-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interSettings" Target="printerSettings/printerSettings1.bin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en-US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181600" y="0"/>
            <a:ext cx="3962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endParaRPr lang="en-US"/>
          </a:p>
        </p:txBody>
      </p:sp>
      <p:sp>
        <p:nvSpPr>
          <p:cNvPr id="972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972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72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77000"/>
            <a:ext cx="3962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en-US"/>
          </a:p>
        </p:txBody>
      </p:sp>
      <p:sp>
        <p:nvSpPr>
          <p:cNvPr id="972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181600" y="6477000"/>
            <a:ext cx="3962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fld id="{77C1EC5B-30F7-D649-A39C-0A1CC58BEC8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09223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" charset="0"/>
        <a:ea typeface="ＭＳ Ｐゴシック" pitchFamily="1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" charset="0"/>
        <a:ea typeface="ＭＳ Ｐゴシック" pitchFamily="1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" charset="0"/>
        <a:ea typeface="ＭＳ Ｐゴシック" pitchFamily="1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" charset="0"/>
        <a:ea typeface="ＭＳ Ｐゴシック" pitchFamily="1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331F1E5-EB8D-C244-844B-32E9AE6C9BF5}" type="slidenum">
              <a:rPr lang="en-US"/>
              <a:pPr/>
              <a:t>1</a:t>
            </a:fld>
            <a:endParaRPr lang="en-US"/>
          </a:p>
        </p:txBody>
      </p:sp>
      <p:sp>
        <p:nvSpPr>
          <p:cNvPr id="460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titl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titl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C2126D9-5AEA-9A4F-A4EE-B39203F28E1C}" type="slidenum">
              <a:rPr lang="en-US"/>
              <a:pPr/>
              <a:t>5</a:t>
            </a:fld>
            <a:endParaRPr lang="en-US"/>
          </a:p>
        </p:txBody>
      </p:sp>
      <p:sp>
        <p:nvSpPr>
          <p:cNvPr id="61133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13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titl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71DAEC4-CD91-044B-A5CA-BE5D6C78A2EE}" type="slidenum">
              <a:rPr lang="en-US"/>
              <a:pPr/>
              <a:t>7</a:t>
            </a:fld>
            <a:endParaRPr lang="en-US"/>
          </a:p>
        </p:txBody>
      </p:sp>
      <p:sp>
        <p:nvSpPr>
          <p:cNvPr id="198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F98F6E68-C4A5-6849-9B9E-46E9E6BE492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1ABCC867-C990-334A-8E65-4052BAC9324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33D19C6B-FB10-9845-856B-40FE828CF4E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A3631E3C-C148-D940-88B8-398E202F922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2C51BA30-D6A1-A545-9F7E-6664A64D344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9C63A3B0-4280-F745-9474-40A9778ECB2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A6AC8090-00BB-6047-895B-4A38E07E8CE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4D34FF3A-6B25-4942-BA5D-62204CA405B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BB99A73B-2378-7141-9FDD-AE7B3CBBA7B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A67C8C01-B116-4D4C-AD2C-25B99CACA4F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0CC4ED1A-704D-9949-AC2D-84188EACC23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b="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b="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b="0"/>
            </a:lvl1pPr>
          </a:lstStyle>
          <a:p>
            <a:fld id="{647C9908-EAB0-4448-89F8-8CF7E8D3D3CD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1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1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1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1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1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1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1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1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7" Type="http://schemas.openxmlformats.org/officeDocument/2006/relationships/image" Target="../media/image14.png"/><Relationship Id="rId8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5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143000"/>
            <a:ext cx="9144000" cy="1143000"/>
          </a:xfrm>
        </p:spPr>
        <p:txBody>
          <a:bodyPr/>
          <a:lstStyle/>
          <a:p>
            <a:r>
              <a:rPr lang="en-US" sz="6000" dirty="0" smtClean="0">
                <a:solidFill>
                  <a:srgbClr val="FF0000"/>
                </a:solidFill>
              </a:rPr>
              <a:t>Mechanics of Functions</a:t>
            </a:r>
            <a:endParaRPr lang="en-US" sz="6000" dirty="0">
              <a:solidFill>
                <a:srgbClr val="FF0000"/>
              </a:solidFill>
            </a:endParaRPr>
          </a:p>
        </p:txBody>
      </p:sp>
      <p:sp>
        <p:nvSpPr>
          <p:cNvPr id="449576" name="Text Box 40"/>
          <p:cNvSpPr txBox="1">
            <a:spLocks noChangeArrowheads="1"/>
          </p:cNvSpPr>
          <p:nvPr/>
        </p:nvSpPr>
        <p:spPr bwMode="auto">
          <a:xfrm>
            <a:off x="0" y="4114800"/>
            <a:ext cx="9144000" cy="1360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3200" b="0" dirty="0" smtClean="0"/>
              <a:t>Jerry Cain and Eric Roberts</a:t>
            </a:r>
          </a:p>
          <a:p>
            <a:pPr algn="ctr">
              <a:lnSpc>
                <a:spcPct val="85000"/>
              </a:lnSpc>
            </a:pPr>
            <a:r>
              <a:rPr lang="en-US" sz="3200" b="0" dirty="0"/>
              <a:t>CS </a:t>
            </a:r>
            <a:r>
              <a:rPr lang="en-US" sz="3200" b="0" dirty="0" smtClean="0"/>
              <a:t>106J</a:t>
            </a:r>
          </a:p>
          <a:p>
            <a:pPr algn="ctr">
              <a:lnSpc>
                <a:spcPct val="85000"/>
              </a:lnSpc>
            </a:pPr>
            <a:r>
              <a:rPr lang="en-US" sz="3200" b="0" dirty="0" smtClean="0"/>
              <a:t>April 19, 2017</a:t>
            </a:r>
            <a:endParaRPr lang="en-US" sz="3200" b="0" dirty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0" y="1905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" charset="0"/>
              </a:defRPr>
            </a:lvl9pPr>
          </a:lstStyle>
          <a:p>
            <a:r>
              <a:rPr lang="en-US" sz="2400" b="0" smtClean="0">
                <a:solidFill>
                  <a:srgbClr val="FF0000"/>
                </a:solidFill>
              </a:rPr>
              <a:t>(Errata)</a:t>
            </a:r>
            <a:endParaRPr lang="en-US" sz="2400" b="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</a:rPr>
              <a:t>Exercise: </a:t>
            </a:r>
            <a:r>
              <a:rPr lang="en-US" sz="4000" dirty="0" smtClean="0">
                <a:solidFill>
                  <a:srgbClr val="FF0000"/>
                </a:solidFill>
              </a:rPr>
              <a:t>Generating Prime Factorizations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482600" y="1168400"/>
            <a:ext cx="8128000" cy="530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 smtClean="0"/>
              <a:t>A more computationally intense problem is to generate the prime factorization of a positive integer </a:t>
            </a:r>
            <a:r>
              <a:rPr lang="en-US" sz="2400" b="0" i="1" dirty="0" smtClean="0"/>
              <a:t>n</a:t>
            </a:r>
            <a:r>
              <a:rPr lang="en-US" sz="2400" b="0" dirty="0" smtClean="0"/>
              <a:t>.</a:t>
            </a:r>
          </a:p>
          <a:p>
            <a:pPr marL="342900" indent="-342900" algn="just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 smtClean="0"/>
              <a:t>An integer is prime if it’s greater than 1 and has no positive integer divisors other than 1 and itself.</a:t>
            </a:r>
          </a:p>
          <a:p>
            <a:pPr marL="800100" lvl="1" indent="-342900" algn="just">
              <a:lnSpc>
                <a:spcPct val="90000"/>
              </a:lnSpc>
              <a:spcAft>
                <a:spcPct val="50000"/>
              </a:spcAft>
              <a:buFont typeface="Wingdings" charset="2"/>
              <a:buChar char="ü"/>
            </a:pPr>
            <a:r>
              <a:rPr lang="en-US" sz="2400" b="0" dirty="0" smtClean="0"/>
              <a:t>5 is prime: it’s divisible only by 1 and 5.</a:t>
            </a:r>
          </a:p>
          <a:p>
            <a:pPr marL="800100" lvl="1" indent="-342900" algn="just">
              <a:lnSpc>
                <a:spcPct val="90000"/>
              </a:lnSpc>
              <a:spcAft>
                <a:spcPct val="50000"/>
              </a:spcAft>
              <a:buFont typeface="Wingdings" charset="2"/>
              <a:buChar char="ü"/>
            </a:pPr>
            <a:r>
              <a:rPr lang="en-US" sz="2400" b="0" dirty="0" smtClean="0"/>
              <a:t>6 is not prime: it’s divisible by 1, 2, 3, and itself.</a:t>
            </a:r>
          </a:p>
          <a:p>
            <a:pPr marL="342900" indent="-342900" algn="just">
              <a:lnSpc>
                <a:spcPct val="90000"/>
              </a:lnSpc>
              <a:spcAft>
                <a:spcPct val="50000"/>
              </a:spcAft>
              <a:buFont typeface="Arial"/>
              <a:buChar char="•"/>
            </a:pPr>
            <a:r>
              <a:rPr lang="en-US" sz="2400" b="0" dirty="0" smtClean="0"/>
              <a:t>Some prime factorizations: 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4419600" y="3765336"/>
            <a:ext cx="4648200" cy="3016464"/>
            <a:chOff x="4343400" y="3765336"/>
            <a:chExt cx="4648200" cy="3016464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343400" y="3765336"/>
              <a:ext cx="4648200" cy="3016464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4374955" y="4038600"/>
              <a:ext cx="4540445" cy="267765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latin typeface="Courier"/>
                  <a:cs typeface="Courier"/>
                </a:rPr>
                <a:t>-&gt;</a:t>
              </a:r>
              <a:r>
                <a:rPr lang="mr-IN" sz="1200" dirty="0" smtClean="0">
                  <a:latin typeface="Courier"/>
                  <a:cs typeface="Courier"/>
                </a:rPr>
                <a:t> </a:t>
              </a:r>
              <a:r>
                <a:rPr lang="mr-IN" sz="1200" dirty="0">
                  <a:solidFill>
                    <a:srgbClr val="0000FF"/>
                  </a:solidFill>
                  <a:latin typeface="Courier"/>
                  <a:cs typeface="Courier"/>
                </a:rPr>
                <a:t>PrimeFactorizations(</a:t>
              </a:r>
              <a:r>
                <a:rPr lang="mr-IN" sz="1200" dirty="0" smtClean="0">
                  <a:solidFill>
                    <a:srgbClr val="0000FF"/>
                  </a:solidFill>
                  <a:latin typeface="Courier"/>
                  <a:cs typeface="Courier"/>
                </a:rPr>
                <a:t>50</a:t>
              </a:r>
              <a:r>
                <a:rPr lang="en-US" sz="1200" dirty="0" smtClean="0">
                  <a:solidFill>
                    <a:srgbClr val="0000FF"/>
                  </a:solidFill>
                  <a:latin typeface="Courier"/>
                  <a:cs typeface="Courier"/>
                </a:rPr>
                <a:t>1</a:t>
              </a:r>
              <a:r>
                <a:rPr lang="mr-IN" sz="1200" dirty="0" smtClean="0">
                  <a:solidFill>
                    <a:srgbClr val="0000FF"/>
                  </a:solidFill>
                  <a:latin typeface="Courier"/>
                  <a:cs typeface="Courier"/>
                </a:rPr>
                <a:t>, </a:t>
              </a:r>
              <a:r>
                <a:rPr lang="mr-IN" sz="1200" dirty="0">
                  <a:solidFill>
                    <a:srgbClr val="0000FF"/>
                  </a:solidFill>
                  <a:latin typeface="Courier"/>
                  <a:cs typeface="Courier"/>
                </a:rPr>
                <a:t>512)</a:t>
              </a:r>
            </a:p>
            <a:p>
              <a:r>
                <a:rPr lang="mr-IN" sz="1200" dirty="0" smtClean="0">
                  <a:latin typeface="Courier"/>
                  <a:cs typeface="Courier"/>
                </a:rPr>
                <a:t>501 </a:t>
              </a:r>
              <a:r>
                <a:rPr lang="mr-IN" sz="1200" dirty="0">
                  <a:latin typeface="Courier"/>
                  <a:cs typeface="Courier"/>
                </a:rPr>
                <a:t>= 3 * 167</a:t>
              </a:r>
            </a:p>
            <a:p>
              <a:r>
                <a:rPr lang="mr-IN" sz="1200" dirty="0">
                  <a:latin typeface="Courier"/>
                  <a:cs typeface="Courier"/>
                </a:rPr>
                <a:t>502 = 2 * 251</a:t>
              </a:r>
            </a:p>
            <a:p>
              <a:r>
                <a:rPr lang="mr-IN" sz="1200" dirty="0">
                  <a:latin typeface="Courier"/>
                  <a:cs typeface="Courier"/>
                </a:rPr>
                <a:t>503 = 503</a:t>
              </a:r>
            </a:p>
            <a:p>
              <a:r>
                <a:rPr lang="mr-IN" sz="1200" dirty="0">
                  <a:latin typeface="Courier"/>
                  <a:cs typeface="Courier"/>
                </a:rPr>
                <a:t>504 = 2 * 2 * 2 * 3 * 3 * 7</a:t>
              </a:r>
            </a:p>
            <a:p>
              <a:r>
                <a:rPr lang="mr-IN" sz="1200" dirty="0">
                  <a:latin typeface="Courier"/>
                  <a:cs typeface="Courier"/>
                </a:rPr>
                <a:t>505 = 5 * 101</a:t>
              </a:r>
            </a:p>
            <a:p>
              <a:r>
                <a:rPr lang="mr-IN" sz="1200" dirty="0">
                  <a:latin typeface="Courier"/>
                  <a:cs typeface="Courier"/>
                </a:rPr>
                <a:t>506 = 2 * 11 * 23</a:t>
              </a:r>
            </a:p>
            <a:p>
              <a:r>
                <a:rPr lang="mr-IN" sz="1200" dirty="0">
                  <a:latin typeface="Courier"/>
                  <a:cs typeface="Courier"/>
                </a:rPr>
                <a:t>507 = 3 * 13 * 13</a:t>
              </a:r>
            </a:p>
            <a:p>
              <a:r>
                <a:rPr lang="mr-IN" sz="1200" dirty="0">
                  <a:latin typeface="Courier"/>
                  <a:cs typeface="Courier"/>
                </a:rPr>
                <a:t>508 = 2 * 2 * 127</a:t>
              </a:r>
            </a:p>
            <a:p>
              <a:r>
                <a:rPr lang="mr-IN" sz="1200" dirty="0">
                  <a:latin typeface="Courier"/>
                  <a:cs typeface="Courier"/>
                </a:rPr>
                <a:t>509 = </a:t>
              </a:r>
              <a:r>
                <a:rPr lang="mr-IN" sz="1200" dirty="0" smtClean="0">
                  <a:latin typeface="Courier"/>
                  <a:cs typeface="Courier"/>
                </a:rPr>
                <a:t>509</a:t>
              </a:r>
              <a:endParaRPr lang="en-US" sz="1200" dirty="0" smtClean="0">
                <a:latin typeface="Courier"/>
                <a:cs typeface="Courier"/>
              </a:endParaRPr>
            </a:p>
            <a:p>
              <a:r>
                <a:rPr lang="mr-IN" sz="1200" dirty="0" smtClean="0">
                  <a:latin typeface="Courier"/>
                  <a:cs typeface="Courier"/>
                </a:rPr>
                <a:t>510 </a:t>
              </a:r>
              <a:r>
                <a:rPr lang="mr-IN" sz="1200" dirty="0">
                  <a:latin typeface="Courier"/>
                  <a:cs typeface="Courier"/>
                </a:rPr>
                <a:t>= 2 * 3 * 5 * 17</a:t>
              </a:r>
            </a:p>
            <a:p>
              <a:r>
                <a:rPr lang="mr-IN" sz="1200" dirty="0">
                  <a:latin typeface="Courier"/>
                  <a:cs typeface="Courier"/>
                </a:rPr>
                <a:t>511 = 7 * 73</a:t>
              </a:r>
            </a:p>
            <a:p>
              <a:r>
                <a:rPr lang="mr-IN" sz="1200" dirty="0">
                  <a:latin typeface="Courier"/>
                  <a:cs typeface="Courier"/>
                </a:rPr>
                <a:t>512 = 2 * 2 * 2 * 2 * 2 * 2 * 2 * 2 * 2</a:t>
              </a:r>
            </a:p>
            <a:p>
              <a:r>
                <a:rPr lang="mr-IN" sz="1200" dirty="0">
                  <a:latin typeface="Courier"/>
                  <a:cs typeface="Courier"/>
                </a:rPr>
                <a:t>-&gt;</a:t>
              </a:r>
              <a:endParaRPr lang="en-US" sz="1200" dirty="0">
                <a:latin typeface="Courier"/>
                <a:cs typeface="Courier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62192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allAtOnce"/>
      <p:bldP spid="8" grpId="1" uiExpand="1" build="allAtOnce"/>
      <p:bldP spid="8" grpId="2" uiExpand="1" build="allAtOnce"/>
      <p:bldP spid="8" grpId="3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titl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PPRect#5"/>
          <p:cNvSpPr/>
          <p:nvPr/>
        </p:nvSpPr>
        <p:spPr bwMode="auto">
          <a:xfrm>
            <a:off x="0" y="0"/>
            <a:ext cx="9164800" cy="1088000"/>
          </a:xfrm>
          <a:prstGeom prst="rect">
            <a:avLst/>
          </a:prstGeom>
          <a:ln>
            <a:noFill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b="0">
              <a:solidFill>
                <a:srgbClr val="000000"/>
              </a:solidFill>
              <a:latin typeface="Helvetica Neue" pitchFamily="1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64800" cy="1152000"/>
          </a:xfrm>
        </p:spPr>
        <p:txBody>
          <a:bodyPr/>
          <a:lstStyle/>
          <a:p>
            <a:r>
              <a:rPr lang="en-US" sz="4000" b="1" dirty="0" err="1" smtClean="0">
                <a:solidFill>
                  <a:srgbClr val="FF0000"/>
                </a:solidFill>
                <a:latin typeface="Courier New"/>
                <a:cs typeface="Courier New"/>
              </a:rPr>
              <a:t>PrimeFactorizations.js</a:t>
            </a:r>
            <a:endParaRPr lang="en-US" sz="4000" b="1" dirty="0">
              <a:solidFill>
                <a:srgbClr val="FF0000"/>
              </a:solidFill>
              <a:latin typeface="Courier New"/>
              <a:cs typeface="Courier New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94758"/>
            <a:ext cx="9144000" cy="522984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343400" y="2667000"/>
            <a:ext cx="4648200" cy="3293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300" dirty="0" smtClean="0"/>
              <a:t>Remember to decompose the problem, not the program.</a:t>
            </a:r>
          </a:p>
          <a:p>
            <a:pPr marL="285750" indent="-285750">
              <a:buFont typeface="Arial"/>
              <a:buChar char="•"/>
            </a:pPr>
            <a:r>
              <a:rPr lang="en-US" sz="1300" dirty="0" smtClean="0"/>
              <a:t>Synthesizing a sequence of prime factorizations is much easier if you operate as if you have a function that synthesizes one.</a:t>
            </a:r>
          </a:p>
          <a:p>
            <a:pPr marL="285750" indent="-285750">
              <a:buFont typeface="Arial"/>
              <a:buChar char="•"/>
            </a:pPr>
            <a:r>
              <a:rPr lang="en-US" sz="1300" dirty="0" smtClean="0"/>
              <a:t>Invent a series of milestones that advance you towards your overall goal.  Each milestone should be a small perturbation to the last fully functional milestone you successfully implemented.</a:t>
            </a:r>
          </a:p>
          <a:p>
            <a:pPr marL="285750" indent="-285750">
              <a:buFont typeface="Arial"/>
              <a:buChar char="•"/>
            </a:pPr>
            <a:r>
              <a:rPr lang="en-US" sz="1300" dirty="0" smtClean="0"/>
              <a:t>The program you see to the left does </a:t>
            </a:r>
            <a:r>
              <a:rPr lang="en-US" sz="1300" i="1" dirty="0" smtClean="0"/>
              <a:t>something</a:t>
            </a:r>
            <a:r>
              <a:rPr lang="en-US" sz="1300" dirty="0" smtClean="0"/>
              <a:t> if </a:t>
            </a:r>
            <a:r>
              <a:rPr lang="en-US" sz="1300" dirty="0" err="1" smtClean="0">
                <a:latin typeface="Courier"/>
                <a:cs typeface="Courier"/>
              </a:rPr>
              <a:t>constructFactorization</a:t>
            </a:r>
            <a:r>
              <a:rPr lang="en-US" sz="1300" dirty="0" smtClean="0"/>
              <a:t> produces </a:t>
            </a:r>
            <a:r>
              <a:rPr lang="en-US" sz="1300" i="1" dirty="0" smtClean="0"/>
              <a:t>something</a:t>
            </a:r>
            <a:r>
              <a:rPr lang="en-US" sz="1300" dirty="0" smtClean="0"/>
              <a:t>.</a:t>
            </a:r>
          </a:p>
          <a:p>
            <a:pPr marL="285750" indent="-285750">
              <a:buFont typeface="Arial"/>
              <a:buChar char="•"/>
            </a:pPr>
            <a:r>
              <a:rPr lang="en-US" sz="1300" dirty="0" smtClean="0"/>
              <a:t>My first milestone? A </a:t>
            </a:r>
            <a:r>
              <a:rPr lang="en-US" sz="1300" dirty="0" smtClean="0">
                <a:latin typeface="Courier"/>
                <a:cs typeface="Courier"/>
              </a:rPr>
              <a:t>for</a:t>
            </a:r>
            <a:r>
              <a:rPr lang="en-US" sz="1300" dirty="0" smtClean="0"/>
              <a:t> loop that prints something on behalf of all numbers between </a:t>
            </a:r>
            <a:r>
              <a:rPr lang="en-US" sz="1300" dirty="0" smtClean="0">
                <a:latin typeface="Courier"/>
                <a:cs typeface="Courier"/>
              </a:rPr>
              <a:t>low</a:t>
            </a:r>
            <a:r>
              <a:rPr lang="en-US" sz="1300" dirty="0" smtClean="0"/>
              <a:t> and </a:t>
            </a:r>
            <a:r>
              <a:rPr lang="en-US" sz="1300" dirty="0" smtClean="0">
                <a:latin typeface="Courier"/>
                <a:cs typeface="Courier"/>
              </a:rPr>
              <a:t>high</a:t>
            </a:r>
            <a:r>
              <a:rPr lang="en-US" sz="1300" dirty="0" smtClean="0"/>
              <a:t>, inclusive.</a:t>
            </a:r>
          </a:p>
          <a:p>
            <a:pPr marL="285750" indent="-285750">
              <a:buFont typeface="Arial"/>
              <a:buChar char="•"/>
            </a:pPr>
            <a:r>
              <a:rPr lang="en-US" sz="1300" dirty="0" smtClean="0"/>
              <a:t>Invent a placeholder implementation of </a:t>
            </a:r>
            <a:r>
              <a:rPr lang="en-US" sz="1300" dirty="0" err="1" smtClean="0">
                <a:latin typeface="Courier"/>
                <a:cs typeface="Courier"/>
              </a:rPr>
              <a:t>constructFactorization</a:t>
            </a:r>
            <a:r>
              <a:rPr lang="en-US" sz="1300" dirty="0" smtClean="0"/>
              <a:t> that returns a gesture to what’s ultimately needed, and call it progress towards your overall goal.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347472" y="5486400"/>
            <a:ext cx="3733800" cy="6858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104167"/>
            <a:ext cx="9144000" cy="522043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5105400"/>
            <a:ext cx="4208859" cy="10668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auto">
          <a:xfrm>
            <a:off x="5867400" y="3657600"/>
            <a:ext cx="2971800" cy="381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5867400" y="4114800"/>
            <a:ext cx="914400" cy="381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5867400" y="4572000"/>
            <a:ext cx="914400" cy="381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72000" y="3733800"/>
            <a:ext cx="1295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latin typeface="Courier"/>
                <a:cs typeface="Courier"/>
              </a:rPr>
              <a:t>result</a:t>
            </a:r>
            <a:endParaRPr lang="en-US" dirty="0">
              <a:latin typeface="Courier"/>
              <a:cs typeface="Courier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5867400" y="3200400"/>
            <a:ext cx="914400" cy="381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effectLst/>
                <a:latin typeface="Courier"/>
                <a:cs typeface="Courier"/>
              </a:rPr>
              <a:t>180</a:t>
            </a:r>
            <a:endParaRPr kumimoji="0" lang="en-US" sz="1400" b="1" i="0" u="none" strike="noStrike" cap="none" normalizeH="0" baseline="0" dirty="0">
              <a:ln>
                <a:noFill/>
              </a:ln>
              <a:effectLst/>
              <a:latin typeface="Courier"/>
              <a:cs typeface="Courier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572000" y="3276600"/>
            <a:ext cx="1295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latin typeface="Courier"/>
                <a:cs typeface="Courier"/>
              </a:rPr>
              <a:t>n</a:t>
            </a:r>
            <a:endParaRPr lang="en-US" dirty="0">
              <a:latin typeface="Courier"/>
              <a:cs typeface="Courier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572000" y="4191000"/>
            <a:ext cx="1295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latin typeface="Courier"/>
                <a:cs typeface="Courier"/>
              </a:rPr>
              <a:t>first</a:t>
            </a:r>
            <a:endParaRPr lang="en-US" dirty="0">
              <a:latin typeface="Courier"/>
              <a:cs typeface="Courier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572000" y="4648200"/>
            <a:ext cx="1295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latin typeface="Courier"/>
                <a:cs typeface="Courier"/>
              </a:rPr>
              <a:t>factor</a:t>
            </a:r>
            <a:endParaRPr lang="en-US" dirty="0">
              <a:latin typeface="Courier"/>
              <a:cs typeface="Courier"/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5867400" y="3657600"/>
            <a:ext cx="2971800" cy="381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latin typeface="Courier"/>
                <a:cs typeface="Courier"/>
              </a:rPr>
              <a:t>"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"/>
                <a:cs typeface="Courier"/>
              </a:rPr>
              <a:t>180 = "</a:t>
            </a: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"/>
              <a:cs typeface="Courier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5867400" y="4114800"/>
            <a:ext cx="914400" cy="381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"/>
                <a:cs typeface="Courier"/>
              </a:rPr>
              <a:t>true</a:t>
            </a: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"/>
              <a:cs typeface="Courier"/>
            </a:endParaRPr>
          </a:p>
        </p:txBody>
      </p:sp>
      <p:sp>
        <p:nvSpPr>
          <p:cNvPr id="30" name="Rectangle 29"/>
          <p:cNvSpPr/>
          <p:nvPr/>
        </p:nvSpPr>
        <p:spPr bwMode="auto">
          <a:xfrm>
            <a:off x="5867400" y="4572000"/>
            <a:ext cx="914400" cy="381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"/>
                <a:cs typeface="Courier"/>
              </a:rPr>
              <a:t>2</a:t>
            </a: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"/>
              <a:cs typeface="Courier"/>
            </a:endParaRPr>
          </a:p>
        </p:txBody>
      </p:sp>
      <p:sp>
        <p:nvSpPr>
          <p:cNvPr id="28" name="Rectangle 27"/>
          <p:cNvSpPr/>
          <p:nvPr/>
        </p:nvSpPr>
        <p:spPr bwMode="auto">
          <a:xfrm>
            <a:off x="304800" y="2895600"/>
            <a:ext cx="4023360" cy="228600"/>
          </a:xfrm>
          <a:prstGeom prst="rect">
            <a:avLst/>
          </a:prstGeom>
          <a:solidFill>
            <a:srgbClr val="FF0000">
              <a:alpha val="1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" charset="0"/>
            </a:endParaRPr>
          </a:p>
        </p:txBody>
      </p:sp>
      <p:sp>
        <p:nvSpPr>
          <p:cNvPr id="42" name="Rectangle 41"/>
          <p:cNvSpPr/>
          <p:nvPr/>
        </p:nvSpPr>
        <p:spPr bwMode="auto">
          <a:xfrm>
            <a:off x="304800" y="3081528"/>
            <a:ext cx="4023360" cy="228600"/>
          </a:xfrm>
          <a:prstGeom prst="rect">
            <a:avLst/>
          </a:prstGeom>
          <a:solidFill>
            <a:srgbClr val="FF0000">
              <a:alpha val="1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" charset="0"/>
            </a:endParaRPr>
          </a:p>
        </p:txBody>
      </p:sp>
      <p:sp>
        <p:nvSpPr>
          <p:cNvPr id="43" name="Rectangle 42"/>
          <p:cNvSpPr/>
          <p:nvPr/>
        </p:nvSpPr>
        <p:spPr bwMode="auto">
          <a:xfrm>
            <a:off x="304800" y="3264408"/>
            <a:ext cx="4023360" cy="228600"/>
          </a:xfrm>
          <a:prstGeom prst="rect">
            <a:avLst/>
          </a:prstGeom>
          <a:solidFill>
            <a:srgbClr val="FF0000">
              <a:alpha val="1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" charset="0"/>
            </a:endParaRPr>
          </a:p>
        </p:txBody>
      </p:sp>
      <p:sp>
        <p:nvSpPr>
          <p:cNvPr id="44" name="Rectangle 43"/>
          <p:cNvSpPr/>
          <p:nvPr/>
        </p:nvSpPr>
        <p:spPr bwMode="auto">
          <a:xfrm>
            <a:off x="304800" y="3447288"/>
            <a:ext cx="4023360" cy="228600"/>
          </a:xfrm>
          <a:prstGeom prst="rect">
            <a:avLst/>
          </a:prstGeom>
          <a:solidFill>
            <a:srgbClr val="FF0000">
              <a:alpha val="1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" charset="0"/>
            </a:endParaRPr>
          </a:p>
        </p:txBody>
      </p:sp>
      <p:sp>
        <p:nvSpPr>
          <p:cNvPr id="45" name="Rectangle 44"/>
          <p:cNvSpPr/>
          <p:nvPr/>
        </p:nvSpPr>
        <p:spPr bwMode="auto">
          <a:xfrm>
            <a:off x="304800" y="3831336"/>
            <a:ext cx="4023360" cy="228600"/>
          </a:xfrm>
          <a:prstGeom prst="rect">
            <a:avLst/>
          </a:prstGeom>
          <a:solidFill>
            <a:srgbClr val="FF0000">
              <a:alpha val="1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" charset="0"/>
            </a:endParaRPr>
          </a:p>
        </p:txBody>
      </p:sp>
      <p:sp>
        <p:nvSpPr>
          <p:cNvPr id="46" name="Rectangle 45"/>
          <p:cNvSpPr/>
          <p:nvPr/>
        </p:nvSpPr>
        <p:spPr bwMode="auto">
          <a:xfrm>
            <a:off x="304800" y="4014216"/>
            <a:ext cx="4023360" cy="228600"/>
          </a:xfrm>
          <a:prstGeom prst="rect">
            <a:avLst/>
          </a:prstGeom>
          <a:solidFill>
            <a:srgbClr val="FF0000">
              <a:alpha val="1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" charset="0"/>
            </a:endParaRPr>
          </a:p>
        </p:txBody>
      </p:sp>
      <p:sp>
        <p:nvSpPr>
          <p:cNvPr id="47" name="Rectangle 46"/>
          <p:cNvSpPr/>
          <p:nvPr/>
        </p:nvSpPr>
        <p:spPr bwMode="auto">
          <a:xfrm>
            <a:off x="304800" y="4191000"/>
            <a:ext cx="4023360" cy="228600"/>
          </a:xfrm>
          <a:prstGeom prst="rect">
            <a:avLst/>
          </a:prstGeom>
          <a:solidFill>
            <a:srgbClr val="FF0000">
              <a:alpha val="1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" charset="0"/>
            </a:endParaRPr>
          </a:p>
        </p:txBody>
      </p:sp>
      <p:sp>
        <p:nvSpPr>
          <p:cNvPr id="48" name="Rectangle 47"/>
          <p:cNvSpPr/>
          <p:nvPr/>
        </p:nvSpPr>
        <p:spPr bwMode="auto">
          <a:xfrm>
            <a:off x="304800" y="4379976"/>
            <a:ext cx="4023360" cy="228600"/>
          </a:xfrm>
          <a:prstGeom prst="rect">
            <a:avLst/>
          </a:prstGeom>
          <a:solidFill>
            <a:srgbClr val="FF0000">
              <a:alpha val="1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" charset="0"/>
            </a:endParaRPr>
          </a:p>
        </p:txBody>
      </p:sp>
      <p:sp>
        <p:nvSpPr>
          <p:cNvPr id="49" name="Rectangle 48"/>
          <p:cNvSpPr/>
          <p:nvPr/>
        </p:nvSpPr>
        <p:spPr bwMode="auto">
          <a:xfrm>
            <a:off x="5867400" y="4114800"/>
            <a:ext cx="914400" cy="381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"/>
                <a:cs typeface="Courier"/>
              </a:rPr>
              <a:t>false</a:t>
            </a: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"/>
              <a:cs typeface="Courier"/>
            </a:endParaRPr>
          </a:p>
        </p:txBody>
      </p:sp>
      <p:sp>
        <p:nvSpPr>
          <p:cNvPr id="50" name="Rectangle 49"/>
          <p:cNvSpPr/>
          <p:nvPr/>
        </p:nvSpPr>
        <p:spPr bwMode="auto">
          <a:xfrm>
            <a:off x="304800" y="4572000"/>
            <a:ext cx="4023360" cy="228600"/>
          </a:xfrm>
          <a:prstGeom prst="rect">
            <a:avLst/>
          </a:prstGeom>
          <a:solidFill>
            <a:srgbClr val="FF0000">
              <a:alpha val="1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" charset="0"/>
            </a:endParaRPr>
          </a:p>
        </p:txBody>
      </p:sp>
      <p:sp>
        <p:nvSpPr>
          <p:cNvPr id="53" name="Rectangle 52"/>
          <p:cNvSpPr/>
          <p:nvPr/>
        </p:nvSpPr>
        <p:spPr bwMode="auto">
          <a:xfrm>
            <a:off x="5867400" y="3657600"/>
            <a:ext cx="2971800" cy="381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latin typeface="Courier"/>
                <a:cs typeface="Courier"/>
              </a:rPr>
              <a:t>"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"/>
                <a:cs typeface="Courier"/>
              </a:rPr>
              <a:t>180 = 2"</a:t>
            </a: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"/>
              <a:cs typeface="Courier"/>
            </a:endParaRPr>
          </a:p>
        </p:txBody>
      </p:sp>
      <p:sp>
        <p:nvSpPr>
          <p:cNvPr id="54" name="Rectangle 53"/>
          <p:cNvSpPr/>
          <p:nvPr/>
        </p:nvSpPr>
        <p:spPr bwMode="auto">
          <a:xfrm>
            <a:off x="304800" y="4745736"/>
            <a:ext cx="4023360" cy="228600"/>
          </a:xfrm>
          <a:prstGeom prst="rect">
            <a:avLst/>
          </a:prstGeom>
          <a:solidFill>
            <a:srgbClr val="FF0000">
              <a:alpha val="1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" charset="0"/>
            </a:endParaRPr>
          </a:p>
        </p:txBody>
      </p:sp>
      <p:sp>
        <p:nvSpPr>
          <p:cNvPr id="55" name="Rectangle 54"/>
          <p:cNvSpPr/>
          <p:nvPr/>
        </p:nvSpPr>
        <p:spPr bwMode="auto">
          <a:xfrm>
            <a:off x="5867400" y="3200400"/>
            <a:ext cx="914400" cy="381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effectLst/>
                <a:latin typeface="Courier"/>
                <a:cs typeface="Courier"/>
              </a:rPr>
              <a:t>90</a:t>
            </a:r>
            <a:endParaRPr kumimoji="0" lang="en-US" sz="1400" b="1" i="0" u="none" strike="noStrike" cap="none" normalizeH="0" baseline="0" dirty="0">
              <a:ln>
                <a:noFill/>
              </a:ln>
              <a:effectLst/>
              <a:latin typeface="Courier"/>
              <a:cs typeface="Courier"/>
            </a:endParaRPr>
          </a:p>
        </p:txBody>
      </p:sp>
      <p:sp>
        <p:nvSpPr>
          <p:cNvPr id="57" name="Rectangle 56"/>
          <p:cNvSpPr/>
          <p:nvPr/>
        </p:nvSpPr>
        <p:spPr bwMode="auto">
          <a:xfrm>
            <a:off x="5867400" y="3657600"/>
            <a:ext cx="2971800" cy="381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latin typeface="Courier"/>
                <a:cs typeface="Courier"/>
              </a:rPr>
              <a:t>"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"/>
                <a:cs typeface="Courier"/>
              </a:rPr>
              <a:t>180 = 2 * "</a:t>
            </a: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"/>
              <a:cs typeface="Courier"/>
            </a:endParaRPr>
          </a:p>
        </p:txBody>
      </p:sp>
      <p:sp>
        <p:nvSpPr>
          <p:cNvPr id="58" name="Rectangle 57"/>
          <p:cNvSpPr/>
          <p:nvPr/>
        </p:nvSpPr>
        <p:spPr bwMode="auto">
          <a:xfrm>
            <a:off x="5867400" y="3657600"/>
            <a:ext cx="2971800" cy="381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latin typeface="Courier"/>
                <a:cs typeface="Courier"/>
              </a:rPr>
              <a:t>"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"/>
                <a:cs typeface="Courier"/>
              </a:rPr>
              <a:t>180 = 2 * 2"</a:t>
            </a: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"/>
              <a:cs typeface="Courier"/>
            </a:endParaRPr>
          </a:p>
        </p:txBody>
      </p:sp>
      <p:sp>
        <p:nvSpPr>
          <p:cNvPr id="60" name="Rectangle 59"/>
          <p:cNvSpPr/>
          <p:nvPr/>
        </p:nvSpPr>
        <p:spPr bwMode="auto">
          <a:xfrm>
            <a:off x="5867400" y="3200400"/>
            <a:ext cx="914400" cy="381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effectLst/>
                <a:latin typeface="Courier"/>
                <a:cs typeface="Courier"/>
              </a:rPr>
              <a:t>45</a:t>
            </a:r>
            <a:endParaRPr kumimoji="0" lang="en-US" sz="1400" b="1" i="0" u="none" strike="noStrike" cap="none" normalizeH="0" baseline="0" dirty="0">
              <a:ln>
                <a:noFill/>
              </a:ln>
              <a:effectLst/>
              <a:latin typeface="Courier"/>
              <a:cs typeface="Courier"/>
            </a:endParaRPr>
          </a:p>
        </p:txBody>
      </p:sp>
      <p:sp>
        <p:nvSpPr>
          <p:cNvPr id="63" name="Rectangle 62"/>
          <p:cNvSpPr/>
          <p:nvPr/>
        </p:nvSpPr>
        <p:spPr bwMode="auto">
          <a:xfrm>
            <a:off x="304800" y="5138928"/>
            <a:ext cx="4023360" cy="228600"/>
          </a:xfrm>
          <a:prstGeom prst="rect">
            <a:avLst/>
          </a:prstGeom>
          <a:solidFill>
            <a:srgbClr val="FF0000">
              <a:alpha val="1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" charset="0"/>
            </a:endParaRPr>
          </a:p>
        </p:txBody>
      </p:sp>
      <p:sp>
        <p:nvSpPr>
          <p:cNvPr id="64" name="Rectangle 63"/>
          <p:cNvSpPr/>
          <p:nvPr/>
        </p:nvSpPr>
        <p:spPr bwMode="auto">
          <a:xfrm>
            <a:off x="5867400" y="4572000"/>
            <a:ext cx="914400" cy="381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Courier"/>
                <a:cs typeface="Courier"/>
              </a:rPr>
              <a:t>3</a:t>
            </a: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"/>
              <a:cs typeface="Courier"/>
            </a:endParaRPr>
          </a:p>
        </p:txBody>
      </p:sp>
      <p:sp>
        <p:nvSpPr>
          <p:cNvPr id="65" name="Rectangle 64"/>
          <p:cNvSpPr/>
          <p:nvPr/>
        </p:nvSpPr>
        <p:spPr bwMode="auto">
          <a:xfrm>
            <a:off x="5867400" y="3657600"/>
            <a:ext cx="2971800" cy="381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latin typeface="Courier"/>
                <a:cs typeface="Courier"/>
              </a:rPr>
              <a:t>"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"/>
                <a:cs typeface="Courier"/>
              </a:rPr>
              <a:t>180 = 2 * 2 * "</a:t>
            </a: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"/>
              <a:cs typeface="Courier"/>
            </a:endParaRPr>
          </a:p>
        </p:txBody>
      </p:sp>
      <p:sp>
        <p:nvSpPr>
          <p:cNvPr id="66" name="Rectangle 65"/>
          <p:cNvSpPr/>
          <p:nvPr/>
        </p:nvSpPr>
        <p:spPr bwMode="auto">
          <a:xfrm>
            <a:off x="5867400" y="3657600"/>
            <a:ext cx="2971800" cy="381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latin typeface="Courier"/>
                <a:cs typeface="Courier"/>
              </a:rPr>
              <a:t>"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"/>
                <a:cs typeface="Courier"/>
              </a:rPr>
              <a:t>180 = 2 * 2 * 3"</a:t>
            </a: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"/>
              <a:cs typeface="Courier"/>
            </a:endParaRPr>
          </a:p>
        </p:txBody>
      </p:sp>
      <p:sp>
        <p:nvSpPr>
          <p:cNvPr id="67" name="Rectangle 66"/>
          <p:cNvSpPr/>
          <p:nvPr/>
        </p:nvSpPr>
        <p:spPr bwMode="auto">
          <a:xfrm>
            <a:off x="5867400" y="3200400"/>
            <a:ext cx="914400" cy="381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effectLst/>
                <a:latin typeface="Courier"/>
                <a:cs typeface="Courier"/>
              </a:rPr>
              <a:t>15</a:t>
            </a:r>
            <a:endParaRPr kumimoji="0" lang="en-US" sz="1400" b="1" i="0" u="none" strike="noStrike" cap="none" normalizeH="0" baseline="0" dirty="0">
              <a:ln>
                <a:noFill/>
              </a:ln>
              <a:effectLst/>
              <a:latin typeface="Courier"/>
              <a:cs typeface="Courier"/>
            </a:endParaRPr>
          </a:p>
        </p:txBody>
      </p:sp>
      <p:sp>
        <p:nvSpPr>
          <p:cNvPr id="68" name="Rectangle 67"/>
          <p:cNvSpPr/>
          <p:nvPr/>
        </p:nvSpPr>
        <p:spPr bwMode="auto">
          <a:xfrm>
            <a:off x="5867400" y="3657600"/>
            <a:ext cx="2971800" cy="381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latin typeface="Courier"/>
                <a:cs typeface="Courier"/>
              </a:rPr>
              <a:t>"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"/>
                <a:cs typeface="Courier"/>
              </a:rPr>
              <a:t>180 = 2 * 2 * 3 * "</a:t>
            </a: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"/>
              <a:cs typeface="Courier"/>
            </a:endParaRPr>
          </a:p>
        </p:txBody>
      </p:sp>
      <p:sp>
        <p:nvSpPr>
          <p:cNvPr id="70" name="Rectangle 69"/>
          <p:cNvSpPr/>
          <p:nvPr/>
        </p:nvSpPr>
        <p:spPr bwMode="auto">
          <a:xfrm>
            <a:off x="5867400" y="3657600"/>
            <a:ext cx="2971800" cy="381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latin typeface="Courier"/>
                <a:cs typeface="Courier"/>
              </a:rPr>
              <a:t>"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"/>
                <a:cs typeface="Courier"/>
              </a:rPr>
              <a:t>180 = 2 * 2 * 3 * 3"</a:t>
            </a: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"/>
              <a:cs typeface="Courier"/>
            </a:endParaRPr>
          </a:p>
        </p:txBody>
      </p:sp>
      <p:sp>
        <p:nvSpPr>
          <p:cNvPr id="71" name="Rectangle 70"/>
          <p:cNvSpPr/>
          <p:nvPr/>
        </p:nvSpPr>
        <p:spPr bwMode="auto">
          <a:xfrm>
            <a:off x="5867400" y="3200400"/>
            <a:ext cx="914400" cy="381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Courier"/>
                <a:cs typeface="Courier"/>
              </a:rPr>
              <a:t>5</a:t>
            </a:r>
            <a:endParaRPr kumimoji="0" lang="en-US" sz="1400" b="1" i="0" u="none" strike="noStrike" cap="none" normalizeH="0" baseline="0" dirty="0">
              <a:ln>
                <a:noFill/>
              </a:ln>
              <a:effectLst/>
              <a:latin typeface="Courier"/>
              <a:cs typeface="Courier"/>
            </a:endParaRPr>
          </a:p>
        </p:txBody>
      </p:sp>
      <p:sp>
        <p:nvSpPr>
          <p:cNvPr id="72" name="Rectangle 71"/>
          <p:cNvSpPr/>
          <p:nvPr/>
        </p:nvSpPr>
        <p:spPr bwMode="auto">
          <a:xfrm>
            <a:off x="5867400" y="4572000"/>
            <a:ext cx="914400" cy="381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latin typeface="Courier"/>
                <a:cs typeface="Courier"/>
              </a:rPr>
              <a:t>4</a:t>
            </a: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"/>
              <a:cs typeface="Courier"/>
            </a:endParaRPr>
          </a:p>
        </p:txBody>
      </p:sp>
      <p:sp>
        <p:nvSpPr>
          <p:cNvPr id="73" name="Rectangle 72"/>
          <p:cNvSpPr/>
          <p:nvPr/>
        </p:nvSpPr>
        <p:spPr bwMode="auto">
          <a:xfrm>
            <a:off x="5867400" y="4572000"/>
            <a:ext cx="914400" cy="381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Courier"/>
                <a:cs typeface="Courier"/>
              </a:rPr>
              <a:t>5</a:t>
            </a: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"/>
              <a:cs typeface="Courier"/>
            </a:endParaRPr>
          </a:p>
        </p:txBody>
      </p:sp>
      <p:sp>
        <p:nvSpPr>
          <p:cNvPr id="74" name="Rectangle 73"/>
          <p:cNvSpPr/>
          <p:nvPr/>
        </p:nvSpPr>
        <p:spPr bwMode="auto">
          <a:xfrm>
            <a:off x="5867400" y="3657600"/>
            <a:ext cx="2971800" cy="381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latin typeface="Courier"/>
                <a:cs typeface="Courier"/>
              </a:rPr>
              <a:t>"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"/>
                <a:cs typeface="Courier"/>
              </a:rPr>
              <a:t>180 = 2 * 2 * 3 * 3 * "</a:t>
            </a: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"/>
              <a:cs typeface="Courier"/>
            </a:endParaRPr>
          </a:p>
        </p:txBody>
      </p:sp>
      <p:sp>
        <p:nvSpPr>
          <p:cNvPr id="75" name="Rectangle 74"/>
          <p:cNvSpPr/>
          <p:nvPr/>
        </p:nvSpPr>
        <p:spPr bwMode="auto">
          <a:xfrm>
            <a:off x="5867400" y="3657600"/>
            <a:ext cx="2971800" cy="381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latin typeface="Courier"/>
                <a:cs typeface="Courier"/>
              </a:rPr>
              <a:t>"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"/>
                <a:cs typeface="Courier"/>
              </a:rPr>
              <a:t>180 = 2 * 2 * 3 * 3 * 5"</a:t>
            </a: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"/>
              <a:cs typeface="Courier"/>
            </a:endParaRPr>
          </a:p>
        </p:txBody>
      </p:sp>
      <p:sp>
        <p:nvSpPr>
          <p:cNvPr id="76" name="Rectangle 75"/>
          <p:cNvSpPr/>
          <p:nvPr/>
        </p:nvSpPr>
        <p:spPr bwMode="auto">
          <a:xfrm>
            <a:off x="5867400" y="3200400"/>
            <a:ext cx="914400" cy="381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latin typeface="Courier"/>
                <a:cs typeface="Courier"/>
              </a:rPr>
              <a:t>1</a:t>
            </a:r>
            <a:endParaRPr kumimoji="0" lang="en-US" sz="1400" b="1" i="0" u="none" strike="noStrike" cap="none" normalizeH="0" baseline="0" dirty="0">
              <a:ln>
                <a:noFill/>
              </a:ln>
              <a:effectLst/>
              <a:latin typeface="Courier"/>
              <a:cs typeface="Courier"/>
            </a:endParaRPr>
          </a:p>
        </p:txBody>
      </p:sp>
      <p:sp>
        <p:nvSpPr>
          <p:cNvPr id="78" name="Rectangle 77"/>
          <p:cNvSpPr/>
          <p:nvPr/>
        </p:nvSpPr>
        <p:spPr bwMode="auto">
          <a:xfrm>
            <a:off x="304800" y="5897880"/>
            <a:ext cx="4023360" cy="228600"/>
          </a:xfrm>
          <a:prstGeom prst="rect">
            <a:avLst/>
          </a:prstGeom>
          <a:solidFill>
            <a:srgbClr val="FF0000">
              <a:alpha val="1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" charset="0"/>
            </a:endParaRPr>
          </a:p>
        </p:txBody>
      </p:sp>
      <p:pic>
        <p:nvPicPr>
          <p:cNvPr id="81" name="Picture 8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5105400"/>
            <a:ext cx="4206240" cy="1066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9873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3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6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9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2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5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9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9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9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9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9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9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9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9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9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9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presetID="9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2" fill="hold">
                      <p:stCondLst>
                        <p:cond delay="indefinite"/>
                      </p:stCondLst>
                      <p:childTnLst>
                        <p:par>
                          <p:cTn id="243" fill="hold">
                            <p:stCondLst>
                              <p:cond delay="0"/>
                            </p:stCondLst>
                            <p:childTnLst>
                              <p:par>
                                <p:cTn id="244" presetID="9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9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0" fill="hold">
                      <p:stCondLst>
                        <p:cond delay="indefinite"/>
                      </p:stCondLst>
                      <p:childTnLst>
                        <p:par>
                          <p:cTn id="251" fill="hold">
                            <p:stCondLst>
                              <p:cond delay="0"/>
                            </p:stCondLst>
                            <p:childTnLst>
                              <p:par>
                                <p:cTn id="252" presetID="9" presetClass="exit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9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9" presetClass="exit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4" presetID="9" presetClass="entr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7" fill="hold">
                      <p:stCondLst>
                        <p:cond delay="indefinite"/>
                      </p:stCondLst>
                      <p:childTnLst>
                        <p:par>
                          <p:cTn id="278" fill="hold">
                            <p:stCondLst>
                              <p:cond delay="0"/>
                            </p:stCondLst>
                            <p:childTnLst>
                              <p:par>
                                <p:cTn id="279" presetID="9" presetClass="exit" presetSubtype="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8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2" presetID="9" presetClass="entr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5" fill="hold">
                      <p:stCondLst>
                        <p:cond delay="indefinite"/>
                      </p:stCondLst>
                      <p:childTnLst>
                        <p:par>
                          <p:cTn id="286" fill="hold">
                            <p:stCondLst>
                              <p:cond delay="0"/>
                            </p:stCondLst>
                            <p:childTnLst>
                              <p:par>
                                <p:cTn id="287" presetID="9" presetClass="exit" presetSubtype="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8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0" presetID="9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6" fill="hold">
                      <p:stCondLst>
                        <p:cond delay="indefinite"/>
                      </p:stCondLst>
                      <p:childTnLst>
                        <p:par>
                          <p:cTn id="297" fill="hold">
                            <p:stCondLst>
                              <p:cond delay="0"/>
                            </p:stCondLst>
                            <p:childTnLst>
                              <p:par>
                                <p:cTn id="298" presetID="9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1" presetID="9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" fill="hold">
                      <p:stCondLst>
                        <p:cond delay="indefinite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9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9" presetID="9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5" fill="hold">
                      <p:stCondLst>
                        <p:cond delay="indefinite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9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0" presetID="9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6" fill="hold">
                      <p:stCondLst>
                        <p:cond delay="indefinite"/>
                      </p:stCondLst>
                      <p:childTnLst>
                        <p:par>
                          <p:cTn id="327" fill="hold">
                            <p:stCondLst>
                              <p:cond delay="0"/>
                            </p:stCondLst>
                            <p:childTnLst>
                              <p:par>
                                <p:cTn id="328" presetID="9" presetClass="exit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1" presetID="9" presetClass="entr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4" fill="hold">
                      <p:stCondLst>
                        <p:cond delay="indefinite"/>
                      </p:stCondLst>
                      <p:childTnLst>
                        <p:par>
                          <p:cTn id="335" fill="hold">
                            <p:stCondLst>
                              <p:cond delay="0"/>
                            </p:stCondLst>
                            <p:childTnLst>
                              <p:par>
                                <p:cTn id="336" presetID="9" presetClass="exit" presetSubtype="0" fill="hold" grpId="9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3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9" presetID="9" presetClass="entr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2" fill="hold">
                      <p:stCondLst>
                        <p:cond delay="indefinite"/>
                      </p:stCondLst>
                      <p:childTnLst>
                        <p:par>
                          <p:cTn id="343" fill="hold">
                            <p:stCondLst>
                              <p:cond delay="0"/>
                            </p:stCondLst>
                            <p:childTnLst>
                              <p:par>
                                <p:cTn id="344" presetID="9" presetClass="exit" presetSubtype="0" fill="hold" grpId="9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4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7" presetID="9" presetClass="entr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3" fill="hold">
                      <p:stCondLst>
                        <p:cond delay="indefinite"/>
                      </p:stCondLst>
                      <p:childTnLst>
                        <p:par>
                          <p:cTn id="354" fill="hold">
                            <p:stCondLst>
                              <p:cond delay="0"/>
                            </p:stCondLst>
                            <p:childTnLst>
                              <p:par>
                                <p:cTn id="355" presetID="9" presetClass="exit" presetSubtype="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8" presetID="9" presetClass="entr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1" fill="hold">
                      <p:stCondLst>
                        <p:cond delay="indefinite"/>
                      </p:stCondLst>
                      <p:childTnLst>
                        <p:par>
                          <p:cTn id="362" fill="hold">
                            <p:stCondLst>
                              <p:cond delay="0"/>
                            </p:stCondLst>
                            <p:childTnLst>
                              <p:par>
                                <p:cTn id="363" presetID="9" presetClass="exit" presetSubtype="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6" presetID="9" presetClass="entr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2" fill="hold">
                      <p:stCondLst>
                        <p:cond delay="indefinite"/>
                      </p:stCondLst>
                      <p:childTnLst>
                        <p:par>
                          <p:cTn id="373" fill="hold">
                            <p:stCondLst>
                              <p:cond delay="0"/>
                            </p:stCondLst>
                            <p:childTnLst>
                              <p:par>
                                <p:cTn id="374" presetID="9" presetClass="exit" presetSubtype="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7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7" presetID="9" presetClass="entr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3" fill="hold">
                      <p:stCondLst>
                        <p:cond delay="indefinite"/>
                      </p:stCondLst>
                      <p:childTnLst>
                        <p:par>
                          <p:cTn id="384" fill="hold">
                            <p:stCondLst>
                              <p:cond delay="0"/>
                            </p:stCondLst>
                            <p:childTnLst>
                              <p:par>
                                <p:cTn id="385" presetID="9" presetClass="exit" presetSubtype="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8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8" presetID="9" presetClass="entr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1" fill="hold">
                      <p:stCondLst>
                        <p:cond delay="indefinite"/>
                      </p:stCondLst>
                      <p:childTnLst>
                        <p:par>
                          <p:cTn id="392" fill="hold">
                            <p:stCondLst>
                              <p:cond delay="0"/>
                            </p:stCondLst>
                            <p:childTnLst>
                              <p:par>
                                <p:cTn id="393" presetID="9" presetClass="exit" presetSubtype="0" fill="hold" grpId="1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9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6" presetID="9" presetClass="entr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9" fill="hold">
                      <p:stCondLst>
                        <p:cond delay="indefinite"/>
                      </p:stCondLst>
                      <p:childTnLst>
                        <p:par>
                          <p:cTn id="400" fill="hold">
                            <p:stCondLst>
                              <p:cond delay="0"/>
                            </p:stCondLst>
                            <p:childTnLst>
                              <p:par>
                                <p:cTn id="401" presetID="9" presetClass="exit" presetSubtype="0" fill="hold" grpId="1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0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4" presetID="9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0" fill="hold">
                      <p:stCondLst>
                        <p:cond delay="indefinite"/>
                      </p:stCondLst>
                      <p:childTnLst>
                        <p:par>
                          <p:cTn id="411" fill="hold">
                            <p:stCondLst>
                              <p:cond delay="0"/>
                            </p:stCondLst>
                            <p:childTnLst>
                              <p:par>
                                <p:cTn id="412" presetID="9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5" presetID="9" presetClass="entr" presetSubtype="0" fill="hold" grpId="1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8" fill="hold">
                      <p:stCondLst>
                        <p:cond delay="indefinite"/>
                      </p:stCondLst>
                      <p:childTnLst>
                        <p:par>
                          <p:cTn id="419" fill="hold">
                            <p:stCondLst>
                              <p:cond delay="0"/>
                            </p:stCondLst>
                            <p:childTnLst>
                              <p:par>
                                <p:cTn id="420" presetID="9" presetClass="entr" presetSubtype="0" fill="hold" grpId="1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3" presetID="9" presetClass="exit" presetSubtype="0" fill="hold" grpId="1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6" fill="hold">
                      <p:stCondLst>
                        <p:cond delay="indefinite"/>
                      </p:stCondLst>
                      <p:childTnLst>
                        <p:par>
                          <p:cTn id="427" fill="hold">
                            <p:stCondLst>
                              <p:cond delay="0"/>
                            </p:stCondLst>
                            <p:childTnLst>
                              <p:par>
                                <p:cTn id="428" presetID="9" presetClass="exit" presetSubtype="0" fill="hold" grpId="1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2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1" presetID="9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7" fill="hold">
                      <p:stCondLst>
                        <p:cond delay="indefinite"/>
                      </p:stCondLst>
                      <p:childTnLst>
                        <p:par>
                          <p:cTn id="438" fill="hold">
                            <p:stCondLst>
                              <p:cond delay="0"/>
                            </p:stCondLst>
                            <p:childTnLst>
                              <p:par>
                                <p:cTn id="439" presetID="9" presetClass="exit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4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2" presetID="9" presetClass="entr" presetSubtype="0" fill="hold" grpId="1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5" fill="hold">
                      <p:stCondLst>
                        <p:cond delay="indefinite"/>
                      </p:stCondLst>
                      <p:childTnLst>
                        <p:par>
                          <p:cTn id="446" fill="hold">
                            <p:stCondLst>
                              <p:cond delay="0"/>
                            </p:stCondLst>
                            <p:childTnLst>
                              <p:par>
                                <p:cTn id="447" presetID="9" presetClass="exit" presetSubtype="0" fill="hold" grpId="15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4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0" presetID="9" presetClass="entr" presetSubtype="0" fill="hold" grpId="1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3" fill="hold">
                      <p:stCondLst>
                        <p:cond delay="indefinite"/>
                      </p:stCondLst>
                      <p:childTnLst>
                        <p:par>
                          <p:cTn id="454" fill="hold">
                            <p:stCondLst>
                              <p:cond delay="0"/>
                            </p:stCondLst>
                            <p:childTnLst>
                              <p:par>
                                <p:cTn id="455" presetID="9" presetClass="exit" presetSubtype="0" fill="hold" grpId="15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5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8" presetID="9" presetClass="entr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4" fill="hold">
                      <p:stCondLst>
                        <p:cond delay="indefinite"/>
                      </p:stCondLst>
                      <p:childTnLst>
                        <p:par>
                          <p:cTn id="465" fill="hold">
                            <p:stCondLst>
                              <p:cond delay="0"/>
                            </p:stCondLst>
                            <p:childTnLst>
                              <p:par>
                                <p:cTn id="466" presetID="9" presetClass="entr" presetSubtype="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9" presetID="9" presetClass="exit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7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2" fill="hold">
                      <p:stCondLst>
                        <p:cond delay="indefinite"/>
                      </p:stCondLst>
                      <p:childTnLst>
                        <p:par>
                          <p:cTn id="473" fill="hold">
                            <p:stCondLst>
                              <p:cond delay="0"/>
                            </p:stCondLst>
                            <p:childTnLst>
                              <p:par>
                                <p:cTn id="474" presetID="9" presetClass="exit" presetSubtype="0" fill="hold" grpId="9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7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7" presetID="9" presetClass="entr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3" fill="hold">
                      <p:stCondLst>
                        <p:cond delay="indefinite"/>
                      </p:stCondLst>
                      <p:childTnLst>
                        <p:par>
                          <p:cTn id="484" fill="hold">
                            <p:stCondLst>
                              <p:cond delay="0"/>
                            </p:stCondLst>
                            <p:childTnLst>
                              <p:par>
                                <p:cTn id="485" presetID="9" presetClass="exit" presetSubtype="0" fill="hold" grpId="9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8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8" presetID="9" presetClass="entr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4" fill="hold">
                      <p:stCondLst>
                        <p:cond delay="indefinite"/>
                      </p:stCondLst>
                      <p:childTnLst>
                        <p:par>
                          <p:cTn id="495" fill="hold">
                            <p:stCondLst>
                              <p:cond delay="0"/>
                            </p:stCondLst>
                            <p:childTnLst>
                              <p:par>
                                <p:cTn id="496" presetID="9" presetClass="exit" presetSubtype="0" fill="hold" grpId="9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9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9" presetID="9" presetClass="entr" presetSubtype="0" fill="hold" grpId="1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2" fill="hold">
                      <p:stCondLst>
                        <p:cond delay="indefinite"/>
                      </p:stCondLst>
                      <p:childTnLst>
                        <p:par>
                          <p:cTn id="503" fill="hold">
                            <p:stCondLst>
                              <p:cond delay="0"/>
                            </p:stCondLst>
                            <p:childTnLst>
                              <p:par>
                                <p:cTn id="504" presetID="9" presetClass="exit" presetSubtype="0" fill="hold" grpId="17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0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0" fill="hold">
                      <p:stCondLst>
                        <p:cond delay="indefinite"/>
                      </p:stCondLst>
                      <p:childTnLst>
                        <p:par>
                          <p:cTn id="511" fill="hold">
                            <p:stCondLst>
                              <p:cond delay="0"/>
                            </p:stCondLst>
                            <p:childTnLst>
                              <p:par>
                                <p:cTn id="512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1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/>
      <p:bldP spid="4" grpId="0" animBg="1"/>
      <p:bldP spid="4" grpId="1" animBg="1"/>
      <p:bldP spid="10" grpId="0" animBg="1"/>
      <p:bldP spid="14" grpId="0" animBg="1"/>
      <p:bldP spid="15" grpId="0" animBg="1"/>
      <p:bldP spid="11" grpId="0"/>
      <p:bldP spid="18" grpId="0" animBg="1"/>
      <p:bldP spid="20" grpId="0"/>
      <p:bldP spid="21" grpId="0"/>
      <p:bldP spid="22" grpId="0"/>
      <p:bldP spid="26" grpId="1" animBg="1"/>
      <p:bldP spid="27" grpId="1" animBg="1"/>
      <p:bldP spid="30" grpId="1" animBg="1"/>
      <p:bldP spid="28" grpId="0" animBg="1"/>
      <p:bldP spid="28" grpId="1" animBg="1"/>
      <p:bldP spid="42" grpId="1" animBg="1"/>
      <p:bldP spid="42" grpId="2" animBg="1"/>
      <p:bldP spid="43" grpId="1" animBg="1"/>
      <p:bldP spid="43" grpId="2" animBg="1"/>
      <p:bldP spid="44" grpId="1" animBg="1"/>
      <p:bldP spid="44" grpId="2" animBg="1"/>
      <p:bldP spid="45" grpId="0" animBg="1"/>
      <p:bldP spid="45" grpId="1" animBg="1"/>
      <p:bldP spid="45" grpId="2" animBg="1"/>
      <p:bldP spid="45" grpId="3" animBg="1"/>
      <p:bldP spid="45" grpId="4" animBg="1"/>
      <p:bldP spid="45" grpId="5" animBg="1"/>
      <p:bldP spid="45" grpId="6" animBg="1"/>
      <p:bldP spid="45" grpId="7" animBg="1"/>
      <p:bldP spid="45" grpId="8" animBg="1"/>
      <p:bldP spid="45" grpId="9" animBg="1"/>
      <p:bldP spid="45" grpId="10" animBg="1"/>
      <p:bldP spid="45" grpId="11" animBg="1"/>
      <p:bldP spid="45" grpId="12" animBg="1"/>
      <p:bldP spid="45" grpId="13" animBg="1"/>
      <p:bldP spid="45" grpId="14" animBg="1"/>
      <p:bldP spid="45" grpId="15" animBg="1"/>
      <p:bldP spid="45" grpId="16" animBg="1"/>
      <p:bldP spid="45" grpId="17" animBg="1"/>
      <p:bldP spid="46" grpId="0" animBg="1"/>
      <p:bldP spid="46" grpId="1" animBg="1"/>
      <p:bldP spid="46" grpId="2" animBg="1"/>
      <p:bldP spid="46" grpId="3" animBg="1"/>
      <p:bldP spid="46" grpId="4" animBg="1"/>
      <p:bldP spid="46" grpId="5" animBg="1"/>
      <p:bldP spid="46" grpId="6" animBg="1"/>
      <p:bldP spid="46" grpId="7" animBg="1"/>
      <p:bldP spid="46" grpId="8" animBg="1"/>
      <p:bldP spid="46" grpId="9" animBg="1"/>
      <p:bldP spid="46" grpId="10" animBg="1"/>
      <p:bldP spid="46" grpId="11" animBg="1"/>
      <p:bldP spid="46" grpId="12" animBg="1"/>
      <p:bldP spid="46" grpId="13" animBg="1"/>
      <p:bldP spid="46" grpId="14" animBg="1"/>
      <p:bldP spid="46" grpId="15" animBg="1"/>
      <p:bldP spid="47" grpId="0" animBg="1"/>
      <p:bldP spid="47" grpId="1" animBg="1"/>
      <p:bldP spid="47" grpId="2" animBg="1"/>
      <p:bldP spid="47" grpId="3" animBg="1"/>
      <p:bldP spid="47" grpId="4" animBg="1"/>
      <p:bldP spid="47" grpId="5" animBg="1"/>
      <p:bldP spid="47" grpId="6" animBg="1"/>
      <p:bldP spid="47" grpId="7" animBg="1"/>
      <p:bldP spid="47" grpId="8" animBg="1"/>
      <p:bldP spid="47" grpId="9" animBg="1"/>
      <p:bldP spid="48" grpId="0" animBg="1"/>
      <p:bldP spid="48" grpId="1" animBg="1"/>
      <p:bldP spid="48" grpId="2" animBg="1"/>
      <p:bldP spid="48" grpId="3" animBg="1"/>
      <p:bldP spid="48" grpId="4" animBg="1"/>
      <p:bldP spid="48" grpId="5" animBg="1"/>
      <p:bldP spid="48" grpId="6" animBg="1"/>
      <p:bldP spid="48" grpId="7" animBg="1"/>
      <p:bldP spid="48" grpId="8" animBg="1"/>
      <p:bldP spid="48" grpId="9" animBg="1"/>
      <p:bldP spid="49" grpId="0" animBg="1"/>
      <p:bldP spid="50" grpId="0" animBg="1"/>
      <p:bldP spid="50" grpId="1" animBg="1"/>
      <p:bldP spid="50" grpId="2" animBg="1"/>
      <p:bldP spid="50" grpId="3" animBg="1"/>
      <p:bldP spid="50" grpId="4" animBg="1"/>
      <p:bldP spid="50" grpId="5" animBg="1"/>
      <p:bldP spid="50" grpId="6" animBg="1"/>
      <p:bldP spid="50" grpId="7" animBg="1"/>
      <p:bldP spid="50" grpId="8" animBg="1"/>
      <p:bldP spid="50" grpId="9" animBg="1"/>
      <p:bldP spid="53" grpId="0" animBg="1"/>
      <p:bldP spid="54" grpId="0" animBg="1"/>
      <p:bldP spid="54" grpId="1" animBg="1"/>
      <p:bldP spid="54" grpId="2" animBg="1"/>
      <p:bldP spid="54" grpId="3" animBg="1"/>
      <p:bldP spid="54" grpId="4" animBg="1"/>
      <p:bldP spid="54" grpId="5" animBg="1"/>
      <p:bldP spid="54" grpId="6" animBg="1"/>
      <p:bldP spid="54" grpId="7" animBg="1"/>
      <p:bldP spid="54" grpId="8" animBg="1"/>
      <p:bldP spid="54" grpId="9" animBg="1"/>
      <p:bldP spid="55" grpId="0" animBg="1"/>
      <p:bldP spid="57" grpId="0" animBg="1"/>
      <p:bldP spid="58" grpId="0" animBg="1"/>
      <p:bldP spid="60" grpId="0" animBg="1"/>
      <p:bldP spid="63" grpId="0" animBg="1"/>
      <p:bldP spid="63" grpId="1" animBg="1"/>
      <p:bldP spid="63" grpId="2" animBg="1"/>
      <p:bldP spid="63" grpId="3" animBg="1"/>
      <p:bldP spid="63" grpId="4" animBg="1"/>
      <p:bldP spid="63" grpId="5" animBg="1"/>
      <p:bldP spid="64" grpId="0" animBg="1"/>
      <p:bldP spid="65" grpId="0" animBg="1"/>
      <p:bldP spid="66" grpId="0" animBg="1"/>
      <p:bldP spid="67" grpId="0" animBg="1"/>
      <p:bldP spid="68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8" grpId="0" animBg="1"/>
      <p:bldP spid="78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titl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PPRect#5"/>
          <p:cNvSpPr/>
          <p:nvPr/>
        </p:nvSpPr>
        <p:spPr bwMode="auto">
          <a:xfrm>
            <a:off x="0" y="0"/>
            <a:ext cx="9164800" cy="1088000"/>
          </a:xfrm>
          <a:prstGeom prst="rect">
            <a:avLst/>
          </a:prstGeom>
          <a:ln>
            <a:noFill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b="0">
              <a:solidFill>
                <a:srgbClr val="000000"/>
              </a:solidFill>
              <a:latin typeface="Helvetica Neue" pitchFamily="1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64800" cy="1152000"/>
          </a:xfrm>
        </p:spPr>
        <p:txBody>
          <a:bodyPr/>
          <a:lstStyle/>
          <a:p>
            <a:r>
              <a:rPr lang="en-US" sz="4000" b="1" dirty="0" err="1" smtClean="0">
                <a:solidFill>
                  <a:srgbClr val="FF0000"/>
                </a:solidFill>
                <a:latin typeface="Courier New"/>
                <a:cs typeface="Courier New"/>
              </a:rPr>
              <a:t>PrimeFactorizations.js</a:t>
            </a:r>
            <a:endParaRPr lang="en-US" sz="4000" b="1" dirty="0">
              <a:solidFill>
                <a:srgbClr val="FF0000"/>
              </a:solidFill>
              <a:latin typeface="Courier New"/>
              <a:cs typeface="Courier New"/>
            </a:endParaRPr>
          </a:p>
        </p:txBody>
      </p:sp>
      <p:sp>
        <p:nvSpPr>
          <p:cNvPr id="51" name="Rectangle 8"/>
          <p:cNvSpPr>
            <a:spLocks noChangeArrowheads="1"/>
          </p:cNvSpPr>
          <p:nvPr/>
        </p:nvSpPr>
        <p:spPr bwMode="auto">
          <a:xfrm>
            <a:off x="482600" y="1168400"/>
            <a:ext cx="8128000" cy="530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algn="just">
              <a:lnSpc>
                <a:spcPct val="90000"/>
              </a:lnSpc>
              <a:spcAft>
                <a:spcPct val="50000"/>
              </a:spcAft>
            </a:pPr>
            <a:r>
              <a:rPr lang="en-US" sz="1800" b="0" dirty="0" smtClean="0"/>
              <a:t>Some thought questions and exercises:</a:t>
            </a:r>
          </a:p>
          <a:p>
            <a:pPr marL="342900" indent="-342900" algn="just">
              <a:lnSpc>
                <a:spcPct val="90000"/>
              </a:lnSpc>
              <a:spcAft>
                <a:spcPct val="50000"/>
              </a:spcAft>
              <a:buFont typeface="Arial"/>
              <a:buChar char="•"/>
            </a:pPr>
            <a:r>
              <a:rPr lang="en-US" sz="1800" b="0" dirty="0" smtClean="0"/>
              <a:t>The solution relies on a single Boolean called </a:t>
            </a:r>
            <a:r>
              <a:rPr lang="en-US" sz="1800" dirty="0" smtClean="0">
                <a:latin typeface="Courier"/>
                <a:cs typeface="Courier"/>
              </a:rPr>
              <a:t>first</a:t>
            </a:r>
            <a:r>
              <a:rPr lang="en-US" sz="1800" b="0" dirty="0" smtClean="0"/>
              <a:t>.  What problem is </a:t>
            </a:r>
            <a:r>
              <a:rPr lang="en-US" sz="1800" dirty="0" smtClean="0">
                <a:latin typeface="Courier"/>
                <a:cs typeface="Courier"/>
              </a:rPr>
              <a:t>first</a:t>
            </a:r>
            <a:r>
              <a:rPr lang="en-US" sz="1800" b="0" dirty="0" smtClean="0"/>
              <a:t> solving for us?</a:t>
            </a:r>
          </a:p>
          <a:p>
            <a:pPr marL="342900" indent="-342900" algn="just">
              <a:lnSpc>
                <a:spcPct val="90000"/>
              </a:lnSpc>
              <a:spcAft>
                <a:spcPct val="50000"/>
              </a:spcAft>
              <a:buFont typeface="Arial"/>
              <a:buChar char="•"/>
            </a:pPr>
            <a:r>
              <a:rPr lang="en-US" sz="1800" b="0" dirty="0" smtClean="0"/>
              <a:t>During our trace of </a:t>
            </a:r>
            <a:r>
              <a:rPr lang="en-US" sz="1800" dirty="0" err="1" smtClean="0">
                <a:latin typeface="Courier"/>
                <a:cs typeface="Courier"/>
              </a:rPr>
              <a:t>constructFactorization</a:t>
            </a:r>
            <a:r>
              <a:rPr lang="en-US" sz="1800" dirty="0" smtClean="0">
                <a:latin typeface="Courier"/>
                <a:cs typeface="Courier"/>
              </a:rPr>
              <a:t>(180)</a:t>
            </a:r>
            <a:r>
              <a:rPr lang="en-US" sz="1800" b="0" dirty="0" smtClean="0"/>
              <a:t>, </a:t>
            </a:r>
            <a:r>
              <a:rPr lang="en-US" sz="1800" dirty="0" smtClean="0">
                <a:latin typeface="Courier"/>
                <a:cs typeface="Courier"/>
              </a:rPr>
              <a:t>factor</a:t>
            </a:r>
            <a:r>
              <a:rPr lang="en-US" sz="1800" b="0" dirty="0" smtClean="0"/>
              <a:t> assumed the values of 2, 3, 4, and 5.  2, 3, and 5 are prime numbers and therefore qualified to appear in a factorization?  How does the implementation guarantee 4 will never make an appearance in the returned factorization?</a:t>
            </a:r>
          </a:p>
          <a:p>
            <a:pPr marL="342900" indent="-342900" algn="just">
              <a:lnSpc>
                <a:spcPct val="90000"/>
              </a:lnSpc>
              <a:spcAft>
                <a:spcPct val="50000"/>
              </a:spcAft>
              <a:buFont typeface="Arial"/>
              <a:buChar char="•"/>
            </a:pPr>
            <a:r>
              <a:rPr lang="en-US" sz="1800" b="0" dirty="0" smtClean="0"/>
              <a:t>What is returned by </a:t>
            </a:r>
            <a:r>
              <a:rPr lang="en-US" sz="1800" dirty="0" err="1" smtClean="0">
                <a:latin typeface="Courier"/>
                <a:cs typeface="Courier"/>
              </a:rPr>
              <a:t>constructFactorization</a:t>
            </a:r>
            <a:r>
              <a:rPr lang="en-US" sz="1800" dirty="0" smtClean="0">
                <a:latin typeface="Courier"/>
                <a:cs typeface="Courier"/>
              </a:rPr>
              <a:t>(1)</a:t>
            </a:r>
            <a:r>
              <a:rPr lang="en-US" sz="1800" b="0" dirty="0" smtClean="0"/>
              <a:t>?  How could you have changed the implementation to return </a:t>
            </a:r>
            <a:r>
              <a:rPr lang="en-US" sz="1800" dirty="0" smtClean="0">
                <a:latin typeface="Courier"/>
                <a:cs typeface="Courier"/>
              </a:rPr>
              <a:t>"1 = 1"</a:t>
            </a:r>
            <a:r>
              <a:rPr lang="en-US" sz="1800" b="0" dirty="0" smtClean="0"/>
              <a:t> as a special case return value?</a:t>
            </a:r>
          </a:p>
          <a:p>
            <a:pPr marL="342900" indent="-342900" algn="just">
              <a:lnSpc>
                <a:spcPct val="90000"/>
              </a:lnSpc>
              <a:spcAft>
                <a:spcPct val="50000"/>
              </a:spcAft>
              <a:buFont typeface="Arial"/>
              <a:buChar char="•"/>
            </a:pPr>
            <a:r>
              <a:rPr lang="en-US" sz="1800" b="0" dirty="0" smtClean="0"/>
              <a:t>Trace through the execution </a:t>
            </a:r>
            <a:r>
              <a:rPr lang="en-US" sz="1800" b="0" dirty="0"/>
              <a:t>of </a:t>
            </a:r>
            <a:r>
              <a:rPr lang="en-US" sz="1800" dirty="0" err="1">
                <a:latin typeface="Courier"/>
                <a:cs typeface="Courier"/>
              </a:rPr>
              <a:t>constructFactorization</a:t>
            </a:r>
            <a:r>
              <a:rPr lang="en-US" sz="1800" dirty="0">
                <a:latin typeface="Courier"/>
                <a:cs typeface="Courier"/>
              </a:rPr>
              <a:t>(363</a:t>
            </a:r>
            <a:r>
              <a:rPr lang="en-US" sz="1800" b="0" dirty="0" smtClean="0">
                <a:latin typeface="Courier"/>
                <a:cs typeface="Courier"/>
              </a:rPr>
              <a:t>)</a:t>
            </a:r>
            <a:r>
              <a:rPr lang="en-US" sz="1800" b="0" dirty="0" smtClean="0"/>
              <a:t> as we did for </a:t>
            </a:r>
            <a:r>
              <a:rPr lang="en-US" sz="1800" dirty="0" err="1">
                <a:latin typeface="Courier"/>
                <a:cs typeface="Courier"/>
              </a:rPr>
              <a:t>constructFactorization</a:t>
            </a:r>
            <a:r>
              <a:rPr lang="en-US" sz="1800" dirty="0">
                <a:latin typeface="Courier"/>
                <a:cs typeface="Courier"/>
              </a:rPr>
              <a:t>(180</a:t>
            </a:r>
            <a:r>
              <a:rPr lang="en-US" sz="1800" dirty="0" smtClean="0">
                <a:latin typeface="Courier"/>
                <a:cs typeface="Courier"/>
              </a:rPr>
              <a:t>)</a:t>
            </a:r>
            <a:r>
              <a:rPr lang="en-US" sz="1800" b="0" dirty="0" smtClean="0"/>
              <a:t>.</a:t>
            </a:r>
          </a:p>
          <a:p>
            <a:pPr marL="342900" indent="-342900" algn="just">
              <a:lnSpc>
                <a:spcPct val="90000"/>
              </a:lnSpc>
              <a:spcAft>
                <a:spcPct val="50000"/>
              </a:spcAft>
              <a:buFont typeface="Arial"/>
              <a:buChar char="•"/>
            </a:pPr>
            <a:r>
              <a:rPr lang="en-US" sz="1800" b="0" dirty="0" smtClean="0"/>
              <a:t>Our implementation relies on a parameter named </a:t>
            </a:r>
            <a:r>
              <a:rPr lang="en-US" sz="1800" dirty="0" smtClean="0">
                <a:latin typeface="Courier"/>
                <a:cs typeface="Courier"/>
              </a:rPr>
              <a:t>n</a:t>
            </a:r>
            <a:r>
              <a:rPr lang="en-US" sz="1800" b="0" dirty="0" smtClean="0"/>
              <a:t> to accept a value from the caller, and then proceeds to destroy </a:t>
            </a:r>
            <a:r>
              <a:rPr lang="en-US" sz="1800" dirty="0" smtClean="0">
                <a:latin typeface="Courier"/>
                <a:cs typeface="Courier"/>
              </a:rPr>
              <a:t>n</a:t>
            </a:r>
            <a:r>
              <a:rPr lang="en-US" sz="1800" b="0" dirty="0" smtClean="0"/>
              <a:t> by repeatedly dividing it down to 1.  Does this destruction of </a:t>
            </a:r>
            <a:r>
              <a:rPr lang="en-US" sz="1800" dirty="0">
                <a:latin typeface="Courier"/>
                <a:cs typeface="Courier"/>
              </a:rPr>
              <a:t>n</a:t>
            </a:r>
            <a:r>
              <a:rPr lang="en-US" sz="1800" b="0" dirty="0" smtClean="0"/>
              <a:t> confuse </a:t>
            </a:r>
            <a:r>
              <a:rPr lang="en-US" sz="1800" dirty="0" err="1" smtClean="0">
                <a:latin typeface="Courier"/>
                <a:cs typeface="Courier"/>
              </a:rPr>
              <a:t>PrimeFactorizations</a:t>
            </a:r>
            <a:r>
              <a:rPr lang="en-US" sz="1800" b="0" dirty="0" err="1" smtClean="0"/>
              <a:t>’s</a:t>
            </a:r>
            <a:r>
              <a:rPr lang="en-US" sz="1800" b="0" dirty="0" smtClean="0"/>
              <a:t> </a:t>
            </a:r>
            <a:r>
              <a:rPr lang="en-US" sz="1800" dirty="0" smtClean="0">
                <a:latin typeface="Courier"/>
                <a:cs typeface="Courier"/>
              </a:rPr>
              <a:t>for</a:t>
            </a:r>
            <a:r>
              <a:rPr lang="en-US" sz="1800" b="0" dirty="0" smtClean="0"/>
              <a:t> loop?  Note that its counting variable is also named </a:t>
            </a:r>
            <a:r>
              <a:rPr lang="en-US" sz="1800" dirty="0" smtClean="0">
                <a:latin typeface="Courier"/>
                <a:cs typeface="Courier"/>
              </a:rPr>
              <a:t>n</a:t>
            </a:r>
            <a:r>
              <a:rPr lang="en-US" sz="1800" b="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2473283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2590800"/>
            <a:ext cx="5443188" cy="2209800"/>
          </a:xfrm>
          <a:prstGeom prst="rect">
            <a:avLst/>
          </a:prstGeom>
        </p:spPr>
      </p:pic>
      <p:sp>
        <p:nvSpPr>
          <p:cNvPr id="610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</a:rPr>
              <a:t>Exercise: </a:t>
            </a:r>
            <a:r>
              <a:rPr lang="en-US" sz="4000" dirty="0" smtClean="0">
                <a:solidFill>
                  <a:srgbClr val="FF0000"/>
                </a:solidFill>
              </a:rPr>
              <a:t>Drawing A Checkerboard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10312" name="Rectangle 8"/>
          <p:cNvSpPr>
            <a:spLocks noChangeArrowheads="1"/>
          </p:cNvSpPr>
          <p:nvPr/>
        </p:nvSpPr>
        <p:spPr bwMode="auto">
          <a:xfrm>
            <a:off x="482600" y="1168400"/>
            <a:ext cx="8128000" cy="165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 smtClean="0"/>
              <a:t>For the rest of lecture, we’ll collectively design and decompose (and to the extent we have time, implement) a graphics program that draws the initial configuration for a game of checkers.</a:t>
            </a:r>
            <a:endParaRPr lang="en-US" sz="2400" b="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3564" y="3200400"/>
            <a:ext cx="3604236" cy="37338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63564" y="3200400"/>
            <a:ext cx="3604236" cy="3733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63564" y="3200400"/>
            <a:ext cx="3604236" cy="373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763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titl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PPRect#5"/>
          <p:cNvSpPr/>
          <p:nvPr/>
        </p:nvSpPr>
        <p:spPr bwMode="auto">
          <a:xfrm>
            <a:off x="0" y="359800"/>
            <a:ext cx="9164800" cy="1088000"/>
          </a:xfrm>
          <a:prstGeom prst="rect">
            <a:avLst/>
          </a:prstGeom>
          <a:ln>
            <a:noFill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b="0">
              <a:solidFill>
                <a:srgbClr val="000000"/>
              </a:solidFill>
              <a:latin typeface="Helvetica Neue" pitchFamily="1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64800" cy="1152000"/>
          </a:xfrm>
        </p:spPr>
        <p:txBody>
          <a:bodyPr/>
          <a:lstStyle/>
          <a:p>
            <a:r>
              <a:rPr lang="en-US" sz="4000" b="1" dirty="0" err="1" smtClean="0">
                <a:solidFill>
                  <a:srgbClr val="FF0000"/>
                </a:solidFill>
                <a:latin typeface="Courier New"/>
                <a:cs typeface="Courier New"/>
              </a:rPr>
              <a:t>DrawCheckerboard.js</a:t>
            </a:r>
            <a:endParaRPr lang="en-US" sz="4000" b="1" dirty="0">
              <a:solidFill>
                <a:srgbClr val="FF0000"/>
              </a:solidFill>
              <a:latin typeface="Courier New"/>
              <a:cs typeface="Courier New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77900"/>
            <a:ext cx="9144000" cy="488091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977900"/>
            <a:ext cx="9144000" cy="488091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977900"/>
            <a:ext cx="9144000" cy="488091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977900"/>
            <a:ext cx="9144000" cy="488091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977900"/>
            <a:ext cx="9144000" cy="488091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977900"/>
            <a:ext cx="9144000" cy="4880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69252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5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2667000"/>
            <a:ext cx="9144000" cy="1143000"/>
          </a:xfrm>
          <a:noFill/>
          <a:ln/>
        </p:spPr>
        <p:txBody>
          <a:bodyPr/>
          <a:lstStyle/>
          <a:p>
            <a:r>
              <a:rPr lang="en-US" sz="3600">
                <a:solidFill>
                  <a:srgbClr val="FF0000"/>
                </a:solidFill>
              </a:rPr>
              <a:t>The End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pitchFamily="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pitchFamily="1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13694</TotalTime>
  <Words>642</Words>
  <Application>Microsoft Macintosh PowerPoint</Application>
  <PresentationFormat>On-screen Show (4:3)</PresentationFormat>
  <Paragraphs>72</Paragraphs>
  <Slides>7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Blank Presentation</vt:lpstr>
      <vt:lpstr>Mechanics of Functions</vt:lpstr>
      <vt:lpstr>Exercise: Generating Prime Factorizations</vt:lpstr>
      <vt:lpstr>PrimeFactorizations.js</vt:lpstr>
      <vt:lpstr>PrimeFactorizations.js</vt:lpstr>
      <vt:lpstr>Exercise: Drawing A Checkerboard</vt:lpstr>
      <vt:lpstr>DrawCheckerboard.js</vt:lpstr>
      <vt:lpstr>The End</vt:lpstr>
    </vt:vector>
  </TitlesOfParts>
  <Company>Stanford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3—Expressions</dc:title>
  <cp:lastModifiedBy>Jerry Cain</cp:lastModifiedBy>
  <cp:revision>126</cp:revision>
  <dcterms:created xsi:type="dcterms:W3CDTF">2017-04-17T00:30:39Z</dcterms:created>
  <dcterms:modified xsi:type="dcterms:W3CDTF">2017-04-21T16:23:57Z</dcterms:modified>
</cp:coreProperties>
</file>