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Default Extension="jpeg" ContentType="image/jpeg"/>
  <Override PartName="/ppt/slideMasters/slideMaster2.xml" ContentType="application/vnd.openxmlformats-officedocument.presentationml.slideMaster+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notesSlides/notesSlide17.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slideMasters/slideMaster3.xml" ContentType="application/vnd.openxmlformats-officedocument.presentationml.slideMaster+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notesSlides/notesSlide6.xml" ContentType="application/vnd.openxmlformats-officedocument.presentationml.notesSlide+xml"/>
  <Override PartName="/ppt/slides/slide16.xml" ContentType="application/vnd.openxmlformats-officedocument.presentationml.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slides/slide7.xml" ContentType="application/vnd.openxmlformats-officedocument.presentationml.slide+xml"/>
  <Override PartName="/ppt/notesSlides/notesSlide18.xml" ContentType="application/vnd.openxmlformats-officedocument.presentationml.notes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Masters/slideMaster4.xml" ContentType="application/vnd.openxmlformats-officedocument.presentationml.slideMaster+xml"/>
  <Override PartName="/ppt/theme/theme4.xml" ContentType="application/vnd.openxmlformats-officedocument.them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slides/slide17.xml" ContentType="application/vnd.openxmlformats-officedocument.presentationml.slide+xml"/>
  <Override PartName="/ppt/slideLayouts/slideLayout14.xml" ContentType="application/vnd.openxmlformats-officedocument.presentationml.slideLayout+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10.xml" ContentType="application/vnd.openxmlformats-officedocument.presentationml.notes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theme/theme5.xml" ContentType="application/vnd.openxmlformats-officedocument.theme+xml"/>
  <Override PartName="/ppt/slideLayouts/slideLayout4.xml" ContentType="application/vnd.openxmlformats-officedocument.presentationml.slideLayout+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62" r:id="rId2"/>
    <p:sldMasterId id="2147483664" r:id="rId3"/>
    <p:sldMasterId id="2147483669" r:id="rId4"/>
  </p:sldMasterIdLst>
  <p:notesMasterIdLst>
    <p:notesMasterId r:id="rId24"/>
  </p:notesMasterIdLst>
  <p:sldIdLst>
    <p:sldId id="441" r:id="rId5"/>
    <p:sldId id="566" r:id="rId6"/>
    <p:sldId id="567" r:id="rId7"/>
    <p:sldId id="568" r:id="rId8"/>
    <p:sldId id="457" r:id="rId9"/>
    <p:sldId id="541" r:id="rId10"/>
    <p:sldId id="443" r:id="rId11"/>
    <p:sldId id="444" r:id="rId12"/>
    <p:sldId id="445" r:id="rId13"/>
    <p:sldId id="564" r:id="rId14"/>
    <p:sldId id="565" r:id="rId15"/>
    <p:sldId id="544" r:id="rId16"/>
    <p:sldId id="569" r:id="rId17"/>
    <p:sldId id="547" r:id="rId18"/>
    <p:sldId id="548" r:id="rId19"/>
    <p:sldId id="563" r:id="rId20"/>
    <p:sldId id="550" r:id="rId21"/>
    <p:sldId id="538" r:id="rId22"/>
    <p:sldId id="543" r:id="rId23"/>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CCCC"/>
    <a:srgbClr val="000000"/>
    <a:srgbClr val="009900"/>
    <a:srgbClr val="66FF66"/>
    <a:srgbClr val="969696"/>
    <a:srgbClr val="FFFF66"/>
    <a:srgbClr val="FF0000"/>
    <a:srgbClr val="CCFFFF"/>
    <a:srgbClr val="FFFF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ferSingleView="1">
    <p:restoredLeft sz="32787"/>
    <p:restoredTop sz="90929"/>
  </p:normalViewPr>
  <p:slideViewPr>
    <p:cSldViewPr showGuides="1">
      <p:cViewPr>
        <p:scale>
          <a:sx n="105" d="100"/>
          <a:sy n="105" d="100"/>
        </p:scale>
        <p:origin x="-648" y="-1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3E06776-8100-FA49-ACB1-3996B62C86B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357E10-6DEA-7946-B175-EBE560F31CAB}"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80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1320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00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5</a:t>
            </a:fld>
            <a:endParaRPr lang="en-US"/>
          </a:p>
        </p:txBody>
      </p:sp>
      <p:sp>
        <p:nvSpPr>
          <p:cNvPr id="8314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4DD26-E065-8B48-9684-45271F3A3ABF}" type="slidenum">
              <a:rPr lang="en-US"/>
              <a:pPr/>
              <a:t>6</a:t>
            </a:fld>
            <a:endParaRPr lang="en-US"/>
          </a:p>
        </p:txBody>
      </p:sp>
      <p:sp>
        <p:nvSpPr>
          <p:cNvPr id="7987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987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4DD26-E065-8B48-9684-45271F3A3ABF}" type="slidenum">
              <a:rPr lang="en-US"/>
              <a:pPr/>
              <a:t>7</a:t>
            </a:fld>
            <a:endParaRPr lang="en-US"/>
          </a:p>
        </p:txBody>
      </p:sp>
      <p:sp>
        <p:nvSpPr>
          <p:cNvPr id="7987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987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9F69C7-A482-D845-8E0C-81979B98A248}" type="slidenum">
              <a:rPr lang="en-US"/>
              <a:pPr/>
              <a:t>8</a:t>
            </a:fld>
            <a:endParaRPr lang="en-US"/>
          </a:p>
        </p:txBody>
      </p:sp>
      <p:sp>
        <p:nvSpPr>
          <p:cNvPr id="8007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07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2C0763-AEE0-3044-ADA7-A6AE0FE58D3A}" type="slidenum">
              <a:rPr lang="en-US"/>
              <a:pPr/>
              <a:t>9</a:t>
            </a:fld>
            <a:endParaRPr lang="en-US"/>
          </a:p>
        </p:txBody>
      </p:sp>
      <p:sp>
        <p:nvSpPr>
          <p:cNvPr id="8028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28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10</a:t>
            </a:fld>
            <a:endParaRPr lang="en-US"/>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11</a:t>
            </a:fld>
            <a:endParaRPr lang="en-US"/>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12</a:t>
            </a:fld>
            <a:endParaRPr lang="en-US"/>
          </a:p>
        </p:txBody>
      </p:sp>
      <p:sp>
        <p:nvSpPr>
          <p:cNvPr id="8314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13</a:t>
            </a:fld>
            <a:endParaRPr lang="en-US"/>
          </a:p>
        </p:txBody>
      </p:sp>
      <p:sp>
        <p:nvSpPr>
          <p:cNvPr id="8314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2D8A21F-CCAD-B54D-9CA6-A48932CCB28A}" type="slidenum">
              <a:rPr lang="en-US">
                <a:solidFill>
                  <a:prstClr val="black"/>
                </a:solidFill>
              </a:rPr>
              <a:pPr/>
              <a:t>14</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solidFill>
                  <a:prstClr val="black"/>
                </a:solidFill>
              </a:rPr>
              <a:pPr/>
              <a:t>15</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solidFill>
                  <a:prstClr val="black"/>
                </a:solidFill>
              </a:rPr>
              <a:pPr/>
              <a:t>16</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12FD357-39C3-5247-9EE8-D122830AE248}" type="slidenum">
              <a:rPr lang="en-US">
                <a:solidFill>
                  <a:prstClr val="black"/>
                </a:solidFill>
              </a:rPr>
              <a:pPr/>
              <a:t>17</a:t>
            </a:fld>
            <a:endParaRPr lang="en-US">
              <a:solidFill>
                <a:prstClr val="black"/>
              </a:solidFill>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86B4C8B-B617-454C-A582-33F08F3905C5}" type="slidenum">
              <a:rPr lang="en-US"/>
              <a:pPr/>
              <a:t>18</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19</a:t>
            </a:fld>
            <a:endParaRPr lang="en-US"/>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20F1D4D-78B9-0148-A287-C49A9C8B3B0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7F90308-D6A5-1C43-B00B-09485636B30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BBA6E73-39A8-B144-AA2C-6B7642A377C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BB32CAE-9900-5C46-A5A0-B78374CBEF2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723F7CA-E40A-B34E-947C-D0DB52C9E22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B70983C4-A7F9-E444-A3C6-D44403BFE7F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5B69680E-A0DD-664F-8CE6-FBCCEA01D0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05D456C-E6A6-B846-AB16-0A8FCE306B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85EA6A1-1BAB-0348-8C1A-B4C4EAAF67B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3B0EAD2-0D9B-BD4C-873F-3F79865E885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222E301-ED27-E048-B276-FCFEC6E65DC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0591E17-7022-BF47-B882-C02332CEF80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E4BE070-A5C3-8D4A-B000-974F6AC1A4A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EF65E665-BF67-B942-8112-8882EBF3F0C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AD414BF3-F09A-294E-8251-59494B860077}"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ideo" Target="file://localhost/Users/eroberts/Movies/ClaudeShannon-Theseus.mov" TargetMode="External"/><Relationship Id="rId2"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audio" Target="file://localhost/Users/eroberts/Movies/NewMathAudio.mp3" TargetMode="Externa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066800"/>
            <a:ext cx="9144000" cy="1143000"/>
          </a:xfrm>
        </p:spPr>
        <p:txBody>
          <a:bodyPr/>
          <a:lstStyle/>
          <a:p>
            <a:r>
              <a:rPr lang="en-US" sz="6000" dirty="0" smtClean="0">
                <a:solidFill>
                  <a:srgbClr val="FF0000"/>
                </a:solidFill>
              </a:rPr>
              <a:t>Binary Representation</a:t>
            </a:r>
            <a:endParaRPr lang="en-US" sz="6000" dirty="0">
              <a:solidFill>
                <a:srgbClr val="FF0000"/>
              </a:solidFill>
            </a:endParaRPr>
          </a:p>
        </p:txBody>
      </p:sp>
      <p:sp>
        <p:nvSpPr>
          <p:cNvPr id="449576" name="Text Box 40"/>
          <p:cNvSpPr txBox="1">
            <a:spLocks noChangeArrowheads="1"/>
          </p:cNvSpPr>
          <p:nvPr/>
        </p:nvSpPr>
        <p:spPr bwMode="auto">
          <a:xfrm>
            <a:off x="0" y="46482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a:t>
            </a:r>
            <a:r>
              <a:rPr lang="en-US" sz="3200" b="0" dirty="0" smtClean="0"/>
              <a:t>Roberts and Jerry Cain</a:t>
            </a:r>
          </a:p>
          <a:p>
            <a:pPr algn="ctr">
              <a:lnSpc>
                <a:spcPct val="85000"/>
              </a:lnSpc>
            </a:pPr>
            <a:r>
              <a:rPr lang="en-US" sz="3200" b="0" dirty="0" smtClean="0"/>
              <a:t>CS 106J</a:t>
            </a:r>
          </a:p>
          <a:p>
            <a:pPr algn="ctr">
              <a:lnSpc>
                <a:spcPct val="85000"/>
              </a:lnSpc>
            </a:pPr>
            <a:r>
              <a:rPr lang="en-US" sz="3200" b="0" dirty="0" smtClean="0"/>
              <a:t>April 28, 2017</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00"/>
        </a:solidFill>
        <a:effectLst/>
      </p:bgPr>
    </p:bg>
    <p:spTree>
      <p:nvGrpSpPr>
        <p:cNvPr id="1" name=""/>
        <p:cNvGrpSpPr/>
        <p:nvPr/>
      </p:nvGrpSpPr>
      <p:grpSpPr>
        <a:xfrm>
          <a:off x="0" y="0"/>
          <a:ext cx="0" cy="0"/>
          <a:chOff x="0" y="0"/>
          <a:chExt cx="0" cy="0"/>
        </a:xfrm>
      </p:grpSpPr>
      <p:pic>
        <p:nvPicPr>
          <p:cNvPr id="8" name="ClaudeShannon-Theseus.mov">
            <a:hlinkClick r:id="" action="ppaction://media"/>
          </p:cNvPr>
          <p:cNvPicPr/>
          <p:nvPr>
            <a:videoFile r:link="rId1"/>
          </p:nvPr>
        </p:nvPicPr>
        <p:blipFill>
          <a:blip r:embed="rId4"/>
          <a:stretch>
            <a:fillRect/>
          </a:stretch>
        </p:blipFill>
        <p:spPr>
          <a:xfrm>
            <a:off x="508000" y="381000"/>
            <a:ext cx="8128000" cy="6096000"/>
          </a:xfrm>
          <a:prstGeom prst="rect">
            <a:avLst/>
          </a:prstGeom>
        </p:spPr>
      </p:pic>
      <p:sp>
        <p:nvSpPr>
          <p:cNvPr id="7" name="Rectangle 6"/>
          <p:cNvSpPr/>
          <p:nvPr/>
        </p:nvSpPr>
        <p:spPr bwMode="auto">
          <a:xfrm>
            <a:off x="0" y="0"/>
            <a:ext cx="9144000" cy="68580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mtClean="0">
              <a:solidFill>
                <a:srgbClr val="000000"/>
              </a:solidFill>
              <a:latin typeface="Times New Roman" pitchFamily="84" charset="0"/>
            </a:endParaRPr>
          </a:p>
        </p:txBody>
      </p:sp>
      <p:sp>
        <p:nvSpPr>
          <p:cNvPr id="1310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Claude Shannon</a:t>
            </a:r>
            <a:endParaRPr lang="en-US" dirty="0">
              <a:solidFill>
                <a:schemeClr val="tx1"/>
              </a:solidFill>
            </a:endParaRPr>
          </a:p>
        </p:txBody>
      </p:sp>
      <p:sp>
        <p:nvSpPr>
          <p:cNvPr id="131075" name="Text Box 3"/>
          <p:cNvSpPr txBox="1">
            <a:spLocks noChangeArrowheads="1"/>
          </p:cNvSpPr>
          <p:nvPr/>
        </p:nvSpPr>
        <p:spPr bwMode="auto">
          <a:xfrm>
            <a:off x="381000" y="1219200"/>
            <a:ext cx="5029200" cy="293370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a:solidFill>
                  <a:srgbClr val="000000"/>
                </a:solidFill>
                <a:latin typeface="Times New Roman" pitchFamily="1" charset="0"/>
              </a:rPr>
              <a:t>Claude Shannon was one of the pioneers who shaped computer science in its early years.  In his master</a:t>
            </a:r>
            <a:r>
              <a:rPr lang="en-US" sz="2200" b="0">
                <a:solidFill>
                  <a:srgbClr val="000000"/>
                </a:solidFill>
                <a:latin typeface="Times New Roman" pitchFamily="1" charset="0"/>
                <a:ea typeface="ヒラギノ角ゴ Pro W3" pitchFamily="1" charset="-128"/>
                <a:cs typeface="ヒラギノ角ゴ Pro W3" pitchFamily="1" charset="-128"/>
              </a:rPr>
              <a:t>’</a:t>
            </a:r>
            <a:r>
              <a:rPr lang="en-US" sz="2200" b="0">
                <a:solidFill>
                  <a:srgbClr val="000000"/>
                </a:solidFill>
                <a:latin typeface="Times New Roman" pitchFamily="1" charset="0"/>
              </a:rPr>
              <a:t>s thesis, Shannon showed how it was possible to use Boolean logic and switching circuits to perform arithmetic calculations. That work led directly to the use of binary arithmetic inside computers</a:t>
            </a:r>
            <a:r>
              <a:rPr lang="en-US" sz="2200" b="0">
                <a:solidFill>
                  <a:srgbClr val="000000"/>
                </a:solidFill>
                <a:latin typeface="Times New Roman" pitchFamily="1" charset="0"/>
                <a:ea typeface="ヒラギノ角ゴ Pro W3" pitchFamily="1" charset="-128"/>
                <a:cs typeface="ヒラギノ角ゴ Pro W3" pitchFamily="1" charset="-128"/>
              </a:rPr>
              <a:t>—</a:t>
            </a:r>
            <a:r>
              <a:rPr lang="en-US" sz="2200" b="0">
                <a:solidFill>
                  <a:srgbClr val="000000"/>
                </a:solidFill>
                <a:latin typeface="Times New Roman" pitchFamily="1" charset="0"/>
              </a:rPr>
              <a:t>an idea that initially generated considerable resistance among more established scientists.</a:t>
            </a:r>
          </a:p>
        </p:txBody>
      </p:sp>
      <p:sp>
        <p:nvSpPr>
          <p:cNvPr id="131076" name="Text Box 4"/>
          <p:cNvSpPr txBox="1">
            <a:spLocks noChangeArrowheads="1"/>
          </p:cNvSpPr>
          <p:nvPr/>
        </p:nvSpPr>
        <p:spPr bwMode="auto">
          <a:xfrm>
            <a:off x="381000" y="4248150"/>
            <a:ext cx="5029200" cy="211519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dirty="0">
                <a:solidFill>
                  <a:srgbClr val="000000"/>
                </a:solidFill>
                <a:latin typeface="Times New Roman" pitchFamily="1" charset="0"/>
              </a:rPr>
              <a:t>Shannon is best known as the inventor of </a:t>
            </a:r>
            <a:r>
              <a:rPr lang="en-US" sz="2200" i="1" dirty="0">
                <a:solidFill>
                  <a:srgbClr val="000000"/>
                </a:solidFill>
                <a:latin typeface="Times New Roman" pitchFamily="1" charset="0"/>
              </a:rPr>
              <a:t>information theory,</a:t>
            </a:r>
            <a:r>
              <a:rPr lang="en-US" sz="2200" b="0" i="1" dirty="0">
                <a:solidFill>
                  <a:srgbClr val="000000"/>
                </a:solidFill>
                <a:latin typeface="Times New Roman" pitchFamily="1" charset="0"/>
              </a:rPr>
              <a:t> </a:t>
            </a:r>
            <a:r>
              <a:rPr lang="en-US" sz="2200" b="0" dirty="0">
                <a:solidFill>
                  <a:srgbClr val="000000"/>
                </a:solidFill>
                <a:latin typeface="Times New Roman" pitchFamily="1" charset="0"/>
              </a:rPr>
              <a:t>which provides the mathematical foundation for understanding data communication.  To many, however, Shannon</a:t>
            </a:r>
            <a:r>
              <a:rPr lang="en-US" sz="2200" b="0" dirty="0">
                <a:solidFill>
                  <a:srgbClr val="000000"/>
                </a:solidFill>
                <a:latin typeface="Times New Roman" pitchFamily="1" charset="0"/>
                <a:ea typeface="ヒラギノ角ゴ Pro W3" pitchFamily="1" charset="-128"/>
                <a:cs typeface="ヒラギノ角ゴ Pro W3" pitchFamily="1" charset="-128"/>
              </a:rPr>
              <a:t>’</a:t>
            </a:r>
            <a:r>
              <a:rPr lang="en-US" sz="2200" b="0" dirty="0">
                <a:solidFill>
                  <a:srgbClr val="000000"/>
                </a:solidFill>
                <a:latin typeface="Times New Roman" pitchFamily="1" charset="0"/>
              </a:rPr>
              <a:t>s great contribution was that he never lost his sense of fun throughout his long career.</a:t>
            </a:r>
          </a:p>
        </p:txBody>
      </p:sp>
      <p:pic>
        <p:nvPicPr>
          <p:cNvPr id="131077" name="Picture 5" descr="ShannonWithMouse"/>
          <p:cNvPicPr>
            <a:picLocks noChangeAspect="1" noChangeArrowheads="1"/>
          </p:cNvPicPr>
          <p:nvPr/>
        </p:nvPicPr>
        <p:blipFill>
          <a:blip r:embed="rId5"/>
          <a:srcRect/>
          <a:stretch>
            <a:fillRect/>
          </a:stretch>
        </p:blipFill>
        <p:spPr bwMode="auto">
          <a:xfrm>
            <a:off x="5715000" y="1308100"/>
            <a:ext cx="2971800" cy="2693988"/>
          </a:xfrm>
          <a:prstGeom prst="rect">
            <a:avLst/>
          </a:prstGeom>
          <a:noFill/>
          <a:ln w="9525">
            <a:solidFill>
              <a:schemeClr val="tx1"/>
            </a:solidFill>
            <a:miter lim="800000"/>
            <a:headEnd/>
            <a:tailEnd/>
          </a:ln>
        </p:spPr>
      </p:pic>
      <p:sp>
        <p:nvSpPr>
          <p:cNvPr id="131078" name="Text Box 6"/>
          <p:cNvSpPr txBox="1">
            <a:spLocks noChangeArrowheads="1"/>
          </p:cNvSpPr>
          <p:nvPr/>
        </p:nvSpPr>
        <p:spPr bwMode="auto">
          <a:xfrm>
            <a:off x="5697538" y="4038600"/>
            <a:ext cx="2992437"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a:solidFill>
                  <a:srgbClr val="000000"/>
                </a:solidFill>
                <a:latin typeface="Helvetica Neue" pitchFamily="1" charset="0"/>
              </a:rPr>
              <a:t>Claude Shannon (1916-2001)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10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1000"/>
                                        <p:tgtEl>
                                          <p:spTgt spid="7"/>
                                        </p:tgtEl>
                                      </p:cBhvr>
                                    </p:animEffect>
                                    <p:set>
                                      <p:cBhvr>
                                        <p:cTn id="11" dur="1" fill="hold">
                                          <p:stCondLst>
                                            <p:cond delay="999"/>
                                          </p:stCondLst>
                                        </p:cTn>
                                        <p:tgtEl>
                                          <p:spTgt spid="7"/>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1000"/>
                                        <p:tgtEl>
                                          <p:spTgt spid="131078"/>
                                        </p:tgtEl>
                                      </p:cBhvr>
                                    </p:animEffect>
                                    <p:set>
                                      <p:cBhvr>
                                        <p:cTn id="14" dur="1" fill="hold">
                                          <p:stCondLst>
                                            <p:cond delay="999"/>
                                          </p:stCondLst>
                                        </p:cTn>
                                        <p:tgtEl>
                                          <p:spTgt spid="131078"/>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131075"/>
                                        </p:tgtEl>
                                      </p:cBhvr>
                                    </p:animEffect>
                                    <p:set>
                                      <p:cBhvr>
                                        <p:cTn id="17" dur="1" fill="hold">
                                          <p:stCondLst>
                                            <p:cond delay="999"/>
                                          </p:stCondLst>
                                        </p:cTn>
                                        <p:tgtEl>
                                          <p:spTgt spid="131075"/>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1000"/>
                                        <p:tgtEl>
                                          <p:spTgt spid="131076">
                                            <p:txEl>
                                              <p:pRg st="0" end="0"/>
                                            </p:txEl>
                                          </p:spTgt>
                                        </p:tgtEl>
                                      </p:cBhvr>
                                    </p:animEffect>
                                    <p:set>
                                      <p:cBhvr>
                                        <p:cTn id="20" dur="1" fill="hold">
                                          <p:stCondLst>
                                            <p:cond delay="999"/>
                                          </p:stCondLst>
                                        </p:cTn>
                                        <p:tgtEl>
                                          <p:spTgt spid="131076">
                                            <p:txEl>
                                              <p:pRg st="0" end="0"/>
                                            </p:txEl>
                                          </p:spTgt>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1000"/>
                                        <p:tgtEl>
                                          <p:spTgt spid="131077"/>
                                        </p:tgtEl>
                                      </p:cBhvr>
                                    </p:animEffect>
                                    <p:set>
                                      <p:cBhvr>
                                        <p:cTn id="23" dur="1" fill="hold">
                                          <p:stCondLst>
                                            <p:cond delay="999"/>
                                          </p:stCondLst>
                                        </p:cTn>
                                        <p:tgtEl>
                                          <p:spTgt spid="13107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1000"/>
                                        <p:tgtEl>
                                          <p:spTgt spid="131074"/>
                                        </p:tgtEl>
                                      </p:cBhvr>
                                    </p:animEffect>
                                    <p:set>
                                      <p:cBhvr>
                                        <p:cTn id="26" dur="1" fill="hold">
                                          <p:stCondLst>
                                            <p:cond delay="999"/>
                                          </p:stCondLst>
                                        </p:cTn>
                                        <p:tgtEl>
                                          <p:spTgt spid="131074"/>
                                        </p:tgtEl>
                                        <p:attrNameLst>
                                          <p:attrName>style.visibility</p:attrName>
                                        </p:attrNameLst>
                                      </p:cBhvr>
                                      <p:to>
                                        <p:strVal val="hidden"/>
                                      </p:to>
                                    </p:set>
                                  </p:childTnLst>
                                </p:cTn>
                              </p:par>
                              <p:par>
                                <p:cTn id="27" presetID="1" presetClass="mediacall" presetSubtype="0" fill="hold" nodeType="withEffect">
                                  <p:stCondLst>
                                    <p:cond delay="0"/>
                                  </p:stCondLst>
                                  <p:childTnLst>
                                    <p:cmd type="call" cmd="playFrom(0.0)">
                                      <p:cBhvr>
                                        <p:cTn id="28" dur="905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endCondLst>
                    <p:cond evt="onNext" delay="0">
                      <p:tgtEl>
                        <p:sldTgt/>
                      </p:tgtEl>
                    </p:cond>
                    <p:cond evt="onPrev" delay="0">
                      <p:tgtEl>
                        <p:sldTgt/>
                      </p:tgtEl>
                    </p:cond>
                  </p:endCondLst>
                </p:cTn>
                <p:tgtEl>
                  <p:spTgt spid="8"/>
                </p:tgtEl>
              </p:cMediaNode>
            </p:video>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8"/>
                                        </p:tgtEl>
                                      </p:cBhvr>
                                    </p:cmd>
                                  </p:childTnLst>
                                </p:cTn>
                              </p:par>
                            </p:childTnLst>
                          </p:cTn>
                        </p:par>
                      </p:childTnLst>
                    </p:cTn>
                  </p:par>
                </p:childTnLst>
              </p:cTn>
              <p:nextCondLst>
                <p:cond evt="onClick" delay="0">
                  <p:tgtEl>
                    <p:spTgt spid="8"/>
                  </p:tgtEl>
                </p:cond>
              </p:nextCondLst>
            </p:seq>
          </p:childTnLst>
        </p:cTn>
      </p:par>
    </p:tnLst>
    <p:bldLst>
      <p:bldP spid="7" grpId="0" animBg="1"/>
      <p:bldP spid="131074" grpId="0"/>
      <p:bldP spid="131075" grpId="0"/>
      <p:bldP spid="131076" grpId="0" build="p" autoUpdateAnimBg="0"/>
      <p:bldP spid="131076" grpId="1" build="allAtOnce"/>
      <p:bldP spid="131078"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0" y="2616200"/>
            <a:ext cx="9144000" cy="1143000"/>
          </a:xfrm>
        </p:spPr>
        <p:txBody>
          <a:bodyPr/>
          <a:lstStyle/>
          <a:p>
            <a:r>
              <a:rPr lang="en-US" sz="6000" dirty="0" smtClean="0">
                <a:solidFill>
                  <a:srgbClr val="FF0000"/>
                </a:solidFill>
              </a:rPr>
              <a:t>Binary Representation</a:t>
            </a:r>
            <a:endParaRPr lang="en-US" sz="6000"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a:t>
            </a:r>
            <a:r>
              <a:rPr lang="en-US" sz="4000" dirty="0" smtClean="0">
                <a:solidFill>
                  <a:srgbClr val="FF0000"/>
                </a:solidFill>
              </a:rPr>
              <a:t> Power of Bits</a:t>
            </a:r>
            <a:endParaRPr lang="en-US" sz="4000" dirty="0">
              <a:solidFill>
                <a:schemeClr val="tx1"/>
              </a:solidFill>
            </a:endParaRPr>
          </a:p>
        </p:txBody>
      </p:sp>
      <p:sp>
        <p:nvSpPr>
          <p:cNvPr id="830467"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fundamental unit of memory inside a computer is called a </a:t>
            </a:r>
            <a:r>
              <a:rPr lang="en-US" sz="2400" i="1" dirty="0" smtClean="0"/>
              <a:t>bit</a:t>
            </a:r>
            <a:r>
              <a:rPr lang="en-US" sz="2400" b="0" dirty="0" smtClean="0"/>
              <a:t>—a term introduced in a paper by Claude Shannon as a contraction of the words </a:t>
            </a:r>
            <a:r>
              <a:rPr lang="en-US" sz="2400" b="0" i="1" dirty="0" smtClean="0"/>
              <a:t>binary digit.</a:t>
            </a:r>
          </a:p>
          <a:p>
            <a:pPr marL="342900" indent="-342900" algn="just">
              <a:lnSpc>
                <a:spcPct val="90000"/>
              </a:lnSpc>
              <a:spcAft>
                <a:spcPct val="50000"/>
              </a:spcAft>
              <a:buFontTx/>
              <a:buChar char="•"/>
            </a:pPr>
            <a:r>
              <a:rPr lang="en-US" sz="2400" b="0" dirty="0" smtClean="0"/>
              <a:t>An individual bit exists in one of two states, usually denoted as </a:t>
            </a:r>
            <a:r>
              <a:rPr lang="en-US" sz="2000" dirty="0" smtClean="0">
                <a:latin typeface="Helvetica Neue"/>
                <a:cs typeface="Helvetica Neue"/>
              </a:rPr>
              <a:t>0</a:t>
            </a:r>
            <a:r>
              <a:rPr lang="en-US" sz="2400" b="0" dirty="0" smtClean="0"/>
              <a:t> and </a:t>
            </a:r>
            <a:r>
              <a:rPr lang="en-US" sz="2000" dirty="0" smtClean="0">
                <a:latin typeface="Helvetica Neue"/>
                <a:cs typeface="Helvetica Neue"/>
              </a:rPr>
              <a:t>1</a:t>
            </a:r>
            <a:r>
              <a:rPr lang="en-US" sz="2400" b="0" dirty="0" smtClean="0"/>
              <a:t>.</a:t>
            </a:r>
          </a:p>
          <a:p>
            <a:pPr marL="342900" indent="-342900" algn="just">
              <a:lnSpc>
                <a:spcPct val="90000"/>
              </a:lnSpc>
              <a:spcAft>
                <a:spcPts val="600"/>
              </a:spcAft>
              <a:buFontTx/>
              <a:buChar char="•"/>
            </a:pPr>
            <a:r>
              <a:rPr lang="en-US" sz="2400" b="0" dirty="0" smtClean="0"/>
              <a:t>More sophisticated data can be represented by combining larger numbers of bits:</a:t>
            </a:r>
          </a:p>
          <a:p>
            <a:pPr marL="800100" lvl="1" indent="-342900" algn="just">
              <a:lnSpc>
                <a:spcPct val="90000"/>
              </a:lnSpc>
              <a:spcAft>
                <a:spcPts val="600"/>
              </a:spcAft>
              <a:buFont typeface="Lucida Grande"/>
              <a:buChar char="–"/>
            </a:pPr>
            <a:r>
              <a:rPr lang="en-US" sz="2200" b="0" dirty="0" smtClean="0"/>
              <a:t>Two bits can represent four (2 × 2) values.</a:t>
            </a:r>
          </a:p>
          <a:p>
            <a:pPr marL="800100" lvl="1" indent="-342900" algn="just">
              <a:lnSpc>
                <a:spcPct val="90000"/>
              </a:lnSpc>
              <a:spcAft>
                <a:spcPts val="600"/>
              </a:spcAft>
              <a:buFont typeface="Lucida Grande"/>
              <a:buChar char="–"/>
            </a:pPr>
            <a:r>
              <a:rPr lang="en-US" sz="2200" b="0" dirty="0" smtClean="0"/>
              <a:t>Three bits can represent eight (2 × 2 × 2) values.</a:t>
            </a:r>
          </a:p>
          <a:p>
            <a:pPr marL="800100" lvl="1" indent="-342900" algn="just">
              <a:lnSpc>
                <a:spcPct val="90000"/>
              </a:lnSpc>
              <a:spcAft>
                <a:spcPct val="50000"/>
              </a:spcAft>
              <a:buFont typeface="Lucida Grande"/>
              <a:buChar char="–"/>
            </a:pPr>
            <a:r>
              <a:rPr lang="en-US" sz="2200" b="0" dirty="0" smtClean="0"/>
              <a:t>Four bits can represent 16 (2</a:t>
            </a:r>
            <a:r>
              <a:rPr lang="en-US" sz="2200" b="0" baseline="30000" dirty="0" smtClean="0"/>
              <a:t>4</a:t>
            </a:r>
            <a:r>
              <a:rPr lang="en-US" sz="2200" b="0" dirty="0" smtClean="0"/>
              <a:t>) values, and so on.</a:t>
            </a:r>
          </a:p>
          <a:p>
            <a:pPr marL="342900" indent="-342900" algn="just">
              <a:lnSpc>
                <a:spcPct val="90000"/>
              </a:lnSpc>
              <a:spcAft>
                <a:spcPct val="50000"/>
              </a:spcAft>
              <a:buFont typeface="Arial"/>
              <a:buChar char="•"/>
            </a:pPr>
            <a:r>
              <a:rPr lang="en-US" sz="2400" b="0" dirty="0" smtClean="0"/>
              <a:t>This laptop has 16GB of main memory and can therefore exist in 2</a:t>
            </a:r>
            <a:r>
              <a:rPr lang="en-US" sz="2000" b="0" baseline="35000" dirty="0" smtClean="0"/>
              <a:t>549,755,813,888</a:t>
            </a:r>
            <a:r>
              <a:rPr lang="en-US" sz="2400" b="0" dirty="0" smtClean="0"/>
              <a:t> states.  If you were to write that number out, it would contain more than fifty billion digits. </a:t>
            </a:r>
            <a:endParaRPr lang="en-US" sz="2400" b="0" baseline="30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04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04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04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046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04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3" name="Picture 72" descr="Leibniz.jpg"/>
          <p:cNvPicPr>
            <a:picLocks noChangeAspect="1"/>
          </p:cNvPicPr>
          <p:nvPr/>
        </p:nvPicPr>
        <p:blipFill>
          <a:blip r:embed="rId3"/>
          <a:stretch>
            <a:fillRect/>
          </a:stretch>
        </p:blipFill>
        <p:spPr>
          <a:xfrm>
            <a:off x="5051940" y="1170821"/>
            <a:ext cx="3738880" cy="4876800"/>
          </a:xfrm>
          <a:prstGeom prst="rect">
            <a:avLst/>
          </a:prstGeom>
          <a:ln>
            <a:solidFill>
              <a:srgbClr val="000000"/>
            </a:solidFill>
          </a:ln>
        </p:spPr>
      </p:pic>
      <p:sp>
        <p:nvSpPr>
          <p:cNvPr id="797698"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Leibniz and Binary Notation</a:t>
            </a:r>
            <a:endParaRPr lang="en-US" sz="4000" dirty="0">
              <a:solidFill>
                <a:schemeClr val="tx1"/>
              </a:solidFill>
            </a:endParaRPr>
          </a:p>
        </p:txBody>
      </p:sp>
      <p:pic>
        <p:nvPicPr>
          <p:cNvPr id="69" name="Picture 68" descr="LeibnizFigure.png"/>
          <p:cNvPicPr>
            <a:picLocks noChangeAspect="1"/>
          </p:cNvPicPr>
          <p:nvPr/>
        </p:nvPicPr>
        <p:blipFill>
          <a:blip r:embed="rId4"/>
          <a:srcRect l="22094" t="7152" r="8183" b="2410"/>
          <a:stretch>
            <a:fillRect/>
          </a:stretch>
        </p:blipFill>
        <p:spPr>
          <a:xfrm>
            <a:off x="4998721" y="1177953"/>
            <a:ext cx="3840479" cy="5073940"/>
          </a:xfrm>
          <a:prstGeom prst="rect">
            <a:avLst/>
          </a:prstGeom>
          <a:ln>
            <a:solidFill>
              <a:srgbClr val="000000"/>
            </a:solidFill>
          </a:ln>
        </p:spPr>
      </p:pic>
      <p:sp>
        <p:nvSpPr>
          <p:cNvPr id="70" name="Rectangle 8"/>
          <p:cNvSpPr>
            <a:spLocks noChangeArrowheads="1"/>
          </p:cNvSpPr>
          <p:nvPr/>
        </p:nvSpPr>
        <p:spPr bwMode="auto">
          <a:xfrm>
            <a:off x="482600" y="1155700"/>
            <a:ext cx="4470400" cy="5549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Binary notation is an old idea.  It was described back in 1703 by the German mathematician Gottfried Wilhelm von Leibniz.</a:t>
            </a:r>
          </a:p>
          <a:p>
            <a:pPr marL="342900" indent="-342900" algn="just">
              <a:lnSpc>
                <a:spcPct val="90000"/>
              </a:lnSpc>
              <a:spcAft>
                <a:spcPct val="50000"/>
              </a:spcAft>
              <a:buFontTx/>
              <a:buChar char="•"/>
            </a:pPr>
            <a:r>
              <a:rPr lang="en-US" sz="2400" b="0" dirty="0" smtClean="0"/>
              <a:t>Writing in the proceedings of the French Royal Academy of Science, Leibniz describes his use of binary notation in a simple, easy-to-follow style.</a:t>
            </a:r>
          </a:p>
          <a:p>
            <a:pPr marL="342900" indent="-342900" algn="just">
              <a:lnSpc>
                <a:spcPct val="90000"/>
              </a:lnSpc>
              <a:spcAft>
                <a:spcPct val="50000"/>
              </a:spcAft>
              <a:buFontTx/>
              <a:buChar char="•"/>
            </a:pPr>
            <a:r>
              <a:rPr lang="en-US" sz="2400" b="0" dirty="0" smtClean="0"/>
              <a:t>Leibniz’s paper further suggests that the Chinese were clearly familiar with binary arithmetic 2000 years earlier, as evidenced by the patterns of lines found in the </a:t>
            </a:r>
            <a:r>
              <a:rPr lang="en-US" sz="2400" b="0" i="1" dirty="0" smtClean="0"/>
              <a:t>I </a:t>
            </a:r>
            <a:r>
              <a:rPr lang="en-US" sz="2400" b="0" i="1" dirty="0" err="1" smtClean="0"/>
              <a:t>Ching</a:t>
            </a:r>
            <a:r>
              <a:rPr lang="en-US" sz="2400" b="0" dirty="0" smtClean="0"/>
              <a:t>.</a:t>
            </a:r>
            <a:endParaRPr lang="en-US" sz="2400" b="0" dirty="0"/>
          </a:p>
        </p:txBody>
      </p:sp>
      <p:pic>
        <p:nvPicPr>
          <p:cNvPr id="71" name="Picture 70"/>
          <p:cNvPicPr>
            <a:picLocks noChangeAspect="1"/>
          </p:cNvPicPr>
          <p:nvPr/>
        </p:nvPicPr>
        <p:blipFill>
          <a:blip r:embed="rId5"/>
          <a:stretch>
            <a:fillRect/>
          </a:stretch>
        </p:blipFill>
        <p:spPr>
          <a:xfrm>
            <a:off x="4953000" y="1177953"/>
            <a:ext cx="3903817" cy="38459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xEl>
                                              <p:pRg st="1" end="1"/>
                                            </p:txEl>
                                          </p:spTgt>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1000"/>
                                        <p:tgtEl>
                                          <p:spTgt spid="73"/>
                                        </p:tgtEl>
                                      </p:cBhvr>
                                    </p:animEffect>
                                    <p:set>
                                      <p:cBhvr>
                                        <p:cTn id="9" dur="1" fill="hold">
                                          <p:stCondLst>
                                            <p:cond delay="999"/>
                                          </p:stCondLst>
                                        </p:cTn>
                                        <p:tgtEl>
                                          <p:spTgt spid="73"/>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10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childTnLst>
                                </p:cTn>
                              </p:par>
                              <p:par>
                                <p:cTn id="17" presetID="10" presetClass="exit" presetSubtype="0" fill="hold" nodeType="withEffect">
                                  <p:stCondLst>
                                    <p:cond delay="0"/>
                                  </p:stCondLst>
                                  <p:childTnLst>
                                    <p:animEffect transition="out" filter="fade">
                                      <p:cBhvr>
                                        <p:cTn id="18" dur="1000"/>
                                        <p:tgtEl>
                                          <p:spTgt spid="69"/>
                                        </p:tgtEl>
                                      </p:cBhvr>
                                    </p:animEffect>
                                    <p:set>
                                      <p:cBhvr>
                                        <p:cTn id="19" dur="1" fill="hold">
                                          <p:stCondLst>
                                            <p:cond delay="999"/>
                                          </p:stCondLst>
                                        </p:cTn>
                                        <p:tgtEl>
                                          <p:spTgt spid="69"/>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uiExpand="1"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7699" name="AutoShape 3"/>
          <p:cNvSpPr>
            <a:spLocks noChangeArrowheads="1"/>
          </p:cNvSpPr>
          <p:nvPr/>
        </p:nvSpPr>
        <p:spPr bwMode="auto">
          <a:xfrm>
            <a:off x="4533900"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rightmost digit</a:t>
            </a:r>
          </a:p>
          <a:p>
            <a:pPr>
              <a:lnSpc>
                <a:spcPct val="85000"/>
              </a:lnSpc>
            </a:pPr>
            <a:r>
              <a:rPr lang="en-US" b="0" i="1"/>
              <a:t>is the units place.</a:t>
            </a:r>
          </a:p>
        </p:txBody>
      </p:sp>
      <p:sp>
        <p:nvSpPr>
          <p:cNvPr id="797700" name="AutoShape 4"/>
          <p:cNvSpPr>
            <a:spLocks noChangeArrowheads="1"/>
          </p:cNvSpPr>
          <p:nvPr/>
        </p:nvSpPr>
        <p:spPr bwMode="auto">
          <a:xfrm>
            <a:off x="4054475"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next digit gives</a:t>
            </a:r>
          </a:p>
          <a:p>
            <a:pPr>
              <a:lnSpc>
                <a:spcPct val="85000"/>
              </a:lnSpc>
            </a:pPr>
            <a:r>
              <a:rPr lang="en-US" b="0" i="1"/>
              <a:t>the number of 2s.</a:t>
            </a:r>
          </a:p>
        </p:txBody>
      </p:sp>
      <p:sp>
        <p:nvSpPr>
          <p:cNvPr id="797701" name="AutoShape 5"/>
          <p:cNvSpPr>
            <a:spLocks noChangeArrowheads="1"/>
          </p:cNvSpPr>
          <p:nvPr/>
        </p:nvSpPr>
        <p:spPr bwMode="auto">
          <a:xfrm>
            <a:off x="3606800"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next digit gives</a:t>
            </a:r>
          </a:p>
          <a:p>
            <a:pPr>
              <a:lnSpc>
                <a:spcPct val="85000"/>
              </a:lnSpc>
            </a:pPr>
            <a:r>
              <a:rPr lang="en-US" b="0" i="1"/>
              <a:t>the number of 4s.</a:t>
            </a:r>
          </a:p>
        </p:txBody>
      </p:sp>
      <p:sp>
        <p:nvSpPr>
          <p:cNvPr id="797703" name="Rectangle 7"/>
          <p:cNvSpPr>
            <a:spLocks noChangeArrowheads="1"/>
          </p:cNvSpPr>
          <p:nvPr/>
        </p:nvSpPr>
        <p:spPr bwMode="auto">
          <a:xfrm>
            <a:off x="2746375" y="3676650"/>
            <a:ext cx="3651250" cy="9667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97722" name="Text Box 26"/>
          <p:cNvSpPr txBox="1">
            <a:spLocks noChangeArrowheads="1"/>
          </p:cNvSpPr>
          <p:nvPr/>
        </p:nvSpPr>
        <p:spPr bwMode="auto">
          <a:xfrm>
            <a:off x="7962900" y="5741988"/>
            <a:ext cx="457200" cy="3667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dirty="0"/>
              <a:t>42</a:t>
            </a:r>
          </a:p>
        </p:txBody>
      </p:sp>
      <p:cxnSp>
        <p:nvCxnSpPr>
          <p:cNvPr id="797723" name="AutoShape 27"/>
          <p:cNvCxnSpPr>
            <a:cxnSpLocks noChangeShapeType="1"/>
          </p:cNvCxnSpPr>
          <p:nvPr/>
        </p:nvCxnSpPr>
        <p:spPr bwMode="auto">
          <a:xfrm rot="16200000" flipH="1">
            <a:off x="6378178" y="3464322"/>
            <a:ext cx="273845" cy="685800"/>
          </a:xfrm>
          <a:prstGeom prst="bentConnector2">
            <a:avLst/>
          </a:prstGeom>
          <a:noFill/>
          <a:ln w="9525">
            <a:solidFill>
              <a:schemeClr val="tx1"/>
            </a:solidFill>
            <a:miter lim="800000"/>
            <a:headEnd/>
            <a:tailEnd type="triangle" w="med" len="med"/>
          </a:ln>
          <a:effectLst/>
        </p:spPr>
      </p:cxnSp>
      <p:cxnSp>
        <p:nvCxnSpPr>
          <p:cNvPr id="797724" name="AutoShape 28"/>
          <p:cNvCxnSpPr>
            <a:cxnSpLocks noChangeShapeType="1"/>
          </p:cNvCxnSpPr>
          <p:nvPr/>
        </p:nvCxnSpPr>
        <p:spPr bwMode="auto">
          <a:xfrm rot="16200000" flipH="1">
            <a:off x="6028928" y="3356372"/>
            <a:ext cx="515145" cy="1143000"/>
          </a:xfrm>
          <a:prstGeom prst="bentConnector2">
            <a:avLst/>
          </a:prstGeom>
          <a:noFill/>
          <a:ln w="9525">
            <a:solidFill>
              <a:schemeClr val="tx1"/>
            </a:solidFill>
            <a:miter lim="800000"/>
            <a:headEnd/>
            <a:tailEnd type="triangle" w="med" len="med"/>
          </a:ln>
          <a:effectLst/>
        </p:spPr>
      </p:cxnSp>
      <p:cxnSp>
        <p:nvCxnSpPr>
          <p:cNvPr id="797725" name="AutoShape 29"/>
          <p:cNvCxnSpPr>
            <a:cxnSpLocks noChangeShapeType="1"/>
          </p:cNvCxnSpPr>
          <p:nvPr/>
        </p:nvCxnSpPr>
        <p:spPr bwMode="auto">
          <a:xfrm rot="16200000" flipH="1">
            <a:off x="5679678" y="3248422"/>
            <a:ext cx="756445" cy="1600200"/>
          </a:xfrm>
          <a:prstGeom prst="bentConnector2">
            <a:avLst/>
          </a:prstGeom>
          <a:noFill/>
          <a:ln w="9525">
            <a:solidFill>
              <a:schemeClr val="tx1"/>
            </a:solidFill>
            <a:miter lim="800000"/>
            <a:headEnd/>
            <a:tailEnd type="triangle" w="med" len="med"/>
          </a:ln>
          <a:effectLst/>
        </p:spPr>
      </p:cxnSp>
      <p:grpSp>
        <p:nvGrpSpPr>
          <p:cNvPr id="87" name="Group 86"/>
          <p:cNvGrpSpPr/>
          <p:nvPr/>
        </p:nvGrpSpPr>
        <p:grpSpPr>
          <a:xfrm>
            <a:off x="6858000" y="3759200"/>
            <a:ext cx="1562100" cy="371930"/>
            <a:chOff x="6858000" y="4279900"/>
            <a:chExt cx="1562100" cy="371930"/>
          </a:xfrm>
        </p:grpSpPr>
        <p:sp>
          <p:nvSpPr>
            <p:cNvPr id="797706" name="Text Box 10"/>
            <p:cNvSpPr txBox="1">
              <a:spLocks noChangeArrowheads="1"/>
            </p:cNvSpPr>
            <p:nvPr/>
          </p:nvSpPr>
          <p:spPr bwMode="auto">
            <a:xfrm>
              <a:off x="6858000" y="42814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08" name="Text Box 12"/>
            <p:cNvSpPr txBox="1">
              <a:spLocks noChangeArrowheads="1"/>
            </p:cNvSpPr>
            <p:nvPr/>
          </p:nvSpPr>
          <p:spPr bwMode="auto">
            <a:xfrm>
              <a:off x="7962900" y="42814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09" name="Text Box 13"/>
            <p:cNvSpPr txBox="1">
              <a:spLocks noChangeArrowheads="1"/>
            </p:cNvSpPr>
            <p:nvPr/>
          </p:nvSpPr>
          <p:spPr bwMode="auto">
            <a:xfrm>
              <a:off x="7162800" y="42799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78" name="TextBox 77"/>
            <p:cNvSpPr txBox="1"/>
            <p:nvPr/>
          </p:nvSpPr>
          <p:spPr>
            <a:xfrm>
              <a:off x="7620000" y="4282498"/>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88" name="Group 87"/>
          <p:cNvGrpSpPr/>
          <p:nvPr/>
        </p:nvGrpSpPr>
        <p:grpSpPr>
          <a:xfrm>
            <a:off x="6858000" y="4000500"/>
            <a:ext cx="1562100" cy="372879"/>
            <a:chOff x="6858000" y="4521200"/>
            <a:chExt cx="1562100" cy="372879"/>
          </a:xfrm>
        </p:grpSpPr>
        <p:sp>
          <p:nvSpPr>
            <p:cNvPr id="797711" name="Text Box 15"/>
            <p:cNvSpPr txBox="1">
              <a:spLocks noChangeArrowheads="1"/>
            </p:cNvSpPr>
            <p:nvPr/>
          </p:nvSpPr>
          <p:spPr bwMode="auto">
            <a:xfrm>
              <a:off x="6858000" y="45227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13" name="Text Box 17"/>
            <p:cNvSpPr txBox="1">
              <a:spLocks noChangeArrowheads="1"/>
            </p:cNvSpPr>
            <p:nvPr/>
          </p:nvSpPr>
          <p:spPr bwMode="auto">
            <a:xfrm>
              <a:off x="7962900" y="45227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797714" name="Text Box 18"/>
            <p:cNvSpPr txBox="1">
              <a:spLocks noChangeArrowheads="1"/>
            </p:cNvSpPr>
            <p:nvPr/>
          </p:nvSpPr>
          <p:spPr bwMode="auto">
            <a:xfrm>
              <a:off x="7162800" y="45212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79" name="TextBox 78"/>
            <p:cNvSpPr txBox="1"/>
            <p:nvPr/>
          </p:nvSpPr>
          <p:spPr>
            <a:xfrm>
              <a:off x="7620000" y="4524747"/>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89" name="Group 88"/>
          <p:cNvGrpSpPr/>
          <p:nvPr/>
        </p:nvGrpSpPr>
        <p:grpSpPr>
          <a:xfrm>
            <a:off x="6858000" y="4241800"/>
            <a:ext cx="1562100" cy="373828"/>
            <a:chOff x="6858000" y="4762500"/>
            <a:chExt cx="1562100" cy="373828"/>
          </a:xfrm>
        </p:grpSpPr>
        <p:sp>
          <p:nvSpPr>
            <p:cNvPr id="797716" name="Text Box 20"/>
            <p:cNvSpPr txBox="1">
              <a:spLocks noChangeArrowheads="1"/>
            </p:cNvSpPr>
            <p:nvPr/>
          </p:nvSpPr>
          <p:spPr bwMode="auto">
            <a:xfrm>
              <a:off x="6858000" y="47640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18" name="Text Box 22"/>
            <p:cNvSpPr txBox="1">
              <a:spLocks noChangeArrowheads="1"/>
            </p:cNvSpPr>
            <p:nvPr/>
          </p:nvSpPr>
          <p:spPr bwMode="auto">
            <a:xfrm>
              <a:off x="7962900" y="47640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19" name="Text Box 23"/>
            <p:cNvSpPr txBox="1">
              <a:spLocks noChangeArrowheads="1"/>
            </p:cNvSpPr>
            <p:nvPr/>
          </p:nvSpPr>
          <p:spPr bwMode="auto">
            <a:xfrm>
              <a:off x="7162800" y="47625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a:t>
              </a:r>
            </a:p>
          </p:txBody>
        </p:sp>
        <p:sp>
          <p:nvSpPr>
            <p:cNvPr id="80" name="TextBox 79"/>
            <p:cNvSpPr txBox="1"/>
            <p:nvPr/>
          </p:nvSpPr>
          <p:spPr>
            <a:xfrm>
              <a:off x="7620000" y="4766996"/>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90" name="Group 89"/>
          <p:cNvGrpSpPr/>
          <p:nvPr/>
        </p:nvGrpSpPr>
        <p:grpSpPr>
          <a:xfrm>
            <a:off x="4800601" y="3594099"/>
            <a:ext cx="3619499" cy="1263778"/>
            <a:chOff x="4800601" y="4114799"/>
            <a:chExt cx="3619499" cy="1263778"/>
          </a:xfrm>
        </p:grpSpPr>
        <p:sp>
          <p:nvSpPr>
            <p:cNvPr id="797728" name="Text Box 32"/>
            <p:cNvSpPr txBox="1">
              <a:spLocks noChangeArrowheads="1"/>
            </p:cNvSpPr>
            <p:nvPr/>
          </p:nvSpPr>
          <p:spPr bwMode="auto">
            <a:xfrm>
              <a:off x="6858000" y="50053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30" name="Text Box 34"/>
            <p:cNvSpPr txBox="1">
              <a:spLocks noChangeArrowheads="1"/>
            </p:cNvSpPr>
            <p:nvPr/>
          </p:nvSpPr>
          <p:spPr bwMode="auto">
            <a:xfrm>
              <a:off x="7962900" y="50053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sp>
          <p:nvSpPr>
            <p:cNvPr id="797731" name="Text Box 35"/>
            <p:cNvSpPr txBox="1">
              <a:spLocks noChangeArrowheads="1"/>
            </p:cNvSpPr>
            <p:nvPr/>
          </p:nvSpPr>
          <p:spPr bwMode="auto">
            <a:xfrm>
              <a:off x="7162800" y="50038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797732" name="AutoShape 36"/>
            <p:cNvCxnSpPr>
              <a:cxnSpLocks noChangeShapeType="1"/>
              <a:stCxn id="797768" idx="2"/>
              <a:endCxn id="797728" idx="1"/>
            </p:cNvCxnSpPr>
            <p:nvPr/>
          </p:nvCxnSpPr>
          <p:spPr bwMode="auto">
            <a:xfrm rot="16200000" flipH="1">
              <a:off x="5292328" y="3623072"/>
              <a:ext cx="1073945" cy="2057400"/>
            </a:xfrm>
            <a:prstGeom prst="bentConnector2">
              <a:avLst/>
            </a:prstGeom>
            <a:noFill/>
            <a:ln w="9525">
              <a:solidFill>
                <a:schemeClr val="tx1"/>
              </a:solidFill>
              <a:miter lim="800000"/>
              <a:headEnd/>
              <a:tailEnd type="triangle" w="med" len="med"/>
            </a:ln>
            <a:effectLst/>
          </p:spPr>
        </p:cxnSp>
        <p:sp>
          <p:nvSpPr>
            <p:cNvPr id="81" name="TextBox 80"/>
            <p:cNvSpPr txBox="1"/>
            <p:nvPr/>
          </p:nvSpPr>
          <p:spPr>
            <a:xfrm>
              <a:off x="7620000" y="5009245"/>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91" name="Group 90"/>
          <p:cNvGrpSpPr/>
          <p:nvPr/>
        </p:nvGrpSpPr>
        <p:grpSpPr>
          <a:xfrm>
            <a:off x="4343401" y="3594099"/>
            <a:ext cx="4076699" cy="1506027"/>
            <a:chOff x="4343401" y="4114799"/>
            <a:chExt cx="4076699" cy="1506027"/>
          </a:xfrm>
        </p:grpSpPr>
        <p:sp>
          <p:nvSpPr>
            <p:cNvPr id="797735" name="Text Box 39"/>
            <p:cNvSpPr txBox="1">
              <a:spLocks noChangeArrowheads="1"/>
            </p:cNvSpPr>
            <p:nvPr/>
          </p:nvSpPr>
          <p:spPr bwMode="auto">
            <a:xfrm>
              <a:off x="6858000" y="52466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37" name="Text Box 41"/>
            <p:cNvSpPr txBox="1">
              <a:spLocks noChangeArrowheads="1"/>
            </p:cNvSpPr>
            <p:nvPr/>
          </p:nvSpPr>
          <p:spPr bwMode="auto">
            <a:xfrm>
              <a:off x="7962900" y="52466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38" name="Text Box 42"/>
            <p:cNvSpPr txBox="1">
              <a:spLocks noChangeArrowheads="1"/>
            </p:cNvSpPr>
            <p:nvPr/>
          </p:nvSpPr>
          <p:spPr bwMode="auto">
            <a:xfrm>
              <a:off x="7162800" y="52451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797739" name="AutoShape 43"/>
            <p:cNvCxnSpPr>
              <a:cxnSpLocks noChangeShapeType="1"/>
              <a:stCxn id="797767" idx="2"/>
              <a:endCxn id="797735" idx="1"/>
            </p:cNvCxnSpPr>
            <p:nvPr/>
          </p:nvCxnSpPr>
          <p:spPr bwMode="auto">
            <a:xfrm rot="16200000" flipH="1">
              <a:off x="4943078" y="3515122"/>
              <a:ext cx="1315245" cy="2514600"/>
            </a:xfrm>
            <a:prstGeom prst="bentConnector2">
              <a:avLst/>
            </a:prstGeom>
            <a:noFill/>
            <a:ln w="9525">
              <a:solidFill>
                <a:schemeClr val="tx1"/>
              </a:solidFill>
              <a:miter lim="800000"/>
              <a:headEnd/>
              <a:tailEnd type="triangle" w="med" len="med"/>
            </a:ln>
            <a:effectLst/>
          </p:spPr>
        </p:cxnSp>
        <p:sp>
          <p:nvSpPr>
            <p:cNvPr id="82" name="TextBox 81"/>
            <p:cNvSpPr txBox="1"/>
            <p:nvPr/>
          </p:nvSpPr>
          <p:spPr>
            <a:xfrm>
              <a:off x="7620000" y="5251494"/>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92" name="Group 91"/>
          <p:cNvGrpSpPr/>
          <p:nvPr/>
        </p:nvGrpSpPr>
        <p:grpSpPr>
          <a:xfrm>
            <a:off x="3885407" y="3671094"/>
            <a:ext cx="4534693" cy="1671281"/>
            <a:chOff x="3885407" y="4191794"/>
            <a:chExt cx="4534693" cy="1671281"/>
          </a:xfrm>
        </p:grpSpPr>
        <p:sp>
          <p:nvSpPr>
            <p:cNvPr id="797742" name="Text Box 46"/>
            <p:cNvSpPr txBox="1">
              <a:spLocks noChangeArrowheads="1"/>
            </p:cNvSpPr>
            <p:nvPr/>
          </p:nvSpPr>
          <p:spPr bwMode="auto">
            <a:xfrm>
              <a:off x="6858000" y="54879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44" name="Text Box 48"/>
            <p:cNvSpPr txBox="1">
              <a:spLocks noChangeArrowheads="1"/>
            </p:cNvSpPr>
            <p:nvPr/>
          </p:nvSpPr>
          <p:spPr bwMode="auto">
            <a:xfrm>
              <a:off x="7962900" y="54879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sp>
          <p:nvSpPr>
            <p:cNvPr id="797745" name="Text Box 49"/>
            <p:cNvSpPr txBox="1">
              <a:spLocks noChangeArrowheads="1"/>
            </p:cNvSpPr>
            <p:nvPr/>
          </p:nvSpPr>
          <p:spPr bwMode="auto">
            <a:xfrm>
              <a:off x="7162800" y="54864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cxnSp>
          <p:nvCxnSpPr>
            <p:cNvPr id="797746" name="AutoShape 50"/>
            <p:cNvCxnSpPr>
              <a:cxnSpLocks noChangeShapeType="1"/>
            </p:cNvCxnSpPr>
            <p:nvPr/>
          </p:nvCxnSpPr>
          <p:spPr bwMode="auto">
            <a:xfrm rot="16200000" flipH="1">
              <a:off x="4630738" y="3446463"/>
              <a:ext cx="1481138" cy="2971800"/>
            </a:xfrm>
            <a:prstGeom prst="bentConnector2">
              <a:avLst/>
            </a:prstGeom>
            <a:noFill/>
            <a:ln w="9525">
              <a:solidFill>
                <a:schemeClr val="tx1"/>
              </a:solidFill>
              <a:miter lim="800000"/>
              <a:headEnd/>
              <a:tailEnd type="triangle" w="med" len="med"/>
            </a:ln>
            <a:effectLst/>
          </p:spPr>
        </p:cxnSp>
        <p:sp>
          <p:nvSpPr>
            <p:cNvPr id="83" name="TextBox 82"/>
            <p:cNvSpPr txBox="1"/>
            <p:nvPr/>
          </p:nvSpPr>
          <p:spPr>
            <a:xfrm>
              <a:off x="7620000" y="5493743"/>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93" name="Group 92"/>
          <p:cNvGrpSpPr/>
          <p:nvPr/>
        </p:nvGrpSpPr>
        <p:grpSpPr>
          <a:xfrm>
            <a:off x="3429001" y="3594099"/>
            <a:ext cx="4991099" cy="1990525"/>
            <a:chOff x="3429001" y="4114799"/>
            <a:chExt cx="4991099" cy="1990525"/>
          </a:xfrm>
        </p:grpSpPr>
        <p:sp>
          <p:nvSpPr>
            <p:cNvPr id="797749" name="Text Box 53"/>
            <p:cNvSpPr txBox="1">
              <a:spLocks noChangeArrowheads="1"/>
            </p:cNvSpPr>
            <p:nvPr/>
          </p:nvSpPr>
          <p:spPr bwMode="auto">
            <a:xfrm>
              <a:off x="6858000" y="572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51" name="Text Box 55"/>
            <p:cNvSpPr txBox="1">
              <a:spLocks noChangeArrowheads="1"/>
            </p:cNvSpPr>
            <p:nvPr/>
          </p:nvSpPr>
          <p:spPr bwMode="auto">
            <a:xfrm>
              <a:off x="7962900" y="572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52" name="Text Box 56"/>
            <p:cNvSpPr txBox="1">
              <a:spLocks noChangeArrowheads="1"/>
            </p:cNvSpPr>
            <p:nvPr/>
          </p:nvSpPr>
          <p:spPr bwMode="auto">
            <a:xfrm>
              <a:off x="7162800" y="572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cxnSp>
          <p:nvCxnSpPr>
            <p:cNvPr id="797753" name="AutoShape 57"/>
            <p:cNvCxnSpPr>
              <a:cxnSpLocks noChangeShapeType="1"/>
              <a:stCxn id="797765" idx="2"/>
              <a:endCxn id="797749" idx="1"/>
            </p:cNvCxnSpPr>
            <p:nvPr/>
          </p:nvCxnSpPr>
          <p:spPr bwMode="auto">
            <a:xfrm rot="16200000" flipH="1">
              <a:off x="4244578" y="3299222"/>
              <a:ext cx="1797845" cy="3429000"/>
            </a:xfrm>
            <a:prstGeom prst="bentConnector2">
              <a:avLst/>
            </a:prstGeom>
            <a:noFill/>
            <a:ln w="9525">
              <a:solidFill>
                <a:schemeClr val="tx1"/>
              </a:solidFill>
              <a:miter lim="800000"/>
              <a:headEnd/>
              <a:tailEnd type="triangle" w="med" len="med"/>
            </a:ln>
            <a:effectLst/>
          </p:spPr>
        </p:cxnSp>
        <p:sp>
          <p:nvSpPr>
            <p:cNvPr id="84" name="TextBox 83"/>
            <p:cNvSpPr txBox="1"/>
            <p:nvPr/>
          </p:nvSpPr>
          <p:spPr>
            <a:xfrm>
              <a:off x="7620000" y="5735992"/>
              <a:ext cx="533400" cy="369332"/>
            </a:xfrm>
            <a:prstGeom prst="rect">
              <a:avLst/>
            </a:prstGeom>
            <a:noFill/>
          </p:spPr>
          <p:txBody>
            <a:bodyPr wrap="square" rtlCol="0">
              <a:spAutoFit/>
            </a:bodyPr>
            <a:lstStyle/>
            <a:p>
              <a:pPr algn="ctr"/>
              <a:r>
                <a:rPr lang="en-US" sz="1800" b="0" dirty="0" smtClean="0"/>
                <a:t>=</a:t>
              </a:r>
              <a:endParaRPr lang="en-US" sz="1800" b="0" dirty="0"/>
            </a:p>
          </p:txBody>
        </p:sp>
      </p:grpSp>
      <p:grpSp>
        <p:nvGrpSpPr>
          <p:cNvPr id="94" name="Group 93"/>
          <p:cNvGrpSpPr/>
          <p:nvPr/>
        </p:nvGrpSpPr>
        <p:grpSpPr>
          <a:xfrm>
            <a:off x="2971801" y="3594099"/>
            <a:ext cx="5448299" cy="2232771"/>
            <a:chOff x="2971801" y="4114799"/>
            <a:chExt cx="5448299" cy="2232771"/>
          </a:xfrm>
        </p:grpSpPr>
        <p:sp>
          <p:nvSpPr>
            <p:cNvPr id="797721" name="Line 25"/>
            <p:cNvSpPr>
              <a:spLocks noChangeShapeType="1"/>
            </p:cNvSpPr>
            <p:nvPr/>
          </p:nvSpPr>
          <p:spPr bwMode="auto">
            <a:xfrm>
              <a:off x="7991475" y="6328230"/>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97756" name="Text Box 60"/>
            <p:cNvSpPr txBox="1">
              <a:spLocks noChangeArrowheads="1"/>
            </p:cNvSpPr>
            <p:nvPr/>
          </p:nvSpPr>
          <p:spPr bwMode="auto">
            <a:xfrm>
              <a:off x="6858000" y="597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58" name="Text Box 62"/>
            <p:cNvSpPr txBox="1">
              <a:spLocks noChangeArrowheads="1"/>
            </p:cNvSpPr>
            <p:nvPr/>
          </p:nvSpPr>
          <p:spPr bwMode="auto">
            <a:xfrm>
              <a:off x="7962900" y="597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59" name="Text Box 63"/>
            <p:cNvSpPr txBox="1">
              <a:spLocks noChangeArrowheads="1"/>
            </p:cNvSpPr>
            <p:nvPr/>
          </p:nvSpPr>
          <p:spPr bwMode="auto">
            <a:xfrm>
              <a:off x="7162800" y="596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128</a:t>
              </a:r>
            </a:p>
          </p:txBody>
        </p:sp>
        <p:cxnSp>
          <p:nvCxnSpPr>
            <p:cNvPr id="797760" name="AutoShape 64"/>
            <p:cNvCxnSpPr>
              <a:cxnSpLocks noChangeShapeType="1"/>
              <a:stCxn id="797764" idx="2"/>
              <a:endCxn id="797756" idx="1"/>
            </p:cNvCxnSpPr>
            <p:nvPr/>
          </p:nvCxnSpPr>
          <p:spPr bwMode="auto">
            <a:xfrm rot="16200000" flipH="1">
              <a:off x="3895328" y="3191272"/>
              <a:ext cx="2039145" cy="3886200"/>
            </a:xfrm>
            <a:prstGeom prst="bentConnector2">
              <a:avLst/>
            </a:prstGeom>
            <a:noFill/>
            <a:ln w="9525">
              <a:solidFill>
                <a:schemeClr val="tx1"/>
              </a:solidFill>
              <a:miter lim="800000"/>
              <a:headEnd/>
              <a:tailEnd type="triangle" w="med" len="med"/>
            </a:ln>
            <a:effectLst/>
          </p:spPr>
        </p:cxnSp>
        <p:sp>
          <p:nvSpPr>
            <p:cNvPr id="85" name="TextBox 84"/>
            <p:cNvSpPr txBox="1"/>
            <p:nvPr/>
          </p:nvSpPr>
          <p:spPr>
            <a:xfrm>
              <a:off x="7620000" y="5978238"/>
              <a:ext cx="533400" cy="369332"/>
            </a:xfrm>
            <a:prstGeom prst="rect">
              <a:avLst/>
            </a:prstGeom>
            <a:noFill/>
          </p:spPr>
          <p:txBody>
            <a:bodyPr wrap="square" rtlCol="0">
              <a:spAutoFit/>
            </a:bodyPr>
            <a:lstStyle/>
            <a:p>
              <a:pPr algn="ctr"/>
              <a:r>
                <a:rPr lang="en-US" sz="1800" b="0" dirty="0" smtClean="0"/>
                <a:t>=</a:t>
              </a:r>
              <a:endParaRPr lang="en-US" sz="1800" b="0" dirty="0"/>
            </a:p>
          </p:txBody>
        </p:sp>
      </p:grpSp>
      <p:sp>
        <p:nvSpPr>
          <p:cNvPr id="797698"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Using Bits to Represent Integers</a:t>
            </a:r>
            <a:endParaRPr lang="en-US" sz="4000" dirty="0">
              <a:solidFill>
                <a:schemeClr val="tx1"/>
              </a:solidFill>
            </a:endParaRPr>
          </a:p>
        </p:txBody>
      </p:sp>
      <p:grpSp>
        <p:nvGrpSpPr>
          <p:cNvPr id="68" name="Group 67"/>
          <p:cNvGrpSpPr/>
          <p:nvPr/>
        </p:nvGrpSpPr>
        <p:grpSpPr>
          <a:xfrm>
            <a:off x="482600" y="1295400"/>
            <a:ext cx="8131175" cy="2374900"/>
            <a:chOff x="482600" y="1816100"/>
            <a:chExt cx="8131175" cy="2374900"/>
          </a:xfrm>
        </p:grpSpPr>
        <p:sp>
          <p:nvSpPr>
            <p:cNvPr id="797762" name="Rectangle 66"/>
            <p:cNvSpPr>
              <a:spLocks noChangeArrowheads="1"/>
            </p:cNvSpPr>
            <p:nvPr/>
          </p:nvSpPr>
          <p:spPr bwMode="auto">
            <a:xfrm>
              <a:off x="482600" y="1816100"/>
              <a:ext cx="8131175" cy="1833563"/>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Binary notation is similar to decimal notation but uses a different </a:t>
              </a:r>
              <a:r>
                <a:rPr lang="en-US" sz="2400" i="1" dirty="0"/>
                <a:t>base</a:t>
              </a:r>
              <a:r>
                <a:rPr lang="en-US" sz="2400" b="0" i="1" dirty="0"/>
                <a:t>.</a:t>
              </a:r>
              <a:r>
                <a:rPr lang="en-US" sz="2400" b="0" dirty="0"/>
                <a:t>  Decimal numbers use 10 as their base, which means that each digit counts for ten times as much as the digit to its right.  Binary notation uses base 2, which means that each position counts for twice as much, as follows:</a:t>
              </a:r>
            </a:p>
          </p:txBody>
        </p:sp>
        <p:grpSp>
          <p:nvGrpSpPr>
            <p:cNvPr id="86" name="Group 85"/>
            <p:cNvGrpSpPr/>
            <p:nvPr/>
          </p:nvGrpSpPr>
          <p:grpSpPr>
            <a:xfrm>
              <a:off x="2743200" y="3733800"/>
              <a:ext cx="3657600" cy="457200"/>
              <a:chOff x="2743200" y="3733800"/>
              <a:chExt cx="3657600" cy="457200"/>
            </a:xfrm>
          </p:grpSpPr>
          <p:sp>
            <p:nvSpPr>
              <p:cNvPr id="797764" name="Rectangle 68"/>
              <p:cNvSpPr>
                <a:spLocks noChangeArrowheads="1"/>
              </p:cNvSpPr>
              <p:nvPr/>
            </p:nvSpPr>
            <p:spPr bwMode="auto">
              <a:xfrm>
                <a:off x="27432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5" name="Rectangle 69"/>
              <p:cNvSpPr>
                <a:spLocks noChangeArrowheads="1"/>
              </p:cNvSpPr>
              <p:nvPr/>
            </p:nvSpPr>
            <p:spPr bwMode="auto">
              <a:xfrm>
                <a:off x="32004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6" name="Rectangle 70"/>
              <p:cNvSpPr>
                <a:spLocks noChangeArrowheads="1"/>
              </p:cNvSpPr>
              <p:nvPr/>
            </p:nvSpPr>
            <p:spPr bwMode="auto">
              <a:xfrm>
                <a:off x="36576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67" name="Rectangle 71"/>
              <p:cNvSpPr>
                <a:spLocks noChangeArrowheads="1"/>
              </p:cNvSpPr>
              <p:nvPr/>
            </p:nvSpPr>
            <p:spPr bwMode="auto">
              <a:xfrm>
                <a:off x="41148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8" name="Rectangle 72"/>
              <p:cNvSpPr>
                <a:spLocks noChangeArrowheads="1"/>
              </p:cNvSpPr>
              <p:nvPr/>
            </p:nvSpPr>
            <p:spPr bwMode="auto">
              <a:xfrm>
                <a:off x="45720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69" name="Rectangle 73"/>
              <p:cNvSpPr>
                <a:spLocks noChangeArrowheads="1"/>
              </p:cNvSpPr>
              <p:nvPr/>
            </p:nvSpPr>
            <p:spPr bwMode="auto">
              <a:xfrm>
                <a:off x="50292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70" name="Rectangle 74"/>
              <p:cNvSpPr>
                <a:spLocks noChangeArrowheads="1"/>
              </p:cNvSpPr>
              <p:nvPr/>
            </p:nvSpPr>
            <p:spPr bwMode="auto">
              <a:xfrm>
                <a:off x="54864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71" name="Rectangle 75"/>
              <p:cNvSpPr>
                <a:spLocks noChangeArrowheads="1"/>
              </p:cNvSpPr>
              <p:nvPr/>
            </p:nvSpPr>
            <p:spPr bwMode="auto">
              <a:xfrm>
                <a:off x="59436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769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79772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97699"/>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499"/>
                                          </p:stCondLst>
                                        </p:cTn>
                                        <p:tgtEl>
                                          <p:spTgt spid="797700"/>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499"/>
                                          </p:stCondLst>
                                        </p:cTn>
                                        <p:tgtEl>
                                          <p:spTgt spid="797724"/>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797700"/>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499"/>
                                          </p:stCondLst>
                                        </p:cTn>
                                        <p:tgtEl>
                                          <p:spTgt spid="797701"/>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797725"/>
                                        </p:tgtEl>
                                        <p:attrNameLst>
                                          <p:attrName>style.visibility</p:attrName>
                                        </p:attrNameLst>
                                      </p:cBhvr>
                                      <p:to>
                                        <p:strVal val="visible"/>
                                      </p:to>
                                    </p:se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97701"/>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499"/>
                                          </p:stCondLst>
                                        </p:cTn>
                                        <p:tgtEl>
                                          <p:spTgt spid="797703"/>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90"/>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91"/>
                                        </p:tgtEl>
                                        <p:attrNameLst>
                                          <p:attrName>style.visibility</p:attrName>
                                        </p:attrNameLst>
                                      </p:cBhvr>
                                      <p:to>
                                        <p:strVal val="visible"/>
                                      </p:to>
                                    </p:set>
                                  </p:childTnLst>
                                </p:cTn>
                              </p:par>
                            </p:childTnLst>
                          </p:cTn>
                        </p:par>
                        <p:par>
                          <p:cTn id="51" fill="hold">
                            <p:stCondLst>
                              <p:cond delay="600"/>
                            </p:stCondLst>
                            <p:childTnLst>
                              <p:par>
                                <p:cTn id="52" presetID="1" presetClass="entr" presetSubtype="0" fill="hold" nodeType="afterEffect">
                                  <p:stCondLst>
                                    <p:cond delay="100"/>
                                  </p:stCondLst>
                                  <p:childTnLst>
                                    <p:set>
                                      <p:cBhvr>
                                        <p:cTn id="53" dur="1" fill="hold">
                                          <p:stCondLst>
                                            <p:cond delay="0"/>
                                          </p:stCondLst>
                                        </p:cTn>
                                        <p:tgtEl>
                                          <p:spTgt spid="92"/>
                                        </p:tgtEl>
                                        <p:attrNameLst>
                                          <p:attrName>style.visibility</p:attrName>
                                        </p:attrNameLst>
                                      </p:cBhvr>
                                      <p:to>
                                        <p:strVal val="visible"/>
                                      </p:to>
                                    </p:set>
                                  </p:childTnLst>
                                </p:cTn>
                              </p:par>
                            </p:childTnLst>
                          </p:cTn>
                        </p:par>
                        <p:par>
                          <p:cTn id="54" fill="hold">
                            <p:stCondLst>
                              <p:cond delay="700"/>
                            </p:stCondLst>
                            <p:childTnLst>
                              <p:par>
                                <p:cTn id="55" presetID="1" presetClass="entr" presetSubtype="0" fill="hold" nodeType="afterEffect">
                                  <p:stCondLst>
                                    <p:cond delay="100"/>
                                  </p:stCondLst>
                                  <p:childTnLst>
                                    <p:set>
                                      <p:cBhvr>
                                        <p:cTn id="56" dur="1" fill="hold">
                                          <p:stCondLst>
                                            <p:cond delay="0"/>
                                          </p:stCondLst>
                                        </p:cTn>
                                        <p:tgtEl>
                                          <p:spTgt spid="93"/>
                                        </p:tgtEl>
                                        <p:attrNameLst>
                                          <p:attrName>style.visibility</p:attrName>
                                        </p:attrNameLst>
                                      </p:cBhvr>
                                      <p:to>
                                        <p:strVal val="visible"/>
                                      </p:to>
                                    </p:set>
                                  </p:childTnLst>
                                </p:cTn>
                              </p:par>
                            </p:childTnLst>
                          </p:cTn>
                        </p:par>
                        <p:par>
                          <p:cTn id="57" fill="hold">
                            <p:stCondLst>
                              <p:cond delay="800"/>
                            </p:stCondLst>
                            <p:childTnLst>
                              <p:par>
                                <p:cTn id="58" presetID="1" presetClass="entr" presetSubtype="0" fill="hold" nodeType="afterEffect">
                                  <p:stCondLst>
                                    <p:cond delay="100"/>
                                  </p:stCondLst>
                                  <p:childTnLst>
                                    <p:set>
                                      <p:cBhvr>
                                        <p:cTn id="59" dur="1" fill="hold">
                                          <p:stCondLst>
                                            <p:cond delay="0"/>
                                          </p:stCondLst>
                                        </p:cTn>
                                        <p:tgtEl>
                                          <p:spTgt spid="94"/>
                                        </p:tgtEl>
                                        <p:attrNameLst>
                                          <p:attrName>style.visibility</p:attrName>
                                        </p:attrNameLst>
                                      </p:cBhvr>
                                      <p:to>
                                        <p:strVal val="visible"/>
                                      </p:to>
                                    </p:set>
                                  </p:childTnLst>
                                </p:cTn>
                              </p:par>
                            </p:childTnLst>
                          </p:cTn>
                        </p:par>
                        <p:par>
                          <p:cTn id="60" fill="hold">
                            <p:stCondLst>
                              <p:cond delay="900"/>
                            </p:stCondLst>
                            <p:childTnLst>
                              <p:par>
                                <p:cTn id="61" presetID="1" presetClass="entr" presetSubtype="0" fill="hold" grpId="0" nodeType="afterEffect">
                                  <p:stCondLst>
                                    <p:cond delay="100"/>
                                  </p:stCondLst>
                                  <p:childTnLst>
                                    <p:set>
                                      <p:cBhvr>
                                        <p:cTn id="62" dur="1" fill="hold">
                                          <p:stCondLst>
                                            <p:cond delay="0"/>
                                          </p:stCondLst>
                                        </p:cTn>
                                        <p:tgtEl>
                                          <p:spTgt spid="797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animBg="1" autoUpdateAnimBg="0"/>
      <p:bldP spid="797699" grpId="1" animBg="1"/>
      <p:bldP spid="797700" grpId="0" animBg="1" autoUpdateAnimBg="0"/>
      <p:bldP spid="797700" grpId="1" animBg="1"/>
      <p:bldP spid="797701" grpId="0" animBg="1" autoUpdateAnimBg="0"/>
      <p:bldP spid="797701" grpId="1" animBg="1"/>
      <p:bldP spid="797703" grpId="0" animBg="1"/>
      <p:bldP spid="797722"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Numbers and Bases</a:t>
            </a:r>
            <a:endParaRPr lang="en-US" sz="4000" dirty="0">
              <a:solidFill>
                <a:schemeClr val="tx1"/>
              </a:solidFill>
            </a:endParaRPr>
          </a:p>
        </p:txBody>
      </p:sp>
      <p:sp>
        <p:nvSpPr>
          <p:cNvPr id="799747"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calculation at the end of the preceding slide makes it clear that the binary representation 00101010 is equivalent to the number 42.  When it is important to distinguish the base, the text uses a small subscript, like this:</a:t>
            </a:r>
          </a:p>
        </p:txBody>
      </p:sp>
      <p:sp>
        <p:nvSpPr>
          <p:cNvPr id="799748" name="Rectangle 4"/>
          <p:cNvSpPr>
            <a:spLocks noChangeArrowheads="1"/>
          </p:cNvSpPr>
          <p:nvPr/>
        </p:nvSpPr>
        <p:spPr bwMode="auto">
          <a:xfrm>
            <a:off x="3327400" y="2563585"/>
            <a:ext cx="2489200" cy="457200"/>
          </a:xfrm>
          <a:prstGeom prst="rect">
            <a:avLst/>
          </a:prstGeom>
          <a:noFill/>
          <a:ln w="9525">
            <a:noFill/>
            <a:miter lim="800000"/>
            <a:headEnd/>
            <a:tailEnd/>
          </a:ln>
          <a:effectLst/>
        </p:spPr>
        <p:txBody>
          <a:bodyPr wrap="none">
            <a:prstTxWarp prst="textNoShape">
              <a:avLst/>
            </a:prstTxWarp>
            <a:spAutoFit/>
          </a:bodyPr>
          <a:lstStyle/>
          <a:p>
            <a:r>
              <a:rPr lang="en-US" sz="2400" b="0" dirty="0"/>
              <a:t>00101010</a:t>
            </a:r>
            <a:r>
              <a:rPr lang="en-US" sz="2400" b="0" baseline="-25000" dirty="0"/>
              <a:t>2</a:t>
            </a:r>
            <a:r>
              <a:rPr lang="en-US" sz="2400" b="0" dirty="0"/>
              <a:t>  =  42</a:t>
            </a:r>
            <a:r>
              <a:rPr lang="en-US" sz="2400" b="0" baseline="-25000" dirty="0"/>
              <a:t>10</a:t>
            </a:r>
          </a:p>
        </p:txBody>
      </p:sp>
      <p:sp>
        <p:nvSpPr>
          <p:cNvPr id="799749" name="Rectangle 5"/>
          <p:cNvSpPr>
            <a:spLocks noChangeArrowheads="1"/>
          </p:cNvSpPr>
          <p:nvPr/>
        </p:nvSpPr>
        <p:spPr bwMode="auto">
          <a:xfrm>
            <a:off x="482600" y="3073400"/>
            <a:ext cx="8128000" cy="1104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Although it is useful to be able to convert a number from one base to another, it is important to remember that the number remains the same.  What changes is how you write it down.  </a:t>
            </a:r>
          </a:p>
        </p:txBody>
      </p:sp>
      <p:grpSp>
        <p:nvGrpSpPr>
          <p:cNvPr id="799750" name="Group 6"/>
          <p:cNvGrpSpPr>
            <a:grpSpLocks/>
          </p:cNvGrpSpPr>
          <p:nvPr/>
        </p:nvGrpSpPr>
        <p:grpSpPr bwMode="auto">
          <a:xfrm>
            <a:off x="482600" y="4203700"/>
            <a:ext cx="8064500" cy="1892300"/>
            <a:chOff x="304" y="2648"/>
            <a:chExt cx="5080" cy="1232"/>
          </a:xfrm>
        </p:grpSpPr>
        <p:sp>
          <p:nvSpPr>
            <p:cNvPr id="799751" name="Rectangle 7"/>
            <p:cNvSpPr>
              <a:spLocks noChangeArrowheads="1"/>
            </p:cNvSpPr>
            <p:nvPr/>
          </p:nvSpPr>
          <p:spPr bwMode="auto">
            <a:xfrm>
              <a:off x="304" y="2648"/>
              <a:ext cx="3823" cy="1232"/>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number 42 is what you get if you count how many stars are in the pattern at the right.  The number is the same whether you write it in English as </a:t>
              </a:r>
              <a:r>
                <a:rPr lang="en-US" sz="2400" b="0" i="1" dirty="0"/>
                <a:t>forty-two,</a:t>
              </a:r>
              <a:r>
                <a:rPr lang="en-US" sz="2400" b="0" dirty="0"/>
                <a:t> in decimal as 42, or in binary as 00101010.</a:t>
              </a:r>
            </a:p>
          </p:txBody>
        </p:sp>
        <p:grpSp>
          <p:nvGrpSpPr>
            <p:cNvPr id="799752" name="Group 8"/>
            <p:cNvGrpSpPr>
              <a:grpSpLocks/>
            </p:cNvGrpSpPr>
            <p:nvPr/>
          </p:nvGrpSpPr>
          <p:grpSpPr bwMode="auto">
            <a:xfrm>
              <a:off x="4261" y="2704"/>
              <a:ext cx="1123" cy="921"/>
              <a:chOff x="4261" y="2704"/>
              <a:chExt cx="1123" cy="921"/>
            </a:xfrm>
          </p:grpSpPr>
          <p:sp>
            <p:nvSpPr>
              <p:cNvPr id="799753" name="AutoShape 9"/>
              <p:cNvSpPr>
                <a:spLocks noChangeArrowheads="1"/>
              </p:cNvSpPr>
              <p:nvPr/>
            </p:nvSpPr>
            <p:spPr bwMode="auto">
              <a:xfrm>
                <a:off x="4261"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4" name="AutoShape 10"/>
              <p:cNvSpPr>
                <a:spLocks noChangeArrowheads="1"/>
              </p:cNvSpPr>
              <p:nvPr/>
            </p:nvSpPr>
            <p:spPr bwMode="auto">
              <a:xfrm>
                <a:off x="4428"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5" name="AutoShape 11"/>
              <p:cNvSpPr>
                <a:spLocks noChangeArrowheads="1"/>
              </p:cNvSpPr>
              <p:nvPr/>
            </p:nvSpPr>
            <p:spPr bwMode="auto">
              <a:xfrm>
                <a:off x="4595"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6" name="AutoShape 12"/>
              <p:cNvSpPr>
                <a:spLocks noChangeArrowheads="1"/>
              </p:cNvSpPr>
              <p:nvPr/>
            </p:nvSpPr>
            <p:spPr bwMode="auto">
              <a:xfrm>
                <a:off x="4762"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7" name="AutoShape 13"/>
              <p:cNvSpPr>
                <a:spLocks noChangeArrowheads="1"/>
              </p:cNvSpPr>
              <p:nvPr/>
            </p:nvSpPr>
            <p:spPr bwMode="auto">
              <a:xfrm>
                <a:off x="4929"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8" name="AutoShape 14"/>
              <p:cNvSpPr>
                <a:spLocks noChangeArrowheads="1"/>
              </p:cNvSpPr>
              <p:nvPr/>
            </p:nvSpPr>
            <p:spPr bwMode="auto">
              <a:xfrm>
                <a:off x="5096"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9" name="AutoShape 15"/>
              <p:cNvSpPr>
                <a:spLocks noChangeArrowheads="1"/>
              </p:cNvSpPr>
              <p:nvPr/>
            </p:nvSpPr>
            <p:spPr bwMode="auto">
              <a:xfrm>
                <a:off x="5263"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0" name="AutoShape 16"/>
              <p:cNvSpPr>
                <a:spLocks noChangeArrowheads="1"/>
              </p:cNvSpPr>
              <p:nvPr/>
            </p:nvSpPr>
            <p:spPr bwMode="auto">
              <a:xfrm>
                <a:off x="4261"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1" name="AutoShape 17"/>
              <p:cNvSpPr>
                <a:spLocks noChangeArrowheads="1"/>
              </p:cNvSpPr>
              <p:nvPr/>
            </p:nvSpPr>
            <p:spPr bwMode="auto">
              <a:xfrm>
                <a:off x="4428"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2" name="AutoShape 18"/>
              <p:cNvSpPr>
                <a:spLocks noChangeArrowheads="1"/>
              </p:cNvSpPr>
              <p:nvPr/>
            </p:nvSpPr>
            <p:spPr bwMode="auto">
              <a:xfrm>
                <a:off x="4595"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3" name="AutoShape 19"/>
              <p:cNvSpPr>
                <a:spLocks noChangeArrowheads="1"/>
              </p:cNvSpPr>
              <p:nvPr/>
            </p:nvSpPr>
            <p:spPr bwMode="auto">
              <a:xfrm>
                <a:off x="4762"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4" name="AutoShape 20"/>
              <p:cNvSpPr>
                <a:spLocks noChangeArrowheads="1"/>
              </p:cNvSpPr>
              <p:nvPr/>
            </p:nvSpPr>
            <p:spPr bwMode="auto">
              <a:xfrm>
                <a:off x="4929"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5" name="AutoShape 21"/>
              <p:cNvSpPr>
                <a:spLocks noChangeArrowheads="1"/>
              </p:cNvSpPr>
              <p:nvPr/>
            </p:nvSpPr>
            <p:spPr bwMode="auto">
              <a:xfrm>
                <a:off x="5096"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6" name="AutoShape 22"/>
              <p:cNvSpPr>
                <a:spLocks noChangeArrowheads="1"/>
              </p:cNvSpPr>
              <p:nvPr/>
            </p:nvSpPr>
            <p:spPr bwMode="auto">
              <a:xfrm>
                <a:off x="5263"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7" name="AutoShape 23"/>
              <p:cNvSpPr>
                <a:spLocks noChangeArrowheads="1"/>
              </p:cNvSpPr>
              <p:nvPr/>
            </p:nvSpPr>
            <p:spPr bwMode="auto">
              <a:xfrm>
                <a:off x="4261"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8" name="AutoShape 24"/>
              <p:cNvSpPr>
                <a:spLocks noChangeArrowheads="1"/>
              </p:cNvSpPr>
              <p:nvPr/>
            </p:nvSpPr>
            <p:spPr bwMode="auto">
              <a:xfrm>
                <a:off x="4428"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9" name="AutoShape 25"/>
              <p:cNvSpPr>
                <a:spLocks noChangeArrowheads="1"/>
              </p:cNvSpPr>
              <p:nvPr/>
            </p:nvSpPr>
            <p:spPr bwMode="auto">
              <a:xfrm>
                <a:off x="4595"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0" name="AutoShape 26"/>
              <p:cNvSpPr>
                <a:spLocks noChangeArrowheads="1"/>
              </p:cNvSpPr>
              <p:nvPr/>
            </p:nvSpPr>
            <p:spPr bwMode="auto">
              <a:xfrm>
                <a:off x="4762"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1" name="AutoShape 27"/>
              <p:cNvSpPr>
                <a:spLocks noChangeArrowheads="1"/>
              </p:cNvSpPr>
              <p:nvPr/>
            </p:nvSpPr>
            <p:spPr bwMode="auto">
              <a:xfrm>
                <a:off x="4929"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2" name="AutoShape 28"/>
              <p:cNvSpPr>
                <a:spLocks noChangeArrowheads="1"/>
              </p:cNvSpPr>
              <p:nvPr/>
            </p:nvSpPr>
            <p:spPr bwMode="auto">
              <a:xfrm>
                <a:off x="5096"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3" name="AutoShape 29"/>
              <p:cNvSpPr>
                <a:spLocks noChangeArrowheads="1"/>
              </p:cNvSpPr>
              <p:nvPr/>
            </p:nvSpPr>
            <p:spPr bwMode="auto">
              <a:xfrm>
                <a:off x="5263"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4" name="AutoShape 30"/>
              <p:cNvSpPr>
                <a:spLocks noChangeArrowheads="1"/>
              </p:cNvSpPr>
              <p:nvPr/>
            </p:nvSpPr>
            <p:spPr bwMode="auto">
              <a:xfrm>
                <a:off x="4261"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5" name="AutoShape 31"/>
              <p:cNvSpPr>
                <a:spLocks noChangeArrowheads="1"/>
              </p:cNvSpPr>
              <p:nvPr/>
            </p:nvSpPr>
            <p:spPr bwMode="auto">
              <a:xfrm>
                <a:off x="4428"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6" name="AutoShape 32"/>
              <p:cNvSpPr>
                <a:spLocks noChangeArrowheads="1"/>
              </p:cNvSpPr>
              <p:nvPr/>
            </p:nvSpPr>
            <p:spPr bwMode="auto">
              <a:xfrm>
                <a:off x="4595"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7" name="AutoShape 33"/>
              <p:cNvSpPr>
                <a:spLocks noChangeArrowheads="1"/>
              </p:cNvSpPr>
              <p:nvPr/>
            </p:nvSpPr>
            <p:spPr bwMode="auto">
              <a:xfrm>
                <a:off x="4762"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8" name="AutoShape 34"/>
              <p:cNvSpPr>
                <a:spLocks noChangeArrowheads="1"/>
              </p:cNvSpPr>
              <p:nvPr/>
            </p:nvSpPr>
            <p:spPr bwMode="auto">
              <a:xfrm>
                <a:off x="4929"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9" name="AutoShape 35"/>
              <p:cNvSpPr>
                <a:spLocks noChangeArrowheads="1"/>
              </p:cNvSpPr>
              <p:nvPr/>
            </p:nvSpPr>
            <p:spPr bwMode="auto">
              <a:xfrm>
                <a:off x="5096"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0" name="AutoShape 36"/>
              <p:cNvSpPr>
                <a:spLocks noChangeArrowheads="1"/>
              </p:cNvSpPr>
              <p:nvPr/>
            </p:nvSpPr>
            <p:spPr bwMode="auto">
              <a:xfrm>
                <a:off x="5263"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1" name="AutoShape 37"/>
              <p:cNvSpPr>
                <a:spLocks noChangeArrowheads="1"/>
              </p:cNvSpPr>
              <p:nvPr/>
            </p:nvSpPr>
            <p:spPr bwMode="auto">
              <a:xfrm>
                <a:off x="4261"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2" name="AutoShape 38"/>
              <p:cNvSpPr>
                <a:spLocks noChangeArrowheads="1"/>
              </p:cNvSpPr>
              <p:nvPr/>
            </p:nvSpPr>
            <p:spPr bwMode="auto">
              <a:xfrm>
                <a:off x="4428"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3" name="AutoShape 39"/>
              <p:cNvSpPr>
                <a:spLocks noChangeArrowheads="1"/>
              </p:cNvSpPr>
              <p:nvPr/>
            </p:nvSpPr>
            <p:spPr bwMode="auto">
              <a:xfrm>
                <a:off x="4595"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4" name="AutoShape 40"/>
              <p:cNvSpPr>
                <a:spLocks noChangeArrowheads="1"/>
              </p:cNvSpPr>
              <p:nvPr/>
            </p:nvSpPr>
            <p:spPr bwMode="auto">
              <a:xfrm>
                <a:off x="4762"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5" name="AutoShape 41"/>
              <p:cNvSpPr>
                <a:spLocks noChangeArrowheads="1"/>
              </p:cNvSpPr>
              <p:nvPr/>
            </p:nvSpPr>
            <p:spPr bwMode="auto">
              <a:xfrm>
                <a:off x="4929"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6" name="AutoShape 42"/>
              <p:cNvSpPr>
                <a:spLocks noChangeArrowheads="1"/>
              </p:cNvSpPr>
              <p:nvPr/>
            </p:nvSpPr>
            <p:spPr bwMode="auto">
              <a:xfrm>
                <a:off x="5096"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7" name="AutoShape 43"/>
              <p:cNvSpPr>
                <a:spLocks noChangeArrowheads="1"/>
              </p:cNvSpPr>
              <p:nvPr/>
            </p:nvSpPr>
            <p:spPr bwMode="auto">
              <a:xfrm>
                <a:off x="5263"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8" name="AutoShape 44"/>
              <p:cNvSpPr>
                <a:spLocks noChangeArrowheads="1"/>
              </p:cNvSpPr>
              <p:nvPr/>
            </p:nvSpPr>
            <p:spPr bwMode="auto">
              <a:xfrm>
                <a:off x="4261"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9" name="AutoShape 45"/>
              <p:cNvSpPr>
                <a:spLocks noChangeArrowheads="1"/>
              </p:cNvSpPr>
              <p:nvPr/>
            </p:nvSpPr>
            <p:spPr bwMode="auto">
              <a:xfrm>
                <a:off x="4428"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0" name="AutoShape 46"/>
              <p:cNvSpPr>
                <a:spLocks noChangeArrowheads="1"/>
              </p:cNvSpPr>
              <p:nvPr/>
            </p:nvSpPr>
            <p:spPr bwMode="auto">
              <a:xfrm>
                <a:off x="4595"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1" name="AutoShape 47"/>
              <p:cNvSpPr>
                <a:spLocks noChangeArrowheads="1"/>
              </p:cNvSpPr>
              <p:nvPr/>
            </p:nvSpPr>
            <p:spPr bwMode="auto">
              <a:xfrm>
                <a:off x="4762"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2" name="AutoShape 48"/>
              <p:cNvSpPr>
                <a:spLocks noChangeArrowheads="1"/>
              </p:cNvSpPr>
              <p:nvPr/>
            </p:nvSpPr>
            <p:spPr bwMode="auto">
              <a:xfrm>
                <a:off x="4929"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3" name="AutoShape 49"/>
              <p:cNvSpPr>
                <a:spLocks noChangeArrowheads="1"/>
              </p:cNvSpPr>
              <p:nvPr/>
            </p:nvSpPr>
            <p:spPr bwMode="auto">
              <a:xfrm>
                <a:off x="5096"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4" name="AutoShape 50"/>
              <p:cNvSpPr>
                <a:spLocks noChangeArrowheads="1"/>
              </p:cNvSpPr>
              <p:nvPr/>
            </p:nvSpPr>
            <p:spPr bwMode="auto">
              <a:xfrm>
                <a:off x="5263"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grpSp>
      </p:grpSp>
      <p:sp>
        <p:nvSpPr>
          <p:cNvPr id="799795" name="Rectangle 51"/>
          <p:cNvSpPr>
            <a:spLocks noChangeArrowheads="1"/>
          </p:cNvSpPr>
          <p:nvPr/>
        </p:nvSpPr>
        <p:spPr bwMode="auto">
          <a:xfrm>
            <a:off x="482600" y="5967790"/>
            <a:ext cx="8128000" cy="419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Numbers do not have bases; representations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97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997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97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9" grpId="0" build="p" autoUpdateAnimBg="0"/>
      <p:bldP spid="799795"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Octal and Hexadecimal Notation</a:t>
            </a:r>
            <a:endParaRPr lang="en-US" sz="4000" dirty="0">
              <a:solidFill>
                <a:schemeClr val="tx1"/>
              </a:solidFill>
            </a:endParaRPr>
          </a:p>
        </p:txBody>
      </p:sp>
      <p:sp>
        <p:nvSpPr>
          <p:cNvPr id="801795" name="Rectangle 3"/>
          <p:cNvSpPr>
            <a:spLocks noChangeArrowheads="1"/>
          </p:cNvSpPr>
          <p:nvPr/>
        </p:nvSpPr>
        <p:spPr bwMode="auto">
          <a:xfrm>
            <a:off x="482600" y="1155700"/>
            <a:ext cx="8128000" cy="2120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Because binary notation tends to get rather long, computer scientists often prefer </a:t>
            </a:r>
            <a:r>
              <a:rPr lang="en-US" sz="2400" i="1" dirty="0"/>
              <a:t>octal</a:t>
            </a:r>
            <a:r>
              <a:rPr lang="en-US" sz="2400" b="0" i="1" dirty="0"/>
              <a:t> </a:t>
            </a:r>
            <a:r>
              <a:rPr lang="en-US" sz="2400" b="0" dirty="0"/>
              <a:t>(base 8) or </a:t>
            </a:r>
            <a:r>
              <a:rPr lang="en-US" sz="2400" i="1" dirty="0"/>
              <a:t>hexadecimal</a:t>
            </a:r>
            <a:r>
              <a:rPr lang="en-US" sz="2400" b="0" i="1" dirty="0"/>
              <a:t> </a:t>
            </a:r>
            <a:r>
              <a:rPr lang="en-US" sz="2400" b="0" dirty="0"/>
              <a:t>(base 16) notation instead.  Octal notation uses eight digits: 0 to 7. Hexadecimal notation uses sixteen digits: 0 to 9, followed by the letters </a:t>
            </a:r>
            <a:r>
              <a:rPr lang="en-US" sz="2000" b="0" dirty="0">
                <a:latin typeface="Helvetica" charset="0"/>
              </a:rPr>
              <a:t>A</a:t>
            </a:r>
            <a:r>
              <a:rPr lang="en-US" sz="2400" b="0" dirty="0"/>
              <a:t> through </a:t>
            </a:r>
            <a:r>
              <a:rPr lang="en-US" sz="2000" b="0" dirty="0">
                <a:latin typeface="Helvetica" charset="0"/>
              </a:rPr>
              <a:t>F</a:t>
            </a:r>
            <a:r>
              <a:rPr lang="en-US" sz="2400" b="0" dirty="0"/>
              <a:t> to indicate the values 10 to 15.</a:t>
            </a:r>
          </a:p>
        </p:txBody>
      </p:sp>
      <p:sp>
        <p:nvSpPr>
          <p:cNvPr id="801830" name="Rectangle 38"/>
          <p:cNvSpPr>
            <a:spLocks noChangeArrowheads="1"/>
          </p:cNvSpPr>
          <p:nvPr/>
        </p:nvSpPr>
        <p:spPr bwMode="auto">
          <a:xfrm>
            <a:off x="482600" y="5384800"/>
            <a:ext cx="8128000" cy="977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advantage of using either octal or hexadecimal notation is that doing so makes it easy to translate the number back to individual bits because you can convert each digit separately.</a:t>
            </a:r>
          </a:p>
        </p:txBody>
      </p:sp>
      <p:grpSp>
        <p:nvGrpSpPr>
          <p:cNvPr id="48" name="Group 47"/>
          <p:cNvGrpSpPr/>
          <p:nvPr/>
        </p:nvGrpSpPr>
        <p:grpSpPr>
          <a:xfrm>
            <a:off x="482600" y="2895600"/>
            <a:ext cx="8128000" cy="2462213"/>
            <a:chOff x="482600" y="2895600"/>
            <a:chExt cx="8128000" cy="2462213"/>
          </a:xfrm>
        </p:grpSpPr>
        <p:sp>
          <p:nvSpPr>
            <p:cNvPr id="801797" name="Rectangle 5"/>
            <p:cNvSpPr>
              <a:spLocks noChangeArrowheads="1"/>
            </p:cNvSpPr>
            <p:nvPr/>
          </p:nvSpPr>
          <p:spPr bwMode="auto">
            <a:xfrm>
              <a:off x="482600" y="2895600"/>
              <a:ext cx="8128000" cy="977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following diagrams show how the number forty-two appears in both octal and hexadecimal notation:</a:t>
              </a:r>
            </a:p>
          </p:txBody>
        </p:sp>
        <p:sp>
          <p:nvSpPr>
            <p:cNvPr id="801798" name="Text Box 6"/>
            <p:cNvSpPr txBox="1">
              <a:spLocks noChangeArrowheads="1"/>
            </p:cNvSpPr>
            <p:nvPr/>
          </p:nvSpPr>
          <p:spPr bwMode="auto">
            <a:xfrm>
              <a:off x="3048000" y="445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2  </a:t>
              </a:r>
              <a:r>
                <a:rPr lang="en-US" sz="1600" b="0" baseline="10000">
                  <a:latin typeface="Helvetica" charset="0"/>
                </a:rPr>
                <a:t>x</a:t>
              </a:r>
              <a:endParaRPr lang="en-US" sz="1800" b="0"/>
            </a:p>
          </p:txBody>
        </p:sp>
        <p:sp>
          <p:nvSpPr>
            <p:cNvPr id="801800" name="Text Box 8"/>
            <p:cNvSpPr txBox="1">
              <a:spLocks noChangeArrowheads="1"/>
            </p:cNvSpPr>
            <p:nvPr/>
          </p:nvSpPr>
          <p:spPr bwMode="auto">
            <a:xfrm>
              <a:off x="3937000" y="445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801801" name="Text Box 9"/>
            <p:cNvSpPr txBox="1">
              <a:spLocks noChangeArrowheads="1"/>
            </p:cNvSpPr>
            <p:nvPr/>
          </p:nvSpPr>
          <p:spPr bwMode="auto">
            <a:xfrm>
              <a:off x="3162300" y="445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1802" name="Text Box 10"/>
            <p:cNvSpPr txBox="1">
              <a:spLocks noChangeArrowheads="1"/>
            </p:cNvSpPr>
            <p:nvPr/>
          </p:nvSpPr>
          <p:spPr bwMode="auto">
            <a:xfrm>
              <a:off x="3048000" y="470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5  </a:t>
              </a:r>
              <a:r>
                <a:rPr lang="en-US" sz="1600" b="0" baseline="10000">
                  <a:latin typeface="Helvetica" charset="0"/>
                </a:rPr>
                <a:t>x</a:t>
              </a:r>
              <a:endParaRPr lang="en-US" sz="1800" b="0"/>
            </a:p>
          </p:txBody>
        </p:sp>
        <p:sp>
          <p:nvSpPr>
            <p:cNvPr id="801804" name="Text Box 12"/>
            <p:cNvSpPr txBox="1">
              <a:spLocks noChangeArrowheads="1"/>
            </p:cNvSpPr>
            <p:nvPr/>
          </p:nvSpPr>
          <p:spPr bwMode="auto">
            <a:xfrm>
              <a:off x="3937000" y="470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40</a:t>
              </a:r>
            </a:p>
          </p:txBody>
        </p:sp>
        <p:sp>
          <p:nvSpPr>
            <p:cNvPr id="801805" name="Text Box 13"/>
            <p:cNvSpPr txBox="1">
              <a:spLocks noChangeArrowheads="1"/>
            </p:cNvSpPr>
            <p:nvPr/>
          </p:nvSpPr>
          <p:spPr bwMode="auto">
            <a:xfrm>
              <a:off x="3162300" y="469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1806" name="AutoShape 14"/>
            <p:cNvCxnSpPr>
              <a:cxnSpLocks noChangeShapeType="1"/>
              <a:stCxn id="801809" idx="2"/>
              <a:endCxn id="801798" idx="1"/>
            </p:cNvCxnSpPr>
            <p:nvPr/>
          </p:nvCxnSpPr>
          <p:spPr bwMode="auto">
            <a:xfrm rot="16200000" flipH="1">
              <a:off x="2566987" y="4164013"/>
              <a:ext cx="274638" cy="685800"/>
            </a:xfrm>
            <a:prstGeom prst="bentConnector2">
              <a:avLst/>
            </a:prstGeom>
            <a:noFill/>
            <a:ln w="9525">
              <a:solidFill>
                <a:schemeClr val="tx1"/>
              </a:solidFill>
              <a:miter lim="800000"/>
              <a:headEnd/>
              <a:tailEnd type="triangle" w="med" len="med"/>
            </a:ln>
            <a:effectLst/>
          </p:spPr>
        </p:cxnSp>
        <p:cxnSp>
          <p:nvCxnSpPr>
            <p:cNvPr id="801807" name="AutoShape 15"/>
            <p:cNvCxnSpPr>
              <a:cxnSpLocks noChangeShapeType="1"/>
              <a:stCxn id="801808" idx="2"/>
              <a:endCxn id="801802" idx="1"/>
            </p:cNvCxnSpPr>
            <p:nvPr/>
          </p:nvCxnSpPr>
          <p:spPr bwMode="auto">
            <a:xfrm rot="16200000" flipH="1">
              <a:off x="2217737" y="4056063"/>
              <a:ext cx="515938" cy="1143000"/>
            </a:xfrm>
            <a:prstGeom prst="bentConnector2">
              <a:avLst/>
            </a:prstGeom>
            <a:noFill/>
            <a:ln w="9525">
              <a:solidFill>
                <a:schemeClr val="tx1"/>
              </a:solidFill>
              <a:miter lim="800000"/>
              <a:headEnd/>
              <a:tailEnd type="triangle" w="med" len="med"/>
            </a:ln>
            <a:effectLst/>
          </p:spPr>
        </p:cxnSp>
        <p:sp>
          <p:nvSpPr>
            <p:cNvPr id="801808" name="Rectangle 16"/>
            <p:cNvSpPr>
              <a:spLocks noChangeArrowheads="1"/>
            </p:cNvSpPr>
            <p:nvPr/>
          </p:nvSpPr>
          <p:spPr bwMode="auto">
            <a:xfrm>
              <a:off x="16764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5</a:t>
              </a:r>
            </a:p>
          </p:txBody>
        </p:sp>
        <p:sp>
          <p:nvSpPr>
            <p:cNvPr id="801809" name="Rectangle 17"/>
            <p:cNvSpPr>
              <a:spLocks noChangeArrowheads="1"/>
            </p:cNvSpPr>
            <p:nvPr/>
          </p:nvSpPr>
          <p:spPr bwMode="auto">
            <a:xfrm>
              <a:off x="21336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2</a:t>
              </a:r>
            </a:p>
          </p:txBody>
        </p:sp>
        <p:sp>
          <p:nvSpPr>
            <p:cNvPr id="801811" name="Line 19"/>
            <p:cNvSpPr>
              <a:spLocks noChangeShapeType="1"/>
            </p:cNvSpPr>
            <p:nvPr/>
          </p:nvSpPr>
          <p:spPr bwMode="auto">
            <a:xfrm>
              <a:off x="3978275" y="5051198"/>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1812" name="Text Box 20"/>
            <p:cNvSpPr txBox="1">
              <a:spLocks noChangeArrowheads="1"/>
            </p:cNvSpPr>
            <p:nvPr/>
          </p:nvSpPr>
          <p:spPr bwMode="auto">
            <a:xfrm>
              <a:off x="3949700" y="4991100"/>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42</a:t>
              </a:r>
            </a:p>
          </p:txBody>
        </p:sp>
        <p:sp>
          <p:nvSpPr>
            <p:cNvPr id="801813" name="Text Box 21"/>
            <p:cNvSpPr txBox="1">
              <a:spLocks noChangeArrowheads="1"/>
            </p:cNvSpPr>
            <p:nvPr/>
          </p:nvSpPr>
          <p:spPr bwMode="auto">
            <a:xfrm>
              <a:off x="6705600" y="445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  </a:t>
              </a:r>
              <a:r>
                <a:rPr lang="en-US" sz="1600" b="0" baseline="10000">
                  <a:latin typeface="Helvetica" charset="0"/>
                </a:rPr>
                <a:t>x</a:t>
              </a:r>
              <a:endParaRPr lang="en-US" sz="1800" b="0"/>
            </a:p>
          </p:txBody>
        </p:sp>
        <p:sp>
          <p:nvSpPr>
            <p:cNvPr id="801815" name="Text Box 23"/>
            <p:cNvSpPr txBox="1">
              <a:spLocks noChangeArrowheads="1"/>
            </p:cNvSpPr>
            <p:nvPr/>
          </p:nvSpPr>
          <p:spPr bwMode="auto">
            <a:xfrm>
              <a:off x="7759700" y="445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10</a:t>
              </a:r>
            </a:p>
          </p:txBody>
        </p:sp>
        <p:sp>
          <p:nvSpPr>
            <p:cNvPr id="801816" name="Text Box 24"/>
            <p:cNvSpPr txBox="1">
              <a:spLocks noChangeArrowheads="1"/>
            </p:cNvSpPr>
            <p:nvPr/>
          </p:nvSpPr>
          <p:spPr bwMode="auto">
            <a:xfrm>
              <a:off x="6985000" y="445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1817" name="Text Box 25"/>
            <p:cNvSpPr txBox="1">
              <a:spLocks noChangeArrowheads="1"/>
            </p:cNvSpPr>
            <p:nvPr/>
          </p:nvSpPr>
          <p:spPr bwMode="auto">
            <a:xfrm>
              <a:off x="6705600" y="470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olidFill>
                    <a:srgbClr val="CCFFFF"/>
                  </a:solidFill>
                </a:rPr>
                <a:t>0</a:t>
              </a:r>
              <a:r>
                <a:rPr lang="en-US" sz="1800" b="0"/>
                <a:t>2  </a:t>
              </a:r>
              <a:r>
                <a:rPr lang="en-US" sz="1600" b="0" baseline="10000">
                  <a:latin typeface="Helvetica" charset="0"/>
                </a:rPr>
                <a:t>x</a:t>
              </a:r>
              <a:endParaRPr lang="en-US" sz="1800" b="0"/>
            </a:p>
          </p:txBody>
        </p:sp>
        <p:sp>
          <p:nvSpPr>
            <p:cNvPr id="801819" name="Text Box 27"/>
            <p:cNvSpPr txBox="1">
              <a:spLocks noChangeArrowheads="1"/>
            </p:cNvSpPr>
            <p:nvPr/>
          </p:nvSpPr>
          <p:spPr bwMode="auto">
            <a:xfrm>
              <a:off x="7759700" y="470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sp>
          <p:nvSpPr>
            <p:cNvPr id="801820" name="Text Box 28"/>
            <p:cNvSpPr txBox="1">
              <a:spLocks noChangeArrowheads="1"/>
            </p:cNvSpPr>
            <p:nvPr/>
          </p:nvSpPr>
          <p:spPr bwMode="auto">
            <a:xfrm>
              <a:off x="6985000" y="469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1821" name="AutoShape 29"/>
            <p:cNvCxnSpPr>
              <a:cxnSpLocks noChangeShapeType="1"/>
              <a:stCxn id="801824" idx="2"/>
              <a:endCxn id="801813" idx="1"/>
            </p:cNvCxnSpPr>
            <p:nvPr/>
          </p:nvCxnSpPr>
          <p:spPr bwMode="auto">
            <a:xfrm rot="16200000" flipH="1">
              <a:off x="6224587" y="4164013"/>
              <a:ext cx="274638" cy="685800"/>
            </a:xfrm>
            <a:prstGeom prst="bentConnector2">
              <a:avLst/>
            </a:prstGeom>
            <a:noFill/>
            <a:ln w="9525">
              <a:solidFill>
                <a:schemeClr val="tx1"/>
              </a:solidFill>
              <a:miter lim="800000"/>
              <a:headEnd/>
              <a:tailEnd type="triangle" w="med" len="med"/>
            </a:ln>
            <a:effectLst/>
          </p:spPr>
        </p:cxnSp>
        <p:cxnSp>
          <p:nvCxnSpPr>
            <p:cNvPr id="801822" name="AutoShape 30"/>
            <p:cNvCxnSpPr>
              <a:cxnSpLocks noChangeShapeType="1"/>
              <a:stCxn id="801823" idx="2"/>
              <a:endCxn id="801817" idx="1"/>
            </p:cNvCxnSpPr>
            <p:nvPr/>
          </p:nvCxnSpPr>
          <p:spPr bwMode="auto">
            <a:xfrm rot="16200000" flipH="1">
              <a:off x="5875337" y="4056063"/>
              <a:ext cx="515938" cy="1143000"/>
            </a:xfrm>
            <a:prstGeom prst="bentConnector2">
              <a:avLst/>
            </a:prstGeom>
            <a:noFill/>
            <a:ln w="9525">
              <a:solidFill>
                <a:schemeClr val="tx1"/>
              </a:solidFill>
              <a:miter lim="800000"/>
              <a:headEnd/>
              <a:tailEnd type="triangle" w="med" len="med"/>
            </a:ln>
            <a:effectLst/>
          </p:spPr>
        </p:cxnSp>
        <p:sp>
          <p:nvSpPr>
            <p:cNvPr id="801823" name="Rectangle 31"/>
            <p:cNvSpPr>
              <a:spLocks noChangeArrowheads="1"/>
            </p:cNvSpPr>
            <p:nvPr/>
          </p:nvSpPr>
          <p:spPr bwMode="auto">
            <a:xfrm>
              <a:off x="53340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2</a:t>
              </a:r>
            </a:p>
          </p:txBody>
        </p:sp>
        <p:sp>
          <p:nvSpPr>
            <p:cNvPr id="801824" name="Rectangle 32"/>
            <p:cNvSpPr>
              <a:spLocks noChangeArrowheads="1"/>
            </p:cNvSpPr>
            <p:nvPr/>
          </p:nvSpPr>
          <p:spPr bwMode="auto">
            <a:xfrm>
              <a:off x="57912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A</a:t>
              </a:r>
            </a:p>
          </p:txBody>
        </p:sp>
        <p:sp>
          <p:nvSpPr>
            <p:cNvPr id="801826" name="Line 34"/>
            <p:cNvSpPr>
              <a:spLocks noChangeShapeType="1"/>
            </p:cNvSpPr>
            <p:nvPr/>
          </p:nvSpPr>
          <p:spPr bwMode="auto">
            <a:xfrm>
              <a:off x="7800975" y="5051198"/>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1827" name="Text Box 35"/>
            <p:cNvSpPr txBox="1">
              <a:spLocks noChangeArrowheads="1"/>
            </p:cNvSpPr>
            <p:nvPr/>
          </p:nvSpPr>
          <p:spPr bwMode="auto">
            <a:xfrm>
              <a:off x="7772400" y="4991100"/>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42</a:t>
              </a:r>
            </a:p>
          </p:txBody>
        </p:sp>
        <p:sp>
          <p:nvSpPr>
            <p:cNvPr id="801828" name="Text Box 36"/>
            <p:cNvSpPr txBox="1">
              <a:spLocks noChangeArrowheads="1"/>
            </p:cNvSpPr>
            <p:nvPr/>
          </p:nvSpPr>
          <p:spPr bwMode="auto">
            <a:xfrm>
              <a:off x="1676400" y="3620710"/>
              <a:ext cx="9144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i="1" dirty="0"/>
                <a:t>octal</a:t>
              </a:r>
              <a:endParaRPr lang="en-US" sz="2400" b="0" dirty="0">
                <a:latin typeface="Helvetica" charset="0"/>
              </a:endParaRPr>
            </a:p>
          </p:txBody>
        </p:sp>
        <p:sp>
          <p:nvSpPr>
            <p:cNvPr id="801829" name="Text Box 37"/>
            <p:cNvSpPr txBox="1">
              <a:spLocks noChangeArrowheads="1"/>
            </p:cNvSpPr>
            <p:nvPr/>
          </p:nvSpPr>
          <p:spPr bwMode="auto">
            <a:xfrm>
              <a:off x="5181600" y="3620710"/>
              <a:ext cx="12192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i="1" dirty="0"/>
                <a:t>hexadecimal</a:t>
              </a:r>
              <a:endParaRPr lang="en-US" sz="2400" b="0" dirty="0">
                <a:latin typeface="Helvetica" charset="0"/>
              </a:endParaRPr>
            </a:p>
          </p:txBody>
        </p:sp>
        <p:sp>
          <p:nvSpPr>
            <p:cNvPr id="41" name="TextBox 40"/>
            <p:cNvSpPr txBox="1"/>
            <p:nvPr/>
          </p:nvSpPr>
          <p:spPr>
            <a:xfrm>
              <a:off x="7407125" y="4471183"/>
              <a:ext cx="533400" cy="369332"/>
            </a:xfrm>
            <a:prstGeom prst="rect">
              <a:avLst/>
            </a:prstGeom>
            <a:noFill/>
          </p:spPr>
          <p:txBody>
            <a:bodyPr wrap="square" rtlCol="0">
              <a:spAutoFit/>
            </a:bodyPr>
            <a:lstStyle/>
            <a:p>
              <a:pPr algn="ctr"/>
              <a:r>
                <a:rPr lang="en-US" sz="1800" b="0" dirty="0" smtClean="0"/>
                <a:t>=</a:t>
              </a:r>
              <a:endParaRPr lang="en-US" sz="1800" b="0" dirty="0"/>
            </a:p>
          </p:txBody>
        </p:sp>
        <p:sp>
          <p:nvSpPr>
            <p:cNvPr id="42" name="TextBox 41"/>
            <p:cNvSpPr txBox="1"/>
            <p:nvPr/>
          </p:nvSpPr>
          <p:spPr>
            <a:xfrm>
              <a:off x="7407125" y="4720343"/>
              <a:ext cx="533400" cy="369332"/>
            </a:xfrm>
            <a:prstGeom prst="rect">
              <a:avLst/>
            </a:prstGeom>
            <a:noFill/>
          </p:spPr>
          <p:txBody>
            <a:bodyPr wrap="square" rtlCol="0">
              <a:spAutoFit/>
            </a:bodyPr>
            <a:lstStyle/>
            <a:p>
              <a:pPr algn="ctr"/>
              <a:r>
                <a:rPr lang="en-US" sz="1800" b="0" dirty="0" smtClean="0"/>
                <a:t>=</a:t>
              </a:r>
              <a:endParaRPr lang="en-US" sz="1800" b="0" dirty="0"/>
            </a:p>
          </p:txBody>
        </p:sp>
        <p:sp>
          <p:nvSpPr>
            <p:cNvPr id="43" name="TextBox 42"/>
            <p:cNvSpPr txBox="1"/>
            <p:nvPr/>
          </p:nvSpPr>
          <p:spPr>
            <a:xfrm>
              <a:off x="3581400" y="4466348"/>
              <a:ext cx="533400" cy="369332"/>
            </a:xfrm>
            <a:prstGeom prst="rect">
              <a:avLst/>
            </a:prstGeom>
            <a:noFill/>
          </p:spPr>
          <p:txBody>
            <a:bodyPr wrap="square" rtlCol="0">
              <a:spAutoFit/>
            </a:bodyPr>
            <a:lstStyle/>
            <a:p>
              <a:pPr algn="ctr"/>
              <a:r>
                <a:rPr lang="en-US" sz="1800" b="0" dirty="0" smtClean="0"/>
                <a:t>=</a:t>
              </a:r>
              <a:endParaRPr lang="en-US" sz="1800" b="0" dirty="0"/>
            </a:p>
          </p:txBody>
        </p:sp>
        <p:sp>
          <p:nvSpPr>
            <p:cNvPr id="44" name="TextBox 43"/>
            <p:cNvSpPr txBox="1"/>
            <p:nvPr/>
          </p:nvSpPr>
          <p:spPr>
            <a:xfrm>
              <a:off x="3581400" y="4715508"/>
              <a:ext cx="533400" cy="369332"/>
            </a:xfrm>
            <a:prstGeom prst="rect">
              <a:avLst/>
            </a:prstGeom>
            <a:noFill/>
          </p:spPr>
          <p:txBody>
            <a:bodyPr wrap="square" rtlCol="0">
              <a:spAutoFit/>
            </a:bodyPr>
            <a:lstStyle/>
            <a:p>
              <a:pPr algn="ctr"/>
              <a:r>
                <a:rPr lang="en-US" sz="1800" b="0" dirty="0" smtClean="0"/>
                <a:t>=</a:t>
              </a:r>
              <a:endParaRPr lang="en-US" sz="1800" b="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18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830"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Exercises: Number Bases</a:t>
            </a:r>
            <a:endParaRPr lang="en-US" sz="4000" dirty="0">
              <a:solidFill>
                <a:schemeClr val="tx1"/>
              </a:solidFill>
            </a:endParaRPr>
          </a:p>
        </p:txBody>
      </p:sp>
      <p:sp>
        <p:nvSpPr>
          <p:cNvPr id="803843" name="Rectangle 3"/>
          <p:cNvSpPr>
            <a:spLocks noChangeArrowheads="1"/>
          </p:cNvSpPr>
          <p:nvPr/>
        </p:nvSpPr>
        <p:spPr bwMode="auto">
          <a:xfrm>
            <a:off x="482600" y="1155700"/>
            <a:ext cx="8128000" cy="444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What is the decimal value for each of the following numbers?</a:t>
            </a:r>
          </a:p>
        </p:txBody>
      </p:sp>
      <p:sp>
        <p:nvSpPr>
          <p:cNvPr id="803844" name="Text Box 4"/>
          <p:cNvSpPr txBox="1">
            <a:spLocks noChangeArrowheads="1"/>
          </p:cNvSpPr>
          <p:nvPr/>
        </p:nvSpPr>
        <p:spPr bwMode="auto">
          <a:xfrm>
            <a:off x="1600200" y="1676400"/>
            <a:ext cx="16002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a:t>10001</a:t>
            </a:r>
            <a:r>
              <a:rPr lang="en-US" sz="2400" b="0" baseline="-25000" dirty="0"/>
              <a:t>2</a:t>
            </a:r>
            <a:endParaRPr lang="en-US" sz="2400" b="0" dirty="0"/>
          </a:p>
        </p:txBody>
      </p:sp>
      <p:sp>
        <p:nvSpPr>
          <p:cNvPr id="803845" name="Text Box 5"/>
          <p:cNvSpPr txBox="1">
            <a:spLocks noChangeArrowheads="1"/>
          </p:cNvSpPr>
          <p:nvPr/>
        </p:nvSpPr>
        <p:spPr bwMode="auto">
          <a:xfrm>
            <a:off x="3962400" y="1676400"/>
            <a:ext cx="762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177</a:t>
            </a:r>
            <a:r>
              <a:rPr lang="en-US" sz="2400" b="0" baseline="-25000"/>
              <a:t>8</a:t>
            </a:r>
            <a:endParaRPr lang="en-US" sz="2400" b="0"/>
          </a:p>
        </p:txBody>
      </p:sp>
      <p:sp>
        <p:nvSpPr>
          <p:cNvPr id="803846" name="Text Box 6"/>
          <p:cNvSpPr txBox="1">
            <a:spLocks noChangeArrowheads="1"/>
          </p:cNvSpPr>
          <p:nvPr/>
        </p:nvSpPr>
        <p:spPr bwMode="auto">
          <a:xfrm>
            <a:off x="6172200" y="1676400"/>
            <a:ext cx="914400" cy="4270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b="0">
                <a:latin typeface="Helvetica" charset="0"/>
              </a:rPr>
              <a:t>AD</a:t>
            </a:r>
            <a:r>
              <a:rPr lang="en-US" sz="2400" b="0" baseline="-25000"/>
              <a:t>16</a:t>
            </a:r>
            <a:endParaRPr lang="en-US" sz="2400" b="0"/>
          </a:p>
        </p:txBody>
      </p:sp>
      <p:grpSp>
        <p:nvGrpSpPr>
          <p:cNvPr id="2" name="Group 7"/>
          <p:cNvGrpSpPr>
            <a:grpSpLocks/>
          </p:cNvGrpSpPr>
          <p:nvPr/>
        </p:nvGrpSpPr>
        <p:grpSpPr bwMode="auto">
          <a:xfrm>
            <a:off x="990600" y="2286000"/>
            <a:ext cx="3898900" cy="2157413"/>
            <a:chOff x="624" y="1440"/>
            <a:chExt cx="2456" cy="1359"/>
          </a:xfrm>
        </p:grpSpPr>
        <p:sp>
          <p:nvSpPr>
            <p:cNvPr id="803848" name="Text Box 8"/>
            <p:cNvSpPr txBox="1">
              <a:spLocks noChangeArrowheads="1"/>
            </p:cNvSpPr>
            <p:nvPr/>
          </p:nvSpPr>
          <p:spPr bwMode="auto">
            <a:xfrm>
              <a:off x="2152" y="1785"/>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49" name="Text Box 9"/>
            <p:cNvSpPr txBox="1">
              <a:spLocks noChangeArrowheads="1"/>
            </p:cNvSpPr>
            <p:nvPr/>
          </p:nvSpPr>
          <p:spPr bwMode="auto">
            <a:xfrm>
              <a:off x="2696" y="1785"/>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50" name="Text Box 10"/>
            <p:cNvSpPr txBox="1">
              <a:spLocks noChangeArrowheads="1"/>
            </p:cNvSpPr>
            <p:nvPr/>
          </p:nvSpPr>
          <p:spPr bwMode="auto">
            <a:xfrm>
              <a:off x="2792" y="178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51" name="Text Box 11"/>
            <p:cNvSpPr txBox="1">
              <a:spLocks noChangeArrowheads="1"/>
            </p:cNvSpPr>
            <p:nvPr/>
          </p:nvSpPr>
          <p:spPr bwMode="auto">
            <a:xfrm>
              <a:off x="2288" y="1784"/>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52" name="Text Box 12"/>
            <p:cNvSpPr txBox="1">
              <a:spLocks noChangeArrowheads="1"/>
            </p:cNvSpPr>
            <p:nvPr/>
          </p:nvSpPr>
          <p:spPr bwMode="auto">
            <a:xfrm>
              <a:off x="2152" y="1937"/>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53" name="Text Box 13"/>
            <p:cNvSpPr txBox="1">
              <a:spLocks noChangeArrowheads="1"/>
            </p:cNvSpPr>
            <p:nvPr/>
          </p:nvSpPr>
          <p:spPr bwMode="auto">
            <a:xfrm>
              <a:off x="2696" y="1937"/>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54" name="Text Box 14"/>
            <p:cNvSpPr txBox="1">
              <a:spLocks noChangeArrowheads="1"/>
            </p:cNvSpPr>
            <p:nvPr/>
          </p:nvSpPr>
          <p:spPr bwMode="auto">
            <a:xfrm>
              <a:off x="2792" y="1937"/>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55" name="Text Box 15"/>
            <p:cNvSpPr txBox="1">
              <a:spLocks noChangeArrowheads="1"/>
            </p:cNvSpPr>
            <p:nvPr/>
          </p:nvSpPr>
          <p:spPr bwMode="auto">
            <a:xfrm>
              <a:off x="2288" y="1936"/>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803856" name="Text Box 16"/>
            <p:cNvSpPr txBox="1">
              <a:spLocks noChangeArrowheads="1"/>
            </p:cNvSpPr>
            <p:nvPr/>
          </p:nvSpPr>
          <p:spPr bwMode="auto">
            <a:xfrm>
              <a:off x="2152" y="208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57" name="Text Box 17"/>
            <p:cNvSpPr txBox="1">
              <a:spLocks noChangeArrowheads="1"/>
            </p:cNvSpPr>
            <p:nvPr/>
          </p:nvSpPr>
          <p:spPr bwMode="auto">
            <a:xfrm>
              <a:off x="2696" y="2089"/>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58" name="Text Box 18"/>
            <p:cNvSpPr txBox="1">
              <a:spLocks noChangeArrowheads="1"/>
            </p:cNvSpPr>
            <p:nvPr/>
          </p:nvSpPr>
          <p:spPr bwMode="auto">
            <a:xfrm>
              <a:off x="2792" y="208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59" name="Text Box 19"/>
            <p:cNvSpPr txBox="1">
              <a:spLocks noChangeArrowheads="1"/>
            </p:cNvSpPr>
            <p:nvPr/>
          </p:nvSpPr>
          <p:spPr bwMode="auto">
            <a:xfrm>
              <a:off x="2288" y="208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a:t>
              </a:r>
            </a:p>
          </p:txBody>
        </p:sp>
        <p:cxnSp>
          <p:nvCxnSpPr>
            <p:cNvPr id="803860" name="AutoShape 20"/>
            <p:cNvCxnSpPr>
              <a:cxnSpLocks noChangeShapeType="1"/>
              <a:stCxn id="803877" idx="2"/>
              <a:endCxn id="803848" idx="1"/>
            </p:cNvCxnSpPr>
            <p:nvPr/>
          </p:nvCxnSpPr>
          <p:spPr bwMode="auto">
            <a:xfrm rot="16200000" flipH="1">
              <a:off x="1949" y="1699"/>
              <a:ext cx="173" cy="232"/>
            </a:xfrm>
            <a:prstGeom prst="bentConnector2">
              <a:avLst/>
            </a:prstGeom>
            <a:noFill/>
            <a:ln w="9525">
              <a:solidFill>
                <a:schemeClr val="tx1"/>
              </a:solidFill>
              <a:miter lim="800000"/>
              <a:headEnd/>
              <a:tailEnd type="triangle" w="med" len="med"/>
            </a:ln>
            <a:effectLst/>
          </p:spPr>
        </p:cxnSp>
        <p:cxnSp>
          <p:nvCxnSpPr>
            <p:cNvPr id="803861" name="AutoShape 21"/>
            <p:cNvCxnSpPr>
              <a:cxnSpLocks noChangeShapeType="1"/>
              <a:stCxn id="803876" idx="2"/>
              <a:endCxn id="803852" idx="1"/>
            </p:cNvCxnSpPr>
            <p:nvPr/>
          </p:nvCxnSpPr>
          <p:spPr bwMode="auto">
            <a:xfrm rot="16200000" flipH="1">
              <a:off x="1729" y="1631"/>
              <a:ext cx="325" cy="520"/>
            </a:xfrm>
            <a:prstGeom prst="bentConnector2">
              <a:avLst/>
            </a:prstGeom>
            <a:noFill/>
            <a:ln w="9525">
              <a:solidFill>
                <a:schemeClr val="tx1"/>
              </a:solidFill>
              <a:miter lim="800000"/>
              <a:headEnd/>
              <a:tailEnd type="triangle" w="med" len="med"/>
            </a:ln>
            <a:effectLst/>
          </p:spPr>
        </p:cxnSp>
        <p:cxnSp>
          <p:nvCxnSpPr>
            <p:cNvPr id="803862" name="AutoShape 22"/>
            <p:cNvCxnSpPr>
              <a:cxnSpLocks noChangeShapeType="1"/>
              <a:stCxn id="803875" idx="2"/>
              <a:endCxn id="803856" idx="1"/>
            </p:cNvCxnSpPr>
            <p:nvPr/>
          </p:nvCxnSpPr>
          <p:spPr bwMode="auto">
            <a:xfrm rot="16200000" flipH="1">
              <a:off x="1509" y="1563"/>
              <a:ext cx="477" cy="808"/>
            </a:xfrm>
            <a:prstGeom prst="bentConnector2">
              <a:avLst/>
            </a:prstGeom>
            <a:noFill/>
            <a:ln w="9525">
              <a:solidFill>
                <a:schemeClr val="tx1"/>
              </a:solidFill>
              <a:miter lim="800000"/>
              <a:headEnd/>
              <a:tailEnd type="triangle" w="med" len="med"/>
            </a:ln>
            <a:effectLst/>
          </p:spPr>
        </p:cxnSp>
        <p:sp>
          <p:nvSpPr>
            <p:cNvPr id="803863" name="Text Box 23"/>
            <p:cNvSpPr txBox="1">
              <a:spLocks noChangeArrowheads="1"/>
            </p:cNvSpPr>
            <p:nvPr/>
          </p:nvSpPr>
          <p:spPr bwMode="auto">
            <a:xfrm>
              <a:off x="2152" y="224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64" name="Text Box 24"/>
            <p:cNvSpPr txBox="1">
              <a:spLocks noChangeArrowheads="1"/>
            </p:cNvSpPr>
            <p:nvPr/>
          </p:nvSpPr>
          <p:spPr bwMode="auto">
            <a:xfrm>
              <a:off x="2696" y="2241"/>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65" name="Text Box 25"/>
            <p:cNvSpPr txBox="1">
              <a:spLocks noChangeArrowheads="1"/>
            </p:cNvSpPr>
            <p:nvPr/>
          </p:nvSpPr>
          <p:spPr bwMode="auto">
            <a:xfrm>
              <a:off x="2792" y="224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66" name="Text Box 26"/>
            <p:cNvSpPr txBox="1">
              <a:spLocks noChangeArrowheads="1"/>
            </p:cNvSpPr>
            <p:nvPr/>
          </p:nvSpPr>
          <p:spPr bwMode="auto">
            <a:xfrm>
              <a:off x="2288" y="224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3867" name="AutoShape 27"/>
            <p:cNvCxnSpPr>
              <a:cxnSpLocks noChangeShapeType="1"/>
              <a:stCxn id="803874" idx="2"/>
              <a:endCxn id="803863" idx="1"/>
            </p:cNvCxnSpPr>
            <p:nvPr/>
          </p:nvCxnSpPr>
          <p:spPr bwMode="auto">
            <a:xfrm rot="16200000" flipH="1">
              <a:off x="1289" y="1495"/>
              <a:ext cx="629" cy="1096"/>
            </a:xfrm>
            <a:prstGeom prst="bentConnector2">
              <a:avLst/>
            </a:prstGeom>
            <a:noFill/>
            <a:ln w="9525">
              <a:solidFill>
                <a:schemeClr val="tx1"/>
              </a:solidFill>
              <a:miter lim="800000"/>
              <a:headEnd/>
              <a:tailEnd type="triangle" w="med" len="med"/>
            </a:ln>
            <a:effectLst/>
          </p:spPr>
        </p:cxnSp>
        <p:sp>
          <p:nvSpPr>
            <p:cNvPr id="803868" name="Text Box 28"/>
            <p:cNvSpPr txBox="1">
              <a:spLocks noChangeArrowheads="1"/>
            </p:cNvSpPr>
            <p:nvPr/>
          </p:nvSpPr>
          <p:spPr bwMode="auto">
            <a:xfrm>
              <a:off x="2152" y="2393"/>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69" name="Text Box 29"/>
            <p:cNvSpPr txBox="1">
              <a:spLocks noChangeArrowheads="1"/>
            </p:cNvSpPr>
            <p:nvPr/>
          </p:nvSpPr>
          <p:spPr bwMode="auto">
            <a:xfrm>
              <a:off x="2696" y="2393"/>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70" name="Text Box 30"/>
            <p:cNvSpPr txBox="1">
              <a:spLocks noChangeArrowheads="1"/>
            </p:cNvSpPr>
            <p:nvPr/>
          </p:nvSpPr>
          <p:spPr bwMode="auto">
            <a:xfrm>
              <a:off x="2792" y="2393"/>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71" name="Text Box 31"/>
            <p:cNvSpPr txBox="1">
              <a:spLocks noChangeArrowheads="1"/>
            </p:cNvSpPr>
            <p:nvPr/>
          </p:nvSpPr>
          <p:spPr bwMode="auto">
            <a:xfrm>
              <a:off x="2288" y="2392"/>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3872" name="AutoShape 32"/>
            <p:cNvCxnSpPr>
              <a:cxnSpLocks noChangeShapeType="1"/>
              <a:stCxn id="803873" idx="2"/>
              <a:endCxn id="803868" idx="1"/>
            </p:cNvCxnSpPr>
            <p:nvPr/>
          </p:nvCxnSpPr>
          <p:spPr bwMode="auto">
            <a:xfrm rot="16200000" flipH="1">
              <a:off x="1069" y="1427"/>
              <a:ext cx="781" cy="1384"/>
            </a:xfrm>
            <a:prstGeom prst="bentConnector2">
              <a:avLst/>
            </a:prstGeom>
            <a:noFill/>
            <a:ln w="9525">
              <a:solidFill>
                <a:schemeClr val="tx1"/>
              </a:solidFill>
              <a:miter lim="800000"/>
              <a:headEnd/>
              <a:tailEnd type="triangle" w="med" len="med"/>
            </a:ln>
            <a:effectLst/>
          </p:spPr>
        </p:cxnSp>
        <p:sp>
          <p:nvSpPr>
            <p:cNvPr id="803873" name="Rectangle 33"/>
            <p:cNvSpPr>
              <a:spLocks noChangeArrowheads="1"/>
            </p:cNvSpPr>
            <p:nvPr/>
          </p:nvSpPr>
          <p:spPr bwMode="auto">
            <a:xfrm>
              <a:off x="624"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874" name="Rectangle 34"/>
            <p:cNvSpPr>
              <a:spLocks noChangeArrowheads="1"/>
            </p:cNvSpPr>
            <p:nvPr/>
          </p:nvSpPr>
          <p:spPr bwMode="auto">
            <a:xfrm>
              <a:off x="912"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5" name="Rectangle 35"/>
            <p:cNvSpPr>
              <a:spLocks noChangeArrowheads="1"/>
            </p:cNvSpPr>
            <p:nvPr/>
          </p:nvSpPr>
          <p:spPr bwMode="auto">
            <a:xfrm>
              <a:off x="1200"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6" name="Rectangle 36"/>
            <p:cNvSpPr>
              <a:spLocks noChangeArrowheads="1"/>
            </p:cNvSpPr>
            <p:nvPr/>
          </p:nvSpPr>
          <p:spPr bwMode="auto">
            <a:xfrm>
              <a:off x="1488"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7" name="Rectangle 37"/>
            <p:cNvSpPr>
              <a:spLocks noChangeArrowheads="1"/>
            </p:cNvSpPr>
            <p:nvPr/>
          </p:nvSpPr>
          <p:spPr bwMode="auto">
            <a:xfrm>
              <a:off x="1776"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grpSp>
          <p:nvGrpSpPr>
            <p:cNvPr id="3" name="Group 38"/>
            <p:cNvGrpSpPr>
              <a:grpSpLocks/>
            </p:cNvGrpSpPr>
            <p:nvPr/>
          </p:nvGrpSpPr>
          <p:grpSpPr bwMode="auto">
            <a:xfrm>
              <a:off x="2792" y="2568"/>
              <a:ext cx="288" cy="231"/>
              <a:chOff x="4992" y="3945"/>
              <a:chExt cx="288" cy="231"/>
            </a:xfrm>
          </p:grpSpPr>
          <p:sp>
            <p:nvSpPr>
              <p:cNvPr id="803879" name="Line 39"/>
              <p:cNvSpPr>
                <a:spLocks noChangeShapeType="1"/>
              </p:cNvSpPr>
              <p:nvPr/>
            </p:nvSpPr>
            <p:spPr bwMode="auto">
              <a:xfrm>
                <a:off x="5010" y="3975"/>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880" name="Text Box 40"/>
              <p:cNvSpPr txBox="1">
                <a:spLocks noChangeArrowheads="1"/>
              </p:cNvSpPr>
              <p:nvPr/>
            </p:nvSpPr>
            <p:spPr bwMode="auto">
              <a:xfrm>
                <a:off x="4992" y="394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a:t>
                </a:r>
              </a:p>
            </p:txBody>
          </p:sp>
        </p:grpSp>
      </p:grpSp>
      <p:grpSp>
        <p:nvGrpSpPr>
          <p:cNvPr id="4" name="Group 41"/>
          <p:cNvGrpSpPr>
            <a:grpSpLocks/>
          </p:cNvGrpSpPr>
          <p:nvPr/>
        </p:nvGrpSpPr>
        <p:grpSpPr bwMode="auto">
          <a:xfrm>
            <a:off x="3657600" y="2286000"/>
            <a:ext cx="2984500" cy="1685925"/>
            <a:chOff x="768" y="2929"/>
            <a:chExt cx="1880" cy="1062"/>
          </a:xfrm>
        </p:grpSpPr>
        <p:sp>
          <p:nvSpPr>
            <p:cNvPr id="803882" name="Text Box 42"/>
            <p:cNvSpPr txBox="1">
              <a:spLocks noChangeArrowheads="1"/>
            </p:cNvSpPr>
            <p:nvPr/>
          </p:nvSpPr>
          <p:spPr bwMode="auto">
            <a:xfrm>
              <a:off x="1704" y="3274"/>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  </a:t>
              </a:r>
              <a:r>
                <a:rPr lang="en-US" sz="1600" b="0" baseline="10000">
                  <a:latin typeface="Helvetica" charset="0"/>
                </a:rPr>
                <a:t>x</a:t>
              </a:r>
              <a:endParaRPr lang="en-US" sz="1800" b="0"/>
            </a:p>
          </p:txBody>
        </p:sp>
        <p:sp>
          <p:nvSpPr>
            <p:cNvPr id="803883" name="Text Box 43"/>
            <p:cNvSpPr txBox="1">
              <a:spLocks noChangeArrowheads="1"/>
            </p:cNvSpPr>
            <p:nvPr/>
          </p:nvSpPr>
          <p:spPr bwMode="auto">
            <a:xfrm>
              <a:off x="2248" y="3274"/>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84" name="Text Box 44"/>
            <p:cNvSpPr txBox="1">
              <a:spLocks noChangeArrowheads="1"/>
            </p:cNvSpPr>
            <p:nvPr/>
          </p:nvSpPr>
          <p:spPr bwMode="auto">
            <a:xfrm>
              <a:off x="2352" y="3274"/>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a:t>
              </a:r>
            </a:p>
          </p:txBody>
        </p:sp>
        <p:sp>
          <p:nvSpPr>
            <p:cNvPr id="803885" name="Text Box 45"/>
            <p:cNvSpPr txBox="1">
              <a:spLocks noChangeArrowheads="1"/>
            </p:cNvSpPr>
            <p:nvPr/>
          </p:nvSpPr>
          <p:spPr bwMode="auto">
            <a:xfrm>
              <a:off x="1840" y="327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86" name="Text Box 46"/>
            <p:cNvSpPr txBox="1">
              <a:spLocks noChangeArrowheads="1"/>
            </p:cNvSpPr>
            <p:nvPr/>
          </p:nvSpPr>
          <p:spPr bwMode="auto">
            <a:xfrm>
              <a:off x="1704" y="3426"/>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  </a:t>
              </a:r>
              <a:r>
                <a:rPr lang="en-US" sz="1600" b="0" baseline="10000">
                  <a:latin typeface="Helvetica" charset="0"/>
                </a:rPr>
                <a:t>x</a:t>
              </a:r>
              <a:endParaRPr lang="en-US" sz="1800" b="0"/>
            </a:p>
          </p:txBody>
        </p:sp>
        <p:sp>
          <p:nvSpPr>
            <p:cNvPr id="803887" name="Text Box 47"/>
            <p:cNvSpPr txBox="1">
              <a:spLocks noChangeArrowheads="1"/>
            </p:cNvSpPr>
            <p:nvPr/>
          </p:nvSpPr>
          <p:spPr bwMode="auto">
            <a:xfrm>
              <a:off x="2248" y="3426"/>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88" name="Text Box 48"/>
            <p:cNvSpPr txBox="1">
              <a:spLocks noChangeArrowheads="1"/>
            </p:cNvSpPr>
            <p:nvPr/>
          </p:nvSpPr>
          <p:spPr bwMode="auto">
            <a:xfrm>
              <a:off x="2352" y="3426"/>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56</a:t>
              </a:r>
            </a:p>
          </p:txBody>
        </p:sp>
        <p:sp>
          <p:nvSpPr>
            <p:cNvPr id="803889" name="Text Box 49"/>
            <p:cNvSpPr txBox="1">
              <a:spLocks noChangeArrowheads="1"/>
            </p:cNvSpPr>
            <p:nvPr/>
          </p:nvSpPr>
          <p:spPr bwMode="auto">
            <a:xfrm>
              <a:off x="1840" y="342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3890" name="AutoShape 50"/>
            <p:cNvCxnSpPr>
              <a:cxnSpLocks noChangeShapeType="1"/>
              <a:stCxn id="803893" idx="2"/>
              <a:endCxn id="803882" idx="1"/>
            </p:cNvCxnSpPr>
            <p:nvPr/>
          </p:nvCxnSpPr>
          <p:spPr bwMode="auto">
            <a:xfrm rot="16200000" flipH="1">
              <a:off x="1509" y="3196"/>
              <a:ext cx="173" cy="216"/>
            </a:xfrm>
            <a:prstGeom prst="bentConnector2">
              <a:avLst/>
            </a:prstGeom>
            <a:noFill/>
            <a:ln w="9525">
              <a:solidFill>
                <a:schemeClr val="tx1"/>
              </a:solidFill>
              <a:miter lim="800000"/>
              <a:headEnd/>
              <a:tailEnd type="triangle" w="med" len="med"/>
            </a:ln>
            <a:effectLst/>
          </p:spPr>
        </p:cxnSp>
        <p:cxnSp>
          <p:nvCxnSpPr>
            <p:cNvPr id="803891" name="AutoShape 51"/>
            <p:cNvCxnSpPr>
              <a:cxnSpLocks noChangeShapeType="1"/>
              <a:stCxn id="803892" idx="2"/>
              <a:endCxn id="803886" idx="1"/>
            </p:cNvCxnSpPr>
            <p:nvPr/>
          </p:nvCxnSpPr>
          <p:spPr bwMode="auto">
            <a:xfrm rot="16200000" flipH="1">
              <a:off x="1289" y="3128"/>
              <a:ext cx="325" cy="504"/>
            </a:xfrm>
            <a:prstGeom prst="bentConnector2">
              <a:avLst/>
            </a:prstGeom>
            <a:noFill/>
            <a:ln w="9525">
              <a:solidFill>
                <a:schemeClr val="tx1"/>
              </a:solidFill>
              <a:miter lim="800000"/>
              <a:headEnd/>
              <a:tailEnd type="triangle" w="med" len="med"/>
            </a:ln>
            <a:effectLst/>
          </p:spPr>
        </p:cxnSp>
        <p:sp>
          <p:nvSpPr>
            <p:cNvPr id="803892" name="Rectangle 52"/>
            <p:cNvSpPr>
              <a:spLocks noChangeArrowheads="1"/>
            </p:cNvSpPr>
            <p:nvPr/>
          </p:nvSpPr>
          <p:spPr bwMode="auto">
            <a:xfrm>
              <a:off x="1056"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7</a:t>
              </a:r>
            </a:p>
          </p:txBody>
        </p:sp>
        <p:sp>
          <p:nvSpPr>
            <p:cNvPr id="803893" name="Rectangle 53"/>
            <p:cNvSpPr>
              <a:spLocks noChangeArrowheads="1"/>
            </p:cNvSpPr>
            <p:nvPr/>
          </p:nvSpPr>
          <p:spPr bwMode="auto">
            <a:xfrm>
              <a:off x="1344"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7</a:t>
              </a:r>
            </a:p>
          </p:txBody>
        </p:sp>
        <p:sp>
          <p:nvSpPr>
            <p:cNvPr id="803894" name="Line 54"/>
            <p:cNvSpPr>
              <a:spLocks noChangeShapeType="1"/>
            </p:cNvSpPr>
            <p:nvPr/>
          </p:nvSpPr>
          <p:spPr bwMode="auto">
            <a:xfrm>
              <a:off x="2346" y="3790"/>
              <a:ext cx="26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895" name="Text Box 55"/>
            <p:cNvSpPr txBox="1">
              <a:spLocks noChangeArrowheads="1"/>
            </p:cNvSpPr>
            <p:nvPr/>
          </p:nvSpPr>
          <p:spPr bwMode="auto">
            <a:xfrm>
              <a:off x="2256" y="3760"/>
              <a:ext cx="392"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127</a:t>
              </a:r>
            </a:p>
          </p:txBody>
        </p:sp>
        <p:sp>
          <p:nvSpPr>
            <p:cNvPr id="803896" name="Rectangle 56"/>
            <p:cNvSpPr>
              <a:spLocks noChangeArrowheads="1"/>
            </p:cNvSpPr>
            <p:nvPr/>
          </p:nvSpPr>
          <p:spPr bwMode="auto">
            <a:xfrm>
              <a:off x="76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897" name="Text Box 57"/>
            <p:cNvSpPr txBox="1">
              <a:spLocks noChangeArrowheads="1"/>
            </p:cNvSpPr>
            <p:nvPr/>
          </p:nvSpPr>
          <p:spPr bwMode="auto">
            <a:xfrm>
              <a:off x="1704" y="3578"/>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98" name="Text Box 58"/>
            <p:cNvSpPr txBox="1">
              <a:spLocks noChangeArrowheads="1"/>
            </p:cNvSpPr>
            <p:nvPr/>
          </p:nvSpPr>
          <p:spPr bwMode="auto">
            <a:xfrm>
              <a:off x="2248" y="3578"/>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899" name="Text Box 59"/>
            <p:cNvSpPr txBox="1">
              <a:spLocks noChangeArrowheads="1"/>
            </p:cNvSpPr>
            <p:nvPr/>
          </p:nvSpPr>
          <p:spPr bwMode="auto">
            <a:xfrm>
              <a:off x="2352" y="3578"/>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sp>
          <p:nvSpPr>
            <p:cNvPr id="803900" name="Text Box 60"/>
            <p:cNvSpPr txBox="1">
              <a:spLocks noChangeArrowheads="1"/>
            </p:cNvSpPr>
            <p:nvPr/>
          </p:nvSpPr>
          <p:spPr bwMode="auto">
            <a:xfrm>
              <a:off x="1840" y="3577"/>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cxnSp>
          <p:nvCxnSpPr>
            <p:cNvPr id="803901" name="AutoShape 61"/>
            <p:cNvCxnSpPr>
              <a:cxnSpLocks noChangeShapeType="1"/>
              <a:stCxn id="803896" idx="2"/>
              <a:endCxn id="803897" idx="1"/>
            </p:cNvCxnSpPr>
            <p:nvPr/>
          </p:nvCxnSpPr>
          <p:spPr bwMode="auto">
            <a:xfrm rot="16200000" flipH="1">
              <a:off x="1069" y="3060"/>
              <a:ext cx="477" cy="792"/>
            </a:xfrm>
            <a:prstGeom prst="bentConnector2">
              <a:avLst/>
            </a:prstGeom>
            <a:noFill/>
            <a:ln w="9525">
              <a:solidFill>
                <a:schemeClr val="tx1"/>
              </a:solidFill>
              <a:miter lim="800000"/>
              <a:headEnd/>
              <a:tailEnd type="triangle" w="med" len="med"/>
            </a:ln>
            <a:effectLst/>
          </p:spPr>
        </p:cxnSp>
      </p:grpSp>
      <p:grpSp>
        <p:nvGrpSpPr>
          <p:cNvPr id="5" name="Group 62"/>
          <p:cNvGrpSpPr>
            <a:grpSpLocks/>
          </p:cNvGrpSpPr>
          <p:nvPr/>
        </p:nvGrpSpPr>
        <p:grpSpPr bwMode="auto">
          <a:xfrm>
            <a:off x="6096000" y="2290763"/>
            <a:ext cx="2628900" cy="1446212"/>
            <a:chOff x="3360" y="2929"/>
            <a:chExt cx="1656" cy="911"/>
          </a:xfrm>
        </p:grpSpPr>
        <p:sp>
          <p:nvSpPr>
            <p:cNvPr id="803903" name="Text Box 63"/>
            <p:cNvSpPr txBox="1">
              <a:spLocks noChangeArrowheads="1"/>
            </p:cNvSpPr>
            <p:nvPr/>
          </p:nvSpPr>
          <p:spPr bwMode="auto">
            <a:xfrm>
              <a:off x="4008" y="3274"/>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13  </a:t>
              </a:r>
              <a:r>
                <a:rPr lang="en-US" sz="1600" b="0" baseline="10000">
                  <a:latin typeface="Helvetica" charset="0"/>
                </a:rPr>
                <a:t>x</a:t>
              </a:r>
              <a:endParaRPr lang="en-US" sz="1800" b="0"/>
            </a:p>
          </p:txBody>
        </p:sp>
        <p:sp>
          <p:nvSpPr>
            <p:cNvPr id="803904" name="Text Box 64"/>
            <p:cNvSpPr txBox="1">
              <a:spLocks noChangeArrowheads="1"/>
            </p:cNvSpPr>
            <p:nvPr/>
          </p:nvSpPr>
          <p:spPr bwMode="auto">
            <a:xfrm>
              <a:off x="4592" y="3274"/>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905" name="Text Box 65"/>
            <p:cNvSpPr txBox="1">
              <a:spLocks noChangeArrowheads="1"/>
            </p:cNvSpPr>
            <p:nvPr/>
          </p:nvSpPr>
          <p:spPr bwMode="auto">
            <a:xfrm>
              <a:off x="4720" y="3274"/>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13</a:t>
              </a:r>
            </a:p>
          </p:txBody>
        </p:sp>
        <p:sp>
          <p:nvSpPr>
            <p:cNvPr id="803906" name="Text Box 66"/>
            <p:cNvSpPr txBox="1">
              <a:spLocks noChangeArrowheads="1"/>
            </p:cNvSpPr>
            <p:nvPr/>
          </p:nvSpPr>
          <p:spPr bwMode="auto">
            <a:xfrm>
              <a:off x="4184" y="327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907" name="Text Box 67"/>
            <p:cNvSpPr txBox="1">
              <a:spLocks noChangeArrowheads="1"/>
            </p:cNvSpPr>
            <p:nvPr/>
          </p:nvSpPr>
          <p:spPr bwMode="auto">
            <a:xfrm>
              <a:off x="4008" y="3426"/>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  </a:t>
              </a:r>
              <a:r>
                <a:rPr lang="en-US" sz="1600" b="0" baseline="10000">
                  <a:latin typeface="Helvetica" charset="0"/>
                </a:rPr>
                <a:t>x</a:t>
              </a:r>
              <a:endParaRPr lang="en-US" sz="1800" b="0"/>
            </a:p>
          </p:txBody>
        </p:sp>
        <p:sp>
          <p:nvSpPr>
            <p:cNvPr id="803908" name="Text Box 68"/>
            <p:cNvSpPr txBox="1">
              <a:spLocks noChangeArrowheads="1"/>
            </p:cNvSpPr>
            <p:nvPr/>
          </p:nvSpPr>
          <p:spPr bwMode="auto">
            <a:xfrm>
              <a:off x="4592" y="3426"/>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smtClean="0"/>
                <a:t> </a:t>
              </a:r>
              <a:endParaRPr lang="en-US" sz="1800" b="0" dirty="0"/>
            </a:p>
          </p:txBody>
        </p:sp>
        <p:sp>
          <p:nvSpPr>
            <p:cNvPr id="803909" name="Text Box 69"/>
            <p:cNvSpPr txBox="1">
              <a:spLocks noChangeArrowheads="1"/>
            </p:cNvSpPr>
            <p:nvPr/>
          </p:nvSpPr>
          <p:spPr bwMode="auto">
            <a:xfrm>
              <a:off x="4609" y="3426"/>
              <a:ext cx="399"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160</a:t>
              </a:r>
            </a:p>
          </p:txBody>
        </p:sp>
        <p:sp>
          <p:nvSpPr>
            <p:cNvPr id="803910" name="Text Box 70"/>
            <p:cNvSpPr txBox="1">
              <a:spLocks noChangeArrowheads="1"/>
            </p:cNvSpPr>
            <p:nvPr/>
          </p:nvSpPr>
          <p:spPr bwMode="auto">
            <a:xfrm>
              <a:off x="4184" y="342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3911" name="AutoShape 71"/>
            <p:cNvCxnSpPr>
              <a:cxnSpLocks noChangeShapeType="1"/>
              <a:stCxn id="803914" idx="2"/>
              <a:endCxn id="803903" idx="1"/>
            </p:cNvCxnSpPr>
            <p:nvPr/>
          </p:nvCxnSpPr>
          <p:spPr bwMode="auto">
            <a:xfrm rot="16200000" flipH="1">
              <a:off x="3813" y="3196"/>
              <a:ext cx="173" cy="216"/>
            </a:xfrm>
            <a:prstGeom prst="bentConnector2">
              <a:avLst/>
            </a:prstGeom>
            <a:noFill/>
            <a:ln w="9525">
              <a:solidFill>
                <a:schemeClr val="tx1"/>
              </a:solidFill>
              <a:miter lim="800000"/>
              <a:headEnd/>
              <a:tailEnd type="triangle" w="med" len="med"/>
            </a:ln>
            <a:effectLst/>
          </p:spPr>
        </p:cxnSp>
        <p:cxnSp>
          <p:nvCxnSpPr>
            <p:cNvPr id="803912" name="AutoShape 72"/>
            <p:cNvCxnSpPr>
              <a:cxnSpLocks noChangeShapeType="1"/>
              <a:stCxn id="803913" idx="2"/>
              <a:endCxn id="803907" idx="1"/>
            </p:cNvCxnSpPr>
            <p:nvPr/>
          </p:nvCxnSpPr>
          <p:spPr bwMode="auto">
            <a:xfrm rot="16200000" flipH="1">
              <a:off x="3593" y="3128"/>
              <a:ext cx="325" cy="504"/>
            </a:xfrm>
            <a:prstGeom prst="bentConnector2">
              <a:avLst/>
            </a:prstGeom>
            <a:noFill/>
            <a:ln w="9525">
              <a:solidFill>
                <a:schemeClr val="tx1"/>
              </a:solidFill>
              <a:miter lim="800000"/>
              <a:headEnd/>
              <a:tailEnd type="triangle" w="med" len="med"/>
            </a:ln>
            <a:effectLst/>
          </p:spPr>
        </p:cxnSp>
        <p:sp>
          <p:nvSpPr>
            <p:cNvPr id="803913" name="Rectangle 73"/>
            <p:cNvSpPr>
              <a:spLocks noChangeArrowheads="1"/>
            </p:cNvSpPr>
            <p:nvPr/>
          </p:nvSpPr>
          <p:spPr bwMode="auto">
            <a:xfrm>
              <a:off x="3360"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A</a:t>
              </a:r>
            </a:p>
          </p:txBody>
        </p:sp>
        <p:sp>
          <p:nvSpPr>
            <p:cNvPr id="803914" name="Rectangle 74"/>
            <p:cNvSpPr>
              <a:spLocks noChangeArrowheads="1"/>
            </p:cNvSpPr>
            <p:nvPr/>
          </p:nvSpPr>
          <p:spPr bwMode="auto">
            <a:xfrm>
              <a:off x="364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D</a:t>
              </a:r>
            </a:p>
          </p:txBody>
        </p:sp>
        <p:sp>
          <p:nvSpPr>
            <p:cNvPr id="803915" name="Line 75"/>
            <p:cNvSpPr>
              <a:spLocks noChangeShapeType="1"/>
            </p:cNvSpPr>
            <p:nvPr/>
          </p:nvSpPr>
          <p:spPr bwMode="auto">
            <a:xfrm>
              <a:off x="4746" y="3639"/>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916" name="Text Box 76"/>
            <p:cNvSpPr txBox="1">
              <a:spLocks noChangeArrowheads="1"/>
            </p:cNvSpPr>
            <p:nvPr/>
          </p:nvSpPr>
          <p:spPr bwMode="auto">
            <a:xfrm>
              <a:off x="4632" y="3609"/>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173</a:t>
              </a:r>
            </a:p>
          </p:txBody>
        </p:sp>
      </p:grpSp>
      <p:sp>
        <p:nvSpPr>
          <p:cNvPr id="803917" name="Rectangle 77"/>
          <p:cNvSpPr>
            <a:spLocks noChangeArrowheads="1"/>
          </p:cNvSpPr>
          <p:nvPr/>
        </p:nvSpPr>
        <p:spPr bwMode="auto">
          <a:xfrm>
            <a:off x="762000" y="2108200"/>
            <a:ext cx="8077200" cy="22860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03918" name="AutoShape 78"/>
          <p:cNvSpPr>
            <a:spLocks noChangeArrowheads="1"/>
          </p:cNvSpPr>
          <p:nvPr/>
        </p:nvSpPr>
        <p:spPr bwMode="auto">
          <a:xfrm>
            <a:off x="1625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17</a:t>
            </a:r>
            <a:endParaRPr lang="en-US" sz="1600" b="0"/>
          </a:p>
        </p:txBody>
      </p:sp>
      <p:sp>
        <p:nvSpPr>
          <p:cNvPr id="803919" name="AutoShape 79"/>
          <p:cNvSpPr>
            <a:spLocks noChangeArrowheads="1"/>
          </p:cNvSpPr>
          <p:nvPr/>
        </p:nvSpPr>
        <p:spPr bwMode="auto">
          <a:xfrm>
            <a:off x="38481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127</a:t>
            </a:r>
            <a:endParaRPr lang="en-US" sz="1600" b="0"/>
          </a:p>
        </p:txBody>
      </p:sp>
      <p:sp>
        <p:nvSpPr>
          <p:cNvPr id="803920" name="AutoShape 80"/>
          <p:cNvSpPr>
            <a:spLocks noChangeArrowheads="1"/>
          </p:cNvSpPr>
          <p:nvPr/>
        </p:nvSpPr>
        <p:spPr bwMode="auto">
          <a:xfrm>
            <a:off x="6070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173</a:t>
            </a:r>
            <a:endParaRPr lang="en-US" sz="1600" b="0"/>
          </a:p>
        </p:txBody>
      </p:sp>
      <p:grpSp>
        <p:nvGrpSpPr>
          <p:cNvPr id="6" name="Group 81"/>
          <p:cNvGrpSpPr>
            <a:grpSpLocks/>
          </p:cNvGrpSpPr>
          <p:nvPr/>
        </p:nvGrpSpPr>
        <p:grpSpPr bwMode="auto">
          <a:xfrm>
            <a:off x="482600" y="3136900"/>
            <a:ext cx="8161338" cy="2159000"/>
            <a:chOff x="304" y="1976"/>
            <a:chExt cx="5141" cy="1360"/>
          </a:xfrm>
        </p:grpSpPr>
        <p:sp>
          <p:nvSpPr>
            <p:cNvPr id="803922" name="Rectangle 82"/>
            <p:cNvSpPr>
              <a:spLocks noChangeArrowheads="1"/>
            </p:cNvSpPr>
            <p:nvPr/>
          </p:nvSpPr>
          <p:spPr bwMode="auto">
            <a:xfrm>
              <a:off x="304" y="1976"/>
              <a:ext cx="5120" cy="49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As part of a code to identify the file type, every Java class file begins with the following sixteen bits:</a:t>
              </a:r>
            </a:p>
          </p:txBody>
        </p:sp>
        <p:grpSp>
          <p:nvGrpSpPr>
            <p:cNvPr id="7" name="Group 83"/>
            <p:cNvGrpSpPr>
              <a:grpSpLocks/>
            </p:cNvGrpSpPr>
            <p:nvPr/>
          </p:nvGrpSpPr>
          <p:grpSpPr bwMode="auto">
            <a:xfrm>
              <a:off x="680" y="2488"/>
              <a:ext cx="4608" cy="288"/>
              <a:chOff x="688" y="2488"/>
              <a:chExt cx="4608" cy="288"/>
            </a:xfrm>
          </p:grpSpPr>
          <p:sp>
            <p:nvSpPr>
              <p:cNvPr id="803924" name="Rectangle 84"/>
              <p:cNvSpPr>
                <a:spLocks noChangeArrowheads="1"/>
              </p:cNvSpPr>
              <p:nvPr/>
            </p:nvSpPr>
            <p:spPr bwMode="auto">
              <a:xfrm>
                <a:off x="68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5" name="Rectangle 85"/>
              <p:cNvSpPr>
                <a:spLocks noChangeArrowheads="1"/>
              </p:cNvSpPr>
              <p:nvPr/>
            </p:nvSpPr>
            <p:spPr bwMode="auto">
              <a:xfrm>
                <a:off x="97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6" name="Rectangle 86"/>
              <p:cNvSpPr>
                <a:spLocks noChangeArrowheads="1"/>
              </p:cNvSpPr>
              <p:nvPr/>
            </p:nvSpPr>
            <p:spPr bwMode="auto">
              <a:xfrm>
                <a:off x="126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27" name="Rectangle 87"/>
              <p:cNvSpPr>
                <a:spLocks noChangeArrowheads="1"/>
              </p:cNvSpPr>
              <p:nvPr/>
            </p:nvSpPr>
            <p:spPr bwMode="auto">
              <a:xfrm>
                <a:off x="155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28" name="Rectangle 88"/>
              <p:cNvSpPr>
                <a:spLocks noChangeArrowheads="1"/>
              </p:cNvSpPr>
              <p:nvPr/>
            </p:nvSpPr>
            <p:spPr bwMode="auto">
              <a:xfrm>
                <a:off x="184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9" name="Rectangle 89"/>
              <p:cNvSpPr>
                <a:spLocks noChangeArrowheads="1"/>
              </p:cNvSpPr>
              <p:nvPr/>
            </p:nvSpPr>
            <p:spPr bwMode="auto">
              <a:xfrm>
                <a:off x="212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30" name="Rectangle 90"/>
              <p:cNvSpPr>
                <a:spLocks noChangeArrowheads="1"/>
              </p:cNvSpPr>
              <p:nvPr/>
            </p:nvSpPr>
            <p:spPr bwMode="auto">
              <a:xfrm>
                <a:off x="241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1" name="Rectangle 91"/>
              <p:cNvSpPr>
                <a:spLocks noChangeArrowheads="1"/>
              </p:cNvSpPr>
              <p:nvPr/>
            </p:nvSpPr>
            <p:spPr bwMode="auto">
              <a:xfrm>
                <a:off x="270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32" name="Rectangle 92"/>
              <p:cNvSpPr>
                <a:spLocks noChangeArrowheads="1"/>
              </p:cNvSpPr>
              <p:nvPr/>
            </p:nvSpPr>
            <p:spPr bwMode="auto">
              <a:xfrm>
                <a:off x="299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3" name="Rectangle 93"/>
              <p:cNvSpPr>
                <a:spLocks noChangeArrowheads="1"/>
              </p:cNvSpPr>
              <p:nvPr/>
            </p:nvSpPr>
            <p:spPr bwMode="auto">
              <a:xfrm>
                <a:off x="328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4" name="Rectangle 94"/>
              <p:cNvSpPr>
                <a:spLocks noChangeArrowheads="1"/>
              </p:cNvSpPr>
              <p:nvPr/>
            </p:nvSpPr>
            <p:spPr bwMode="auto">
              <a:xfrm>
                <a:off x="356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5" name="Rectangle 95"/>
              <p:cNvSpPr>
                <a:spLocks noChangeArrowheads="1"/>
              </p:cNvSpPr>
              <p:nvPr/>
            </p:nvSpPr>
            <p:spPr bwMode="auto">
              <a:xfrm>
                <a:off x="385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6" name="Rectangle 96"/>
              <p:cNvSpPr>
                <a:spLocks noChangeArrowheads="1"/>
              </p:cNvSpPr>
              <p:nvPr/>
            </p:nvSpPr>
            <p:spPr bwMode="auto">
              <a:xfrm>
                <a:off x="414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7" name="Rectangle 97"/>
              <p:cNvSpPr>
                <a:spLocks noChangeArrowheads="1"/>
              </p:cNvSpPr>
              <p:nvPr/>
            </p:nvSpPr>
            <p:spPr bwMode="auto">
              <a:xfrm>
                <a:off x="443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8" name="Rectangle 98"/>
              <p:cNvSpPr>
                <a:spLocks noChangeArrowheads="1"/>
              </p:cNvSpPr>
              <p:nvPr/>
            </p:nvSpPr>
            <p:spPr bwMode="auto">
              <a:xfrm>
                <a:off x="472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9" name="Rectangle 99"/>
              <p:cNvSpPr>
                <a:spLocks noChangeArrowheads="1"/>
              </p:cNvSpPr>
              <p:nvPr/>
            </p:nvSpPr>
            <p:spPr bwMode="auto">
              <a:xfrm>
                <a:off x="500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sp>
          <p:nvSpPr>
            <p:cNvPr id="803940" name="Rectangle 100"/>
            <p:cNvSpPr>
              <a:spLocks noChangeArrowheads="1"/>
            </p:cNvSpPr>
            <p:nvPr/>
          </p:nvSpPr>
          <p:spPr bwMode="auto">
            <a:xfrm>
              <a:off x="304" y="2843"/>
              <a:ext cx="5141" cy="49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b="0"/>
                <a:t>	How would you express that number in hexadecimal notation?</a:t>
              </a:r>
            </a:p>
          </p:txBody>
        </p:sp>
      </p:grpSp>
      <p:grpSp>
        <p:nvGrpSpPr>
          <p:cNvPr id="8" name="Group 101"/>
          <p:cNvGrpSpPr>
            <a:grpSpLocks/>
          </p:cNvGrpSpPr>
          <p:nvPr/>
        </p:nvGrpSpPr>
        <p:grpSpPr bwMode="auto">
          <a:xfrm>
            <a:off x="1054100" y="4945063"/>
            <a:ext cx="7353300" cy="1455737"/>
            <a:chOff x="664" y="3115"/>
            <a:chExt cx="4632" cy="917"/>
          </a:xfrm>
        </p:grpSpPr>
        <p:grpSp>
          <p:nvGrpSpPr>
            <p:cNvPr id="9" name="Group 102"/>
            <p:cNvGrpSpPr>
              <a:grpSpLocks/>
            </p:cNvGrpSpPr>
            <p:nvPr/>
          </p:nvGrpSpPr>
          <p:grpSpPr bwMode="auto">
            <a:xfrm>
              <a:off x="680" y="3168"/>
              <a:ext cx="4608" cy="288"/>
              <a:chOff x="688" y="3264"/>
              <a:chExt cx="4608" cy="288"/>
            </a:xfrm>
          </p:grpSpPr>
          <p:sp>
            <p:nvSpPr>
              <p:cNvPr id="803943" name="Rectangle 103"/>
              <p:cNvSpPr>
                <a:spLocks noChangeArrowheads="1"/>
              </p:cNvSpPr>
              <p:nvPr/>
            </p:nvSpPr>
            <p:spPr bwMode="auto">
              <a:xfrm>
                <a:off x="68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4" name="Rectangle 104"/>
              <p:cNvSpPr>
                <a:spLocks noChangeArrowheads="1"/>
              </p:cNvSpPr>
              <p:nvPr/>
            </p:nvSpPr>
            <p:spPr bwMode="auto">
              <a:xfrm>
                <a:off x="97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5" name="Rectangle 105"/>
              <p:cNvSpPr>
                <a:spLocks noChangeArrowheads="1"/>
              </p:cNvSpPr>
              <p:nvPr/>
            </p:nvSpPr>
            <p:spPr bwMode="auto">
              <a:xfrm>
                <a:off x="126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6" name="Rectangle 106"/>
              <p:cNvSpPr>
                <a:spLocks noChangeArrowheads="1"/>
              </p:cNvSpPr>
              <p:nvPr/>
            </p:nvSpPr>
            <p:spPr bwMode="auto">
              <a:xfrm>
                <a:off x="155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7" name="Rectangle 107"/>
              <p:cNvSpPr>
                <a:spLocks noChangeArrowheads="1"/>
              </p:cNvSpPr>
              <p:nvPr/>
            </p:nvSpPr>
            <p:spPr bwMode="auto">
              <a:xfrm>
                <a:off x="184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8" name="Rectangle 108"/>
              <p:cNvSpPr>
                <a:spLocks noChangeArrowheads="1"/>
              </p:cNvSpPr>
              <p:nvPr/>
            </p:nvSpPr>
            <p:spPr bwMode="auto">
              <a:xfrm>
                <a:off x="212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9" name="Rectangle 109"/>
              <p:cNvSpPr>
                <a:spLocks noChangeArrowheads="1"/>
              </p:cNvSpPr>
              <p:nvPr/>
            </p:nvSpPr>
            <p:spPr bwMode="auto">
              <a:xfrm>
                <a:off x="241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0" name="Rectangle 110"/>
              <p:cNvSpPr>
                <a:spLocks noChangeArrowheads="1"/>
              </p:cNvSpPr>
              <p:nvPr/>
            </p:nvSpPr>
            <p:spPr bwMode="auto">
              <a:xfrm>
                <a:off x="270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51" name="Rectangle 111"/>
              <p:cNvSpPr>
                <a:spLocks noChangeArrowheads="1"/>
              </p:cNvSpPr>
              <p:nvPr/>
            </p:nvSpPr>
            <p:spPr bwMode="auto">
              <a:xfrm>
                <a:off x="299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2" name="Rectangle 112"/>
              <p:cNvSpPr>
                <a:spLocks noChangeArrowheads="1"/>
              </p:cNvSpPr>
              <p:nvPr/>
            </p:nvSpPr>
            <p:spPr bwMode="auto">
              <a:xfrm>
                <a:off x="328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3" name="Rectangle 113"/>
              <p:cNvSpPr>
                <a:spLocks noChangeArrowheads="1"/>
              </p:cNvSpPr>
              <p:nvPr/>
            </p:nvSpPr>
            <p:spPr bwMode="auto">
              <a:xfrm>
                <a:off x="356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4" name="Rectangle 114"/>
              <p:cNvSpPr>
                <a:spLocks noChangeArrowheads="1"/>
              </p:cNvSpPr>
              <p:nvPr/>
            </p:nvSpPr>
            <p:spPr bwMode="auto">
              <a:xfrm>
                <a:off x="385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5" name="Rectangle 115"/>
              <p:cNvSpPr>
                <a:spLocks noChangeArrowheads="1"/>
              </p:cNvSpPr>
              <p:nvPr/>
            </p:nvSpPr>
            <p:spPr bwMode="auto">
              <a:xfrm>
                <a:off x="414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6" name="Rectangle 116"/>
              <p:cNvSpPr>
                <a:spLocks noChangeArrowheads="1"/>
              </p:cNvSpPr>
              <p:nvPr/>
            </p:nvSpPr>
            <p:spPr bwMode="auto">
              <a:xfrm>
                <a:off x="443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7" name="Rectangle 117"/>
              <p:cNvSpPr>
                <a:spLocks noChangeArrowheads="1"/>
              </p:cNvSpPr>
              <p:nvPr/>
            </p:nvSpPr>
            <p:spPr bwMode="auto">
              <a:xfrm>
                <a:off x="472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8" name="Rectangle 118"/>
              <p:cNvSpPr>
                <a:spLocks noChangeArrowheads="1"/>
              </p:cNvSpPr>
              <p:nvPr/>
            </p:nvSpPr>
            <p:spPr bwMode="auto">
              <a:xfrm>
                <a:off x="500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sp>
          <p:nvSpPr>
            <p:cNvPr id="803959" name="Rectangle 119"/>
            <p:cNvSpPr>
              <a:spLocks noChangeArrowheads="1"/>
            </p:cNvSpPr>
            <p:nvPr/>
          </p:nvSpPr>
          <p:spPr bwMode="auto">
            <a:xfrm>
              <a:off x="678" y="3165"/>
              <a:ext cx="1158"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0" name="Rectangle 120"/>
            <p:cNvSpPr>
              <a:spLocks noChangeArrowheads="1"/>
            </p:cNvSpPr>
            <p:nvPr/>
          </p:nvSpPr>
          <p:spPr bwMode="auto">
            <a:xfrm>
              <a:off x="1834"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1" name="Rectangle 121"/>
            <p:cNvSpPr>
              <a:spLocks noChangeArrowheads="1"/>
            </p:cNvSpPr>
            <p:nvPr/>
          </p:nvSpPr>
          <p:spPr bwMode="auto">
            <a:xfrm>
              <a:off x="2982"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2" name="Rectangle 122"/>
            <p:cNvSpPr>
              <a:spLocks noChangeArrowheads="1"/>
            </p:cNvSpPr>
            <p:nvPr/>
          </p:nvSpPr>
          <p:spPr bwMode="auto">
            <a:xfrm>
              <a:off x="4137" y="3165"/>
              <a:ext cx="1151"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3" name="Rectangle 123"/>
            <p:cNvSpPr>
              <a:spLocks noChangeArrowheads="1"/>
            </p:cNvSpPr>
            <p:nvPr/>
          </p:nvSpPr>
          <p:spPr bwMode="auto">
            <a:xfrm>
              <a:off x="1701" y="3456"/>
              <a:ext cx="233"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A</a:t>
              </a:r>
            </a:p>
          </p:txBody>
        </p:sp>
        <p:sp>
          <p:nvSpPr>
            <p:cNvPr id="803964" name="Rectangle 124"/>
            <p:cNvSpPr>
              <a:spLocks noChangeArrowheads="1"/>
            </p:cNvSpPr>
            <p:nvPr/>
          </p:nvSpPr>
          <p:spPr bwMode="auto">
            <a:xfrm>
              <a:off x="2880" y="3456"/>
              <a:ext cx="224"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F</a:t>
              </a:r>
            </a:p>
          </p:txBody>
        </p:sp>
        <p:sp>
          <p:nvSpPr>
            <p:cNvPr id="803965" name="Rectangle 125"/>
            <p:cNvSpPr>
              <a:spLocks noChangeArrowheads="1"/>
            </p:cNvSpPr>
            <p:nvPr/>
          </p:nvSpPr>
          <p:spPr bwMode="auto">
            <a:xfrm>
              <a:off x="4039" y="3456"/>
              <a:ext cx="233"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E</a:t>
              </a:r>
            </a:p>
          </p:txBody>
        </p:sp>
        <p:sp>
          <p:nvSpPr>
            <p:cNvPr id="803966" name="Rectangle 126"/>
            <p:cNvSpPr>
              <a:spLocks noChangeArrowheads="1"/>
            </p:cNvSpPr>
            <p:nvPr/>
          </p:nvSpPr>
          <p:spPr bwMode="auto">
            <a:xfrm>
              <a:off x="664" y="3115"/>
              <a:ext cx="4632" cy="61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03967" name="AutoShape 127"/>
            <p:cNvSpPr>
              <a:spLocks noChangeArrowheads="1"/>
            </p:cNvSpPr>
            <p:nvPr/>
          </p:nvSpPr>
          <p:spPr bwMode="auto">
            <a:xfrm>
              <a:off x="2511" y="3650"/>
              <a:ext cx="930" cy="382"/>
            </a:xfrm>
            <a:prstGeom prst="wedgeEllipseCallout">
              <a:avLst>
                <a:gd name="adj1" fmla="val 755"/>
                <a:gd name="adj2" fmla="val -9633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200" b="0">
                  <a:latin typeface="Helvetica" charset="0"/>
                </a:rPr>
                <a:t>CAFE</a:t>
              </a:r>
              <a:r>
                <a:rPr lang="en-US" sz="2400" b="0" baseline="-25000"/>
                <a:t>16</a:t>
              </a:r>
            </a:p>
          </p:txBody>
        </p:sp>
        <p:sp>
          <p:nvSpPr>
            <p:cNvPr id="803968" name="Rectangle 128"/>
            <p:cNvSpPr>
              <a:spLocks noChangeArrowheads="1"/>
            </p:cNvSpPr>
            <p:nvPr/>
          </p:nvSpPr>
          <p:spPr bwMode="auto">
            <a:xfrm>
              <a:off x="68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69" name="Rectangle 129"/>
            <p:cNvSpPr>
              <a:spLocks noChangeArrowheads="1"/>
            </p:cNvSpPr>
            <p:nvPr/>
          </p:nvSpPr>
          <p:spPr bwMode="auto">
            <a:xfrm>
              <a:off x="96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0" name="Rectangle 130"/>
            <p:cNvSpPr>
              <a:spLocks noChangeArrowheads="1"/>
            </p:cNvSpPr>
            <p:nvPr/>
          </p:nvSpPr>
          <p:spPr bwMode="auto">
            <a:xfrm>
              <a:off x="125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1" name="Rectangle 131"/>
            <p:cNvSpPr>
              <a:spLocks noChangeArrowheads="1"/>
            </p:cNvSpPr>
            <p:nvPr/>
          </p:nvSpPr>
          <p:spPr bwMode="auto">
            <a:xfrm>
              <a:off x="154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2" name="Rectangle 132"/>
            <p:cNvSpPr>
              <a:spLocks noChangeArrowheads="1"/>
            </p:cNvSpPr>
            <p:nvPr/>
          </p:nvSpPr>
          <p:spPr bwMode="auto">
            <a:xfrm>
              <a:off x="183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3" name="Rectangle 133"/>
            <p:cNvSpPr>
              <a:spLocks noChangeArrowheads="1"/>
            </p:cNvSpPr>
            <p:nvPr/>
          </p:nvSpPr>
          <p:spPr bwMode="auto">
            <a:xfrm>
              <a:off x="212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4" name="Rectangle 134"/>
            <p:cNvSpPr>
              <a:spLocks noChangeArrowheads="1"/>
            </p:cNvSpPr>
            <p:nvPr/>
          </p:nvSpPr>
          <p:spPr bwMode="auto">
            <a:xfrm>
              <a:off x="240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5" name="Rectangle 135"/>
            <p:cNvSpPr>
              <a:spLocks noChangeArrowheads="1"/>
            </p:cNvSpPr>
            <p:nvPr/>
          </p:nvSpPr>
          <p:spPr bwMode="auto">
            <a:xfrm>
              <a:off x="269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6" name="Rectangle 136"/>
            <p:cNvSpPr>
              <a:spLocks noChangeArrowheads="1"/>
            </p:cNvSpPr>
            <p:nvPr/>
          </p:nvSpPr>
          <p:spPr bwMode="auto">
            <a:xfrm>
              <a:off x="298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7" name="Rectangle 137"/>
            <p:cNvSpPr>
              <a:spLocks noChangeArrowheads="1"/>
            </p:cNvSpPr>
            <p:nvPr/>
          </p:nvSpPr>
          <p:spPr bwMode="auto">
            <a:xfrm>
              <a:off x="327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8" name="Rectangle 138"/>
            <p:cNvSpPr>
              <a:spLocks noChangeArrowheads="1"/>
            </p:cNvSpPr>
            <p:nvPr/>
          </p:nvSpPr>
          <p:spPr bwMode="auto">
            <a:xfrm>
              <a:off x="356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9" name="Rectangle 139"/>
            <p:cNvSpPr>
              <a:spLocks noChangeArrowheads="1"/>
            </p:cNvSpPr>
            <p:nvPr/>
          </p:nvSpPr>
          <p:spPr bwMode="auto">
            <a:xfrm>
              <a:off x="384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0" name="Rectangle 140"/>
            <p:cNvSpPr>
              <a:spLocks noChangeArrowheads="1"/>
            </p:cNvSpPr>
            <p:nvPr/>
          </p:nvSpPr>
          <p:spPr bwMode="auto">
            <a:xfrm>
              <a:off x="413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1" name="Rectangle 141"/>
            <p:cNvSpPr>
              <a:spLocks noChangeArrowheads="1"/>
            </p:cNvSpPr>
            <p:nvPr/>
          </p:nvSpPr>
          <p:spPr bwMode="auto">
            <a:xfrm>
              <a:off x="442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2" name="Rectangle 142"/>
            <p:cNvSpPr>
              <a:spLocks noChangeArrowheads="1"/>
            </p:cNvSpPr>
            <p:nvPr/>
          </p:nvSpPr>
          <p:spPr bwMode="auto">
            <a:xfrm>
              <a:off x="471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3" name="Rectangle 143"/>
            <p:cNvSpPr>
              <a:spLocks noChangeArrowheads="1"/>
            </p:cNvSpPr>
            <p:nvPr/>
          </p:nvSpPr>
          <p:spPr bwMode="auto">
            <a:xfrm>
              <a:off x="500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84" name="Line 144"/>
            <p:cNvSpPr>
              <a:spLocks noChangeShapeType="1"/>
            </p:cNvSpPr>
            <p:nvPr/>
          </p:nvSpPr>
          <p:spPr bwMode="auto">
            <a:xfrm>
              <a:off x="2984"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sp>
          <p:nvSpPr>
            <p:cNvPr id="803985" name="Line 145"/>
            <p:cNvSpPr>
              <a:spLocks noChangeShapeType="1"/>
            </p:cNvSpPr>
            <p:nvPr/>
          </p:nvSpPr>
          <p:spPr bwMode="auto">
            <a:xfrm>
              <a:off x="4136"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sp>
          <p:nvSpPr>
            <p:cNvPr id="803986" name="Line 146"/>
            <p:cNvSpPr>
              <a:spLocks noChangeShapeType="1"/>
            </p:cNvSpPr>
            <p:nvPr/>
          </p:nvSpPr>
          <p:spPr bwMode="auto">
            <a:xfrm>
              <a:off x="1832"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391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0391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3917"/>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803920"/>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917" grpId="0" animBg="1"/>
      <p:bldP spid="803918" grpId="0" animBg="1"/>
      <p:bldP spid="803919" grpId="0" animBg="1"/>
      <p:bldP spid="803920" grpId="0" animBg="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Exercise: Perfect Numbers in Binary</a:t>
            </a:r>
            <a:endParaRPr lang="en-US" sz="4000" dirty="0">
              <a:solidFill>
                <a:schemeClr val="tx1"/>
              </a:solidFill>
            </a:endParaRPr>
          </a:p>
        </p:txBody>
      </p:sp>
      <p:sp>
        <p:nvSpPr>
          <p:cNvPr id="148" name="Rectangle 3"/>
          <p:cNvSpPr>
            <a:spLocks noChangeArrowheads="1"/>
          </p:cNvSpPr>
          <p:nvPr/>
        </p:nvSpPr>
        <p:spPr bwMode="auto">
          <a:xfrm>
            <a:off x="482600" y="1155700"/>
            <a:ext cx="8128000" cy="2654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Greek mathematicians took a special interest in numbers that are equal to the sum of their </a:t>
            </a:r>
            <a:r>
              <a:rPr lang="en-US" sz="2400" i="1" dirty="0" smtClean="0"/>
              <a:t>proper divisor</a:t>
            </a:r>
            <a:r>
              <a:rPr lang="en-US" sz="2400" b="0" i="1" dirty="0" smtClean="0"/>
              <a:t>s,</a:t>
            </a:r>
            <a:r>
              <a:rPr lang="en-US" sz="2400" b="0" dirty="0" smtClean="0"/>
              <a:t> which are simply those divisors less than the number itself.  They called such numbers </a:t>
            </a:r>
            <a:r>
              <a:rPr lang="en-US" sz="2400" i="1" dirty="0" smtClean="0"/>
              <a:t>perfect numbers</a:t>
            </a:r>
            <a:r>
              <a:rPr lang="en-US" sz="2400" b="0" i="1" dirty="0" smtClean="0"/>
              <a:t>.</a:t>
            </a:r>
            <a:r>
              <a:rPr lang="en-US" sz="2400" b="0" dirty="0" smtClean="0"/>
              <a:t>  For example, 6 is a perfect number because it is the sum of 1, 2, and 3, which are the integers less than 6 that divide evenly into 6.  The next three perfect numbers—all of which were known to the Greeks—are 28, 496, and 8128.</a:t>
            </a:r>
          </a:p>
        </p:txBody>
      </p:sp>
      <p:grpSp>
        <p:nvGrpSpPr>
          <p:cNvPr id="170" name="Group 169"/>
          <p:cNvGrpSpPr/>
          <p:nvPr/>
        </p:nvGrpSpPr>
        <p:grpSpPr>
          <a:xfrm>
            <a:off x="482600" y="3891640"/>
            <a:ext cx="8128000" cy="2152335"/>
            <a:chOff x="482600" y="3831165"/>
            <a:chExt cx="8128000" cy="2152335"/>
          </a:xfrm>
        </p:grpSpPr>
        <p:grpSp>
          <p:nvGrpSpPr>
            <p:cNvPr id="156" name="Group 155"/>
            <p:cNvGrpSpPr/>
            <p:nvPr/>
          </p:nvGrpSpPr>
          <p:grpSpPr>
            <a:xfrm>
              <a:off x="1447800" y="4338935"/>
              <a:ext cx="1323220" cy="461665"/>
              <a:chOff x="1447800" y="4338935"/>
              <a:chExt cx="1323220" cy="461665"/>
            </a:xfrm>
          </p:grpSpPr>
          <p:sp>
            <p:nvSpPr>
              <p:cNvPr id="149" name="TextBox 148"/>
              <p:cNvSpPr txBox="1"/>
              <p:nvPr/>
            </p:nvSpPr>
            <p:spPr>
              <a:xfrm>
                <a:off x="1447800" y="4338935"/>
                <a:ext cx="914400" cy="461665"/>
              </a:xfrm>
              <a:prstGeom prst="rect">
                <a:avLst/>
              </a:prstGeom>
              <a:noFill/>
            </p:spPr>
            <p:txBody>
              <a:bodyPr wrap="square" rtlCol="0">
                <a:spAutoFit/>
              </a:bodyPr>
              <a:lstStyle/>
              <a:p>
                <a:pPr algn="r"/>
                <a:r>
                  <a:rPr lang="en-US" sz="2400" b="0" dirty="0" smtClean="0"/>
                  <a:t>6</a:t>
                </a:r>
                <a:endParaRPr lang="en-US" sz="2400" b="0" dirty="0"/>
              </a:p>
            </p:txBody>
          </p:sp>
          <p:sp>
            <p:nvSpPr>
              <p:cNvPr id="150" name="TextBox 149"/>
              <p:cNvSpPr txBox="1"/>
              <p:nvPr/>
            </p:nvSpPr>
            <p:spPr>
              <a:xfrm>
                <a:off x="2313820" y="4338935"/>
                <a:ext cx="457200" cy="461665"/>
              </a:xfrm>
              <a:prstGeom prst="rect">
                <a:avLst/>
              </a:prstGeom>
              <a:noFill/>
            </p:spPr>
            <p:txBody>
              <a:bodyPr wrap="square" rtlCol="0">
                <a:spAutoFit/>
              </a:bodyPr>
              <a:lstStyle/>
              <a:p>
                <a:r>
                  <a:rPr lang="en-US" sz="2400" b="0" dirty="0" smtClean="0"/>
                  <a:t>=</a:t>
                </a:r>
                <a:endParaRPr lang="en-US" sz="2400" b="0" dirty="0"/>
              </a:p>
            </p:txBody>
          </p:sp>
        </p:grpSp>
        <p:sp>
          <p:nvSpPr>
            <p:cNvPr id="151" name="Rectangle 3"/>
            <p:cNvSpPr>
              <a:spLocks noChangeArrowheads="1"/>
            </p:cNvSpPr>
            <p:nvPr/>
          </p:nvSpPr>
          <p:spPr bwMode="auto">
            <a:xfrm>
              <a:off x="482600" y="3831165"/>
              <a:ext cx="8128000" cy="51223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Convert each of these numbers into its binary representation:</a:t>
              </a:r>
              <a:endParaRPr lang="en-US" sz="2400" b="0" dirty="0"/>
            </a:p>
          </p:txBody>
        </p:sp>
        <p:grpSp>
          <p:nvGrpSpPr>
            <p:cNvPr id="157" name="Group 156"/>
            <p:cNvGrpSpPr/>
            <p:nvPr/>
          </p:nvGrpSpPr>
          <p:grpSpPr>
            <a:xfrm>
              <a:off x="1447800" y="4733235"/>
              <a:ext cx="1323220" cy="461665"/>
              <a:chOff x="1447800" y="4338935"/>
              <a:chExt cx="1323220" cy="461665"/>
            </a:xfrm>
          </p:grpSpPr>
          <p:sp>
            <p:nvSpPr>
              <p:cNvPr id="158" name="TextBox 157"/>
              <p:cNvSpPr txBox="1"/>
              <p:nvPr/>
            </p:nvSpPr>
            <p:spPr>
              <a:xfrm>
                <a:off x="1447800" y="4338935"/>
                <a:ext cx="914400" cy="461665"/>
              </a:xfrm>
              <a:prstGeom prst="rect">
                <a:avLst/>
              </a:prstGeom>
              <a:noFill/>
            </p:spPr>
            <p:txBody>
              <a:bodyPr wrap="square" rtlCol="0">
                <a:spAutoFit/>
              </a:bodyPr>
              <a:lstStyle/>
              <a:p>
                <a:pPr algn="r"/>
                <a:r>
                  <a:rPr lang="en-US" sz="2400" b="0" dirty="0" smtClean="0"/>
                  <a:t>28</a:t>
                </a:r>
                <a:endParaRPr lang="en-US" sz="2400" b="0" dirty="0"/>
              </a:p>
            </p:txBody>
          </p:sp>
          <p:sp>
            <p:nvSpPr>
              <p:cNvPr id="159" name="TextBox 158"/>
              <p:cNvSpPr txBox="1"/>
              <p:nvPr/>
            </p:nvSpPr>
            <p:spPr>
              <a:xfrm>
                <a:off x="2313820" y="4338935"/>
                <a:ext cx="457200" cy="461665"/>
              </a:xfrm>
              <a:prstGeom prst="rect">
                <a:avLst/>
              </a:prstGeom>
              <a:noFill/>
            </p:spPr>
            <p:txBody>
              <a:bodyPr wrap="square" rtlCol="0">
                <a:spAutoFit/>
              </a:bodyPr>
              <a:lstStyle/>
              <a:p>
                <a:r>
                  <a:rPr lang="en-US" sz="2400" b="0" dirty="0" smtClean="0"/>
                  <a:t>=</a:t>
                </a:r>
                <a:endParaRPr lang="en-US" sz="2400" b="0" dirty="0"/>
              </a:p>
            </p:txBody>
          </p:sp>
        </p:grpSp>
        <p:grpSp>
          <p:nvGrpSpPr>
            <p:cNvPr id="160" name="Group 159"/>
            <p:cNvGrpSpPr/>
            <p:nvPr/>
          </p:nvGrpSpPr>
          <p:grpSpPr>
            <a:xfrm>
              <a:off x="1447800" y="5127535"/>
              <a:ext cx="1323220" cy="461665"/>
              <a:chOff x="1447800" y="4338935"/>
              <a:chExt cx="1323220" cy="461665"/>
            </a:xfrm>
          </p:grpSpPr>
          <p:sp>
            <p:nvSpPr>
              <p:cNvPr id="161" name="TextBox 160"/>
              <p:cNvSpPr txBox="1"/>
              <p:nvPr/>
            </p:nvSpPr>
            <p:spPr>
              <a:xfrm>
                <a:off x="1447800" y="4338935"/>
                <a:ext cx="914400" cy="461665"/>
              </a:xfrm>
              <a:prstGeom prst="rect">
                <a:avLst/>
              </a:prstGeom>
              <a:noFill/>
            </p:spPr>
            <p:txBody>
              <a:bodyPr wrap="square" rtlCol="0">
                <a:spAutoFit/>
              </a:bodyPr>
              <a:lstStyle/>
              <a:p>
                <a:pPr algn="r"/>
                <a:r>
                  <a:rPr lang="en-US" sz="2400" b="0" dirty="0" smtClean="0"/>
                  <a:t>496</a:t>
                </a:r>
                <a:endParaRPr lang="en-US" sz="2400" b="0" dirty="0"/>
              </a:p>
            </p:txBody>
          </p:sp>
          <p:sp>
            <p:nvSpPr>
              <p:cNvPr id="162" name="TextBox 161"/>
              <p:cNvSpPr txBox="1"/>
              <p:nvPr/>
            </p:nvSpPr>
            <p:spPr>
              <a:xfrm>
                <a:off x="2313820" y="4338935"/>
                <a:ext cx="457200" cy="461665"/>
              </a:xfrm>
              <a:prstGeom prst="rect">
                <a:avLst/>
              </a:prstGeom>
              <a:noFill/>
            </p:spPr>
            <p:txBody>
              <a:bodyPr wrap="square" rtlCol="0">
                <a:spAutoFit/>
              </a:bodyPr>
              <a:lstStyle/>
              <a:p>
                <a:r>
                  <a:rPr lang="en-US" sz="2400" b="0" dirty="0" smtClean="0"/>
                  <a:t>=</a:t>
                </a:r>
                <a:endParaRPr lang="en-US" sz="2400" b="0" dirty="0"/>
              </a:p>
            </p:txBody>
          </p:sp>
        </p:grpSp>
        <p:grpSp>
          <p:nvGrpSpPr>
            <p:cNvPr id="163" name="Group 162"/>
            <p:cNvGrpSpPr/>
            <p:nvPr/>
          </p:nvGrpSpPr>
          <p:grpSpPr>
            <a:xfrm>
              <a:off x="1447800" y="5521835"/>
              <a:ext cx="1323220" cy="461665"/>
              <a:chOff x="1447800" y="4338935"/>
              <a:chExt cx="1323220" cy="461665"/>
            </a:xfrm>
          </p:grpSpPr>
          <p:sp>
            <p:nvSpPr>
              <p:cNvPr id="164" name="TextBox 163"/>
              <p:cNvSpPr txBox="1"/>
              <p:nvPr/>
            </p:nvSpPr>
            <p:spPr>
              <a:xfrm>
                <a:off x="1447800" y="4338935"/>
                <a:ext cx="914400" cy="461665"/>
              </a:xfrm>
              <a:prstGeom prst="rect">
                <a:avLst/>
              </a:prstGeom>
              <a:noFill/>
            </p:spPr>
            <p:txBody>
              <a:bodyPr wrap="square" rtlCol="0">
                <a:spAutoFit/>
              </a:bodyPr>
              <a:lstStyle/>
              <a:p>
                <a:pPr algn="r"/>
                <a:r>
                  <a:rPr lang="en-US" sz="2400" b="0" dirty="0" smtClean="0"/>
                  <a:t>8128</a:t>
                </a:r>
                <a:endParaRPr lang="en-US" sz="2400" b="0" dirty="0"/>
              </a:p>
            </p:txBody>
          </p:sp>
          <p:sp>
            <p:nvSpPr>
              <p:cNvPr id="165" name="TextBox 164"/>
              <p:cNvSpPr txBox="1"/>
              <p:nvPr/>
            </p:nvSpPr>
            <p:spPr>
              <a:xfrm>
                <a:off x="2313820" y="4338935"/>
                <a:ext cx="457200" cy="461665"/>
              </a:xfrm>
              <a:prstGeom prst="rect">
                <a:avLst/>
              </a:prstGeom>
              <a:noFill/>
            </p:spPr>
            <p:txBody>
              <a:bodyPr wrap="square" rtlCol="0">
                <a:spAutoFit/>
              </a:bodyPr>
              <a:lstStyle/>
              <a:p>
                <a:r>
                  <a:rPr lang="en-US" sz="2400" b="0" dirty="0" smtClean="0"/>
                  <a:t>=</a:t>
                </a:r>
                <a:endParaRPr lang="en-US" sz="2400" b="0" dirty="0"/>
              </a:p>
            </p:txBody>
          </p:sp>
        </p:grpSp>
      </p:grpSp>
      <p:sp>
        <p:nvSpPr>
          <p:cNvPr id="166" name="Text Box 4"/>
          <p:cNvSpPr txBox="1">
            <a:spLocks noChangeArrowheads="1"/>
          </p:cNvSpPr>
          <p:nvPr/>
        </p:nvSpPr>
        <p:spPr bwMode="auto">
          <a:xfrm>
            <a:off x="2579894" y="43994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smtClean="0"/>
              <a:t>110</a:t>
            </a:r>
            <a:r>
              <a:rPr lang="en-US" sz="2400" b="0" baseline="-25000" dirty="0" smtClean="0"/>
              <a:t>2</a:t>
            </a:r>
            <a:endParaRPr lang="en-US" sz="2400" b="0" dirty="0"/>
          </a:p>
        </p:txBody>
      </p:sp>
      <p:sp>
        <p:nvSpPr>
          <p:cNvPr id="167" name="Text Box 4"/>
          <p:cNvSpPr txBox="1">
            <a:spLocks noChangeArrowheads="1"/>
          </p:cNvSpPr>
          <p:nvPr/>
        </p:nvSpPr>
        <p:spPr bwMode="auto">
          <a:xfrm>
            <a:off x="2578705" y="47937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smtClean="0"/>
              <a:t>11100</a:t>
            </a:r>
            <a:r>
              <a:rPr lang="en-US" sz="2400" b="0" baseline="-25000" dirty="0" smtClean="0"/>
              <a:t>2</a:t>
            </a:r>
            <a:endParaRPr lang="en-US" sz="2400" b="0" dirty="0"/>
          </a:p>
        </p:txBody>
      </p:sp>
      <p:sp>
        <p:nvSpPr>
          <p:cNvPr id="168" name="Text Box 4"/>
          <p:cNvSpPr txBox="1">
            <a:spLocks noChangeArrowheads="1"/>
          </p:cNvSpPr>
          <p:nvPr/>
        </p:nvSpPr>
        <p:spPr bwMode="auto">
          <a:xfrm>
            <a:off x="2577516" y="51880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smtClean="0"/>
              <a:t>111110000</a:t>
            </a:r>
            <a:r>
              <a:rPr lang="en-US" sz="2400" b="0" baseline="-25000" dirty="0" smtClean="0"/>
              <a:t>2</a:t>
            </a:r>
            <a:endParaRPr lang="en-US" sz="2400" b="0" dirty="0"/>
          </a:p>
        </p:txBody>
      </p:sp>
      <p:sp>
        <p:nvSpPr>
          <p:cNvPr id="169" name="Text Box 4"/>
          <p:cNvSpPr txBox="1">
            <a:spLocks noChangeArrowheads="1"/>
          </p:cNvSpPr>
          <p:nvPr/>
        </p:nvSpPr>
        <p:spPr bwMode="auto">
          <a:xfrm>
            <a:off x="2576327" y="55823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smtClean="0"/>
              <a:t>1111111000000</a:t>
            </a:r>
            <a:r>
              <a:rPr lang="en-US" sz="2400" b="0" baseline="-25000" dirty="0" smtClean="0"/>
              <a:t>2</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7" grpId="0"/>
      <p:bldP spid="168" grpId="0"/>
      <p:bldP spid="169"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Bits and Representation</a:t>
            </a:r>
            <a:endParaRPr lang="en-US" sz="4000" dirty="0">
              <a:solidFill>
                <a:schemeClr val="tx1"/>
              </a:solidFill>
            </a:endParaRPr>
          </a:p>
        </p:txBody>
      </p:sp>
      <p:sp>
        <p:nvSpPr>
          <p:cNvPr id="830467" name="Rectangle 3"/>
          <p:cNvSpPr>
            <a:spLocks noChangeArrowheads="1"/>
          </p:cNvSpPr>
          <p:nvPr/>
        </p:nvSpPr>
        <p:spPr bwMode="auto">
          <a:xfrm>
            <a:off x="482600" y="1155700"/>
            <a:ext cx="8128000" cy="5549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Sequences of bits have no intrinsic meaning except for the representation that we assign to them, both by convention and by building particular operations into the hardware.</a:t>
            </a:r>
          </a:p>
          <a:p>
            <a:pPr marL="342900" indent="-342900" algn="just">
              <a:lnSpc>
                <a:spcPct val="90000"/>
              </a:lnSpc>
              <a:spcAft>
                <a:spcPct val="50000"/>
              </a:spcAft>
              <a:buFontTx/>
              <a:buChar char="•"/>
            </a:pPr>
            <a:r>
              <a:rPr lang="en-US" sz="2400" b="0" dirty="0" smtClean="0"/>
              <a:t>As an example, a 32-bit word represents an integer only because we have designed hardware that can manipulate those words arithmetically, applying operations such as addition, subtraction, and comparison.</a:t>
            </a:r>
          </a:p>
          <a:p>
            <a:pPr marL="342900" indent="-342900" algn="just">
              <a:lnSpc>
                <a:spcPct val="90000"/>
              </a:lnSpc>
              <a:spcAft>
                <a:spcPts val="600"/>
              </a:spcAft>
              <a:buFontTx/>
              <a:buChar char="•"/>
            </a:pPr>
            <a:r>
              <a:rPr lang="en-US" sz="2400" b="0" dirty="0" smtClean="0"/>
              <a:t>By choosing an appropriate representation, you can use bits to represent any value you can imagine:</a:t>
            </a:r>
          </a:p>
          <a:p>
            <a:pPr marL="800100" lvl="1" indent="-342900" algn="just">
              <a:lnSpc>
                <a:spcPct val="90000"/>
              </a:lnSpc>
              <a:spcAft>
                <a:spcPts val="600"/>
              </a:spcAft>
              <a:buFont typeface="Lucida Grande"/>
              <a:buChar char="–"/>
            </a:pPr>
            <a:r>
              <a:rPr lang="en-US" sz="2400" b="0" dirty="0" smtClean="0"/>
              <a:t>Characters are represented using numeric character codes.</a:t>
            </a:r>
          </a:p>
          <a:p>
            <a:pPr marL="800100" lvl="1" indent="-342900" algn="just">
              <a:lnSpc>
                <a:spcPct val="90000"/>
              </a:lnSpc>
              <a:spcAft>
                <a:spcPts val="600"/>
              </a:spcAft>
              <a:buFont typeface="Lucida Grande"/>
              <a:buChar char="–"/>
            </a:pPr>
            <a:r>
              <a:rPr lang="en-US" sz="2400" b="0" dirty="0" smtClean="0"/>
              <a:t>Floating-point representation supports real numbers.</a:t>
            </a:r>
          </a:p>
          <a:p>
            <a:pPr marL="800100" lvl="1" indent="-342900" algn="just">
              <a:lnSpc>
                <a:spcPct val="90000"/>
              </a:lnSpc>
              <a:spcAft>
                <a:spcPts val="600"/>
              </a:spcAft>
              <a:buFont typeface="Lucida Grande"/>
              <a:buChar char="–"/>
            </a:pPr>
            <a:r>
              <a:rPr lang="en-US" sz="2400" b="0" dirty="0" smtClean="0"/>
              <a:t>Two-dimensional arrays of bits represent images.</a:t>
            </a:r>
          </a:p>
          <a:p>
            <a:pPr marL="800100" lvl="1" indent="-342900" algn="just">
              <a:lnSpc>
                <a:spcPct val="90000"/>
              </a:lnSpc>
              <a:spcAft>
                <a:spcPts val="600"/>
              </a:spcAft>
              <a:buFont typeface="Lucida Grande"/>
              <a:buChar char="–"/>
            </a:pPr>
            <a:r>
              <a:rPr lang="en-US" sz="2400" b="0" dirty="0" smtClean="0"/>
              <a:t>Sequences of images represent video.</a:t>
            </a:r>
          </a:p>
          <a:p>
            <a:pPr marL="800100" lvl="1" indent="-342900" algn="just">
              <a:lnSpc>
                <a:spcPct val="90000"/>
              </a:lnSpc>
              <a:spcAft>
                <a:spcPct val="50000"/>
              </a:spcAft>
              <a:buFont typeface="Lucida Grande"/>
              <a:buChar char="–"/>
            </a:pPr>
            <a:r>
              <a:rPr lang="en-US" sz="2400" b="0" dirty="0" smtClean="0"/>
              <a:t>And so on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04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04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04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04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3046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304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Bits </a:t>
            </a:r>
            <a:r>
              <a:rPr lang="en-US" sz="4000" dirty="0" smtClean="0">
                <a:solidFill>
                  <a:srgbClr val="FF0000"/>
                </a:solidFill>
              </a:rPr>
              <a:t>A</a:t>
            </a:r>
            <a:r>
              <a:rPr lang="en-US" sz="4000" dirty="0" smtClean="0">
                <a:solidFill>
                  <a:srgbClr val="FF0000"/>
                </a:solidFill>
              </a:rPr>
              <a:t>re Everywhere</a:t>
            </a:r>
            <a:endParaRPr lang="en-US" sz="4000" dirty="0">
              <a:solidFill>
                <a:schemeClr val="tx1"/>
              </a:solidFill>
            </a:endParaRPr>
          </a:p>
        </p:txBody>
      </p:sp>
      <p:pic>
        <p:nvPicPr>
          <p:cNvPr id="4" name="Picture 3" descr="BlownToBits.jpg"/>
          <p:cNvPicPr>
            <a:picLocks noChangeAspect="1"/>
          </p:cNvPicPr>
          <p:nvPr/>
        </p:nvPicPr>
        <p:blipFill>
          <a:blip r:embed="rId3"/>
          <a:srcRect l="1709" t="916" r="14327" b="13614"/>
          <a:stretch>
            <a:fillRect/>
          </a:stretch>
        </p:blipFill>
        <p:spPr>
          <a:xfrm>
            <a:off x="772741" y="1197429"/>
            <a:ext cx="3447143" cy="5080000"/>
          </a:xfrm>
          <a:prstGeom prst="rect">
            <a:avLst/>
          </a:prstGeom>
          <a:ln>
            <a:solidFill>
              <a:srgbClr val="000000"/>
            </a:solidFill>
          </a:ln>
        </p:spPr>
      </p:pic>
      <p:pic>
        <p:nvPicPr>
          <p:cNvPr id="6" name="Picture 5"/>
          <p:cNvPicPr>
            <a:picLocks noChangeAspect="1"/>
          </p:cNvPicPr>
          <p:nvPr/>
        </p:nvPicPr>
        <p:blipFill>
          <a:blip r:embed="rId4"/>
          <a:srcRect r="1111"/>
          <a:stretch>
            <a:fillRect/>
          </a:stretch>
        </p:blipFill>
        <p:spPr>
          <a:xfrm>
            <a:off x="5018169" y="1197429"/>
            <a:ext cx="3351735" cy="5084064"/>
          </a:xfrm>
          <a:prstGeom prst="rect">
            <a:avLst/>
          </a:prstGeom>
          <a:ln>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Representing Characters</a:t>
            </a:r>
            <a:endParaRPr lang="en-US" dirty="0">
              <a:solidFill>
                <a:schemeClr val="tx1"/>
              </a:solidFill>
            </a:endParaRPr>
          </a:p>
        </p:txBody>
      </p:sp>
      <p:sp>
        <p:nvSpPr>
          <p:cNvPr id="28675"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latin typeface="Times New Roman" pitchFamily="1" charset="0"/>
              </a:rPr>
              <a:t>Computers use</a:t>
            </a:r>
            <a:r>
              <a:rPr lang="en-US" sz="2400" b="0" dirty="0" smtClean="0">
                <a:solidFill>
                  <a:srgbClr val="000000"/>
                </a:solidFill>
                <a:latin typeface="Times New Roman" pitchFamily="1" charset="0"/>
              </a:rPr>
              <a:t> numeric encodings to represent character </a:t>
            </a:r>
            <a:r>
              <a:rPr lang="en-US" sz="2400" b="0" dirty="0">
                <a:solidFill>
                  <a:srgbClr val="000000"/>
                </a:solidFill>
                <a:latin typeface="Times New Roman" pitchFamily="1" charset="0"/>
              </a:rPr>
              <a:t>data inside the memory of the </a:t>
            </a:r>
            <a:r>
              <a:rPr lang="en-US" sz="2400" b="0" dirty="0" smtClean="0">
                <a:solidFill>
                  <a:srgbClr val="000000"/>
                </a:solidFill>
                <a:latin typeface="Times New Roman" pitchFamily="1" charset="0"/>
              </a:rPr>
              <a:t>machine, in which each character is assigned an integral value.</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Character codes, however, are not very useful unless they are standardized.  When different computer manufacturers use different coding sequence (as was indeed the case in the early years), it is harder to share such data across machines.</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The first widely adopted character encoding was ASCII (</a:t>
            </a:r>
            <a:r>
              <a:rPr lang="en-US" sz="2400" b="0" i="1" dirty="0" smtClean="0">
                <a:solidFill>
                  <a:srgbClr val="000000"/>
                </a:solidFill>
                <a:latin typeface="Times New Roman" pitchFamily="1" charset="0"/>
              </a:rPr>
              <a:t>American Standard Code for Information Interchange</a:t>
            </a:r>
            <a:r>
              <a:rPr lang="en-US" sz="2400" b="0" dirty="0" smtClean="0">
                <a:solidFill>
                  <a:srgbClr val="000000"/>
                </a:solidFill>
                <a:latin typeface="Times New Roman" pitchFamily="1" charset="0"/>
              </a:rPr>
              <a:t>).</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With only 256 possible characters, the ASCII system proved inadequate to represent the many alphabets in use throughout the world.  It has therefore been superseded by Unicode, which allows for a much larger number of characters.</a:t>
            </a:r>
          </a:p>
          <a:p>
            <a:pPr marL="342900" indent="-342900" algn="just">
              <a:lnSpc>
                <a:spcPct val="90000"/>
              </a:lnSpc>
              <a:spcAft>
                <a:spcPct val="50000"/>
              </a:spcAft>
              <a:buFontTx/>
              <a:buChar char="•"/>
            </a:pPr>
            <a:endParaRPr lang="en-US" sz="2400" b="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ASCII Subset of Unicode</a:t>
            </a:r>
            <a:endParaRPr lang="en-US" dirty="0">
              <a:solidFill>
                <a:schemeClr val="tx1"/>
              </a:solidFill>
            </a:endParaRPr>
          </a:p>
        </p:txBody>
      </p:sp>
      <p:sp>
        <p:nvSpPr>
          <p:cNvPr id="804867" name="Text Box 3"/>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solidFill>
                  <a:srgbClr val="000000"/>
                </a:solidFill>
                <a:latin typeface="Times New Roman" pitchFamily="1" charset="0"/>
              </a:rPr>
              <a:t>The Unicode value for any character in the table is the sum of the octal numbers at the beginning of that row and column.</a:t>
            </a:r>
          </a:p>
        </p:txBody>
      </p:sp>
      <p:sp>
        <p:nvSpPr>
          <p:cNvPr id="804868" name="Text Box 4"/>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solidFill>
                  <a:srgbClr val="000000"/>
                </a:solidFill>
                <a:latin typeface="Times New Roman" pitchFamily="1" charset="0"/>
              </a:rPr>
              <a:t>The letter </a:t>
            </a:r>
            <a:r>
              <a:rPr lang="en-US" sz="2000" b="0">
                <a:solidFill>
                  <a:srgbClr val="000000"/>
                </a:solidFill>
                <a:latin typeface="Helvetica Neue" pitchFamily="1" charset="0"/>
              </a:rPr>
              <a:t>A</a:t>
            </a:r>
            <a:r>
              <a:rPr lang="en-US" sz="2400" b="0">
                <a:solidFill>
                  <a:srgbClr val="000000"/>
                </a:solidFill>
                <a:latin typeface="Times New Roman" pitchFamily="1" charset="0"/>
              </a:rPr>
              <a:t>, for example, has the Unicode value 101</a:t>
            </a:r>
            <a:r>
              <a:rPr lang="en-US" sz="2400" b="0" baseline="-25000">
                <a:solidFill>
                  <a:srgbClr val="000000"/>
                </a:solidFill>
                <a:latin typeface="Times New Roman" pitchFamily="1" charset="0"/>
              </a:rPr>
              <a:t>8</a:t>
            </a:r>
            <a:r>
              <a:rPr lang="en-US" sz="2400" b="0">
                <a:solidFill>
                  <a:srgbClr val="000000"/>
                </a:solidFill>
                <a:latin typeface="Times New Roman" pitchFamily="1" charset="0"/>
              </a:rPr>
              <a:t>, which is the sum of the row and column labels.</a:t>
            </a:r>
          </a:p>
        </p:txBody>
      </p:sp>
      <p:grpSp>
        <p:nvGrpSpPr>
          <p:cNvPr id="2" name="Group 5"/>
          <p:cNvGrpSpPr>
            <a:grpSpLocks/>
          </p:cNvGrpSpPr>
          <p:nvPr/>
        </p:nvGrpSpPr>
        <p:grpSpPr bwMode="auto">
          <a:xfrm>
            <a:off x="381000" y="1066800"/>
            <a:ext cx="8351838" cy="844550"/>
            <a:chOff x="240" y="672"/>
            <a:chExt cx="5261" cy="532"/>
          </a:xfrm>
        </p:grpSpPr>
        <p:sp>
          <p:nvSpPr>
            <p:cNvPr id="31009" name="Rectangle 6"/>
            <p:cNvSpPr>
              <a:spLocks noChangeArrowheads="1"/>
            </p:cNvSpPr>
            <p:nvPr/>
          </p:nvSpPr>
          <p:spPr bwMode="auto">
            <a:xfrm>
              <a:off x="240" y="672"/>
              <a:ext cx="5261" cy="532"/>
            </a:xfrm>
            <a:prstGeom prst="rect">
              <a:avLst/>
            </a:prstGeom>
            <a:solidFill>
              <a:srgbClr val="CCFFFF"/>
            </a:solidFill>
            <a:ln w="9525">
              <a:noFill/>
              <a:miter lim="800000"/>
              <a:headEnd/>
              <a:tailEnd/>
            </a:ln>
          </p:spPr>
          <p:txBody>
            <a:bodyPr wrap="none" anchor="ctr">
              <a:prstTxWarp prst="textNoShape">
                <a:avLst/>
              </a:prstTxWarp>
            </a:bodyPr>
            <a:lstStyle/>
            <a:p>
              <a:endParaRPr lang="en-US">
                <a:solidFill>
                  <a:srgbClr val="000000"/>
                </a:solidFill>
                <a:latin typeface="Times New Roman" pitchFamily="1" charset="0"/>
              </a:endParaRPr>
            </a:p>
          </p:txBody>
        </p:sp>
        <p:sp>
          <p:nvSpPr>
            <p:cNvPr id="31010" name="Text Box 7"/>
            <p:cNvSpPr txBox="1">
              <a:spLocks noChangeArrowheads="1"/>
            </p:cNvSpPr>
            <p:nvPr/>
          </p:nvSpPr>
          <p:spPr bwMode="auto">
            <a:xfrm>
              <a:off x="288" y="720"/>
              <a:ext cx="5184" cy="45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solidFill>
                    <a:srgbClr val="000000"/>
                  </a:solidFill>
                  <a:latin typeface="Times New Roman" pitchFamily="1" charset="0"/>
                </a:rPr>
                <a:t>The following table shows the first 128 characters in the Unicode character set, which are the same as in the older ASCII scheme: </a:t>
              </a:r>
            </a:p>
          </p:txBody>
        </p:sp>
      </p:grpSp>
      <p:grpSp>
        <p:nvGrpSpPr>
          <p:cNvPr id="3" name="Group 8"/>
          <p:cNvGrpSpPr>
            <a:grpSpLocks/>
          </p:cNvGrpSpPr>
          <p:nvPr/>
        </p:nvGrpSpPr>
        <p:grpSpPr bwMode="auto">
          <a:xfrm>
            <a:off x="1231900" y="2362200"/>
            <a:ext cx="7315200" cy="4067175"/>
            <a:chOff x="776" y="1488"/>
            <a:chExt cx="4608" cy="2562"/>
          </a:xfrm>
        </p:grpSpPr>
        <p:sp>
          <p:nvSpPr>
            <p:cNvPr id="30881" name="Rectangle 9"/>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solidFill>
                    <a:srgbClr val="000000"/>
                  </a:solidFill>
                  <a:latin typeface="Helvetica Neue" pitchFamily="1" charset="0"/>
                </a:rPr>
                <a:t>\000</a:t>
              </a:r>
              <a:endParaRPr lang="en-US" sz="2400" b="0">
                <a:solidFill>
                  <a:srgbClr val="000000"/>
                </a:solidFill>
                <a:latin typeface="Helvetica Neue" pitchFamily="1" charset="0"/>
              </a:endParaRPr>
            </a:p>
          </p:txBody>
        </p:sp>
        <p:sp>
          <p:nvSpPr>
            <p:cNvPr id="30882" name="Rectangle 10"/>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\001</a:t>
              </a:r>
            </a:p>
          </p:txBody>
        </p:sp>
        <p:sp>
          <p:nvSpPr>
            <p:cNvPr id="30883" name="Rectangle 11"/>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\002</a:t>
              </a:r>
            </a:p>
          </p:txBody>
        </p:sp>
        <p:sp>
          <p:nvSpPr>
            <p:cNvPr id="30884" name="Rectangle 12"/>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\003</a:t>
              </a:r>
            </a:p>
          </p:txBody>
        </p:sp>
        <p:sp>
          <p:nvSpPr>
            <p:cNvPr id="30885" name="Rectangle 13"/>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\004</a:t>
              </a:r>
            </a:p>
          </p:txBody>
        </p:sp>
        <p:sp>
          <p:nvSpPr>
            <p:cNvPr id="30886" name="Rectangle 14"/>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\005</a:t>
              </a:r>
            </a:p>
          </p:txBody>
        </p:sp>
        <p:sp>
          <p:nvSpPr>
            <p:cNvPr id="30887" name="Rectangle 15"/>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\006</a:t>
              </a:r>
            </a:p>
          </p:txBody>
        </p:sp>
        <p:sp>
          <p:nvSpPr>
            <p:cNvPr id="30888" name="Rectangle 16"/>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\007</a:t>
              </a:r>
            </a:p>
          </p:txBody>
        </p:sp>
        <p:sp>
          <p:nvSpPr>
            <p:cNvPr id="30889" name="Rectangle 17"/>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endParaRPr lang="en-US" sz="2400" b="0">
                <a:solidFill>
                  <a:srgbClr val="000000"/>
                </a:solidFill>
                <a:latin typeface="Helvetica Neue" pitchFamily="1" charset="0"/>
              </a:endParaRPr>
            </a:p>
          </p:txBody>
        </p:sp>
        <p:sp>
          <p:nvSpPr>
            <p:cNvPr id="30890" name="Rectangle 18"/>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91" name="Rectangle 19"/>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92" name="Rectangle 20"/>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\011</a:t>
              </a:r>
            </a:p>
          </p:txBody>
        </p:sp>
        <p:sp>
          <p:nvSpPr>
            <p:cNvPr id="30893" name="Rectangle 21"/>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94" name="Rectangle 22"/>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95" name="Rectangle 23"/>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\016</a:t>
              </a:r>
            </a:p>
          </p:txBody>
        </p:sp>
        <p:sp>
          <p:nvSpPr>
            <p:cNvPr id="30896" name="Rectangle 24"/>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\017</a:t>
              </a:r>
            </a:p>
          </p:txBody>
        </p:sp>
        <p:sp>
          <p:nvSpPr>
            <p:cNvPr id="30897" name="Rectangle 25"/>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\020</a:t>
              </a:r>
              <a:endParaRPr lang="en-US" sz="2400" b="0">
                <a:solidFill>
                  <a:srgbClr val="000000"/>
                </a:solidFill>
                <a:latin typeface="Helvetica Neue" pitchFamily="1" charset="0"/>
              </a:endParaRPr>
            </a:p>
          </p:txBody>
        </p:sp>
        <p:sp>
          <p:nvSpPr>
            <p:cNvPr id="30898" name="Rectangle 26"/>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\021</a:t>
              </a:r>
            </a:p>
          </p:txBody>
        </p:sp>
        <p:sp>
          <p:nvSpPr>
            <p:cNvPr id="30899" name="Rectangle 27"/>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\022</a:t>
              </a:r>
            </a:p>
          </p:txBody>
        </p:sp>
        <p:sp>
          <p:nvSpPr>
            <p:cNvPr id="30900" name="Rectangle 28"/>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\023</a:t>
              </a:r>
            </a:p>
          </p:txBody>
        </p:sp>
        <p:sp>
          <p:nvSpPr>
            <p:cNvPr id="30901" name="Rectangle 29"/>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\024</a:t>
              </a:r>
            </a:p>
          </p:txBody>
        </p:sp>
        <p:sp>
          <p:nvSpPr>
            <p:cNvPr id="30902" name="Rectangle 30"/>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\025</a:t>
              </a:r>
            </a:p>
          </p:txBody>
        </p:sp>
        <p:sp>
          <p:nvSpPr>
            <p:cNvPr id="30903" name="Rectangle 31"/>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\026</a:t>
              </a:r>
            </a:p>
          </p:txBody>
        </p:sp>
        <p:sp>
          <p:nvSpPr>
            <p:cNvPr id="30904" name="Rectangle 32"/>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\027</a:t>
              </a:r>
            </a:p>
          </p:txBody>
        </p:sp>
        <p:sp>
          <p:nvSpPr>
            <p:cNvPr id="30905" name="Rectangle 33"/>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\030</a:t>
              </a:r>
              <a:endParaRPr lang="en-US" sz="2400" b="0">
                <a:solidFill>
                  <a:srgbClr val="000000"/>
                </a:solidFill>
                <a:latin typeface="Helvetica Neue" pitchFamily="1" charset="0"/>
              </a:endParaRPr>
            </a:p>
          </p:txBody>
        </p:sp>
        <p:sp>
          <p:nvSpPr>
            <p:cNvPr id="30906" name="Rectangle 34"/>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\031</a:t>
              </a:r>
            </a:p>
          </p:txBody>
        </p:sp>
        <p:sp>
          <p:nvSpPr>
            <p:cNvPr id="30907" name="Rectangle 35"/>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\032</a:t>
              </a:r>
            </a:p>
          </p:txBody>
        </p:sp>
        <p:sp>
          <p:nvSpPr>
            <p:cNvPr id="30908" name="Rectangle 36"/>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\033</a:t>
              </a:r>
            </a:p>
          </p:txBody>
        </p:sp>
        <p:sp>
          <p:nvSpPr>
            <p:cNvPr id="30909" name="Rectangle 37"/>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\034</a:t>
              </a:r>
            </a:p>
          </p:txBody>
        </p:sp>
        <p:sp>
          <p:nvSpPr>
            <p:cNvPr id="30910" name="Rectangle 38"/>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\035</a:t>
              </a:r>
            </a:p>
          </p:txBody>
        </p:sp>
        <p:sp>
          <p:nvSpPr>
            <p:cNvPr id="30911" name="Rectangle 39"/>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\036</a:t>
              </a:r>
            </a:p>
          </p:txBody>
        </p:sp>
        <p:sp>
          <p:nvSpPr>
            <p:cNvPr id="30912" name="Rectangle 40"/>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\037</a:t>
              </a:r>
            </a:p>
          </p:txBody>
        </p:sp>
        <p:sp>
          <p:nvSpPr>
            <p:cNvPr id="30913" name="Rectangle 41"/>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solidFill>
                    <a:srgbClr val="000000"/>
                  </a:solidFill>
                  <a:latin typeface="Times New Roman" pitchFamily="1" charset="0"/>
                </a:rPr>
                <a:t>space</a:t>
              </a:r>
              <a:endParaRPr lang="en-US" sz="2400" b="0">
                <a:solidFill>
                  <a:srgbClr val="000000"/>
                </a:solidFill>
                <a:latin typeface="Helvetica Neue" pitchFamily="1" charset="0"/>
              </a:endParaRPr>
            </a:p>
          </p:txBody>
        </p:sp>
        <p:sp>
          <p:nvSpPr>
            <p:cNvPr id="30914" name="Rectangle 42"/>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5" name="Rectangle 43"/>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6" name="Rectangle 44"/>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7" name="Rectangle 45"/>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8" name="Rectangle 46"/>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9" name="Rectangle 47"/>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&amp;</a:t>
              </a:r>
            </a:p>
          </p:txBody>
        </p:sp>
        <p:sp>
          <p:nvSpPr>
            <p:cNvPr id="30920" name="Rectangle 48"/>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1" name="Rectangle 49"/>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22" name="Rectangle 50"/>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3" name="Rectangle 51"/>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4" name="Rectangle 52"/>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5" name="Rectangle 53"/>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6" name="Rectangle 54"/>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7" name="Rectangle 55"/>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8" name="Rectangle 56"/>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9" name="Rectangle 57"/>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a:t>
              </a:r>
              <a:endParaRPr lang="en-US" sz="2400" b="0">
                <a:solidFill>
                  <a:srgbClr val="000000"/>
                </a:solidFill>
                <a:latin typeface="Helvetica Neue" pitchFamily="1" charset="0"/>
              </a:endParaRPr>
            </a:p>
          </p:txBody>
        </p:sp>
        <p:sp>
          <p:nvSpPr>
            <p:cNvPr id="30930" name="Rectangle 58"/>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a:t>
              </a:r>
            </a:p>
          </p:txBody>
        </p:sp>
        <p:sp>
          <p:nvSpPr>
            <p:cNvPr id="30931" name="Rectangle 59"/>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2</a:t>
              </a:r>
            </a:p>
          </p:txBody>
        </p:sp>
        <p:sp>
          <p:nvSpPr>
            <p:cNvPr id="30932" name="Rectangle 60"/>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3</a:t>
              </a:r>
            </a:p>
          </p:txBody>
        </p:sp>
        <p:sp>
          <p:nvSpPr>
            <p:cNvPr id="30933" name="Rectangle 61"/>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4</a:t>
              </a:r>
            </a:p>
          </p:txBody>
        </p:sp>
        <p:sp>
          <p:nvSpPr>
            <p:cNvPr id="30934" name="Rectangle 62"/>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5</a:t>
              </a:r>
            </a:p>
          </p:txBody>
        </p:sp>
        <p:sp>
          <p:nvSpPr>
            <p:cNvPr id="30935" name="Rectangle 63"/>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6</a:t>
              </a:r>
            </a:p>
          </p:txBody>
        </p:sp>
        <p:sp>
          <p:nvSpPr>
            <p:cNvPr id="30936" name="Rectangle 64"/>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7</a:t>
              </a:r>
            </a:p>
          </p:txBody>
        </p:sp>
        <p:sp>
          <p:nvSpPr>
            <p:cNvPr id="30937" name="Rectangle 65"/>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8</a:t>
              </a:r>
              <a:endParaRPr lang="en-US" sz="2400" b="0">
                <a:solidFill>
                  <a:srgbClr val="000000"/>
                </a:solidFill>
                <a:latin typeface="Helvetica Neue" pitchFamily="1" charset="0"/>
              </a:endParaRPr>
            </a:p>
          </p:txBody>
        </p:sp>
        <p:sp>
          <p:nvSpPr>
            <p:cNvPr id="30938" name="Rectangle 66"/>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9</a:t>
              </a:r>
            </a:p>
          </p:txBody>
        </p:sp>
        <p:sp>
          <p:nvSpPr>
            <p:cNvPr id="30939" name="Rectangle 67"/>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0" name="Rectangle 68"/>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1" name="Rectangle 69"/>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&lt;</a:t>
              </a:r>
            </a:p>
          </p:txBody>
        </p:sp>
        <p:sp>
          <p:nvSpPr>
            <p:cNvPr id="30942" name="Rectangle 70"/>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3" name="Rectangle 71"/>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&gt;</a:t>
              </a:r>
            </a:p>
          </p:txBody>
        </p:sp>
        <p:sp>
          <p:nvSpPr>
            <p:cNvPr id="30944" name="Rectangle 72"/>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5" name="Rectangle 73"/>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46" name="Rectangle 74"/>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947" name="Rectangle 75"/>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948" name="Rectangle 76"/>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949" name="Rectangle 77"/>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950" name="Rectangle 78"/>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951" name="Rectangle 79"/>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952" name="Rectangle 80"/>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953" name="Rectangle 81"/>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954" name="Rectangle 82"/>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955" name="Rectangle 83"/>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956" name="Rectangle 84"/>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957" name="Rectangle 85"/>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958" name="Rectangle 86"/>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959" name="Rectangle 87"/>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960" name="Rectangle 88"/>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961" name="Rectangle 89"/>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962" name="Rectangle 90"/>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963" name="Rectangle 91"/>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964" name="Rectangle 92"/>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965" name="Rectangle 93"/>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966" name="Rectangle 94"/>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967" name="Rectangle 95"/>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968" name="Rectangle 96"/>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969" name="Rectangle 97"/>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970" name="Rectangle 98"/>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971" name="Rectangle 99"/>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972" name="Rectangle 100"/>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3" name="Rectangle 101"/>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4" name="Rectangle 102"/>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5" name="Rectangle 103"/>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6" name="Rectangle 104"/>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solidFill>
                    <a:srgbClr val="000000"/>
                  </a:solidFill>
                  <a:latin typeface="Helvetica Neue" pitchFamily="1" charset="0"/>
                </a:rPr>
                <a:t>_</a:t>
              </a:r>
            </a:p>
          </p:txBody>
        </p:sp>
        <p:sp>
          <p:nvSpPr>
            <p:cNvPr id="30977" name="Rectangle 105"/>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78" name="Rectangle 106"/>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979" name="Rectangle 107"/>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980" name="Rectangle 108"/>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981" name="Rectangle 109"/>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982" name="Rectangle 110"/>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983" name="Rectangle 111"/>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984" name="Rectangle 112"/>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985" name="Rectangle 113"/>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986" name="Rectangle 114"/>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987" name="Rectangle 115"/>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988" name="Rectangle 116"/>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989" name="Rectangle 117"/>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990" name="Rectangle 118"/>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991" name="Rectangle 119"/>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992" name="Rectangle 120"/>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993" name="Rectangle 121"/>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994" name="Rectangle 122"/>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995" name="Rectangle 123"/>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996" name="Rectangle 124"/>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997" name="Rectangle 125"/>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998" name="Rectangle 126"/>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999" name="Rectangle 127"/>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1000" name="Rectangle 128"/>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1001" name="Rectangle 129"/>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1002" name="Rectangle 130"/>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1003" name="Rectangle 131"/>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1004" name="Rectangle 132"/>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5" name="Rectangle 133"/>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6" name="Rectangle 134"/>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7" name="Rectangle 135"/>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8" name="Rectangle 136"/>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\177</a:t>
              </a:r>
            </a:p>
          </p:txBody>
        </p:sp>
      </p:grpSp>
      <p:sp>
        <p:nvSpPr>
          <p:cNvPr id="30727" name="Text Box 137"/>
          <p:cNvSpPr txBox="1">
            <a:spLocks noChangeArrowheads="1"/>
          </p:cNvSpPr>
          <p:nvPr/>
        </p:nvSpPr>
        <p:spPr bwMode="auto">
          <a:xfrm>
            <a:off x="123190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0</a:t>
            </a:r>
            <a:endParaRPr lang="en-US" sz="2400" b="0">
              <a:solidFill>
                <a:srgbClr val="000000"/>
              </a:solidFill>
              <a:latin typeface="Times New Roman" pitchFamily="1" charset="0"/>
            </a:endParaRPr>
          </a:p>
        </p:txBody>
      </p:sp>
      <p:sp>
        <p:nvSpPr>
          <p:cNvPr id="805002" name="Text Box 138"/>
          <p:cNvSpPr txBox="1">
            <a:spLocks noChangeArrowheads="1"/>
          </p:cNvSpPr>
          <p:nvPr/>
        </p:nvSpPr>
        <p:spPr bwMode="auto">
          <a:xfrm>
            <a:off x="213836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1</a:t>
            </a:r>
            <a:endParaRPr lang="en-US" sz="2400" b="0">
              <a:solidFill>
                <a:srgbClr val="000000"/>
              </a:solidFill>
              <a:latin typeface="Times New Roman" pitchFamily="1" charset="0"/>
            </a:endParaRPr>
          </a:p>
        </p:txBody>
      </p:sp>
      <p:sp>
        <p:nvSpPr>
          <p:cNvPr id="30729" name="Text Box 139"/>
          <p:cNvSpPr txBox="1">
            <a:spLocks noChangeArrowheads="1"/>
          </p:cNvSpPr>
          <p:nvPr/>
        </p:nvSpPr>
        <p:spPr bwMode="auto">
          <a:xfrm>
            <a:off x="304482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2</a:t>
            </a:r>
            <a:endParaRPr lang="en-US" sz="2400" b="0">
              <a:solidFill>
                <a:srgbClr val="000000"/>
              </a:solidFill>
              <a:latin typeface="Times New Roman" pitchFamily="1" charset="0"/>
            </a:endParaRPr>
          </a:p>
        </p:txBody>
      </p:sp>
      <p:sp>
        <p:nvSpPr>
          <p:cNvPr id="30730" name="Text Box 140"/>
          <p:cNvSpPr txBox="1">
            <a:spLocks noChangeArrowheads="1"/>
          </p:cNvSpPr>
          <p:nvPr/>
        </p:nvSpPr>
        <p:spPr bwMode="auto">
          <a:xfrm>
            <a:off x="395128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3</a:t>
            </a:r>
            <a:endParaRPr lang="en-US" sz="2400" b="0">
              <a:solidFill>
                <a:srgbClr val="000000"/>
              </a:solidFill>
              <a:latin typeface="Times New Roman" pitchFamily="1" charset="0"/>
            </a:endParaRPr>
          </a:p>
        </p:txBody>
      </p:sp>
      <p:sp>
        <p:nvSpPr>
          <p:cNvPr id="30731" name="Text Box 141"/>
          <p:cNvSpPr txBox="1">
            <a:spLocks noChangeArrowheads="1"/>
          </p:cNvSpPr>
          <p:nvPr/>
        </p:nvSpPr>
        <p:spPr bwMode="auto">
          <a:xfrm>
            <a:off x="485775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4</a:t>
            </a:r>
            <a:endParaRPr lang="en-US" sz="2400" b="0">
              <a:solidFill>
                <a:srgbClr val="000000"/>
              </a:solidFill>
              <a:latin typeface="Times New Roman" pitchFamily="1" charset="0"/>
            </a:endParaRPr>
          </a:p>
        </p:txBody>
      </p:sp>
      <p:sp>
        <p:nvSpPr>
          <p:cNvPr id="30732" name="Text Box 142"/>
          <p:cNvSpPr txBox="1">
            <a:spLocks noChangeArrowheads="1"/>
          </p:cNvSpPr>
          <p:nvPr/>
        </p:nvSpPr>
        <p:spPr bwMode="auto">
          <a:xfrm>
            <a:off x="576421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5</a:t>
            </a:r>
            <a:endParaRPr lang="en-US" sz="2400" b="0">
              <a:solidFill>
                <a:srgbClr val="000000"/>
              </a:solidFill>
              <a:latin typeface="Times New Roman" pitchFamily="1" charset="0"/>
            </a:endParaRPr>
          </a:p>
        </p:txBody>
      </p:sp>
      <p:sp>
        <p:nvSpPr>
          <p:cNvPr id="30733" name="Text Box 143"/>
          <p:cNvSpPr txBox="1">
            <a:spLocks noChangeArrowheads="1"/>
          </p:cNvSpPr>
          <p:nvPr/>
        </p:nvSpPr>
        <p:spPr bwMode="auto">
          <a:xfrm>
            <a:off x="667067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6</a:t>
            </a:r>
            <a:endParaRPr lang="en-US" sz="2400" b="0">
              <a:solidFill>
                <a:srgbClr val="000000"/>
              </a:solidFill>
              <a:latin typeface="Times New Roman" pitchFamily="1" charset="0"/>
            </a:endParaRPr>
          </a:p>
        </p:txBody>
      </p:sp>
      <p:sp>
        <p:nvSpPr>
          <p:cNvPr id="30734" name="Text Box 144"/>
          <p:cNvSpPr txBox="1">
            <a:spLocks noChangeArrowheads="1"/>
          </p:cNvSpPr>
          <p:nvPr/>
        </p:nvSpPr>
        <p:spPr bwMode="auto">
          <a:xfrm>
            <a:off x="757713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7</a:t>
            </a:r>
            <a:endParaRPr lang="en-US" sz="2400" b="0">
              <a:solidFill>
                <a:srgbClr val="000000"/>
              </a:solidFill>
              <a:latin typeface="Times New Roman" pitchFamily="1" charset="0"/>
            </a:endParaRPr>
          </a:p>
        </p:txBody>
      </p:sp>
      <p:sp>
        <p:nvSpPr>
          <p:cNvPr id="30735" name="Text Box 145"/>
          <p:cNvSpPr txBox="1">
            <a:spLocks noChangeArrowheads="1"/>
          </p:cNvSpPr>
          <p:nvPr/>
        </p:nvSpPr>
        <p:spPr bwMode="auto">
          <a:xfrm>
            <a:off x="692150" y="233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00</a:t>
            </a:r>
            <a:r>
              <a:rPr lang="en-US" sz="1600" b="0" i="1">
                <a:solidFill>
                  <a:srgbClr val="000000"/>
                </a:solidFill>
                <a:latin typeface="Times New Roman" pitchFamily="1" charset="0"/>
              </a:rPr>
              <a:t>x</a:t>
            </a:r>
          </a:p>
        </p:txBody>
      </p:sp>
      <p:sp>
        <p:nvSpPr>
          <p:cNvPr id="30736" name="Text Box 146"/>
          <p:cNvSpPr txBox="1">
            <a:spLocks noChangeArrowheads="1"/>
          </p:cNvSpPr>
          <p:nvPr/>
        </p:nvSpPr>
        <p:spPr bwMode="auto">
          <a:xfrm>
            <a:off x="692150" y="258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01</a:t>
            </a:r>
            <a:r>
              <a:rPr lang="en-US" sz="1600" b="0" i="1">
                <a:solidFill>
                  <a:srgbClr val="000000"/>
                </a:solidFill>
                <a:latin typeface="Times New Roman" pitchFamily="1" charset="0"/>
              </a:rPr>
              <a:t>x</a:t>
            </a:r>
          </a:p>
        </p:txBody>
      </p:sp>
      <p:sp>
        <p:nvSpPr>
          <p:cNvPr id="30737" name="Text Box 147"/>
          <p:cNvSpPr txBox="1">
            <a:spLocks noChangeArrowheads="1"/>
          </p:cNvSpPr>
          <p:nvPr/>
        </p:nvSpPr>
        <p:spPr bwMode="auto">
          <a:xfrm>
            <a:off x="692150" y="283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02</a:t>
            </a:r>
            <a:r>
              <a:rPr lang="en-US" sz="1600" b="0" i="1">
                <a:solidFill>
                  <a:srgbClr val="000000"/>
                </a:solidFill>
                <a:latin typeface="Times New Roman" pitchFamily="1" charset="0"/>
              </a:rPr>
              <a:t>x</a:t>
            </a:r>
          </a:p>
        </p:txBody>
      </p:sp>
      <p:sp>
        <p:nvSpPr>
          <p:cNvPr id="30738" name="Text Box 148"/>
          <p:cNvSpPr txBox="1">
            <a:spLocks noChangeArrowheads="1"/>
          </p:cNvSpPr>
          <p:nvPr/>
        </p:nvSpPr>
        <p:spPr bwMode="auto">
          <a:xfrm>
            <a:off x="692150" y="309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03</a:t>
            </a:r>
            <a:r>
              <a:rPr lang="en-US" sz="1600" b="0" i="1">
                <a:solidFill>
                  <a:srgbClr val="000000"/>
                </a:solidFill>
                <a:latin typeface="Times New Roman" pitchFamily="1" charset="0"/>
              </a:rPr>
              <a:t>x</a:t>
            </a:r>
          </a:p>
        </p:txBody>
      </p:sp>
      <p:sp>
        <p:nvSpPr>
          <p:cNvPr id="30739" name="Text Box 149"/>
          <p:cNvSpPr txBox="1">
            <a:spLocks noChangeArrowheads="1"/>
          </p:cNvSpPr>
          <p:nvPr/>
        </p:nvSpPr>
        <p:spPr bwMode="auto">
          <a:xfrm>
            <a:off x="692150" y="334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04</a:t>
            </a:r>
            <a:r>
              <a:rPr lang="en-US" sz="1600" b="0" i="1">
                <a:solidFill>
                  <a:srgbClr val="000000"/>
                </a:solidFill>
                <a:latin typeface="Times New Roman" pitchFamily="1" charset="0"/>
              </a:rPr>
              <a:t>x</a:t>
            </a:r>
          </a:p>
        </p:txBody>
      </p:sp>
      <p:sp>
        <p:nvSpPr>
          <p:cNvPr id="30740" name="Text Box 150"/>
          <p:cNvSpPr txBox="1">
            <a:spLocks noChangeArrowheads="1"/>
          </p:cNvSpPr>
          <p:nvPr/>
        </p:nvSpPr>
        <p:spPr bwMode="auto">
          <a:xfrm>
            <a:off x="692150" y="360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05</a:t>
            </a:r>
            <a:r>
              <a:rPr lang="en-US" sz="1600" b="0" i="1">
                <a:solidFill>
                  <a:srgbClr val="000000"/>
                </a:solidFill>
                <a:latin typeface="Times New Roman" pitchFamily="1" charset="0"/>
              </a:rPr>
              <a:t>x</a:t>
            </a:r>
          </a:p>
        </p:txBody>
      </p:sp>
      <p:sp>
        <p:nvSpPr>
          <p:cNvPr id="30741" name="Text Box 151"/>
          <p:cNvSpPr txBox="1">
            <a:spLocks noChangeArrowheads="1"/>
          </p:cNvSpPr>
          <p:nvPr/>
        </p:nvSpPr>
        <p:spPr bwMode="auto">
          <a:xfrm>
            <a:off x="692150" y="385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06</a:t>
            </a:r>
            <a:r>
              <a:rPr lang="en-US" sz="1600" b="0" i="1">
                <a:solidFill>
                  <a:srgbClr val="000000"/>
                </a:solidFill>
                <a:latin typeface="Times New Roman" pitchFamily="1" charset="0"/>
              </a:rPr>
              <a:t>x</a:t>
            </a:r>
          </a:p>
        </p:txBody>
      </p:sp>
      <p:sp>
        <p:nvSpPr>
          <p:cNvPr id="30742" name="Text Box 152"/>
          <p:cNvSpPr txBox="1">
            <a:spLocks noChangeArrowheads="1"/>
          </p:cNvSpPr>
          <p:nvPr/>
        </p:nvSpPr>
        <p:spPr bwMode="auto">
          <a:xfrm>
            <a:off x="692150" y="410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07</a:t>
            </a:r>
            <a:r>
              <a:rPr lang="en-US" sz="1600" b="0" i="1">
                <a:solidFill>
                  <a:srgbClr val="000000"/>
                </a:solidFill>
                <a:latin typeface="Times New Roman" pitchFamily="1" charset="0"/>
              </a:rPr>
              <a:t>x</a:t>
            </a:r>
          </a:p>
        </p:txBody>
      </p:sp>
      <p:sp>
        <p:nvSpPr>
          <p:cNvPr id="805017" name="Text Box 153"/>
          <p:cNvSpPr txBox="1">
            <a:spLocks noChangeArrowheads="1"/>
          </p:cNvSpPr>
          <p:nvPr/>
        </p:nvSpPr>
        <p:spPr bwMode="auto">
          <a:xfrm>
            <a:off x="692150" y="436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10</a:t>
            </a:r>
            <a:r>
              <a:rPr lang="en-US" sz="1600" b="0" i="1">
                <a:solidFill>
                  <a:srgbClr val="000000"/>
                </a:solidFill>
                <a:latin typeface="Times New Roman" pitchFamily="1" charset="0"/>
              </a:rPr>
              <a:t>x</a:t>
            </a:r>
          </a:p>
        </p:txBody>
      </p:sp>
      <p:sp>
        <p:nvSpPr>
          <p:cNvPr id="30744" name="Text Box 154"/>
          <p:cNvSpPr txBox="1">
            <a:spLocks noChangeArrowheads="1"/>
          </p:cNvSpPr>
          <p:nvPr/>
        </p:nvSpPr>
        <p:spPr bwMode="auto">
          <a:xfrm>
            <a:off x="692150" y="461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11</a:t>
            </a:r>
            <a:r>
              <a:rPr lang="en-US" sz="1600" b="0" i="1">
                <a:solidFill>
                  <a:srgbClr val="000000"/>
                </a:solidFill>
                <a:latin typeface="Times New Roman" pitchFamily="1" charset="0"/>
              </a:rPr>
              <a:t>x</a:t>
            </a:r>
          </a:p>
        </p:txBody>
      </p:sp>
      <p:sp>
        <p:nvSpPr>
          <p:cNvPr id="30745" name="Text Box 155"/>
          <p:cNvSpPr txBox="1">
            <a:spLocks noChangeArrowheads="1"/>
          </p:cNvSpPr>
          <p:nvPr/>
        </p:nvSpPr>
        <p:spPr bwMode="auto">
          <a:xfrm>
            <a:off x="692150" y="487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12</a:t>
            </a:r>
            <a:r>
              <a:rPr lang="en-US" sz="1600" b="0" i="1">
                <a:solidFill>
                  <a:srgbClr val="000000"/>
                </a:solidFill>
                <a:latin typeface="Times New Roman" pitchFamily="1" charset="0"/>
              </a:rPr>
              <a:t>x</a:t>
            </a:r>
          </a:p>
        </p:txBody>
      </p:sp>
      <p:sp>
        <p:nvSpPr>
          <p:cNvPr id="30746" name="Text Box 156"/>
          <p:cNvSpPr txBox="1">
            <a:spLocks noChangeArrowheads="1"/>
          </p:cNvSpPr>
          <p:nvPr/>
        </p:nvSpPr>
        <p:spPr bwMode="auto">
          <a:xfrm>
            <a:off x="692150" y="512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13</a:t>
            </a:r>
            <a:r>
              <a:rPr lang="en-US" sz="1600" b="0" i="1">
                <a:solidFill>
                  <a:srgbClr val="000000"/>
                </a:solidFill>
                <a:latin typeface="Times New Roman" pitchFamily="1" charset="0"/>
              </a:rPr>
              <a:t>x</a:t>
            </a:r>
          </a:p>
        </p:txBody>
      </p:sp>
      <p:sp>
        <p:nvSpPr>
          <p:cNvPr id="30747" name="Text Box 157"/>
          <p:cNvSpPr txBox="1">
            <a:spLocks noChangeArrowheads="1"/>
          </p:cNvSpPr>
          <p:nvPr/>
        </p:nvSpPr>
        <p:spPr bwMode="auto">
          <a:xfrm>
            <a:off x="692150" y="537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14</a:t>
            </a:r>
            <a:r>
              <a:rPr lang="en-US" sz="1600" b="0" i="1">
                <a:solidFill>
                  <a:srgbClr val="000000"/>
                </a:solidFill>
                <a:latin typeface="Times New Roman" pitchFamily="1" charset="0"/>
              </a:rPr>
              <a:t>x</a:t>
            </a:r>
          </a:p>
        </p:txBody>
      </p:sp>
      <p:sp>
        <p:nvSpPr>
          <p:cNvPr id="30748" name="Text Box 158"/>
          <p:cNvSpPr txBox="1">
            <a:spLocks noChangeArrowheads="1"/>
          </p:cNvSpPr>
          <p:nvPr/>
        </p:nvSpPr>
        <p:spPr bwMode="auto">
          <a:xfrm>
            <a:off x="692150" y="563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15</a:t>
            </a:r>
            <a:r>
              <a:rPr lang="en-US" sz="1600" b="0" i="1">
                <a:solidFill>
                  <a:srgbClr val="000000"/>
                </a:solidFill>
                <a:latin typeface="Times New Roman" pitchFamily="1" charset="0"/>
              </a:rPr>
              <a:t>x</a:t>
            </a:r>
          </a:p>
        </p:txBody>
      </p:sp>
      <p:sp>
        <p:nvSpPr>
          <p:cNvPr id="30749" name="Text Box 159"/>
          <p:cNvSpPr txBox="1">
            <a:spLocks noChangeArrowheads="1"/>
          </p:cNvSpPr>
          <p:nvPr/>
        </p:nvSpPr>
        <p:spPr bwMode="auto">
          <a:xfrm>
            <a:off x="692150" y="588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16</a:t>
            </a:r>
            <a:r>
              <a:rPr lang="en-US" sz="1600" b="0" i="1">
                <a:solidFill>
                  <a:srgbClr val="000000"/>
                </a:solidFill>
                <a:latin typeface="Times New Roman" pitchFamily="1" charset="0"/>
              </a:rPr>
              <a:t>x</a:t>
            </a:r>
          </a:p>
        </p:txBody>
      </p:sp>
      <p:sp>
        <p:nvSpPr>
          <p:cNvPr id="30750" name="Text Box 160"/>
          <p:cNvSpPr txBox="1">
            <a:spLocks noChangeArrowheads="1"/>
          </p:cNvSpPr>
          <p:nvPr/>
        </p:nvSpPr>
        <p:spPr bwMode="auto">
          <a:xfrm>
            <a:off x="692150" y="614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17</a:t>
            </a:r>
            <a:r>
              <a:rPr lang="en-US" sz="1600" b="0" i="1">
                <a:solidFill>
                  <a:srgbClr val="000000"/>
                </a:solidFill>
                <a:latin typeface="Times New Roman" pitchFamily="1" charset="0"/>
              </a:rPr>
              <a:t>x</a:t>
            </a:r>
          </a:p>
        </p:txBody>
      </p:sp>
      <p:sp>
        <p:nvSpPr>
          <p:cNvPr id="805025" name="Rectangle 161"/>
          <p:cNvSpPr>
            <a:spLocks noChangeArrowheads="1"/>
          </p:cNvSpPr>
          <p:nvPr/>
        </p:nvSpPr>
        <p:spPr bwMode="auto">
          <a:xfrm>
            <a:off x="2143125" y="4394200"/>
            <a:ext cx="925513" cy="260350"/>
          </a:xfrm>
          <a:prstGeom prst="rect">
            <a:avLst/>
          </a:prstGeom>
          <a:noFill/>
          <a:ln w="19050">
            <a:solidFill>
              <a:srgbClr val="FF0000"/>
            </a:solidFill>
            <a:miter lim="800000"/>
            <a:headEnd/>
            <a:tailEnd/>
          </a:ln>
        </p:spPr>
        <p:txBody>
          <a:bodyPr wrap="none" anchor="ctr">
            <a:prstTxWarp prst="textNoShape">
              <a:avLst/>
            </a:prstTxWarp>
          </a:bodyPr>
          <a:lstStyle/>
          <a:p>
            <a:pPr>
              <a:lnSpc>
                <a:spcPct val="75000"/>
              </a:lnSpc>
            </a:pPr>
            <a:endParaRPr lang="en-US">
              <a:solidFill>
                <a:srgbClr val="000000"/>
              </a:solidFill>
              <a:latin typeface="Times New Roman" pitchFamily="1" charset="0"/>
            </a:endParaRPr>
          </a:p>
        </p:txBody>
      </p:sp>
      <p:grpSp>
        <p:nvGrpSpPr>
          <p:cNvPr id="4" name="Group 162"/>
          <p:cNvGrpSpPr>
            <a:grpSpLocks/>
          </p:cNvGrpSpPr>
          <p:nvPr/>
        </p:nvGrpSpPr>
        <p:grpSpPr bwMode="auto">
          <a:xfrm>
            <a:off x="1231900" y="2362200"/>
            <a:ext cx="7315200" cy="4067175"/>
            <a:chOff x="776" y="1488"/>
            <a:chExt cx="4608" cy="2562"/>
          </a:xfrm>
        </p:grpSpPr>
        <p:sp>
          <p:nvSpPr>
            <p:cNvPr id="30753" name="Rectangle 163"/>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solidFill>
                    <a:srgbClr val="000000"/>
                  </a:solidFill>
                  <a:latin typeface="Helvetica Neue" pitchFamily="1" charset="0"/>
                </a:rPr>
                <a:t>\000</a:t>
              </a:r>
              <a:endParaRPr lang="en-US" sz="2400" b="0">
                <a:solidFill>
                  <a:srgbClr val="000000"/>
                </a:solidFill>
                <a:latin typeface="Helvetica Neue" pitchFamily="1" charset="0"/>
              </a:endParaRPr>
            </a:p>
          </p:txBody>
        </p:sp>
        <p:sp>
          <p:nvSpPr>
            <p:cNvPr id="30754" name="Rectangle 164"/>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\001</a:t>
              </a:r>
            </a:p>
          </p:txBody>
        </p:sp>
        <p:sp>
          <p:nvSpPr>
            <p:cNvPr id="30755" name="Rectangle 165"/>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\002</a:t>
              </a:r>
            </a:p>
          </p:txBody>
        </p:sp>
        <p:sp>
          <p:nvSpPr>
            <p:cNvPr id="30756" name="Rectangle 166"/>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\003</a:t>
              </a:r>
            </a:p>
          </p:txBody>
        </p:sp>
        <p:sp>
          <p:nvSpPr>
            <p:cNvPr id="30757" name="Rectangle 167"/>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\004</a:t>
              </a:r>
            </a:p>
          </p:txBody>
        </p:sp>
        <p:sp>
          <p:nvSpPr>
            <p:cNvPr id="30758" name="Rectangle 168"/>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\005</a:t>
              </a:r>
            </a:p>
          </p:txBody>
        </p:sp>
        <p:sp>
          <p:nvSpPr>
            <p:cNvPr id="30759" name="Rectangle 169"/>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\006</a:t>
              </a:r>
            </a:p>
          </p:txBody>
        </p:sp>
        <p:sp>
          <p:nvSpPr>
            <p:cNvPr id="30760" name="Rectangle 170"/>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\007</a:t>
              </a:r>
            </a:p>
          </p:txBody>
        </p:sp>
        <p:sp>
          <p:nvSpPr>
            <p:cNvPr id="30761" name="Rectangle 171"/>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endParaRPr lang="en-US" sz="2400" b="0">
                <a:solidFill>
                  <a:srgbClr val="000000"/>
                </a:solidFill>
                <a:latin typeface="Helvetica Neue" pitchFamily="1" charset="0"/>
              </a:endParaRPr>
            </a:p>
          </p:txBody>
        </p:sp>
        <p:sp>
          <p:nvSpPr>
            <p:cNvPr id="30762" name="Rectangle 172"/>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763" name="Rectangle 173"/>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764" name="Rectangle 174"/>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\011</a:t>
              </a:r>
            </a:p>
          </p:txBody>
        </p:sp>
        <p:sp>
          <p:nvSpPr>
            <p:cNvPr id="30765" name="Rectangle 175"/>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766" name="Rectangle 176"/>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767" name="Rectangle 177"/>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\016</a:t>
              </a:r>
            </a:p>
          </p:txBody>
        </p:sp>
        <p:sp>
          <p:nvSpPr>
            <p:cNvPr id="30768" name="Rectangle 178"/>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\017</a:t>
              </a:r>
            </a:p>
          </p:txBody>
        </p:sp>
        <p:sp>
          <p:nvSpPr>
            <p:cNvPr id="30769" name="Rectangle 179"/>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\020</a:t>
              </a:r>
              <a:endParaRPr lang="en-US" sz="2400" b="0">
                <a:solidFill>
                  <a:srgbClr val="000000"/>
                </a:solidFill>
                <a:latin typeface="Helvetica Neue" pitchFamily="1" charset="0"/>
              </a:endParaRPr>
            </a:p>
          </p:txBody>
        </p:sp>
        <p:sp>
          <p:nvSpPr>
            <p:cNvPr id="30770" name="Rectangle 180"/>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\021</a:t>
              </a:r>
            </a:p>
          </p:txBody>
        </p:sp>
        <p:sp>
          <p:nvSpPr>
            <p:cNvPr id="30771" name="Rectangle 181"/>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\022</a:t>
              </a:r>
            </a:p>
          </p:txBody>
        </p:sp>
        <p:sp>
          <p:nvSpPr>
            <p:cNvPr id="30772" name="Rectangle 182"/>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\023</a:t>
              </a:r>
            </a:p>
          </p:txBody>
        </p:sp>
        <p:sp>
          <p:nvSpPr>
            <p:cNvPr id="30773" name="Rectangle 183"/>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\024</a:t>
              </a:r>
            </a:p>
          </p:txBody>
        </p:sp>
        <p:sp>
          <p:nvSpPr>
            <p:cNvPr id="30774" name="Rectangle 184"/>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\025</a:t>
              </a:r>
            </a:p>
          </p:txBody>
        </p:sp>
        <p:sp>
          <p:nvSpPr>
            <p:cNvPr id="30775" name="Rectangle 185"/>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\026</a:t>
              </a:r>
            </a:p>
          </p:txBody>
        </p:sp>
        <p:sp>
          <p:nvSpPr>
            <p:cNvPr id="30776" name="Rectangle 186"/>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\027</a:t>
              </a:r>
            </a:p>
          </p:txBody>
        </p:sp>
        <p:sp>
          <p:nvSpPr>
            <p:cNvPr id="30777" name="Rectangle 187"/>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\030</a:t>
              </a:r>
              <a:endParaRPr lang="en-US" sz="2400" b="0">
                <a:solidFill>
                  <a:srgbClr val="000000"/>
                </a:solidFill>
                <a:latin typeface="Helvetica Neue" pitchFamily="1" charset="0"/>
              </a:endParaRPr>
            </a:p>
          </p:txBody>
        </p:sp>
        <p:sp>
          <p:nvSpPr>
            <p:cNvPr id="30778" name="Rectangle 188"/>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\031</a:t>
              </a:r>
            </a:p>
          </p:txBody>
        </p:sp>
        <p:sp>
          <p:nvSpPr>
            <p:cNvPr id="30779" name="Rectangle 189"/>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\032</a:t>
              </a:r>
            </a:p>
          </p:txBody>
        </p:sp>
        <p:sp>
          <p:nvSpPr>
            <p:cNvPr id="30780" name="Rectangle 190"/>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\033</a:t>
              </a:r>
            </a:p>
          </p:txBody>
        </p:sp>
        <p:sp>
          <p:nvSpPr>
            <p:cNvPr id="30781" name="Rectangle 191"/>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\034</a:t>
              </a:r>
            </a:p>
          </p:txBody>
        </p:sp>
        <p:sp>
          <p:nvSpPr>
            <p:cNvPr id="30782" name="Rectangle 192"/>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\035</a:t>
              </a:r>
            </a:p>
          </p:txBody>
        </p:sp>
        <p:sp>
          <p:nvSpPr>
            <p:cNvPr id="30783" name="Rectangle 193"/>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\036</a:t>
              </a:r>
            </a:p>
          </p:txBody>
        </p:sp>
        <p:sp>
          <p:nvSpPr>
            <p:cNvPr id="30784" name="Rectangle 194"/>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\037</a:t>
              </a:r>
            </a:p>
          </p:txBody>
        </p:sp>
        <p:sp>
          <p:nvSpPr>
            <p:cNvPr id="30785" name="Rectangle 195"/>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solidFill>
                    <a:srgbClr val="000000"/>
                  </a:solidFill>
                  <a:latin typeface="Times New Roman" pitchFamily="1" charset="0"/>
                </a:rPr>
                <a:t>space</a:t>
              </a:r>
              <a:endParaRPr lang="en-US" sz="2400" b="0">
                <a:solidFill>
                  <a:srgbClr val="000000"/>
                </a:solidFill>
                <a:latin typeface="Helvetica Neue" pitchFamily="1" charset="0"/>
              </a:endParaRPr>
            </a:p>
          </p:txBody>
        </p:sp>
        <p:sp>
          <p:nvSpPr>
            <p:cNvPr id="30786" name="Rectangle 196"/>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7" name="Rectangle 197"/>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8" name="Rectangle 198"/>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9" name="Rectangle 199"/>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0" name="Rectangle 200"/>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1" name="Rectangle 201"/>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&amp;</a:t>
              </a:r>
            </a:p>
          </p:txBody>
        </p:sp>
        <p:sp>
          <p:nvSpPr>
            <p:cNvPr id="30792" name="Rectangle 202"/>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3" name="Rectangle 203"/>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794" name="Rectangle 204"/>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5" name="Rectangle 205"/>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6" name="Rectangle 206"/>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7" name="Rectangle 207"/>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8" name="Rectangle 208"/>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9" name="Rectangle 209"/>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00" name="Rectangle 210"/>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01" name="Rectangle 211"/>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a:t>
              </a:r>
              <a:endParaRPr lang="en-US" sz="2400" b="0">
                <a:solidFill>
                  <a:srgbClr val="000000"/>
                </a:solidFill>
                <a:latin typeface="Helvetica Neue" pitchFamily="1" charset="0"/>
              </a:endParaRPr>
            </a:p>
          </p:txBody>
        </p:sp>
        <p:sp>
          <p:nvSpPr>
            <p:cNvPr id="30802" name="Rectangle 212"/>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a:t>
              </a:r>
            </a:p>
          </p:txBody>
        </p:sp>
        <p:sp>
          <p:nvSpPr>
            <p:cNvPr id="30803" name="Rectangle 213"/>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2</a:t>
              </a:r>
            </a:p>
          </p:txBody>
        </p:sp>
        <p:sp>
          <p:nvSpPr>
            <p:cNvPr id="30804" name="Rectangle 214"/>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3</a:t>
              </a:r>
            </a:p>
          </p:txBody>
        </p:sp>
        <p:sp>
          <p:nvSpPr>
            <p:cNvPr id="30805" name="Rectangle 215"/>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4</a:t>
              </a:r>
            </a:p>
          </p:txBody>
        </p:sp>
        <p:sp>
          <p:nvSpPr>
            <p:cNvPr id="30806" name="Rectangle 216"/>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5</a:t>
              </a:r>
            </a:p>
          </p:txBody>
        </p:sp>
        <p:sp>
          <p:nvSpPr>
            <p:cNvPr id="30807" name="Rectangle 217"/>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6</a:t>
              </a:r>
            </a:p>
          </p:txBody>
        </p:sp>
        <p:sp>
          <p:nvSpPr>
            <p:cNvPr id="30808" name="Rectangle 218"/>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7</a:t>
              </a:r>
            </a:p>
          </p:txBody>
        </p:sp>
        <p:sp>
          <p:nvSpPr>
            <p:cNvPr id="30809" name="Rectangle 219"/>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8</a:t>
              </a:r>
              <a:endParaRPr lang="en-US" sz="2400" b="0">
                <a:solidFill>
                  <a:srgbClr val="000000"/>
                </a:solidFill>
                <a:latin typeface="Helvetica Neue" pitchFamily="1" charset="0"/>
              </a:endParaRPr>
            </a:p>
          </p:txBody>
        </p:sp>
        <p:sp>
          <p:nvSpPr>
            <p:cNvPr id="30810" name="Rectangle 220"/>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9</a:t>
              </a:r>
            </a:p>
          </p:txBody>
        </p:sp>
        <p:sp>
          <p:nvSpPr>
            <p:cNvPr id="30811" name="Rectangle 221"/>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2" name="Rectangle 222"/>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3" name="Rectangle 223"/>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&lt;</a:t>
              </a:r>
            </a:p>
          </p:txBody>
        </p:sp>
        <p:sp>
          <p:nvSpPr>
            <p:cNvPr id="30814" name="Rectangle 224"/>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5" name="Rectangle 225"/>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&gt;</a:t>
              </a:r>
            </a:p>
          </p:txBody>
        </p:sp>
        <p:sp>
          <p:nvSpPr>
            <p:cNvPr id="30816" name="Rectangle 226"/>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7" name="Rectangle 227"/>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818" name="Rectangle 228"/>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819" name="Rectangle 229"/>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820" name="Rectangle 230"/>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821" name="Rectangle 231"/>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822" name="Rectangle 232"/>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823" name="Rectangle 233"/>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24" name="Rectangle 234"/>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825" name="Rectangle 235"/>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826" name="Rectangle 236"/>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827" name="Rectangle 237"/>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828" name="Rectangle 238"/>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829" name="Rectangle 239"/>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830" name="Rectangle 240"/>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831" name="Rectangle 241"/>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32" name="Rectangle 242"/>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833" name="Rectangle 243"/>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834" name="Rectangle 244"/>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835" name="Rectangle 245"/>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36" name="Rectangle 246"/>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837" name="Rectangle 247"/>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38" name="Rectangle 248"/>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839" name="Rectangle 249"/>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840" name="Rectangle 250"/>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841" name="Rectangle 251"/>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842" name="Rectangle 252"/>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843" name="Rectangle 253"/>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844" name="Rectangle 254"/>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5" name="Rectangle 255"/>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6" name="Rectangle 256"/>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7" name="Rectangle 257"/>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8" name="Rectangle 258"/>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solidFill>
                    <a:srgbClr val="000000"/>
                  </a:solidFill>
                  <a:latin typeface="Helvetica Neue" pitchFamily="1" charset="0"/>
                </a:rPr>
                <a:t>_</a:t>
              </a:r>
            </a:p>
          </p:txBody>
        </p:sp>
        <p:sp>
          <p:nvSpPr>
            <p:cNvPr id="30849" name="Rectangle 259"/>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850" name="Rectangle 260"/>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851" name="Rectangle 261"/>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852" name="Rectangle 262"/>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853" name="Rectangle 263"/>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854" name="Rectangle 264"/>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855" name="Rectangle 265"/>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56" name="Rectangle 266"/>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857" name="Rectangle 267"/>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858" name="Rectangle 268"/>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859" name="Rectangle 269"/>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860" name="Rectangle 270"/>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861" name="Rectangle 271"/>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862" name="Rectangle 272"/>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863" name="Rectangle 273"/>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64" name="Rectangle 274"/>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865" name="Rectangle 275"/>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866" name="Rectangle 276"/>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867" name="Rectangle 277"/>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68" name="Rectangle 278"/>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869" name="Rectangle 279"/>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70" name="Rectangle 280"/>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871" name="Rectangle 281"/>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872" name="Rectangle 282"/>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873" name="Rectangle 283"/>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874" name="Rectangle 284"/>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875" name="Rectangle 285"/>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876" name="Rectangle 286"/>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7" name="Rectangle 287"/>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8" name="Rectangle 288"/>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9" name="Rectangle 289"/>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80" name="Rectangle 290"/>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\177</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04867"/>
                                        </p:tgtEl>
                                        <p:attrNameLst>
                                          <p:attrName>style.visibility</p:attrName>
                                        </p:attrNameLst>
                                      </p:cBhvr>
                                      <p:to>
                                        <p:strVal val="visible"/>
                                      </p:to>
                                    </p:set>
                                  </p:childTnLst>
                                  <p:subTnLst>
                                    <p:set>
                                      <p:cBhvr override="childStyle">
                                        <p:cTn dur="1" fill="hold" display="0" masterRel="nextClick" afterEffect="1"/>
                                        <p:tgtEl>
                                          <p:spTgt spid="80486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48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5025"/>
                                        </p:tgtEl>
                                        <p:attrNameLst>
                                          <p:attrName>style.visibility</p:attrName>
                                        </p:attrNameLst>
                                      </p:cBhvr>
                                      <p:to>
                                        <p:strVal val="visible"/>
                                      </p:to>
                                    </p:set>
                                  </p:childTnLst>
                                </p:cTn>
                              </p:par>
                              <p:par>
                                <p:cTn id="17" presetID="3" presetClass="emph" presetSubtype="2" fill="hold" grpId="0" nodeType="withEffect">
                                  <p:stCondLst>
                                    <p:cond delay="0"/>
                                  </p:stCondLst>
                                  <p:childTnLst>
                                    <p:animClr clrSpc="rgb" dir="cw">
                                      <p:cBhvr override="childStyle">
                                        <p:cTn id="18" dur="100" fill="hold"/>
                                        <p:tgtEl>
                                          <p:spTgt spid="805002"/>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100" fill="hold"/>
                                        <p:tgtEl>
                                          <p:spTgt spid="805017"/>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4868" grpId="0"/>
      <p:bldP spid="805002" grpId="0"/>
      <p:bldP spid="805017" grpId="0"/>
      <p:bldP spid="805025"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pPr lvl="0">
              <a:defRPr/>
            </a:pPr>
            <a:r>
              <a:rPr lang="en-US" sz="4000" dirty="0" smtClean="0">
                <a:solidFill>
                  <a:srgbClr val="FF0000"/>
                </a:solidFill>
              </a:rPr>
              <a:t>Hardware Support for Characters</a:t>
            </a:r>
            <a:endParaRPr lang="en-US" dirty="0">
              <a:solidFill>
                <a:schemeClr val="tx1"/>
              </a:solidFill>
            </a:endParaRPr>
          </a:p>
        </p:txBody>
      </p:sp>
      <p:cxnSp>
        <p:nvCxnSpPr>
          <p:cNvPr id="291" name="Elbow Connector 290"/>
          <p:cNvCxnSpPr/>
          <p:nvPr/>
        </p:nvCxnSpPr>
        <p:spPr bwMode="auto">
          <a:xfrm rot="10800000">
            <a:off x="4267200" y="2383176"/>
            <a:ext cx="1524000" cy="1143000"/>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grpSp>
        <p:nvGrpSpPr>
          <p:cNvPr id="2" name="Group 34"/>
          <p:cNvGrpSpPr/>
          <p:nvPr/>
        </p:nvGrpSpPr>
        <p:grpSpPr>
          <a:xfrm>
            <a:off x="4210485" y="3810000"/>
            <a:ext cx="1504515" cy="1670878"/>
            <a:chOff x="4210485" y="3810000"/>
            <a:chExt cx="1504515" cy="1670878"/>
          </a:xfrm>
        </p:grpSpPr>
        <p:cxnSp>
          <p:nvCxnSpPr>
            <p:cNvPr id="293" name="Straight Connector 292"/>
            <p:cNvCxnSpPr/>
            <p:nvPr/>
          </p:nvCxnSpPr>
          <p:spPr bwMode="auto">
            <a:xfrm>
              <a:off x="4210485" y="5480874"/>
              <a:ext cx="8187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4" name="Straight Connector 293"/>
            <p:cNvCxnSpPr/>
            <p:nvPr/>
          </p:nvCxnSpPr>
          <p:spPr bwMode="auto">
            <a:xfrm rot="5400000" flipH="1" flipV="1">
              <a:off x="4194952" y="4645836"/>
              <a:ext cx="16700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5" name="Straight Arrow Connector 294"/>
            <p:cNvCxnSpPr/>
            <p:nvPr/>
          </p:nvCxnSpPr>
          <p:spPr bwMode="auto">
            <a:xfrm>
              <a:off x="5029200" y="3810000"/>
              <a:ext cx="685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sp>
        <p:nvSpPr>
          <p:cNvPr id="296" name="Rectangle 295"/>
          <p:cNvSpPr/>
          <p:nvPr/>
        </p:nvSpPr>
        <p:spPr bwMode="auto">
          <a:xfrm>
            <a:off x="5839790" y="3449248"/>
            <a:ext cx="1961948" cy="44230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200">
              <a:solidFill>
                <a:srgbClr val="000000"/>
              </a:solidFill>
            </a:endParaRPr>
          </a:p>
        </p:txBody>
      </p:sp>
      <p:sp>
        <p:nvSpPr>
          <p:cNvPr id="297" name="Text Box 3"/>
          <p:cNvSpPr txBox="1">
            <a:spLocks noChangeArrowheads="1"/>
          </p:cNvSpPr>
          <p:nvPr/>
        </p:nvSpPr>
        <p:spPr bwMode="auto">
          <a:xfrm>
            <a:off x="31750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298" name="Text Box 4"/>
          <p:cNvSpPr txBox="1">
            <a:spLocks noChangeArrowheads="1"/>
          </p:cNvSpPr>
          <p:nvPr/>
        </p:nvSpPr>
        <p:spPr bwMode="auto">
          <a:xfrm>
            <a:off x="30099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299" name="Text Box 5"/>
          <p:cNvSpPr txBox="1">
            <a:spLocks noChangeArrowheads="1"/>
          </p:cNvSpPr>
          <p:nvPr/>
        </p:nvSpPr>
        <p:spPr bwMode="auto">
          <a:xfrm>
            <a:off x="28448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0" name="Text Box 6"/>
          <p:cNvSpPr txBox="1">
            <a:spLocks noChangeArrowheads="1"/>
          </p:cNvSpPr>
          <p:nvPr/>
        </p:nvSpPr>
        <p:spPr bwMode="auto">
          <a:xfrm>
            <a:off x="26797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1" name="Text Box 7"/>
          <p:cNvSpPr txBox="1">
            <a:spLocks noChangeArrowheads="1"/>
          </p:cNvSpPr>
          <p:nvPr/>
        </p:nvSpPr>
        <p:spPr bwMode="auto">
          <a:xfrm>
            <a:off x="25146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2" name="Text Box 8"/>
          <p:cNvSpPr txBox="1">
            <a:spLocks noChangeArrowheads="1"/>
          </p:cNvSpPr>
          <p:nvPr/>
        </p:nvSpPr>
        <p:spPr bwMode="auto">
          <a:xfrm>
            <a:off x="23495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303" name="Text Box 9"/>
          <p:cNvSpPr txBox="1">
            <a:spLocks noChangeArrowheads="1"/>
          </p:cNvSpPr>
          <p:nvPr/>
        </p:nvSpPr>
        <p:spPr bwMode="auto">
          <a:xfrm>
            <a:off x="21844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304" name="Text Box 10"/>
          <p:cNvSpPr txBox="1">
            <a:spLocks noChangeArrowheads="1"/>
          </p:cNvSpPr>
          <p:nvPr/>
        </p:nvSpPr>
        <p:spPr bwMode="auto">
          <a:xfrm>
            <a:off x="20193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pic>
        <p:nvPicPr>
          <p:cNvPr id="305" name="Picture 304" descr="Keyboard.png"/>
          <p:cNvPicPr>
            <a:picLocks noChangeAspect="1"/>
          </p:cNvPicPr>
          <p:nvPr/>
        </p:nvPicPr>
        <p:blipFill>
          <a:blip r:embed="rId3"/>
          <a:stretch>
            <a:fillRect/>
          </a:stretch>
        </p:blipFill>
        <p:spPr>
          <a:xfrm>
            <a:off x="838200" y="4592206"/>
            <a:ext cx="3514720" cy="1671412"/>
          </a:xfrm>
          <a:prstGeom prst="rect">
            <a:avLst/>
          </a:prstGeom>
        </p:spPr>
      </p:pic>
      <p:pic>
        <p:nvPicPr>
          <p:cNvPr id="306" name="Picture 305" descr="MacMonitor.png"/>
          <p:cNvPicPr>
            <a:picLocks noChangeAspect="1"/>
          </p:cNvPicPr>
          <p:nvPr/>
        </p:nvPicPr>
        <p:blipFill>
          <a:blip r:embed="rId4"/>
          <a:srcRect t="8438" b="16031"/>
          <a:stretch>
            <a:fillRect/>
          </a:stretch>
        </p:blipFill>
        <p:spPr>
          <a:xfrm>
            <a:off x="801429" y="1193217"/>
            <a:ext cx="3539011" cy="2673085"/>
          </a:xfrm>
          <a:prstGeom prst="rect">
            <a:avLst/>
          </a:prstGeom>
        </p:spPr>
      </p:pic>
      <p:sp>
        <p:nvSpPr>
          <p:cNvPr id="307" name="Rectangle 306"/>
          <p:cNvSpPr/>
          <p:nvPr/>
        </p:nvSpPr>
        <p:spPr bwMode="auto">
          <a:xfrm>
            <a:off x="974045" y="1319202"/>
            <a:ext cx="3218047" cy="2058941"/>
          </a:xfrm>
          <a:prstGeom prst="rect">
            <a:avLst/>
          </a:prstGeom>
          <a:solidFill>
            <a:srgbClr val="FFFFFF"/>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pic>
        <p:nvPicPr>
          <p:cNvPr id="308" name="Picture 307" descr="MacChipWithInsetTrans.png"/>
          <p:cNvPicPr>
            <a:picLocks noChangeAspect="1"/>
          </p:cNvPicPr>
          <p:nvPr/>
        </p:nvPicPr>
        <p:blipFill>
          <a:blip r:embed="rId5"/>
          <a:stretch>
            <a:fillRect/>
          </a:stretch>
        </p:blipFill>
        <p:spPr>
          <a:xfrm>
            <a:off x="5687390" y="2355564"/>
            <a:ext cx="2823193" cy="2667000"/>
          </a:xfrm>
          <a:prstGeom prst="rect">
            <a:avLst/>
          </a:prstGeom>
        </p:spPr>
      </p:pic>
      <p:pic>
        <p:nvPicPr>
          <p:cNvPr id="309" name="Picture 308" descr="KeyboardA.png"/>
          <p:cNvPicPr>
            <a:picLocks noChangeAspect="1"/>
          </p:cNvPicPr>
          <p:nvPr/>
        </p:nvPicPr>
        <p:blipFill>
          <a:blip r:embed="rId6"/>
          <a:stretch>
            <a:fillRect/>
          </a:stretch>
        </p:blipFill>
        <p:spPr>
          <a:xfrm>
            <a:off x="838200" y="4592206"/>
            <a:ext cx="3518800" cy="1673352"/>
          </a:xfrm>
          <a:prstGeom prst="rect">
            <a:avLst/>
          </a:prstGeom>
        </p:spPr>
      </p:pic>
      <p:sp>
        <p:nvSpPr>
          <p:cNvPr id="310" name="TextBox 309"/>
          <p:cNvSpPr txBox="1"/>
          <p:nvPr/>
        </p:nvSpPr>
        <p:spPr>
          <a:xfrm>
            <a:off x="7120840" y="3420531"/>
            <a:ext cx="838200" cy="430887"/>
          </a:xfrm>
          <a:prstGeom prst="rect">
            <a:avLst/>
          </a:prstGeom>
          <a:noFill/>
        </p:spPr>
        <p:txBody>
          <a:bodyPr wrap="square" rtlCol="0">
            <a:spAutoFit/>
          </a:bodyPr>
          <a:lstStyle/>
          <a:p>
            <a:r>
              <a:rPr lang="en-US" sz="2200" dirty="0" smtClean="0">
                <a:solidFill>
                  <a:srgbClr val="000000"/>
                </a:solidFill>
                <a:latin typeface="Helvetica"/>
                <a:cs typeface="Helvetica"/>
              </a:rPr>
              <a:t>=97</a:t>
            </a:r>
            <a:endParaRPr lang="en-US" sz="2200" dirty="0">
              <a:solidFill>
                <a:srgbClr val="000000"/>
              </a:solidFill>
              <a:latin typeface="Helvetica"/>
              <a:cs typeface="Helvetica"/>
            </a:endParaRPr>
          </a:p>
        </p:txBody>
      </p:sp>
      <p:sp>
        <p:nvSpPr>
          <p:cNvPr id="311" name="TextBox 310"/>
          <p:cNvSpPr txBox="1"/>
          <p:nvPr/>
        </p:nvSpPr>
        <p:spPr>
          <a:xfrm>
            <a:off x="990600" y="1282128"/>
            <a:ext cx="533400" cy="369332"/>
          </a:xfrm>
          <a:prstGeom prst="rect">
            <a:avLst/>
          </a:prstGeom>
          <a:noFill/>
        </p:spPr>
        <p:txBody>
          <a:bodyPr wrap="square" rtlCol="0">
            <a:spAutoFit/>
          </a:bodyPr>
          <a:lstStyle/>
          <a:p>
            <a:r>
              <a:rPr lang="en-US" sz="1800" dirty="0" smtClean="0">
                <a:solidFill>
                  <a:srgbClr val="000000"/>
                </a:solidFill>
                <a:latin typeface="Courier New"/>
                <a:cs typeface="Courier New"/>
              </a:rPr>
              <a:t>a</a:t>
            </a:r>
            <a:endParaRPr lang="en-US" sz="1800" dirty="0">
              <a:solidFill>
                <a:srgbClr val="000000"/>
              </a:solidFill>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63" presetClass="path" presetSubtype="0" fill="hold" nodeType="afterEffect">
                                  <p:stCondLst>
                                    <p:cond delay="0"/>
                                  </p:stCondLst>
                                  <p:childTnLst>
                                    <p:animMotion origin="layout" path="M 0.000 0.000 L 0.167 0.000 " pathEditMode="relative" rAng="0" ptsTypes="AA">
                                      <p:cBhvr>
                                        <p:cTn id="12" dur="1600" fill="hold"/>
                                        <p:tgtEl>
                                          <p:spTgt spid="297"/>
                                        </p:tgtEl>
                                        <p:attrNameLst>
                                          <p:attrName>ppt_x</p:attrName>
                                          <p:attrName>ppt_y</p:attrName>
                                        </p:attrNameLst>
                                      </p:cBhvr>
                                      <p:rCtr x="167" y="0"/>
                                    </p:animMotion>
                                  </p:childTnLst>
                                </p:cTn>
                              </p:par>
                              <p:par>
                                <p:cTn id="13" presetID="64" presetClass="path" presetSubtype="0" fill="hold" nodeType="withEffect">
                                  <p:stCondLst>
                                    <p:cond delay="1600"/>
                                  </p:stCondLst>
                                  <p:childTnLst>
                                    <p:animMotion origin="layout" path="M 0.167 0.000 L 0.167 -0.241 " pathEditMode="relative" rAng="0" ptsTypes="AA">
                                      <p:cBhvr>
                                        <p:cTn id="14" dur="1181" fill="hold"/>
                                        <p:tgtEl>
                                          <p:spTgt spid="297"/>
                                        </p:tgtEl>
                                        <p:attrNameLst>
                                          <p:attrName>ppt_x</p:attrName>
                                          <p:attrName>ppt_y</p:attrName>
                                        </p:attrNameLst>
                                      </p:cBhvr>
                                      <p:rCtr x="0" y="-241"/>
                                    </p:animMotion>
                                  </p:childTnLst>
                                </p:cTn>
                              </p:par>
                              <p:par>
                                <p:cTn id="15" presetID="63" presetClass="path" presetSubtype="0" fill="hold" nodeType="withEffect">
                                  <p:stCondLst>
                                    <p:cond delay="2781"/>
                                  </p:stCondLst>
                                  <p:childTnLst>
                                    <p:animMotion origin="layout" path="M 0.167 -0.241 L 0.417 -0.241 " pathEditMode="relative" rAng="0" ptsTypes="AA">
                                      <p:cBhvr>
                                        <p:cTn id="16" dur="2400" fill="hold"/>
                                        <p:tgtEl>
                                          <p:spTgt spid="297"/>
                                        </p:tgtEl>
                                        <p:attrNameLst>
                                          <p:attrName>ppt_x</p:attrName>
                                          <p:attrName>ppt_y</p:attrName>
                                        </p:attrNameLst>
                                      </p:cBhvr>
                                      <p:rCtr x="250" y="0"/>
                                    </p:animMotion>
                                  </p:childTnLst>
                                </p:cTn>
                              </p:par>
                              <p:par>
                                <p:cTn id="17" presetID="63" presetClass="path" presetSubtype="0" fill="hold" nodeType="withEffect">
                                  <p:stCondLst>
                                    <p:cond delay="0"/>
                                  </p:stCondLst>
                                  <p:childTnLst>
                                    <p:animMotion origin="layout" path="M 0.000 0.000 L 0.185 0.000 " pathEditMode="relative" rAng="0" ptsTypes="AA">
                                      <p:cBhvr>
                                        <p:cTn id="18" dur="1773" fill="hold"/>
                                        <p:tgtEl>
                                          <p:spTgt spid="298"/>
                                        </p:tgtEl>
                                        <p:attrNameLst>
                                          <p:attrName>ppt_x</p:attrName>
                                          <p:attrName>ppt_y</p:attrName>
                                        </p:attrNameLst>
                                      </p:cBhvr>
                                      <p:rCtr x="185" y="0"/>
                                    </p:animMotion>
                                  </p:childTnLst>
                                </p:cTn>
                              </p:par>
                              <p:par>
                                <p:cTn id="19" presetID="64" presetClass="path" presetSubtype="0" fill="hold" nodeType="withEffect">
                                  <p:stCondLst>
                                    <p:cond delay="1773"/>
                                  </p:stCondLst>
                                  <p:childTnLst>
                                    <p:animMotion origin="layout" path="M 0.185 0.000 L 0.185 -0.241 " pathEditMode="relative" rAng="0" ptsTypes="AA">
                                      <p:cBhvr>
                                        <p:cTn id="20" dur="1181" fill="hold"/>
                                        <p:tgtEl>
                                          <p:spTgt spid="298"/>
                                        </p:tgtEl>
                                        <p:attrNameLst>
                                          <p:attrName>ppt_x</p:attrName>
                                          <p:attrName>ppt_y</p:attrName>
                                        </p:attrNameLst>
                                      </p:cBhvr>
                                      <p:rCtr x="0" y="-241"/>
                                    </p:animMotion>
                                  </p:childTnLst>
                                </p:cTn>
                              </p:par>
                              <p:par>
                                <p:cTn id="21" presetID="63" presetClass="path" presetSubtype="0" fill="hold" nodeType="withEffect">
                                  <p:stCondLst>
                                    <p:cond delay="2955"/>
                                  </p:stCondLst>
                                  <p:childTnLst>
                                    <p:animMotion origin="layout" path="M 0.185 -0.241 L 0.417 -0.241 " pathEditMode="relative" rAng="0" ptsTypes="AA">
                                      <p:cBhvr>
                                        <p:cTn id="22" dur="2226" fill="hold"/>
                                        <p:tgtEl>
                                          <p:spTgt spid="298"/>
                                        </p:tgtEl>
                                        <p:attrNameLst>
                                          <p:attrName>ppt_x</p:attrName>
                                          <p:attrName>ppt_y</p:attrName>
                                        </p:attrNameLst>
                                      </p:cBhvr>
                                      <p:rCtr x="232" y="0"/>
                                    </p:animMotion>
                                  </p:childTnLst>
                                </p:cTn>
                              </p:par>
                              <p:par>
                                <p:cTn id="23" presetID="63" presetClass="path" presetSubtype="0" fill="hold" nodeType="withEffect">
                                  <p:stCondLst>
                                    <p:cond delay="0"/>
                                  </p:stCondLst>
                                  <p:childTnLst>
                                    <p:animMotion origin="layout" path="M 0.000 0.000 L 0.203 0.000 " pathEditMode="relative" rAng="0" ptsTypes="AA">
                                      <p:cBhvr>
                                        <p:cTn id="24" dur="1946" fill="hold"/>
                                        <p:tgtEl>
                                          <p:spTgt spid="299"/>
                                        </p:tgtEl>
                                        <p:attrNameLst>
                                          <p:attrName>ppt_x</p:attrName>
                                          <p:attrName>ppt_y</p:attrName>
                                        </p:attrNameLst>
                                      </p:cBhvr>
                                      <p:rCtr x="203" y="0"/>
                                    </p:animMotion>
                                  </p:childTnLst>
                                </p:cTn>
                              </p:par>
                              <p:par>
                                <p:cTn id="25" presetID="64" presetClass="path" presetSubtype="0" fill="hold" nodeType="withEffect">
                                  <p:stCondLst>
                                    <p:cond delay="1946"/>
                                  </p:stCondLst>
                                  <p:childTnLst>
                                    <p:animMotion origin="layout" path="M 0.203 0.000 L 0.203 -0.241 " pathEditMode="relative" rAng="0" ptsTypes="AA">
                                      <p:cBhvr>
                                        <p:cTn id="26" dur="1181" fill="hold"/>
                                        <p:tgtEl>
                                          <p:spTgt spid="299"/>
                                        </p:tgtEl>
                                        <p:attrNameLst>
                                          <p:attrName>ppt_x</p:attrName>
                                          <p:attrName>ppt_y</p:attrName>
                                        </p:attrNameLst>
                                      </p:cBhvr>
                                      <p:rCtr x="0" y="-241"/>
                                    </p:animMotion>
                                  </p:childTnLst>
                                </p:cTn>
                              </p:par>
                              <p:par>
                                <p:cTn id="27" presetID="63" presetClass="path" presetSubtype="0" fill="hold" nodeType="withEffect">
                                  <p:stCondLst>
                                    <p:cond delay="3128"/>
                                  </p:stCondLst>
                                  <p:childTnLst>
                                    <p:animMotion origin="layout" path="M 0.203 -0.241 L 0.417 -0.241 " pathEditMode="relative" rAng="0" ptsTypes="AA">
                                      <p:cBhvr>
                                        <p:cTn id="28" dur="2053" fill="hold"/>
                                        <p:tgtEl>
                                          <p:spTgt spid="299"/>
                                        </p:tgtEl>
                                        <p:attrNameLst>
                                          <p:attrName>ppt_x</p:attrName>
                                          <p:attrName>ppt_y</p:attrName>
                                        </p:attrNameLst>
                                      </p:cBhvr>
                                      <p:rCtr x="214" y="0"/>
                                    </p:animMotion>
                                  </p:childTnLst>
                                </p:cTn>
                              </p:par>
                              <p:par>
                                <p:cTn id="29" presetID="63" presetClass="path" presetSubtype="0" fill="hold" nodeType="withEffect">
                                  <p:stCondLst>
                                    <p:cond delay="0"/>
                                  </p:stCondLst>
                                  <p:childTnLst>
                                    <p:animMotion origin="layout" path="M 0.000 0.000 L 0.221 0.000 " pathEditMode="relative" rAng="0" ptsTypes="AA">
                                      <p:cBhvr>
                                        <p:cTn id="30" dur="2120" fill="hold"/>
                                        <p:tgtEl>
                                          <p:spTgt spid="300"/>
                                        </p:tgtEl>
                                        <p:attrNameLst>
                                          <p:attrName>ppt_x</p:attrName>
                                          <p:attrName>ppt_y</p:attrName>
                                        </p:attrNameLst>
                                      </p:cBhvr>
                                      <p:rCtr x="221" y="0"/>
                                    </p:animMotion>
                                  </p:childTnLst>
                                </p:cTn>
                              </p:par>
                              <p:par>
                                <p:cTn id="31" presetID="64" presetClass="path" presetSubtype="0" fill="hold" nodeType="withEffect">
                                  <p:stCondLst>
                                    <p:cond delay="2120"/>
                                  </p:stCondLst>
                                  <p:childTnLst>
                                    <p:animMotion origin="layout" path="M 0.221 0.000 L 0.221 -0.241 " pathEditMode="relative" rAng="0" ptsTypes="AA">
                                      <p:cBhvr>
                                        <p:cTn id="32" dur="1181" fill="hold"/>
                                        <p:tgtEl>
                                          <p:spTgt spid="300"/>
                                        </p:tgtEl>
                                        <p:attrNameLst>
                                          <p:attrName>ppt_x</p:attrName>
                                          <p:attrName>ppt_y</p:attrName>
                                        </p:attrNameLst>
                                      </p:cBhvr>
                                      <p:rCtr x="0" y="-241"/>
                                    </p:animMotion>
                                  </p:childTnLst>
                                </p:cTn>
                              </p:par>
                              <p:par>
                                <p:cTn id="33" presetID="63" presetClass="path" presetSubtype="0" fill="hold" nodeType="withEffect">
                                  <p:stCondLst>
                                    <p:cond delay="3301"/>
                                  </p:stCondLst>
                                  <p:childTnLst>
                                    <p:animMotion origin="layout" path="M 0.221 -0.241 L 0.417 -0.241 " pathEditMode="relative" rAng="0" ptsTypes="AA">
                                      <p:cBhvr>
                                        <p:cTn id="34" dur="1880" fill="hold"/>
                                        <p:tgtEl>
                                          <p:spTgt spid="300"/>
                                        </p:tgtEl>
                                        <p:attrNameLst>
                                          <p:attrName>ppt_x</p:attrName>
                                          <p:attrName>ppt_y</p:attrName>
                                        </p:attrNameLst>
                                      </p:cBhvr>
                                      <p:rCtr x="196" y="0"/>
                                    </p:animMotion>
                                  </p:childTnLst>
                                </p:cTn>
                              </p:par>
                              <p:par>
                                <p:cTn id="35" presetID="63" presetClass="path" presetSubtype="0" fill="hold" nodeType="withEffect">
                                  <p:stCondLst>
                                    <p:cond delay="0"/>
                                  </p:stCondLst>
                                  <p:childTnLst>
                                    <p:animMotion origin="layout" path="M 0.000 0.000 L 0.239 0.000 " pathEditMode="relative" rAng="0" ptsTypes="AA">
                                      <p:cBhvr>
                                        <p:cTn id="36" dur="2293" fill="hold"/>
                                        <p:tgtEl>
                                          <p:spTgt spid="301"/>
                                        </p:tgtEl>
                                        <p:attrNameLst>
                                          <p:attrName>ppt_x</p:attrName>
                                          <p:attrName>ppt_y</p:attrName>
                                        </p:attrNameLst>
                                      </p:cBhvr>
                                      <p:rCtr x="239" y="0"/>
                                    </p:animMotion>
                                  </p:childTnLst>
                                </p:cTn>
                              </p:par>
                              <p:par>
                                <p:cTn id="37" presetID="64" presetClass="path" presetSubtype="0" fill="hold" nodeType="withEffect">
                                  <p:stCondLst>
                                    <p:cond delay="2293"/>
                                  </p:stCondLst>
                                  <p:childTnLst>
                                    <p:animMotion origin="layout" path="M 0.239 0.000 L 0.239 -0.241 " pathEditMode="relative" rAng="0" ptsTypes="AA">
                                      <p:cBhvr>
                                        <p:cTn id="38" dur="1181" fill="hold"/>
                                        <p:tgtEl>
                                          <p:spTgt spid="301"/>
                                        </p:tgtEl>
                                        <p:attrNameLst>
                                          <p:attrName>ppt_x</p:attrName>
                                          <p:attrName>ppt_y</p:attrName>
                                        </p:attrNameLst>
                                      </p:cBhvr>
                                      <p:rCtr x="0" y="-241"/>
                                    </p:animMotion>
                                  </p:childTnLst>
                                </p:cTn>
                              </p:par>
                              <p:par>
                                <p:cTn id="39" presetID="63" presetClass="path" presetSubtype="0" fill="hold" nodeType="withEffect">
                                  <p:stCondLst>
                                    <p:cond delay="3475"/>
                                  </p:stCondLst>
                                  <p:childTnLst>
                                    <p:animMotion origin="layout" path="M 0.239 -0.241 L 0.417 -0.241 " pathEditMode="relative" rAng="0" ptsTypes="AA">
                                      <p:cBhvr>
                                        <p:cTn id="40" dur="1706" fill="hold"/>
                                        <p:tgtEl>
                                          <p:spTgt spid="301"/>
                                        </p:tgtEl>
                                        <p:attrNameLst>
                                          <p:attrName>ppt_x</p:attrName>
                                          <p:attrName>ppt_y</p:attrName>
                                        </p:attrNameLst>
                                      </p:cBhvr>
                                      <p:rCtr x="178" y="0"/>
                                    </p:animMotion>
                                  </p:childTnLst>
                                </p:cTn>
                              </p:par>
                              <p:par>
                                <p:cTn id="41" presetID="63" presetClass="path" presetSubtype="0" fill="hold" nodeType="withEffect">
                                  <p:stCondLst>
                                    <p:cond delay="0"/>
                                  </p:stCondLst>
                                  <p:childTnLst>
                                    <p:animMotion origin="layout" path="M 0.000 0.000 L 0.257 0.000 " pathEditMode="relative" rAng="0" ptsTypes="AA">
                                      <p:cBhvr>
                                        <p:cTn id="42" dur="2466" fill="hold"/>
                                        <p:tgtEl>
                                          <p:spTgt spid="302"/>
                                        </p:tgtEl>
                                        <p:attrNameLst>
                                          <p:attrName>ppt_x</p:attrName>
                                          <p:attrName>ppt_y</p:attrName>
                                        </p:attrNameLst>
                                      </p:cBhvr>
                                      <p:rCtr x="257" y="0"/>
                                    </p:animMotion>
                                  </p:childTnLst>
                                </p:cTn>
                              </p:par>
                              <p:par>
                                <p:cTn id="43" presetID="64" presetClass="path" presetSubtype="0" fill="hold" nodeType="withEffect">
                                  <p:stCondLst>
                                    <p:cond delay="2466"/>
                                  </p:stCondLst>
                                  <p:childTnLst>
                                    <p:animMotion origin="layout" path="M 0.257 0.000 L 0.257 -0.241 " pathEditMode="relative" rAng="0" ptsTypes="AA">
                                      <p:cBhvr>
                                        <p:cTn id="44" dur="1181" fill="hold"/>
                                        <p:tgtEl>
                                          <p:spTgt spid="302"/>
                                        </p:tgtEl>
                                        <p:attrNameLst>
                                          <p:attrName>ppt_x</p:attrName>
                                          <p:attrName>ppt_y</p:attrName>
                                        </p:attrNameLst>
                                      </p:cBhvr>
                                      <p:rCtr x="0" y="-241"/>
                                    </p:animMotion>
                                  </p:childTnLst>
                                </p:cTn>
                              </p:par>
                              <p:par>
                                <p:cTn id="45" presetID="63" presetClass="path" presetSubtype="0" fill="hold" nodeType="withEffect">
                                  <p:stCondLst>
                                    <p:cond delay="3648"/>
                                  </p:stCondLst>
                                  <p:childTnLst>
                                    <p:animMotion origin="layout" path="M 0.257 -0.241 L 0.417 -0.241 " pathEditMode="relative" rAng="0" ptsTypes="AA">
                                      <p:cBhvr>
                                        <p:cTn id="46" dur="1533" fill="hold"/>
                                        <p:tgtEl>
                                          <p:spTgt spid="302"/>
                                        </p:tgtEl>
                                        <p:attrNameLst>
                                          <p:attrName>ppt_x</p:attrName>
                                          <p:attrName>ppt_y</p:attrName>
                                        </p:attrNameLst>
                                      </p:cBhvr>
                                      <p:rCtr x="160" y="0"/>
                                    </p:animMotion>
                                  </p:childTnLst>
                                </p:cTn>
                              </p:par>
                              <p:par>
                                <p:cTn id="47" presetID="63" presetClass="path" presetSubtype="0" fill="hold" nodeType="withEffect">
                                  <p:stCondLst>
                                    <p:cond delay="0"/>
                                  </p:stCondLst>
                                  <p:childTnLst>
                                    <p:animMotion origin="layout" path="M 0.000 0.000 L 0.275 0.000 " pathEditMode="relative" rAng="0" ptsTypes="AA">
                                      <p:cBhvr>
                                        <p:cTn id="48" dur="2640" fill="hold"/>
                                        <p:tgtEl>
                                          <p:spTgt spid="303"/>
                                        </p:tgtEl>
                                        <p:attrNameLst>
                                          <p:attrName>ppt_x</p:attrName>
                                          <p:attrName>ppt_y</p:attrName>
                                        </p:attrNameLst>
                                      </p:cBhvr>
                                      <p:rCtr x="275" y="0"/>
                                    </p:animMotion>
                                  </p:childTnLst>
                                </p:cTn>
                              </p:par>
                              <p:par>
                                <p:cTn id="49" presetID="64" presetClass="path" presetSubtype="0" fill="hold" nodeType="withEffect">
                                  <p:stCondLst>
                                    <p:cond delay="2640"/>
                                  </p:stCondLst>
                                  <p:childTnLst>
                                    <p:animMotion origin="layout" path="M 0.275 0.000 L 0.275 -0.241 " pathEditMode="relative" rAng="0" ptsTypes="AA">
                                      <p:cBhvr>
                                        <p:cTn id="50" dur="1181" fill="hold"/>
                                        <p:tgtEl>
                                          <p:spTgt spid="303"/>
                                        </p:tgtEl>
                                        <p:attrNameLst>
                                          <p:attrName>ppt_x</p:attrName>
                                          <p:attrName>ppt_y</p:attrName>
                                        </p:attrNameLst>
                                      </p:cBhvr>
                                      <p:rCtr x="0" y="-241"/>
                                    </p:animMotion>
                                  </p:childTnLst>
                                </p:cTn>
                              </p:par>
                              <p:par>
                                <p:cTn id="51" presetID="63" presetClass="path" presetSubtype="0" fill="hold" nodeType="withEffect">
                                  <p:stCondLst>
                                    <p:cond delay="3821"/>
                                  </p:stCondLst>
                                  <p:childTnLst>
                                    <p:animMotion origin="layout" path="M 0.275 -0.241 L 0.417 -0.241 " pathEditMode="relative" rAng="0" ptsTypes="AA">
                                      <p:cBhvr>
                                        <p:cTn id="52" dur="1360" fill="hold"/>
                                        <p:tgtEl>
                                          <p:spTgt spid="303"/>
                                        </p:tgtEl>
                                        <p:attrNameLst>
                                          <p:attrName>ppt_x</p:attrName>
                                          <p:attrName>ppt_y</p:attrName>
                                        </p:attrNameLst>
                                      </p:cBhvr>
                                      <p:rCtr x="142" y="0"/>
                                    </p:animMotion>
                                  </p:childTnLst>
                                </p:cTn>
                              </p:par>
                              <p:par>
                                <p:cTn id="53" presetID="63" presetClass="path" presetSubtype="0" fill="hold" nodeType="withEffect">
                                  <p:stCondLst>
                                    <p:cond delay="0"/>
                                  </p:stCondLst>
                                  <p:childTnLst>
                                    <p:animMotion origin="layout" path="M 0.000 0.000 L 0.293 0.000 " pathEditMode="relative" rAng="0" ptsTypes="AA">
                                      <p:cBhvr>
                                        <p:cTn id="54" dur="2813" fill="hold"/>
                                        <p:tgtEl>
                                          <p:spTgt spid="304"/>
                                        </p:tgtEl>
                                        <p:attrNameLst>
                                          <p:attrName>ppt_x</p:attrName>
                                          <p:attrName>ppt_y</p:attrName>
                                        </p:attrNameLst>
                                      </p:cBhvr>
                                      <p:rCtr x="293" y="0"/>
                                    </p:animMotion>
                                  </p:childTnLst>
                                </p:cTn>
                              </p:par>
                              <p:par>
                                <p:cTn id="55" presetID="64" presetClass="path" presetSubtype="0" fill="hold" nodeType="withEffect">
                                  <p:stCondLst>
                                    <p:cond delay="2813"/>
                                  </p:stCondLst>
                                  <p:childTnLst>
                                    <p:animMotion origin="layout" path="M 0.293 0.000 L 0.293 -0.241 " pathEditMode="relative" rAng="0" ptsTypes="AA">
                                      <p:cBhvr>
                                        <p:cTn id="56" dur="1181" fill="hold"/>
                                        <p:tgtEl>
                                          <p:spTgt spid="304"/>
                                        </p:tgtEl>
                                        <p:attrNameLst>
                                          <p:attrName>ppt_x</p:attrName>
                                          <p:attrName>ppt_y</p:attrName>
                                        </p:attrNameLst>
                                      </p:cBhvr>
                                      <p:rCtr x="0" y="-241"/>
                                    </p:animMotion>
                                  </p:childTnLst>
                                </p:cTn>
                              </p:par>
                              <p:par>
                                <p:cTn id="57" presetID="63" presetClass="path" presetSubtype="0" fill="hold" nodeType="withEffect">
                                  <p:stCondLst>
                                    <p:cond delay="3995"/>
                                  </p:stCondLst>
                                  <p:childTnLst>
                                    <p:animMotion origin="layout" path="M 0.293 -0.241 L 0.417 -0.241 " pathEditMode="relative" rAng="0" ptsTypes="AA">
                                      <p:cBhvr>
                                        <p:cTn id="58" dur="1186" fill="hold"/>
                                        <p:tgtEl>
                                          <p:spTgt spid="304"/>
                                        </p:tgtEl>
                                        <p:attrNameLst>
                                          <p:attrName>ppt_x</p:attrName>
                                          <p:attrName>ppt_y</p:attrName>
                                        </p:attrNameLst>
                                      </p:cBhvr>
                                      <p:rCtr x="124" y="0"/>
                                    </p:animMotion>
                                  </p:childTnLst>
                                </p:cTn>
                              </p:par>
                            </p:childTnLst>
                          </p:cTn>
                        </p:par>
                        <p:par>
                          <p:cTn id="59" fill="hold">
                            <p:stCondLst>
                              <p:cond delay="5181"/>
                            </p:stCondLst>
                            <p:childTnLst>
                              <p:par>
                                <p:cTn id="60" presetID="1" presetClass="entr" presetSubtype="0" fill="hold" grpId="0" nodeType="afterEffect">
                                  <p:stCondLst>
                                    <p:cond delay="0"/>
                                  </p:stCondLst>
                                  <p:childTnLst>
                                    <p:set>
                                      <p:cBhvr>
                                        <p:cTn id="61" dur="1" fill="hold">
                                          <p:stCondLst>
                                            <p:cond delay="0"/>
                                          </p:stCondLst>
                                        </p:cTn>
                                        <p:tgtEl>
                                          <p:spTgt spid="310"/>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91"/>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500"/>
                                  </p:stCondLst>
                                  <p:childTnLst>
                                    <p:set>
                                      <p:cBhvr>
                                        <p:cTn id="68"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p:bldP spid="311"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Strings as an Abstract Idea</a:t>
            </a:r>
            <a:endParaRPr lang="en-US">
              <a:solidFill>
                <a:srgbClr val="FF0000"/>
              </a:solidFill>
            </a:endParaRPr>
          </a:p>
        </p:txBody>
      </p:sp>
      <p:sp>
        <p:nvSpPr>
          <p:cNvPr id="43011" name="Rectangle 3"/>
          <p:cNvSpPr>
            <a:spLocks noChangeArrowheads="1"/>
          </p:cNvSpPr>
          <p:nvPr/>
        </p:nvSpPr>
        <p:spPr bwMode="auto">
          <a:xfrm>
            <a:off x="482600" y="1155700"/>
            <a:ext cx="8128000" cy="5168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latin typeface="Times New Roman" pitchFamily="1" charset="0"/>
              </a:rPr>
              <a:t>Characters are most often used in programming when they are combined to form collections of consecutive characters called </a:t>
            </a:r>
            <a:r>
              <a:rPr lang="en-US" sz="2400" i="1" dirty="0" smtClean="0">
                <a:solidFill>
                  <a:srgbClr val="000000"/>
                </a:solidFill>
                <a:latin typeface="Times New Roman" pitchFamily="1" charset="0"/>
              </a:rPr>
              <a:t>strings</a:t>
            </a:r>
            <a:r>
              <a:rPr lang="en-US" sz="2400" b="0" i="1" dirty="0" smtClean="0">
                <a:solidFill>
                  <a:srgbClr val="000000"/>
                </a:solidFill>
                <a:latin typeface="Times New Roman" pitchFamily="1" charset="0"/>
              </a:rPr>
              <a:t>.</a:t>
            </a:r>
            <a:endParaRPr lang="en-US" sz="2400" b="0" dirty="0" smtClean="0">
              <a:solidFill>
                <a:srgbClr val="000000"/>
              </a:solidFill>
              <a:latin typeface="Times New Roman" pitchFamily="1" charset="0"/>
            </a:endParaRP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As you will discover when you have a chance to look more closely at the internal structure of memory, strings are stored internally as a sequence of characters in sequential memory addresses.</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The internal representation, however, is really just an implementation detail.  For most applications, it is best to think of a string as an abstract conceptual unit rather than as the characters it contains.</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JavaScript emphasizes the abstract view by defining a built-in string type that defines high-level operations on string values.</a:t>
            </a:r>
            <a:endParaRPr lang="en-US" sz="2400" b="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3"/>
          <p:cNvSpPr>
            <a:spLocks noGrp="1" noChangeArrowheads="1"/>
          </p:cNvSpPr>
          <p:nvPr>
            <p:ph type="title"/>
          </p:nvPr>
        </p:nvSpPr>
        <p:spPr>
          <a:xfrm>
            <a:off x="0" y="2667000"/>
            <a:ext cx="9144000" cy="1143000"/>
          </a:xfrm>
          <a:noFill/>
        </p:spPr>
        <p:txBody>
          <a:bodyPr/>
          <a:lstStyle/>
          <a:p>
            <a:r>
              <a:rPr lang="en-US" sz="3600" dirty="0">
                <a:solidFill>
                  <a:srgbClr val="FF0000"/>
                </a:solidFill>
                <a:latin typeface="Times New Roman"/>
                <a:cs typeface="Times New Roman"/>
              </a:rPr>
              <a:t>The End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Tom Lehrer on “The New Math”</a:t>
            </a:r>
            <a:endParaRPr lang="en-US" sz="4000" dirty="0">
              <a:solidFill>
                <a:schemeClr val="tx1"/>
              </a:solidFill>
            </a:endParaRPr>
          </a:p>
        </p:txBody>
      </p:sp>
      <p:pic>
        <p:nvPicPr>
          <p:cNvPr id="34819" name="Picture 3"/>
          <p:cNvPicPr>
            <a:picLocks noChangeAspect="1" noChangeArrowheads="1"/>
          </p:cNvPicPr>
          <p:nvPr/>
        </p:nvPicPr>
        <p:blipFill>
          <a:blip r:embed="rId4"/>
          <a:srcRect/>
          <a:stretch>
            <a:fillRect/>
          </a:stretch>
        </p:blipFill>
        <p:spPr bwMode="auto">
          <a:xfrm>
            <a:off x="653436" y="1295400"/>
            <a:ext cx="3613764" cy="4572000"/>
          </a:xfrm>
          <a:prstGeom prst="rect">
            <a:avLst/>
          </a:prstGeom>
          <a:noFill/>
          <a:ln w="9525">
            <a:noFill/>
            <a:miter lim="800000"/>
            <a:headEnd/>
            <a:tailEnd/>
          </a:ln>
          <a:effectLst/>
        </p:spPr>
      </p:pic>
      <p:sp>
        <p:nvSpPr>
          <p:cNvPr id="149" name="TextBox 148"/>
          <p:cNvSpPr txBox="1"/>
          <p:nvPr/>
        </p:nvSpPr>
        <p:spPr>
          <a:xfrm>
            <a:off x="685800" y="5846840"/>
            <a:ext cx="3505200" cy="338554"/>
          </a:xfrm>
          <a:prstGeom prst="rect">
            <a:avLst/>
          </a:prstGeom>
          <a:noFill/>
        </p:spPr>
        <p:txBody>
          <a:bodyPr wrap="square" rtlCol="0">
            <a:spAutoFit/>
          </a:bodyPr>
          <a:lstStyle/>
          <a:p>
            <a:pPr algn="ctr"/>
            <a:r>
              <a:rPr lang="en-US" sz="1600" dirty="0" smtClean="0">
                <a:latin typeface="Helvetica Neue"/>
                <a:cs typeface="Helvetica Neue"/>
              </a:rPr>
              <a:t>Tom Lehrer (1928–)</a:t>
            </a:r>
            <a:endParaRPr lang="en-US" sz="1600" dirty="0">
              <a:latin typeface="Helvetica Neue"/>
              <a:cs typeface="Helvetica Neue"/>
            </a:endParaRPr>
          </a:p>
        </p:txBody>
      </p:sp>
      <p:grpSp>
        <p:nvGrpSpPr>
          <p:cNvPr id="158" name="Group 157"/>
          <p:cNvGrpSpPr/>
          <p:nvPr/>
        </p:nvGrpSpPr>
        <p:grpSpPr>
          <a:xfrm>
            <a:off x="4572000" y="1371600"/>
            <a:ext cx="4038600" cy="3200400"/>
            <a:chOff x="4572000" y="1371600"/>
            <a:chExt cx="4038600" cy="3200400"/>
          </a:xfrm>
        </p:grpSpPr>
        <p:sp>
          <p:nvSpPr>
            <p:cNvPr id="150" name="TextBox 149"/>
            <p:cNvSpPr txBox="1"/>
            <p:nvPr/>
          </p:nvSpPr>
          <p:spPr>
            <a:xfrm>
              <a:off x="5257800" y="1371600"/>
              <a:ext cx="3352800" cy="1938992"/>
            </a:xfrm>
            <a:prstGeom prst="rect">
              <a:avLst/>
            </a:prstGeom>
            <a:noFill/>
          </p:spPr>
          <p:txBody>
            <a:bodyPr wrap="square" rtlCol="0">
              <a:spAutoFit/>
            </a:bodyPr>
            <a:lstStyle/>
            <a:p>
              <a:r>
                <a:rPr lang="en-US" sz="12000" b="0" dirty="0" smtClean="0"/>
                <a:t>3 4 2</a:t>
              </a:r>
              <a:endParaRPr lang="en-US" sz="12000" b="0" dirty="0"/>
            </a:p>
          </p:txBody>
        </p:sp>
        <p:sp>
          <p:nvSpPr>
            <p:cNvPr id="151" name="TextBox 150"/>
            <p:cNvSpPr txBox="1"/>
            <p:nvPr/>
          </p:nvSpPr>
          <p:spPr>
            <a:xfrm>
              <a:off x="5257800" y="2633008"/>
              <a:ext cx="3352800" cy="1938992"/>
            </a:xfrm>
            <a:prstGeom prst="rect">
              <a:avLst/>
            </a:prstGeom>
            <a:noFill/>
          </p:spPr>
          <p:txBody>
            <a:bodyPr wrap="square" rtlCol="0">
              <a:spAutoFit/>
            </a:bodyPr>
            <a:lstStyle/>
            <a:p>
              <a:r>
                <a:rPr lang="en-US" sz="12000" b="0" dirty="0" smtClean="0"/>
                <a:t>1 7 3</a:t>
              </a:r>
              <a:endParaRPr lang="en-US" sz="12000" b="0" dirty="0"/>
            </a:p>
          </p:txBody>
        </p:sp>
        <p:sp>
          <p:nvSpPr>
            <p:cNvPr id="152" name="TextBox 151"/>
            <p:cNvSpPr txBox="1"/>
            <p:nvPr/>
          </p:nvSpPr>
          <p:spPr>
            <a:xfrm>
              <a:off x="4572000" y="2820650"/>
              <a:ext cx="3352800" cy="1446550"/>
            </a:xfrm>
            <a:prstGeom prst="rect">
              <a:avLst/>
            </a:prstGeom>
            <a:noFill/>
          </p:spPr>
          <p:txBody>
            <a:bodyPr wrap="square" rtlCol="0">
              <a:spAutoFit/>
            </a:bodyPr>
            <a:lstStyle/>
            <a:p>
              <a:r>
                <a:rPr lang="en-US" sz="8800" b="0" dirty="0" smtClean="0"/>
                <a:t>–</a:t>
              </a:r>
              <a:endParaRPr lang="en-US" sz="8800" b="0" dirty="0"/>
            </a:p>
          </p:txBody>
        </p:sp>
        <p:cxnSp>
          <p:nvCxnSpPr>
            <p:cNvPr id="154" name="Straight Connector 153"/>
            <p:cNvCxnSpPr/>
            <p:nvPr/>
          </p:nvCxnSpPr>
          <p:spPr bwMode="auto">
            <a:xfrm>
              <a:off x="4572000" y="4419600"/>
              <a:ext cx="38862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57" name="Group 156"/>
          <p:cNvGrpSpPr/>
          <p:nvPr/>
        </p:nvGrpSpPr>
        <p:grpSpPr>
          <a:xfrm>
            <a:off x="8382000" y="2618620"/>
            <a:ext cx="609600" cy="1800980"/>
            <a:chOff x="8382000" y="2618620"/>
            <a:chExt cx="609600" cy="1800980"/>
          </a:xfrm>
        </p:grpSpPr>
        <p:sp>
          <p:nvSpPr>
            <p:cNvPr id="155" name="TextBox 154"/>
            <p:cNvSpPr txBox="1"/>
            <p:nvPr/>
          </p:nvSpPr>
          <p:spPr>
            <a:xfrm>
              <a:off x="8382000" y="2618620"/>
              <a:ext cx="609600" cy="523220"/>
            </a:xfrm>
            <a:prstGeom prst="rect">
              <a:avLst/>
            </a:prstGeom>
            <a:noFill/>
          </p:spPr>
          <p:txBody>
            <a:bodyPr wrap="square" rtlCol="0">
              <a:spAutoFit/>
            </a:bodyPr>
            <a:lstStyle/>
            <a:p>
              <a:r>
                <a:rPr lang="en-US" sz="2800" b="0" dirty="0" smtClean="0"/>
                <a:t>8</a:t>
              </a:r>
            </a:p>
          </p:txBody>
        </p:sp>
        <p:sp>
          <p:nvSpPr>
            <p:cNvPr id="156" name="TextBox 155"/>
            <p:cNvSpPr txBox="1"/>
            <p:nvPr/>
          </p:nvSpPr>
          <p:spPr>
            <a:xfrm>
              <a:off x="8382000" y="3896380"/>
              <a:ext cx="609600" cy="523220"/>
            </a:xfrm>
            <a:prstGeom prst="rect">
              <a:avLst/>
            </a:prstGeom>
            <a:noFill/>
          </p:spPr>
          <p:txBody>
            <a:bodyPr wrap="square" rtlCol="0">
              <a:spAutoFit/>
            </a:bodyPr>
            <a:lstStyle/>
            <a:p>
              <a:r>
                <a:rPr lang="en-US" sz="2800" b="0" dirty="0" smtClean="0"/>
                <a:t>8</a:t>
              </a:r>
            </a:p>
          </p:txBody>
        </p:sp>
      </p:grpSp>
      <p:pic>
        <p:nvPicPr>
          <p:cNvPr id="159" name="NewMathAudio.mp3">
            <a:hlinkClick r:id="" action="ppaction://media"/>
          </p:cNvPr>
          <p:cNvPicPr>
            <a:picLocks noRot="1" noChangeAspect="1"/>
          </p:cNvPicPr>
          <p:nvPr>
            <a:audioFile r:link="rId1"/>
          </p:nvPr>
        </p:nvPicPr>
        <p:blipFill>
          <a:blip r:embed="rId5"/>
          <a:stretch>
            <a:fillRect/>
          </a:stretch>
        </p:blipFill>
        <p:spPr>
          <a:xfrm>
            <a:off x="9318625" y="3287713"/>
            <a:ext cx="282575" cy="282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6490" fill="hold"/>
                                        <p:tgtEl>
                                          <p:spTgt spid="159"/>
                                        </p:tgtEl>
                                      </p:cBhvr>
                                    </p:cmd>
                                  </p:childTnLst>
                                </p:cTn>
                              </p:par>
                              <p:par>
                                <p:cTn id="7" presetID="1" presetClass="entr" presetSubtype="0" fill="hold" nodeType="withEffect">
                                  <p:stCondLst>
                                    <p:cond delay="36000"/>
                                  </p:stCondLst>
                                  <p:childTnLst>
                                    <p:set>
                                      <p:cBhvr>
                                        <p:cTn id="8" dur="1" fill="hold">
                                          <p:stCondLst>
                                            <p:cond delay="0"/>
                                          </p:stCondLst>
                                        </p:cTn>
                                        <p:tgtEl>
                                          <p:spTgt spid="158"/>
                                        </p:tgtEl>
                                        <p:attrNameLst>
                                          <p:attrName>style.visibility</p:attrName>
                                        </p:attrNameLst>
                                      </p:cBhvr>
                                      <p:to>
                                        <p:strVal val="visible"/>
                                      </p:to>
                                    </p:set>
                                  </p:childTnLst>
                                </p:cTn>
                              </p:par>
                              <p:par>
                                <p:cTn id="9" presetID="1" presetClass="entr" presetSubtype="0" fill="hold" nodeType="withEffect">
                                  <p:stCondLst>
                                    <p:cond delay="150000"/>
                                  </p:stCondLst>
                                  <p:childTnLst>
                                    <p:set>
                                      <p:cBhvr>
                                        <p:cTn id="10"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Next" delay="0">
                      <p:tgtEl>
                        <p:sldTgt/>
                      </p:tgtEl>
                    </p:cond>
                    <p:cond evt="onPrev" delay="0">
                      <p:tgtEl>
                        <p:sldTgt/>
                      </p:tgtEl>
                    </p:cond>
                    <p:cond evt="onStopAudio" delay="0">
                      <p:tgtEl>
                        <p:sldTgt/>
                      </p:tgtEl>
                    </p:cond>
                  </p:endCondLst>
                </p:cTn>
                <p:tgtEl>
                  <p:spTgt spid="159"/>
                </p:tgtEl>
              </p:cMediaNode>
            </p:audio>
          </p:childTnLst>
        </p:cTn>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24475</TotalTime>
  <Words>1937</Words>
  <Application>Microsoft Macintosh PowerPoint</Application>
  <PresentationFormat>On-screen Show (4:3)</PresentationFormat>
  <Paragraphs>574</Paragraphs>
  <Slides>19</Slides>
  <Notes>19</Notes>
  <HiddenSlides>0</HiddenSlides>
  <MMClips>2</MMClips>
  <ScaleCrop>false</ScaleCrop>
  <HeadingPairs>
    <vt:vector size="4" baseType="variant">
      <vt:variant>
        <vt:lpstr>Design Template</vt:lpstr>
      </vt:variant>
      <vt:variant>
        <vt:i4>4</vt:i4>
      </vt:variant>
      <vt:variant>
        <vt:lpstr>Slide Titles</vt:lpstr>
      </vt:variant>
      <vt:variant>
        <vt:i4>19</vt:i4>
      </vt:variant>
    </vt:vector>
  </HeadingPairs>
  <TitlesOfParts>
    <vt:vector size="23" baseType="lpstr">
      <vt:lpstr>Blank Presentation</vt:lpstr>
      <vt:lpstr>2_Blank Presentation</vt:lpstr>
      <vt:lpstr>3_Blank Presentation</vt:lpstr>
      <vt:lpstr>4_Blank Presentation</vt:lpstr>
      <vt:lpstr>Binary Representation</vt:lpstr>
      <vt:lpstr>Once upon a time . . .</vt:lpstr>
      <vt:lpstr>Claude Shannon</vt:lpstr>
      <vt:lpstr>Binary Representation</vt:lpstr>
      <vt:lpstr>The Power of Bits</vt:lpstr>
      <vt:lpstr>Leibniz and Binary Notation</vt:lpstr>
      <vt:lpstr>Using Bits to Represent Integers</vt:lpstr>
      <vt:lpstr>Numbers and Bases</vt:lpstr>
      <vt:lpstr>Octal and Hexadecimal Notation</vt:lpstr>
      <vt:lpstr>Exercises: Number Bases</vt:lpstr>
      <vt:lpstr>Exercise: Perfect Numbers in Binary</vt:lpstr>
      <vt:lpstr>Bits and Representation</vt:lpstr>
      <vt:lpstr>Bits Are Everywhere</vt:lpstr>
      <vt:lpstr>Representing Characters</vt:lpstr>
      <vt:lpstr>The ASCII Subset of Unicode</vt:lpstr>
      <vt:lpstr>Hardware Support for Characters</vt:lpstr>
      <vt:lpstr>Strings as an Abstract Idea</vt:lpstr>
      <vt:lpstr>The End</vt:lpstr>
      <vt:lpstr>Tom Lehrer on “The New Math”</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247</cp:revision>
  <dcterms:created xsi:type="dcterms:W3CDTF">2017-04-28T14:56:10Z</dcterms:created>
  <dcterms:modified xsi:type="dcterms:W3CDTF">2017-04-28T18:06:58Z</dcterms:modified>
</cp:coreProperties>
</file>