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slideMasters/slideMaster2.xml" ContentType="application/vnd.openxmlformats-officedocument.presentationml.slideMaster+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theme/theme7.xml" ContentType="application/vnd.openxmlformats-officedocument.theme+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Masters/slideMaster8.xml" ContentType="application/vnd.openxmlformats-officedocument.presentationml.slideMaster+xml"/>
  <Override PartName="/ppt/notesSlides/notesSlide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theme/theme6.xml" ContentType="application/vnd.openxmlformats-officedocument.theme+xml"/>
  <Override PartName="/ppt/notesSlides/notesSlide30.xml" ContentType="application/vnd.openxmlformats-officedocument.presentationml.notesSlide+xml"/>
  <Override PartName="/ppt/slideLayouts/slideLayout15.xml" ContentType="application/vnd.openxmlformats-officedocument.presentationml.slideLayout+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slideMasters/slideMaster7.xml" ContentType="application/vnd.openxmlformats-officedocument.presentationml.slideMaster+xml"/>
  <Default Extension="png" ContentType="image/png"/>
  <Override PartName="/ppt/slideLayouts/slideLayout4.xml" ContentType="application/vnd.openxmlformats-officedocument.presentationml.slideLayout+xml"/>
  <Override PartName="/ppt/notesSlides/notesSlide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theme/theme5.xml" ContentType="application/vnd.openxmlformats-officedocument.theme+xml"/>
  <Override PartName="/ppt/slides/slide26.xml" ContentType="application/vnd.openxmlformats-officedocument.presentationml.slide+xml"/>
  <Override PartName="/ppt/slideLayouts/slideLayout14.xml" ContentType="application/vnd.openxmlformats-officedocument.presentationml.slideLayout+xml"/>
  <Override PartName="/ppt/notesSlides/notesSlide28.xml" ContentType="application/vnd.openxmlformats-officedocument.presentationml.notes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Masters/slideMaster6.xml" ContentType="application/vnd.openxmlformats-officedocument.presentationml.slideMaster+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theme/theme4.xml" ContentType="application/vnd.openxmlformats-officedocument.theme+xml"/>
  <Override PartName="/ppt/slideLayouts/slideLayout13.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Masters/slideMaster5.xml" ContentType="application/vnd.openxmlformats-officedocument.presentationml.slideMaster+xml"/>
  <Override PartName="/ppt/notesSlides/notesSlide19.xml" ContentType="application/vnd.openxmlformats-officedocument.presentationml.notesSlide+xml"/>
  <Override PartName="/ppt/slides/slide10.xml" ContentType="application/vnd.openxmlformats-officedocument.presentationml.slide+xml"/>
  <Override PartName="/ppt/slideMasters/slideMaster10.xml" ContentType="application/vnd.openxmlformats-officedocument.presentationml.slideMaster+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Layouts/slideLayout19.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slideMasters/slideMaster4.xml" ContentType="application/vnd.openxmlformats-officedocument.presentationml.slideMaster+xml"/>
  <Override PartName="/ppt/notesSlides/notesSlide18.xml" ContentType="application/vnd.openxmlformats-officedocument.presentationml.notesSlide+xml"/>
  <Override PartName="/ppt/viewProps.xml" ContentType="application/vnd.openxmlformats-officedocument.presentationml.viewProps+xml"/>
  <Override PartName="/ppt/notesSlides/notesSlide11.xml" ContentType="application/vnd.openxmlformats-officedocument.presentationml.notesSlide+xml"/>
  <Override PartName="/ppt/theme/theme9.xml" ContentType="application/vnd.openxmlformats-officedocument.theme+xml"/>
  <Override PartName="/ppt/theme/theme11.xml" ContentType="application/vnd.openxmlformats-officedocument.theme+xml"/>
  <Override PartName="/ppt/notesSlides/notesSlide3.xml" ContentType="application/vnd.openxmlformats-officedocument.presentationml.notes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slideMasters/slideMaster3.xml" ContentType="application/vnd.openxmlformats-officedocument.presentationml.slideMaster+xml"/>
  <Override PartName="/ppt/notesSlides/notesSlide17.xml" ContentType="application/vnd.openxmlformats-officedocument.presentationml.notesSlide+xml"/>
  <Override PartName="/ppt/theme/theme8.xml" ContentType="application/vnd.openxmlformats-officedocument.theme+xml"/>
  <Override PartName="/ppt/theme/theme10.xml" ContentType="application/vnd.openxmlformats-officedocument.theme+xml"/>
  <Override PartName="/ppt/notesSlides/notesSlide2.xml" ContentType="application/vnd.openxmlformats-officedocument.presentationml.notesSlide+xml"/>
  <Override PartName="/ppt/slideLayouts/slideLayout17.xml" ContentType="application/vnd.openxmlformats-officedocument.presentationml.slideLayout+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Override PartName="/ppt/slides/slide31.xml" ContentType="application/vnd.openxmlformats-officedocument.presentationml.slide+xml"/>
  <Override PartName="/ppt/slideMasters/slideMaster9.xml" ContentType="application/vnd.openxmlformats-officedocument.presentationml.slideMaster+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 id="2147483660" r:id="rId2"/>
    <p:sldMasterId id="2147483662" r:id="rId3"/>
    <p:sldMasterId id="2147483664" r:id="rId4"/>
    <p:sldMasterId id="2147483666" r:id="rId5"/>
    <p:sldMasterId id="2147483668" r:id="rId6"/>
    <p:sldMasterId id="2147483670" r:id="rId7"/>
    <p:sldMasterId id="2147483672" r:id="rId8"/>
    <p:sldMasterId id="2147483675" r:id="rId9"/>
    <p:sldMasterId id="2147483677" r:id="rId10"/>
  </p:sldMasterIdLst>
  <p:notesMasterIdLst>
    <p:notesMasterId r:id="rId42"/>
  </p:notesMasterIdLst>
  <p:sldIdLst>
    <p:sldId id="441" r:id="rId11"/>
    <p:sldId id="442" r:id="rId12"/>
    <p:sldId id="494" r:id="rId13"/>
    <p:sldId id="505" r:id="rId14"/>
    <p:sldId id="512" r:id="rId15"/>
    <p:sldId id="507" r:id="rId16"/>
    <p:sldId id="508" r:id="rId17"/>
    <p:sldId id="509" r:id="rId18"/>
    <p:sldId id="510" r:id="rId19"/>
    <p:sldId id="511" r:id="rId20"/>
    <p:sldId id="443" r:id="rId21"/>
    <p:sldId id="496" r:id="rId22"/>
    <p:sldId id="500" r:id="rId23"/>
    <p:sldId id="497" r:id="rId24"/>
    <p:sldId id="495" r:id="rId25"/>
    <p:sldId id="501" r:id="rId26"/>
    <p:sldId id="502" r:id="rId27"/>
    <p:sldId id="503" r:id="rId28"/>
    <p:sldId id="504" r:id="rId29"/>
    <p:sldId id="514" r:id="rId30"/>
    <p:sldId id="515" r:id="rId31"/>
    <p:sldId id="516" r:id="rId32"/>
    <p:sldId id="513" r:id="rId33"/>
    <p:sldId id="526" r:id="rId34"/>
    <p:sldId id="517" r:id="rId35"/>
    <p:sldId id="518" r:id="rId36"/>
    <p:sldId id="520" r:id="rId37"/>
    <p:sldId id="522" r:id="rId38"/>
    <p:sldId id="527" r:id="rId39"/>
    <p:sldId id="528" r:id="rId40"/>
    <p:sldId id="369" r:id="rId41"/>
  </p:sldIdLst>
  <p:sldSz cx="9144000" cy="6858000" type="screen4x3"/>
  <p:notesSz cx="9144000" cy="6858000"/>
  <p:defaultTextStyle>
    <a:defPPr>
      <a:defRPr lang="en-US"/>
    </a:defPPr>
    <a:lvl1pPr algn="l" rtl="0" eaLnBrk="0" fontAlgn="base" hangingPunct="0">
      <a:spcBef>
        <a:spcPct val="0"/>
      </a:spcBef>
      <a:spcAft>
        <a:spcPct val="0"/>
      </a:spcAft>
      <a:defRPr kern="1200">
        <a:solidFill>
          <a:schemeClr val="tx1"/>
        </a:solidFill>
        <a:latin typeface="Helvetica Neue" charset="0"/>
        <a:ea typeface="+mn-ea"/>
        <a:cs typeface="+mn-cs"/>
      </a:defRPr>
    </a:lvl1pPr>
    <a:lvl2pPr marL="457200" algn="l" rtl="0" eaLnBrk="0" fontAlgn="base" hangingPunct="0">
      <a:spcBef>
        <a:spcPct val="0"/>
      </a:spcBef>
      <a:spcAft>
        <a:spcPct val="0"/>
      </a:spcAft>
      <a:defRPr kern="1200">
        <a:solidFill>
          <a:schemeClr val="tx1"/>
        </a:solidFill>
        <a:latin typeface="Helvetica Neue" charset="0"/>
        <a:ea typeface="+mn-ea"/>
        <a:cs typeface="+mn-cs"/>
      </a:defRPr>
    </a:lvl2pPr>
    <a:lvl3pPr marL="914400" algn="l" rtl="0" eaLnBrk="0" fontAlgn="base" hangingPunct="0">
      <a:spcBef>
        <a:spcPct val="0"/>
      </a:spcBef>
      <a:spcAft>
        <a:spcPct val="0"/>
      </a:spcAft>
      <a:defRPr kern="1200">
        <a:solidFill>
          <a:schemeClr val="tx1"/>
        </a:solidFill>
        <a:latin typeface="Helvetica Neue" charset="0"/>
        <a:ea typeface="+mn-ea"/>
        <a:cs typeface="+mn-cs"/>
      </a:defRPr>
    </a:lvl3pPr>
    <a:lvl4pPr marL="1371600" algn="l" rtl="0" eaLnBrk="0" fontAlgn="base" hangingPunct="0">
      <a:spcBef>
        <a:spcPct val="0"/>
      </a:spcBef>
      <a:spcAft>
        <a:spcPct val="0"/>
      </a:spcAft>
      <a:defRPr kern="1200">
        <a:solidFill>
          <a:schemeClr val="tx1"/>
        </a:solidFill>
        <a:latin typeface="Helvetica Neue" charset="0"/>
        <a:ea typeface="+mn-ea"/>
        <a:cs typeface="+mn-cs"/>
      </a:defRPr>
    </a:lvl4pPr>
    <a:lvl5pPr marL="1828800" algn="l" rtl="0" eaLnBrk="0" fontAlgn="base" hangingPunct="0">
      <a:spcBef>
        <a:spcPct val="0"/>
      </a:spcBef>
      <a:spcAft>
        <a:spcPct val="0"/>
      </a:spcAft>
      <a:defRPr kern="1200">
        <a:solidFill>
          <a:schemeClr val="tx1"/>
        </a:solidFill>
        <a:latin typeface="Helvetica Neue" charset="0"/>
        <a:ea typeface="+mn-ea"/>
        <a:cs typeface="+mn-cs"/>
      </a:defRPr>
    </a:lvl5pPr>
    <a:lvl6pPr marL="2286000" algn="l" defTabSz="457200" rtl="0" eaLnBrk="1" latinLnBrk="0" hangingPunct="1">
      <a:defRPr kern="1200">
        <a:solidFill>
          <a:schemeClr val="tx1"/>
        </a:solidFill>
        <a:latin typeface="Helvetica Neue" charset="0"/>
        <a:ea typeface="+mn-ea"/>
        <a:cs typeface="+mn-cs"/>
      </a:defRPr>
    </a:lvl6pPr>
    <a:lvl7pPr marL="2743200" algn="l" defTabSz="457200" rtl="0" eaLnBrk="1" latinLnBrk="0" hangingPunct="1">
      <a:defRPr kern="1200">
        <a:solidFill>
          <a:schemeClr val="tx1"/>
        </a:solidFill>
        <a:latin typeface="Helvetica Neue" charset="0"/>
        <a:ea typeface="+mn-ea"/>
        <a:cs typeface="+mn-cs"/>
      </a:defRPr>
    </a:lvl7pPr>
    <a:lvl8pPr marL="3200400" algn="l" defTabSz="457200" rtl="0" eaLnBrk="1" latinLnBrk="0" hangingPunct="1">
      <a:defRPr kern="1200">
        <a:solidFill>
          <a:schemeClr val="tx1"/>
        </a:solidFill>
        <a:latin typeface="Helvetica Neue" charset="0"/>
        <a:ea typeface="+mn-ea"/>
        <a:cs typeface="+mn-cs"/>
      </a:defRPr>
    </a:lvl8pPr>
    <a:lvl9pPr marL="3657600" algn="l" defTabSz="457200" rtl="0" eaLnBrk="1" latinLnBrk="0" hangingPunct="1">
      <a:defRPr kern="1200">
        <a:solidFill>
          <a:schemeClr val="tx1"/>
        </a:solidFill>
        <a:latin typeface="Helvetica Neue"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00"/>
    <a:srgbClr val="999999"/>
    <a:srgbClr val="0066CC"/>
    <a:srgbClr val="FF3300"/>
    <a:srgbClr val="999933"/>
    <a:srgbClr val="33FFFF"/>
    <a:srgbClr val="CCFFFF"/>
    <a:srgbClr val="0000FF"/>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ferSingleView="1">
    <p:restoredLeft sz="32787"/>
    <p:restoredTop sz="90929"/>
  </p:normalViewPr>
  <p:slideViewPr>
    <p:cSldViewPr showGuides="1">
      <p:cViewPr>
        <p:scale>
          <a:sx n="107" d="100"/>
          <a:sy n="107" d="100"/>
        </p:scale>
        <p:origin x="-552" y="-1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0.xml"/><Relationship Id="rId31" Type="http://schemas.openxmlformats.org/officeDocument/2006/relationships/slide" Target="slides/slide21.xml"/><Relationship Id="rId32" Type="http://schemas.openxmlformats.org/officeDocument/2006/relationships/slide" Target="slides/slide22.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3.xml"/><Relationship Id="rId34" Type="http://schemas.openxmlformats.org/officeDocument/2006/relationships/slide" Target="slides/slide24.xml"/><Relationship Id="rId35" Type="http://schemas.openxmlformats.org/officeDocument/2006/relationships/slide" Target="slides/slide25.xml"/><Relationship Id="rId36" Type="http://schemas.openxmlformats.org/officeDocument/2006/relationships/slide" Target="slides/slide26.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37" Type="http://schemas.openxmlformats.org/officeDocument/2006/relationships/slide" Target="slides/slide27.xml"/><Relationship Id="rId38" Type="http://schemas.openxmlformats.org/officeDocument/2006/relationships/slide" Target="slides/slide28.xml"/><Relationship Id="rId39" Type="http://schemas.openxmlformats.org/officeDocument/2006/relationships/slide" Target="slides/slide29.xml"/><Relationship Id="rId40" Type="http://schemas.openxmlformats.org/officeDocument/2006/relationships/slide" Target="slides/slide30.xml"/><Relationship Id="rId41" Type="http://schemas.openxmlformats.org/officeDocument/2006/relationships/slide" Target="slides/slide31.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962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endParaRPr lang="en-US"/>
          </a:p>
        </p:txBody>
      </p:sp>
      <p:sp>
        <p:nvSpPr>
          <p:cNvPr id="97283" name="Rectangle 3"/>
          <p:cNvSpPr>
            <a:spLocks noGrp="1" noChangeArrowheads="1"/>
          </p:cNvSpPr>
          <p:nvPr>
            <p:ph type="dt" idx="1"/>
          </p:nvPr>
        </p:nvSpPr>
        <p:spPr bwMode="auto">
          <a:xfrm>
            <a:off x="5181600" y="0"/>
            <a:ext cx="3962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endParaRPr lang="en-US"/>
          </a:p>
        </p:txBody>
      </p:sp>
      <p:sp>
        <p:nvSpPr>
          <p:cNvPr id="8196"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p:spPr>
      </p:sp>
      <p:sp>
        <p:nvSpPr>
          <p:cNvPr id="97285" name="Rectangle 5"/>
          <p:cNvSpPr>
            <a:spLocks noGrp="1" noChangeArrowheads="1"/>
          </p:cNvSpPr>
          <p:nvPr>
            <p:ph type="body" sz="quarter" idx="3"/>
          </p:nvPr>
        </p:nvSpPr>
        <p:spPr bwMode="auto">
          <a:xfrm>
            <a:off x="1219200" y="3276600"/>
            <a:ext cx="6705600" cy="304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7286" name="Rectangle 6"/>
          <p:cNvSpPr>
            <a:spLocks noGrp="1" noChangeArrowheads="1"/>
          </p:cNvSpPr>
          <p:nvPr>
            <p:ph type="ftr" sz="quarter" idx="4"/>
          </p:nvPr>
        </p:nvSpPr>
        <p:spPr bwMode="auto">
          <a:xfrm>
            <a:off x="0" y="6477000"/>
            <a:ext cx="3962400" cy="381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endParaRPr lang="en-US"/>
          </a:p>
        </p:txBody>
      </p:sp>
      <p:sp>
        <p:nvSpPr>
          <p:cNvPr id="97287" name="Rectangle 7"/>
          <p:cNvSpPr>
            <a:spLocks noGrp="1" noChangeArrowheads="1"/>
          </p:cNvSpPr>
          <p:nvPr>
            <p:ph type="sldNum" sz="quarter" idx="5"/>
          </p:nvPr>
        </p:nvSpPr>
        <p:spPr bwMode="auto">
          <a:xfrm>
            <a:off x="5181600" y="6477000"/>
            <a:ext cx="3962400" cy="381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fld id="{752B8929-F5BA-6A42-AE8D-11B33D75B6A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76C2B28A-38EF-A84D-8CBB-6515C3C776FD}" type="slidenum">
              <a:rPr lang="en-US"/>
              <a:pPr/>
              <a:t>1</a:t>
            </a:fld>
            <a:endParaRPr lang="en-US"/>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5181600" y="6477000"/>
            <a:ext cx="3962400" cy="381000"/>
          </a:xfrm>
          <a:prstGeom prst="rect">
            <a:avLst/>
          </a:prstGeom>
          <a:noFill/>
          <a:ln w="9525">
            <a:noFill/>
            <a:miter lim="800000"/>
            <a:headEnd/>
            <a:tailEnd/>
          </a:ln>
        </p:spPr>
        <p:txBody>
          <a:bodyPr anchor="b">
            <a:prstTxWarp prst="textNoShape">
              <a:avLst/>
            </a:prstTxWarp>
          </a:bodyPr>
          <a:lstStyle/>
          <a:p>
            <a:pPr algn="r"/>
            <a:fld id="{4BA4251B-CE54-9A4D-B743-08140D584380}" type="slidenum">
              <a:rPr lang="en-US" sz="1200">
                <a:solidFill>
                  <a:prstClr val="black"/>
                </a:solidFill>
                <a:latin typeface="Times" pitchFamily="1" charset="0"/>
              </a:rPr>
              <a:pPr algn="r"/>
              <a:t>10</a:t>
            </a:fld>
            <a:endParaRPr lang="en-US" sz="1200">
              <a:solidFill>
                <a:prstClr val="black"/>
              </a:solidFill>
              <a:latin typeface="Times" pitchFamily="1" charset="0"/>
            </a:endParaRPr>
          </a:p>
        </p:txBody>
      </p:sp>
      <p:sp>
        <p:nvSpPr>
          <p:cNvPr id="62467" name="Rectangle 2"/>
          <p:cNvSpPr>
            <a:spLocks noGrp="1" noRot="1" noChangeAspect="1" noChangeArrowheads="1" noTextEdit="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2468"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3650" name="Rectangle 7"/>
          <p:cNvSpPr txBox="1">
            <a:spLocks noGrp="1" noChangeArrowheads="1"/>
          </p:cNvSpPr>
          <p:nvPr/>
        </p:nvSpPr>
        <p:spPr bwMode="auto">
          <a:xfrm>
            <a:off x="5181600" y="6477000"/>
            <a:ext cx="3962400" cy="381000"/>
          </a:xfrm>
          <a:prstGeom prst="rect">
            <a:avLst/>
          </a:prstGeom>
          <a:noFill/>
          <a:ln w="9525">
            <a:noFill/>
            <a:miter lim="800000"/>
            <a:headEnd/>
            <a:tailEnd/>
          </a:ln>
        </p:spPr>
        <p:txBody>
          <a:bodyPr anchor="b">
            <a:prstTxWarp prst="textNoShape">
              <a:avLst/>
            </a:prstTxWarp>
          </a:bodyPr>
          <a:lstStyle/>
          <a:p>
            <a:pPr algn="r"/>
            <a:fld id="{FB9B2F14-E34E-F144-9F5B-5903900A08C5}" type="slidenum">
              <a:rPr lang="en-US" sz="1200">
                <a:latin typeface="Times New Roman" charset="0"/>
              </a:rPr>
              <a:pPr algn="r"/>
              <a:t>11</a:t>
            </a:fld>
            <a:endParaRPr lang="en-US" sz="1200">
              <a:latin typeface="Times New Roman" charset="0"/>
            </a:endParaRPr>
          </a:p>
        </p:txBody>
      </p:sp>
      <p:sp>
        <p:nvSpPr>
          <p:cNvPr id="283651" name="Rectangle 2"/>
          <p:cNvSpPr>
            <a:spLocks noGrp="1" noRot="1" noChangeAspect="1" noChangeArrowheads="1" noTextEdit="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283652"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B90E92-5FE5-E043-84B7-942206E7BC87}" type="slidenum">
              <a:rPr lang="en-US">
                <a:solidFill>
                  <a:prstClr val="black"/>
                </a:solidFill>
              </a:rPr>
              <a:pPr/>
              <a:t>12</a:t>
            </a:fld>
            <a:endParaRPr lang="en-US">
              <a:solidFill>
                <a:prstClr val="black"/>
              </a:solidFill>
            </a:endParaRPr>
          </a:p>
        </p:txBody>
      </p:sp>
      <p:sp>
        <p:nvSpPr>
          <p:cNvPr id="5867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5867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B90E92-5FE5-E043-84B7-942206E7BC87}" type="slidenum">
              <a:rPr lang="en-US">
                <a:solidFill>
                  <a:prstClr val="black"/>
                </a:solidFill>
              </a:rPr>
              <a:pPr/>
              <a:t>13</a:t>
            </a:fld>
            <a:endParaRPr lang="en-US">
              <a:solidFill>
                <a:prstClr val="black"/>
              </a:solidFill>
            </a:endParaRPr>
          </a:p>
        </p:txBody>
      </p:sp>
      <p:sp>
        <p:nvSpPr>
          <p:cNvPr id="5867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5867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B8C2FA-19B6-1946-9CBB-E5C9F468378F}" type="slidenum">
              <a:rPr lang="en-US">
                <a:solidFill>
                  <a:prstClr val="black"/>
                </a:solidFill>
              </a:rPr>
              <a:pPr/>
              <a:t>14</a:t>
            </a:fld>
            <a:endParaRPr lang="en-US">
              <a:solidFill>
                <a:prstClr val="black"/>
              </a:solidFill>
            </a:endParaRPr>
          </a:p>
        </p:txBody>
      </p:sp>
      <p:sp>
        <p:nvSpPr>
          <p:cNvPr id="57651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57651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FA1A86CF-9982-5D4D-B060-031C224E88D1}" type="slidenum">
              <a:rPr lang="en-US">
                <a:solidFill>
                  <a:prstClr val="black"/>
                </a:solidFill>
              </a:rPr>
              <a:pPr/>
              <a:t>15</a:t>
            </a:fld>
            <a:endParaRPr lang="en-US">
              <a:solidFill>
                <a:prstClr val="black"/>
              </a:solidFill>
            </a:endParaRPr>
          </a:p>
        </p:txBody>
      </p:sp>
      <p:sp>
        <p:nvSpPr>
          <p:cNvPr id="29699" name="Rectangle 2"/>
          <p:cNvSpPr>
            <a:spLocks noGrp="1" noRot="1" noChangeAspect="1" noChangeArrowheads="1"/>
          </p:cNvSpPr>
          <p:nvPr>
            <p:ph type="sldImg"/>
          </p:nvPr>
        </p:nvSpPr>
        <p:spPr>
          <a:solidFill>
            <a:srgbClr val="FFFFFF"/>
          </a:solidFill>
          <a:ln/>
        </p:spPr>
      </p:sp>
      <p:sp>
        <p:nvSpPr>
          <p:cNvPr id="29700"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B90E92-5FE5-E043-84B7-942206E7BC87}" type="slidenum">
              <a:rPr lang="en-US">
                <a:solidFill>
                  <a:prstClr val="black"/>
                </a:solidFill>
              </a:rPr>
              <a:pPr/>
              <a:t>16</a:t>
            </a:fld>
            <a:endParaRPr lang="en-US">
              <a:solidFill>
                <a:prstClr val="black"/>
              </a:solidFill>
            </a:endParaRPr>
          </a:p>
        </p:txBody>
      </p:sp>
      <p:sp>
        <p:nvSpPr>
          <p:cNvPr id="5867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5867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78DC3-55A0-C148-91C2-B9E8594E38F3}" type="slidenum">
              <a:rPr lang="en-US">
                <a:solidFill>
                  <a:prstClr val="black"/>
                </a:solidFill>
              </a:rPr>
              <a:pPr/>
              <a:t>17</a:t>
            </a:fld>
            <a:endParaRPr lang="en-US">
              <a:solidFill>
                <a:prstClr val="black"/>
              </a:solidFill>
            </a:endParaRPr>
          </a:p>
        </p:txBody>
      </p:sp>
      <p:sp>
        <p:nvSpPr>
          <p:cNvPr id="89088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9088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78DC3-55A0-C148-91C2-B9E8594E38F3}" type="slidenum">
              <a:rPr lang="en-US">
                <a:solidFill>
                  <a:prstClr val="black"/>
                </a:solidFill>
              </a:rPr>
              <a:pPr/>
              <a:t>18</a:t>
            </a:fld>
            <a:endParaRPr lang="en-US">
              <a:solidFill>
                <a:prstClr val="black"/>
              </a:solidFill>
            </a:endParaRPr>
          </a:p>
        </p:txBody>
      </p:sp>
      <p:sp>
        <p:nvSpPr>
          <p:cNvPr id="89088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9088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94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1602" name="Rectangle 7"/>
          <p:cNvSpPr txBox="1">
            <a:spLocks noGrp="1" noChangeArrowheads="1"/>
          </p:cNvSpPr>
          <p:nvPr/>
        </p:nvSpPr>
        <p:spPr bwMode="auto">
          <a:xfrm>
            <a:off x="5181600" y="6477000"/>
            <a:ext cx="3962400" cy="381000"/>
          </a:xfrm>
          <a:prstGeom prst="rect">
            <a:avLst/>
          </a:prstGeom>
          <a:noFill/>
          <a:ln w="9525">
            <a:noFill/>
            <a:miter lim="800000"/>
            <a:headEnd/>
            <a:tailEnd/>
          </a:ln>
        </p:spPr>
        <p:txBody>
          <a:bodyPr anchor="b">
            <a:prstTxWarp prst="textNoShape">
              <a:avLst/>
            </a:prstTxWarp>
          </a:bodyPr>
          <a:lstStyle/>
          <a:p>
            <a:pPr algn="r"/>
            <a:fld id="{57857482-DCED-BD4A-8B4D-0E543DBDA81B}" type="slidenum">
              <a:rPr lang="en-US" sz="1200">
                <a:latin typeface="Times New Roman" charset="0"/>
              </a:rPr>
              <a:pPr algn="r"/>
              <a:t>2</a:t>
            </a:fld>
            <a:endParaRPr lang="en-US" sz="1200">
              <a:latin typeface="Times New Roman" charset="0"/>
            </a:endParaRPr>
          </a:p>
        </p:txBody>
      </p:sp>
      <p:sp>
        <p:nvSpPr>
          <p:cNvPr id="281603" name="Rectangle 2"/>
          <p:cNvSpPr>
            <a:spLocks noGrp="1" noRot="1" noChangeAspect="1" noChangeArrowheads="1" noTextEdit="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281604"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78DC3-55A0-C148-91C2-B9E8594E38F3}" type="slidenum">
              <a:rPr lang="en-US">
                <a:solidFill>
                  <a:prstClr val="black"/>
                </a:solidFill>
              </a:rPr>
              <a:pPr/>
              <a:t>20</a:t>
            </a:fld>
            <a:endParaRPr lang="en-US">
              <a:solidFill>
                <a:prstClr val="black"/>
              </a:solidFill>
            </a:endParaRPr>
          </a:p>
        </p:txBody>
      </p:sp>
      <p:sp>
        <p:nvSpPr>
          <p:cNvPr id="89088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9088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94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78DC3-55A0-C148-91C2-B9E8594E38F3}" type="slidenum">
              <a:rPr lang="en-US">
                <a:solidFill>
                  <a:prstClr val="black"/>
                </a:solidFill>
              </a:rPr>
              <a:pPr/>
              <a:t>22</a:t>
            </a:fld>
            <a:endParaRPr lang="en-US">
              <a:solidFill>
                <a:prstClr val="black"/>
              </a:solidFill>
            </a:endParaRPr>
          </a:p>
        </p:txBody>
      </p:sp>
      <p:sp>
        <p:nvSpPr>
          <p:cNvPr id="89088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9088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94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0F0311D2-00D9-4B4C-832C-A897D96DD21F}" type="slidenum">
              <a:rPr lang="en-US">
                <a:solidFill>
                  <a:prstClr val="black"/>
                </a:solidFill>
              </a:rPr>
              <a:pPr/>
              <a:t>24</a:t>
            </a:fld>
            <a:endParaRPr lang="en-US">
              <a:solidFill>
                <a:prstClr val="black"/>
              </a:solidFill>
            </a:endParaRPr>
          </a:p>
        </p:txBody>
      </p:sp>
      <p:sp>
        <p:nvSpPr>
          <p:cNvPr id="66563" name="Rectangle 2"/>
          <p:cNvSpPr>
            <a:spLocks noGrp="1" noRot="1" noChangeAspect="1" noChangeArrowheads="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93A5300E-80A3-4048-9AC4-83E81D8FAD67}" type="slidenum">
              <a:rPr lang="en-US">
                <a:solidFill>
                  <a:prstClr val="black"/>
                </a:solidFill>
              </a:rPr>
              <a:pPr/>
              <a:t>25</a:t>
            </a:fld>
            <a:endParaRPr lang="en-US">
              <a:solidFill>
                <a:prstClr val="black"/>
              </a:solidFill>
            </a:endParaRPr>
          </a:p>
        </p:txBody>
      </p:sp>
      <p:sp>
        <p:nvSpPr>
          <p:cNvPr id="50179" name="Rectangle 2"/>
          <p:cNvSpPr>
            <a:spLocks noGrp="1" noRot="1" noChangeAspect="1" noChangeArrowheads="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A734A265-4D1C-4E43-BCD8-D1C704B4ADDA}" type="slidenum">
              <a:rPr lang="en-US">
                <a:solidFill>
                  <a:prstClr val="black"/>
                </a:solidFill>
              </a:rPr>
              <a:pPr/>
              <a:t>26</a:t>
            </a:fld>
            <a:endParaRPr lang="en-US">
              <a:solidFill>
                <a:prstClr val="black"/>
              </a:solidFill>
            </a:endParaRPr>
          </a:p>
        </p:txBody>
      </p:sp>
      <p:sp>
        <p:nvSpPr>
          <p:cNvPr id="52227" name="Rectangle 2"/>
          <p:cNvSpPr>
            <a:spLocks noGrp="1" noRot="1" noChangeAspect="1" noChangeArrowheads="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812504A-2149-B741-B5A7-EF929CA8312D}" type="slidenum">
              <a:rPr lang="en-US">
                <a:solidFill>
                  <a:prstClr val="black"/>
                </a:solidFill>
              </a:rPr>
              <a:pPr/>
              <a:t>27</a:t>
            </a:fld>
            <a:endParaRPr lang="en-US">
              <a:solidFill>
                <a:prstClr val="black"/>
              </a:solidFill>
            </a:endParaRPr>
          </a:p>
        </p:txBody>
      </p:sp>
      <p:sp>
        <p:nvSpPr>
          <p:cNvPr id="56323" name="Rectangle 2"/>
          <p:cNvSpPr>
            <a:spLocks noGrp="1" noRot="1" noChangeAspect="1" noChangeArrowheads="1"/>
          </p:cNvSpPr>
          <p:nvPr>
            <p:ph type="sldImg"/>
          </p:nvPr>
        </p:nvSpPr>
        <p:spPr>
          <a:solidFill>
            <a:srgbClr val="FFFFFF"/>
          </a:solidFill>
          <a:ln/>
        </p:spPr>
      </p:sp>
      <p:sp>
        <p:nvSpPr>
          <p:cNvPr id="56324"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417B4AB-16F1-A44C-A842-22F4F34EF8EF}" type="slidenum">
              <a:rPr lang="en-US">
                <a:solidFill>
                  <a:prstClr val="black"/>
                </a:solidFill>
              </a:rPr>
              <a:pPr/>
              <a:t>28</a:t>
            </a:fld>
            <a:endParaRPr lang="en-US">
              <a:solidFill>
                <a:prstClr val="black"/>
              </a:solidFill>
            </a:endParaRPr>
          </a:p>
        </p:txBody>
      </p:sp>
      <p:sp>
        <p:nvSpPr>
          <p:cNvPr id="60419" name="Rectangle 2"/>
          <p:cNvSpPr>
            <a:spLocks noGrp="1" noRot="1" noChangeAspect="1" noChangeArrowheads="1"/>
          </p:cNvSpPr>
          <p:nvPr>
            <p:ph type="sldImg"/>
          </p:nvPr>
        </p:nvSpPr>
        <p:spPr>
          <a:solidFill>
            <a:srgbClr val="FFFFFF"/>
          </a:solidFill>
          <a:ln/>
        </p:spPr>
      </p:sp>
      <p:sp>
        <p:nvSpPr>
          <p:cNvPr id="60420"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0F0311D2-00D9-4B4C-832C-A897D96DD21F}" type="slidenum">
              <a:rPr lang="en-US">
                <a:solidFill>
                  <a:prstClr val="black"/>
                </a:solidFill>
              </a:rPr>
              <a:pPr/>
              <a:t>29</a:t>
            </a:fld>
            <a:endParaRPr lang="en-US">
              <a:solidFill>
                <a:prstClr val="black"/>
              </a:solidFill>
            </a:endParaRPr>
          </a:p>
        </p:txBody>
      </p:sp>
      <p:sp>
        <p:nvSpPr>
          <p:cNvPr id="66563" name="Rectangle 2"/>
          <p:cNvSpPr>
            <a:spLocks noGrp="1" noRot="1" noChangeAspect="1" noChangeArrowheads="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B82AB-52CE-DE4C-ABA3-68C01E90B2E3}" type="slidenum">
              <a:rPr lang="en-US">
                <a:solidFill>
                  <a:prstClr val="black"/>
                </a:solidFill>
              </a:rPr>
              <a:pPr/>
              <a:t>3</a:t>
            </a:fld>
            <a:endParaRPr lang="en-US">
              <a:solidFill>
                <a:prstClr val="black"/>
              </a:solidFill>
            </a:endParaRPr>
          </a:p>
        </p:txBody>
      </p:sp>
      <p:sp>
        <p:nvSpPr>
          <p:cNvPr id="49459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9459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A734A265-4D1C-4E43-BCD8-D1C704B4ADDA}" type="slidenum">
              <a:rPr lang="en-US">
                <a:solidFill>
                  <a:prstClr val="black"/>
                </a:solidFill>
              </a:rPr>
              <a:pPr/>
              <a:t>30</a:t>
            </a:fld>
            <a:endParaRPr lang="en-US">
              <a:solidFill>
                <a:prstClr val="black"/>
              </a:solidFill>
            </a:endParaRPr>
          </a:p>
        </p:txBody>
      </p:sp>
      <p:sp>
        <p:nvSpPr>
          <p:cNvPr id="52227" name="Rectangle 2"/>
          <p:cNvSpPr>
            <a:spLocks noGrp="1" noRot="1" noChangeAspect="1" noChangeArrowheads="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3DA7550-41C5-1649-8F1D-DAFF40C4F66E}" type="slidenum">
              <a:rPr lang="en-US"/>
              <a:pPr/>
              <a:t>31</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5181600" y="6477000"/>
            <a:ext cx="3962400" cy="381000"/>
          </a:xfrm>
          <a:prstGeom prst="rect">
            <a:avLst/>
          </a:prstGeom>
          <a:noFill/>
          <a:ln w="9525">
            <a:noFill/>
            <a:miter lim="800000"/>
            <a:headEnd/>
            <a:tailEnd/>
          </a:ln>
        </p:spPr>
        <p:txBody>
          <a:bodyPr anchor="b">
            <a:prstTxWarp prst="textNoShape">
              <a:avLst/>
            </a:prstTxWarp>
          </a:bodyPr>
          <a:lstStyle/>
          <a:p>
            <a:pPr algn="r"/>
            <a:fld id="{4BA4251B-CE54-9A4D-B743-08140D584380}" type="slidenum">
              <a:rPr lang="en-US" sz="1200">
                <a:solidFill>
                  <a:prstClr val="black"/>
                </a:solidFill>
                <a:latin typeface="Times" pitchFamily="1" charset="0"/>
              </a:rPr>
              <a:pPr algn="r"/>
              <a:t>4</a:t>
            </a:fld>
            <a:endParaRPr lang="en-US" sz="1200">
              <a:solidFill>
                <a:prstClr val="black"/>
              </a:solidFill>
              <a:latin typeface="Times" pitchFamily="1" charset="0"/>
            </a:endParaRPr>
          </a:p>
        </p:txBody>
      </p:sp>
      <p:sp>
        <p:nvSpPr>
          <p:cNvPr id="62467" name="Rectangle 2"/>
          <p:cNvSpPr>
            <a:spLocks noGrp="1" noRot="1" noChangeAspect="1" noChangeArrowheads="1" noTextEdit="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2468"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Rot="1" noChangeAspect="1" noChangeArrowheads="1"/>
          </p:cNvSpPr>
          <p:nvPr>
            <p:ph type="sldImg"/>
          </p:nvPr>
        </p:nvSpPr>
        <p:spPr>
          <a:xfrm>
            <a:off x="2846388" y="533400"/>
            <a:ext cx="3454400" cy="2590800"/>
          </a:xfrm>
          <a:solidFill>
            <a:srgbClr val="FFFFFF"/>
          </a:solidFill>
          <a:ln/>
        </p:spPr>
      </p:sp>
      <p:sp>
        <p:nvSpPr>
          <p:cNvPr id="23555"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5181600" y="6477000"/>
            <a:ext cx="3962400" cy="381000"/>
          </a:xfrm>
          <a:prstGeom prst="rect">
            <a:avLst/>
          </a:prstGeom>
          <a:noFill/>
          <a:ln w="9525">
            <a:noFill/>
            <a:miter lim="800000"/>
            <a:headEnd/>
            <a:tailEnd/>
          </a:ln>
        </p:spPr>
        <p:txBody>
          <a:bodyPr anchor="b">
            <a:prstTxWarp prst="textNoShape">
              <a:avLst/>
            </a:prstTxWarp>
          </a:bodyPr>
          <a:lstStyle/>
          <a:p>
            <a:pPr algn="r"/>
            <a:fld id="{4BA4251B-CE54-9A4D-B743-08140D584380}" type="slidenum">
              <a:rPr lang="en-US" sz="1200">
                <a:solidFill>
                  <a:prstClr val="black"/>
                </a:solidFill>
                <a:latin typeface="Times" pitchFamily="1" charset="0"/>
              </a:rPr>
              <a:pPr algn="r"/>
              <a:t>6</a:t>
            </a:fld>
            <a:endParaRPr lang="en-US" sz="1200">
              <a:solidFill>
                <a:prstClr val="black"/>
              </a:solidFill>
              <a:latin typeface="Times" pitchFamily="1" charset="0"/>
            </a:endParaRPr>
          </a:p>
        </p:txBody>
      </p:sp>
      <p:sp>
        <p:nvSpPr>
          <p:cNvPr id="62467" name="Rectangle 2"/>
          <p:cNvSpPr>
            <a:spLocks noGrp="1" noRot="1" noChangeAspect="1" noChangeArrowheads="1" noTextEdit="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2468"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5181600" y="6477000"/>
            <a:ext cx="3962400" cy="381000"/>
          </a:xfrm>
          <a:prstGeom prst="rect">
            <a:avLst/>
          </a:prstGeom>
          <a:noFill/>
          <a:ln w="9525">
            <a:noFill/>
            <a:miter lim="800000"/>
            <a:headEnd/>
            <a:tailEnd/>
          </a:ln>
        </p:spPr>
        <p:txBody>
          <a:bodyPr anchor="b">
            <a:prstTxWarp prst="textNoShape">
              <a:avLst/>
            </a:prstTxWarp>
          </a:bodyPr>
          <a:lstStyle/>
          <a:p>
            <a:pPr algn="r"/>
            <a:fld id="{4BA4251B-CE54-9A4D-B743-08140D584380}" type="slidenum">
              <a:rPr lang="en-US" sz="1200">
                <a:solidFill>
                  <a:prstClr val="black"/>
                </a:solidFill>
                <a:latin typeface="Times" pitchFamily="1" charset="0"/>
              </a:rPr>
              <a:pPr algn="r"/>
              <a:t>7</a:t>
            </a:fld>
            <a:endParaRPr lang="en-US" sz="1200">
              <a:solidFill>
                <a:prstClr val="black"/>
              </a:solidFill>
              <a:latin typeface="Times" pitchFamily="1" charset="0"/>
            </a:endParaRPr>
          </a:p>
        </p:txBody>
      </p:sp>
      <p:sp>
        <p:nvSpPr>
          <p:cNvPr id="62467" name="Rectangle 2"/>
          <p:cNvSpPr>
            <a:spLocks noGrp="1" noRot="1" noChangeAspect="1" noChangeArrowheads="1" noTextEdit="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2468"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Rot="1" noChangeAspect="1" noChangeArrowheads="1"/>
          </p:cNvSpPr>
          <p:nvPr>
            <p:ph type="sldImg"/>
          </p:nvPr>
        </p:nvSpPr>
        <p:spPr>
          <a:xfrm>
            <a:off x="2846388" y="533400"/>
            <a:ext cx="3454400" cy="2590800"/>
          </a:xfrm>
          <a:solidFill>
            <a:srgbClr val="FFFFFF"/>
          </a:solidFill>
          <a:ln/>
        </p:spPr>
      </p:sp>
      <p:sp>
        <p:nvSpPr>
          <p:cNvPr id="23555"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5181600" y="6477000"/>
            <a:ext cx="3962400" cy="381000"/>
          </a:xfrm>
          <a:prstGeom prst="rect">
            <a:avLst/>
          </a:prstGeom>
          <a:noFill/>
          <a:ln w="9525">
            <a:noFill/>
            <a:miter lim="800000"/>
            <a:headEnd/>
            <a:tailEnd/>
          </a:ln>
        </p:spPr>
        <p:txBody>
          <a:bodyPr anchor="b">
            <a:prstTxWarp prst="textNoShape">
              <a:avLst/>
            </a:prstTxWarp>
          </a:bodyPr>
          <a:lstStyle/>
          <a:p>
            <a:pPr algn="r"/>
            <a:fld id="{4BA4251B-CE54-9A4D-B743-08140D584380}" type="slidenum">
              <a:rPr lang="en-US" sz="1200">
                <a:solidFill>
                  <a:prstClr val="black"/>
                </a:solidFill>
                <a:latin typeface="Times" pitchFamily="1" charset="0"/>
              </a:rPr>
              <a:pPr algn="r"/>
              <a:t>9</a:t>
            </a:fld>
            <a:endParaRPr lang="en-US" sz="1200">
              <a:solidFill>
                <a:prstClr val="black"/>
              </a:solidFill>
              <a:latin typeface="Times" pitchFamily="1" charset="0"/>
            </a:endParaRPr>
          </a:p>
        </p:txBody>
      </p:sp>
      <p:sp>
        <p:nvSpPr>
          <p:cNvPr id="62467" name="Rectangle 2"/>
          <p:cNvSpPr>
            <a:spLocks noGrp="1" noRot="1" noChangeAspect="1" noChangeArrowheads="1" noTextEdit="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2468"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latin typeface="Times" pitchFamily="1"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6887C0F-0A9A-2D41-AFC4-5BCEF5FB14E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0385DC38-1929-A048-9234-003D1A6E27B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479F52E-EEBE-0C4B-9D9E-7E43962FBB4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smtClean="0"/>
            </a:lvl1pPr>
          </a:lstStyle>
          <a:p>
            <a:fld id="{AF4AAD30-FE5C-4844-B092-C3D833D3635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AE526AB-96F5-B344-A0C8-F0BB107B344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smtClean="0"/>
            </a:lvl1pPr>
          </a:lstStyle>
          <a:p>
            <a:fld id="{B1A61EE1-17C0-A242-A04D-5092C058BA2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smtClean="0"/>
            </a:lvl1pPr>
          </a:lstStyle>
          <a:p>
            <a:fld id="{1ABCC867-C990-334A-8E65-4052BAC9324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81903852-93D5-1541-91C5-E34E508A280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C07B39-9253-AF4A-8FDF-53E41C42FF5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6DD4944-011C-724F-AC19-F6852DF032E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C07B39-9253-AF4A-8FDF-53E41C42FF5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DFE51672-3129-B04A-AAD8-AE33C4520393}"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6DD4944-011C-724F-AC19-F6852DF032E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AE526AB-96F5-B344-A0C8-F0BB107B344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0571493-AB2E-624A-B87C-BDAD8FB0A32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8B68B96-157B-0646-AC7C-821D08C6B08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D09F012B-A357-B94D-BC79-FEDE91B9EDD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E2E882ED-234A-494A-ADEA-D40E97ED568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F587B777-6966-E249-B1C3-5344FF59A92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4DA77092-F735-914B-BC9C-20FD9ACF3AE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FE2BDE4-6AF5-694C-969B-E6276B288BF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charset="0"/>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charset="0"/>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charset="0"/>
              </a:defRPr>
            </a:lvl1pPr>
          </a:lstStyle>
          <a:p>
            <a:fld id="{58276C2E-7C49-F644-9525-29C4312CAF5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Times New Roman" charset="0"/>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eaLnBrk="0" fontAlgn="base" hangingPunct="0">
        <a:spcBef>
          <a:spcPct val="0"/>
        </a:spcBef>
        <a:spcAft>
          <a:spcPct val="0"/>
        </a:spcAft>
        <a:defRPr sz="4400">
          <a:solidFill>
            <a:schemeClr val="tx2"/>
          </a:solidFill>
          <a:latin typeface="Times" pitchFamily="84" charset="0"/>
        </a:defRPr>
      </a:lvl6pPr>
      <a:lvl7pPr marL="914400" algn="ctr" rtl="0" eaLnBrk="0" fontAlgn="base" hangingPunct="0">
        <a:spcBef>
          <a:spcPct val="0"/>
        </a:spcBef>
        <a:spcAft>
          <a:spcPct val="0"/>
        </a:spcAft>
        <a:defRPr sz="4400">
          <a:solidFill>
            <a:schemeClr val="tx2"/>
          </a:solidFill>
          <a:latin typeface="Times" pitchFamily="84" charset="0"/>
        </a:defRPr>
      </a:lvl7pPr>
      <a:lvl8pPr marL="1371600" algn="ctr" rtl="0" eaLnBrk="0" fontAlgn="base" hangingPunct="0">
        <a:spcBef>
          <a:spcPct val="0"/>
        </a:spcBef>
        <a:spcAft>
          <a:spcPct val="0"/>
        </a:spcAft>
        <a:defRPr sz="4400">
          <a:solidFill>
            <a:schemeClr val="tx2"/>
          </a:solidFill>
          <a:latin typeface="Times" pitchFamily="84" charset="0"/>
        </a:defRPr>
      </a:lvl8pPr>
      <a:lvl9pPr marL="1828800" algn="ctr" rtl="0" eaLnBrk="0" fontAlgn="base" hangingPunct="0">
        <a:spcBef>
          <a:spcPct val="0"/>
        </a:spcBef>
        <a:spcAft>
          <a:spcPct val="0"/>
        </a:spcAft>
        <a:defRPr sz="4400">
          <a:solidFill>
            <a:schemeClr val="tx2"/>
          </a:solidFill>
          <a:latin typeface="Times" pitchFamily="84" charset="0"/>
        </a:defRPr>
      </a:lvl9pPr>
    </p:titleStyle>
    <p:bodyStyle>
      <a:lvl1pPr marL="342900" indent="-342900" algn="l" rtl="0" eaLnBrk="0" fontAlgn="base" hangingPunct="0">
        <a:spcBef>
          <a:spcPct val="20000"/>
        </a:spcBef>
        <a:spcAft>
          <a:spcPct val="0"/>
        </a:spcAft>
        <a:buChar char="•"/>
        <a:defRPr sz="3200">
          <a:solidFill>
            <a:schemeClr val="tx1"/>
          </a:solidFill>
          <a:latin typeface="Times New Roman"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Times New Roman" charset="0"/>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Times New Roman" charset="0"/>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i="0">
                <a:latin typeface="Times New Roman" charset="0"/>
              </a:defRPr>
            </a:lvl1pPr>
          </a:lstStyle>
          <a:p>
            <a:pPr>
              <a:defRPr/>
            </a:pPr>
            <a:endParaRPr lang="en-US" sz="140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i="0">
                <a:latin typeface="Times New Roman" charset="0"/>
              </a:defRPr>
            </a:lvl1pPr>
          </a:lstStyle>
          <a:p>
            <a:pPr>
              <a:defRPr/>
            </a:pPr>
            <a:endParaRPr lang="en-US" sz="140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i="0">
                <a:latin typeface="Times New Roman" charset="0"/>
              </a:defRPr>
            </a:lvl1pPr>
          </a:lstStyle>
          <a:p>
            <a:pPr>
              <a:defRPr/>
            </a:pPr>
            <a:fld id="{660BB924-0A79-9C44-B421-55538CCE8254}" type="slidenum">
              <a:rPr lang="en-US" sz="1400">
                <a:solidFill>
                  <a:srgbClr val="000000"/>
                </a:solidFill>
              </a:rPr>
              <a:pPr>
                <a:defRPr/>
              </a:pPr>
              <a:t>‹#›</a:t>
            </a:fld>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678" r:id="rId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b="0"/>
            </a:lvl1pPr>
          </a:lstStyle>
          <a:p>
            <a:endParaRPr lang="en-US" sz="1400">
              <a:solidFill>
                <a:srgbClr val="000000"/>
              </a:solidFill>
              <a:latin typeface="Times New Roman" pitchFamily="1"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b="0"/>
            </a:lvl1pPr>
          </a:lstStyle>
          <a:p>
            <a:endParaRPr lang="en-US" sz="1400">
              <a:solidFill>
                <a:srgbClr val="000000"/>
              </a:solidFill>
              <a:latin typeface="Times New Roman" pitchFamily="1"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b="0"/>
            </a:lvl1pPr>
          </a:lstStyle>
          <a:p>
            <a:fld id="{A6B1C6FE-97DB-9C4C-BED0-F3CEC560E9BB}" type="slidenum">
              <a:rPr lang="en-US" sz="1400">
                <a:solidFill>
                  <a:srgbClr val="000000"/>
                </a:solidFill>
                <a:latin typeface="Times New Roman" pitchFamily="1" charset="0"/>
              </a:rPr>
              <a:pPr/>
              <a:t>‹#›</a:t>
            </a:fld>
            <a:endParaRPr lang="en-US" sz="1400">
              <a:solidFill>
                <a:srgbClr val="000000"/>
              </a:solidFill>
              <a:latin typeface="Times New Roman" pitchFamily="1" charset="0"/>
            </a:endParaRP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 charset="0"/>
        </a:defRPr>
      </a:lvl2pPr>
      <a:lvl3pPr algn="ctr" rtl="0" eaLnBrk="0" fontAlgn="base" hangingPunct="0">
        <a:spcBef>
          <a:spcPct val="0"/>
        </a:spcBef>
        <a:spcAft>
          <a:spcPct val="0"/>
        </a:spcAft>
        <a:defRPr sz="4400">
          <a:solidFill>
            <a:schemeClr val="tx2"/>
          </a:solidFill>
          <a:latin typeface="Times New Roman" pitchFamily="1" charset="0"/>
        </a:defRPr>
      </a:lvl3pPr>
      <a:lvl4pPr algn="ctr" rtl="0" eaLnBrk="0" fontAlgn="base" hangingPunct="0">
        <a:spcBef>
          <a:spcPct val="0"/>
        </a:spcBef>
        <a:spcAft>
          <a:spcPct val="0"/>
        </a:spcAft>
        <a:defRPr sz="4400">
          <a:solidFill>
            <a:schemeClr val="tx2"/>
          </a:solidFill>
          <a:latin typeface="Times New Roman" pitchFamily="1" charset="0"/>
        </a:defRPr>
      </a:lvl4pPr>
      <a:lvl5pPr algn="ctr" rtl="0" eaLnBrk="0" fontAlgn="base" hangingPunct="0">
        <a:spcBef>
          <a:spcPct val="0"/>
        </a:spcBef>
        <a:spcAft>
          <a:spcPct val="0"/>
        </a:spcAft>
        <a:defRPr sz="4400">
          <a:solidFill>
            <a:schemeClr val="tx2"/>
          </a:solidFill>
          <a:latin typeface="Times New Roman" pitchFamily="1" charset="0"/>
        </a:defRPr>
      </a:lvl5pPr>
      <a:lvl6pPr marL="457200" algn="ctr" rtl="0" eaLnBrk="0" fontAlgn="base" hangingPunct="0">
        <a:spcBef>
          <a:spcPct val="0"/>
        </a:spcBef>
        <a:spcAft>
          <a:spcPct val="0"/>
        </a:spcAft>
        <a:defRPr sz="4400">
          <a:solidFill>
            <a:schemeClr val="tx2"/>
          </a:solidFill>
          <a:latin typeface="Times New Roman" pitchFamily="1" charset="0"/>
        </a:defRPr>
      </a:lvl6pPr>
      <a:lvl7pPr marL="914400" algn="ctr" rtl="0" eaLnBrk="0" fontAlgn="base" hangingPunct="0">
        <a:spcBef>
          <a:spcPct val="0"/>
        </a:spcBef>
        <a:spcAft>
          <a:spcPct val="0"/>
        </a:spcAft>
        <a:defRPr sz="4400">
          <a:solidFill>
            <a:schemeClr val="tx2"/>
          </a:solidFill>
          <a:latin typeface="Times New Roman" pitchFamily="1" charset="0"/>
        </a:defRPr>
      </a:lvl7pPr>
      <a:lvl8pPr marL="1371600" algn="ctr" rtl="0" eaLnBrk="0" fontAlgn="base" hangingPunct="0">
        <a:spcBef>
          <a:spcPct val="0"/>
        </a:spcBef>
        <a:spcAft>
          <a:spcPct val="0"/>
        </a:spcAft>
        <a:defRPr sz="4400">
          <a:solidFill>
            <a:schemeClr val="tx2"/>
          </a:solidFill>
          <a:latin typeface="Times New Roman" pitchFamily="1" charset="0"/>
        </a:defRPr>
      </a:lvl8pPr>
      <a:lvl9pPr marL="1828800" algn="ctr" rtl="0" eaLnBrk="0" fontAlgn="base" hangingPunct="0">
        <a:spcBef>
          <a:spcPct val="0"/>
        </a:spcBef>
        <a:spcAft>
          <a:spcPct val="0"/>
        </a:spcAft>
        <a:defRPr sz="4400">
          <a:solidFill>
            <a:schemeClr val="tx2"/>
          </a:solidFill>
          <a:latin typeface="Times New Roman" pitchFamily="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i="0">
                <a:latin typeface="Times New Roman" charset="0"/>
              </a:defRPr>
            </a:lvl1pPr>
          </a:lstStyle>
          <a:p>
            <a:pPr>
              <a:defRPr/>
            </a:pPr>
            <a:endParaRPr lang="en-US" sz="140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i="0">
                <a:latin typeface="Times New Roman" charset="0"/>
              </a:defRPr>
            </a:lvl1pPr>
          </a:lstStyle>
          <a:p>
            <a:pPr>
              <a:defRPr/>
            </a:pPr>
            <a:endParaRPr lang="en-US" sz="140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i="0">
                <a:latin typeface="Times New Roman" charset="0"/>
              </a:defRPr>
            </a:lvl1pPr>
          </a:lstStyle>
          <a:p>
            <a:pPr>
              <a:defRPr/>
            </a:pPr>
            <a:fld id="{660BB924-0A79-9C44-B421-55538CCE8254}" type="slidenum">
              <a:rPr lang="en-US" sz="1400">
                <a:solidFill>
                  <a:srgbClr val="000000"/>
                </a:solidFill>
              </a:rPr>
              <a:pPr>
                <a:defRPr/>
              </a:pPr>
              <a:t>‹#›</a:t>
            </a:fld>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b="0"/>
            </a:lvl1pPr>
          </a:lstStyle>
          <a:p>
            <a:endParaRPr lang="en-US" sz="1400">
              <a:solidFill>
                <a:srgbClr val="000000"/>
              </a:solidFill>
              <a:latin typeface="Times New Roman"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b="0"/>
            </a:lvl1pPr>
          </a:lstStyle>
          <a:p>
            <a:endParaRPr lang="en-US" sz="1400">
              <a:solidFill>
                <a:srgbClr val="000000"/>
              </a:solidFill>
              <a:latin typeface="Times New Roman"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b="0"/>
            </a:lvl1pPr>
          </a:lstStyle>
          <a:p>
            <a:fld id="{2F14B723-E449-EA45-A28A-5FA5DD77E738}" type="slidenum">
              <a:rPr lang="en-US" sz="1400">
                <a:solidFill>
                  <a:srgbClr val="000000"/>
                </a:solidFill>
                <a:latin typeface="Times New Roman" charset="0"/>
              </a:rPr>
              <a:pPr/>
              <a:t>‹#›</a:t>
            </a:fld>
            <a:endParaRPr lang="en-US" sz="1400">
              <a:solidFill>
                <a:srgbClr val="000000"/>
              </a:solidFill>
              <a:latin typeface="Times New Roman" charset="0"/>
            </a:endParaRP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b="0"/>
            </a:lvl1pPr>
          </a:lstStyle>
          <a:p>
            <a:endParaRPr lang="en-US" sz="1400">
              <a:solidFill>
                <a:srgbClr val="000000"/>
              </a:solidFill>
              <a:latin typeface="Times New Roman" pitchFamily="1"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b="0"/>
            </a:lvl1pPr>
          </a:lstStyle>
          <a:p>
            <a:endParaRPr lang="en-US" sz="1400">
              <a:solidFill>
                <a:srgbClr val="000000"/>
              </a:solidFill>
              <a:latin typeface="Times New Roman" pitchFamily="1"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b="0"/>
            </a:lvl1pPr>
          </a:lstStyle>
          <a:p>
            <a:fld id="{647C9908-EAB0-4448-89F8-8CF7E8D3D3CD}" type="slidenum">
              <a:rPr lang="en-US" sz="1400">
                <a:solidFill>
                  <a:srgbClr val="000000"/>
                </a:solidFill>
                <a:latin typeface="Times New Roman" pitchFamily="1" charset="0"/>
              </a:rPr>
              <a:pPr/>
              <a:t>‹#›</a:t>
            </a:fld>
            <a:endParaRPr lang="en-US" sz="1400">
              <a:solidFill>
                <a:srgbClr val="000000"/>
              </a:solidFill>
              <a:latin typeface="Times New Roman" pitchFamily="1" charset="0"/>
            </a:endParaRP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 charset="0"/>
        </a:defRPr>
      </a:lvl2pPr>
      <a:lvl3pPr algn="ctr" rtl="0" eaLnBrk="0" fontAlgn="base" hangingPunct="0">
        <a:spcBef>
          <a:spcPct val="0"/>
        </a:spcBef>
        <a:spcAft>
          <a:spcPct val="0"/>
        </a:spcAft>
        <a:defRPr sz="4400">
          <a:solidFill>
            <a:schemeClr val="tx2"/>
          </a:solidFill>
          <a:latin typeface="Times New Roman" pitchFamily="1" charset="0"/>
        </a:defRPr>
      </a:lvl3pPr>
      <a:lvl4pPr algn="ctr" rtl="0" eaLnBrk="0" fontAlgn="base" hangingPunct="0">
        <a:spcBef>
          <a:spcPct val="0"/>
        </a:spcBef>
        <a:spcAft>
          <a:spcPct val="0"/>
        </a:spcAft>
        <a:defRPr sz="4400">
          <a:solidFill>
            <a:schemeClr val="tx2"/>
          </a:solidFill>
          <a:latin typeface="Times New Roman" pitchFamily="1" charset="0"/>
        </a:defRPr>
      </a:lvl4pPr>
      <a:lvl5pPr algn="ctr" rtl="0" eaLnBrk="0" fontAlgn="base" hangingPunct="0">
        <a:spcBef>
          <a:spcPct val="0"/>
        </a:spcBef>
        <a:spcAft>
          <a:spcPct val="0"/>
        </a:spcAft>
        <a:defRPr sz="4400">
          <a:solidFill>
            <a:schemeClr val="tx2"/>
          </a:solidFill>
          <a:latin typeface="Times New Roman" pitchFamily="1" charset="0"/>
        </a:defRPr>
      </a:lvl5pPr>
      <a:lvl6pPr marL="457200" algn="ctr" rtl="0" eaLnBrk="0" fontAlgn="base" hangingPunct="0">
        <a:spcBef>
          <a:spcPct val="0"/>
        </a:spcBef>
        <a:spcAft>
          <a:spcPct val="0"/>
        </a:spcAft>
        <a:defRPr sz="4400">
          <a:solidFill>
            <a:schemeClr val="tx2"/>
          </a:solidFill>
          <a:latin typeface="Times New Roman" pitchFamily="1" charset="0"/>
        </a:defRPr>
      </a:lvl6pPr>
      <a:lvl7pPr marL="914400" algn="ctr" rtl="0" eaLnBrk="0" fontAlgn="base" hangingPunct="0">
        <a:spcBef>
          <a:spcPct val="0"/>
        </a:spcBef>
        <a:spcAft>
          <a:spcPct val="0"/>
        </a:spcAft>
        <a:defRPr sz="4400">
          <a:solidFill>
            <a:schemeClr val="tx2"/>
          </a:solidFill>
          <a:latin typeface="Times New Roman" pitchFamily="1" charset="0"/>
        </a:defRPr>
      </a:lvl7pPr>
      <a:lvl8pPr marL="1371600" algn="ctr" rtl="0" eaLnBrk="0" fontAlgn="base" hangingPunct="0">
        <a:spcBef>
          <a:spcPct val="0"/>
        </a:spcBef>
        <a:spcAft>
          <a:spcPct val="0"/>
        </a:spcAft>
        <a:defRPr sz="4400">
          <a:solidFill>
            <a:schemeClr val="tx2"/>
          </a:solidFill>
          <a:latin typeface="Times New Roman" pitchFamily="1" charset="0"/>
        </a:defRPr>
      </a:lvl8pPr>
      <a:lvl9pPr marL="1828800" algn="ctr" rtl="0" eaLnBrk="0" fontAlgn="base" hangingPunct="0">
        <a:spcBef>
          <a:spcPct val="0"/>
        </a:spcBef>
        <a:spcAft>
          <a:spcPct val="0"/>
        </a:spcAft>
        <a:defRPr sz="4400">
          <a:solidFill>
            <a:schemeClr val="tx2"/>
          </a:solidFill>
          <a:latin typeface="Times New Roman" pitchFamily="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b="0" smtClean="0">
                <a:latin typeface="+mn-lt"/>
              </a:defRPr>
            </a:lvl1pPr>
          </a:lstStyle>
          <a:p>
            <a:pPr>
              <a:defRPr/>
            </a:pPr>
            <a:endParaRPr lang="en-US" sz="140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b="0" smtClean="0">
                <a:latin typeface="+mn-lt"/>
              </a:defRPr>
            </a:lvl1pPr>
          </a:lstStyle>
          <a:p>
            <a:pPr>
              <a:defRPr/>
            </a:pPr>
            <a:endParaRPr lang="en-US" sz="140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pitchFamily="1" charset="0"/>
              </a:defRPr>
            </a:lvl1pPr>
          </a:lstStyle>
          <a:p>
            <a:fld id="{235D3551-92D4-BB4C-A560-EFF94C573F11}" type="slidenum">
              <a:rPr lang="en-US" sz="1400">
                <a:solidFill>
                  <a:srgbClr val="000000"/>
                </a:solidFill>
              </a:rPr>
              <a:pPr/>
              <a:t>‹#›</a:t>
            </a:fld>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itchFamily="84" charset="0"/>
        </a:defRPr>
      </a:lvl2pPr>
      <a:lvl3pPr algn="ctr" rtl="0" eaLnBrk="0" fontAlgn="base" hangingPunct="0">
        <a:spcBef>
          <a:spcPct val="0"/>
        </a:spcBef>
        <a:spcAft>
          <a:spcPct val="0"/>
        </a:spcAft>
        <a:defRPr sz="4400">
          <a:solidFill>
            <a:schemeClr val="tx2"/>
          </a:solidFill>
          <a:latin typeface="Times" pitchFamily="84" charset="0"/>
        </a:defRPr>
      </a:lvl3pPr>
      <a:lvl4pPr algn="ctr" rtl="0" eaLnBrk="0" fontAlgn="base" hangingPunct="0">
        <a:spcBef>
          <a:spcPct val="0"/>
        </a:spcBef>
        <a:spcAft>
          <a:spcPct val="0"/>
        </a:spcAft>
        <a:defRPr sz="4400">
          <a:solidFill>
            <a:schemeClr val="tx2"/>
          </a:solidFill>
          <a:latin typeface="Times" pitchFamily="84" charset="0"/>
        </a:defRPr>
      </a:lvl4pPr>
      <a:lvl5pPr algn="ctr" rtl="0" eaLnBrk="0" fontAlgn="base" hangingPunct="0">
        <a:spcBef>
          <a:spcPct val="0"/>
        </a:spcBef>
        <a:spcAft>
          <a:spcPct val="0"/>
        </a:spcAft>
        <a:defRPr sz="4400">
          <a:solidFill>
            <a:schemeClr val="tx2"/>
          </a:solidFill>
          <a:latin typeface="Times" pitchFamily="84" charset="0"/>
        </a:defRPr>
      </a:lvl5pPr>
      <a:lvl6pPr marL="457200" algn="ctr" rtl="0" eaLnBrk="0" fontAlgn="base" hangingPunct="0">
        <a:spcBef>
          <a:spcPct val="0"/>
        </a:spcBef>
        <a:spcAft>
          <a:spcPct val="0"/>
        </a:spcAft>
        <a:defRPr sz="4400">
          <a:solidFill>
            <a:schemeClr val="tx2"/>
          </a:solidFill>
          <a:latin typeface="Times" pitchFamily="84" charset="0"/>
        </a:defRPr>
      </a:lvl6pPr>
      <a:lvl7pPr marL="914400" algn="ctr" rtl="0" eaLnBrk="0" fontAlgn="base" hangingPunct="0">
        <a:spcBef>
          <a:spcPct val="0"/>
        </a:spcBef>
        <a:spcAft>
          <a:spcPct val="0"/>
        </a:spcAft>
        <a:defRPr sz="4400">
          <a:solidFill>
            <a:schemeClr val="tx2"/>
          </a:solidFill>
          <a:latin typeface="Times" pitchFamily="84" charset="0"/>
        </a:defRPr>
      </a:lvl7pPr>
      <a:lvl8pPr marL="1371600" algn="ctr" rtl="0" eaLnBrk="0" fontAlgn="base" hangingPunct="0">
        <a:spcBef>
          <a:spcPct val="0"/>
        </a:spcBef>
        <a:spcAft>
          <a:spcPct val="0"/>
        </a:spcAft>
        <a:defRPr sz="4400">
          <a:solidFill>
            <a:schemeClr val="tx2"/>
          </a:solidFill>
          <a:latin typeface="Times" pitchFamily="84" charset="0"/>
        </a:defRPr>
      </a:lvl8pPr>
      <a:lvl9pPr marL="1828800" algn="ctr" rtl="0" eaLnBrk="0" fontAlgn="base" hangingPunct="0">
        <a:spcBef>
          <a:spcPct val="0"/>
        </a:spcBef>
        <a:spcAft>
          <a:spcPct val="0"/>
        </a:spcAft>
        <a:defRPr sz="4400">
          <a:solidFill>
            <a:schemeClr val="tx2"/>
          </a:solidFill>
          <a:latin typeface="Times" pitchFamily="8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Times New Roman"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Times New Roman"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Times New Roman" charset="0"/>
              </a:defRPr>
            </a:lvl1pPr>
          </a:lstStyle>
          <a:p>
            <a:pPr>
              <a:defRPr/>
            </a:pPr>
            <a:fld id="{CE1429B1-964C-1642-ABA9-6ED80BBE6F60}"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eaLnBrk="0" fontAlgn="base" hangingPunct="0">
        <a:spcBef>
          <a:spcPct val="0"/>
        </a:spcBef>
        <a:spcAft>
          <a:spcPct val="0"/>
        </a:spcAft>
        <a:defRPr sz="4400">
          <a:solidFill>
            <a:schemeClr val="tx2"/>
          </a:solidFill>
          <a:latin typeface="Times" pitchFamily="84" charset="0"/>
        </a:defRPr>
      </a:lvl6pPr>
      <a:lvl7pPr marL="914400" algn="ctr" rtl="0" eaLnBrk="0" fontAlgn="base" hangingPunct="0">
        <a:spcBef>
          <a:spcPct val="0"/>
        </a:spcBef>
        <a:spcAft>
          <a:spcPct val="0"/>
        </a:spcAft>
        <a:defRPr sz="4400">
          <a:solidFill>
            <a:schemeClr val="tx2"/>
          </a:solidFill>
          <a:latin typeface="Times" pitchFamily="84" charset="0"/>
        </a:defRPr>
      </a:lvl7pPr>
      <a:lvl8pPr marL="1371600" algn="ctr" rtl="0" eaLnBrk="0" fontAlgn="base" hangingPunct="0">
        <a:spcBef>
          <a:spcPct val="0"/>
        </a:spcBef>
        <a:spcAft>
          <a:spcPct val="0"/>
        </a:spcAft>
        <a:defRPr sz="4400">
          <a:solidFill>
            <a:schemeClr val="tx2"/>
          </a:solidFill>
          <a:latin typeface="Times" pitchFamily="84" charset="0"/>
        </a:defRPr>
      </a:lvl8pPr>
      <a:lvl9pPr marL="1828800" algn="ctr" rtl="0" eaLnBrk="0" fontAlgn="base" hangingPunct="0">
        <a:spcBef>
          <a:spcPct val="0"/>
        </a:spcBef>
        <a:spcAft>
          <a:spcPct val="0"/>
        </a:spcAft>
        <a:defRPr sz="4400">
          <a:solidFill>
            <a:schemeClr val="tx2"/>
          </a:solidFill>
          <a:latin typeface="Times" pitchFamily="84" charset="0"/>
        </a:defRPr>
      </a:lvl9pPr>
    </p:titleStyle>
    <p:bodyStyle>
      <a:lvl1pPr marL="342900" indent="-342900" algn="l" rtl="0" eaLnBrk="0" fontAlgn="base" hangingPunct="0">
        <a:spcBef>
          <a:spcPct val="20000"/>
        </a:spcBef>
        <a:spcAft>
          <a:spcPct val="0"/>
        </a:spcAft>
        <a:buChar char="•"/>
        <a:defRPr sz="3200">
          <a:solidFill>
            <a:schemeClr val="tx1"/>
          </a:solidFill>
          <a:latin typeface="Times New Roman" charset="0"/>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Times New Roman" charset="0"/>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Times New Roman" charset="0"/>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Times New Roman"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Times New Roman"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Times New Roman" charset="0"/>
              </a:defRPr>
            </a:lvl1pPr>
          </a:lstStyle>
          <a:p>
            <a:pPr>
              <a:defRPr/>
            </a:pPr>
            <a:fld id="{CE1429B1-964C-1642-ABA9-6ED80BBE6F60}"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eaLnBrk="0" fontAlgn="base" hangingPunct="0">
        <a:spcBef>
          <a:spcPct val="0"/>
        </a:spcBef>
        <a:spcAft>
          <a:spcPct val="0"/>
        </a:spcAft>
        <a:defRPr sz="4400">
          <a:solidFill>
            <a:schemeClr val="tx2"/>
          </a:solidFill>
          <a:latin typeface="Times" pitchFamily="84" charset="0"/>
        </a:defRPr>
      </a:lvl6pPr>
      <a:lvl7pPr marL="914400" algn="ctr" rtl="0" eaLnBrk="0" fontAlgn="base" hangingPunct="0">
        <a:spcBef>
          <a:spcPct val="0"/>
        </a:spcBef>
        <a:spcAft>
          <a:spcPct val="0"/>
        </a:spcAft>
        <a:defRPr sz="4400">
          <a:solidFill>
            <a:schemeClr val="tx2"/>
          </a:solidFill>
          <a:latin typeface="Times" pitchFamily="84" charset="0"/>
        </a:defRPr>
      </a:lvl7pPr>
      <a:lvl8pPr marL="1371600" algn="ctr" rtl="0" eaLnBrk="0" fontAlgn="base" hangingPunct="0">
        <a:spcBef>
          <a:spcPct val="0"/>
        </a:spcBef>
        <a:spcAft>
          <a:spcPct val="0"/>
        </a:spcAft>
        <a:defRPr sz="4400">
          <a:solidFill>
            <a:schemeClr val="tx2"/>
          </a:solidFill>
          <a:latin typeface="Times" pitchFamily="84" charset="0"/>
        </a:defRPr>
      </a:lvl8pPr>
      <a:lvl9pPr marL="1828800" algn="ctr" rtl="0" eaLnBrk="0" fontAlgn="base" hangingPunct="0">
        <a:spcBef>
          <a:spcPct val="0"/>
        </a:spcBef>
        <a:spcAft>
          <a:spcPct val="0"/>
        </a:spcAft>
        <a:defRPr sz="4400">
          <a:solidFill>
            <a:schemeClr val="tx2"/>
          </a:solidFill>
          <a:latin typeface="Times" pitchFamily="84" charset="0"/>
        </a:defRPr>
      </a:lvl9pPr>
    </p:titleStyle>
    <p:bodyStyle>
      <a:lvl1pPr marL="342900" indent="-342900" algn="l" rtl="0" eaLnBrk="0" fontAlgn="base" hangingPunct="0">
        <a:spcBef>
          <a:spcPct val="20000"/>
        </a:spcBef>
        <a:spcAft>
          <a:spcPct val="0"/>
        </a:spcAft>
        <a:buChar char="•"/>
        <a:defRPr sz="3200">
          <a:solidFill>
            <a:schemeClr val="tx1"/>
          </a:solidFill>
          <a:latin typeface="Times New Roman" charset="0"/>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Times New Roman" charset="0"/>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Times New Roman" charset="0"/>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Times New Roman"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Times New Roman"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Times New Roman" charset="0"/>
              </a:defRPr>
            </a:lvl1pPr>
          </a:lstStyle>
          <a:p>
            <a:pPr>
              <a:defRPr/>
            </a:pPr>
            <a:fld id="{CE1429B1-964C-1642-ABA9-6ED80BBE6F60}"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76" r:id="rId1"/>
  </p:sldLayoutIdLst>
  <p:txStyles>
    <p:titleStyle>
      <a:lvl1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eaLnBrk="0" fontAlgn="base" hangingPunct="0">
        <a:spcBef>
          <a:spcPct val="0"/>
        </a:spcBef>
        <a:spcAft>
          <a:spcPct val="0"/>
        </a:spcAft>
        <a:defRPr sz="4400">
          <a:solidFill>
            <a:schemeClr val="tx2"/>
          </a:solidFill>
          <a:latin typeface="Times" pitchFamily="84" charset="0"/>
        </a:defRPr>
      </a:lvl6pPr>
      <a:lvl7pPr marL="914400" algn="ctr" rtl="0" eaLnBrk="0" fontAlgn="base" hangingPunct="0">
        <a:spcBef>
          <a:spcPct val="0"/>
        </a:spcBef>
        <a:spcAft>
          <a:spcPct val="0"/>
        </a:spcAft>
        <a:defRPr sz="4400">
          <a:solidFill>
            <a:schemeClr val="tx2"/>
          </a:solidFill>
          <a:latin typeface="Times" pitchFamily="84" charset="0"/>
        </a:defRPr>
      </a:lvl7pPr>
      <a:lvl8pPr marL="1371600" algn="ctr" rtl="0" eaLnBrk="0" fontAlgn="base" hangingPunct="0">
        <a:spcBef>
          <a:spcPct val="0"/>
        </a:spcBef>
        <a:spcAft>
          <a:spcPct val="0"/>
        </a:spcAft>
        <a:defRPr sz="4400">
          <a:solidFill>
            <a:schemeClr val="tx2"/>
          </a:solidFill>
          <a:latin typeface="Times" pitchFamily="84" charset="0"/>
        </a:defRPr>
      </a:lvl8pPr>
      <a:lvl9pPr marL="1828800" algn="ctr" rtl="0" eaLnBrk="0" fontAlgn="base" hangingPunct="0">
        <a:spcBef>
          <a:spcPct val="0"/>
        </a:spcBef>
        <a:spcAft>
          <a:spcPct val="0"/>
        </a:spcAft>
        <a:defRPr sz="4400">
          <a:solidFill>
            <a:schemeClr val="tx2"/>
          </a:solidFill>
          <a:latin typeface="Times" pitchFamily="84" charset="0"/>
        </a:defRPr>
      </a:lvl9pPr>
    </p:titleStyle>
    <p:bodyStyle>
      <a:lvl1pPr marL="342900" indent="-342900" algn="l" rtl="0" eaLnBrk="0" fontAlgn="base" hangingPunct="0">
        <a:spcBef>
          <a:spcPct val="20000"/>
        </a:spcBef>
        <a:spcAft>
          <a:spcPct val="0"/>
        </a:spcAft>
        <a:buChar char="•"/>
        <a:defRPr sz="3200">
          <a:solidFill>
            <a:schemeClr val="tx1"/>
          </a:solidFill>
          <a:latin typeface="Times New Roman" charset="0"/>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Times New Roman" charset="0"/>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Times New Roman" charset="0"/>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Times New Roman" charset="0"/>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hyperlink" Target="http://portal.acm.org/citation.cfm?id=361623" TargetMode="External"/><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9.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video" Target="file://localhost/Users/eroberts/Movies/BreakingTheCode.mov" TargetMode="External"/><Relationship Id="rId2"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143000"/>
            <a:ext cx="9144000" cy="1143000"/>
          </a:xfrm>
        </p:spPr>
        <p:txBody>
          <a:bodyPr/>
          <a:lstStyle/>
          <a:p>
            <a:r>
              <a:rPr lang="en-US" sz="6000" dirty="0" smtClean="0">
                <a:solidFill>
                  <a:srgbClr val="FF0000"/>
                </a:solidFill>
              </a:rPr>
              <a:t>JavaScript and OOP</a:t>
            </a:r>
            <a:endParaRPr lang="en-US" sz="6000" dirty="0">
              <a:solidFill>
                <a:srgbClr val="FF0000"/>
              </a:solidFill>
            </a:endParaRPr>
          </a:p>
        </p:txBody>
      </p:sp>
      <p:sp>
        <p:nvSpPr>
          <p:cNvPr id="2051" name="Text Box 40"/>
          <p:cNvSpPr txBox="1">
            <a:spLocks noChangeArrowheads="1"/>
          </p:cNvSpPr>
          <p:nvPr/>
        </p:nvSpPr>
        <p:spPr bwMode="auto">
          <a:xfrm>
            <a:off x="0" y="4114800"/>
            <a:ext cx="9144000" cy="1360372"/>
          </a:xfrm>
          <a:prstGeom prst="rect">
            <a:avLst/>
          </a:prstGeom>
          <a:noFill/>
          <a:ln w="9525">
            <a:noFill/>
            <a:miter lim="800000"/>
            <a:headEnd/>
            <a:tailEnd/>
          </a:ln>
        </p:spPr>
        <p:txBody>
          <a:bodyPr>
            <a:prstTxWarp prst="textNoShape">
              <a:avLst/>
            </a:prstTxWarp>
            <a:spAutoFit/>
          </a:bodyPr>
          <a:lstStyle/>
          <a:p>
            <a:pPr algn="ctr">
              <a:lnSpc>
                <a:spcPct val="85000"/>
              </a:lnSpc>
            </a:pPr>
            <a:r>
              <a:rPr lang="en-US" sz="3200" dirty="0">
                <a:latin typeface="Times New Roman" charset="0"/>
              </a:rPr>
              <a:t>Eric </a:t>
            </a:r>
            <a:r>
              <a:rPr lang="en-US" sz="3200" dirty="0" smtClean="0">
                <a:latin typeface="Times New Roman" charset="0"/>
              </a:rPr>
              <a:t>Roberts and Jerry Cain</a:t>
            </a:r>
          </a:p>
          <a:p>
            <a:pPr algn="ctr">
              <a:lnSpc>
                <a:spcPct val="85000"/>
              </a:lnSpc>
            </a:pPr>
            <a:r>
              <a:rPr lang="en-US" sz="3200" dirty="0">
                <a:latin typeface="Times New Roman" charset="0"/>
              </a:rPr>
              <a:t>CS </a:t>
            </a:r>
            <a:r>
              <a:rPr lang="en-US" sz="3200" dirty="0" smtClean="0">
                <a:latin typeface="Times New Roman" charset="0"/>
              </a:rPr>
              <a:t>106J</a:t>
            </a:r>
          </a:p>
          <a:p>
            <a:pPr algn="ctr">
              <a:lnSpc>
                <a:spcPct val="85000"/>
              </a:lnSpc>
            </a:pPr>
            <a:r>
              <a:rPr lang="en-US" sz="3200" dirty="0" smtClean="0">
                <a:latin typeface="Times New Roman" charset="0"/>
              </a:rPr>
              <a:t>May 19, 2017</a:t>
            </a:r>
            <a:endParaRPr lang="en-US" sz="3200" dirty="0">
              <a:latin typeface="Times New Roman"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76200"/>
            <a:ext cx="9144000" cy="1143000"/>
          </a:xfrm>
          <a:noFill/>
        </p:spPr>
        <p:txBody>
          <a:bodyPr/>
          <a:lstStyle/>
          <a:p>
            <a:r>
              <a:rPr lang="en-US" sz="4000" dirty="0" smtClean="0">
                <a:solidFill>
                  <a:srgbClr val="FF0000"/>
                </a:solidFill>
                <a:latin typeface="Times New Roman" pitchFamily="1" charset="0"/>
              </a:rPr>
              <a:t>The Next “A” Is Different</a:t>
            </a:r>
            <a:endParaRPr lang="en-US" dirty="0">
              <a:solidFill>
                <a:srgbClr val="FF0000"/>
              </a:solidFill>
              <a:latin typeface="Times New Roman" pitchFamily="1" charset="0"/>
            </a:endParaRPr>
          </a:p>
        </p:txBody>
      </p:sp>
      <p:pic>
        <p:nvPicPr>
          <p:cNvPr id="4" name="Picture 3" descr="EnigmaDiagram2Trans.png"/>
          <p:cNvPicPr>
            <a:picLocks noChangeAspect="1"/>
          </p:cNvPicPr>
          <p:nvPr/>
        </p:nvPicPr>
        <p:blipFill>
          <a:blip r:embed="rId3"/>
          <a:stretch>
            <a:fillRect/>
          </a:stretch>
        </p:blipFill>
        <p:spPr>
          <a:xfrm>
            <a:off x="0" y="901700"/>
            <a:ext cx="9144000" cy="58801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2626" name="Rectangle 2"/>
          <p:cNvSpPr>
            <a:spLocks noGrp="1" noChangeArrowheads="1"/>
          </p:cNvSpPr>
          <p:nvPr>
            <p:ph type="ctrTitle" idx="4294967295"/>
          </p:nvPr>
        </p:nvSpPr>
        <p:spPr>
          <a:xfrm>
            <a:off x="0" y="2616200"/>
            <a:ext cx="9144000" cy="1143000"/>
          </a:xfrm>
        </p:spPr>
        <p:txBody>
          <a:bodyPr/>
          <a:lstStyle/>
          <a:p>
            <a:r>
              <a:rPr lang="en-US" sz="6000" smtClean="0">
                <a:solidFill>
                  <a:srgbClr val="FF0000"/>
                </a:solidFill>
              </a:rPr>
              <a:t>JavaScript and OOP</a:t>
            </a:r>
            <a:endParaRPr lang="en-US" sz="6000"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Review: Clients and </a:t>
            </a:r>
            <a:r>
              <a:rPr lang="en-US" sz="4000" dirty="0" smtClean="0">
                <a:solidFill>
                  <a:srgbClr val="FF0000"/>
                </a:solidFill>
              </a:rPr>
              <a:t>Interfaces</a:t>
            </a:r>
            <a:endParaRPr lang="en-US" dirty="0">
              <a:solidFill>
                <a:schemeClr val="tx1"/>
              </a:solidFill>
            </a:endParaRPr>
          </a:p>
        </p:txBody>
      </p:sp>
      <p:sp>
        <p:nvSpPr>
          <p:cNvPr id="10" name="Rectangle 3"/>
          <p:cNvSpPr>
            <a:spLocks noChangeArrowheads="1"/>
          </p:cNvSpPr>
          <p:nvPr/>
        </p:nvSpPr>
        <p:spPr bwMode="auto">
          <a:xfrm>
            <a:off x="477765" y="1155700"/>
            <a:ext cx="8128000" cy="2730500"/>
          </a:xfrm>
          <a:prstGeom prst="rect">
            <a:avLst/>
          </a:prstGeom>
          <a:noFill/>
          <a:ln w="9525">
            <a:noFill/>
            <a:miter lim="800000"/>
            <a:headEnd/>
            <a:tailEnd/>
          </a:ln>
          <a:effectLst/>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charset="0"/>
              </a:rPr>
              <a:t>Libraries—along with programming abstractions at many other levels—can be viewed from two perspectives.  Code that uses a library is called a </a:t>
            </a:r>
            <a:r>
              <a:rPr lang="en-US" sz="2400" b="1" i="1" dirty="0" smtClean="0">
                <a:solidFill>
                  <a:srgbClr val="000000"/>
                </a:solidFill>
                <a:latin typeface="Times New Roman" charset="0"/>
              </a:rPr>
              <a:t>client</a:t>
            </a:r>
            <a:r>
              <a:rPr lang="en-US" sz="2400" i="1" dirty="0" smtClean="0">
                <a:solidFill>
                  <a:srgbClr val="000000"/>
                </a:solidFill>
                <a:latin typeface="Times New Roman" charset="0"/>
              </a:rPr>
              <a:t>.</a:t>
            </a:r>
            <a:r>
              <a:rPr lang="en-US" sz="2400" dirty="0" smtClean="0">
                <a:solidFill>
                  <a:srgbClr val="000000"/>
                </a:solidFill>
                <a:latin typeface="Times New Roman" charset="0"/>
              </a:rPr>
              <a:t>  The code for the library itself is called the </a:t>
            </a:r>
            <a:r>
              <a:rPr lang="en-US" sz="2400" b="1" i="1" dirty="0" smtClean="0">
                <a:solidFill>
                  <a:srgbClr val="000000"/>
                </a:solidFill>
                <a:latin typeface="Times New Roman" charset="0"/>
              </a:rPr>
              <a:t>implementation</a:t>
            </a:r>
            <a:r>
              <a:rPr lang="en-US" sz="2400" i="1" dirty="0" smtClean="0">
                <a:solidFill>
                  <a:srgbClr val="000000"/>
                </a:solidFill>
                <a:latin typeface="Times New Roman" charset="0"/>
              </a:rPr>
              <a:t>.</a:t>
            </a:r>
          </a:p>
          <a:p>
            <a:pPr marL="342900" indent="-342900" algn="just">
              <a:lnSpc>
                <a:spcPct val="90000"/>
              </a:lnSpc>
              <a:spcAft>
                <a:spcPct val="50000"/>
              </a:spcAft>
              <a:buFontTx/>
              <a:buChar char="•"/>
            </a:pPr>
            <a:r>
              <a:rPr lang="en-US" sz="2400" dirty="0" smtClean="0">
                <a:solidFill>
                  <a:srgbClr val="000000"/>
                </a:solidFill>
                <a:latin typeface="Times New Roman" charset="0"/>
              </a:rPr>
              <a:t>The </a:t>
            </a:r>
            <a:r>
              <a:rPr lang="en-US" sz="2400" dirty="0" smtClean="0">
                <a:solidFill>
                  <a:srgbClr val="000000"/>
                </a:solidFill>
                <a:latin typeface="Times New Roman" charset="0"/>
              </a:rPr>
              <a:t>point at which the client and the implementation meet is called the </a:t>
            </a:r>
            <a:r>
              <a:rPr lang="en-US" sz="2400" b="1" i="1" dirty="0" smtClean="0">
                <a:solidFill>
                  <a:srgbClr val="000000"/>
                </a:solidFill>
                <a:latin typeface="Times New Roman" charset="0"/>
              </a:rPr>
              <a:t>interface</a:t>
            </a:r>
            <a:r>
              <a:rPr lang="en-US" sz="2400" i="1" dirty="0" smtClean="0">
                <a:solidFill>
                  <a:srgbClr val="000000"/>
                </a:solidFill>
                <a:latin typeface="Times New Roman" charset="0"/>
              </a:rPr>
              <a:t>,</a:t>
            </a:r>
            <a:r>
              <a:rPr lang="en-US" sz="2400" dirty="0" smtClean="0">
                <a:solidFill>
                  <a:srgbClr val="000000"/>
                </a:solidFill>
                <a:latin typeface="Times New Roman" charset="0"/>
              </a:rPr>
              <a:t> which serves as both a barrier and a communication channel:</a:t>
            </a:r>
          </a:p>
        </p:txBody>
      </p:sp>
      <p:grpSp>
        <p:nvGrpSpPr>
          <p:cNvPr id="2" name="Group 17"/>
          <p:cNvGrpSpPr/>
          <p:nvPr/>
        </p:nvGrpSpPr>
        <p:grpSpPr>
          <a:xfrm>
            <a:off x="3048000" y="4186213"/>
            <a:ext cx="3429000" cy="1985987"/>
            <a:chOff x="3048000" y="4562475"/>
            <a:chExt cx="3429000" cy="1985987"/>
          </a:xfrm>
        </p:grpSpPr>
        <p:pic>
          <p:nvPicPr>
            <p:cNvPr id="8" name="Picture 4" descr="BrickWall"/>
            <p:cNvPicPr>
              <a:picLocks noChangeAspect="1" noChangeArrowheads="1"/>
            </p:cNvPicPr>
            <p:nvPr/>
          </p:nvPicPr>
          <p:blipFill>
            <a:blip r:embed="rId3"/>
            <a:srcRect/>
            <a:stretch>
              <a:fillRect/>
            </a:stretch>
          </p:blipFill>
          <p:spPr bwMode="auto">
            <a:xfrm>
              <a:off x="4413250" y="4562475"/>
              <a:ext cx="328613" cy="1685925"/>
            </a:xfrm>
            <a:prstGeom prst="rect">
              <a:avLst/>
            </a:prstGeom>
            <a:noFill/>
            <a:ln w="9525">
              <a:noFill/>
              <a:miter lim="800000"/>
              <a:headEnd/>
              <a:tailEnd/>
            </a:ln>
          </p:spPr>
        </p:pic>
        <p:sp>
          <p:nvSpPr>
            <p:cNvPr id="9" name="TextBox 8"/>
            <p:cNvSpPr txBox="1"/>
            <p:nvPr/>
          </p:nvSpPr>
          <p:spPr>
            <a:xfrm>
              <a:off x="3775365" y="6179130"/>
              <a:ext cx="1600200" cy="369332"/>
            </a:xfrm>
            <a:prstGeom prst="rect">
              <a:avLst/>
            </a:prstGeom>
            <a:noFill/>
          </p:spPr>
          <p:txBody>
            <a:bodyPr wrap="square" rtlCol="0">
              <a:spAutoFit/>
            </a:bodyPr>
            <a:lstStyle/>
            <a:p>
              <a:pPr algn="ctr"/>
              <a:r>
                <a:rPr lang="en-US" i="1" dirty="0" smtClean="0">
                  <a:solidFill>
                    <a:srgbClr val="000000"/>
                  </a:solidFill>
                  <a:latin typeface="Times New Roman" charset="0"/>
                </a:rPr>
                <a:t>interface</a:t>
              </a:r>
              <a:endParaRPr lang="en-US" i="1" dirty="0">
                <a:solidFill>
                  <a:srgbClr val="000000"/>
                </a:solidFill>
                <a:latin typeface="Times New Roman" charset="0"/>
              </a:endParaRPr>
            </a:p>
          </p:txBody>
        </p:sp>
        <p:sp>
          <p:nvSpPr>
            <p:cNvPr id="11" name="TextBox 10"/>
            <p:cNvSpPr txBox="1"/>
            <p:nvPr/>
          </p:nvSpPr>
          <p:spPr>
            <a:xfrm>
              <a:off x="3048000" y="5181600"/>
              <a:ext cx="1600200" cy="369332"/>
            </a:xfrm>
            <a:prstGeom prst="rect">
              <a:avLst/>
            </a:prstGeom>
            <a:noFill/>
          </p:spPr>
          <p:txBody>
            <a:bodyPr wrap="square" rtlCol="0">
              <a:spAutoFit/>
            </a:bodyPr>
            <a:lstStyle/>
            <a:p>
              <a:pPr algn="ctr"/>
              <a:r>
                <a:rPr lang="en-US" i="1" dirty="0" smtClean="0">
                  <a:solidFill>
                    <a:srgbClr val="000000"/>
                  </a:solidFill>
                  <a:latin typeface="Times New Roman" charset="0"/>
                </a:rPr>
                <a:t>client</a:t>
              </a:r>
              <a:endParaRPr lang="en-US" i="1" dirty="0">
                <a:solidFill>
                  <a:srgbClr val="000000"/>
                </a:solidFill>
                <a:latin typeface="Times New Roman" charset="0"/>
              </a:endParaRPr>
            </a:p>
          </p:txBody>
        </p:sp>
        <p:sp>
          <p:nvSpPr>
            <p:cNvPr id="14" name="TextBox 13"/>
            <p:cNvSpPr txBox="1"/>
            <p:nvPr/>
          </p:nvSpPr>
          <p:spPr>
            <a:xfrm>
              <a:off x="4876800" y="5181600"/>
              <a:ext cx="1600200" cy="369332"/>
            </a:xfrm>
            <a:prstGeom prst="rect">
              <a:avLst/>
            </a:prstGeom>
            <a:noFill/>
          </p:spPr>
          <p:txBody>
            <a:bodyPr wrap="square" rtlCol="0">
              <a:spAutoFit/>
            </a:bodyPr>
            <a:lstStyle/>
            <a:p>
              <a:pPr algn="ctr"/>
              <a:r>
                <a:rPr lang="en-US" i="1" dirty="0" smtClean="0">
                  <a:solidFill>
                    <a:srgbClr val="000000"/>
                  </a:solidFill>
                  <a:latin typeface="Times New Roman" charset="0"/>
                </a:rPr>
                <a:t>implementation</a:t>
              </a:r>
              <a:endParaRPr lang="en-US" i="1" dirty="0">
                <a:solidFill>
                  <a:srgbClr val="000000"/>
                </a:solidFill>
                <a:latin typeface="Times New Roman" charset="0"/>
              </a:endParaRPr>
            </a:p>
          </p:txBody>
        </p:sp>
        <p:sp>
          <p:nvSpPr>
            <p:cNvPr id="17" name="Rectangle 16"/>
            <p:cNvSpPr/>
            <p:nvPr/>
          </p:nvSpPr>
          <p:spPr bwMode="auto">
            <a:xfrm>
              <a:off x="4409440" y="5376672"/>
              <a:ext cx="338328" cy="54864"/>
            </a:xfrm>
            <a:prstGeom prst="rect">
              <a:avLst/>
            </a:prstGeom>
            <a:solidFill>
              <a:srgbClr val="CC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z="1400" b="1">
                <a:solidFill>
                  <a:srgbClr val="000000"/>
                </a:solidFill>
                <a:latin typeface="Times New Roman"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David </a:t>
            </a:r>
            <a:r>
              <a:rPr lang="en-US" sz="4000" dirty="0" err="1" smtClean="0">
                <a:solidFill>
                  <a:srgbClr val="FF0000"/>
                </a:solidFill>
              </a:rPr>
              <a:t>Parnas</a:t>
            </a:r>
            <a:r>
              <a:rPr lang="en-US" sz="4000" dirty="0" smtClean="0">
                <a:solidFill>
                  <a:srgbClr val="FF0000"/>
                </a:solidFill>
              </a:rPr>
              <a:t> on Modular Development</a:t>
            </a:r>
            <a:endParaRPr lang="en-US" dirty="0">
              <a:solidFill>
                <a:schemeClr val="tx1"/>
              </a:solidFill>
            </a:endParaRPr>
          </a:p>
        </p:txBody>
      </p:sp>
      <p:sp>
        <p:nvSpPr>
          <p:cNvPr id="10" name="Rectangle 3"/>
          <p:cNvSpPr>
            <a:spLocks noChangeArrowheads="1"/>
          </p:cNvSpPr>
          <p:nvPr/>
        </p:nvSpPr>
        <p:spPr bwMode="auto">
          <a:xfrm>
            <a:off x="418415" y="1155700"/>
            <a:ext cx="5919919" cy="4635500"/>
          </a:xfrm>
          <a:prstGeom prst="rect">
            <a:avLst/>
          </a:prstGeom>
          <a:noFill/>
          <a:ln w="9525">
            <a:noFill/>
            <a:miter lim="800000"/>
            <a:headEnd/>
            <a:tailEnd/>
          </a:ln>
          <a:effectLst/>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pitchFamily="1" charset="0"/>
              </a:rPr>
              <a:t>David </a:t>
            </a:r>
            <a:r>
              <a:rPr lang="en-US" sz="2400" dirty="0" err="1" smtClean="0">
                <a:solidFill>
                  <a:srgbClr val="000000"/>
                </a:solidFill>
                <a:latin typeface="Times New Roman" pitchFamily="1" charset="0"/>
              </a:rPr>
              <a:t>Parnas</a:t>
            </a:r>
            <a:r>
              <a:rPr lang="en-US" sz="2400" dirty="0" smtClean="0">
                <a:solidFill>
                  <a:srgbClr val="000000"/>
                </a:solidFill>
                <a:latin typeface="Times New Roman" pitchFamily="1" charset="0"/>
              </a:rPr>
              <a:t> is Professor of Computer Science at Limerick University in Ireland, where he directs the Software Quality Research Laboratory, and has also taught at universities in Germany, Canada, and the United States.  </a:t>
            </a:r>
            <a:endParaRPr lang="en-US" sz="2400" dirty="0" smtClean="0">
              <a:solidFill>
                <a:srgbClr val="000000"/>
              </a:solidFill>
              <a:latin typeface="Times New Roman" pitchFamily="1" charset="0"/>
            </a:endParaRPr>
          </a:p>
          <a:p>
            <a:pPr marL="342900" indent="-342900" algn="just">
              <a:lnSpc>
                <a:spcPct val="90000"/>
              </a:lnSpc>
              <a:spcAft>
                <a:spcPct val="50000"/>
              </a:spcAft>
              <a:buFontTx/>
              <a:buChar char="•"/>
            </a:pPr>
            <a:r>
              <a:rPr lang="en-US" sz="2400" dirty="0" err="1" smtClean="0">
                <a:solidFill>
                  <a:srgbClr val="000000"/>
                </a:solidFill>
                <a:latin typeface="Times New Roman" pitchFamily="1" charset="0"/>
              </a:rPr>
              <a:t>Parnas’s</a:t>
            </a:r>
            <a:r>
              <a:rPr lang="en-US" sz="2400" dirty="0" smtClean="0">
                <a:solidFill>
                  <a:srgbClr val="000000"/>
                </a:solidFill>
                <a:latin typeface="Times New Roman" pitchFamily="1" charset="0"/>
              </a:rPr>
              <a:t> most influential contribution to software engineering is his groundbreaking 1972 paper “On the criteria to be used in decomposing systems into modules,” which laid the foundation for modern structured programming.  This paper appears in many anthologies and is available on the web </a:t>
            </a:r>
            <a:r>
              <a:rPr lang="en-US" sz="2400" dirty="0" smtClean="0">
                <a:solidFill>
                  <a:srgbClr val="000000"/>
                </a:solidFill>
                <a:latin typeface="Times New Roman" pitchFamily="1" charset="0"/>
              </a:rPr>
              <a:t>at</a:t>
            </a:r>
          </a:p>
        </p:txBody>
      </p:sp>
      <p:pic>
        <p:nvPicPr>
          <p:cNvPr id="12" name="Picture 12" descr="DavidParnas"/>
          <p:cNvPicPr>
            <a:picLocks noChangeAspect="1" noChangeArrowheads="1"/>
          </p:cNvPicPr>
          <p:nvPr/>
        </p:nvPicPr>
        <p:blipFill>
          <a:blip r:embed="rId3"/>
          <a:srcRect/>
          <a:stretch>
            <a:fillRect/>
          </a:stretch>
        </p:blipFill>
        <p:spPr bwMode="auto">
          <a:xfrm>
            <a:off x="6553200" y="1219200"/>
            <a:ext cx="2057400" cy="2649538"/>
          </a:xfrm>
          <a:prstGeom prst="rect">
            <a:avLst/>
          </a:prstGeom>
          <a:noFill/>
        </p:spPr>
      </p:pic>
      <p:pic>
        <p:nvPicPr>
          <p:cNvPr id="13" name="Picture 13" descr="ParnasPapers"/>
          <p:cNvPicPr>
            <a:picLocks noChangeAspect="1" noChangeArrowheads="1"/>
          </p:cNvPicPr>
          <p:nvPr/>
        </p:nvPicPr>
        <p:blipFill>
          <a:blip r:embed="rId4"/>
          <a:srcRect/>
          <a:stretch>
            <a:fillRect/>
          </a:stretch>
        </p:blipFill>
        <p:spPr bwMode="auto">
          <a:xfrm>
            <a:off x="6553200" y="3983038"/>
            <a:ext cx="2055813" cy="2646362"/>
          </a:xfrm>
          <a:prstGeom prst="rect">
            <a:avLst/>
          </a:prstGeom>
          <a:noFill/>
        </p:spPr>
      </p:pic>
      <p:sp>
        <p:nvSpPr>
          <p:cNvPr id="15" name="Rectangle 16">
            <a:hlinkClick r:id="rId5"/>
          </p:cNvPr>
          <p:cNvSpPr>
            <a:spLocks noChangeArrowheads="1"/>
          </p:cNvSpPr>
          <p:nvPr/>
        </p:nvSpPr>
        <p:spPr bwMode="auto">
          <a:xfrm>
            <a:off x="778851" y="5805487"/>
            <a:ext cx="5638800" cy="338554"/>
          </a:xfrm>
          <a:prstGeom prst="rect">
            <a:avLst/>
          </a:prstGeom>
          <a:noFill/>
          <a:ln w="9525">
            <a:noFill/>
            <a:miter lim="800000"/>
            <a:headEnd/>
            <a:tailEnd/>
          </a:ln>
          <a:effectLst/>
        </p:spPr>
        <p:txBody>
          <a:bodyPr wrap="square">
            <a:prstTxWarp prst="textNoShape">
              <a:avLst/>
            </a:prstTxWarp>
            <a:spAutoFit/>
          </a:bodyPr>
          <a:lstStyle/>
          <a:p>
            <a:r>
              <a:rPr lang="en-US" sz="1600" b="1" u="sng">
                <a:solidFill>
                  <a:srgbClr val="0000FF"/>
                </a:solidFill>
                <a:latin typeface="Courier New" pitchFamily="1" charset="0"/>
              </a:rPr>
              <a:t>http://portal.acm.org/citation.cfm?id=361623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15"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Information </a:t>
            </a:r>
            <a:r>
              <a:rPr lang="en-US" sz="4000" dirty="0">
                <a:solidFill>
                  <a:srgbClr val="FF0000"/>
                </a:solidFill>
              </a:rPr>
              <a:t>Hiding</a:t>
            </a:r>
            <a:endParaRPr lang="en-US" dirty="0">
              <a:solidFill>
                <a:schemeClr val="tx1"/>
              </a:solidFill>
            </a:endParaRPr>
          </a:p>
        </p:txBody>
      </p:sp>
      <p:sp>
        <p:nvSpPr>
          <p:cNvPr id="575491" name="Rectangle 3"/>
          <p:cNvSpPr>
            <a:spLocks noChangeArrowheads="1"/>
          </p:cNvSpPr>
          <p:nvPr/>
        </p:nvSpPr>
        <p:spPr bwMode="auto">
          <a:xfrm>
            <a:off x="482600" y="2743200"/>
            <a:ext cx="8128000" cy="3733800"/>
          </a:xfrm>
          <a:prstGeom prst="rect">
            <a:avLst/>
          </a:prstGeom>
          <a:noFill/>
          <a:ln w="9525">
            <a:noFill/>
            <a:miter lim="800000"/>
            <a:headEnd/>
            <a:tailEnd/>
          </a:ln>
          <a:effectLst/>
        </p:spPr>
        <p:txBody>
          <a:bodyPr>
            <a:prstTxWarp prst="textNoShape">
              <a:avLst/>
            </a:prstTxWarp>
          </a:bodyPr>
          <a:lstStyle/>
          <a:p>
            <a:pPr marL="342900" indent="-342900" algn="just">
              <a:lnSpc>
                <a:spcPct val="85000"/>
              </a:lnSpc>
              <a:spcAft>
                <a:spcPct val="50000"/>
              </a:spcAft>
              <a:buFontTx/>
              <a:buChar char="•"/>
            </a:pPr>
            <a:r>
              <a:rPr lang="en-US" sz="2400" dirty="0">
                <a:solidFill>
                  <a:srgbClr val="000000"/>
                </a:solidFill>
                <a:latin typeface="Times New Roman" pitchFamily="1" charset="0"/>
              </a:rPr>
              <a:t>One of the</a:t>
            </a:r>
            <a:r>
              <a:rPr lang="en-US" sz="2400" dirty="0" smtClean="0">
                <a:solidFill>
                  <a:srgbClr val="000000"/>
                </a:solidFill>
                <a:latin typeface="Times New Roman" pitchFamily="1" charset="0"/>
              </a:rPr>
              <a:t> central principles of modern software design is that each level of abstraction should hide as much complexity as possible from the layers that depend on it.  This principle is called </a:t>
            </a:r>
            <a:r>
              <a:rPr lang="en-US" sz="2400" b="1" i="1" dirty="0" smtClean="0">
                <a:solidFill>
                  <a:srgbClr val="000000"/>
                </a:solidFill>
                <a:latin typeface="Times New Roman" pitchFamily="1" charset="0"/>
              </a:rPr>
              <a:t>information hiding</a:t>
            </a:r>
            <a:r>
              <a:rPr lang="en-US" sz="2400" i="1" dirty="0" smtClean="0">
                <a:solidFill>
                  <a:srgbClr val="000000"/>
                </a:solidFill>
                <a:latin typeface="Times New Roman" pitchFamily="1" charset="0"/>
              </a:rPr>
              <a:t>.</a:t>
            </a:r>
            <a:endParaRPr lang="en-US" sz="2400" dirty="0" smtClean="0">
              <a:solidFill>
                <a:srgbClr val="000000"/>
              </a:solidFill>
              <a:latin typeface="Times New Roman" pitchFamily="1" charset="0"/>
            </a:endParaRPr>
          </a:p>
          <a:p>
            <a:pPr marL="342900" indent="-342900" algn="just">
              <a:lnSpc>
                <a:spcPct val="85000"/>
              </a:lnSpc>
              <a:spcAft>
                <a:spcPct val="50000"/>
              </a:spcAft>
              <a:buFontTx/>
              <a:buChar char="•"/>
            </a:pPr>
            <a:r>
              <a:rPr lang="en-US" sz="2400" dirty="0" smtClean="0">
                <a:solidFill>
                  <a:srgbClr val="000000"/>
                </a:solidFill>
                <a:latin typeface="Times New Roman" pitchFamily="1" charset="0"/>
              </a:rPr>
              <a:t>When you use a</a:t>
            </a:r>
            <a:r>
              <a:rPr lang="en-US" sz="2400" dirty="0" smtClean="0">
                <a:solidFill>
                  <a:srgbClr val="000000"/>
                </a:solidFill>
                <a:latin typeface="Times New Roman" pitchFamily="1" charset="0"/>
              </a:rPr>
              <a:t> function, for example, </a:t>
            </a:r>
            <a:r>
              <a:rPr lang="en-US" sz="2400" dirty="0" smtClean="0">
                <a:solidFill>
                  <a:srgbClr val="000000"/>
                </a:solidFill>
                <a:latin typeface="Times New Roman" pitchFamily="1" charset="0"/>
              </a:rPr>
              <a:t>it is more important to know what the</a:t>
            </a:r>
            <a:r>
              <a:rPr lang="en-US" sz="2400" dirty="0" smtClean="0">
                <a:solidFill>
                  <a:srgbClr val="000000"/>
                </a:solidFill>
                <a:latin typeface="Times New Roman" pitchFamily="1" charset="0"/>
              </a:rPr>
              <a:t> function does </a:t>
            </a:r>
            <a:r>
              <a:rPr lang="en-US" sz="2400" dirty="0" smtClean="0">
                <a:solidFill>
                  <a:srgbClr val="000000"/>
                </a:solidFill>
                <a:latin typeface="Times New Roman" pitchFamily="1" charset="0"/>
              </a:rPr>
              <a:t>than to understand exactly how it works.  The underlying details are of interest only to the programmer who implements</a:t>
            </a:r>
            <a:r>
              <a:rPr lang="en-US" sz="2400" dirty="0" smtClean="0">
                <a:solidFill>
                  <a:srgbClr val="000000"/>
                </a:solidFill>
                <a:latin typeface="Times New Roman" pitchFamily="1" charset="0"/>
              </a:rPr>
              <a:t> the function.  Clients who </a:t>
            </a:r>
            <a:r>
              <a:rPr lang="en-US" sz="2400" dirty="0" smtClean="0">
                <a:solidFill>
                  <a:srgbClr val="000000"/>
                </a:solidFill>
                <a:latin typeface="Times New Roman" pitchFamily="1" charset="0"/>
              </a:rPr>
              <a:t>use</a:t>
            </a:r>
            <a:r>
              <a:rPr lang="en-US" sz="2400" dirty="0" smtClean="0">
                <a:solidFill>
                  <a:srgbClr val="000000"/>
                </a:solidFill>
                <a:latin typeface="Times New Roman" pitchFamily="1" charset="0"/>
              </a:rPr>
              <a:t> that function as </a:t>
            </a:r>
            <a:r>
              <a:rPr lang="en-US" sz="2400" dirty="0" smtClean="0">
                <a:solidFill>
                  <a:srgbClr val="000000"/>
                </a:solidFill>
                <a:latin typeface="Times New Roman" pitchFamily="1" charset="0"/>
              </a:rPr>
              <a:t>a tool can usually ignore the implementation altogether.</a:t>
            </a:r>
            <a:endParaRPr lang="en-US" sz="2400" dirty="0">
              <a:solidFill>
                <a:srgbClr val="000000"/>
              </a:solidFill>
              <a:latin typeface="Times New Roman" pitchFamily="1" charset="0"/>
            </a:endParaRPr>
          </a:p>
        </p:txBody>
      </p:sp>
      <p:sp>
        <p:nvSpPr>
          <p:cNvPr id="7" name="TextBox 6"/>
          <p:cNvSpPr txBox="1"/>
          <p:nvPr/>
        </p:nvSpPr>
        <p:spPr>
          <a:xfrm>
            <a:off x="1695450" y="1066800"/>
            <a:ext cx="5753100" cy="1343445"/>
          </a:xfrm>
          <a:prstGeom prst="rect">
            <a:avLst/>
          </a:prstGeom>
          <a:noFill/>
        </p:spPr>
        <p:txBody>
          <a:bodyPr wrap="square" rtlCol="0">
            <a:spAutoFit/>
          </a:bodyPr>
          <a:lstStyle/>
          <a:p>
            <a:pPr algn="just">
              <a:lnSpc>
                <a:spcPct val="90000"/>
              </a:lnSpc>
            </a:pPr>
            <a:r>
              <a:rPr lang="en-US" i="1" dirty="0" smtClean="0">
                <a:latin typeface="Times New Roman"/>
                <a:cs typeface="Times New Roman"/>
              </a:rPr>
              <a:t>Our module structure is based on the decomposition criteria known as information hiding. According to this principle, system details that are likely to change independently should be the secrets of separate modules.</a:t>
            </a:r>
          </a:p>
          <a:p>
            <a:pPr algn="just">
              <a:lnSpc>
                <a:spcPct val="90000"/>
              </a:lnSpc>
            </a:pPr>
            <a:endParaRPr lang="en-US" i="1" dirty="0">
              <a:latin typeface="Times New Roman"/>
              <a:cs typeface="Times New Roman"/>
            </a:endParaRPr>
          </a:p>
        </p:txBody>
      </p:sp>
      <p:sp>
        <p:nvSpPr>
          <p:cNvPr id="8" name="TextBox 7"/>
          <p:cNvSpPr txBox="1"/>
          <p:nvPr/>
        </p:nvSpPr>
        <p:spPr>
          <a:xfrm>
            <a:off x="3657600" y="2081140"/>
            <a:ext cx="4953000" cy="595548"/>
          </a:xfrm>
          <a:prstGeom prst="rect">
            <a:avLst/>
          </a:prstGeom>
          <a:noFill/>
        </p:spPr>
        <p:txBody>
          <a:bodyPr wrap="square" rtlCol="0">
            <a:spAutoFit/>
          </a:bodyPr>
          <a:lstStyle/>
          <a:p>
            <a:pPr algn="just">
              <a:lnSpc>
                <a:spcPct val="90000"/>
              </a:lnSpc>
            </a:pPr>
            <a:r>
              <a:rPr lang="en-US" dirty="0" smtClean="0">
                <a:latin typeface="Times New Roman"/>
                <a:cs typeface="Times New Roman"/>
              </a:rPr>
              <a:t>David </a:t>
            </a:r>
            <a:r>
              <a:rPr lang="en-US" dirty="0" err="1" smtClean="0">
                <a:latin typeface="Times New Roman"/>
                <a:cs typeface="Times New Roman"/>
              </a:rPr>
              <a:t>Parnas</a:t>
            </a:r>
            <a:r>
              <a:rPr lang="en-US" dirty="0" smtClean="0">
                <a:latin typeface="Times New Roman"/>
                <a:cs typeface="Times New Roman"/>
              </a:rPr>
              <a:t>, Paul Clements, and David Weiss, “The modular structure of complex systems,” 1984</a:t>
            </a:r>
            <a:endParaRPr lang="en-US" dirty="0">
              <a:latin typeface="Times New Roman"/>
              <a:cs typeface="Times New Roman"/>
            </a:endParaRPr>
          </a:p>
        </p:txBody>
      </p:sp>
      <p:sp>
        <p:nvSpPr>
          <p:cNvPr id="9" name="TextBox 8"/>
          <p:cNvSpPr txBox="1"/>
          <p:nvPr/>
        </p:nvSpPr>
        <p:spPr>
          <a:xfrm>
            <a:off x="3381520" y="2069270"/>
            <a:ext cx="533400" cy="346249"/>
          </a:xfrm>
          <a:prstGeom prst="rect">
            <a:avLst/>
          </a:prstGeom>
          <a:noFill/>
        </p:spPr>
        <p:txBody>
          <a:bodyPr wrap="square" rtlCol="0">
            <a:spAutoFit/>
          </a:bodyPr>
          <a:lstStyle/>
          <a:p>
            <a:pPr algn="just">
              <a:lnSpc>
                <a:spcPct val="90000"/>
              </a:lnSpc>
            </a:pPr>
            <a:r>
              <a:rPr lang="en-US" dirty="0" smtClean="0">
                <a:latin typeface="Times New Roman"/>
                <a:cs typeface="Times New Roman"/>
              </a:rPr>
              <a:t>—</a:t>
            </a:r>
            <a:endParaRPr lang="en-US" dirty="0">
              <a:latin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54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5491" grpId="0" uiExpand="1"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76200"/>
            <a:ext cx="9144000" cy="1143000"/>
          </a:xfrm>
          <a:noFill/>
        </p:spPr>
        <p:txBody>
          <a:bodyPr/>
          <a:lstStyle/>
          <a:p>
            <a:pPr>
              <a:lnSpc>
                <a:spcPct val="85000"/>
              </a:lnSpc>
            </a:pPr>
            <a:r>
              <a:rPr lang="en-US" sz="4000">
                <a:solidFill>
                  <a:srgbClr val="FF0000"/>
                </a:solidFill>
                <a:ea typeface="ＭＳ Ｐゴシック" pitchFamily="1" charset="-128"/>
                <a:cs typeface="ＭＳ Ｐゴシック" pitchFamily="1" charset="-128"/>
              </a:rPr>
              <a:t>Thinking About Objects</a:t>
            </a:r>
            <a:endParaRPr lang="en-US">
              <a:solidFill>
                <a:srgbClr val="FF0000"/>
              </a:solidFill>
              <a:ea typeface="ＭＳ Ｐゴシック" pitchFamily="1" charset="-128"/>
              <a:cs typeface="ＭＳ Ｐゴシック" pitchFamily="1" charset="-128"/>
            </a:endParaRPr>
          </a:p>
        </p:txBody>
      </p:sp>
      <p:pic>
        <p:nvPicPr>
          <p:cNvPr id="753668" name="Picture 4" descr="BrickWall"/>
          <p:cNvPicPr>
            <a:picLocks noChangeAspect="1" noChangeArrowheads="1"/>
          </p:cNvPicPr>
          <p:nvPr/>
        </p:nvPicPr>
        <p:blipFill>
          <a:blip r:embed="rId3"/>
          <a:srcRect/>
          <a:stretch>
            <a:fillRect/>
          </a:stretch>
        </p:blipFill>
        <p:spPr bwMode="auto">
          <a:xfrm>
            <a:off x="4413250" y="4318000"/>
            <a:ext cx="328613" cy="1685925"/>
          </a:xfrm>
          <a:prstGeom prst="rect">
            <a:avLst/>
          </a:prstGeom>
          <a:noFill/>
          <a:ln w="9525">
            <a:noFill/>
            <a:miter lim="800000"/>
            <a:headEnd/>
            <a:tailEnd/>
          </a:ln>
        </p:spPr>
      </p:pic>
      <p:pic>
        <p:nvPicPr>
          <p:cNvPr id="753669" name="Picture 5" descr="Chink"/>
          <p:cNvPicPr>
            <a:picLocks noChangeArrowheads="1"/>
          </p:cNvPicPr>
          <p:nvPr/>
        </p:nvPicPr>
        <p:blipFill>
          <a:blip r:embed="rId4"/>
          <a:srcRect/>
          <a:stretch>
            <a:fillRect/>
          </a:stretch>
        </p:blipFill>
        <p:spPr bwMode="auto">
          <a:xfrm>
            <a:off x="4413250" y="5118100"/>
            <a:ext cx="328613" cy="76200"/>
          </a:xfrm>
          <a:prstGeom prst="rect">
            <a:avLst/>
          </a:prstGeom>
          <a:noFill/>
          <a:ln w="9525">
            <a:noFill/>
            <a:miter lim="800000"/>
            <a:headEnd/>
            <a:tailEnd/>
          </a:ln>
        </p:spPr>
      </p:pic>
      <p:sp>
        <p:nvSpPr>
          <p:cNvPr id="753670" name="Line 6"/>
          <p:cNvSpPr>
            <a:spLocks noChangeShapeType="1"/>
          </p:cNvSpPr>
          <p:nvPr/>
        </p:nvSpPr>
        <p:spPr bwMode="auto">
          <a:xfrm flipV="1">
            <a:off x="2209800" y="5151438"/>
            <a:ext cx="4660900" cy="4762"/>
          </a:xfrm>
          <a:prstGeom prst="line">
            <a:avLst/>
          </a:prstGeom>
          <a:noFill/>
          <a:ln w="9525">
            <a:solidFill>
              <a:schemeClr val="tx1"/>
            </a:solidFill>
            <a:round/>
            <a:headEnd/>
            <a:tailEnd type="triangle" w="med" len="me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pic>
        <p:nvPicPr>
          <p:cNvPr id="28678" name="Picture 7" descr="XKCDMale"/>
          <p:cNvPicPr>
            <a:picLocks noChangeAspect="1" noChangeArrowheads="1"/>
          </p:cNvPicPr>
          <p:nvPr/>
        </p:nvPicPr>
        <p:blipFill>
          <a:blip r:embed="rId5"/>
          <a:srcRect l="745" t="773" r="745" b="773"/>
          <a:stretch>
            <a:fillRect/>
          </a:stretch>
        </p:blipFill>
        <p:spPr bwMode="auto">
          <a:xfrm>
            <a:off x="467991" y="4608270"/>
            <a:ext cx="1426218" cy="1375260"/>
          </a:xfrm>
          <a:prstGeom prst="rect">
            <a:avLst/>
          </a:prstGeom>
          <a:noFill/>
          <a:ln w="9525">
            <a:noFill/>
            <a:miter lim="800000"/>
            <a:headEnd/>
            <a:tailEnd/>
          </a:ln>
        </p:spPr>
      </p:pic>
      <p:pic>
        <p:nvPicPr>
          <p:cNvPr id="753672" name="Picture 8" descr="XKCDFemale"/>
          <p:cNvPicPr>
            <a:picLocks noChangeAspect="1" noChangeArrowheads="1"/>
          </p:cNvPicPr>
          <p:nvPr/>
        </p:nvPicPr>
        <p:blipFill>
          <a:blip r:embed="rId6"/>
          <a:srcRect l="745" t="773" r="745" b="773"/>
          <a:stretch>
            <a:fillRect/>
          </a:stretch>
        </p:blipFill>
        <p:spPr bwMode="auto">
          <a:xfrm>
            <a:off x="7249791" y="4608270"/>
            <a:ext cx="1426218" cy="1375260"/>
          </a:xfrm>
          <a:prstGeom prst="rect">
            <a:avLst/>
          </a:prstGeom>
          <a:noFill/>
          <a:ln w="9525">
            <a:noFill/>
            <a:miter lim="800000"/>
            <a:headEnd/>
            <a:tailEnd/>
          </a:ln>
        </p:spPr>
      </p:pic>
      <p:sp>
        <p:nvSpPr>
          <p:cNvPr id="753673" name="AutoShape 9"/>
          <p:cNvSpPr>
            <a:spLocks noChangeArrowheads="1"/>
          </p:cNvSpPr>
          <p:nvPr/>
        </p:nvSpPr>
        <p:spPr bwMode="auto">
          <a:xfrm>
            <a:off x="304800" y="1143000"/>
            <a:ext cx="4953000" cy="2971800"/>
          </a:xfrm>
          <a:prstGeom prst="cloudCallout">
            <a:avLst>
              <a:gd name="adj1" fmla="val -37500"/>
              <a:gd name="adj2" fmla="val 66028"/>
            </a:avLst>
          </a:prstGeom>
          <a:solidFill>
            <a:srgbClr val="FFFFFF"/>
          </a:solidFill>
          <a:ln w="9525">
            <a:solidFill>
              <a:schemeClr val="tx1"/>
            </a:solidFill>
            <a:round/>
            <a:headEnd/>
            <a:tailEnd/>
          </a:ln>
        </p:spPr>
        <p:txBody>
          <a:bodyPr wrap="none" anchor="ctr">
            <a:prstTxWarp prst="textNoShape">
              <a:avLst/>
            </a:prstTxWarp>
          </a:bodyPr>
          <a:lstStyle/>
          <a:p>
            <a:pPr algn="ctr">
              <a:lnSpc>
                <a:spcPct val="85000"/>
              </a:lnSpc>
            </a:pPr>
            <a:endParaRPr lang="en-US" sz="1400" i="1">
              <a:solidFill>
                <a:srgbClr val="000000"/>
              </a:solidFill>
              <a:latin typeface="Times New Roman" pitchFamily="1" charset="0"/>
            </a:endParaRPr>
          </a:p>
        </p:txBody>
      </p:sp>
      <p:grpSp>
        <p:nvGrpSpPr>
          <p:cNvPr id="2" name="Group 10"/>
          <p:cNvGrpSpPr>
            <a:grpSpLocks/>
          </p:cNvGrpSpPr>
          <p:nvPr/>
        </p:nvGrpSpPr>
        <p:grpSpPr bwMode="auto">
          <a:xfrm>
            <a:off x="1011238" y="1981200"/>
            <a:ext cx="3713162" cy="1130300"/>
            <a:chOff x="637" y="1248"/>
            <a:chExt cx="2339" cy="712"/>
          </a:xfrm>
        </p:grpSpPr>
        <p:sp>
          <p:nvSpPr>
            <p:cNvPr id="28711" name="Rectangle 11"/>
            <p:cNvSpPr>
              <a:spLocks noChangeArrowheads="1"/>
            </p:cNvSpPr>
            <p:nvPr/>
          </p:nvSpPr>
          <p:spPr bwMode="auto">
            <a:xfrm>
              <a:off x="2112" y="1624"/>
              <a:ext cx="864" cy="336"/>
            </a:xfrm>
            <a:prstGeom prst="rect">
              <a:avLst/>
            </a:prstGeom>
            <a:solidFill>
              <a:srgbClr val="FFFFFF"/>
            </a:solidFill>
            <a:ln w="9525">
              <a:noFill/>
              <a:miter lim="800000"/>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pic>
          <p:nvPicPr>
            <p:cNvPr id="28712" name="Picture 12" descr="BreakoutBricks"/>
            <p:cNvPicPr>
              <a:picLocks noChangeAspect="1" noChangeArrowheads="1"/>
            </p:cNvPicPr>
            <p:nvPr/>
          </p:nvPicPr>
          <p:blipFill>
            <a:blip r:embed="rId7"/>
            <a:srcRect/>
            <a:stretch>
              <a:fillRect/>
            </a:stretch>
          </p:blipFill>
          <p:spPr bwMode="auto">
            <a:xfrm>
              <a:off x="637" y="1248"/>
              <a:ext cx="2251" cy="667"/>
            </a:xfrm>
            <a:prstGeom prst="rect">
              <a:avLst/>
            </a:prstGeom>
            <a:noFill/>
            <a:ln w="9525">
              <a:noFill/>
              <a:miter lim="800000"/>
              <a:headEnd/>
              <a:tailEnd/>
            </a:ln>
          </p:spPr>
        </p:pic>
      </p:grpSp>
      <p:sp>
        <p:nvSpPr>
          <p:cNvPr id="753677" name="Text Box 13"/>
          <p:cNvSpPr txBox="1">
            <a:spLocks noChangeArrowheads="1"/>
          </p:cNvSpPr>
          <p:nvPr/>
        </p:nvSpPr>
        <p:spPr bwMode="auto">
          <a:xfrm>
            <a:off x="2705100" y="6400800"/>
            <a:ext cx="3733800" cy="280846"/>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400" i="1" dirty="0">
                <a:solidFill>
                  <a:srgbClr val="000000"/>
                </a:solidFill>
                <a:latin typeface="Times New Roman" pitchFamily="1" charset="0"/>
              </a:rPr>
              <a:t>with thanks to Randall </a:t>
            </a:r>
            <a:r>
              <a:rPr lang="en-US" sz="1400" i="1" dirty="0" smtClean="0">
                <a:solidFill>
                  <a:srgbClr val="000000"/>
                </a:solidFill>
                <a:latin typeface="Times New Roman" pitchFamily="1" charset="0"/>
              </a:rPr>
              <a:t>Munroe </a:t>
            </a:r>
            <a:r>
              <a:rPr lang="en-US" sz="1400" i="1" dirty="0">
                <a:solidFill>
                  <a:srgbClr val="000000"/>
                </a:solidFill>
                <a:latin typeface="Times New Roman" pitchFamily="1" charset="0"/>
              </a:rPr>
              <a:t>at </a:t>
            </a:r>
            <a:r>
              <a:rPr lang="en-US" sz="1400" b="1" dirty="0" err="1">
                <a:solidFill>
                  <a:srgbClr val="000000"/>
                </a:solidFill>
                <a:latin typeface="Courier New" pitchFamily="1" charset="0"/>
              </a:rPr>
              <a:t>xkcd.com</a:t>
            </a:r>
            <a:endParaRPr lang="en-US" sz="1400" i="1" dirty="0">
              <a:solidFill>
                <a:srgbClr val="000000"/>
              </a:solidFill>
              <a:latin typeface="Times New Roman" pitchFamily="1" charset="0"/>
            </a:endParaRPr>
          </a:p>
        </p:txBody>
      </p:sp>
      <p:sp>
        <p:nvSpPr>
          <p:cNvPr id="753678" name="Text Box 14"/>
          <p:cNvSpPr txBox="1">
            <a:spLocks noChangeArrowheads="1"/>
          </p:cNvSpPr>
          <p:nvPr/>
        </p:nvSpPr>
        <p:spPr bwMode="auto">
          <a:xfrm>
            <a:off x="457200" y="5930900"/>
            <a:ext cx="1371600" cy="307777"/>
          </a:xfrm>
          <a:prstGeom prst="rect">
            <a:avLst/>
          </a:prstGeom>
          <a:noFill/>
          <a:ln w="9525">
            <a:noFill/>
            <a:miter lim="800000"/>
            <a:headEnd/>
            <a:tailEnd/>
          </a:ln>
        </p:spPr>
        <p:txBody>
          <a:bodyPr>
            <a:prstTxWarp prst="textNoShape">
              <a:avLst/>
            </a:prstTxWarp>
            <a:spAutoFit/>
          </a:bodyPr>
          <a:lstStyle/>
          <a:p>
            <a:pPr algn="ctr">
              <a:lnSpc>
                <a:spcPct val="85000"/>
              </a:lnSpc>
            </a:pPr>
            <a:r>
              <a:rPr lang="en-US" sz="1600" i="1">
                <a:solidFill>
                  <a:srgbClr val="000000"/>
                </a:solidFill>
                <a:latin typeface="Times New Roman" pitchFamily="1" charset="0"/>
              </a:rPr>
              <a:t>client</a:t>
            </a:r>
            <a:endParaRPr lang="en-US" i="1">
              <a:solidFill>
                <a:srgbClr val="000000"/>
              </a:solidFill>
              <a:latin typeface="Times New Roman" pitchFamily="1" charset="0"/>
            </a:endParaRPr>
          </a:p>
        </p:txBody>
      </p:sp>
      <p:sp>
        <p:nvSpPr>
          <p:cNvPr id="753679" name="Text Box 15"/>
          <p:cNvSpPr txBox="1">
            <a:spLocks noChangeArrowheads="1"/>
          </p:cNvSpPr>
          <p:nvPr/>
        </p:nvSpPr>
        <p:spPr bwMode="auto">
          <a:xfrm>
            <a:off x="6934200" y="6013990"/>
            <a:ext cx="1828800" cy="307777"/>
          </a:xfrm>
          <a:prstGeom prst="rect">
            <a:avLst/>
          </a:prstGeom>
          <a:noFill/>
          <a:ln w="9525">
            <a:noFill/>
            <a:miter lim="800000"/>
            <a:headEnd/>
            <a:tailEnd/>
          </a:ln>
        </p:spPr>
        <p:txBody>
          <a:bodyPr>
            <a:prstTxWarp prst="textNoShape">
              <a:avLst/>
            </a:prstTxWarp>
            <a:spAutoFit/>
          </a:bodyPr>
          <a:lstStyle/>
          <a:p>
            <a:pPr algn="ctr">
              <a:lnSpc>
                <a:spcPct val="85000"/>
              </a:lnSpc>
            </a:pPr>
            <a:r>
              <a:rPr lang="en-US" sz="1600" i="1">
                <a:solidFill>
                  <a:srgbClr val="000000"/>
                </a:solidFill>
                <a:latin typeface="Times New Roman" pitchFamily="1" charset="0"/>
              </a:rPr>
              <a:t>implementation</a:t>
            </a:r>
            <a:endParaRPr lang="en-US" i="1">
              <a:solidFill>
                <a:srgbClr val="000000"/>
              </a:solidFill>
              <a:latin typeface="Times New Roman" pitchFamily="1" charset="0"/>
            </a:endParaRPr>
          </a:p>
        </p:txBody>
      </p:sp>
      <p:sp>
        <p:nvSpPr>
          <p:cNvPr id="753680" name="Text Box 16"/>
          <p:cNvSpPr txBox="1">
            <a:spLocks noChangeArrowheads="1"/>
          </p:cNvSpPr>
          <p:nvPr/>
        </p:nvSpPr>
        <p:spPr bwMode="auto">
          <a:xfrm>
            <a:off x="3340100" y="5943600"/>
            <a:ext cx="2463800" cy="307777"/>
          </a:xfrm>
          <a:prstGeom prst="rect">
            <a:avLst/>
          </a:prstGeom>
          <a:noFill/>
          <a:ln w="9525">
            <a:noFill/>
            <a:miter lim="800000"/>
            <a:headEnd/>
            <a:tailEnd/>
          </a:ln>
        </p:spPr>
        <p:txBody>
          <a:bodyPr>
            <a:prstTxWarp prst="textNoShape">
              <a:avLst/>
            </a:prstTxWarp>
            <a:spAutoFit/>
          </a:bodyPr>
          <a:lstStyle/>
          <a:p>
            <a:pPr algn="ctr">
              <a:lnSpc>
                <a:spcPct val="85000"/>
              </a:lnSpc>
            </a:pPr>
            <a:r>
              <a:rPr lang="en-US" sz="1600" i="1">
                <a:solidFill>
                  <a:srgbClr val="000000"/>
                </a:solidFill>
                <a:latin typeface="Times New Roman" pitchFamily="1" charset="0"/>
              </a:rPr>
              <a:t>abstraction boundary</a:t>
            </a:r>
          </a:p>
        </p:txBody>
      </p:sp>
      <p:grpSp>
        <p:nvGrpSpPr>
          <p:cNvPr id="3" name="Group 17"/>
          <p:cNvGrpSpPr>
            <a:grpSpLocks/>
          </p:cNvGrpSpPr>
          <p:nvPr/>
        </p:nvGrpSpPr>
        <p:grpSpPr bwMode="auto">
          <a:xfrm>
            <a:off x="942975" y="1922463"/>
            <a:ext cx="3713163" cy="1138237"/>
            <a:chOff x="594" y="1211"/>
            <a:chExt cx="2339" cy="717"/>
          </a:xfrm>
        </p:grpSpPr>
        <p:sp>
          <p:nvSpPr>
            <p:cNvPr id="28709" name="Rectangle 18"/>
            <p:cNvSpPr>
              <a:spLocks noChangeArrowheads="1"/>
            </p:cNvSpPr>
            <p:nvPr/>
          </p:nvSpPr>
          <p:spPr bwMode="auto">
            <a:xfrm>
              <a:off x="594" y="1211"/>
              <a:ext cx="2339" cy="717"/>
            </a:xfrm>
            <a:prstGeom prst="rect">
              <a:avLst/>
            </a:prstGeom>
            <a:solidFill>
              <a:srgbClr val="FFFFFF"/>
            </a:solidFill>
            <a:ln w="9525">
              <a:noFill/>
              <a:miter lim="800000"/>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28710" name="Rectangle 19"/>
            <p:cNvSpPr>
              <a:spLocks noChangeArrowheads="1"/>
            </p:cNvSpPr>
            <p:nvPr/>
          </p:nvSpPr>
          <p:spPr bwMode="auto">
            <a:xfrm>
              <a:off x="840" y="1344"/>
              <a:ext cx="587" cy="160"/>
            </a:xfrm>
            <a:prstGeom prst="rect">
              <a:avLst/>
            </a:prstGeom>
            <a:solidFill>
              <a:srgbClr val="FF0000"/>
            </a:solidFill>
            <a:ln w="9525">
              <a:solidFill>
                <a:schemeClr val="tx1"/>
              </a:solidFill>
              <a:miter lim="800000"/>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grpSp>
      <p:sp>
        <p:nvSpPr>
          <p:cNvPr id="753684" name="Text Box 20"/>
          <p:cNvSpPr txBox="1">
            <a:spLocks noChangeArrowheads="1"/>
          </p:cNvSpPr>
          <p:nvPr/>
        </p:nvSpPr>
        <p:spPr bwMode="auto">
          <a:xfrm>
            <a:off x="1231900" y="2438400"/>
            <a:ext cx="3352800" cy="361637"/>
          </a:xfrm>
          <a:prstGeom prst="rect">
            <a:avLst/>
          </a:prstGeom>
          <a:noFill/>
          <a:ln w="9525">
            <a:noFill/>
            <a:miter lim="800000"/>
            <a:headEnd/>
            <a:tailEnd/>
          </a:ln>
        </p:spPr>
        <p:txBody>
          <a:bodyPr>
            <a:prstTxWarp prst="textNoShape">
              <a:avLst/>
            </a:prstTxWarp>
            <a:spAutoFit/>
          </a:bodyPr>
          <a:lstStyle/>
          <a:p>
            <a:pPr>
              <a:lnSpc>
                <a:spcPct val="85000"/>
              </a:lnSpc>
              <a:spcBef>
                <a:spcPct val="50000"/>
              </a:spcBef>
            </a:pPr>
            <a:r>
              <a:rPr lang="en-US" sz="2000" i="1">
                <a:solidFill>
                  <a:srgbClr val="000000"/>
                </a:solidFill>
                <a:latin typeface="Times New Roman" pitchFamily="1" charset="0"/>
              </a:rPr>
              <a:t>I need a bunch of </a:t>
            </a:r>
            <a:r>
              <a:rPr lang="en-US" b="1">
                <a:solidFill>
                  <a:srgbClr val="000000"/>
                </a:solidFill>
                <a:latin typeface="Courier New" pitchFamily="1" charset="0"/>
              </a:rPr>
              <a:t>GRect</a:t>
            </a:r>
            <a:r>
              <a:rPr lang="en-US" i="1">
                <a:solidFill>
                  <a:srgbClr val="000000"/>
                </a:solidFill>
                <a:latin typeface="Times New Roman" pitchFamily="1" charset="0"/>
              </a:rPr>
              <a:t>s.</a:t>
            </a:r>
            <a:endParaRPr lang="en-US" sz="2000" i="1">
              <a:solidFill>
                <a:srgbClr val="000000"/>
              </a:solidFill>
              <a:latin typeface="Times New Roman" pitchFamily="1" charset="0"/>
            </a:endParaRPr>
          </a:p>
        </p:txBody>
      </p:sp>
      <p:grpSp>
        <p:nvGrpSpPr>
          <p:cNvPr id="4" name="Group 21"/>
          <p:cNvGrpSpPr>
            <a:grpSpLocks/>
          </p:cNvGrpSpPr>
          <p:nvPr/>
        </p:nvGrpSpPr>
        <p:grpSpPr bwMode="auto">
          <a:xfrm>
            <a:off x="7019925" y="4058187"/>
            <a:ext cx="1590675" cy="1904996"/>
            <a:chOff x="3366" y="960"/>
            <a:chExt cx="1002" cy="1200"/>
          </a:xfrm>
        </p:grpSpPr>
        <p:sp>
          <p:nvSpPr>
            <p:cNvPr id="28703" name="Rectangle 22"/>
            <p:cNvSpPr>
              <a:spLocks noChangeArrowheads="1"/>
            </p:cNvSpPr>
            <p:nvPr/>
          </p:nvSpPr>
          <p:spPr bwMode="auto">
            <a:xfrm>
              <a:off x="3408" y="1248"/>
              <a:ext cx="960" cy="912"/>
            </a:xfrm>
            <a:prstGeom prst="rect">
              <a:avLst/>
            </a:prstGeom>
            <a:solidFill>
              <a:srgbClr val="FFFFFF"/>
            </a:solidFill>
            <a:ln w="9525">
              <a:solidFill>
                <a:schemeClr val="tx1"/>
              </a:solidFill>
              <a:miter lim="800000"/>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28704" name="Text Box 23"/>
            <p:cNvSpPr txBox="1">
              <a:spLocks noChangeArrowheads="1"/>
            </p:cNvSpPr>
            <p:nvPr/>
          </p:nvSpPr>
          <p:spPr bwMode="auto">
            <a:xfrm>
              <a:off x="3366" y="960"/>
              <a:ext cx="1002" cy="326"/>
            </a:xfrm>
            <a:prstGeom prst="rect">
              <a:avLst/>
            </a:prstGeom>
            <a:noFill/>
            <a:ln w="9525">
              <a:noFill/>
              <a:miter lim="800000"/>
              <a:headEnd/>
              <a:tailEnd/>
            </a:ln>
          </p:spPr>
          <p:txBody>
            <a:bodyPr wrap="square">
              <a:prstTxWarp prst="textNoShape">
                <a:avLst/>
              </a:prstTxWarp>
              <a:spAutoFit/>
            </a:bodyPr>
            <a:lstStyle/>
            <a:p>
              <a:pPr algn="ctr">
                <a:lnSpc>
                  <a:spcPct val="85000"/>
                </a:lnSpc>
              </a:pPr>
              <a:r>
                <a:rPr lang="en-US" sz="1600" b="1" dirty="0" smtClean="0">
                  <a:solidFill>
                    <a:srgbClr val="000000"/>
                  </a:solidFill>
                  <a:latin typeface="Courier New" pitchFamily="1" charset="0"/>
                </a:rPr>
                <a:t>"graphics"</a:t>
              </a:r>
            </a:p>
            <a:p>
              <a:pPr algn="ctr">
                <a:lnSpc>
                  <a:spcPct val="85000"/>
                </a:lnSpc>
              </a:pPr>
              <a:r>
                <a:rPr lang="en-US" sz="1600" dirty="0" smtClean="0">
                  <a:solidFill>
                    <a:srgbClr val="000000"/>
                  </a:solidFill>
                  <a:latin typeface="Times New Roman"/>
                  <a:cs typeface="Times New Roman"/>
                </a:rPr>
                <a:t>library</a:t>
              </a:r>
              <a:endParaRPr lang="en-US" sz="1600" dirty="0">
                <a:solidFill>
                  <a:srgbClr val="000000"/>
                </a:solidFill>
                <a:latin typeface="Times New Roman"/>
                <a:cs typeface="Times New Roman"/>
              </a:endParaRPr>
            </a:p>
          </p:txBody>
        </p:sp>
        <p:sp>
          <p:nvSpPr>
            <p:cNvPr id="28705" name="Text Box 24"/>
            <p:cNvSpPr txBox="1">
              <a:spLocks noChangeArrowheads="1"/>
            </p:cNvSpPr>
            <p:nvPr/>
          </p:nvSpPr>
          <p:spPr bwMode="auto">
            <a:xfrm>
              <a:off x="3600" y="1257"/>
              <a:ext cx="768" cy="721"/>
            </a:xfrm>
            <a:prstGeom prst="rect">
              <a:avLst/>
            </a:prstGeom>
            <a:noFill/>
            <a:ln w="9525">
              <a:noFill/>
              <a:miter lim="800000"/>
              <a:headEnd/>
              <a:tailEnd/>
            </a:ln>
          </p:spPr>
          <p:txBody>
            <a:bodyPr>
              <a:prstTxWarp prst="textNoShape">
                <a:avLst/>
              </a:prstTxWarp>
              <a:spAutoFit/>
            </a:bodyPr>
            <a:lstStyle/>
            <a:p>
              <a:pPr>
                <a:lnSpc>
                  <a:spcPct val="85000"/>
                </a:lnSpc>
              </a:pPr>
              <a:r>
                <a:rPr lang="en-US" sz="1600" b="1">
                  <a:solidFill>
                    <a:srgbClr val="000000"/>
                  </a:solidFill>
                  <a:latin typeface="Courier New" pitchFamily="1" charset="0"/>
                </a:rPr>
                <a:t>GRect</a:t>
              </a:r>
              <a:endParaRPr lang="en-US" i="1">
                <a:solidFill>
                  <a:srgbClr val="000000"/>
                </a:solidFill>
                <a:latin typeface="Times New Roman" pitchFamily="1" charset="0"/>
              </a:endParaRPr>
            </a:p>
            <a:p>
              <a:pPr>
                <a:lnSpc>
                  <a:spcPct val="85000"/>
                </a:lnSpc>
              </a:pPr>
              <a:r>
                <a:rPr lang="en-US" sz="1600" b="1">
                  <a:solidFill>
                    <a:srgbClr val="000000"/>
                  </a:solidFill>
                  <a:latin typeface="Courier New" pitchFamily="1" charset="0"/>
                </a:rPr>
                <a:t>GOval</a:t>
              </a:r>
              <a:endParaRPr lang="en-US" i="1">
                <a:solidFill>
                  <a:srgbClr val="000000"/>
                </a:solidFill>
                <a:latin typeface="Times New Roman" pitchFamily="1" charset="0"/>
              </a:endParaRPr>
            </a:p>
            <a:p>
              <a:pPr>
                <a:lnSpc>
                  <a:spcPct val="85000"/>
                </a:lnSpc>
              </a:pPr>
              <a:r>
                <a:rPr lang="en-US" sz="1600" b="1">
                  <a:solidFill>
                    <a:srgbClr val="000000"/>
                  </a:solidFill>
                  <a:latin typeface="Courier New" pitchFamily="1" charset="0"/>
                </a:rPr>
                <a:t>GLine</a:t>
              </a:r>
              <a:endParaRPr lang="en-US" i="1">
                <a:solidFill>
                  <a:srgbClr val="000000"/>
                </a:solidFill>
                <a:latin typeface="Times New Roman" pitchFamily="1" charset="0"/>
              </a:endParaRPr>
            </a:p>
            <a:p>
              <a:pPr>
                <a:lnSpc>
                  <a:spcPct val="85000"/>
                </a:lnSpc>
              </a:pPr>
              <a:r>
                <a:rPr lang="en-US" sz="1600" b="1">
                  <a:solidFill>
                    <a:srgbClr val="000000"/>
                  </a:solidFill>
                  <a:latin typeface="Courier New" pitchFamily="1" charset="0"/>
                </a:rPr>
                <a:t>GLabel</a:t>
              </a:r>
              <a:endParaRPr lang="en-US" i="1">
                <a:solidFill>
                  <a:srgbClr val="000000"/>
                </a:solidFill>
                <a:latin typeface="Times New Roman" pitchFamily="1" charset="0"/>
              </a:endParaRPr>
            </a:p>
            <a:p>
              <a:pPr>
                <a:lnSpc>
                  <a:spcPct val="85000"/>
                </a:lnSpc>
              </a:pPr>
              <a:endParaRPr lang="en-US" sz="1600" b="1">
                <a:solidFill>
                  <a:srgbClr val="000000"/>
                </a:solidFill>
                <a:latin typeface="Courier New" pitchFamily="1" charset="0"/>
              </a:endParaRPr>
            </a:p>
          </p:txBody>
        </p:sp>
        <p:sp>
          <p:nvSpPr>
            <p:cNvPr id="28706" name="Text Box 25"/>
            <p:cNvSpPr txBox="1">
              <a:spLocks noChangeArrowheads="1"/>
            </p:cNvSpPr>
            <p:nvPr/>
          </p:nvSpPr>
          <p:spPr bwMode="auto">
            <a:xfrm>
              <a:off x="3776" y="1808"/>
              <a:ext cx="192" cy="177"/>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400" i="1">
                  <a:solidFill>
                    <a:srgbClr val="000000"/>
                  </a:solidFill>
                  <a:latin typeface="Times New Roman" pitchFamily="1" charset="0"/>
                </a:rPr>
                <a:t>.</a:t>
              </a:r>
            </a:p>
          </p:txBody>
        </p:sp>
        <p:sp>
          <p:nvSpPr>
            <p:cNvPr id="28707" name="Text Box 26"/>
            <p:cNvSpPr txBox="1">
              <a:spLocks noChangeArrowheads="1"/>
            </p:cNvSpPr>
            <p:nvPr/>
          </p:nvSpPr>
          <p:spPr bwMode="auto">
            <a:xfrm>
              <a:off x="3776" y="1880"/>
              <a:ext cx="192" cy="177"/>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400" i="1">
                  <a:solidFill>
                    <a:srgbClr val="000000"/>
                  </a:solidFill>
                  <a:latin typeface="Times New Roman" pitchFamily="1" charset="0"/>
                </a:rPr>
                <a:t>.</a:t>
              </a:r>
            </a:p>
          </p:txBody>
        </p:sp>
        <p:sp>
          <p:nvSpPr>
            <p:cNvPr id="28708" name="Text Box 27"/>
            <p:cNvSpPr txBox="1">
              <a:spLocks noChangeArrowheads="1"/>
            </p:cNvSpPr>
            <p:nvPr/>
          </p:nvSpPr>
          <p:spPr bwMode="auto">
            <a:xfrm>
              <a:off x="3776" y="1952"/>
              <a:ext cx="192" cy="177"/>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400" i="1">
                  <a:solidFill>
                    <a:srgbClr val="000000"/>
                  </a:solidFill>
                  <a:latin typeface="Times New Roman" pitchFamily="1" charset="0"/>
                </a:rPr>
                <a:t>.</a:t>
              </a:r>
            </a:p>
          </p:txBody>
        </p:sp>
      </p:grpSp>
      <p:sp>
        <p:nvSpPr>
          <p:cNvPr id="753692" name="Line 28"/>
          <p:cNvSpPr>
            <a:spLocks noChangeShapeType="1"/>
          </p:cNvSpPr>
          <p:nvPr/>
        </p:nvSpPr>
        <p:spPr bwMode="auto">
          <a:xfrm flipH="1" flipV="1">
            <a:off x="2209800" y="5151438"/>
            <a:ext cx="4660900" cy="4762"/>
          </a:xfrm>
          <a:prstGeom prst="line">
            <a:avLst/>
          </a:prstGeom>
          <a:noFill/>
          <a:ln w="9525">
            <a:solidFill>
              <a:schemeClr val="tx1"/>
            </a:solidFill>
            <a:round/>
            <a:headEnd/>
            <a:tailEnd type="triangle" w="med" len="me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753667" name="AutoShape 3"/>
          <p:cNvSpPr>
            <a:spLocks noChangeArrowheads="1"/>
          </p:cNvSpPr>
          <p:nvPr/>
        </p:nvSpPr>
        <p:spPr bwMode="auto">
          <a:xfrm>
            <a:off x="5410200" y="1295400"/>
            <a:ext cx="3505200" cy="2743200"/>
          </a:xfrm>
          <a:prstGeom prst="cloudCallout">
            <a:avLst>
              <a:gd name="adj1" fmla="val -162681"/>
              <a:gd name="adj2" fmla="val 71181"/>
            </a:avLst>
          </a:prstGeom>
          <a:solidFill>
            <a:srgbClr val="FFFFFF"/>
          </a:solidFill>
          <a:ln w="9525">
            <a:solidFill>
              <a:schemeClr val="tx1"/>
            </a:solidFill>
            <a:round/>
            <a:headEnd/>
            <a:tailEnd/>
          </a:ln>
        </p:spPr>
        <p:txBody>
          <a:bodyPr wrap="none" anchor="ctr">
            <a:prstTxWarp prst="textNoShape">
              <a:avLst/>
            </a:prstTxWarp>
          </a:bodyPr>
          <a:lstStyle/>
          <a:p>
            <a:pPr algn="ctr">
              <a:lnSpc>
                <a:spcPct val="85000"/>
              </a:lnSpc>
            </a:pPr>
            <a:endParaRPr lang="en-US" sz="1400" i="1">
              <a:solidFill>
                <a:srgbClr val="000000"/>
              </a:solidFill>
              <a:latin typeface="Times New Roman" pitchFamily="1" charset="0"/>
            </a:endParaRPr>
          </a:p>
        </p:txBody>
      </p:sp>
      <p:grpSp>
        <p:nvGrpSpPr>
          <p:cNvPr id="5" name="Group 37"/>
          <p:cNvGrpSpPr>
            <a:grpSpLocks/>
          </p:cNvGrpSpPr>
          <p:nvPr/>
        </p:nvGrpSpPr>
        <p:grpSpPr bwMode="auto">
          <a:xfrm>
            <a:off x="6029325" y="1677988"/>
            <a:ext cx="1743075" cy="1751012"/>
            <a:chOff x="3798" y="1057"/>
            <a:chExt cx="1098" cy="1103"/>
          </a:xfrm>
        </p:grpSpPr>
        <p:sp>
          <p:nvSpPr>
            <p:cNvPr id="28700" name="Rectangle 30"/>
            <p:cNvSpPr>
              <a:spLocks noChangeArrowheads="1"/>
            </p:cNvSpPr>
            <p:nvPr/>
          </p:nvSpPr>
          <p:spPr bwMode="auto">
            <a:xfrm>
              <a:off x="3840" y="1248"/>
              <a:ext cx="960" cy="912"/>
            </a:xfrm>
            <a:prstGeom prst="rect">
              <a:avLst/>
            </a:prstGeom>
            <a:solidFill>
              <a:srgbClr val="FFFFFF"/>
            </a:solidFill>
            <a:ln w="9525">
              <a:solidFill>
                <a:schemeClr val="tx1"/>
              </a:solidFill>
              <a:miter lim="800000"/>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28701" name="Text Box 31"/>
            <p:cNvSpPr txBox="1">
              <a:spLocks noChangeArrowheads="1"/>
            </p:cNvSpPr>
            <p:nvPr/>
          </p:nvSpPr>
          <p:spPr bwMode="auto">
            <a:xfrm>
              <a:off x="3798" y="1057"/>
              <a:ext cx="1098" cy="211"/>
            </a:xfrm>
            <a:prstGeom prst="rect">
              <a:avLst/>
            </a:prstGeom>
            <a:noFill/>
            <a:ln w="9525">
              <a:noFill/>
              <a:miter lim="800000"/>
              <a:headEnd/>
              <a:tailEnd/>
            </a:ln>
          </p:spPr>
          <p:txBody>
            <a:bodyPr>
              <a:prstTxWarp prst="textNoShape">
                <a:avLst/>
              </a:prstTxWarp>
              <a:spAutoFit/>
            </a:bodyPr>
            <a:lstStyle/>
            <a:p>
              <a:pPr>
                <a:lnSpc>
                  <a:spcPct val="85000"/>
                </a:lnSpc>
              </a:pPr>
              <a:r>
                <a:rPr lang="en-US" sz="1600" b="1">
                  <a:solidFill>
                    <a:srgbClr val="000000"/>
                  </a:solidFill>
                  <a:latin typeface="Courier New" pitchFamily="1" charset="0"/>
                </a:rPr>
                <a:t>GRect</a:t>
              </a:r>
              <a:r>
                <a:rPr lang="en-US" i="1">
                  <a:solidFill>
                    <a:srgbClr val="000000"/>
                  </a:solidFill>
                  <a:latin typeface="Times New Roman" pitchFamily="1" charset="0"/>
                </a:rPr>
                <a:t> class</a:t>
              </a:r>
              <a:endParaRPr lang="en-US" sz="1600" b="1">
                <a:solidFill>
                  <a:srgbClr val="000000"/>
                </a:solidFill>
                <a:latin typeface="Courier New" pitchFamily="1" charset="0"/>
              </a:endParaRPr>
            </a:p>
          </p:txBody>
        </p:sp>
        <p:sp>
          <p:nvSpPr>
            <p:cNvPr id="28702" name="Text Box 36"/>
            <p:cNvSpPr txBox="1">
              <a:spLocks noChangeArrowheads="1"/>
            </p:cNvSpPr>
            <p:nvPr/>
          </p:nvSpPr>
          <p:spPr bwMode="auto">
            <a:xfrm>
              <a:off x="3832" y="1264"/>
              <a:ext cx="920" cy="754"/>
            </a:xfrm>
            <a:prstGeom prst="rect">
              <a:avLst/>
            </a:prstGeom>
            <a:noFill/>
            <a:ln w="9525">
              <a:noFill/>
              <a:miter lim="800000"/>
              <a:headEnd/>
              <a:tailEnd/>
            </a:ln>
          </p:spPr>
          <p:txBody>
            <a:bodyPr>
              <a:prstTxWarp prst="textNoShape">
                <a:avLst/>
              </a:prstTxWarp>
              <a:spAutoFit/>
            </a:bodyPr>
            <a:lstStyle/>
            <a:p>
              <a:pPr>
                <a:lnSpc>
                  <a:spcPct val="85000"/>
                </a:lnSpc>
              </a:pPr>
              <a:r>
                <a:rPr lang="en-US" sz="1400" i="1">
                  <a:solidFill>
                    <a:srgbClr val="000000"/>
                  </a:solidFill>
                  <a:latin typeface="Times New Roman" pitchFamily="1" charset="0"/>
                </a:rPr>
                <a:t>location</a:t>
              </a:r>
            </a:p>
            <a:p>
              <a:pPr>
                <a:lnSpc>
                  <a:spcPct val="85000"/>
                </a:lnSpc>
              </a:pPr>
              <a:r>
                <a:rPr lang="en-US" sz="1400" i="1">
                  <a:solidFill>
                    <a:srgbClr val="000000"/>
                  </a:solidFill>
                  <a:latin typeface="Times New Roman" pitchFamily="1" charset="0"/>
                </a:rPr>
                <a:t>size</a:t>
              </a:r>
            </a:p>
            <a:p>
              <a:pPr>
                <a:lnSpc>
                  <a:spcPct val="85000"/>
                </a:lnSpc>
              </a:pPr>
              <a:r>
                <a:rPr lang="en-US" sz="1400" i="1">
                  <a:solidFill>
                    <a:srgbClr val="000000"/>
                  </a:solidFill>
                  <a:latin typeface="Times New Roman" pitchFamily="1" charset="0"/>
                </a:rPr>
                <a:t>color</a:t>
              </a:r>
            </a:p>
            <a:p>
              <a:pPr>
                <a:lnSpc>
                  <a:spcPct val="85000"/>
                </a:lnSpc>
              </a:pPr>
              <a:r>
                <a:rPr lang="en-US" sz="1400" i="1">
                  <a:solidFill>
                    <a:srgbClr val="000000"/>
                  </a:solidFill>
                  <a:latin typeface="Times New Roman" pitchFamily="1" charset="0"/>
                </a:rPr>
                <a:t>fill status</a:t>
              </a:r>
            </a:p>
            <a:p>
              <a:pPr>
                <a:lnSpc>
                  <a:spcPct val="85000"/>
                </a:lnSpc>
              </a:pPr>
              <a:r>
                <a:rPr lang="en-US" sz="1400" i="1">
                  <a:solidFill>
                    <a:srgbClr val="000000"/>
                  </a:solidFill>
                  <a:latin typeface="Times New Roman" pitchFamily="1" charset="0"/>
                </a:rPr>
                <a:t>fill color</a:t>
              </a:r>
            </a:p>
            <a:p>
              <a:pPr>
                <a:lnSpc>
                  <a:spcPct val="85000"/>
                </a:lnSpc>
              </a:pPr>
              <a:endParaRPr lang="en-US" sz="1400" i="1">
                <a:solidFill>
                  <a:srgbClr val="000000"/>
                </a:solidFill>
                <a:latin typeface="Times New Roman" pitchFamily="1" charset="0"/>
              </a:endParaRPr>
            </a:p>
          </p:txBody>
        </p:sp>
      </p:grpSp>
      <p:sp>
        <p:nvSpPr>
          <p:cNvPr id="753702" name="AutoShape 38"/>
          <p:cNvSpPr>
            <a:spLocks noChangeArrowheads="1"/>
          </p:cNvSpPr>
          <p:nvPr/>
        </p:nvSpPr>
        <p:spPr bwMode="auto">
          <a:xfrm>
            <a:off x="5410200" y="1295400"/>
            <a:ext cx="3505200" cy="2743200"/>
          </a:xfrm>
          <a:prstGeom prst="cloudCallout">
            <a:avLst>
              <a:gd name="adj1" fmla="val 26088"/>
              <a:gd name="adj2" fmla="val 68981"/>
            </a:avLst>
          </a:prstGeom>
          <a:solidFill>
            <a:srgbClr val="FFFFFF"/>
          </a:solidFill>
          <a:ln w="9525">
            <a:solidFill>
              <a:schemeClr val="tx1"/>
            </a:solidFill>
            <a:round/>
            <a:headEnd/>
            <a:tailEnd/>
          </a:ln>
        </p:spPr>
        <p:txBody>
          <a:bodyPr wrap="none" anchor="ctr">
            <a:prstTxWarp prst="textNoShape">
              <a:avLst/>
            </a:prstTxWarp>
          </a:bodyPr>
          <a:lstStyle/>
          <a:p>
            <a:pPr algn="ctr">
              <a:lnSpc>
                <a:spcPct val="85000"/>
              </a:lnSpc>
            </a:pPr>
            <a:endParaRPr lang="en-US" sz="1400" i="1">
              <a:solidFill>
                <a:srgbClr val="000000"/>
              </a:solidFill>
              <a:latin typeface="Times New Roman" pitchFamily="1" charset="0"/>
            </a:endParaRPr>
          </a:p>
        </p:txBody>
      </p:sp>
      <p:grpSp>
        <p:nvGrpSpPr>
          <p:cNvPr id="6" name="Group 39"/>
          <p:cNvGrpSpPr>
            <a:grpSpLocks/>
          </p:cNvGrpSpPr>
          <p:nvPr/>
        </p:nvGrpSpPr>
        <p:grpSpPr bwMode="auto">
          <a:xfrm>
            <a:off x="6248400" y="1655616"/>
            <a:ext cx="1600200" cy="1870070"/>
            <a:chOff x="3366" y="1013"/>
            <a:chExt cx="1008" cy="1178"/>
          </a:xfrm>
        </p:grpSpPr>
        <p:sp>
          <p:nvSpPr>
            <p:cNvPr id="28694" name="Rectangle 40"/>
            <p:cNvSpPr>
              <a:spLocks noChangeArrowheads="1"/>
            </p:cNvSpPr>
            <p:nvPr/>
          </p:nvSpPr>
          <p:spPr bwMode="auto">
            <a:xfrm>
              <a:off x="3408" y="1338"/>
              <a:ext cx="960" cy="853"/>
            </a:xfrm>
            <a:prstGeom prst="rect">
              <a:avLst/>
            </a:prstGeom>
            <a:solidFill>
              <a:srgbClr val="FFFFFF"/>
            </a:solidFill>
            <a:ln w="9525">
              <a:solidFill>
                <a:schemeClr val="tx1"/>
              </a:solidFill>
              <a:miter lim="800000"/>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28695" name="Text Box 41"/>
            <p:cNvSpPr txBox="1">
              <a:spLocks noChangeArrowheads="1"/>
            </p:cNvSpPr>
            <p:nvPr/>
          </p:nvSpPr>
          <p:spPr bwMode="auto">
            <a:xfrm>
              <a:off x="3366" y="1013"/>
              <a:ext cx="1008" cy="343"/>
            </a:xfrm>
            <a:prstGeom prst="rect">
              <a:avLst/>
            </a:prstGeom>
            <a:noFill/>
            <a:ln w="9525">
              <a:noFill/>
              <a:miter lim="800000"/>
              <a:headEnd/>
              <a:tailEnd/>
            </a:ln>
          </p:spPr>
          <p:txBody>
            <a:bodyPr wrap="square">
              <a:prstTxWarp prst="textNoShape">
                <a:avLst/>
              </a:prstTxWarp>
              <a:spAutoFit/>
            </a:bodyPr>
            <a:lstStyle/>
            <a:p>
              <a:pPr algn="ctr">
                <a:lnSpc>
                  <a:spcPct val="85000"/>
                </a:lnSpc>
              </a:pPr>
              <a:r>
                <a:rPr lang="en-US" sz="1600" b="1" dirty="0" smtClean="0">
                  <a:solidFill>
                    <a:srgbClr val="000000"/>
                  </a:solidFill>
                  <a:latin typeface="Courier New" pitchFamily="1" charset="0"/>
                </a:rPr>
                <a:t>"graphics"</a:t>
              </a:r>
            </a:p>
            <a:p>
              <a:pPr algn="ctr">
                <a:lnSpc>
                  <a:spcPct val="85000"/>
                </a:lnSpc>
              </a:pPr>
              <a:r>
                <a:rPr lang="en-US" dirty="0" smtClean="0">
                  <a:solidFill>
                    <a:srgbClr val="000000"/>
                  </a:solidFill>
                  <a:latin typeface="Times New Roman"/>
                  <a:cs typeface="Times New Roman"/>
                </a:rPr>
                <a:t>library</a:t>
              </a:r>
              <a:endParaRPr lang="en-US" dirty="0">
                <a:solidFill>
                  <a:srgbClr val="000000"/>
                </a:solidFill>
                <a:latin typeface="Times New Roman"/>
                <a:cs typeface="Times New Roman"/>
              </a:endParaRPr>
            </a:p>
          </p:txBody>
        </p:sp>
        <p:sp>
          <p:nvSpPr>
            <p:cNvPr id="28696" name="Text Box 42"/>
            <p:cNvSpPr txBox="1">
              <a:spLocks noChangeArrowheads="1"/>
            </p:cNvSpPr>
            <p:nvPr/>
          </p:nvSpPr>
          <p:spPr bwMode="auto">
            <a:xfrm>
              <a:off x="3600" y="1347"/>
              <a:ext cx="768" cy="721"/>
            </a:xfrm>
            <a:prstGeom prst="rect">
              <a:avLst/>
            </a:prstGeom>
            <a:noFill/>
            <a:ln w="9525">
              <a:noFill/>
              <a:miter lim="800000"/>
              <a:headEnd/>
              <a:tailEnd/>
            </a:ln>
          </p:spPr>
          <p:txBody>
            <a:bodyPr>
              <a:prstTxWarp prst="textNoShape">
                <a:avLst/>
              </a:prstTxWarp>
              <a:spAutoFit/>
            </a:bodyPr>
            <a:lstStyle/>
            <a:p>
              <a:pPr>
                <a:lnSpc>
                  <a:spcPct val="85000"/>
                </a:lnSpc>
              </a:pPr>
              <a:r>
                <a:rPr lang="en-US" sz="1600" b="1">
                  <a:solidFill>
                    <a:srgbClr val="000000"/>
                  </a:solidFill>
                  <a:latin typeface="Courier New" pitchFamily="1" charset="0"/>
                </a:rPr>
                <a:t>GRect</a:t>
              </a:r>
              <a:endParaRPr lang="en-US" i="1">
                <a:solidFill>
                  <a:srgbClr val="000000"/>
                </a:solidFill>
                <a:latin typeface="Times New Roman" pitchFamily="1" charset="0"/>
              </a:endParaRPr>
            </a:p>
            <a:p>
              <a:pPr>
                <a:lnSpc>
                  <a:spcPct val="85000"/>
                </a:lnSpc>
              </a:pPr>
              <a:r>
                <a:rPr lang="en-US" sz="1600" b="1">
                  <a:solidFill>
                    <a:srgbClr val="000000"/>
                  </a:solidFill>
                  <a:latin typeface="Courier New" pitchFamily="1" charset="0"/>
                </a:rPr>
                <a:t>GOval</a:t>
              </a:r>
              <a:endParaRPr lang="en-US" i="1">
                <a:solidFill>
                  <a:srgbClr val="000000"/>
                </a:solidFill>
                <a:latin typeface="Times New Roman" pitchFamily="1" charset="0"/>
              </a:endParaRPr>
            </a:p>
            <a:p>
              <a:pPr>
                <a:lnSpc>
                  <a:spcPct val="85000"/>
                </a:lnSpc>
              </a:pPr>
              <a:r>
                <a:rPr lang="en-US" sz="1600" b="1">
                  <a:solidFill>
                    <a:srgbClr val="000000"/>
                  </a:solidFill>
                  <a:latin typeface="Courier New" pitchFamily="1" charset="0"/>
                </a:rPr>
                <a:t>GLine</a:t>
              </a:r>
              <a:endParaRPr lang="en-US" i="1">
                <a:solidFill>
                  <a:srgbClr val="000000"/>
                </a:solidFill>
                <a:latin typeface="Times New Roman" pitchFamily="1" charset="0"/>
              </a:endParaRPr>
            </a:p>
            <a:p>
              <a:pPr>
                <a:lnSpc>
                  <a:spcPct val="85000"/>
                </a:lnSpc>
              </a:pPr>
              <a:r>
                <a:rPr lang="en-US" sz="1600" b="1">
                  <a:solidFill>
                    <a:srgbClr val="000000"/>
                  </a:solidFill>
                  <a:latin typeface="Courier New" pitchFamily="1" charset="0"/>
                </a:rPr>
                <a:t>GLabel</a:t>
              </a:r>
              <a:endParaRPr lang="en-US" i="1">
                <a:solidFill>
                  <a:srgbClr val="000000"/>
                </a:solidFill>
                <a:latin typeface="Times New Roman" pitchFamily="1" charset="0"/>
              </a:endParaRPr>
            </a:p>
            <a:p>
              <a:pPr>
                <a:lnSpc>
                  <a:spcPct val="85000"/>
                </a:lnSpc>
              </a:pPr>
              <a:endParaRPr lang="en-US" sz="1600" b="1">
                <a:solidFill>
                  <a:srgbClr val="000000"/>
                </a:solidFill>
                <a:latin typeface="Courier New" pitchFamily="1" charset="0"/>
              </a:endParaRPr>
            </a:p>
          </p:txBody>
        </p:sp>
        <p:sp>
          <p:nvSpPr>
            <p:cNvPr id="28697" name="Text Box 43"/>
            <p:cNvSpPr txBox="1">
              <a:spLocks noChangeArrowheads="1"/>
            </p:cNvSpPr>
            <p:nvPr/>
          </p:nvSpPr>
          <p:spPr bwMode="auto">
            <a:xfrm>
              <a:off x="3776" y="1808"/>
              <a:ext cx="192" cy="177"/>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400" i="1">
                  <a:solidFill>
                    <a:srgbClr val="000000"/>
                  </a:solidFill>
                  <a:latin typeface="Times New Roman" pitchFamily="1" charset="0"/>
                </a:rPr>
                <a:t>.</a:t>
              </a:r>
            </a:p>
          </p:txBody>
        </p:sp>
        <p:sp>
          <p:nvSpPr>
            <p:cNvPr id="28698" name="Text Box 44"/>
            <p:cNvSpPr txBox="1">
              <a:spLocks noChangeArrowheads="1"/>
            </p:cNvSpPr>
            <p:nvPr/>
          </p:nvSpPr>
          <p:spPr bwMode="auto">
            <a:xfrm>
              <a:off x="3776" y="1880"/>
              <a:ext cx="192" cy="177"/>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400" i="1">
                  <a:solidFill>
                    <a:srgbClr val="000000"/>
                  </a:solidFill>
                  <a:latin typeface="Times New Roman" pitchFamily="1" charset="0"/>
                </a:rPr>
                <a:t>.</a:t>
              </a:r>
            </a:p>
          </p:txBody>
        </p:sp>
        <p:sp>
          <p:nvSpPr>
            <p:cNvPr id="28699" name="Text Box 45"/>
            <p:cNvSpPr txBox="1">
              <a:spLocks noChangeArrowheads="1"/>
            </p:cNvSpPr>
            <p:nvPr/>
          </p:nvSpPr>
          <p:spPr bwMode="auto">
            <a:xfrm>
              <a:off x="3776" y="1952"/>
              <a:ext cx="192" cy="177"/>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400" i="1">
                  <a:solidFill>
                    <a:srgbClr val="000000"/>
                  </a:solidFill>
                  <a:latin typeface="Times New Roman" pitchFamily="1" charset="0"/>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53673"/>
                                        </p:tgtEl>
                                        <p:attrNameLst>
                                          <p:attrName>style.visibility</p:attrName>
                                        </p:attrNameLst>
                                      </p:cBhvr>
                                      <p:to>
                                        <p:strVal val="visible"/>
                                      </p:to>
                                    </p:set>
                                    <p:anim calcmode="lin" valueType="num">
                                      <p:cBhvr>
                                        <p:cTn id="7" dur="1000" fill="hold"/>
                                        <p:tgtEl>
                                          <p:spTgt spid="753673"/>
                                        </p:tgtEl>
                                        <p:attrNameLst>
                                          <p:attrName>ppt_w</p:attrName>
                                        </p:attrNameLst>
                                      </p:cBhvr>
                                      <p:tavLst>
                                        <p:tav tm="0">
                                          <p:val>
                                            <p:fltVal val="0"/>
                                          </p:val>
                                        </p:tav>
                                        <p:tav tm="100000">
                                          <p:val>
                                            <p:strVal val="#ppt_w"/>
                                          </p:val>
                                        </p:tav>
                                      </p:tavLst>
                                    </p:anim>
                                    <p:anim calcmode="lin" valueType="num">
                                      <p:cBhvr>
                                        <p:cTn id="8" dur="1000" fill="hold"/>
                                        <p:tgtEl>
                                          <p:spTgt spid="753673"/>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1"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3"/>
                                        </p:tgtEl>
                                        <p:attrNameLst>
                                          <p:attrName>style.visibility</p:attrName>
                                        </p:attrNameLst>
                                      </p:cBhvr>
                                      <p:to>
                                        <p:strVal val="visible"/>
                                      </p:to>
                                    </p:set>
                                  </p:childTnLst>
                                </p:cTn>
                              </p:par>
                            </p:childTnLst>
                          </p:cTn>
                        </p:par>
                        <p:par>
                          <p:cTn id="16" fill="hold">
                            <p:stCondLst>
                              <p:cond delay="500"/>
                            </p:stCondLst>
                            <p:childTnLst>
                              <p:par>
                                <p:cTn id="17" presetID="1" presetClass="exit" presetSubtype="0" fill="hold" nodeType="afterEffect">
                                  <p:stCondLst>
                                    <p:cond delay="0"/>
                                  </p:stCondLst>
                                  <p:childTnLst>
                                    <p:set>
                                      <p:cBhvr>
                                        <p:cTn id="18" dur="1" fill="hold">
                                          <p:stCondLst>
                                            <p:cond delay="0"/>
                                          </p:stCondLst>
                                        </p:cTn>
                                        <p:tgtEl>
                                          <p:spTgt spid="2"/>
                                        </p:tgtEl>
                                        <p:attrNameLst>
                                          <p:attrName>style.visibility</p:attrName>
                                        </p:attrNameLst>
                                      </p:cBhvr>
                                      <p:to>
                                        <p:strVal val="hidden"/>
                                      </p:to>
                                    </p:set>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753684"/>
                                        </p:tgtEl>
                                        <p:attrNameLst>
                                          <p:attrName>style.visibility</p:attrName>
                                        </p:attrNameLst>
                                      </p:cBhvr>
                                      <p:to>
                                        <p:strVal val="visible"/>
                                      </p:to>
                                    </p:set>
                                    <p:animEffect transition="in" filter="wipe(left)">
                                      <p:cBhvr>
                                        <p:cTn id="22" dur="500"/>
                                        <p:tgtEl>
                                          <p:spTgt spid="75368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753668"/>
                                        </p:tgtEl>
                                        <p:attrNameLst>
                                          <p:attrName>style.visibility</p:attrName>
                                        </p:attrNameLst>
                                      </p:cBhvr>
                                      <p:to>
                                        <p:strVal val="visible"/>
                                      </p:to>
                                    </p:se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753678"/>
                                        </p:tgtEl>
                                        <p:attrNameLst>
                                          <p:attrName>style.visibility</p:attrName>
                                        </p:attrNameLst>
                                      </p:cBhvr>
                                      <p:to>
                                        <p:strVal val="visible"/>
                                      </p:to>
                                    </p:set>
                                  </p:childTnLst>
                                </p:cTn>
                              </p:par>
                            </p:childTnLst>
                          </p:cTn>
                        </p:par>
                        <p:par>
                          <p:cTn id="34" fill="hold">
                            <p:stCondLst>
                              <p:cond delay="500"/>
                            </p:stCondLst>
                            <p:childTnLst>
                              <p:par>
                                <p:cTn id="35" presetID="1" presetClass="entr" presetSubtype="0" fill="hold" grpId="0" nodeType="afterEffect">
                                  <p:stCondLst>
                                    <p:cond delay="0"/>
                                  </p:stCondLst>
                                  <p:childTnLst>
                                    <p:set>
                                      <p:cBhvr>
                                        <p:cTn id="36" dur="1" fill="hold">
                                          <p:stCondLst>
                                            <p:cond delay="0"/>
                                          </p:stCondLst>
                                        </p:cTn>
                                        <p:tgtEl>
                                          <p:spTgt spid="753679"/>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0"/>
                                          </p:stCondLst>
                                        </p:cTn>
                                        <p:tgtEl>
                                          <p:spTgt spid="753680"/>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nodeType="clickEffect">
                                  <p:stCondLst>
                                    <p:cond delay="0"/>
                                  </p:stCondLst>
                                  <p:childTnLst>
                                    <p:set>
                                      <p:cBhvr>
                                        <p:cTn id="43" dur="1" fill="hold">
                                          <p:stCondLst>
                                            <p:cond delay="0"/>
                                          </p:stCondLst>
                                        </p:cTn>
                                        <p:tgtEl>
                                          <p:spTgt spid="3"/>
                                        </p:tgtEl>
                                        <p:attrNameLst>
                                          <p:attrName>style.visibility</p:attrName>
                                        </p:attrNameLst>
                                      </p:cBhvr>
                                      <p:to>
                                        <p:strVal val="hidden"/>
                                      </p:to>
                                    </p:set>
                                  </p:childTnLst>
                                </p:cTn>
                              </p:par>
                              <p:par>
                                <p:cTn id="44" presetID="1" presetClass="exit" presetSubtype="0" fill="hold" grpId="1" nodeType="withEffect">
                                  <p:stCondLst>
                                    <p:cond delay="0"/>
                                  </p:stCondLst>
                                  <p:childTnLst>
                                    <p:set>
                                      <p:cBhvr>
                                        <p:cTn id="45" dur="1" fill="hold">
                                          <p:stCondLst>
                                            <p:cond delay="0"/>
                                          </p:stCondLst>
                                        </p:cTn>
                                        <p:tgtEl>
                                          <p:spTgt spid="753684"/>
                                        </p:tgtEl>
                                        <p:attrNameLst>
                                          <p:attrName>style.visibility</p:attrName>
                                        </p:attrNameLst>
                                      </p:cBhvr>
                                      <p:to>
                                        <p:strVal val="hidden"/>
                                      </p:to>
                                    </p:set>
                                  </p:childTnLst>
                                </p:cTn>
                              </p:par>
                            </p:childTnLst>
                          </p:cTn>
                        </p:par>
                        <p:par>
                          <p:cTn id="46" fill="hold">
                            <p:stCondLst>
                              <p:cond delay="0"/>
                            </p:stCondLst>
                            <p:childTnLst>
                              <p:par>
                                <p:cTn id="47" presetID="53" presetClass="exit" presetSubtype="0" fill="hold" grpId="1" nodeType="afterEffect">
                                  <p:stCondLst>
                                    <p:cond delay="0"/>
                                  </p:stCondLst>
                                  <p:childTnLst>
                                    <p:anim calcmode="lin" valueType="num">
                                      <p:cBhvr>
                                        <p:cTn id="48" dur="500"/>
                                        <p:tgtEl>
                                          <p:spTgt spid="753673"/>
                                        </p:tgtEl>
                                        <p:attrNameLst>
                                          <p:attrName>ppt_w</p:attrName>
                                        </p:attrNameLst>
                                      </p:cBhvr>
                                      <p:tavLst>
                                        <p:tav tm="0">
                                          <p:val>
                                            <p:strVal val="ppt_w"/>
                                          </p:val>
                                        </p:tav>
                                        <p:tav tm="100000">
                                          <p:val>
                                            <p:fltVal val="0"/>
                                          </p:val>
                                        </p:tav>
                                      </p:tavLst>
                                    </p:anim>
                                    <p:anim calcmode="lin" valueType="num">
                                      <p:cBhvr>
                                        <p:cTn id="49" dur="500"/>
                                        <p:tgtEl>
                                          <p:spTgt spid="753673"/>
                                        </p:tgtEl>
                                        <p:attrNameLst>
                                          <p:attrName>ppt_h</p:attrName>
                                        </p:attrNameLst>
                                      </p:cBhvr>
                                      <p:tavLst>
                                        <p:tav tm="0">
                                          <p:val>
                                            <p:strVal val="ppt_h"/>
                                          </p:val>
                                        </p:tav>
                                        <p:tav tm="100000">
                                          <p:val>
                                            <p:fltVal val="0"/>
                                          </p:val>
                                        </p:tav>
                                      </p:tavLst>
                                    </p:anim>
                                    <p:animEffect transition="out" filter="fade">
                                      <p:cBhvr>
                                        <p:cTn id="50" dur="500"/>
                                        <p:tgtEl>
                                          <p:spTgt spid="753673"/>
                                        </p:tgtEl>
                                      </p:cBhvr>
                                    </p:animEffect>
                                    <p:set>
                                      <p:cBhvr>
                                        <p:cTn id="51" dur="1" fill="hold">
                                          <p:stCondLst>
                                            <p:cond delay="499"/>
                                          </p:stCondLst>
                                        </p:cTn>
                                        <p:tgtEl>
                                          <p:spTgt spid="753673"/>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753669"/>
                                        </p:tgtEl>
                                        <p:attrNameLst>
                                          <p:attrName>style.visibility</p:attrName>
                                        </p:attrNameLst>
                                      </p:cBhvr>
                                      <p:to>
                                        <p:strVal val="visible"/>
                                      </p:to>
                                    </p:set>
                                    <p:animEffect transition="in" filter="wipe(left)">
                                      <p:cBhvr>
                                        <p:cTn id="56" dur="1000"/>
                                        <p:tgtEl>
                                          <p:spTgt spid="753669"/>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75367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753670"/>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499"/>
                                          </p:stCondLst>
                                        </p:cTn>
                                        <p:tgtEl>
                                          <p:spTgt spid="75369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753692"/>
                                        </p:tgtEl>
                                        <p:attrNameLst>
                                          <p:attrName>style.visibility</p:attrName>
                                        </p:attrNameLst>
                                      </p:cBhvr>
                                      <p:to>
                                        <p:strVal val="hidden"/>
                                      </p:to>
                                    </p:set>
                                  </p:childTnLst>
                                </p:cTn>
                              </p:par>
                            </p:childTnLst>
                          </p:cTn>
                        </p:par>
                        <p:par>
                          <p:cTn id="71" fill="hold">
                            <p:stCondLst>
                              <p:cond delay="0"/>
                            </p:stCondLst>
                            <p:childTnLst>
                              <p:par>
                                <p:cTn id="72" presetID="23" presetClass="entr" presetSubtype="16" fill="hold" grpId="0" nodeType="afterEffect">
                                  <p:stCondLst>
                                    <p:cond delay="0"/>
                                  </p:stCondLst>
                                  <p:childTnLst>
                                    <p:set>
                                      <p:cBhvr>
                                        <p:cTn id="73" dur="1" fill="hold">
                                          <p:stCondLst>
                                            <p:cond delay="0"/>
                                          </p:stCondLst>
                                        </p:cTn>
                                        <p:tgtEl>
                                          <p:spTgt spid="753667"/>
                                        </p:tgtEl>
                                        <p:attrNameLst>
                                          <p:attrName>style.visibility</p:attrName>
                                        </p:attrNameLst>
                                      </p:cBhvr>
                                      <p:to>
                                        <p:strVal val="visible"/>
                                      </p:to>
                                    </p:set>
                                    <p:anim calcmode="lin" valueType="num">
                                      <p:cBhvr>
                                        <p:cTn id="74" dur="1000" fill="hold"/>
                                        <p:tgtEl>
                                          <p:spTgt spid="753667"/>
                                        </p:tgtEl>
                                        <p:attrNameLst>
                                          <p:attrName>ppt_w</p:attrName>
                                        </p:attrNameLst>
                                      </p:cBhvr>
                                      <p:tavLst>
                                        <p:tav tm="0">
                                          <p:val>
                                            <p:fltVal val="0"/>
                                          </p:val>
                                        </p:tav>
                                        <p:tav tm="100000">
                                          <p:val>
                                            <p:strVal val="#ppt_w"/>
                                          </p:val>
                                        </p:tav>
                                      </p:tavLst>
                                    </p:anim>
                                    <p:anim calcmode="lin" valueType="num">
                                      <p:cBhvr>
                                        <p:cTn id="75" dur="1000" fill="hold"/>
                                        <p:tgtEl>
                                          <p:spTgt spid="753667"/>
                                        </p:tgtEl>
                                        <p:attrNameLst>
                                          <p:attrName>ppt_h</p:attrName>
                                        </p:attrNameLst>
                                      </p:cBhvr>
                                      <p:tavLst>
                                        <p:tav tm="0">
                                          <p:val>
                                            <p:fltVal val="0"/>
                                          </p:val>
                                        </p:tav>
                                        <p:tav tm="100000">
                                          <p:val>
                                            <p:strVal val="#ppt_h"/>
                                          </p:val>
                                        </p:tav>
                                      </p:tavLst>
                                    </p:anim>
                                  </p:childTnLst>
                                </p:cTn>
                              </p:par>
                            </p:childTnLst>
                          </p:cTn>
                        </p:par>
                        <p:par>
                          <p:cTn id="76" fill="hold">
                            <p:stCondLst>
                              <p:cond delay="1000"/>
                            </p:stCondLst>
                            <p:childTnLst>
                              <p:par>
                                <p:cTn id="77" presetID="1" presetClass="entr" presetSubtype="0" fill="hold" nodeType="afterEffect">
                                  <p:stCondLst>
                                    <p:cond delay="0"/>
                                  </p:stCondLst>
                                  <p:childTnLst>
                                    <p:set>
                                      <p:cBhvr>
                                        <p:cTn id="78" dur="1" fill="hold">
                                          <p:stCondLst>
                                            <p:cond delay="0"/>
                                          </p:stCondLst>
                                        </p:cTn>
                                        <p:tgtEl>
                                          <p:spTgt spid="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499"/>
                                          </p:stCondLst>
                                        </p:cTn>
                                        <p:tgtEl>
                                          <p:spTgt spid="753672"/>
                                        </p:tgtEl>
                                        <p:attrNameLst>
                                          <p:attrName>style.visibility</p:attrName>
                                        </p:attrNameLst>
                                      </p:cBhvr>
                                      <p:to>
                                        <p:strVal val="visible"/>
                                      </p:to>
                                    </p:set>
                                  </p:childTnLst>
                                </p:cTn>
                              </p:par>
                            </p:childTnLst>
                          </p:cTn>
                        </p:par>
                        <p:par>
                          <p:cTn id="83" fill="hold">
                            <p:stCondLst>
                              <p:cond delay="500"/>
                            </p:stCondLst>
                            <p:childTnLst>
                              <p:par>
                                <p:cTn id="84" presetID="1" presetClass="exit" presetSubtype="0" fill="hold" grpId="1" nodeType="afterEffect">
                                  <p:stCondLst>
                                    <p:cond delay="0"/>
                                  </p:stCondLst>
                                  <p:childTnLst>
                                    <p:set>
                                      <p:cBhvr>
                                        <p:cTn id="85" dur="1" fill="hold">
                                          <p:stCondLst>
                                            <p:cond delay="0"/>
                                          </p:stCondLst>
                                        </p:cTn>
                                        <p:tgtEl>
                                          <p:spTgt spid="753667"/>
                                        </p:tgtEl>
                                        <p:attrNameLst>
                                          <p:attrName>style.visibility</p:attrName>
                                        </p:attrNameLst>
                                      </p:cBhvr>
                                      <p:to>
                                        <p:strVal val="hidden"/>
                                      </p:to>
                                    </p:set>
                                  </p:childTnLst>
                                </p:cTn>
                              </p:par>
                              <p:par>
                                <p:cTn id="86" presetID="1" presetClass="exit" presetSubtype="0" fill="hold" nodeType="withEffect">
                                  <p:stCondLst>
                                    <p:cond delay="0"/>
                                  </p:stCondLst>
                                  <p:childTnLst>
                                    <p:set>
                                      <p:cBhvr>
                                        <p:cTn id="87" dur="1" fill="hold">
                                          <p:stCondLst>
                                            <p:cond delay="0"/>
                                          </p:stCondLst>
                                        </p:cTn>
                                        <p:tgtEl>
                                          <p:spTgt spid="5"/>
                                        </p:tgtEl>
                                        <p:attrNameLst>
                                          <p:attrName>style.visibility</p:attrName>
                                        </p:attrNameLst>
                                      </p:cBhvr>
                                      <p:to>
                                        <p:strVal val="hidden"/>
                                      </p:to>
                                    </p:set>
                                  </p:childTnLst>
                                </p:cTn>
                              </p:par>
                              <p:par>
                                <p:cTn id="88" presetID="1" presetClass="exit" presetSubtype="0" fill="hold" nodeType="withEffect">
                                  <p:stCondLst>
                                    <p:cond delay="0"/>
                                  </p:stCondLst>
                                  <p:childTnLst>
                                    <p:set>
                                      <p:cBhvr>
                                        <p:cTn id="89" dur="1" fill="hold">
                                          <p:stCondLst>
                                            <p:cond delay="0"/>
                                          </p:stCondLst>
                                        </p:cTn>
                                        <p:tgtEl>
                                          <p:spTgt spid="4"/>
                                        </p:tgtEl>
                                        <p:attrNameLst>
                                          <p:attrName>style.visibility</p:attrName>
                                        </p:attrNameLst>
                                      </p:cBhvr>
                                      <p:to>
                                        <p:strVal val="hidden"/>
                                      </p:to>
                                    </p:set>
                                  </p:childTnLst>
                                </p:cTn>
                              </p:par>
                              <p:par>
                                <p:cTn id="90" presetID="23" presetClass="entr" presetSubtype="16" fill="hold" grpId="0" nodeType="withEffect">
                                  <p:stCondLst>
                                    <p:cond delay="0"/>
                                  </p:stCondLst>
                                  <p:childTnLst>
                                    <p:set>
                                      <p:cBhvr>
                                        <p:cTn id="91" dur="1" fill="hold">
                                          <p:stCondLst>
                                            <p:cond delay="0"/>
                                          </p:stCondLst>
                                        </p:cTn>
                                        <p:tgtEl>
                                          <p:spTgt spid="753702"/>
                                        </p:tgtEl>
                                        <p:attrNameLst>
                                          <p:attrName>style.visibility</p:attrName>
                                        </p:attrNameLst>
                                      </p:cBhvr>
                                      <p:to>
                                        <p:strVal val="visible"/>
                                      </p:to>
                                    </p:set>
                                    <p:anim calcmode="lin" valueType="num">
                                      <p:cBhvr>
                                        <p:cTn id="92" dur="1000" fill="hold"/>
                                        <p:tgtEl>
                                          <p:spTgt spid="753702"/>
                                        </p:tgtEl>
                                        <p:attrNameLst>
                                          <p:attrName>ppt_w</p:attrName>
                                        </p:attrNameLst>
                                      </p:cBhvr>
                                      <p:tavLst>
                                        <p:tav tm="0">
                                          <p:val>
                                            <p:fltVal val="0"/>
                                          </p:val>
                                        </p:tav>
                                        <p:tav tm="100000">
                                          <p:val>
                                            <p:strVal val="#ppt_w"/>
                                          </p:val>
                                        </p:tav>
                                      </p:tavLst>
                                    </p:anim>
                                    <p:anim calcmode="lin" valueType="num">
                                      <p:cBhvr>
                                        <p:cTn id="93" dur="1000" fill="hold"/>
                                        <p:tgtEl>
                                          <p:spTgt spid="753702"/>
                                        </p:tgtEl>
                                        <p:attrNameLst>
                                          <p:attrName>ppt_h</p:attrName>
                                        </p:attrNameLst>
                                      </p:cBhvr>
                                      <p:tavLst>
                                        <p:tav tm="0">
                                          <p:val>
                                            <p:fltVal val="0"/>
                                          </p:val>
                                        </p:tav>
                                        <p:tav tm="100000">
                                          <p:val>
                                            <p:strVal val="#ppt_h"/>
                                          </p:val>
                                        </p:tav>
                                      </p:tavLst>
                                    </p:anim>
                                  </p:childTnLst>
                                </p:cTn>
                              </p:par>
                              <p:par>
                                <p:cTn id="94" presetID="23" presetClass="entr" presetSubtype="16" fill="hold" grpId="2" nodeType="withEffect">
                                  <p:stCondLst>
                                    <p:cond delay="0"/>
                                  </p:stCondLst>
                                  <p:childTnLst>
                                    <p:set>
                                      <p:cBhvr>
                                        <p:cTn id="95" dur="1" fill="hold">
                                          <p:stCondLst>
                                            <p:cond delay="0"/>
                                          </p:stCondLst>
                                        </p:cTn>
                                        <p:tgtEl>
                                          <p:spTgt spid="753673"/>
                                        </p:tgtEl>
                                        <p:attrNameLst>
                                          <p:attrName>style.visibility</p:attrName>
                                        </p:attrNameLst>
                                      </p:cBhvr>
                                      <p:to>
                                        <p:strVal val="visible"/>
                                      </p:to>
                                    </p:set>
                                    <p:anim calcmode="lin" valueType="num">
                                      <p:cBhvr>
                                        <p:cTn id="96" dur="1000" fill="hold"/>
                                        <p:tgtEl>
                                          <p:spTgt spid="753673"/>
                                        </p:tgtEl>
                                        <p:attrNameLst>
                                          <p:attrName>ppt_w</p:attrName>
                                        </p:attrNameLst>
                                      </p:cBhvr>
                                      <p:tavLst>
                                        <p:tav tm="0">
                                          <p:val>
                                            <p:fltVal val="0"/>
                                          </p:val>
                                        </p:tav>
                                        <p:tav tm="100000">
                                          <p:val>
                                            <p:strVal val="#ppt_w"/>
                                          </p:val>
                                        </p:tav>
                                      </p:tavLst>
                                    </p:anim>
                                    <p:anim calcmode="lin" valueType="num">
                                      <p:cBhvr>
                                        <p:cTn id="97" dur="1000" fill="hold"/>
                                        <p:tgtEl>
                                          <p:spTgt spid="753673"/>
                                        </p:tgtEl>
                                        <p:attrNameLst>
                                          <p:attrName>ppt_h</p:attrName>
                                        </p:attrNameLst>
                                      </p:cBhvr>
                                      <p:tavLst>
                                        <p:tav tm="0">
                                          <p:val>
                                            <p:fltVal val="0"/>
                                          </p:val>
                                        </p:tav>
                                        <p:tav tm="100000">
                                          <p:val>
                                            <p:strVal val="#ppt_h"/>
                                          </p:val>
                                        </p:tav>
                                      </p:tavLst>
                                    </p:anim>
                                  </p:childTnLst>
                                </p:cTn>
                              </p:par>
                            </p:childTnLst>
                          </p:cTn>
                        </p:par>
                        <p:par>
                          <p:cTn id="98" fill="hold">
                            <p:stCondLst>
                              <p:cond delay="1500"/>
                            </p:stCondLst>
                            <p:childTnLst>
                              <p:par>
                                <p:cTn id="99" presetID="1" presetClass="entr" presetSubtype="0" fill="hold" nodeType="afterEffect">
                                  <p:stCondLst>
                                    <p:cond delay="0"/>
                                  </p:stCondLst>
                                  <p:childTnLst>
                                    <p:set>
                                      <p:cBhvr>
                                        <p:cTn id="100" dur="1" fill="hold">
                                          <p:stCondLst>
                                            <p:cond delay="0"/>
                                          </p:stCondLst>
                                        </p:cTn>
                                        <p:tgtEl>
                                          <p:spTgt spid="2"/>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6"/>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499"/>
                                          </p:stCondLst>
                                        </p:cTn>
                                        <p:tgtEl>
                                          <p:spTgt spid="75367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3670" grpId="0" animBg="1"/>
      <p:bldP spid="753670" grpId="1" animBg="1"/>
      <p:bldP spid="753673" grpId="0" animBg="1"/>
      <p:bldP spid="753673" grpId="1" animBg="1"/>
      <p:bldP spid="753673" grpId="2" animBg="1"/>
      <p:bldP spid="753677" grpId="0" build="p" autoUpdateAnimBg="0"/>
      <p:bldP spid="753678" grpId="0"/>
      <p:bldP spid="753679" grpId="0"/>
      <p:bldP spid="753680" grpId="0"/>
      <p:bldP spid="753684" grpId="0"/>
      <p:bldP spid="753684" grpId="1"/>
      <p:bldP spid="753692" grpId="0" animBg="1"/>
      <p:bldP spid="753692" grpId="1" animBg="1"/>
      <p:bldP spid="753667" grpId="0" animBg="1" autoUpdateAnimBg="0"/>
      <p:bldP spid="753667" grpId="1" animBg="1"/>
      <p:bldP spid="753702" grpId="0" animBg="1"/>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Principles of Object-Oriented Design</a:t>
            </a:r>
            <a:endParaRPr lang="en-US" dirty="0">
              <a:solidFill>
                <a:schemeClr val="tx1"/>
              </a:solidFill>
            </a:endParaRPr>
          </a:p>
        </p:txBody>
      </p:sp>
      <p:sp>
        <p:nvSpPr>
          <p:cNvPr id="10" name="Rectangle 3"/>
          <p:cNvSpPr>
            <a:spLocks noChangeArrowheads="1"/>
          </p:cNvSpPr>
          <p:nvPr/>
        </p:nvSpPr>
        <p:spPr bwMode="auto">
          <a:xfrm>
            <a:off x="477765" y="1155700"/>
            <a:ext cx="8128000" cy="2273300"/>
          </a:xfrm>
          <a:prstGeom prst="rect">
            <a:avLst/>
          </a:prstGeom>
          <a:noFill/>
          <a:ln w="9525">
            <a:noFill/>
            <a:miter lim="800000"/>
            <a:headEnd/>
            <a:tailEnd/>
          </a:ln>
          <a:effectLst/>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charset="0"/>
              </a:rPr>
              <a:t>Object-oriented programming can be characterized by several important features.  Informally, object-oriented programming differs from earlier programming paradigms in that it focuses attention on the data objects rather than the code.</a:t>
            </a:r>
          </a:p>
          <a:p>
            <a:pPr marL="342900" indent="-342900" algn="just">
              <a:lnSpc>
                <a:spcPct val="90000"/>
              </a:lnSpc>
              <a:spcAft>
                <a:spcPct val="50000"/>
              </a:spcAft>
              <a:buFontTx/>
              <a:buChar char="•"/>
            </a:pPr>
            <a:r>
              <a:rPr lang="en-US" sz="2400" dirty="0" smtClean="0">
                <a:solidFill>
                  <a:srgbClr val="000000"/>
                </a:solidFill>
                <a:latin typeface="Times New Roman" charset="0"/>
              </a:rPr>
              <a:t>In practice, this idea of making objects the center of attention can be expressed as three principles:</a:t>
            </a:r>
          </a:p>
          <a:p>
            <a:pPr marL="914400" lvl="1" indent="-457200" algn="just">
              <a:lnSpc>
                <a:spcPct val="90000"/>
              </a:lnSpc>
              <a:spcAft>
                <a:spcPct val="50000"/>
              </a:spcAft>
            </a:pPr>
            <a:endParaRPr lang="en-US" sz="2200" dirty="0" smtClean="0">
              <a:solidFill>
                <a:srgbClr val="000000"/>
              </a:solidFill>
              <a:latin typeface="Times New Roman" charset="0"/>
            </a:endParaRPr>
          </a:p>
          <a:p>
            <a:pPr marL="914400" lvl="1" indent="-457200" algn="just">
              <a:lnSpc>
                <a:spcPct val="90000"/>
              </a:lnSpc>
              <a:spcAft>
                <a:spcPct val="50000"/>
              </a:spcAft>
              <a:buFont typeface="+mj-lt"/>
              <a:buAutoNum type="arabicPeriod"/>
            </a:pPr>
            <a:endParaRPr lang="en-US" sz="2200" dirty="0" smtClean="0">
              <a:solidFill>
                <a:srgbClr val="000000"/>
              </a:solidFill>
              <a:latin typeface="Times New Roman" charset="0"/>
            </a:endParaRPr>
          </a:p>
        </p:txBody>
      </p:sp>
      <p:grpSp>
        <p:nvGrpSpPr>
          <p:cNvPr id="20" name="Group 19"/>
          <p:cNvGrpSpPr/>
          <p:nvPr/>
        </p:nvGrpSpPr>
        <p:grpSpPr>
          <a:xfrm>
            <a:off x="797610" y="3483728"/>
            <a:ext cx="7736790" cy="1012072"/>
            <a:chOff x="797610" y="3483728"/>
            <a:chExt cx="7736790" cy="1012072"/>
          </a:xfrm>
        </p:grpSpPr>
        <p:sp>
          <p:nvSpPr>
            <p:cNvPr id="12" name="TextBox 11"/>
            <p:cNvSpPr txBox="1"/>
            <p:nvPr/>
          </p:nvSpPr>
          <p:spPr>
            <a:xfrm>
              <a:off x="1143000" y="3483728"/>
              <a:ext cx="7391400" cy="1012072"/>
            </a:xfrm>
            <a:prstGeom prst="rect">
              <a:avLst/>
            </a:prstGeom>
            <a:noFill/>
          </p:spPr>
          <p:txBody>
            <a:bodyPr wrap="square" rtlCol="0">
              <a:spAutoFit/>
            </a:bodyPr>
            <a:lstStyle/>
            <a:p>
              <a:pPr marL="0" lvl="1" algn="just">
                <a:lnSpc>
                  <a:spcPct val="90000"/>
                </a:lnSpc>
                <a:spcAft>
                  <a:spcPct val="50000"/>
                </a:spcAft>
              </a:pPr>
              <a:r>
                <a:rPr lang="en-US" sz="2200" i="1" dirty="0" smtClean="0">
                  <a:solidFill>
                    <a:srgbClr val="000000"/>
                  </a:solidFill>
                  <a:latin typeface="Times New Roman" charset="0"/>
                </a:rPr>
                <a:t>Integration</a:t>
              </a:r>
              <a:r>
                <a:rPr lang="en-US" sz="2200" i="1" dirty="0" smtClean="0">
                  <a:solidFill>
                    <a:srgbClr val="000000"/>
                  </a:solidFill>
                  <a:latin typeface="Times New Roman" charset="0"/>
                </a:rPr>
                <a:t>. </a:t>
              </a:r>
              <a:r>
                <a:rPr lang="en-US" sz="2200" dirty="0" smtClean="0">
                  <a:solidFill>
                    <a:srgbClr val="000000"/>
                  </a:solidFill>
                  <a:latin typeface="Times New Roman" charset="0"/>
                </a:rPr>
                <a:t> </a:t>
              </a:r>
              <a:r>
                <a:rPr lang="en-US" sz="2200" dirty="0" smtClean="0">
                  <a:solidFill>
                    <a:srgbClr val="000000"/>
                  </a:solidFill>
                  <a:latin typeface="Times New Roman" charset="0"/>
                </a:rPr>
                <a:t>Objects should combine the internal representation of the data with the operations that implement the necessary behavior into an integrated whole</a:t>
              </a:r>
              <a:r>
                <a:rPr lang="en-US" sz="2200" dirty="0" smtClean="0">
                  <a:solidFill>
                    <a:srgbClr val="000000"/>
                  </a:solidFill>
                  <a:latin typeface="Times New Roman" charset="0"/>
                </a:rPr>
                <a:t>.</a:t>
              </a:r>
            </a:p>
          </p:txBody>
        </p:sp>
        <p:sp>
          <p:nvSpPr>
            <p:cNvPr id="16" name="TextBox 15"/>
            <p:cNvSpPr txBox="1"/>
            <p:nvPr/>
          </p:nvSpPr>
          <p:spPr>
            <a:xfrm>
              <a:off x="797610" y="3483728"/>
              <a:ext cx="457200" cy="402674"/>
            </a:xfrm>
            <a:prstGeom prst="rect">
              <a:avLst/>
            </a:prstGeom>
            <a:noFill/>
          </p:spPr>
          <p:txBody>
            <a:bodyPr wrap="square" rtlCol="0">
              <a:spAutoFit/>
            </a:bodyPr>
            <a:lstStyle/>
            <a:p>
              <a:pPr marL="0" lvl="1" algn="just">
                <a:lnSpc>
                  <a:spcPct val="90000"/>
                </a:lnSpc>
                <a:spcAft>
                  <a:spcPct val="50000"/>
                </a:spcAft>
              </a:pPr>
              <a:r>
                <a:rPr lang="en-US" sz="2200" dirty="0" smtClean="0">
                  <a:solidFill>
                    <a:srgbClr val="000000"/>
                  </a:solidFill>
                  <a:latin typeface="Times New Roman" charset="0"/>
                </a:rPr>
                <a:t>1.</a:t>
              </a:r>
            </a:p>
          </p:txBody>
        </p:sp>
      </p:grpSp>
      <p:grpSp>
        <p:nvGrpSpPr>
          <p:cNvPr id="21" name="Group 20"/>
          <p:cNvGrpSpPr/>
          <p:nvPr/>
        </p:nvGrpSpPr>
        <p:grpSpPr>
          <a:xfrm>
            <a:off x="797610" y="4528144"/>
            <a:ext cx="7736790" cy="1012072"/>
            <a:chOff x="797610" y="4528144"/>
            <a:chExt cx="7736790" cy="1012072"/>
          </a:xfrm>
        </p:grpSpPr>
        <p:sp>
          <p:nvSpPr>
            <p:cNvPr id="13" name="TextBox 12"/>
            <p:cNvSpPr txBox="1"/>
            <p:nvPr/>
          </p:nvSpPr>
          <p:spPr>
            <a:xfrm>
              <a:off x="1143000" y="4528144"/>
              <a:ext cx="7391400" cy="1012072"/>
            </a:xfrm>
            <a:prstGeom prst="rect">
              <a:avLst/>
            </a:prstGeom>
            <a:noFill/>
          </p:spPr>
          <p:txBody>
            <a:bodyPr wrap="square" rtlCol="0">
              <a:spAutoFit/>
            </a:bodyPr>
            <a:lstStyle/>
            <a:p>
              <a:pPr marL="0" lvl="1" algn="just">
                <a:lnSpc>
                  <a:spcPct val="90000"/>
                </a:lnSpc>
                <a:spcAft>
                  <a:spcPct val="50000"/>
                </a:spcAft>
              </a:pPr>
              <a:r>
                <a:rPr lang="en-US" sz="2200" i="1" dirty="0" smtClean="0">
                  <a:solidFill>
                    <a:srgbClr val="000000"/>
                  </a:solidFill>
                  <a:latin typeface="Times New Roman" charset="0"/>
                </a:rPr>
                <a:t>Encapsulation.  </a:t>
              </a:r>
              <a:r>
                <a:rPr lang="en-US" sz="2200" dirty="0" smtClean="0">
                  <a:solidFill>
                    <a:srgbClr val="000000"/>
                  </a:solidFill>
                  <a:latin typeface="Times New Roman" charset="0"/>
                </a:rPr>
                <a:t>Insofar </a:t>
              </a:r>
              <a:r>
                <a:rPr lang="en-US" sz="2200" dirty="0" smtClean="0">
                  <a:solidFill>
                    <a:srgbClr val="000000"/>
                  </a:solidFill>
                  <a:latin typeface="Times New Roman" charset="0"/>
                </a:rPr>
                <a:t>as possible, objects should restrict the client’s access to the internal </a:t>
              </a:r>
              <a:r>
                <a:rPr lang="en-US" sz="2200" dirty="0" smtClean="0">
                  <a:solidFill>
                    <a:srgbClr val="000000"/>
                  </a:solidFill>
                  <a:latin typeface="Times New Roman" charset="0"/>
                </a:rPr>
                <a:t>state, </a:t>
              </a:r>
              <a:r>
                <a:rPr lang="en-US" sz="2200" dirty="0" smtClean="0">
                  <a:solidFill>
                    <a:srgbClr val="000000"/>
                  </a:solidFill>
                  <a:latin typeface="Times New Roman" charset="0"/>
                </a:rPr>
                <a:t>mediating all communication across the interface boundary through the use of methods</a:t>
              </a:r>
              <a:r>
                <a:rPr lang="en-US" sz="2200" dirty="0" smtClean="0">
                  <a:solidFill>
                    <a:srgbClr val="000000"/>
                  </a:solidFill>
                  <a:latin typeface="Times New Roman" charset="0"/>
                </a:rPr>
                <a:t>.</a:t>
              </a:r>
            </a:p>
          </p:txBody>
        </p:sp>
        <p:sp>
          <p:nvSpPr>
            <p:cNvPr id="18" name="TextBox 17"/>
            <p:cNvSpPr txBox="1"/>
            <p:nvPr/>
          </p:nvSpPr>
          <p:spPr>
            <a:xfrm>
              <a:off x="797610" y="4528144"/>
              <a:ext cx="457200" cy="402674"/>
            </a:xfrm>
            <a:prstGeom prst="rect">
              <a:avLst/>
            </a:prstGeom>
            <a:noFill/>
          </p:spPr>
          <p:txBody>
            <a:bodyPr wrap="square" rtlCol="0">
              <a:spAutoFit/>
            </a:bodyPr>
            <a:lstStyle/>
            <a:p>
              <a:pPr marL="0" lvl="1" algn="just">
                <a:lnSpc>
                  <a:spcPct val="90000"/>
                </a:lnSpc>
                <a:spcAft>
                  <a:spcPct val="50000"/>
                </a:spcAft>
              </a:pPr>
              <a:r>
                <a:rPr lang="en-US" sz="2200" dirty="0" smtClean="0">
                  <a:solidFill>
                    <a:srgbClr val="000000"/>
                  </a:solidFill>
                  <a:latin typeface="Times New Roman" charset="0"/>
                </a:rPr>
                <a:t>2.</a:t>
              </a:r>
            </a:p>
          </p:txBody>
        </p:sp>
      </p:grpSp>
      <p:grpSp>
        <p:nvGrpSpPr>
          <p:cNvPr id="22" name="Group 21"/>
          <p:cNvGrpSpPr/>
          <p:nvPr/>
        </p:nvGrpSpPr>
        <p:grpSpPr>
          <a:xfrm>
            <a:off x="797610" y="5572560"/>
            <a:ext cx="7736790" cy="707373"/>
            <a:chOff x="797610" y="5572560"/>
            <a:chExt cx="7736790" cy="707373"/>
          </a:xfrm>
        </p:grpSpPr>
        <p:sp>
          <p:nvSpPr>
            <p:cNvPr id="15" name="TextBox 14"/>
            <p:cNvSpPr txBox="1"/>
            <p:nvPr/>
          </p:nvSpPr>
          <p:spPr>
            <a:xfrm>
              <a:off x="1143000" y="5572560"/>
              <a:ext cx="7391400" cy="707373"/>
            </a:xfrm>
            <a:prstGeom prst="rect">
              <a:avLst/>
            </a:prstGeom>
            <a:noFill/>
          </p:spPr>
          <p:txBody>
            <a:bodyPr wrap="square" rtlCol="0">
              <a:spAutoFit/>
            </a:bodyPr>
            <a:lstStyle/>
            <a:p>
              <a:pPr marL="0" lvl="1" algn="just">
                <a:lnSpc>
                  <a:spcPct val="90000"/>
                </a:lnSpc>
                <a:spcAft>
                  <a:spcPct val="50000"/>
                </a:spcAft>
              </a:pPr>
              <a:r>
                <a:rPr lang="en-US" sz="2200" i="1" dirty="0" smtClean="0">
                  <a:solidFill>
                    <a:srgbClr val="000000"/>
                  </a:solidFill>
                  <a:latin typeface="Times New Roman" charset="0"/>
                </a:rPr>
                <a:t>Inheritance.  </a:t>
              </a:r>
              <a:r>
                <a:rPr lang="en-US" sz="2200" dirty="0" smtClean="0">
                  <a:solidFill>
                    <a:srgbClr val="000000"/>
                  </a:solidFill>
                  <a:latin typeface="Times New Roman" charset="0"/>
                </a:rPr>
                <a:t>Objects </a:t>
              </a:r>
              <a:r>
                <a:rPr lang="en-US" sz="2200" dirty="0" smtClean="0">
                  <a:solidFill>
                    <a:srgbClr val="000000"/>
                  </a:solidFill>
                  <a:latin typeface="Times New Roman" charset="0"/>
                </a:rPr>
                <a:t>should be able to inherit behavior from other, more general object classes.</a:t>
              </a:r>
              <a:endParaRPr lang="en-US" dirty="0"/>
            </a:p>
          </p:txBody>
        </p:sp>
        <p:sp>
          <p:nvSpPr>
            <p:cNvPr id="19" name="TextBox 18"/>
            <p:cNvSpPr txBox="1"/>
            <p:nvPr/>
          </p:nvSpPr>
          <p:spPr>
            <a:xfrm>
              <a:off x="797610" y="5572560"/>
              <a:ext cx="457200" cy="402674"/>
            </a:xfrm>
            <a:prstGeom prst="rect">
              <a:avLst/>
            </a:prstGeom>
            <a:noFill/>
          </p:spPr>
          <p:txBody>
            <a:bodyPr wrap="square" rtlCol="0">
              <a:spAutoFit/>
            </a:bodyPr>
            <a:lstStyle/>
            <a:p>
              <a:pPr marL="0" lvl="1" algn="just">
                <a:lnSpc>
                  <a:spcPct val="90000"/>
                </a:lnSpc>
                <a:spcAft>
                  <a:spcPct val="50000"/>
                </a:spcAft>
              </a:pPr>
              <a:r>
                <a:rPr lang="en-US" sz="2200" dirty="0" smtClean="0">
                  <a:solidFill>
                    <a:srgbClr val="000000"/>
                  </a:solidFill>
                  <a:latin typeface="Times New Roman" charset="0"/>
                </a:rPr>
                <a:t>3.</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9858"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Turning Points into Objects</a:t>
            </a:r>
            <a:endParaRPr lang="en-US" dirty="0">
              <a:solidFill>
                <a:schemeClr val="tx1"/>
              </a:solidFill>
            </a:endParaRPr>
          </a:p>
        </p:txBody>
      </p:sp>
      <p:sp>
        <p:nvSpPr>
          <p:cNvPr id="889865" name="Rectangle 9"/>
          <p:cNvSpPr>
            <a:spLocks noGrp="1" noChangeAspect="1" noChangeArrowheads="1"/>
          </p:cNvSpPr>
          <p:nvPr>
            <p:ph type="body" idx="1"/>
          </p:nvPr>
        </p:nvSpPr>
        <p:spPr>
          <a:xfrm>
            <a:off x="450850" y="1219200"/>
            <a:ext cx="8235950" cy="914400"/>
          </a:xfrm>
          <a:noFill/>
          <a:ln/>
        </p:spPr>
        <p:txBody>
          <a:bodyPr/>
          <a:lstStyle/>
          <a:p>
            <a:pPr algn="just">
              <a:lnSpc>
                <a:spcPct val="90000"/>
              </a:lnSpc>
              <a:spcBef>
                <a:spcPct val="0"/>
              </a:spcBef>
              <a:spcAft>
                <a:spcPct val="50000"/>
              </a:spcAft>
            </a:pPr>
            <a:r>
              <a:rPr lang="en-US" sz="2400" dirty="0" smtClean="0"/>
              <a:t>On Wednesday, Jerry defined the following factory method to create a </a:t>
            </a:r>
            <a:r>
              <a:rPr lang="en-US" sz="2000" b="1" dirty="0" smtClean="0">
                <a:latin typeface="Courier New"/>
                <a:cs typeface="Courier New"/>
              </a:rPr>
              <a:t>Point</a:t>
            </a:r>
            <a:r>
              <a:rPr lang="en-US" sz="2400" dirty="0" smtClean="0"/>
              <a:t> as an aggregate of an </a:t>
            </a:r>
            <a:r>
              <a:rPr lang="en-US" sz="2400" i="1" dirty="0" err="1" smtClean="0"/>
              <a:t>x</a:t>
            </a:r>
            <a:r>
              <a:rPr lang="en-US" sz="2400" dirty="0" smtClean="0"/>
              <a:t> and a </a:t>
            </a:r>
            <a:r>
              <a:rPr lang="en-US" sz="2400" i="1" dirty="0" err="1" smtClean="0"/>
              <a:t>y</a:t>
            </a:r>
            <a:r>
              <a:rPr lang="en-US" sz="2400" dirty="0" smtClean="0"/>
              <a:t> value</a:t>
            </a:r>
            <a:r>
              <a:rPr lang="en-US" sz="2400" dirty="0" smtClean="0"/>
              <a:t>:</a:t>
            </a:r>
            <a:endParaRPr lang="en-US" sz="2400" dirty="0" smtClean="0"/>
          </a:p>
        </p:txBody>
      </p:sp>
      <p:grpSp>
        <p:nvGrpSpPr>
          <p:cNvPr id="2" name="Group 23"/>
          <p:cNvGrpSpPr/>
          <p:nvPr/>
        </p:nvGrpSpPr>
        <p:grpSpPr>
          <a:xfrm>
            <a:off x="1981200" y="2131690"/>
            <a:ext cx="5376500" cy="2147807"/>
            <a:chOff x="1981200" y="3656714"/>
            <a:chExt cx="5376500" cy="2147807"/>
          </a:xfrm>
        </p:grpSpPr>
        <p:sp>
          <p:nvSpPr>
            <p:cNvPr id="16" name="Rectangle 15"/>
            <p:cNvSpPr/>
            <p:nvPr/>
          </p:nvSpPr>
          <p:spPr bwMode="auto">
            <a:xfrm>
              <a:off x="1981200" y="3656714"/>
              <a:ext cx="5334000" cy="2147807"/>
            </a:xfrm>
            <a:prstGeom prst="rect">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z="1400" b="1">
                <a:solidFill>
                  <a:srgbClr val="000000"/>
                </a:solidFill>
                <a:latin typeface="Times New Roman" charset="0"/>
              </a:endParaRPr>
            </a:p>
          </p:txBody>
        </p:sp>
        <p:sp>
          <p:nvSpPr>
            <p:cNvPr id="15" name="TextBox 14"/>
            <p:cNvSpPr txBox="1"/>
            <p:nvPr/>
          </p:nvSpPr>
          <p:spPr>
            <a:xfrm>
              <a:off x="2023700" y="3678545"/>
              <a:ext cx="5334000" cy="2036455"/>
            </a:xfrm>
            <a:prstGeom prst="rect">
              <a:avLst/>
            </a:prstGeom>
            <a:noFill/>
          </p:spPr>
          <p:txBody>
            <a:bodyPr wrap="square" rtlCol="0">
              <a:spAutoFit/>
            </a:bodyPr>
            <a:lstStyle/>
            <a:p>
              <a:pPr>
                <a:lnSpc>
                  <a:spcPct val="90000"/>
                </a:lnSpc>
              </a:pPr>
              <a:r>
                <a:rPr lang="en-US" sz="2000" b="1" noProof="1" smtClean="0">
                  <a:solidFill>
                    <a:srgbClr val="000000"/>
                  </a:solidFill>
                  <a:latin typeface="Courier New" pitchFamily="1" charset="0"/>
                </a:rPr>
                <a:t>function Point(x, y) {</a:t>
              </a:r>
            </a:p>
            <a:p>
              <a:pPr>
                <a:lnSpc>
                  <a:spcPct val="90000"/>
                </a:lnSpc>
              </a:pPr>
              <a:r>
                <a:rPr lang="en-US" sz="2000" b="1" noProof="1" smtClean="0">
                  <a:solidFill>
                    <a:srgbClr val="000000"/>
                  </a:solidFill>
                  <a:latin typeface="Courier New" pitchFamily="1" charset="0"/>
                </a:rPr>
                <a:t>   if (x === undefined) {</a:t>
              </a:r>
            </a:p>
            <a:p>
              <a:pPr>
                <a:lnSpc>
                  <a:spcPct val="90000"/>
                </a:lnSpc>
              </a:pPr>
              <a:r>
                <a:rPr lang="en-US" sz="2000" b="1" noProof="1" smtClean="0">
                  <a:solidFill>
                    <a:srgbClr val="000000"/>
                  </a:solidFill>
                  <a:latin typeface="Courier New" pitchFamily="1" charset="0"/>
                </a:rPr>
                <a:t>      x = 0;</a:t>
              </a:r>
            </a:p>
            <a:p>
              <a:pPr>
                <a:lnSpc>
                  <a:spcPct val="90000"/>
                </a:lnSpc>
              </a:pPr>
              <a:r>
                <a:rPr lang="en-US" sz="2000" b="1" noProof="1" smtClean="0">
                  <a:solidFill>
                    <a:srgbClr val="000000"/>
                  </a:solidFill>
                  <a:latin typeface="Courier New" pitchFamily="1" charset="0"/>
                </a:rPr>
                <a:t>      y = 0;</a:t>
              </a:r>
            </a:p>
            <a:p>
              <a:pPr>
                <a:lnSpc>
                  <a:spcPct val="90000"/>
                </a:lnSpc>
              </a:pPr>
              <a:r>
                <a:rPr lang="en-US" sz="2000" b="1" noProof="1" smtClean="0">
                  <a:solidFill>
                    <a:srgbClr val="000000"/>
                  </a:solidFill>
                  <a:latin typeface="Courier New" pitchFamily="1" charset="0"/>
                </a:rPr>
                <a:t>   }</a:t>
              </a:r>
            </a:p>
            <a:p>
              <a:pPr>
                <a:lnSpc>
                  <a:spcPct val="90000"/>
                </a:lnSpc>
              </a:pPr>
              <a:r>
                <a:rPr lang="en-US" sz="2000" b="1" noProof="1" smtClean="0">
                  <a:solidFill>
                    <a:srgbClr val="000000"/>
                  </a:solidFill>
                  <a:latin typeface="Courier New" pitchFamily="1" charset="0"/>
                </a:rPr>
                <a:t>   return { x: x, y: y };</a:t>
              </a:r>
            </a:p>
            <a:p>
              <a:pPr>
                <a:lnSpc>
                  <a:spcPct val="90000"/>
                </a:lnSpc>
              </a:pPr>
              <a:r>
                <a:rPr lang="en-US" sz="2000" b="1" noProof="1" smtClean="0">
                  <a:solidFill>
                    <a:srgbClr val="000000"/>
                  </a:solidFill>
                  <a:latin typeface="Courier New" pitchFamily="1" charset="0"/>
                </a:rPr>
                <a:t>}</a:t>
              </a:r>
            </a:p>
          </p:txBody>
        </p:sp>
      </p:grpSp>
      <p:sp>
        <p:nvSpPr>
          <p:cNvPr id="11" name="Rectangle 9"/>
          <p:cNvSpPr txBox="1">
            <a:spLocks noChangeAspect="1" noChangeArrowheads="1"/>
          </p:cNvSpPr>
          <p:nvPr/>
        </p:nvSpPr>
        <p:spPr bwMode="auto">
          <a:xfrm>
            <a:off x="450850" y="4419600"/>
            <a:ext cx="8235950" cy="129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0"/>
              </a:spcBef>
              <a:spcAft>
                <a:spcPct val="5000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The goal in the next few slides is to turn this aggregate into a data structure that</a:t>
            </a:r>
            <a:r>
              <a:rPr kumimoji="0" lang="en-US" sz="2400" b="0" i="0" u="none" strike="noStrike" kern="0" cap="none" spc="0" normalizeH="0" noProof="0" dirty="0" smtClean="0">
                <a:ln>
                  <a:noFill/>
                </a:ln>
                <a:solidFill>
                  <a:schemeClr val="tx1"/>
                </a:solidFill>
                <a:effectLst/>
                <a:uLnTx/>
                <a:uFillTx/>
                <a:latin typeface="+mn-lt"/>
                <a:ea typeface="+mn-ea"/>
                <a:cs typeface="+mn-cs"/>
              </a:rPr>
              <a:t> more closely resembles an object in the sense that the term is used in object-oriented programming.</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9858"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Adding Methods</a:t>
            </a:r>
            <a:endParaRPr lang="en-US" dirty="0">
              <a:solidFill>
                <a:schemeClr val="tx1"/>
              </a:solidFill>
            </a:endParaRPr>
          </a:p>
        </p:txBody>
      </p:sp>
      <p:sp>
        <p:nvSpPr>
          <p:cNvPr id="889865" name="Rectangle 9"/>
          <p:cNvSpPr>
            <a:spLocks noGrp="1" noChangeAspect="1" noChangeArrowheads="1"/>
          </p:cNvSpPr>
          <p:nvPr>
            <p:ph type="body" idx="1"/>
          </p:nvPr>
        </p:nvSpPr>
        <p:spPr>
          <a:xfrm>
            <a:off x="450850" y="1219200"/>
            <a:ext cx="8235950" cy="1905000"/>
          </a:xfrm>
          <a:noFill/>
          <a:ln/>
        </p:spPr>
        <p:txBody>
          <a:bodyPr/>
          <a:lstStyle/>
          <a:p>
            <a:pPr algn="just">
              <a:lnSpc>
                <a:spcPct val="90000"/>
              </a:lnSpc>
              <a:spcBef>
                <a:spcPct val="0"/>
              </a:spcBef>
              <a:spcAft>
                <a:spcPct val="50000"/>
              </a:spcAft>
            </a:pPr>
            <a:r>
              <a:rPr lang="en-US" sz="2400" dirty="0" smtClean="0"/>
              <a:t>A </a:t>
            </a:r>
            <a:r>
              <a:rPr lang="en-US" sz="2400" b="1" i="1" dirty="0" smtClean="0"/>
              <a:t>method</a:t>
            </a:r>
            <a:r>
              <a:rPr lang="en-US" sz="2400" dirty="0" smtClean="0"/>
              <a:t> is a function that belongs to an object.  Given that functions are first-class values in JavaScript, it is perfectly legal to assign a function to one of the fields in an aggregate.  Those functions are then JavaScript methods and are invoked using the traditional receiver syntax for methods:</a:t>
            </a:r>
          </a:p>
        </p:txBody>
      </p:sp>
      <p:sp>
        <p:nvSpPr>
          <p:cNvPr id="8" name="TextBox 7"/>
          <p:cNvSpPr txBox="1"/>
          <p:nvPr/>
        </p:nvSpPr>
        <p:spPr>
          <a:xfrm>
            <a:off x="1676400" y="3040908"/>
            <a:ext cx="4648200" cy="400110"/>
          </a:xfrm>
          <a:prstGeom prst="rect">
            <a:avLst/>
          </a:prstGeom>
          <a:noFill/>
        </p:spPr>
        <p:txBody>
          <a:bodyPr wrap="square" rtlCol="0">
            <a:spAutoFit/>
          </a:bodyPr>
          <a:lstStyle/>
          <a:p>
            <a:r>
              <a:rPr lang="en-US" sz="2000" i="1" dirty="0" err="1" smtClean="0">
                <a:latin typeface="Times New Roman"/>
                <a:cs typeface="Times New Roman"/>
              </a:rPr>
              <a:t>object</a:t>
            </a:r>
            <a:r>
              <a:rPr lang="en-US" sz="2000" b="1" dirty="0" err="1" smtClean="0">
                <a:latin typeface="Courier New"/>
                <a:cs typeface="Courier New"/>
              </a:rPr>
              <a:t>.</a:t>
            </a:r>
            <a:r>
              <a:rPr lang="en-US" sz="2000" i="1" dirty="0" err="1" smtClean="0">
                <a:latin typeface="Times New Roman"/>
                <a:cs typeface="Times New Roman"/>
              </a:rPr>
              <a:t>name</a:t>
            </a:r>
            <a:r>
              <a:rPr lang="en-US" sz="2000" b="1" dirty="0" err="1" smtClean="0">
                <a:latin typeface="Courier New"/>
                <a:cs typeface="Courier New"/>
              </a:rPr>
              <a:t>(</a:t>
            </a:r>
            <a:r>
              <a:rPr lang="en-US" sz="2000" i="1" dirty="0" err="1" smtClean="0">
                <a:latin typeface="Times New Roman"/>
                <a:cs typeface="Times New Roman"/>
              </a:rPr>
              <a:t>arguments</a:t>
            </a:r>
            <a:r>
              <a:rPr lang="en-US" sz="2000" b="1" dirty="0" smtClean="0">
                <a:latin typeface="Courier New"/>
                <a:cs typeface="Courier New"/>
              </a:rPr>
              <a:t>)</a:t>
            </a:r>
            <a:endParaRPr lang="en-US" sz="2000" b="1" dirty="0">
              <a:latin typeface="Courier New"/>
              <a:cs typeface="Courier New"/>
            </a:endParaRPr>
          </a:p>
        </p:txBody>
      </p:sp>
      <p:sp>
        <p:nvSpPr>
          <p:cNvPr id="9" name="Rectangle 9"/>
          <p:cNvSpPr txBox="1">
            <a:spLocks noChangeAspect="1" noChangeArrowheads="1"/>
          </p:cNvSpPr>
          <p:nvPr/>
        </p:nvSpPr>
        <p:spPr bwMode="auto">
          <a:xfrm>
            <a:off x="450850" y="3610120"/>
            <a:ext cx="8235950" cy="32478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0"/>
              </a:spcBef>
              <a:spcAft>
                <a:spcPct val="50000"/>
              </a:spcAft>
              <a:buClrTx/>
              <a:buSzTx/>
              <a:buFontTx/>
              <a:buChar char="•"/>
              <a:tabLst/>
              <a:defRPr/>
            </a:pPr>
            <a:r>
              <a:rPr lang="en-US" sz="2400" kern="0" dirty="0" smtClean="0">
                <a:latin typeface="Times New Roman"/>
                <a:cs typeface="Times New Roman"/>
              </a:rPr>
              <a:t>Methods, however, are not very useful unless they can have access to the fields of the object to which they apply.</a:t>
            </a:r>
          </a:p>
          <a:p>
            <a:pPr marL="342900" lvl="0" indent="-342900" algn="just">
              <a:lnSpc>
                <a:spcPct val="90000"/>
              </a:lnSpc>
              <a:spcAft>
                <a:spcPct val="50000"/>
              </a:spcAft>
              <a:buFontTx/>
              <a:buChar char="•"/>
            </a:pPr>
            <a:r>
              <a:rPr kumimoji="0" lang="en-US" sz="2400" b="0" i="0" u="none" strike="noStrike" kern="0" cap="none" spc="0" normalizeH="0" baseline="0" noProof="0" dirty="0" smtClean="0">
                <a:ln>
                  <a:noFill/>
                </a:ln>
                <a:solidFill>
                  <a:schemeClr val="tx1"/>
                </a:solidFill>
                <a:effectLst/>
                <a:uLnTx/>
                <a:uFillTx/>
                <a:latin typeface="Times New Roman"/>
                <a:ea typeface="+mn-ea"/>
                <a:cs typeface="Times New Roman"/>
              </a:rPr>
              <a:t>JavaScript</a:t>
            </a:r>
            <a:r>
              <a:rPr kumimoji="0" lang="en-US" sz="2400" b="0" i="0" u="none" strike="noStrike" kern="0" cap="none" spc="0" normalizeH="0" noProof="0" dirty="0" smtClean="0">
                <a:ln>
                  <a:noFill/>
                </a:ln>
                <a:solidFill>
                  <a:schemeClr val="tx1"/>
                </a:solidFill>
                <a:effectLst/>
                <a:uLnTx/>
                <a:uFillTx/>
                <a:latin typeface="Times New Roman"/>
                <a:ea typeface="+mn-ea"/>
                <a:cs typeface="Times New Roman"/>
              </a:rPr>
              <a:t> addresses this problem by defining </a:t>
            </a:r>
            <a:r>
              <a:rPr lang="en-US" sz="2400" kern="0" dirty="0" smtClean="0">
                <a:latin typeface="Times New Roman"/>
                <a:cs typeface="Times New Roman"/>
              </a:rPr>
              <a:t>a </a:t>
            </a:r>
            <a:r>
              <a:rPr kumimoji="0" lang="en-US" sz="2400" b="0" i="0" u="none" strike="noStrike" kern="0" cap="none" spc="0" normalizeH="0" noProof="0" dirty="0" smtClean="0">
                <a:ln>
                  <a:noFill/>
                </a:ln>
                <a:solidFill>
                  <a:schemeClr val="tx1"/>
                </a:solidFill>
                <a:effectLst/>
                <a:uLnTx/>
                <a:uFillTx/>
                <a:latin typeface="Times New Roman"/>
                <a:ea typeface="+mn-ea"/>
                <a:cs typeface="Times New Roman"/>
              </a:rPr>
              <a:t>keyword </a:t>
            </a:r>
            <a:r>
              <a:rPr kumimoji="0" lang="en-US" sz="2000" b="1" i="0" u="none" strike="noStrike" kern="0" cap="none" spc="0" normalizeH="0" noProof="0" dirty="0" smtClean="0">
                <a:ln>
                  <a:noFill/>
                </a:ln>
                <a:solidFill>
                  <a:schemeClr val="tx1"/>
                </a:solidFill>
                <a:effectLst/>
                <a:uLnTx/>
                <a:uFillTx/>
                <a:latin typeface="Courier New"/>
                <a:ea typeface="+mn-ea"/>
                <a:cs typeface="Courier New"/>
              </a:rPr>
              <a:t>this</a:t>
            </a:r>
            <a:r>
              <a:rPr kumimoji="0" lang="en-US" sz="2400" i="0" u="none" strike="noStrike" kern="0" cap="none" spc="0" normalizeH="0" noProof="0" dirty="0" smtClean="0">
                <a:ln>
                  <a:noFill/>
                </a:ln>
                <a:solidFill>
                  <a:schemeClr val="tx1"/>
                </a:solidFill>
                <a:effectLst/>
                <a:uLnTx/>
                <a:uFillTx/>
                <a:latin typeface="Times New Roman"/>
                <a:ea typeface="+mn-ea"/>
                <a:cs typeface="Times New Roman"/>
              </a:rPr>
              <a:t> that automatically refers to the receiver for the current method call.  Thus, in the earlier example, </a:t>
            </a:r>
            <a:r>
              <a:rPr lang="en-US" sz="2400" kern="0" dirty="0" smtClean="0">
                <a:latin typeface="Times New Roman"/>
                <a:cs typeface="Times New Roman"/>
              </a:rPr>
              <a:t>any references to </a:t>
            </a:r>
            <a:r>
              <a:rPr lang="en-US" sz="2000" b="1" kern="0" dirty="0" smtClean="0">
                <a:latin typeface="Courier New"/>
                <a:cs typeface="Courier New"/>
              </a:rPr>
              <a:t>this</a:t>
            </a:r>
            <a:r>
              <a:rPr lang="en-US" sz="2400" kern="0" dirty="0" smtClean="0">
                <a:latin typeface="Times New Roman"/>
                <a:cs typeface="Times New Roman"/>
              </a:rPr>
              <a:t> inside the method </a:t>
            </a:r>
            <a:r>
              <a:rPr lang="en-US" sz="2400" i="1" kern="0" dirty="0" smtClean="0">
                <a:latin typeface="Times New Roman"/>
                <a:cs typeface="Times New Roman"/>
              </a:rPr>
              <a:t>name</a:t>
            </a:r>
            <a:r>
              <a:rPr lang="en-US" sz="2400" kern="0" dirty="0" smtClean="0">
                <a:latin typeface="Times New Roman"/>
                <a:cs typeface="Times New Roman"/>
              </a:rPr>
              <a:t> refer to </a:t>
            </a:r>
            <a:r>
              <a:rPr lang="en-US" sz="2400" i="1" kern="0" dirty="0" smtClean="0">
                <a:latin typeface="Times New Roman"/>
                <a:cs typeface="Times New Roman"/>
              </a:rPr>
              <a:t>object.</a:t>
            </a:r>
            <a:endParaRPr lang="en-US" sz="2400" kern="0" dirty="0" smtClean="0">
              <a:latin typeface="Times New Roman"/>
              <a:cs typeface="Times New Roman"/>
            </a:endParaRPr>
          </a:p>
          <a:p>
            <a:pPr marL="342900" lvl="0" indent="-342900" algn="just">
              <a:lnSpc>
                <a:spcPct val="90000"/>
              </a:lnSpc>
              <a:spcAft>
                <a:spcPct val="50000"/>
              </a:spcAft>
              <a:buFontTx/>
              <a:buChar char="•"/>
            </a:pPr>
            <a:r>
              <a:rPr lang="en-US" sz="2400" kern="0" dirty="0" smtClean="0">
                <a:latin typeface="Times New Roman"/>
                <a:cs typeface="Times New Roman"/>
              </a:rPr>
              <a:t>The next slide adds </a:t>
            </a:r>
            <a:r>
              <a:rPr lang="en-US" sz="2000" b="1" kern="0" dirty="0" err="1" smtClean="0">
                <a:latin typeface="Courier New"/>
                <a:cs typeface="Courier New"/>
              </a:rPr>
              <a:t>getX</a:t>
            </a:r>
            <a:r>
              <a:rPr lang="en-US" sz="2400" kern="0" dirty="0" smtClean="0">
                <a:latin typeface="Times New Roman"/>
                <a:cs typeface="Times New Roman"/>
              </a:rPr>
              <a:t> and </a:t>
            </a:r>
            <a:r>
              <a:rPr lang="en-US" sz="2000" b="1" kern="0" dirty="0" err="1" smtClean="0">
                <a:latin typeface="Courier New"/>
                <a:cs typeface="Courier New"/>
              </a:rPr>
              <a:t>getY</a:t>
            </a:r>
            <a:r>
              <a:rPr lang="en-US" sz="2400" kern="0" dirty="0" smtClean="0">
                <a:latin typeface="Times New Roman"/>
                <a:cs typeface="Times New Roman"/>
              </a:rPr>
              <a:t> methods to the </a:t>
            </a:r>
            <a:r>
              <a:rPr lang="en-US" sz="2000" b="1" kern="0" dirty="0" smtClean="0">
                <a:latin typeface="Courier New"/>
                <a:cs typeface="Courier New"/>
              </a:rPr>
              <a:t>Point</a:t>
            </a:r>
            <a:r>
              <a:rPr lang="en-US" sz="2400" kern="0" dirty="0" smtClean="0">
                <a:latin typeface="Times New Roman"/>
                <a:cs typeface="Times New Roman"/>
              </a:rPr>
              <a:t> class.</a:t>
            </a:r>
            <a:endParaRPr kumimoji="0" lang="en-US" sz="2400" u="none" strike="noStrike" kern="0" cap="none" spc="0" normalizeH="0" baseline="0" noProof="0" dirty="0" smtClean="0">
              <a:ln>
                <a:noFill/>
              </a:ln>
              <a:solidFill>
                <a:schemeClr val="tx1"/>
              </a:solidFill>
              <a:effectLst/>
              <a:uLnTx/>
              <a:uFillTx/>
              <a:latin typeface="Times New Roman"/>
              <a:ea typeface="+mn-ea"/>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endParaRPr lang="en-US" sz="2400">
              <a:solidFill>
                <a:srgbClr val="000000"/>
              </a:solidFill>
              <a:latin typeface="Times New Roman" pitchFamily="1" charset="0"/>
            </a:endParaRPr>
          </a:p>
        </p:txBody>
      </p:sp>
      <p:sp>
        <p:nvSpPr>
          <p:cNvPr id="81923" name="Text Box 3"/>
          <p:cNvSpPr txBox="1">
            <a:spLocks noChangeArrowheads="1"/>
          </p:cNvSpPr>
          <p:nvPr/>
        </p:nvSpPr>
        <p:spPr bwMode="auto">
          <a:xfrm>
            <a:off x="398463" y="1181100"/>
            <a:ext cx="8440737" cy="4278094"/>
          </a:xfrm>
          <a:prstGeom prst="rect">
            <a:avLst/>
          </a:prstGeom>
          <a:noFill/>
          <a:ln w="9525">
            <a:noFill/>
            <a:miter lim="800000"/>
            <a:headEnd/>
            <a:tailEnd/>
          </a:ln>
          <a:effectLst/>
        </p:spPr>
        <p:txBody>
          <a:bodyPr>
            <a:prstTxWarp prst="textNoShape">
              <a:avLst/>
            </a:prstTxWarp>
            <a:spAutoFit/>
          </a:bodyPr>
          <a:lstStyle/>
          <a:p>
            <a:r>
              <a:rPr lang="en-US" sz="1600" b="1" noProof="1" smtClean="0">
                <a:solidFill>
                  <a:srgbClr val="0000FF"/>
                </a:solidFill>
                <a:latin typeface="Courier New" pitchFamily="1" charset="0"/>
              </a:rPr>
              <a:t>/*</a:t>
            </a:r>
          </a:p>
          <a:p>
            <a:r>
              <a:rPr lang="en-US" sz="1600" b="1" noProof="1" smtClean="0">
                <a:solidFill>
                  <a:srgbClr val="0000FF"/>
                </a:solidFill>
                <a:latin typeface="Courier New" pitchFamily="1" charset="0"/>
              </a:rPr>
              <a:t> * Creates a new Point object.  If this factory function is</a:t>
            </a:r>
          </a:p>
          <a:p>
            <a:r>
              <a:rPr lang="en-US" sz="1600" b="1" noProof="1" smtClean="0">
                <a:solidFill>
                  <a:srgbClr val="0000FF"/>
                </a:solidFill>
                <a:latin typeface="Courier New" pitchFamily="1" charset="0"/>
              </a:rPr>
              <a:t> * called with no arguments, it creates a Point object at the</a:t>
            </a:r>
          </a:p>
          <a:p>
            <a:r>
              <a:rPr lang="en-US" sz="1600" b="1" noProof="1" smtClean="0">
                <a:solidFill>
                  <a:srgbClr val="0000FF"/>
                </a:solidFill>
                <a:latin typeface="Courier New" pitchFamily="1" charset="0"/>
              </a:rPr>
              <a:t> * origin.  This version of the Point factory defines the</a:t>
            </a:r>
          </a:p>
          <a:p>
            <a:r>
              <a:rPr lang="en-US" sz="1600" b="1" noProof="1" smtClean="0">
                <a:solidFill>
                  <a:srgbClr val="0000FF"/>
                </a:solidFill>
                <a:latin typeface="Courier New" pitchFamily="1" charset="0"/>
              </a:rPr>
              <a:t> * getter methods getX </a:t>
            </a:r>
            <a:r>
              <a:rPr lang="en-US" sz="1600" b="1" noProof="1" smtClean="0">
                <a:solidFill>
                  <a:srgbClr val="0000FF"/>
                </a:solidFill>
                <a:latin typeface="Courier New" pitchFamily="1" charset="0"/>
              </a:rPr>
              <a:t>and </a:t>
            </a:r>
            <a:r>
              <a:rPr lang="en-US" sz="1600" b="1" noProof="1" smtClean="0">
                <a:solidFill>
                  <a:srgbClr val="0000FF"/>
                </a:solidFill>
                <a:latin typeface="Courier New" pitchFamily="1" charset="0"/>
              </a:rPr>
              <a:t>getY.</a:t>
            </a:r>
            <a:endParaRPr lang="en-US" sz="1600" b="1" noProof="1" smtClean="0">
              <a:solidFill>
                <a:srgbClr val="0000FF"/>
              </a:solidFill>
              <a:latin typeface="Courier New" pitchFamily="1" charset="0"/>
            </a:endParaRPr>
          </a:p>
          <a:p>
            <a:r>
              <a:rPr lang="en-US" sz="1600" b="1" noProof="1" smtClean="0">
                <a:solidFill>
                  <a:srgbClr val="0000FF"/>
                </a:solidFill>
                <a:latin typeface="Courier New" pitchFamily="1" charset="0"/>
              </a:rPr>
              <a:t> */</a:t>
            </a:r>
          </a:p>
          <a:p>
            <a:endParaRPr lang="en-US" sz="1600" b="1" noProof="1" smtClean="0">
              <a:solidFill>
                <a:srgbClr val="0000FF"/>
              </a:solidFill>
              <a:latin typeface="Courier New" pitchFamily="1" charset="0"/>
            </a:endParaRPr>
          </a:p>
          <a:p>
            <a:r>
              <a:rPr lang="en-US" sz="1600" b="1" noProof="1" smtClean="0">
                <a:solidFill>
                  <a:srgbClr val="000000"/>
                </a:solidFill>
                <a:latin typeface="Courier New" pitchFamily="1" charset="0"/>
              </a:rPr>
              <a:t>function Point(x, y) {</a:t>
            </a:r>
          </a:p>
          <a:p>
            <a:r>
              <a:rPr lang="en-US" sz="1600" b="1" noProof="1" smtClean="0">
                <a:solidFill>
                  <a:srgbClr val="000000"/>
                </a:solidFill>
                <a:latin typeface="Courier New" pitchFamily="1" charset="0"/>
              </a:rPr>
              <a:t>   if (x === undefined) { x = 0; y = 0; }</a:t>
            </a:r>
          </a:p>
          <a:p>
            <a:r>
              <a:rPr lang="en-US" sz="1600" b="1" noProof="1" smtClean="0">
                <a:solidFill>
                  <a:srgbClr val="000000"/>
                </a:solidFill>
                <a:latin typeface="Courier New" pitchFamily="1" charset="0"/>
              </a:rPr>
              <a:t>   return {</a:t>
            </a:r>
          </a:p>
          <a:p>
            <a:r>
              <a:rPr lang="en-US" sz="1600" b="1" noProof="1" smtClean="0">
                <a:solidFill>
                  <a:srgbClr val="000000"/>
                </a:solidFill>
                <a:latin typeface="Courier New" pitchFamily="1" charset="0"/>
              </a:rPr>
              <a:t>      x: x,</a:t>
            </a:r>
          </a:p>
          <a:p>
            <a:r>
              <a:rPr lang="en-US" sz="1600" b="1" noProof="1" smtClean="0">
                <a:solidFill>
                  <a:srgbClr val="000000"/>
                </a:solidFill>
                <a:latin typeface="Courier New" pitchFamily="1" charset="0"/>
              </a:rPr>
              <a:t>      y: y,</a:t>
            </a:r>
          </a:p>
          <a:p>
            <a:r>
              <a:rPr lang="en-US" sz="1600" b="1" noProof="1" smtClean="0">
                <a:solidFill>
                  <a:srgbClr val="000000"/>
                </a:solidFill>
                <a:latin typeface="Courier New" pitchFamily="1" charset="0"/>
              </a:rPr>
              <a:t>      getX: function() { return this.x; },</a:t>
            </a:r>
          </a:p>
          <a:p>
            <a:r>
              <a:rPr lang="en-US" sz="1600" b="1" noProof="1" smtClean="0">
                <a:solidFill>
                  <a:srgbClr val="000000"/>
                </a:solidFill>
                <a:latin typeface="Courier New" pitchFamily="1" charset="0"/>
              </a:rPr>
              <a:t>      getY: function() { return this.y</a:t>
            </a:r>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a:t>
            </a:r>
          </a:p>
          <a:p>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a:t>
            </a:r>
          </a:p>
          <a:p>
            <a:r>
              <a:rPr lang="en-US" sz="1600" b="1" noProof="1" smtClean="0">
                <a:solidFill>
                  <a:srgbClr val="000000"/>
                </a:solidFill>
                <a:latin typeface="Courier New" pitchFamily="1" charset="0"/>
              </a:rPr>
              <a:t>}</a:t>
            </a:r>
          </a:p>
          <a:p>
            <a:endParaRPr lang="en-US" sz="1600" b="1" noProof="1">
              <a:solidFill>
                <a:srgbClr val="000000"/>
              </a:solidFill>
              <a:latin typeface="Courier New" pitchFamily="1" charset="0"/>
            </a:endParaRPr>
          </a:p>
        </p:txBody>
      </p:sp>
      <p:sp>
        <p:nvSpPr>
          <p:cNvPr id="81924" name="Rectangle 4"/>
          <p:cNvSpPr>
            <a:spLocks noChangeArrowheads="1"/>
          </p:cNvSpPr>
          <p:nvPr/>
        </p:nvSpPr>
        <p:spPr bwMode="auto">
          <a:xfrm>
            <a:off x="0" y="0"/>
            <a:ext cx="9131300" cy="1087438"/>
          </a:xfrm>
          <a:prstGeom prst="rect">
            <a:avLst/>
          </a:prstGeom>
          <a:solidFill>
            <a:srgbClr val="CCFFFF"/>
          </a:solidFill>
          <a:ln w="9525">
            <a:noFill/>
            <a:miter lim="800000"/>
            <a:headEnd/>
            <a:tailEnd/>
          </a:ln>
          <a:effectLst/>
        </p:spPr>
        <p:txBody>
          <a:bodyPr wrap="none" anchor="ctr">
            <a:prstTxWarp prst="textNoShape">
              <a:avLst/>
            </a:prstTxWarp>
          </a:bodyPr>
          <a:lstStyle/>
          <a:p>
            <a:endParaRPr lang="en-US" sz="1400">
              <a:solidFill>
                <a:srgbClr val="000000"/>
              </a:solidFill>
              <a:latin typeface="Helvetica Neue" pitchFamily="1" charset="0"/>
            </a:endParaRPr>
          </a:p>
        </p:txBody>
      </p:sp>
      <p:sp>
        <p:nvSpPr>
          <p:cNvPr id="81925" name="Rectangle 5"/>
          <p:cNvSpPr>
            <a:spLocks noChangeArrowheads="1"/>
          </p:cNvSpPr>
          <p:nvPr/>
        </p:nvSpPr>
        <p:spPr bwMode="auto">
          <a:xfrm>
            <a:off x="0" y="6567488"/>
            <a:ext cx="9131300" cy="290512"/>
          </a:xfrm>
          <a:prstGeom prst="rect">
            <a:avLst/>
          </a:prstGeom>
          <a:solidFill>
            <a:srgbClr val="CCFFFF"/>
          </a:solidFill>
          <a:ln w="9525">
            <a:noFill/>
            <a:miter lim="800000"/>
            <a:headEnd/>
            <a:tailEnd/>
          </a:ln>
          <a:effectLst/>
        </p:spPr>
        <p:txBody>
          <a:bodyPr wrap="none" anchor="ctr">
            <a:prstTxWarp prst="textNoShape">
              <a:avLst/>
            </a:prstTxWarp>
          </a:bodyPr>
          <a:lstStyle/>
          <a:p>
            <a:endParaRPr lang="en-US" sz="1400">
              <a:solidFill>
                <a:srgbClr val="000000"/>
              </a:solidFill>
              <a:latin typeface="Helvetica Neue" pitchFamily="1" charset="0"/>
            </a:endParaRPr>
          </a:p>
        </p:txBody>
      </p:sp>
      <p:sp>
        <p:nvSpPr>
          <p:cNvPr id="81926" name="Rectangle 6"/>
          <p:cNvSpPr>
            <a:spLocks noGrp="1" noChangeArrowheads="1"/>
          </p:cNvSpPr>
          <p:nvPr>
            <p:ph type="title"/>
          </p:nvPr>
        </p:nvSpPr>
        <p:spPr>
          <a:xfrm>
            <a:off x="0" y="76200"/>
            <a:ext cx="9144000" cy="1143000"/>
          </a:xfrm>
          <a:noFill/>
          <a:ln/>
        </p:spPr>
        <p:txBody>
          <a:bodyPr/>
          <a:lstStyle/>
          <a:p>
            <a:r>
              <a:rPr lang="en-US" sz="4000" dirty="0" smtClean="0">
                <a:solidFill>
                  <a:srgbClr val="FF0000"/>
                </a:solidFill>
                <a:latin typeface="Times New Roman" pitchFamily="1" charset="0"/>
              </a:rPr>
              <a:t>A </a:t>
            </a:r>
            <a:r>
              <a:rPr lang="en-US" sz="4000" dirty="0" smtClean="0">
                <a:solidFill>
                  <a:srgbClr val="FF0000"/>
                </a:solidFill>
                <a:latin typeface="Times New Roman" pitchFamily="1" charset="0"/>
              </a:rPr>
              <a:t>Method-Based Definition of </a:t>
            </a:r>
            <a:r>
              <a:rPr lang="en-US" sz="3600" b="1" dirty="0" smtClean="0">
                <a:solidFill>
                  <a:srgbClr val="FF0000"/>
                </a:solidFill>
                <a:latin typeface="Courier New" pitchFamily="1" charset="0"/>
              </a:rPr>
              <a:t>Point</a:t>
            </a:r>
            <a:endParaRPr lang="en-US" dirty="0">
              <a:solidFill>
                <a:srgbClr val="FF0000"/>
              </a:solidFill>
              <a:latin typeface="Times New Roman" pitchFamily="1" charset="0"/>
            </a:endParaRPr>
          </a:p>
        </p:txBody>
      </p:sp>
      <p:sp>
        <p:nvSpPr>
          <p:cNvPr id="81927" name="Rectangle 7"/>
          <p:cNvSpPr>
            <a:spLocks noChangeArrowheads="1"/>
          </p:cNvSpPr>
          <p:nvPr/>
        </p:nvSpPr>
        <p:spPr bwMode="auto">
          <a:xfrm>
            <a:off x="304800" y="1076325"/>
            <a:ext cx="8534400" cy="5476875"/>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sz="2400">
              <a:solidFill>
                <a:srgbClr val="000000"/>
              </a:solidFill>
              <a:latin typeface="Times New Roman" pitchFamily="1"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0578" name="Rectangle 2"/>
          <p:cNvSpPr>
            <a:spLocks noGrp="1" noChangeArrowheads="1"/>
          </p:cNvSpPr>
          <p:nvPr>
            <p:ph type="ctrTitle" idx="4294967295"/>
          </p:nvPr>
        </p:nvSpPr>
        <p:spPr>
          <a:xfrm>
            <a:off x="0" y="2514600"/>
            <a:ext cx="9144000" cy="1143000"/>
          </a:xfrm>
        </p:spPr>
        <p:txBody>
          <a:bodyPr/>
          <a:lstStyle/>
          <a:p>
            <a:r>
              <a:rPr lang="en-US" sz="6000">
                <a:solidFill>
                  <a:schemeClr val="tx1"/>
                </a:solidFill>
                <a:latin typeface="Monotype Corsiva" charset="0"/>
              </a:rPr>
              <a:t>Once upon a time . . .</a:t>
            </a:r>
            <a:endParaRPr lang="en-US" sz="6000">
              <a:solidFill>
                <a:srgbClr val="FF0000"/>
              </a:solidFill>
              <a:latin typeface="Monotype Corsiva"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9858"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Keeping </a:t>
            </a:r>
            <a:r>
              <a:rPr lang="en-US" sz="4000" dirty="0" smtClean="0">
                <a:solidFill>
                  <a:srgbClr val="FF0000"/>
                </a:solidFill>
              </a:rPr>
              <a:t>Data Private</a:t>
            </a:r>
            <a:endParaRPr lang="en-US" dirty="0">
              <a:solidFill>
                <a:schemeClr val="tx1"/>
              </a:solidFill>
            </a:endParaRPr>
          </a:p>
        </p:txBody>
      </p:sp>
      <p:sp>
        <p:nvSpPr>
          <p:cNvPr id="889865" name="Rectangle 9"/>
          <p:cNvSpPr>
            <a:spLocks noGrp="1" noChangeAspect="1" noChangeArrowheads="1"/>
          </p:cNvSpPr>
          <p:nvPr>
            <p:ph type="body" idx="1"/>
          </p:nvPr>
        </p:nvSpPr>
        <p:spPr>
          <a:xfrm>
            <a:off x="450850" y="1219200"/>
            <a:ext cx="8235950" cy="5257800"/>
          </a:xfrm>
          <a:noFill/>
          <a:ln/>
        </p:spPr>
        <p:txBody>
          <a:bodyPr/>
          <a:lstStyle/>
          <a:p>
            <a:pPr algn="just">
              <a:lnSpc>
                <a:spcPct val="90000"/>
              </a:lnSpc>
              <a:spcBef>
                <a:spcPct val="0"/>
              </a:spcBef>
              <a:spcAft>
                <a:spcPct val="50000"/>
              </a:spcAft>
            </a:pPr>
            <a:r>
              <a:rPr lang="en-US" sz="2400" dirty="0" smtClean="0">
                <a:latin typeface="Times New Roman"/>
                <a:cs typeface="Times New Roman"/>
              </a:rPr>
              <a:t>Although the example on the previous slide supports the syntax of object-oriented programming by defining the </a:t>
            </a:r>
            <a:r>
              <a:rPr lang="en-US" sz="2000" b="1" dirty="0" err="1" smtClean="0">
                <a:latin typeface="Courier New"/>
                <a:cs typeface="Courier New"/>
              </a:rPr>
              <a:t>getX</a:t>
            </a:r>
            <a:r>
              <a:rPr lang="en-US" sz="2400" dirty="0" smtClean="0">
                <a:latin typeface="Times New Roman"/>
                <a:cs typeface="Times New Roman"/>
              </a:rPr>
              <a:t> and </a:t>
            </a:r>
            <a:r>
              <a:rPr lang="en-US" sz="2000" b="1" dirty="0" err="1" smtClean="0">
                <a:latin typeface="Courier New"/>
                <a:cs typeface="Courier New"/>
              </a:rPr>
              <a:t>getY</a:t>
            </a:r>
            <a:r>
              <a:rPr lang="en-US" sz="2400" dirty="0" smtClean="0">
                <a:latin typeface="Times New Roman"/>
                <a:cs typeface="Times New Roman"/>
              </a:rPr>
              <a:t> methods, it doesn’t support the object-oriented principle of encapsulation because the </a:t>
            </a:r>
            <a:r>
              <a:rPr lang="en-US" sz="2000" b="1" dirty="0" err="1" smtClean="0">
                <a:latin typeface="Courier New"/>
                <a:cs typeface="Courier New"/>
              </a:rPr>
              <a:t>x</a:t>
            </a:r>
            <a:r>
              <a:rPr lang="en-US" sz="2400" dirty="0" smtClean="0">
                <a:latin typeface="Times New Roman"/>
                <a:cs typeface="Times New Roman"/>
              </a:rPr>
              <a:t> and </a:t>
            </a:r>
            <a:r>
              <a:rPr lang="en-US" sz="2000" b="1" dirty="0" err="1" smtClean="0">
                <a:latin typeface="Courier New"/>
                <a:cs typeface="Courier New"/>
              </a:rPr>
              <a:t>y</a:t>
            </a:r>
            <a:r>
              <a:rPr lang="en-US" sz="2400" dirty="0" smtClean="0">
                <a:latin typeface="Times New Roman"/>
                <a:cs typeface="Times New Roman"/>
              </a:rPr>
              <a:t> fields are visible to clients.</a:t>
            </a:r>
          </a:p>
          <a:p>
            <a:pPr algn="just">
              <a:lnSpc>
                <a:spcPct val="90000"/>
              </a:lnSpc>
              <a:spcBef>
                <a:spcPct val="0"/>
              </a:spcBef>
              <a:spcAft>
                <a:spcPct val="50000"/>
              </a:spcAft>
            </a:pPr>
            <a:r>
              <a:rPr lang="en-US" sz="2400" dirty="0" smtClean="0">
                <a:latin typeface="Times New Roman"/>
                <a:cs typeface="Times New Roman"/>
              </a:rPr>
              <a:t>To ensure that variables are completely private to the object in JavaScript, the best strategy is to ensure that those variables are part of the closure that defines the method and not define them as fields.</a:t>
            </a:r>
          </a:p>
          <a:p>
            <a:pPr algn="just">
              <a:lnSpc>
                <a:spcPct val="90000"/>
              </a:lnSpc>
              <a:spcBef>
                <a:spcPct val="0"/>
              </a:spcBef>
              <a:spcAft>
                <a:spcPts val="700"/>
              </a:spcAft>
            </a:pPr>
            <a:r>
              <a:rPr lang="en-US" sz="2400" dirty="0" smtClean="0">
                <a:latin typeface="Times New Roman"/>
                <a:cs typeface="Times New Roman"/>
              </a:rPr>
              <a:t>The code that results from applying this strategy appears on the next slide.  This approach has several advantages:</a:t>
            </a:r>
          </a:p>
          <a:p>
            <a:pPr lvl="1" algn="just">
              <a:lnSpc>
                <a:spcPct val="90000"/>
              </a:lnSpc>
              <a:spcBef>
                <a:spcPct val="0"/>
              </a:spcBef>
              <a:spcAft>
                <a:spcPts val="700"/>
              </a:spcAft>
            </a:pPr>
            <a:r>
              <a:rPr lang="en-US" sz="2200" dirty="0" smtClean="0">
                <a:latin typeface="Times New Roman"/>
                <a:cs typeface="Times New Roman"/>
              </a:rPr>
              <a:t>The data values </a:t>
            </a:r>
            <a:r>
              <a:rPr lang="en-US" sz="2000" b="1" dirty="0" err="1" smtClean="0">
                <a:latin typeface="Courier New"/>
                <a:cs typeface="Courier New"/>
              </a:rPr>
              <a:t>x</a:t>
            </a:r>
            <a:r>
              <a:rPr lang="en-US" sz="2200" dirty="0" smtClean="0">
                <a:latin typeface="Times New Roman"/>
                <a:cs typeface="Times New Roman"/>
              </a:rPr>
              <a:t> and </a:t>
            </a:r>
            <a:r>
              <a:rPr lang="en-US" sz="2000" b="1" dirty="0" err="1" smtClean="0">
                <a:latin typeface="Courier New"/>
                <a:cs typeface="Courier New"/>
              </a:rPr>
              <a:t>y</a:t>
            </a:r>
            <a:r>
              <a:rPr lang="en-US" sz="2200" dirty="0" smtClean="0">
                <a:latin typeface="Times New Roman"/>
                <a:cs typeface="Times New Roman"/>
              </a:rPr>
              <a:t> are inaccessible to clients.</a:t>
            </a:r>
          </a:p>
          <a:p>
            <a:pPr lvl="1" algn="just">
              <a:lnSpc>
                <a:spcPct val="90000"/>
              </a:lnSpc>
              <a:spcBef>
                <a:spcPct val="0"/>
              </a:spcBef>
              <a:spcAft>
                <a:spcPts val="700"/>
              </a:spcAft>
            </a:pPr>
            <a:r>
              <a:rPr lang="en-US" sz="2200" dirty="0" smtClean="0">
                <a:latin typeface="Times New Roman"/>
                <a:cs typeface="Times New Roman"/>
              </a:rPr>
              <a:t>The code is several lines shorter.</a:t>
            </a:r>
          </a:p>
          <a:p>
            <a:pPr lvl="1" algn="just">
              <a:lnSpc>
                <a:spcPct val="90000"/>
              </a:lnSpc>
              <a:spcBef>
                <a:spcPct val="0"/>
              </a:spcBef>
              <a:spcAft>
                <a:spcPts val="700"/>
              </a:spcAft>
            </a:pPr>
            <a:r>
              <a:rPr lang="en-US" sz="2200" dirty="0" smtClean="0">
                <a:latin typeface="Times New Roman"/>
                <a:cs typeface="Times New Roman"/>
              </a:rPr>
              <a:t>The keyword </a:t>
            </a:r>
            <a:r>
              <a:rPr lang="en-US" sz="2000" b="1" dirty="0" smtClean="0">
                <a:latin typeface="Courier New"/>
                <a:cs typeface="Courier New"/>
              </a:rPr>
              <a:t>this</a:t>
            </a:r>
            <a:r>
              <a:rPr lang="en-US" sz="2200" dirty="0" smtClean="0">
                <a:latin typeface="Times New Roman"/>
                <a:cs typeface="Times New Roman"/>
              </a:rPr>
              <a:t> is no longer required.</a:t>
            </a:r>
          </a:p>
          <a:p>
            <a:pPr algn="just">
              <a:lnSpc>
                <a:spcPct val="90000"/>
              </a:lnSpc>
              <a:spcBef>
                <a:spcPct val="0"/>
              </a:spcBef>
              <a:spcAft>
                <a:spcPct val="50000"/>
              </a:spcAft>
            </a:pPr>
            <a:endParaRPr lang="en-US" sz="2400" dirty="0" smtClean="0">
              <a:latin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986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9865">
                                            <p:txEl>
                                              <p:pRg st="2" end="2"/>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889865">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89865">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8986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9865" grpId="0" build="p" bldLvl="2"/>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endParaRPr lang="en-US" sz="2400">
              <a:solidFill>
                <a:srgbClr val="000000"/>
              </a:solidFill>
              <a:latin typeface="Times New Roman" pitchFamily="1" charset="0"/>
            </a:endParaRPr>
          </a:p>
        </p:txBody>
      </p:sp>
      <p:sp>
        <p:nvSpPr>
          <p:cNvPr id="81923" name="Text Box 3"/>
          <p:cNvSpPr txBox="1">
            <a:spLocks noChangeArrowheads="1"/>
          </p:cNvSpPr>
          <p:nvPr/>
        </p:nvSpPr>
        <p:spPr bwMode="auto">
          <a:xfrm>
            <a:off x="398463" y="1181100"/>
            <a:ext cx="8440737" cy="4278094"/>
          </a:xfrm>
          <a:prstGeom prst="rect">
            <a:avLst/>
          </a:prstGeom>
          <a:noFill/>
          <a:ln w="9525">
            <a:noFill/>
            <a:miter lim="800000"/>
            <a:headEnd/>
            <a:tailEnd/>
          </a:ln>
          <a:effectLst/>
        </p:spPr>
        <p:txBody>
          <a:bodyPr>
            <a:prstTxWarp prst="textNoShape">
              <a:avLst/>
            </a:prstTxWarp>
            <a:spAutoFit/>
          </a:bodyPr>
          <a:lstStyle/>
          <a:p>
            <a:r>
              <a:rPr lang="en-US" sz="1600" b="1" noProof="1" smtClean="0">
                <a:solidFill>
                  <a:srgbClr val="0000FF"/>
                </a:solidFill>
                <a:latin typeface="Courier New" pitchFamily="1" charset="0"/>
              </a:rPr>
              <a:t>/*</a:t>
            </a:r>
          </a:p>
          <a:p>
            <a:r>
              <a:rPr lang="en-US" sz="1600" b="1" noProof="1" smtClean="0">
                <a:solidFill>
                  <a:srgbClr val="0000FF"/>
                </a:solidFill>
                <a:latin typeface="Courier New" pitchFamily="1" charset="0"/>
              </a:rPr>
              <a:t> * Creates a new Point object.  If this factory function is</a:t>
            </a:r>
          </a:p>
          <a:p>
            <a:r>
              <a:rPr lang="en-US" sz="1600" b="1" noProof="1" smtClean="0">
                <a:solidFill>
                  <a:srgbClr val="0000FF"/>
                </a:solidFill>
                <a:latin typeface="Courier New" pitchFamily="1" charset="0"/>
              </a:rPr>
              <a:t> * called with no arguments, it creates a Point object at the</a:t>
            </a:r>
          </a:p>
          <a:p>
            <a:r>
              <a:rPr lang="en-US" sz="1600" b="1" noProof="1" smtClean="0">
                <a:solidFill>
                  <a:srgbClr val="0000FF"/>
                </a:solidFill>
                <a:latin typeface="Courier New" pitchFamily="1" charset="0"/>
              </a:rPr>
              <a:t> * origin.  This version of the Point </a:t>
            </a:r>
            <a:r>
              <a:rPr lang="en-US" sz="1600" b="1" noProof="1" smtClean="0">
                <a:solidFill>
                  <a:srgbClr val="0000FF"/>
                </a:solidFill>
                <a:latin typeface="Courier New" pitchFamily="1" charset="0"/>
              </a:rPr>
              <a:t>factory</a:t>
            </a:r>
            <a:r>
              <a:rPr lang="en-US" sz="1600" b="1" noProof="1" smtClean="0">
                <a:solidFill>
                  <a:srgbClr val="0000FF"/>
                </a:solidFill>
                <a:latin typeface="Courier New" pitchFamily="1" charset="0"/>
              </a:rPr>
              <a:t> ensures that the</a:t>
            </a:r>
          </a:p>
          <a:p>
            <a:r>
              <a:rPr lang="en-US" sz="1600" b="1" noProof="1" smtClean="0">
                <a:solidFill>
                  <a:srgbClr val="0000FF"/>
                </a:solidFill>
                <a:latin typeface="Courier New" pitchFamily="1" charset="0"/>
              </a:rPr>
              <a:t> * data fields are in the function closure, which makes them</a:t>
            </a:r>
          </a:p>
          <a:p>
            <a:r>
              <a:rPr lang="en-US" sz="1600" b="1" noProof="1" smtClean="0">
                <a:solidFill>
                  <a:srgbClr val="0000FF"/>
                </a:solidFill>
                <a:latin typeface="Courier New" pitchFamily="1" charset="0"/>
              </a:rPr>
              <a:t> * inaccessible outside the function, even though they are</a:t>
            </a:r>
          </a:p>
          <a:p>
            <a:r>
              <a:rPr lang="en-US" sz="1600" b="1" noProof="1" smtClean="0">
                <a:solidFill>
                  <a:srgbClr val="0000FF"/>
                </a:solidFill>
                <a:latin typeface="Courier New" pitchFamily="1" charset="0"/>
              </a:rPr>
              <a:t> * available to the </a:t>
            </a:r>
            <a:r>
              <a:rPr lang="en-US" sz="1600" b="1" noProof="1" smtClean="0">
                <a:solidFill>
                  <a:srgbClr val="0000FF"/>
                </a:solidFill>
                <a:latin typeface="Courier New" pitchFamily="1" charset="0"/>
              </a:rPr>
              <a:t>getter methods getX </a:t>
            </a:r>
            <a:r>
              <a:rPr lang="en-US" sz="1600" b="1" noProof="1" smtClean="0">
                <a:solidFill>
                  <a:srgbClr val="0000FF"/>
                </a:solidFill>
                <a:latin typeface="Courier New" pitchFamily="1" charset="0"/>
              </a:rPr>
              <a:t>and </a:t>
            </a:r>
            <a:r>
              <a:rPr lang="en-US" sz="1600" b="1" noProof="1" smtClean="0">
                <a:solidFill>
                  <a:srgbClr val="0000FF"/>
                </a:solidFill>
                <a:latin typeface="Courier New" pitchFamily="1" charset="0"/>
              </a:rPr>
              <a:t>getY.</a:t>
            </a:r>
            <a:endParaRPr lang="en-US" sz="1600" b="1" noProof="1" smtClean="0">
              <a:solidFill>
                <a:srgbClr val="0000FF"/>
              </a:solidFill>
              <a:latin typeface="Courier New" pitchFamily="1" charset="0"/>
            </a:endParaRPr>
          </a:p>
          <a:p>
            <a:r>
              <a:rPr lang="en-US" sz="1600" b="1" noProof="1" smtClean="0">
                <a:solidFill>
                  <a:srgbClr val="0000FF"/>
                </a:solidFill>
                <a:latin typeface="Courier New" pitchFamily="1" charset="0"/>
              </a:rPr>
              <a:t> */</a:t>
            </a:r>
          </a:p>
          <a:p>
            <a:endParaRPr lang="en-US" sz="1600" b="1" noProof="1" smtClean="0">
              <a:solidFill>
                <a:srgbClr val="0000FF"/>
              </a:solidFill>
              <a:latin typeface="Courier New" pitchFamily="1" charset="0"/>
            </a:endParaRPr>
          </a:p>
          <a:p>
            <a:r>
              <a:rPr lang="en-US" sz="1600" b="1" noProof="1" smtClean="0">
                <a:solidFill>
                  <a:srgbClr val="000000"/>
                </a:solidFill>
                <a:latin typeface="Courier New" pitchFamily="1" charset="0"/>
              </a:rPr>
              <a:t>function Point(x, y) {</a:t>
            </a:r>
          </a:p>
          <a:p>
            <a:r>
              <a:rPr lang="en-US" sz="1600" b="1" noProof="1" smtClean="0">
                <a:solidFill>
                  <a:srgbClr val="000000"/>
                </a:solidFill>
                <a:latin typeface="Courier New" pitchFamily="1" charset="0"/>
              </a:rPr>
              <a:t>   if (x === undefined) { x = 0; y = 0; }</a:t>
            </a:r>
          </a:p>
          <a:p>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return </a:t>
            </a:r>
            <a:r>
              <a:rPr lang="en-US" sz="1600" b="1" noProof="1" smtClean="0">
                <a:solidFill>
                  <a:srgbClr val="000000"/>
                </a:solidFill>
                <a:latin typeface="Courier New" pitchFamily="1" charset="0"/>
              </a:rPr>
              <a:t>{</a:t>
            </a:r>
          </a:p>
          <a:p>
            <a:r>
              <a:rPr lang="en-US" sz="1600" b="1" noProof="1" smtClean="0">
                <a:solidFill>
                  <a:srgbClr val="000000"/>
                </a:solidFill>
                <a:latin typeface="Courier New" pitchFamily="1" charset="0"/>
              </a:rPr>
              <a:t>      getX: function() { </a:t>
            </a:r>
            <a:r>
              <a:rPr lang="en-US" sz="1600" b="1" noProof="1" smtClean="0">
                <a:solidFill>
                  <a:srgbClr val="000000"/>
                </a:solidFill>
                <a:latin typeface="Courier New" pitchFamily="1" charset="0"/>
              </a:rPr>
              <a:t>return</a:t>
            </a:r>
            <a:r>
              <a:rPr lang="en-US" sz="1600" b="1" noProof="1" smtClean="0">
                <a:solidFill>
                  <a:srgbClr val="000000"/>
                </a:solidFill>
                <a:latin typeface="Courier New" pitchFamily="1" charset="0"/>
              </a:rPr>
              <a:t> x</a:t>
            </a:r>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      getY: function() { </a:t>
            </a:r>
            <a:r>
              <a:rPr lang="en-US" sz="1600" b="1" noProof="1" smtClean="0">
                <a:solidFill>
                  <a:srgbClr val="000000"/>
                </a:solidFill>
                <a:latin typeface="Courier New" pitchFamily="1" charset="0"/>
              </a:rPr>
              <a:t>return</a:t>
            </a:r>
            <a:r>
              <a:rPr lang="en-US" sz="1600" b="1" noProof="1" smtClean="0">
                <a:solidFill>
                  <a:srgbClr val="000000"/>
                </a:solidFill>
                <a:latin typeface="Courier New" pitchFamily="1" charset="0"/>
              </a:rPr>
              <a:t> y</a:t>
            </a:r>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a:t>
            </a:r>
          </a:p>
          <a:p>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a:t>
            </a:r>
          </a:p>
          <a:p>
            <a:r>
              <a:rPr lang="en-US" sz="1600" b="1" noProof="1" smtClean="0">
                <a:solidFill>
                  <a:srgbClr val="000000"/>
                </a:solidFill>
                <a:latin typeface="Courier New" pitchFamily="1" charset="0"/>
              </a:rPr>
              <a:t>}</a:t>
            </a:r>
          </a:p>
          <a:p>
            <a:endParaRPr lang="en-US" sz="1600" b="1" noProof="1">
              <a:solidFill>
                <a:srgbClr val="000000"/>
              </a:solidFill>
              <a:latin typeface="Courier New" pitchFamily="1" charset="0"/>
            </a:endParaRPr>
          </a:p>
        </p:txBody>
      </p:sp>
      <p:sp>
        <p:nvSpPr>
          <p:cNvPr id="81924" name="Rectangle 4"/>
          <p:cNvSpPr>
            <a:spLocks noChangeArrowheads="1"/>
          </p:cNvSpPr>
          <p:nvPr/>
        </p:nvSpPr>
        <p:spPr bwMode="auto">
          <a:xfrm>
            <a:off x="0" y="0"/>
            <a:ext cx="9131300" cy="1087438"/>
          </a:xfrm>
          <a:prstGeom prst="rect">
            <a:avLst/>
          </a:prstGeom>
          <a:solidFill>
            <a:srgbClr val="CCFFFF"/>
          </a:solidFill>
          <a:ln w="9525">
            <a:noFill/>
            <a:miter lim="800000"/>
            <a:headEnd/>
            <a:tailEnd/>
          </a:ln>
          <a:effectLst/>
        </p:spPr>
        <p:txBody>
          <a:bodyPr wrap="none" anchor="ctr">
            <a:prstTxWarp prst="textNoShape">
              <a:avLst/>
            </a:prstTxWarp>
          </a:bodyPr>
          <a:lstStyle/>
          <a:p>
            <a:endParaRPr lang="en-US" sz="1400">
              <a:solidFill>
                <a:srgbClr val="000000"/>
              </a:solidFill>
              <a:latin typeface="Helvetica Neue" pitchFamily="1" charset="0"/>
            </a:endParaRPr>
          </a:p>
        </p:txBody>
      </p:sp>
      <p:sp>
        <p:nvSpPr>
          <p:cNvPr id="81925" name="Rectangle 5"/>
          <p:cNvSpPr>
            <a:spLocks noChangeArrowheads="1"/>
          </p:cNvSpPr>
          <p:nvPr/>
        </p:nvSpPr>
        <p:spPr bwMode="auto">
          <a:xfrm>
            <a:off x="0" y="6567488"/>
            <a:ext cx="9131300" cy="290512"/>
          </a:xfrm>
          <a:prstGeom prst="rect">
            <a:avLst/>
          </a:prstGeom>
          <a:solidFill>
            <a:srgbClr val="CCFFFF"/>
          </a:solidFill>
          <a:ln w="9525">
            <a:noFill/>
            <a:miter lim="800000"/>
            <a:headEnd/>
            <a:tailEnd/>
          </a:ln>
          <a:effectLst/>
        </p:spPr>
        <p:txBody>
          <a:bodyPr wrap="none" anchor="ctr">
            <a:prstTxWarp prst="textNoShape">
              <a:avLst/>
            </a:prstTxWarp>
          </a:bodyPr>
          <a:lstStyle/>
          <a:p>
            <a:endParaRPr lang="en-US" sz="1400">
              <a:solidFill>
                <a:srgbClr val="000000"/>
              </a:solidFill>
              <a:latin typeface="Helvetica Neue" pitchFamily="1" charset="0"/>
            </a:endParaRPr>
          </a:p>
        </p:txBody>
      </p:sp>
      <p:sp>
        <p:nvSpPr>
          <p:cNvPr id="81926" name="Rectangle 6"/>
          <p:cNvSpPr>
            <a:spLocks noGrp="1" noChangeArrowheads="1"/>
          </p:cNvSpPr>
          <p:nvPr>
            <p:ph type="title"/>
          </p:nvPr>
        </p:nvSpPr>
        <p:spPr>
          <a:xfrm>
            <a:off x="0" y="76200"/>
            <a:ext cx="9144000" cy="1143000"/>
          </a:xfrm>
          <a:noFill/>
          <a:ln/>
        </p:spPr>
        <p:txBody>
          <a:bodyPr/>
          <a:lstStyle/>
          <a:p>
            <a:r>
              <a:rPr lang="en-US" sz="4000" dirty="0" smtClean="0">
                <a:solidFill>
                  <a:srgbClr val="FF0000"/>
                </a:solidFill>
                <a:latin typeface="Times New Roman" pitchFamily="1" charset="0"/>
              </a:rPr>
              <a:t>An Encapsulated </a:t>
            </a:r>
            <a:r>
              <a:rPr lang="en-US" sz="3600" b="1" dirty="0" smtClean="0">
                <a:solidFill>
                  <a:srgbClr val="FF0000"/>
                </a:solidFill>
                <a:latin typeface="Courier New" pitchFamily="1" charset="0"/>
              </a:rPr>
              <a:t>Point</a:t>
            </a:r>
            <a:r>
              <a:rPr lang="en-US" sz="4000" dirty="0" smtClean="0">
                <a:solidFill>
                  <a:srgbClr val="FF0000"/>
                </a:solidFill>
                <a:latin typeface="Times New Roman" pitchFamily="1" charset="0"/>
              </a:rPr>
              <a:t> Class</a:t>
            </a:r>
            <a:endParaRPr lang="en-US" dirty="0">
              <a:solidFill>
                <a:srgbClr val="FF0000"/>
              </a:solidFill>
              <a:latin typeface="Times New Roman" pitchFamily="1" charset="0"/>
            </a:endParaRPr>
          </a:p>
        </p:txBody>
      </p:sp>
      <p:sp>
        <p:nvSpPr>
          <p:cNvPr id="81927" name="Rectangle 7"/>
          <p:cNvSpPr>
            <a:spLocks noChangeArrowheads="1"/>
          </p:cNvSpPr>
          <p:nvPr/>
        </p:nvSpPr>
        <p:spPr bwMode="auto">
          <a:xfrm>
            <a:off x="304800" y="1076325"/>
            <a:ext cx="8534400" cy="5476875"/>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sz="2400">
              <a:solidFill>
                <a:srgbClr val="000000"/>
              </a:solidFill>
              <a:latin typeface="Times New Roman" pitchFamily="1"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9858"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Converting Objects to Strings</a:t>
            </a:r>
            <a:endParaRPr lang="en-US" dirty="0">
              <a:solidFill>
                <a:schemeClr val="tx1"/>
              </a:solidFill>
            </a:endParaRPr>
          </a:p>
        </p:txBody>
      </p:sp>
      <p:sp>
        <p:nvSpPr>
          <p:cNvPr id="889865" name="Rectangle 9"/>
          <p:cNvSpPr>
            <a:spLocks noGrp="1" noChangeAspect="1" noChangeArrowheads="1"/>
          </p:cNvSpPr>
          <p:nvPr>
            <p:ph type="body" idx="1"/>
          </p:nvPr>
        </p:nvSpPr>
        <p:spPr>
          <a:xfrm>
            <a:off x="450850" y="1219200"/>
            <a:ext cx="8235950" cy="5257800"/>
          </a:xfrm>
          <a:noFill/>
          <a:ln/>
        </p:spPr>
        <p:txBody>
          <a:bodyPr/>
          <a:lstStyle/>
          <a:p>
            <a:pPr algn="just">
              <a:lnSpc>
                <a:spcPct val="90000"/>
              </a:lnSpc>
              <a:spcBef>
                <a:spcPct val="0"/>
              </a:spcBef>
              <a:spcAft>
                <a:spcPct val="50000"/>
              </a:spcAft>
            </a:pPr>
            <a:r>
              <a:rPr lang="en-US" sz="2400" dirty="0" smtClean="0">
                <a:latin typeface="Times New Roman"/>
                <a:cs typeface="Times New Roman"/>
              </a:rPr>
              <a:t>JavaScript makes it possible for implementers to define how objects of a particular class are displayed by </a:t>
            </a:r>
            <a:r>
              <a:rPr lang="en-US" sz="2000" b="1" dirty="0" err="1" smtClean="0">
                <a:latin typeface="Courier New"/>
                <a:cs typeface="Courier New"/>
              </a:rPr>
              <a:t>console.log</a:t>
            </a:r>
            <a:r>
              <a:rPr lang="en-US" sz="2400" dirty="0" smtClean="0">
                <a:latin typeface="Times New Roman"/>
                <a:cs typeface="Times New Roman"/>
              </a:rPr>
              <a:t> or how they combine with strings through concatenation.</a:t>
            </a:r>
          </a:p>
          <a:p>
            <a:pPr algn="just">
              <a:lnSpc>
                <a:spcPct val="90000"/>
              </a:lnSpc>
              <a:spcBef>
                <a:spcPct val="0"/>
              </a:spcBef>
              <a:spcAft>
                <a:spcPct val="50000"/>
              </a:spcAft>
            </a:pPr>
            <a:r>
              <a:rPr lang="en-US" sz="2400" dirty="0" smtClean="0">
                <a:latin typeface="Times New Roman"/>
                <a:cs typeface="Times New Roman"/>
              </a:rPr>
              <a:t>When JavaScript needs to convert an object to a string, it checks to see whether that object defines a </a:t>
            </a:r>
            <a:r>
              <a:rPr lang="en-US" sz="2000" b="1" dirty="0" err="1" smtClean="0">
                <a:latin typeface="Courier New"/>
                <a:cs typeface="Courier New"/>
              </a:rPr>
              <a:t>toString</a:t>
            </a:r>
            <a:r>
              <a:rPr lang="en-US" sz="2400" dirty="0" smtClean="0">
                <a:latin typeface="Times New Roman"/>
                <a:cs typeface="Times New Roman"/>
              </a:rPr>
              <a:t> method.  The </a:t>
            </a:r>
            <a:r>
              <a:rPr lang="en-US" sz="2000" b="1" dirty="0" err="1" smtClean="0">
                <a:latin typeface="Courier New"/>
                <a:cs typeface="Courier New"/>
              </a:rPr>
              <a:t>toString</a:t>
            </a:r>
            <a:r>
              <a:rPr lang="en-US" sz="2400" dirty="0" smtClean="0">
                <a:latin typeface="Times New Roman"/>
                <a:cs typeface="Times New Roman"/>
              </a:rPr>
              <a:t> method takes no arguments and returns a string that represents the desired textual appearance of the value.</a:t>
            </a:r>
          </a:p>
          <a:p>
            <a:pPr algn="just">
              <a:lnSpc>
                <a:spcPct val="90000"/>
              </a:lnSpc>
              <a:spcBef>
                <a:spcPct val="0"/>
              </a:spcBef>
              <a:spcAft>
                <a:spcPts val="700"/>
              </a:spcAft>
            </a:pPr>
            <a:r>
              <a:rPr lang="en-US" sz="2400" dirty="0" smtClean="0">
                <a:latin typeface="Times New Roman"/>
                <a:cs typeface="Times New Roman"/>
              </a:rPr>
              <a:t>The code on the next slide adds a </a:t>
            </a:r>
            <a:r>
              <a:rPr lang="en-US" sz="2000" b="1" dirty="0" err="1" smtClean="0">
                <a:latin typeface="Courier New"/>
                <a:cs typeface="Courier New"/>
              </a:rPr>
              <a:t>toString</a:t>
            </a:r>
            <a:r>
              <a:rPr lang="en-US" sz="2400" dirty="0" smtClean="0">
                <a:latin typeface="Times New Roman"/>
                <a:cs typeface="Times New Roman"/>
              </a:rPr>
              <a:t> method to the </a:t>
            </a:r>
            <a:r>
              <a:rPr lang="en-US" sz="2000" b="1" dirty="0" smtClean="0">
                <a:latin typeface="Courier New"/>
                <a:cs typeface="Courier New"/>
              </a:rPr>
              <a:t>Point</a:t>
            </a:r>
            <a:r>
              <a:rPr lang="en-US" sz="2400" dirty="0" smtClean="0">
                <a:latin typeface="Times New Roman"/>
                <a:cs typeface="Times New Roman"/>
              </a:rPr>
              <a:t> class.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986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986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9865"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endParaRPr lang="en-US" sz="2400">
              <a:solidFill>
                <a:srgbClr val="000000"/>
              </a:solidFill>
              <a:latin typeface="Times New Roman" pitchFamily="1" charset="0"/>
            </a:endParaRPr>
          </a:p>
        </p:txBody>
      </p:sp>
      <p:sp>
        <p:nvSpPr>
          <p:cNvPr id="81923" name="Text Box 3"/>
          <p:cNvSpPr txBox="1">
            <a:spLocks noChangeArrowheads="1"/>
          </p:cNvSpPr>
          <p:nvPr/>
        </p:nvSpPr>
        <p:spPr bwMode="auto">
          <a:xfrm>
            <a:off x="398463" y="1181100"/>
            <a:ext cx="8440737" cy="5262980"/>
          </a:xfrm>
          <a:prstGeom prst="rect">
            <a:avLst/>
          </a:prstGeom>
          <a:noFill/>
          <a:ln w="9525">
            <a:noFill/>
            <a:miter lim="800000"/>
            <a:headEnd/>
            <a:tailEnd/>
          </a:ln>
          <a:effectLst/>
        </p:spPr>
        <p:txBody>
          <a:bodyPr>
            <a:prstTxWarp prst="textNoShape">
              <a:avLst/>
            </a:prstTxWarp>
            <a:spAutoFit/>
          </a:bodyPr>
          <a:lstStyle/>
          <a:p>
            <a:r>
              <a:rPr lang="en-US" sz="1600" b="1" noProof="1" smtClean="0">
                <a:solidFill>
                  <a:srgbClr val="0000FF"/>
                </a:solidFill>
                <a:latin typeface="Courier New" pitchFamily="1" charset="0"/>
              </a:rPr>
              <a:t>/*</a:t>
            </a:r>
          </a:p>
          <a:p>
            <a:r>
              <a:rPr lang="en-US" sz="1600" b="1" noProof="1" smtClean="0">
                <a:solidFill>
                  <a:srgbClr val="0000FF"/>
                </a:solidFill>
                <a:latin typeface="Courier New" pitchFamily="1" charset="0"/>
              </a:rPr>
              <a:t> </a:t>
            </a:r>
            <a:r>
              <a:rPr lang="en-US" sz="1600" b="1" noProof="1" smtClean="0">
                <a:solidFill>
                  <a:srgbClr val="0000FF"/>
                </a:solidFill>
                <a:latin typeface="Courier New" pitchFamily="1" charset="0"/>
              </a:rPr>
              <a:t>*</a:t>
            </a:r>
            <a:r>
              <a:rPr lang="en-US" sz="1600" b="1" noProof="1" smtClean="0">
                <a:solidFill>
                  <a:srgbClr val="0000FF"/>
                </a:solidFill>
                <a:latin typeface="Courier New" pitchFamily="1" charset="0"/>
              </a:rPr>
              <a:t> </a:t>
            </a:r>
            <a:r>
              <a:rPr lang="en-US" sz="1600" b="1" noProof="1" smtClean="0">
                <a:solidFill>
                  <a:srgbClr val="0000FF"/>
                </a:solidFill>
                <a:latin typeface="Courier New" pitchFamily="1" charset="0"/>
              </a:rPr>
              <a:t>Creates a new Point object.  If this factory function is</a:t>
            </a:r>
          </a:p>
          <a:p>
            <a:r>
              <a:rPr lang="en-US" sz="1600" b="1" noProof="1" smtClean="0">
                <a:solidFill>
                  <a:srgbClr val="0000FF"/>
                </a:solidFill>
                <a:latin typeface="Courier New" pitchFamily="1" charset="0"/>
              </a:rPr>
              <a:t> * called with no arguments, it creates a Point object at the</a:t>
            </a:r>
          </a:p>
          <a:p>
            <a:r>
              <a:rPr lang="en-US" sz="1600" b="1" noProof="1" smtClean="0">
                <a:solidFill>
                  <a:srgbClr val="0000FF"/>
                </a:solidFill>
                <a:latin typeface="Courier New" pitchFamily="1" charset="0"/>
              </a:rPr>
              <a:t> * origin.  This version of the Point factory ensures that the</a:t>
            </a:r>
          </a:p>
          <a:p>
            <a:r>
              <a:rPr lang="en-US" sz="1600" b="1" noProof="1" smtClean="0">
                <a:solidFill>
                  <a:srgbClr val="0000FF"/>
                </a:solidFill>
                <a:latin typeface="Courier New" pitchFamily="1" charset="0"/>
              </a:rPr>
              <a:t> * data fields are in the function closure, which makes them</a:t>
            </a:r>
          </a:p>
          <a:p>
            <a:r>
              <a:rPr lang="en-US" sz="1600" b="1" noProof="1" smtClean="0">
                <a:solidFill>
                  <a:srgbClr val="0000FF"/>
                </a:solidFill>
                <a:latin typeface="Courier New" pitchFamily="1" charset="0"/>
              </a:rPr>
              <a:t> * inaccessible outside the function, even though they are</a:t>
            </a:r>
          </a:p>
          <a:p>
            <a:r>
              <a:rPr lang="en-US" sz="1600" b="1" noProof="1" smtClean="0">
                <a:solidFill>
                  <a:srgbClr val="0000FF"/>
                </a:solidFill>
                <a:latin typeface="Courier New" pitchFamily="1" charset="0"/>
              </a:rPr>
              <a:t> * available to the getter methods getX and </a:t>
            </a:r>
            <a:r>
              <a:rPr lang="en-US" sz="1600" b="1" noProof="1" smtClean="0">
                <a:solidFill>
                  <a:srgbClr val="0000FF"/>
                </a:solidFill>
                <a:latin typeface="Courier New" pitchFamily="1" charset="0"/>
              </a:rPr>
              <a:t>getY</a:t>
            </a:r>
            <a:r>
              <a:rPr lang="en-US" sz="1600" b="1" noProof="1" smtClean="0">
                <a:solidFill>
                  <a:srgbClr val="0000FF"/>
                </a:solidFill>
                <a:latin typeface="Courier New" pitchFamily="1" charset="0"/>
              </a:rPr>
              <a:t>.  This version</a:t>
            </a:r>
          </a:p>
          <a:p>
            <a:r>
              <a:rPr lang="en-US" sz="1600" b="1" noProof="1" smtClean="0">
                <a:solidFill>
                  <a:srgbClr val="0000FF"/>
                </a:solidFill>
                <a:latin typeface="Courier New" pitchFamily="1" charset="0"/>
              </a:rPr>
              <a:t> * also exports a </a:t>
            </a:r>
            <a:r>
              <a:rPr lang="en-US" sz="1600" b="1" noProof="1" smtClean="0">
                <a:solidFill>
                  <a:srgbClr val="0000FF"/>
                </a:solidFill>
                <a:latin typeface="Courier New" pitchFamily="1" charset="0"/>
              </a:rPr>
              <a:t>toString method.</a:t>
            </a:r>
          </a:p>
          <a:p>
            <a:r>
              <a:rPr lang="en-US" sz="1600" b="1" noProof="1" smtClean="0">
                <a:solidFill>
                  <a:srgbClr val="0000FF"/>
                </a:solidFill>
                <a:latin typeface="Courier New" pitchFamily="1" charset="0"/>
              </a:rPr>
              <a:t> */</a:t>
            </a:r>
          </a:p>
          <a:p>
            <a:endParaRPr lang="en-US" sz="1600" b="1" noProof="1" smtClean="0">
              <a:solidFill>
                <a:srgbClr val="0000FF"/>
              </a:solidFill>
              <a:latin typeface="Courier New" pitchFamily="1" charset="0"/>
            </a:endParaRPr>
          </a:p>
          <a:p>
            <a:r>
              <a:rPr lang="en-US" sz="1600" b="1" noProof="1" smtClean="0">
                <a:solidFill>
                  <a:srgbClr val="000000"/>
                </a:solidFill>
                <a:latin typeface="Courier New" pitchFamily="1" charset="0"/>
              </a:rPr>
              <a:t>function Point(x, y) {</a:t>
            </a:r>
          </a:p>
          <a:p>
            <a:r>
              <a:rPr lang="en-US" sz="1600" b="1" noProof="1" smtClean="0">
                <a:solidFill>
                  <a:srgbClr val="000000"/>
                </a:solidFill>
                <a:latin typeface="Courier New" pitchFamily="1" charset="0"/>
              </a:rPr>
              <a:t>   if (x === undefined) { x = 0; y = 0; }</a:t>
            </a:r>
          </a:p>
          <a:p>
            <a:r>
              <a:rPr lang="en-US" sz="1600" b="1" noProof="1" smtClean="0">
                <a:solidFill>
                  <a:srgbClr val="000000"/>
                </a:solidFill>
                <a:latin typeface="Courier New" pitchFamily="1" charset="0"/>
              </a:rPr>
              <a:t>   return </a:t>
            </a:r>
            <a:r>
              <a:rPr lang="en-US" sz="1600" b="1" noProof="1" smtClean="0">
                <a:solidFill>
                  <a:srgbClr val="000000"/>
                </a:solidFill>
                <a:latin typeface="Courier New" pitchFamily="1" charset="0"/>
              </a:rPr>
              <a:t>{</a:t>
            </a:r>
            <a:endParaRPr lang="en-US" sz="1600" b="1" noProof="1" smtClean="0">
              <a:solidFill>
                <a:srgbClr val="000000"/>
              </a:solidFill>
              <a:latin typeface="Courier New" pitchFamily="1" charset="0"/>
            </a:endParaRPr>
          </a:p>
          <a:p>
            <a:r>
              <a:rPr lang="en-US" sz="1600" b="1" noProof="1" smtClean="0">
                <a:solidFill>
                  <a:srgbClr val="000000"/>
                </a:solidFill>
                <a:latin typeface="Courier New" pitchFamily="1" charset="0"/>
              </a:rPr>
              <a:t>      getX</a:t>
            </a:r>
            <a:r>
              <a:rPr lang="en-US" sz="1600" b="1" noProof="1" smtClean="0">
                <a:solidFill>
                  <a:srgbClr val="000000"/>
                </a:solidFill>
                <a:latin typeface="Courier New" pitchFamily="1" charset="0"/>
              </a:rPr>
              <a:t>: function() { </a:t>
            </a:r>
            <a:r>
              <a:rPr lang="en-US" sz="1600" b="1" noProof="1" smtClean="0">
                <a:solidFill>
                  <a:srgbClr val="000000"/>
                </a:solidFill>
                <a:latin typeface="Courier New" pitchFamily="1" charset="0"/>
              </a:rPr>
              <a:t>return</a:t>
            </a:r>
            <a:r>
              <a:rPr lang="en-US" sz="1600" b="1" noProof="1" smtClean="0">
                <a:solidFill>
                  <a:srgbClr val="000000"/>
                </a:solidFill>
                <a:latin typeface="Courier New" pitchFamily="1" charset="0"/>
              </a:rPr>
              <a:t> x</a:t>
            </a:r>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      getY: function() { </a:t>
            </a:r>
            <a:r>
              <a:rPr lang="en-US" sz="1600" b="1" noProof="1" smtClean="0">
                <a:solidFill>
                  <a:srgbClr val="000000"/>
                </a:solidFill>
                <a:latin typeface="Courier New" pitchFamily="1" charset="0"/>
              </a:rPr>
              <a:t>return</a:t>
            </a:r>
            <a:r>
              <a:rPr lang="en-US" sz="1600" b="1" noProof="1" smtClean="0">
                <a:solidFill>
                  <a:srgbClr val="000000"/>
                </a:solidFill>
                <a:latin typeface="Courier New" pitchFamily="1" charset="0"/>
              </a:rPr>
              <a:t> y</a:t>
            </a:r>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      toString: function () {</a:t>
            </a:r>
          </a:p>
          <a:p>
            <a:r>
              <a:rPr lang="en-US" sz="1600" b="1" noProof="1" smtClean="0">
                <a:solidFill>
                  <a:srgbClr val="000000"/>
                </a:solidFill>
                <a:latin typeface="Courier New" pitchFamily="1" charset="0"/>
              </a:rPr>
              <a:t>                   return "(" </a:t>
            </a:r>
            <a:r>
              <a:rPr lang="en-US" sz="1600" b="1" noProof="1" smtClean="0">
                <a:solidFill>
                  <a:srgbClr val="000000"/>
                </a:solidFill>
                <a:latin typeface="Courier New" pitchFamily="1" charset="0"/>
              </a:rPr>
              <a:t>+</a:t>
            </a:r>
            <a:r>
              <a:rPr lang="en-US" sz="1600" b="1" noProof="1" smtClean="0">
                <a:solidFill>
                  <a:srgbClr val="000000"/>
                </a:solidFill>
                <a:latin typeface="Courier New" pitchFamily="1" charset="0"/>
              </a:rPr>
              <a:t> x </a:t>
            </a:r>
            <a:r>
              <a:rPr lang="en-US" sz="1600" b="1" noProof="1" smtClean="0">
                <a:solidFill>
                  <a:srgbClr val="000000"/>
                </a:solidFill>
                <a:latin typeface="Courier New" pitchFamily="1" charset="0"/>
              </a:rPr>
              <a:t>+ ", " </a:t>
            </a:r>
            <a:r>
              <a:rPr lang="en-US" sz="1600" b="1" noProof="1" smtClean="0">
                <a:solidFill>
                  <a:srgbClr val="000000"/>
                </a:solidFill>
                <a:latin typeface="Courier New" pitchFamily="1" charset="0"/>
              </a:rPr>
              <a:t>+</a:t>
            </a:r>
            <a:r>
              <a:rPr lang="en-US" sz="1600" b="1" noProof="1" smtClean="0">
                <a:solidFill>
                  <a:srgbClr val="000000"/>
                </a:solidFill>
                <a:latin typeface="Courier New" pitchFamily="1" charset="0"/>
              </a:rPr>
              <a:t> y </a:t>
            </a:r>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a:t>
            </a:r>
          </a:p>
          <a:p>
            <a:endParaRPr lang="en-US" sz="1600" b="1" noProof="1">
              <a:solidFill>
                <a:srgbClr val="000000"/>
              </a:solidFill>
              <a:latin typeface="Courier New" pitchFamily="1" charset="0"/>
            </a:endParaRPr>
          </a:p>
        </p:txBody>
      </p:sp>
      <p:sp>
        <p:nvSpPr>
          <p:cNvPr id="81924" name="Rectangle 4"/>
          <p:cNvSpPr>
            <a:spLocks noChangeArrowheads="1"/>
          </p:cNvSpPr>
          <p:nvPr/>
        </p:nvSpPr>
        <p:spPr bwMode="auto">
          <a:xfrm>
            <a:off x="0" y="0"/>
            <a:ext cx="9131300" cy="1087438"/>
          </a:xfrm>
          <a:prstGeom prst="rect">
            <a:avLst/>
          </a:prstGeom>
          <a:solidFill>
            <a:srgbClr val="CCFFFF"/>
          </a:solidFill>
          <a:ln w="9525">
            <a:noFill/>
            <a:miter lim="800000"/>
            <a:headEnd/>
            <a:tailEnd/>
          </a:ln>
          <a:effectLst/>
        </p:spPr>
        <p:txBody>
          <a:bodyPr wrap="none" anchor="ctr">
            <a:prstTxWarp prst="textNoShape">
              <a:avLst/>
            </a:prstTxWarp>
          </a:bodyPr>
          <a:lstStyle/>
          <a:p>
            <a:endParaRPr lang="en-US" sz="1400">
              <a:solidFill>
                <a:srgbClr val="000000"/>
              </a:solidFill>
              <a:latin typeface="Helvetica Neue" pitchFamily="1" charset="0"/>
            </a:endParaRPr>
          </a:p>
        </p:txBody>
      </p:sp>
      <p:sp>
        <p:nvSpPr>
          <p:cNvPr id="81925" name="Rectangle 5"/>
          <p:cNvSpPr>
            <a:spLocks noChangeArrowheads="1"/>
          </p:cNvSpPr>
          <p:nvPr/>
        </p:nvSpPr>
        <p:spPr bwMode="auto">
          <a:xfrm>
            <a:off x="0" y="6567488"/>
            <a:ext cx="9131300" cy="290512"/>
          </a:xfrm>
          <a:prstGeom prst="rect">
            <a:avLst/>
          </a:prstGeom>
          <a:solidFill>
            <a:srgbClr val="CCFFFF"/>
          </a:solidFill>
          <a:ln w="9525">
            <a:noFill/>
            <a:miter lim="800000"/>
            <a:headEnd/>
            <a:tailEnd/>
          </a:ln>
          <a:effectLst/>
        </p:spPr>
        <p:txBody>
          <a:bodyPr wrap="none" anchor="ctr">
            <a:prstTxWarp prst="textNoShape">
              <a:avLst/>
            </a:prstTxWarp>
          </a:bodyPr>
          <a:lstStyle/>
          <a:p>
            <a:endParaRPr lang="en-US" sz="1400">
              <a:solidFill>
                <a:srgbClr val="000000"/>
              </a:solidFill>
              <a:latin typeface="Helvetica Neue" pitchFamily="1" charset="0"/>
            </a:endParaRPr>
          </a:p>
        </p:txBody>
      </p:sp>
      <p:sp>
        <p:nvSpPr>
          <p:cNvPr id="81926" name="Rectangle 6"/>
          <p:cNvSpPr>
            <a:spLocks noGrp="1" noChangeArrowheads="1"/>
          </p:cNvSpPr>
          <p:nvPr>
            <p:ph type="title"/>
          </p:nvPr>
        </p:nvSpPr>
        <p:spPr>
          <a:xfrm>
            <a:off x="0" y="76200"/>
            <a:ext cx="9144000" cy="1143000"/>
          </a:xfrm>
          <a:noFill/>
          <a:ln/>
        </p:spPr>
        <p:txBody>
          <a:bodyPr/>
          <a:lstStyle/>
          <a:p>
            <a:r>
              <a:rPr lang="en-US" sz="4000" dirty="0" smtClean="0">
                <a:solidFill>
                  <a:srgbClr val="FF0000"/>
                </a:solidFill>
                <a:latin typeface="Times New Roman" pitchFamily="1" charset="0"/>
              </a:rPr>
              <a:t>Adding a </a:t>
            </a:r>
            <a:r>
              <a:rPr lang="en-US" sz="3600" b="1" dirty="0" err="1" smtClean="0">
                <a:solidFill>
                  <a:srgbClr val="FF0000"/>
                </a:solidFill>
                <a:latin typeface="Courier New" pitchFamily="1" charset="0"/>
              </a:rPr>
              <a:t>toString</a:t>
            </a:r>
            <a:r>
              <a:rPr lang="en-US" sz="4000" dirty="0" smtClean="0">
                <a:solidFill>
                  <a:srgbClr val="FF0000"/>
                </a:solidFill>
                <a:latin typeface="Times New Roman" pitchFamily="1" charset="0"/>
              </a:rPr>
              <a:t> Function</a:t>
            </a:r>
            <a:endParaRPr lang="en-US" dirty="0">
              <a:solidFill>
                <a:srgbClr val="FF0000"/>
              </a:solidFill>
              <a:latin typeface="Times New Roman" pitchFamily="1" charset="0"/>
            </a:endParaRPr>
          </a:p>
        </p:txBody>
      </p:sp>
      <p:sp>
        <p:nvSpPr>
          <p:cNvPr id="81927" name="Rectangle 7"/>
          <p:cNvSpPr>
            <a:spLocks noChangeArrowheads="1"/>
          </p:cNvSpPr>
          <p:nvPr/>
        </p:nvSpPr>
        <p:spPr bwMode="auto">
          <a:xfrm>
            <a:off x="304800" y="1076325"/>
            <a:ext cx="8534400" cy="5476875"/>
          </a:xfrm>
          <a:prstGeom prst="rect">
            <a:avLst/>
          </a:prstGeom>
          <a:noFill/>
          <a:ln w="9525">
            <a:solidFill>
              <a:schemeClr val="tx1"/>
            </a:solidFill>
            <a:miter lim="800000"/>
            <a:headEnd/>
            <a:tailEnd/>
          </a:ln>
          <a:effectLst/>
        </p:spPr>
        <p:txBody>
          <a:bodyPr wrap="none" anchor="ctr">
            <a:prstTxWarp prst="textNoShape">
              <a:avLst/>
            </a:prstTxWarp>
          </a:bodyPr>
          <a:lstStyle/>
          <a:p>
            <a:pPr algn="ctr"/>
            <a:endParaRPr lang="en-US" sz="2400">
              <a:solidFill>
                <a:srgbClr val="000000"/>
              </a:solidFill>
              <a:latin typeface="Times New Roman" pitchFamily="1"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76200"/>
            <a:ext cx="9144000" cy="1143000"/>
          </a:xfrm>
          <a:noFill/>
        </p:spPr>
        <p:txBody>
          <a:bodyPr/>
          <a:lstStyle/>
          <a:p>
            <a:r>
              <a:rPr lang="en-US" sz="4000" dirty="0" smtClean="0">
                <a:solidFill>
                  <a:srgbClr val="FF0000"/>
                </a:solidFill>
                <a:ea typeface="ＭＳ Ｐゴシック" pitchFamily="1" charset="-128"/>
                <a:cs typeface="ＭＳ Ｐゴシック" pitchFamily="1" charset="-128"/>
              </a:rPr>
              <a:t>Rational Numbers</a:t>
            </a:r>
            <a:endParaRPr lang="en-US" dirty="0">
              <a:solidFill>
                <a:srgbClr val="FF0000"/>
              </a:solidFill>
              <a:ea typeface="ＭＳ Ｐゴシック" pitchFamily="1" charset="-128"/>
              <a:cs typeface="ＭＳ Ｐゴシック" pitchFamily="1" charset="-128"/>
            </a:endParaRPr>
          </a:p>
        </p:txBody>
      </p:sp>
      <p:sp>
        <p:nvSpPr>
          <p:cNvPr id="65539" name="Rectangle 3"/>
          <p:cNvSpPr>
            <a:spLocks noChangeArrowheads="1"/>
          </p:cNvSpPr>
          <p:nvPr/>
        </p:nvSpPr>
        <p:spPr bwMode="auto">
          <a:xfrm>
            <a:off x="482600" y="1155700"/>
            <a:ext cx="8128000" cy="2273300"/>
          </a:xfrm>
          <a:prstGeom prst="rect">
            <a:avLst/>
          </a:prstGeom>
          <a:noFill/>
          <a:ln w="9525">
            <a:noFill/>
            <a:miter lim="800000"/>
            <a:headEnd/>
            <a:tailEnd/>
          </a:ln>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pitchFamily="1" charset="0"/>
              </a:rPr>
              <a:t>In his introduction of aggregates on Wednesday, Jerry offered the example of </a:t>
            </a:r>
            <a:r>
              <a:rPr lang="en-US" sz="2400" b="1" i="1" dirty="0" smtClean="0">
                <a:solidFill>
                  <a:srgbClr val="000000"/>
                </a:solidFill>
                <a:latin typeface="Times New Roman" pitchFamily="1" charset="0"/>
              </a:rPr>
              <a:t>rational numbers</a:t>
            </a:r>
            <a:r>
              <a:rPr lang="en-US" sz="2400" i="1" dirty="0" smtClean="0">
                <a:solidFill>
                  <a:srgbClr val="000000"/>
                </a:solidFill>
                <a:latin typeface="Times New Roman" pitchFamily="1" charset="0"/>
              </a:rPr>
              <a:t>,</a:t>
            </a:r>
            <a:r>
              <a:rPr lang="en-US" sz="2400" dirty="0" smtClean="0">
                <a:solidFill>
                  <a:srgbClr val="000000"/>
                </a:solidFill>
                <a:latin typeface="Times New Roman" pitchFamily="1" charset="0"/>
              </a:rPr>
              <a:t> which are a single unit with a numerator and a denominator.</a:t>
            </a:r>
          </a:p>
          <a:p>
            <a:pPr marL="342900" indent="-342900" algn="just">
              <a:lnSpc>
                <a:spcPct val="90000"/>
              </a:lnSpc>
              <a:spcAft>
                <a:spcPct val="50000"/>
              </a:spcAft>
              <a:buFontTx/>
              <a:buChar char="•"/>
            </a:pPr>
            <a:r>
              <a:rPr lang="en-US" sz="2400" dirty="0" smtClean="0">
                <a:solidFill>
                  <a:srgbClr val="000000"/>
                </a:solidFill>
                <a:latin typeface="Times New Roman" pitchFamily="1" charset="0"/>
              </a:rPr>
              <a:t>To get a sense of how rational numbers might in some cases be preferable to the numeric approximations that JavaScript uses, try to predict the output of the following program:</a:t>
            </a:r>
            <a:endParaRPr lang="en-US" sz="2400" dirty="0">
              <a:solidFill>
                <a:srgbClr val="000000"/>
              </a:solidFill>
              <a:latin typeface="Times New Roman" pitchFamily="1" charset="0"/>
            </a:endParaRPr>
          </a:p>
        </p:txBody>
      </p:sp>
      <p:grpSp>
        <p:nvGrpSpPr>
          <p:cNvPr id="2" name="Group 25"/>
          <p:cNvGrpSpPr/>
          <p:nvPr/>
        </p:nvGrpSpPr>
        <p:grpSpPr>
          <a:xfrm>
            <a:off x="1981200" y="3557660"/>
            <a:ext cx="5486400" cy="1905000"/>
            <a:chOff x="1905000" y="3581400"/>
            <a:chExt cx="5486400" cy="1905000"/>
          </a:xfrm>
        </p:grpSpPr>
        <p:sp>
          <p:nvSpPr>
            <p:cNvPr id="24" name="Rectangle 23"/>
            <p:cNvSpPr/>
            <p:nvPr/>
          </p:nvSpPr>
          <p:spPr bwMode="auto">
            <a:xfrm>
              <a:off x="1916870" y="3581400"/>
              <a:ext cx="5397848" cy="1905000"/>
            </a:xfrm>
            <a:prstGeom prst="rect">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1" u="none" strike="noStrike" cap="none" normalizeH="0" baseline="0">
                <a:ln>
                  <a:noFill/>
                </a:ln>
                <a:solidFill>
                  <a:schemeClr val="tx1"/>
                </a:solidFill>
                <a:effectLst/>
                <a:latin typeface="Times New Roman" charset="0"/>
              </a:endParaRPr>
            </a:p>
          </p:txBody>
        </p:sp>
        <p:sp>
          <p:nvSpPr>
            <p:cNvPr id="25" name="TextBox 24"/>
            <p:cNvSpPr txBox="1"/>
            <p:nvPr/>
          </p:nvSpPr>
          <p:spPr>
            <a:xfrm>
              <a:off x="1905000" y="3581400"/>
              <a:ext cx="5486400" cy="1815882"/>
            </a:xfrm>
            <a:prstGeom prst="rect">
              <a:avLst/>
            </a:prstGeom>
            <a:noFill/>
          </p:spPr>
          <p:txBody>
            <a:bodyPr wrap="square" rtlCol="0">
              <a:spAutoFit/>
            </a:bodyPr>
            <a:lstStyle/>
            <a:p>
              <a:r>
                <a:rPr lang="en-US" sz="1600" b="1" dirty="0" smtClean="0">
                  <a:latin typeface="Courier New"/>
                  <a:cs typeface="Courier New"/>
                </a:rPr>
                <a:t>function </a:t>
              </a:r>
              <a:r>
                <a:rPr lang="en-US" sz="1600" b="1" dirty="0" err="1" smtClean="0">
                  <a:latin typeface="Courier New"/>
                  <a:cs typeface="Courier New"/>
                </a:rPr>
                <a:t>FractionSum</a:t>
              </a:r>
              <a:r>
                <a:rPr lang="en-US" sz="1600" b="1" dirty="0" smtClean="0">
                  <a:latin typeface="Courier New"/>
                  <a:cs typeface="Courier New"/>
                </a:rPr>
                <a:t>() {</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a = 1/2;</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a:t>
              </a:r>
              <a:r>
                <a:rPr lang="en-US" sz="1600" b="1" dirty="0" err="1" smtClean="0">
                  <a:latin typeface="Courier New"/>
                  <a:cs typeface="Courier New"/>
                </a:rPr>
                <a:t>b</a:t>
              </a:r>
              <a:r>
                <a:rPr lang="en-US" sz="1600" b="1" dirty="0" smtClean="0">
                  <a:latin typeface="Courier New"/>
                  <a:cs typeface="Courier New"/>
                </a:rPr>
                <a:t> = 1/3;</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a:t>
              </a:r>
              <a:r>
                <a:rPr lang="en-US" sz="1600" b="1" dirty="0" err="1" smtClean="0">
                  <a:latin typeface="Courier New"/>
                  <a:cs typeface="Courier New"/>
                </a:rPr>
                <a:t>c</a:t>
              </a:r>
              <a:r>
                <a:rPr lang="en-US" sz="1600" b="1" dirty="0" smtClean="0">
                  <a:latin typeface="Courier New"/>
                  <a:cs typeface="Courier New"/>
                </a:rPr>
                <a:t> = 1/6;</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sum = a + </a:t>
              </a:r>
              <a:r>
                <a:rPr lang="en-US" sz="1600" b="1" dirty="0" err="1" smtClean="0">
                  <a:latin typeface="Courier New"/>
                  <a:cs typeface="Courier New"/>
                </a:rPr>
                <a:t>b</a:t>
              </a:r>
              <a:r>
                <a:rPr lang="en-US" sz="1600" b="1" dirty="0" smtClean="0">
                  <a:latin typeface="Courier New"/>
                  <a:cs typeface="Courier New"/>
                </a:rPr>
                <a:t> + </a:t>
              </a:r>
              <a:r>
                <a:rPr lang="en-US" sz="1600" b="1" dirty="0" err="1" smtClean="0">
                  <a:latin typeface="Courier New"/>
                  <a:cs typeface="Courier New"/>
                </a:rPr>
                <a:t>c</a:t>
              </a:r>
              <a:r>
                <a:rPr lang="en-US" sz="1600" b="1" dirty="0" smtClean="0">
                  <a:latin typeface="Courier New"/>
                  <a:cs typeface="Courier New"/>
                </a:rPr>
                <a:t>;</a:t>
              </a:r>
            </a:p>
            <a:p>
              <a:r>
                <a:rPr lang="en-US" sz="1600" b="1" dirty="0" smtClean="0">
                  <a:latin typeface="Courier New"/>
                  <a:cs typeface="Courier New"/>
                </a:rPr>
                <a:t>   console.log("1/2 + 1/3 + 1/6 = " + sum);</a:t>
              </a:r>
              <a:endParaRPr lang="en-US" sz="1600" b="1" dirty="0" smtClean="0">
                <a:latin typeface="Courier New"/>
                <a:cs typeface="Courier New"/>
              </a:endParaRPr>
            </a:p>
            <a:p>
              <a:r>
                <a:rPr lang="en-US" sz="1600" b="1" dirty="0" smtClean="0">
                  <a:latin typeface="Courier New"/>
                  <a:cs typeface="Courier New"/>
                </a:rPr>
                <a:t>}</a:t>
              </a:r>
            </a:p>
          </p:txBody>
        </p:sp>
      </p:grpSp>
      <p:grpSp>
        <p:nvGrpSpPr>
          <p:cNvPr id="3" name="Group 31"/>
          <p:cNvGrpSpPr/>
          <p:nvPr/>
        </p:nvGrpSpPr>
        <p:grpSpPr>
          <a:xfrm>
            <a:off x="1981200" y="5543840"/>
            <a:ext cx="5403310" cy="969133"/>
            <a:chOff x="1981200" y="5543840"/>
            <a:chExt cx="5403310" cy="969133"/>
          </a:xfrm>
        </p:grpSpPr>
        <p:pic>
          <p:nvPicPr>
            <p:cNvPr id="65549" name="Picture 21" descr="Console"/>
            <p:cNvPicPr>
              <a:picLocks noChangeAspect="1" noChangeArrowheads="1"/>
            </p:cNvPicPr>
            <p:nvPr/>
          </p:nvPicPr>
          <p:blipFill>
            <a:blip r:embed="rId3"/>
            <a:srcRect b="53305"/>
            <a:stretch>
              <a:fillRect/>
            </a:stretch>
          </p:blipFill>
          <p:spPr bwMode="auto">
            <a:xfrm>
              <a:off x="1982247" y="5569240"/>
              <a:ext cx="5402263" cy="755360"/>
            </a:xfrm>
            <a:prstGeom prst="rect">
              <a:avLst/>
            </a:prstGeom>
            <a:noFill/>
            <a:ln w="9525">
              <a:noFill/>
              <a:miter lim="800000"/>
              <a:headEnd/>
              <a:tailEnd/>
            </a:ln>
          </p:spPr>
        </p:pic>
        <p:sp>
          <p:nvSpPr>
            <p:cNvPr id="65550" name="Text Box 22"/>
            <p:cNvSpPr txBox="1">
              <a:spLocks noChangeArrowheads="1"/>
            </p:cNvSpPr>
            <p:nvPr/>
          </p:nvSpPr>
          <p:spPr bwMode="auto">
            <a:xfrm>
              <a:off x="2017172" y="5543840"/>
              <a:ext cx="5334000" cy="244475"/>
            </a:xfrm>
            <a:prstGeom prst="rect">
              <a:avLst/>
            </a:prstGeom>
            <a:noFill/>
            <a:ln w="9525">
              <a:noFill/>
              <a:miter lim="800000"/>
              <a:headEnd/>
              <a:tailEnd/>
            </a:ln>
          </p:spPr>
          <p:txBody>
            <a:bodyPr>
              <a:prstTxWarp prst="textNoShape">
                <a:avLst/>
              </a:prstTxWarp>
              <a:spAutoFit/>
            </a:bodyPr>
            <a:lstStyle/>
            <a:p>
              <a:pPr algn="ctr"/>
              <a:r>
                <a:rPr lang="en-US" sz="1000" b="1" dirty="0" smtClean="0">
                  <a:solidFill>
                    <a:srgbClr val="333333"/>
                  </a:solidFill>
                  <a:latin typeface="Lucida Grande"/>
                  <a:cs typeface="Lucida Grande"/>
                </a:rPr>
                <a:t>JavaScript Console</a:t>
              </a:r>
              <a:endParaRPr lang="en-US" sz="1000" dirty="0">
                <a:solidFill>
                  <a:srgbClr val="333333"/>
                </a:solidFill>
                <a:latin typeface="Lucida Grande"/>
                <a:cs typeface="Lucida Grande"/>
              </a:endParaRPr>
            </a:p>
          </p:txBody>
        </p:sp>
        <p:pic>
          <p:nvPicPr>
            <p:cNvPr id="31" name="Picture 21" descr="Console"/>
            <p:cNvPicPr>
              <a:picLocks noChangeAspect="1" noChangeArrowheads="1"/>
            </p:cNvPicPr>
            <p:nvPr/>
          </p:nvPicPr>
          <p:blipFill>
            <a:blip r:embed="rId3"/>
            <a:srcRect t="70247"/>
            <a:stretch>
              <a:fillRect/>
            </a:stretch>
          </p:blipFill>
          <p:spPr bwMode="auto">
            <a:xfrm>
              <a:off x="1982247" y="6031670"/>
              <a:ext cx="5402263" cy="481303"/>
            </a:xfrm>
            <a:prstGeom prst="rect">
              <a:avLst/>
            </a:prstGeom>
            <a:noFill/>
            <a:ln w="9525">
              <a:noFill/>
              <a:miter lim="800000"/>
              <a:headEnd/>
              <a:tailEnd/>
            </a:ln>
          </p:spPr>
        </p:pic>
        <p:sp>
          <p:nvSpPr>
            <p:cNvPr id="65548" name="Text Box 23"/>
            <p:cNvSpPr txBox="1">
              <a:spLocks noChangeArrowheads="1"/>
            </p:cNvSpPr>
            <p:nvPr/>
          </p:nvSpPr>
          <p:spPr bwMode="auto">
            <a:xfrm>
              <a:off x="1981200" y="5767460"/>
              <a:ext cx="5276850" cy="338554"/>
            </a:xfrm>
            <a:prstGeom prst="rect">
              <a:avLst/>
            </a:prstGeom>
            <a:noFill/>
            <a:ln w="9525">
              <a:noFill/>
              <a:miter lim="800000"/>
              <a:headEnd/>
              <a:tailEnd/>
            </a:ln>
          </p:spPr>
          <p:txBody>
            <a:bodyPr>
              <a:prstTxWarp prst="textNoShape">
                <a:avLst/>
              </a:prstTxWarp>
              <a:spAutoFit/>
            </a:bodyPr>
            <a:lstStyle/>
            <a:p>
              <a:r>
                <a:rPr lang="en-US" sz="1600" b="1" dirty="0" smtClean="0">
                  <a:solidFill>
                    <a:srgbClr val="000000"/>
                  </a:solidFill>
                  <a:latin typeface="Courier New" pitchFamily="1" charset="0"/>
                </a:rPr>
                <a:t>1/2 </a:t>
              </a:r>
              <a:r>
                <a:rPr lang="en-US" sz="1600" b="1" dirty="0">
                  <a:solidFill>
                    <a:srgbClr val="000000"/>
                  </a:solidFill>
                  <a:latin typeface="Courier New" pitchFamily="1" charset="0"/>
                </a:rPr>
                <a:t>+ </a:t>
              </a:r>
              <a:r>
                <a:rPr lang="en-US" sz="1600" b="1" dirty="0" smtClean="0">
                  <a:solidFill>
                    <a:srgbClr val="000000"/>
                  </a:solidFill>
                  <a:latin typeface="Courier New" pitchFamily="1" charset="0"/>
                </a:rPr>
                <a:t>1/3 </a:t>
              </a:r>
              <a:r>
                <a:rPr lang="en-US" sz="1600" b="1" dirty="0">
                  <a:solidFill>
                    <a:srgbClr val="000000"/>
                  </a:solidFill>
                  <a:latin typeface="Courier New" pitchFamily="1" charset="0"/>
                </a:rPr>
                <a:t>+ </a:t>
              </a:r>
              <a:r>
                <a:rPr lang="en-US" sz="1600" b="1" dirty="0" smtClean="0">
                  <a:solidFill>
                    <a:srgbClr val="000000"/>
                  </a:solidFill>
                  <a:latin typeface="Courier New" pitchFamily="1" charset="0"/>
                </a:rPr>
                <a:t>1/6 </a:t>
              </a:r>
              <a:r>
                <a:rPr lang="en-US" sz="1600" b="1" dirty="0">
                  <a:solidFill>
                    <a:srgbClr val="000000"/>
                  </a:solidFill>
                  <a:latin typeface="Courier New" pitchFamily="1" charset="0"/>
                </a:rPr>
                <a:t>=</a:t>
              </a:r>
              <a:r>
                <a:rPr lang="en-US" sz="1600" b="1" dirty="0" smtClean="0">
                  <a:solidFill>
                    <a:srgbClr val="000000"/>
                  </a:solidFill>
                  <a:latin typeface="Courier New" pitchFamily="1" charset="0"/>
                </a:rPr>
                <a:t> </a:t>
              </a:r>
              <a:r>
                <a:rPr lang="en-US" sz="1600" b="1" dirty="0" smtClean="0">
                  <a:latin typeface="Courier New"/>
                  <a:cs typeface="Courier New"/>
                </a:rPr>
                <a:t>0.9999999999999999</a:t>
              </a:r>
              <a:endParaRPr lang="en-US" sz="1600" b="1" dirty="0">
                <a:solidFill>
                  <a:srgbClr val="000000"/>
                </a:solidFill>
                <a:latin typeface="Courier New"/>
                <a:cs typeface="Courier New"/>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9">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76200"/>
            <a:ext cx="9144000" cy="1143000"/>
          </a:xfrm>
          <a:noFill/>
        </p:spPr>
        <p:txBody>
          <a:bodyPr/>
          <a:lstStyle/>
          <a:p>
            <a:r>
              <a:rPr lang="en-US" sz="4000" dirty="0" smtClean="0">
                <a:solidFill>
                  <a:srgbClr val="FF0000"/>
                </a:solidFill>
                <a:ea typeface="ＭＳ Ｐゴシック" pitchFamily="1" charset="-128"/>
                <a:cs typeface="ＭＳ Ｐゴシック" pitchFamily="1" charset="-128"/>
              </a:rPr>
              <a:t>JavaScript Numbers Are Approximations</a:t>
            </a:r>
            <a:endParaRPr lang="en-US" dirty="0">
              <a:solidFill>
                <a:schemeClr val="tx1"/>
              </a:solidFill>
              <a:ea typeface="ＭＳ Ｐゴシック" pitchFamily="1" charset="-128"/>
              <a:cs typeface="ＭＳ Ｐゴシック" pitchFamily="1" charset="-128"/>
            </a:endParaRPr>
          </a:p>
        </p:txBody>
      </p:sp>
      <p:sp>
        <p:nvSpPr>
          <p:cNvPr id="49155" name="Rectangle 3"/>
          <p:cNvSpPr>
            <a:spLocks noChangeArrowheads="1"/>
          </p:cNvSpPr>
          <p:nvPr/>
        </p:nvSpPr>
        <p:spPr bwMode="auto">
          <a:xfrm>
            <a:off x="482600" y="1155700"/>
            <a:ext cx="8128000" cy="1358900"/>
          </a:xfrm>
          <a:prstGeom prst="rect">
            <a:avLst/>
          </a:prstGeom>
          <a:noFill/>
          <a:ln w="9525">
            <a:noFill/>
            <a:miter lim="800000"/>
            <a:headEnd/>
            <a:tailEnd/>
          </a:ln>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pitchFamily="1" charset="0"/>
              </a:rPr>
              <a:t>The reason that the program on the previous slide produces a surprising answer is that most fractions do not have a precise binary</a:t>
            </a:r>
            <a:r>
              <a:rPr lang="en-US" sz="2000" dirty="0" smtClean="0">
                <a:solidFill>
                  <a:srgbClr val="000000"/>
                </a:solidFill>
                <a:latin typeface="Times New Roman" pitchFamily="1" charset="0"/>
              </a:rPr>
              <a:t> </a:t>
            </a:r>
            <a:r>
              <a:rPr lang="en-US" sz="2400" dirty="0" smtClean="0">
                <a:solidFill>
                  <a:srgbClr val="000000"/>
                </a:solidFill>
                <a:latin typeface="Times New Roman" pitchFamily="1" charset="0"/>
              </a:rPr>
              <a:t>representation</a:t>
            </a:r>
            <a:r>
              <a:rPr lang="en-US" sz="2000" dirty="0" smtClean="0">
                <a:solidFill>
                  <a:srgbClr val="000000"/>
                </a:solidFill>
                <a:latin typeface="Times New Roman" pitchFamily="1" charset="0"/>
              </a:rPr>
              <a:t> </a:t>
            </a:r>
            <a:r>
              <a:rPr lang="en-US" sz="2400" dirty="0" smtClean="0">
                <a:solidFill>
                  <a:srgbClr val="000000"/>
                </a:solidFill>
                <a:latin typeface="Times New Roman" pitchFamily="1" charset="0"/>
              </a:rPr>
              <a:t>but</a:t>
            </a:r>
            <a:r>
              <a:rPr lang="en-US" sz="2000" dirty="0" smtClean="0">
                <a:solidFill>
                  <a:srgbClr val="000000"/>
                </a:solidFill>
                <a:latin typeface="Times New Roman" pitchFamily="1" charset="0"/>
              </a:rPr>
              <a:t> </a:t>
            </a:r>
            <a:r>
              <a:rPr lang="en-US" sz="2400" dirty="0" smtClean="0">
                <a:solidFill>
                  <a:srgbClr val="000000"/>
                </a:solidFill>
                <a:latin typeface="Times New Roman" pitchFamily="1" charset="0"/>
              </a:rPr>
              <a:t>are</a:t>
            </a:r>
            <a:r>
              <a:rPr lang="en-US" sz="2000" dirty="0" smtClean="0">
                <a:solidFill>
                  <a:srgbClr val="000000"/>
                </a:solidFill>
                <a:latin typeface="Times New Roman" pitchFamily="1" charset="0"/>
              </a:rPr>
              <a:t> </a:t>
            </a:r>
            <a:r>
              <a:rPr lang="en-US" sz="2400" dirty="0" smtClean="0">
                <a:solidFill>
                  <a:srgbClr val="000000"/>
                </a:solidFill>
                <a:latin typeface="Times New Roman" pitchFamily="1" charset="0"/>
              </a:rPr>
              <a:t>instead</a:t>
            </a:r>
            <a:r>
              <a:rPr lang="en-US" sz="2000" dirty="0" smtClean="0">
                <a:solidFill>
                  <a:srgbClr val="000000"/>
                </a:solidFill>
                <a:latin typeface="Times New Roman" pitchFamily="1" charset="0"/>
              </a:rPr>
              <a:t> </a:t>
            </a:r>
            <a:r>
              <a:rPr lang="en-US" sz="2400" dirty="0" smtClean="0">
                <a:solidFill>
                  <a:srgbClr val="000000"/>
                </a:solidFill>
                <a:latin typeface="Times New Roman" pitchFamily="1" charset="0"/>
              </a:rPr>
              <a:t>stored</a:t>
            </a:r>
            <a:r>
              <a:rPr lang="en-US" sz="2000" dirty="0" smtClean="0">
                <a:solidFill>
                  <a:srgbClr val="000000"/>
                </a:solidFill>
                <a:latin typeface="Times New Roman" pitchFamily="1" charset="0"/>
              </a:rPr>
              <a:t> </a:t>
            </a:r>
            <a:r>
              <a:rPr lang="en-US" sz="2400" dirty="0" smtClean="0">
                <a:solidFill>
                  <a:srgbClr val="000000"/>
                </a:solidFill>
                <a:latin typeface="Times New Roman" pitchFamily="1" charset="0"/>
              </a:rPr>
              <a:t>as</a:t>
            </a:r>
            <a:r>
              <a:rPr lang="en-US" sz="2000" dirty="0" smtClean="0">
                <a:solidFill>
                  <a:srgbClr val="000000"/>
                </a:solidFill>
                <a:latin typeface="Times New Roman" pitchFamily="1" charset="0"/>
              </a:rPr>
              <a:t> </a:t>
            </a:r>
            <a:r>
              <a:rPr lang="en-US" sz="2400" dirty="0" smtClean="0">
                <a:solidFill>
                  <a:srgbClr val="000000"/>
                </a:solidFill>
                <a:latin typeface="Times New Roman" pitchFamily="1" charset="0"/>
              </a:rPr>
              <a:t>approximations.</a:t>
            </a:r>
            <a:endParaRPr lang="en-US" sz="2400" dirty="0">
              <a:solidFill>
                <a:srgbClr val="000000"/>
              </a:solidFill>
              <a:latin typeface="Times New Roman" pitchFamily="1" charset="0"/>
            </a:endParaRPr>
          </a:p>
        </p:txBody>
      </p:sp>
      <p:sp>
        <p:nvSpPr>
          <p:cNvPr id="714756" name="Rectangle 4"/>
          <p:cNvSpPr>
            <a:spLocks noChangeArrowheads="1"/>
          </p:cNvSpPr>
          <p:nvPr/>
        </p:nvSpPr>
        <p:spPr bwMode="auto">
          <a:xfrm>
            <a:off x="482600" y="2273300"/>
            <a:ext cx="8131175" cy="1371600"/>
          </a:xfrm>
          <a:prstGeom prst="rect">
            <a:avLst/>
          </a:prstGeom>
          <a:noFill/>
          <a:ln w="9525">
            <a:noFill/>
            <a:miter lim="800000"/>
            <a:headEnd/>
            <a:tailEnd/>
          </a:ln>
        </p:spPr>
        <p:txBody>
          <a:bodyPr>
            <a:prstTxWarp prst="textNoShape">
              <a:avLst/>
            </a:prstTxWarp>
          </a:bodyPr>
          <a:lstStyle/>
          <a:p>
            <a:pPr marL="342900" indent="-342900" algn="just">
              <a:lnSpc>
                <a:spcPct val="85000"/>
              </a:lnSpc>
              <a:spcAft>
                <a:spcPct val="50000"/>
              </a:spcAft>
              <a:buFontTx/>
              <a:buChar char="•"/>
            </a:pPr>
            <a:r>
              <a:rPr lang="en-US" sz="2400" dirty="0" smtClean="0">
                <a:solidFill>
                  <a:srgbClr val="000000"/>
                </a:solidFill>
                <a:latin typeface="Times New Roman" pitchFamily="1" charset="0"/>
              </a:rPr>
              <a:t>For example, the fractions 1/3 and 1/6 cannot be represented exactly.  When you add these together with 1/2, the result is not the expected value.  By contrast, arithmetic with rational numbers is exact.</a:t>
            </a:r>
            <a:endParaRPr lang="en-US" sz="2400" dirty="0">
              <a:solidFill>
                <a:srgbClr val="000000"/>
              </a:solidFill>
              <a:latin typeface="Times New Roman" pitchFamily="1" charset="0"/>
            </a:endParaRPr>
          </a:p>
        </p:txBody>
      </p:sp>
      <p:grpSp>
        <p:nvGrpSpPr>
          <p:cNvPr id="2" name="Group 5"/>
          <p:cNvGrpSpPr>
            <a:grpSpLocks/>
          </p:cNvGrpSpPr>
          <p:nvPr/>
        </p:nvGrpSpPr>
        <p:grpSpPr bwMode="auto">
          <a:xfrm>
            <a:off x="482600" y="3708400"/>
            <a:ext cx="8131175" cy="2616200"/>
            <a:chOff x="304" y="2336"/>
            <a:chExt cx="5122" cy="1648"/>
          </a:xfrm>
        </p:grpSpPr>
        <p:sp>
          <p:nvSpPr>
            <p:cNvPr id="49158" name="Rectangle 6"/>
            <p:cNvSpPr>
              <a:spLocks noChangeArrowheads="1"/>
            </p:cNvSpPr>
            <p:nvPr/>
          </p:nvSpPr>
          <p:spPr bwMode="auto">
            <a:xfrm>
              <a:off x="304" y="2336"/>
              <a:ext cx="5122" cy="266"/>
            </a:xfrm>
            <a:prstGeom prst="rect">
              <a:avLst/>
            </a:prstGeom>
            <a:noFill/>
            <a:ln w="9525">
              <a:noFill/>
              <a:miter lim="800000"/>
              <a:headEnd/>
              <a:tailEnd/>
            </a:ln>
          </p:spPr>
          <p:txBody>
            <a:bodyPr>
              <a:prstTxWarp prst="textNoShape">
                <a:avLst/>
              </a:prstTxWarp>
            </a:bodyPr>
            <a:lstStyle/>
            <a:p>
              <a:pPr marL="342900" indent="-342900" algn="just">
                <a:lnSpc>
                  <a:spcPct val="85000"/>
                </a:lnSpc>
                <a:spcAft>
                  <a:spcPct val="50000"/>
                </a:spcAft>
                <a:buFontTx/>
                <a:buChar char="•"/>
              </a:pPr>
              <a:r>
                <a:rPr lang="en-US" sz="2400">
                  <a:solidFill>
                    <a:srgbClr val="000000"/>
                  </a:solidFill>
                  <a:latin typeface="Times New Roman" pitchFamily="1" charset="0"/>
                </a:rPr>
                <a:t>Rational numbers support the standard arithmetic operations: </a:t>
              </a:r>
            </a:p>
          </p:txBody>
        </p:sp>
        <p:sp>
          <p:nvSpPr>
            <p:cNvPr id="49159" name="Rectangle 7"/>
            <p:cNvSpPr>
              <a:spLocks noChangeArrowheads="1"/>
            </p:cNvSpPr>
            <p:nvPr/>
          </p:nvSpPr>
          <p:spPr bwMode="auto">
            <a:xfrm>
              <a:off x="579" y="2633"/>
              <a:ext cx="4749" cy="1351"/>
            </a:xfrm>
            <a:prstGeom prst="rect">
              <a:avLst/>
            </a:prstGeom>
            <a:solidFill>
              <a:schemeClr val="bg1"/>
            </a:solidFill>
            <a:ln w="9525">
              <a:solidFill>
                <a:schemeClr val="tx1"/>
              </a:solidFill>
              <a:miter lim="800000"/>
              <a:headEnd/>
              <a:tailEnd/>
            </a:ln>
          </p:spPr>
          <p:txBody>
            <a:bodyPr wrap="none" anchor="ctr">
              <a:prstTxWarp prst="textNoShape">
                <a:avLst/>
              </a:prstTxWarp>
            </a:bodyPr>
            <a:lstStyle/>
            <a:p>
              <a:pPr>
                <a:lnSpc>
                  <a:spcPct val="85000"/>
                </a:lnSpc>
              </a:pPr>
              <a:endParaRPr lang="en-US" sz="1400" i="1" dirty="0">
                <a:solidFill>
                  <a:srgbClr val="000000"/>
                </a:solidFill>
                <a:latin typeface="Times New Roman" pitchFamily="1" charset="0"/>
              </a:endParaRPr>
            </a:p>
          </p:txBody>
        </p:sp>
        <p:sp>
          <p:nvSpPr>
            <p:cNvPr id="49160" name="Text Box 8"/>
            <p:cNvSpPr txBox="1">
              <a:spLocks noChangeArrowheads="1"/>
            </p:cNvSpPr>
            <p:nvPr/>
          </p:nvSpPr>
          <p:spPr bwMode="auto">
            <a:xfrm>
              <a:off x="960" y="288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a:t>
              </a:r>
            </a:p>
          </p:txBody>
        </p:sp>
        <p:sp>
          <p:nvSpPr>
            <p:cNvPr id="49161" name="Text Box 9"/>
            <p:cNvSpPr txBox="1">
              <a:spLocks noChangeArrowheads="1"/>
            </p:cNvSpPr>
            <p:nvPr/>
          </p:nvSpPr>
          <p:spPr bwMode="auto">
            <a:xfrm>
              <a:off x="960" y="302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a:t>
              </a:r>
            </a:p>
          </p:txBody>
        </p:sp>
        <p:sp>
          <p:nvSpPr>
            <p:cNvPr id="49162" name="Line 10"/>
            <p:cNvSpPr>
              <a:spLocks noChangeShapeType="1"/>
            </p:cNvSpPr>
            <p:nvPr/>
          </p:nvSpPr>
          <p:spPr bwMode="auto">
            <a:xfrm>
              <a:off x="979" y="305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63" name="Text Box 11"/>
            <p:cNvSpPr txBox="1">
              <a:spLocks noChangeArrowheads="1"/>
            </p:cNvSpPr>
            <p:nvPr/>
          </p:nvSpPr>
          <p:spPr bwMode="auto">
            <a:xfrm>
              <a:off x="1144" y="2952"/>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sp>
          <p:nvSpPr>
            <p:cNvPr id="49164" name="Text Box 12"/>
            <p:cNvSpPr txBox="1">
              <a:spLocks noChangeArrowheads="1"/>
            </p:cNvSpPr>
            <p:nvPr/>
          </p:nvSpPr>
          <p:spPr bwMode="auto">
            <a:xfrm>
              <a:off x="1320" y="288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c</a:t>
              </a:r>
            </a:p>
          </p:txBody>
        </p:sp>
        <p:sp>
          <p:nvSpPr>
            <p:cNvPr id="49165" name="Text Box 13"/>
            <p:cNvSpPr txBox="1">
              <a:spLocks noChangeArrowheads="1"/>
            </p:cNvSpPr>
            <p:nvPr/>
          </p:nvSpPr>
          <p:spPr bwMode="auto">
            <a:xfrm>
              <a:off x="1320" y="302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d</a:t>
              </a:r>
            </a:p>
          </p:txBody>
        </p:sp>
        <p:sp>
          <p:nvSpPr>
            <p:cNvPr id="49166" name="Line 14"/>
            <p:cNvSpPr>
              <a:spLocks noChangeShapeType="1"/>
            </p:cNvSpPr>
            <p:nvPr/>
          </p:nvSpPr>
          <p:spPr bwMode="auto">
            <a:xfrm>
              <a:off x="1339" y="305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67" name="Text Box 15"/>
            <p:cNvSpPr txBox="1">
              <a:spLocks noChangeArrowheads="1"/>
            </p:cNvSpPr>
            <p:nvPr/>
          </p:nvSpPr>
          <p:spPr bwMode="auto">
            <a:xfrm>
              <a:off x="1512" y="2952"/>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sp>
          <p:nvSpPr>
            <p:cNvPr id="49168" name="Text Box 16"/>
            <p:cNvSpPr txBox="1">
              <a:spLocks noChangeArrowheads="1"/>
            </p:cNvSpPr>
            <p:nvPr/>
          </p:nvSpPr>
          <p:spPr bwMode="auto">
            <a:xfrm>
              <a:off x="1704" y="2880"/>
              <a:ext cx="55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ad +</a:t>
              </a:r>
              <a:r>
                <a:rPr lang="en-US" sz="1200" i="1">
                  <a:solidFill>
                    <a:srgbClr val="000000"/>
                  </a:solidFill>
                  <a:latin typeface="Times New Roman" pitchFamily="1" charset="0"/>
                </a:rPr>
                <a:t> </a:t>
              </a:r>
              <a:r>
                <a:rPr lang="en-US" sz="1600" i="1">
                  <a:solidFill>
                    <a:srgbClr val="000000"/>
                  </a:solidFill>
                  <a:latin typeface="Times New Roman" pitchFamily="1" charset="0"/>
                </a:rPr>
                <a:t>bc</a:t>
              </a:r>
            </a:p>
          </p:txBody>
        </p:sp>
        <p:sp>
          <p:nvSpPr>
            <p:cNvPr id="49169" name="Line 17"/>
            <p:cNvSpPr>
              <a:spLocks noChangeShapeType="1"/>
            </p:cNvSpPr>
            <p:nvPr/>
          </p:nvSpPr>
          <p:spPr bwMode="auto">
            <a:xfrm>
              <a:off x="1728" y="3056"/>
              <a:ext cx="501"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70" name="Text Box 18"/>
            <p:cNvSpPr txBox="1">
              <a:spLocks noChangeArrowheads="1"/>
            </p:cNvSpPr>
            <p:nvPr/>
          </p:nvSpPr>
          <p:spPr bwMode="auto">
            <a:xfrm>
              <a:off x="1704" y="3032"/>
              <a:ext cx="55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bd</a:t>
              </a:r>
            </a:p>
          </p:txBody>
        </p:sp>
        <p:sp>
          <p:nvSpPr>
            <p:cNvPr id="49171" name="Text Box 19"/>
            <p:cNvSpPr txBox="1">
              <a:spLocks noChangeArrowheads="1"/>
            </p:cNvSpPr>
            <p:nvPr/>
          </p:nvSpPr>
          <p:spPr bwMode="auto">
            <a:xfrm>
              <a:off x="960" y="350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a:t>
              </a:r>
            </a:p>
          </p:txBody>
        </p:sp>
        <p:sp>
          <p:nvSpPr>
            <p:cNvPr id="49172" name="Text Box 20"/>
            <p:cNvSpPr txBox="1">
              <a:spLocks noChangeArrowheads="1"/>
            </p:cNvSpPr>
            <p:nvPr/>
          </p:nvSpPr>
          <p:spPr bwMode="auto">
            <a:xfrm>
              <a:off x="960" y="364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a:t>
              </a:r>
            </a:p>
          </p:txBody>
        </p:sp>
        <p:sp>
          <p:nvSpPr>
            <p:cNvPr id="49173" name="Line 21"/>
            <p:cNvSpPr>
              <a:spLocks noChangeShapeType="1"/>
            </p:cNvSpPr>
            <p:nvPr/>
          </p:nvSpPr>
          <p:spPr bwMode="auto">
            <a:xfrm>
              <a:off x="979" y="367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74" name="Text Box 22"/>
            <p:cNvSpPr txBox="1">
              <a:spLocks noChangeArrowheads="1"/>
            </p:cNvSpPr>
            <p:nvPr/>
          </p:nvSpPr>
          <p:spPr bwMode="auto">
            <a:xfrm>
              <a:off x="1144" y="3564"/>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sp>
          <p:nvSpPr>
            <p:cNvPr id="49175" name="Text Box 23"/>
            <p:cNvSpPr txBox="1">
              <a:spLocks noChangeArrowheads="1"/>
            </p:cNvSpPr>
            <p:nvPr/>
          </p:nvSpPr>
          <p:spPr bwMode="auto">
            <a:xfrm>
              <a:off x="1320" y="350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c</a:t>
              </a:r>
            </a:p>
          </p:txBody>
        </p:sp>
        <p:sp>
          <p:nvSpPr>
            <p:cNvPr id="49176" name="Text Box 24"/>
            <p:cNvSpPr txBox="1">
              <a:spLocks noChangeArrowheads="1"/>
            </p:cNvSpPr>
            <p:nvPr/>
          </p:nvSpPr>
          <p:spPr bwMode="auto">
            <a:xfrm>
              <a:off x="1320" y="364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d</a:t>
              </a:r>
            </a:p>
          </p:txBody>
        </p:sp>
        <p:sp>
          <p:nvSpPr>
            <p:cNvPr id="49177" name="Line 25"/>
            <p:cNvSpPr>
              <a:spLocks noChangeShapeType="1"/>
            </p:cNvSpPr>
            <p:nvPr/>
          </p:nvSpPr>
          <p:spPr bwMode="auto">
            <a:xfrm>
              <a:off x="1339" y="367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78" name="Text Box 26"/>
            <p:cNvSpPr txBox="1">
              <a:spLocks noChangeArrowheads="1"/>
            </p:cNvSpPr>
            <p:nvPr/>
          </p:nvSpPr>
          <p:spPr bwMode="auto">
            <a:xfrm>
              <a:off x="1512" y="3572"/>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sp>
          <p:nvSpPr>
            <p:cNvPr id="49179" name="Text Box 27"/>
            <p:cNvSpPr txBox="1">
              <a:spLocks noChangeArrowheads="1"/>
            </p:cNvSpPr>
            <p:nvPr/>
          </p:nvSpPr>
          <p:spPr bwMode="auto">
            <a:xfrm>
              <a:off x="1704" y="3500"/>
              <a:ext cx="55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ad – bc</a:t>
              </a:r>
            </a:p>
          </p:txBody>
        </p:sp>
        <p:sp>
          <p:nvSpPr>
            <p:cNvPr id="49180" name="Line 28"/>
            <p:cNvSpPr>
              <a:spLocks noChangeShapeType="1"/>
            </p:cNvSpPr>
            <p:nvPr/>
          </p:nvSpPr>
          <p:spPr bwMode="auto">
            <a:xfrm>
              <a:off x="1728" y="3676"/>
              <a:ext cx="501"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81" name="Text Box 29"/>
            <p:cNvSpPr txBox="1">
              <a:spLocks noChangeArrowheads="1"/>
            </p:cNvSpPr>
            <p:nvPr/>
          </p:nvSpPr>
          <p:spPr bwMode="auto">
            <a:xfrm>
              <a:off x="1704" y="3652"/>
              <a:ext cx="55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bd</a:t>
              </a:r>
            </a:p>
          </p:txBody>
        </p:sp>
        <p:sp>
          <p:nvSpPr>
            <p:cNvPr id="49182" name="Text Box 30"/>
            <p:cNvSpPr txBox="1">
              <a:spLocks noChangeArrowheads="1"/>
            </p:cNvSpPr>
            <p:nvPr/>
          </p:nvSpPr>
          <p:spPr bwMode="auto">
            <a:xfrm>
              <a:off x="3632" y="288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a:t>
              </a:r>
            </a:p>
          </p:txBody>
        </p:sp>
        <p:sp>
          <p:nvSpPr>
            <p:cNvPr id="49183" name="Text Box 31"/>
            <p:cNvSpPr txBox="1">
              <a:spLocks noChangeArrowheads="1"/>
            </p:cNvSpPr>
            <p:nvPr/>
          </p:nvSpPr>
          <p:spPr bwMode="auto">
            <a:xfrm>
              <a:off x="3632" y="302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a:t>
              </a:r>
            </a:p>
          </p:txBody>
        </p:sp>
        <p:sp>
          <p:nvSpPr>
            <p:cNvPr id="49184" name="Line 32"/>
            <p:cNvSpPr>
              <a:spLocks noChangeShapeType="1"/>
            </p:cNvSpPr>
            <p:nvPr/>
          </p:nvSpPr>
          <p:spPr bwMode="auto">
            <a:xfrm>
              <a:off x="3651" y="305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85" name="Text Box 33"/>
            <p:cNvSpPr txBox="1">
              <a:spLocks noChangeArrowheads="1"/>
            </p:cNvSpPr>
            <p:nvPr/>
          </p:nvSpPr>
          <p:spPr bwMode="auto">
            <a:xfrm>
              <a:off x="3816" y="2960"/>
              <a:ext cx="192" cy="160"/>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200">
                  <a:solidFill>
                    <a:srgbClr val="000000"/>
                  </a:solidFill>
                  <a:latin typeface="Helvetica" pitchFamily="1" charset="0"/>
                </a:rPr>
                <a:t>x</a:t>
              </a:r>
              <a:endParaRPr lang="en-US" sz="1400">
                <a:solidFill>
                  <a:srgbClr val="000000"/>
                </a:solidFill>
                <a:latin typeface="Helvetica" pitchFamily="1" charset="0"/>
              </a:endParaRPr>
            </a:p>
          </p:txBody>
        </p:sp>
        <p:sp>
          <p:nvSpPr>
            <p:cNvPr id="49186" name="Text Box 34"/>
            <p:cNvSpPr txBox="1">
              <a:spLocks noChangeArrowheads="1"/>
            </p:cNvSpPr>
            <p:nvPr/>
          </p:nvSpPr>
          <p:spPr bwMode="auto">
            <a:xfrm>
              <a:off x="3992" y="288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c</a:t>
              </a:r>
            </a:p>
          </p:txBody>
        </p:sp>
        <p:sp>
          <p:nvSpPr>
            <p:cNvPr id="49187" name="Text Box 35"/>
            <p:cNvSpPr txBox="1">
              <a:spLocks noChangeArrowheads="1"/>
            </p:cNvSpPr>
            <p:nvPr/>
          </p:nvSpPr>
          <p:spPr bwMode="auto">
            <a:xfrm>
              <a:off x="3992" y="302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d</a:t>
              </a:r>
            </a:p>
          </p:txBody>
        </p:sp>
        <p:sp>
          <p:nvSpPr>
            <p:cNvPr id="49188" name="Line 36"/>
            <p:cNvSpPr>
              <a:spLocks noChangeShapeType="1"/>
            </p:cNvSpPr>
            <p:nvPr/>
          </p:nvSpPr>
          <p:spPr bwMode="auto">
            <a:xfrm>
              <a:off x="4011" y="305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89" name="Text Box 37"/>
            <p:cNvSpPr txBox="1">
              <a:spLocks noChangeArrowheads="1"/>
            </p:cNvSpPr>
            <p:nvPr/>
          </p:nvSpPr>
          <p:spPr bwMode="auto">
            <a:xfrm>
              <a:off x="4184" y="2952"/>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sp>
          <p:nvSpPr>
            <p:cNvPr id="49190" name="Text Box 38"/>
            <p:cNvSpPr txBox="1">
              <a:spLocks noChangeArrowheads="1"/>
            </p:cNvSpPr>
            <p:nvPr/>
          </p:nvSpPr>
          <p:spPr bwMode="auto">
            <a:xfrm>
              <a:off x="4376" y="2880"/>
              <a:ext cx="269"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ac</a:t>
              </a:r>
            </a:p>
          </p:txBody>
        </p:sp>
        <p:sp>
          <p:nvSpPr>
            <p:cNvPr id="49191" name="Line 39"/>
            <p:cNvSpPr>
              <a:spLocks noChangeShapeType="1"/>
            </p:cNvSpPr>
            <p:nvPr/>
          </p:nvSpPr>
          <p:spPr bwMode="auto">
            <a:xfrm>
              <a:off x="4400" y="3056"/>
              <a:ext cx="211"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92" name="Text Box 40"/>
            <p:cNvSpPr txBox="1">
              <a:spLocks noChangeArrowheads="1"/>
            </p:cNvSpPr>
            <p:nvPr/>
          </p:nvSpPr>
          <p:spPr bwMode="auto">
            <a:xfrm>
              <a:off x="3632" y="350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a:t>
              </a:r>
            </a:p>
          </p:txBody>
        </p:sp>
        <p:sp>
          <p:nvSpPr>
            <p:cNvPr id="49193" name="Text Box 41"/>
            <p:cNvSpPr txBox="1">
              <a:spLocks noChangeArrowheads="1"/>
            </p:cNvSpPr>
            <p:nvPr/>
          </p:nvSpPr>
          <p:spPr bwMode="auto">
            <a:xfrm>
              <a:off x="3632" y="364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a:t>
              </a:r>
            </a:p>
          </p:txBody>
        </p:sp>
        <p:sp>
          <p:nvSpPr>
            <p:cNvPr id="49194" name="Line 42"/>
            <p:cNvSpPr>
              <a:spLocks noChangeShapeType="1"/>
            </p:cNvSpPr>
            <p:nvPr/>
          </p:nvSpPr>
          <p:spPr bwMode="auto">
            <a:xfrm>
              <a:off x="3651" y="367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95" name="Text Box 43"/>
            <p:cNvSpPr txBox="1">
              <a:spLocks noChangeArrowheads="1"/>
            </p:cNvSpPr>
            <p:nvPr/>
          </p:nvSpPr>
          <p:spPr bwMode="auto">
            <a:xfrm>
              <a:off x="3992" y="3500"/>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c</a:t>
              </a:r>
            </a:p>
          </p:txBody>
        </p:sp>
        <p:sp>
          <p:nvSpPr>
            <p:cNvPr id="49196" name="Text Box 44"/>
            <p:cNvSpPr txBox="1">
              <a:spLocks noChangeArrowheads="1"/>
            </p:cNvSpPr>
            <p:nvPr/>
          </p:nvSpPr>
          <p:spPr bwMode="auto">
            <a:xfrm>
              <a:off x="3992" y="364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d</a:t>
              </a:r>
            </a:p>
          </p:txBody>
        </p:sp>
        <p:sp>
          <p:nvSpPr>
            <p:cNvPr id="49197" name="Line 45"/>
            <p:cNvSpPr>
              <a:spLocks noChangeShapeType="1"/>
            </p:cNvSpPr>
            <p:nvPr/>
          </p:nvSpPr>
          <p:spPr bwMode="auto">
            <a:xfrm>
              <a:off x="4011" y="3675"/>
              <a:ext cx="145"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198" name="Text Box 46"/>
            <p:cNvSpPr txBox="1">
              <a:spLocks noChangeArrowheads="1"/>
            </p:cNvSpPr>
            <p:nvPr/>
          </p:nvSpPr>
          <p:spPr bwMode="auto">
            <a:xfrm>
              <a:off x="4184" y="3572"/>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grpSp>
          <p:nvGrpSpPr>
            <p:cNvPr id="3" name="Group 47"/>
            <p:cNvGrpSpPr>
              <a:grpSpLocks/>
            </p:cNvGrpSpPr>
            <p:nvPr/>
          </p:nvGrpSpPr>
          <p:grpSpPr bwMode="auto">
            <a:xfrm>
              <a:off x="3816" y="3512"/>
              <a:ext cx="192" cy="242"/>
              <a:chOff x="3744" y="3908"/>
              <a:chExt cx="192" cy="242"/>
            </a:xfrm>
          </p:grpSpPr>
          <p:sp>
            <p:nvSpPr>
              <p:cNvPr id="49208" name="Text Box 48"/>
              <p:cNvSpPr txBox="1">
                <a:spLocks noChangeArrowheads="1"/>
              </p:cNvSpPr>
              <p:nvPr/>
            </p:nvSpPr>
            <p:spPr bwMode="auto">
              <a:xfrm>
                <a:off x="3744" y="3956"/>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sp>
            <p:nvSpPr>
              <p:cNvPr id="49209" name="Line 49"/>
              <p:cNvSpPr>
                <a:spLocks noChangeShapeType="1"/>
              </p:cNvSpPr>
              <p:nvPr/>
            </p:nvSpPr>
            <p:spPr bwMode="auto">
              <a:xfrm>
                <a:off x="3802" y="4069"/>
                <a:ext cx="68"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210" name="Text Box 50"/>
              <p:cNvSpPr txBox="1">
                <a:spLocks noChangeArrowheads="1"/>
              </p:cNvSpPr>
              <p:nvPr/>
            </p:nvSpPr>
            <p:spPr bwMode="auto">
              <a:xfrm>
                <a:off x="3744" y="3908"/>
                <a:ext cx="192"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a:solidFill>
                      <a:srgbClr val="000000"/>
                    </a:solidFill>
                    <a:latin typeface="Times New Roman" pitchFamily="1" charset="0"/>
                  </a:rPr>
                  <a:t>.</a:t>
                </a:r>
              </a:p>
            </p:txBody>
          </p:sp>
        </p:grpSp>
        <p:sp>
          <p:nvSpPr>
            <p:cNvPr id="49200" name="Text Box 51"/>
            <p:cNvSpPr txBox="1">
              <a:spLocks noChangeArrowheads="1"/>
            </p:cNvSpPr>
            <p:nvPr/>
          </p:nvSpPr>
          <p:spPr bwMode="auto">
            <a:xfrm>
              <a:off x="4376" y="3024"/>
              <a:ext cx="269"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bd</a:t>
              </a:r>
            </a:p>
          </p:txBody>
        </p:sp>
        <p:sp>
          <p:nvSpPr>
            <p:cNvPr id="49201" name="Text Box 52"/>
            <p:cNvSpPr txBox="1">
              <a:spLocks noChangeArrowheads="1"/>
            </p:cNvSpPr>
            <p:nvPr/>
          </p:nvSpPr>
          <p:spPr bwMode="auto">
            <a:xfrm>
              <a:off x="4376" y="3500"/>
              <a:ext cx="269"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ad</a:t>
              </a:r>
            </a:p>
          </p:txBody>
        </p:sp>
        <p:sp>
          <p:nvSpPr>
            <p:cNvPr id="49202" name="Line 53"/>
            <p:cNvSpPr>
              <a:spLocks noChangeShapeType="1"/>
            </p:cNvSpPr>
            <p:nvPr/>
          </p:nvSpPr>
          <p:spPr bwMode="auto">
            <a:xfrm>
              <a:off x="4400" y="3676"/>
              <a:ext cx="211" cy="0"/>
            </a:xfrm>
            <a:prstGeom prst="line">
              <a:avLst/>
            </a:prstGeom>
            <a:noFill/>
            <a:ln w="9525">
              <a:solidFill>
                <a:schemeClr val="tx1"/>
              </a:solidFill>
              <a:round/>
              <a:headEnd/>
              <a:tailEnd/>
            </a:ln>
          </p:spPr>
          <p:txBody>
            <a:bodyPr wrap="none" anchor="ctr">
              <a:prstTxWarp prst="textNoShape">
                <a:avLst/>
              </a:prstTxWarp>
            </a:bodyPr>
            <a:lstStyle/>
            <a:p>
              <a:pPr>
                <a:lnSpc>
                  <a:spcPct val="85000"/>
                </a:lnSpc>
              </a:pPr>
              <a:endParaRPr lang="en-US" sz="1400" i="1">
                <a:solidFill>
                  <a:srgbClr val="000000"/>
                </a:solidFill>
                <a:latin typeface="Times New Roman" pitchFamily="1" charset="0"/>
              </a:endParaRPr>
            </a:p>
          </p:txBody>
        </p:sp>
        <p:sp>
          <p:nvSpPr>
            <p:cNvPr id="49203" name="Text Box 54"/>
            <p:cNvSpPr txBox="1">
              <a:spLocks noChangeArrowheads="1"/>
            </p:cNvSpPr>
            <p:nvPr/>
          </p:nvSpPr>
          <p:spPr bwMode="auto">
            <a:xfrm>
              <a:off x="4376" y="3644"/>
              <a:ext cx="269" cy="194"/>
            </a:xfrm>
            <a:prstGeom prst="rect">
              <a:avLst/>
            </a:prstGeom>
            <a:noFill/>
            <a:ln w="9525">
              <a:noFill/>
              <a:miter lim="800000"/>
              <a:headEnd/>
              <a:tailEnd/>
            </a:ln>
          </p:spPr>
          <p:txBody>
            <a:bodyPr>
              <a:prstTxWarp prst="textNoShape">
                <a:avLst/>
              </a:prstTxWarp>
              <a:spAutoFit/>
            </a:bodyPr>
            <a:lstStyle/>
            <a:p>
              <a:pPr algn="ctr">
                <a:lnSpc>
                  <a:spcPct val="85000"/>
                </a:lnSpc>
                <a:spcBef>
                  <a:spcPct val="50000"/>
                </a:spcBef>
              </a:pPr>
              <a:r>
                <a:rPr lang="en-US" sz="1600" i="1">
                  <a:solidFill>
                    <a:srgbClr val="000000"/>
                  </a:solidFill>
                  <a:latin typeface="Times New Roman" pitchFamily="1" charset="0"/>
                </a:rPr>
                <a:t>bc</a:t>
              </a:r>
            </a:p>
          </p:txBody>
        </p:sp>
        <p:sp>
          <p:nvSpPr>
            <p:cNvPr id="49204" name="Text Box 55"/>
            <p:cNvSpPr txBox="1">
              <a:spLocks noChangeArrowheads="1"/>
            </p:cNvSpPr>
            <p:nvPr/>
          </p:nvSpPr>
          <p:spPr bwMode="auto">
            <a:xfrm>
              <a:off x="768" y="2720"/>
              <a:ext cx="1104" cy="194"/>
            </a:xfrm>
            <a:prstGeom prst="rect">
              <a:avLst/>
            </a:prstGeom>
            <a:noFill/>
            <a:ln w="9525">
              <a:noFill/>
              <a:miter lim="800000"/>
              <a:headEnd/>
              <a:tailEnd/>
            </a:ln>
          </p:spPr>
          <p:txBody>
            <a:bodyPr>
              <a:prstTxWarp prst="textNoShape">
                <a:avLst/>
              </a:prstTxWarp>
              <a:spAutoFit/>
            </a:bodyPr>
            <a:lstStyle/>
            <a:p>
              <a:pPr>
                <a:lnSpc>
                  <a:spcPct val="85000"/>
                </a:lnSpc>
                <a:spcBef>
                  <a:spcPct val="50000"/>
                </a:spcBef>
              </a:pPr>
              <a:r>
                <a:rPr lang="en-US" sz="1600">
                  <a:solidFill>
                    <a:srgbClr val="000000"/>
                  </a:solidFill>
                  <a:latin typeface="Helvetica" pitchFamily="1" charset="0"/>
                </a:rPr>
                <a:t>Addition:</a:t>
              </a:r>
            </a:p>
          </p:txBody>
        </p:sp>
        <p:sp>
          <p:nvSpPr>
            <p:cNvPr id="49205" name="Text Box 56"/>
            <p:cNvSpPr txBox="1">
              <a:spLocks noChangeArrowheads="1"/>
            </p:cNvSpPr>
            <p:nvPr/>
          </p:nvSpPr>
          <p:spPr bwMode="auto">
            <a:xfrm>
              <a:off x="768" y="3360"/>
              <a:ext cx="1104" cy="194"/>
            </a:xfrm>
            <a:prstGeom prst="rect">
              <a:avLst/>
            </a:prstGeom>
            <a:noFill/>
            <a:ln w="9525">
              <a:noFill/>
              <a:miter lim="800000"/>
              <a:headEnd/>
              <a:tailEnd/>
            </a:ln>
          </p:spPr>
          <p:txBody>
            <a:bodyPr>
              <a:prstTxWarp prst="textNoShape">
                <a:avLst/>
              </a:prstTxWarp>
              <a:spAutoFit/>
            </a:bodyPr>
            <a:lstStyle/>
            <a:p>
              <a:pPr>
                <a:lnSpc>
                  <a:spcPct val="85000"/>
                </a:lnSpc>
                <a:spcBef>
                  <a:spcPct val="50000"/>
                </a:spcBef>
              </a:pPr>
              <a:r>
                <a:rPr lang="en-US" sz="1600">
                  <a:solidFill>
                    <a:srgbClr val="000000"/>
                  </a:solidFill>
                  <a:latin typeface="Helvetica" pitchFamily="1" charset="0"/>
                </a:rPr>
                <a:t>Subtraction:</a:t>
              </a:r>
            </a:p>
          </p:txBody>
        </p:sp>
        <p:sp>
          <p:nvSpPr>
            <p:cNvPr id="49206" name="Text Box 57"/>
            <p:cNvSpPr txBox="1">
              <a:spLocks noChangeArrowheads="1"/>
            </p:cNvSpPr>
            <p:nvPr/>
          </p:nvSpPr>
          <p:spPr bwMode="auto">
            <a:xfrm>
              <a:off x="3440" y="2720"/>
              <a:ext cx="1104" cy="194"/>
            </a:xfrm>
            <a:prstGeom prst="rect">
              <a:avLst/>
            </a:prstGeom>
            <a:noFill/>
            <a:ln w="9525">
              <a:noFill/>
              <a:miter lim="800000"/>
              <a:headEnd/>
              <a:tailEnd/>
            </a:ln>
          </p:spPr>
          <p:txBody>
            <a:bodyPr>
              <a:prstTxWarp prst="textNoShape">
                <a:avLst/>
              </a:prstTxWarp>
              <a:spAutoFit/>
            </a:bodyPr>
            <a:lstStyle/>
            <a:p>
              <a:pPr>
                <a:lnSpc>
                  <a:spcPct val="85000"/>
                </a:lnSpc>
                <a:spcBef>
                  <a:spcPct val="50000"/>
                </a:spcBef>
              </a:pPr>
              <a:r>
                <a:rPr lang="en-US" sz="1600">
                  <a:solidFill>
                    <a:srgbClr val="000000"/>
                  </a:solidFill>
                  <a:latin typeface="Helvetica" pitchFamily="1" charset="0"/>
                </a:rPr>
                <a:t>Multiplication:</a:t>
              </a:r>
            </a:p>
          </p:txBody>
        </p:sp>
        <p:sp>
          <p:nvSpPr>
            <p:cNvPr id="49207" name="Text Box 58"/>
            <p:cNvSpPr txBox="1">
              <a:spLocks noChangeArrowheads="1"/>
            </p:cNvSpPr>
            <p:nvPr/>
          </p:nvSpPr>
          <p:spPr bwMode="auto">
            <a:xfrm>
              <a:off x="3440" y="3360"/>
              <a:ext cx="1104" cy="194"/>
            </a:xfrm>
            <a:prstGeom prst="rect">
              <a:avLst/>
            </a:prstGeom>
            <a:noFill/>
            <a:ln w="9525">
              <a:noFill/>
              <a:miter lim="800000"/>
              <a:headEnd/>
              <a:tailEnd/>
            </a:ln>
          </p:spPr>
          <p:txBody>
            <a:bodyPr>
              <a:prstTxWarp prst="textNoShape">
                <a:avLst/>
              </a:prstTxWarp>
              <a:spAutoFit/>
            </a:bodyPr>
            <a:lstStyle/>
            <a:p>
              <a:pPr>
                <a:lnSpc>
                  <a:spcPct val="85000"/>
                </a:lnSpc>
                <a:spcBef>
                  <a:spcPct val="50000"/>
                </a:spcBef>
              </a:pPr>
              <a:r>
                <a:rPr lang="en-US" sz="1600">
                  <a:solidFill>
                    <a:srgbClr val="000000"/>
                  </a:solidFill>
                  <a:latin typeface="Helvetica" pitchFamily="1" charset="0"/>
                </a:rPr>
                <a:t>Division: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47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56" grpId="0" build="p" autoUpdateAnimBg="0"/>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76200"/>
            <a:ext cx="9144000" cy="1143000"/>
          </a:xfrm>
          <a:noFill/>
        </p:spPr>
        <p:txBody>
          <a:bodyPr/>
          <a:lstStyle/>
          <a:p>
            <a:r>
              <a:rPr lang="en-US" sz="4000">
                <a:solidFill>
                  <a:srgbClr val="FF0000"/>
                </a:solidFill>
                <a:ea typeface="ＭＳ Ｐゴシック" pitchFamily="1" charset="-128"/>
                <a:cs typeface="ＭＳ Ｐゴシック" pitchFamily="1" charset="-128"/>
              </a:rPr>
              <a:t>Implementing the </a:t>
            </a:r>
            <a:r>
              <a:rPr lang="en-US" sz="3600" b="1">
                <a:solidFill>
                  <a:srgbClr val="FF0000"/>
                </a:solidFill>
                <a:latin typeface="Courier New" pitchFamily="1" charset="0"/>
                <a:ea typeface="ＭＳ Ｐゴシック" pitchFamily="1" charset="-128"/>
                <a:cs typeface="ＭＳ Ｐゴシック" pitchFamily="1" charset="-128"/>
              </a:rPr>
              <a:t>Rational</a:t>
            </a:r>
            <a:r>
              <a:rPr lang="en-US" sz="4000">
                <a:solidFill>
                  <a:srgbClr val="FF0000"/>
                </a:solidFill>
                <a:ea typeface="ＭＳ Ｐゴシック" pitchFamily="1" charset="-128"/>
                <a:cs typeface="ＭＳ Ｐゴシック" pitchFamily="1" charset="-128"/>
              </a:rPr>
              <a:t> Class</a:t>
            </a:r>
            <a:endParaRPr lang="en-US">
              <a:solidFill>
                <a:srgbClr val="FF0000"/>
              </a:solidFill>
              <a:ea typeface="ＭＳ Ｐゴシック" pitchFamily="1" charset="-128"/>
              <a:cs typeface="ＭＳ Ｐゴシック" pitchFamily="1" charset="-128"/>
            </a:endParaRPr>
          </a:p>
        </p:txBody>
      </p:sp>
      <p:sp>
        <p:nvSpPr>
          <p:cNvPr id="51203" name="Rectangle 3"/>
          <p:cNvSpPr>
            <a:spLocks noChangeArrowheads="1"/>
          </p:cNvSpPr>
          <p:nvPr/>
        </p:nvSpPr>
        <p:spPr bwMode="auto">
          <a:xfrm>
            <a:off x="482600" y="1155700"/>
            <a:ext cx="8128000" cy="790575"/>
          </a:xfrm>
          <a:prstGeom prst="rect">
            <a:avLst/>
          </a:prstGeom>
          <a:noFill/>
          <a:ln w="9525">
            <a:noFill/>
            <a:miter lim="800000"/>
            <a:headEnd/>
            <a:tailEnd/>
          </a:ln>
        </p:spPr>
        <p:txBody>
          <a:bodyPr>
            <a:prstTxWarp prst="textNoShape">
              <a:avLst/>
            </a:prstTxWarp>
          </a:bodyPr>
          <a:lstStyle/>
          <a:p>
            <a:pPr marL="342900" indent="-342900" algn="just">
              <a:lnSpc>
                <a:spcPct val="90000"/>
              </a:lnSpc>
              <a:spcAft>
                <a:spcPct val="50000"/>
              </a:spcAft>
              <a:buFontTx/>
              <a:buChar char="•"/>
            </a:pPr>
            <a:r>
              <a:rPr lang="en-US" sz="2400" dirty="0">
                <a:solidFill>
                  <a:srgbClr val="000000"/>
                </a:solidFill>
                <a:latin typeface="Times New Roman" pitchFamily="1" charset="0"/>
              </a:rPr>
              <a:t>The next</a:t>
            </a:r>
            <a:r>
              <a:rPr lang="en-US" sz="2400" dirty="0" smtClean="0">
                <a:solidFill>
                  <a:srgbClr val="000000"/>
                </a:solidFill>
                <a:latin typeface="Times New Roman" pitchFamily="1" charset="0"/>
              </a:rPr>
              <a:t> two slides </a:t>
            </a:r>
            <a:r>
              <a:rPr lang="en-US" sz="2400" dirty="0">
                <a:solidFill>
                  <a:srgbClr val="000000"/>
                </a:solidFill>
                <a:latin typeface="Times New Roman" pitchFamily="1" charset="0"/>
              </a:rPr>
              <a:t>show the code for the </a:t>
            </a:r>
            <a:r>
              <a:rPr lang="en-US" sz="2000" b="1" dirty="0">
                <a:solidFill>
                  <a:srgbClr val="000000"/>
                </a:solidFill>
                <a:latin typeface="Courier New" pitchFamily="1" charset="0"/>
              </a:rPr>
              <a:t>Rational</a:t>
            </a:r>
            <a:r>
              <a:rPr lang="en-US" sz="2400" dirty="0">
                <a:solidFill>
                  <a:srgbClr val="000000"/>
                </a:solidFill>
                <a:latin typeface="Times New Roman" pitchFamily="1" charset="0"/>
              </a:rPr>
              <a:t> class along with some brief annotations. </a:t>
            </a:r>
          </a:p>
        </p:txBody>
      </p:sp>
      <p:grpSp>
        <p:nvGrpSpPr>
          <p:cNvPr id="2" name="Group 4"/>
          <p:cNvGrpSpPr>
            <a:grpSpLocks/>
          </p:cNvGrpSpPr>
          <p:nvPr/>
        </p:nvGrpSpPr>
        <p:grpSpPr bwMode="auto">
          <a:xfrm>
            <a:off x="482600" y="1968500"/>
            <a:ext cx="8131175" cy="1841500"/>
            <a:chOff x="304" y="1240"/>
            <a:chExt cx="5122" cy="1160"/>
          </a:xfrm>
        </p:grpSpPr>
        <p:sp>
          <p:nvSpPr>
            <p:cNvPr id="51209" name="Rectangle 5"/>
            <p:cNvSpPr>
              <a:spLocks noChangeArrowheads="1"/>
            </p:cNvSpPr>
            <p:nvPr/>
          </p:nvSpPr>
          <p:spPr bwMode="auto">
            <a:xfrm>
              <a:off x="304" y="1240"/>
              <a:ext cx="5122" cy="584"/>
            </a:xfrm>
            <a:prstGeom prst="rect">
              <a:avLst/>
            </a:prstGeom>
            <a:noFill/>
            <a:ln w="9525">
              <a:noFill/>
              <a:miter lim="800000"/>
              <a:headEnd/>
              <a:tailEnd/>
            </a:ln>
          </p:spPr>
          <p:txBody>
            <a:bodyPr>
              <a:prstTxWarp prst="textNoShape">
                <a:avLst/>
              </a:prstTxWarp>
            </a:bodyPr>
            <a:lstStyle/>
            <a:p>
              <a:pPr marL="342900" indent="-342900" algn="just">
                <a:lnSpc>
                  <a:spcPct val="90000"/>
                </a:lnSpc>
                <a:spcAft>
                  <a:spcPct val="20000"/>
                </a:spcAft>
                <a:buFontTx/>
                <a:buChar char="•"/>
              </a:pPr>
              <a:r>
                <a:rPr lang="en-US" sz="2400">
                  <a:solidFill>
                    <a:srgbClr val="000000"/>
                  </a:solidFill>
                  <a:latin typeface="Times New Roman" pitchFamily="1" charset="0"/>
                </a:rPr>
                <a:t>As you read through the code, the following features are worth special attention:</a:t>
              </a:r>
            </a:p>
          </p:txBody>
        </p:sp>
        <p:sp>
          <p:nvSpPr>
            <p:cNvPr id="51210" name="Rectangle 6"/>
            <p:cNvSpPr>
              <a:spLocks noChangeArrowheads="1"/>
            </p:cNvSpPr>
            <p:nvPr/>
          </p:nvSpPr>
          <p:spPr bwMode="auto">
            <a:xfrm>
              <a:off x="304" y="1680"/>
              <a:ext cx="5122" cy="720"/>
            </a:xfrm>
            <a:prstGeom prst="rect">
              <a:avLst/>
            </a:prstGeom>
            <a:noFill/>
            <a:ln w="9525">
              <a:noFill/>
              <a:miter lim="800000"/>
              <a:headEnd/>
              <a:tailEnd/>
            </a:ln>
          </p:spPr>
          <p:txBody>
            <a:bodyPr>
              <a:prstTxWarp prst="textNoShape">
                <a:avLst/>
              </a:prstTxWarp>
            </a:bodyPr>
            <a:lstStyle/>
            <a:p>
              <a:pPr marL="742950" lvl="1" indent="-285750" algn="just">
                <a:lnSpc>
                  <a:spcPct val="90000"/>
                </a:lnSpc>
                <a:spcAft>
                  <a:spcPct val="20000"/>
                </a:spcAft>
                <a:buFontTx/>
                <a:buChar char="–"/>
              </a:pPr>
              <a:r>
                <a:rPr lang="en-US" sz="2200" i="1" dirty="0">
                  <a:solidFill>
                    <a:srgbClr val="000000"/>
                  </a:solidFill>
                  <a:latin typeface="Times New Roman" pitchFamily="1" charset="0"/>
                  <a:ea typeface="ＭＳ Ｐゴシック" pitchFamily="1" charset="-128"/>
                  <a:cs typeface="ＭＳ Ｐゴシック" pitchFamily="1" charset="-128"/>
                </a:rPr>
                <a:t>The</a:t>
              </a:r>
              <a:r>
                <a:rPr lang="en-US" sz="2200" i="1" dirty="0" smtClean="0">
                  <a:solidFill>
                    <a:srgbClr val="000000"/>
                  </a:solidFill>
                  <a:latin typeface="Times New Roman" pitchFamily="1" charset="0"/>
                  <a:ea typeface="ＭＳ Ｐゴシック" pitchFamily="1" charset="-128"/>
                  <a:cs typeface="ＭＳ Ｐゴシック" pitchFamily="1" charset="-128"/>
                </a:rPr>
                <a:t> factory method takes one, two, or three parameters.</a:t>
              </a:r>
              <a:r>
                <a:rPr lang="en-US" sz="2200" dirty="0" smtClean="0">
                  <a:solidFill>
                    <a:srgbClr val="000000"/>
                  </a:solidFill>
                  <a:latin typeface="Times New Roman" pitchFamily="1" charset="0"/>
                  <a:ea typeface="ＭＳ Ｐゴシック" pitchFamily="1" charset="-128"/>
                  <a:cs typeface="ＭＳ Ｐゴシック" pitchFamily="1" charset="-128"/>
                </a:rPr>
                <a:t>  </a:t>
              </a:r>
              <a:r>
                <a:rPr lang="en-US" sz="2200" dirty="0">
                  <a:solidFill>
                    <a:srgbClr val="000000"/>
                  </a:solidFill>
                  <a:latin typeface="Times New Roman" pitchFamily="1" charset="0"/>
                  <a:ea typeface="ＭＳ Ｐゴシック" pitchFamily="1" charset="-128"/>
                  <a:cs typeface="ＭＳ Ｐゴシック" pitchFamily="1" charset="-128"/>
                </a:rPr>
                <a:t>Calling</a:t>
              </a:r>
              <a:r>
                <a:rPr lang="en-US" sz="2200" dirty="0" smtClean="0">
                  <a:solidFill>
                    <a:srgbClr val="000000"/>
                  </a:solidFill>
                  <a:latin typeface="Times New Roman" pitchFamily="1" charset="0"/>
                  <a:ea typeface="ＭＳ Ｐゴシック" pitchFamily="1" charset="-128"/>
                  <a:cs typeface="ＭＳ Ｐゴシック" pitchFamily="1" charset="-128"/>
                </a:rPr>
                <a:t> </a:t>
              </a:r>
              <a:r>
                <a:rPr lang="en-US" b="1" dirty="0" smtClean="0">
                  <a:solidFill>
                    <a:srgbClr val="000000"/>
                  </a:solidFill>
                  <a:latin typeface="Courier New" pitchFamily="1" charset="0"/>
                  <a:ea typeface="ＭＳ Ｐゴシック" pitchFamily="1" charset="-128"/>
                  <a:cs typeface="ＭＳ Ｐゴシック" pitchFamily="1" charset="-128"/>
                </a:rPr>
                <a:t>Rational</a:t>
              </a:r>
              <a:r>
                <a:rPr lang="en-US" sz="2200" dirty="0" smtClean="0">
                  <a:solidFill>
                    <a:srgbClr val="000000"/>
                  </a:solidFill>
                  <a:latin typeface="Times New Roman" pitchFamily="1" charset="0"/>
                  <a:ea typeface="ＭＳ Ｐゴシック" pitchFamily="1" charset="-128"/>
                  <a:cs typeface="ＭＳ Ｐゴシック" pitchFamily="1" charset="-128"/>
                </a:rPr>
                <a:t> with no arguments returns the rational equivalent of 0</a:t>
              </a:r>
              <a:r>
                <a:rPr lang="en-US" sz="2200" dirty="0">
                  <a:solidFill>
                    <a:srgbClr val="000000"/>
                  </a:solidFill>
                  <a:latin typeface="Times New Roman" pitchFamily="1" charset="0"/>
                  <a:ea typeface="ＭＳ Ｐゴシック" pitchFamily="1" charset="-128"/>
                  <a:cs typeface="ＭＳ Ｐゴシック" pitchFamily="1" charset="-128"/>
                </a:rPr>
                <a:t>, calling it with one argument creates</a:t>
              </a:r>
              <a:r>
                <a:rPr lang="en-US" sz="2200" dirty="0" smtClean="0">
                  <a:solidFill>
                    <a:srgbClr val="000000"/>
                  </a:solidFill>
                  <a:latin typeface="Times New Roman" pitchFamily="1" charset="0"/>
                  <a:ea typeface="ＭＳ Ｐゴシック" pitchFamily="1" charset="-128"/>
                  <a:cs typeface="ＭＳ Ｐゴシック" pitchFamily="1" charset="-128"/>
                </a:rPr>
                <a:t> an integer</a:t>
              </a:r>
              <a:r>
                <a:rPr lang="en-US" sz="2200" dirty="0">
                  <a:solidFill>
                    <a:srgbClr val="000000"/>
                  </a:solidFill>
                  <a:latin typeface="Times New Roman" pitchFamily="1" charset="0"/>
                  <a:ea typeface="ＭＳ Ｐゴシック" pitchFamily="1" charset="-128"/>
                  <a:cs typeface="ＭＳ Ｐゴシック" pitchFamily="1" charset="-128"/>
                </a:rPr>
                <a:t>, and calling it with two arguments creates a fraction.</a:t>
              </a:r>
            </a:p>
          </p:txBody>
        </p:sp>
      </p:grpSp>
      <p:sp>
        <p:nvSpPr>
          <p:cNvPr id="716807" name="Rectangle 7"/>
          <p:cNvSpPr>
            <a:spLocks noChangeArrowheads="1"/>
          </p:cNvSpPr>
          <p:nvPr/>
        </p:nvSpPr>
        <p:spPr bwMode="auto">
          <a:xfrm>
            <a:off x="482600" y="3945550"/>
            <a:ext cx="8131175" cy="1041400"/>
          </a:xfrm>
          <a:prstGeom prst="rect">
            <a:avLst/>
          </a:prstGeom>
          <a:noFill/>
          <a:ln w="9525">
            <a:noFill/>
            <a:miter lim="800000"/>
            <a:headEnd/>
            <a:tailEnd/>
          </a:ln>
        </p:spPr>
        <p:txBody>
          <a:bodyPr>
            <a:prstTxWarp prst="textNoShape">
              <a:avLst/>
            </a:prstTxWarp>
          </a:bodyPr>
          <a:lstStyle/>
          <a:p>
            <a:pPr marL="742950" lvl="1" indent="-285750" algn="just">
              <a:lnSpc>
                <a:spcPct val="90000"/>
              </a:lnSpc>
              <a:spcAft>
                <a:spcPct val="20000"/>
              </a:spcAft>
              <a:buFontTx/>
              <a:buChar char="–"/>
            </a:pPr>
            <a:r>
              <a:rPr lang="en-US" sz="2200" i="1" dirty="0">
                <a:solidFill>
                  <a:srgbClr val="000000"/>
                </a:solidFill>
                <a:latin typeface="Times New Roman" pitchFamily="1" charset="0"/>
                <a:ea typeface="ＭＳ Ｐゴシック" pitchFamily="1" charset="-128"/>
                <a:cs typeface="ＭＳ Ｐゴシック" pitchFamily="1" charset="-128"/>
              </a:rPr>
              <a:t>The constructor makes sure that the number is reduced to lowest terms.</a:t>
            </a:r>
            <a:r>
              <a:rPr lang="en-US" sz="2200" dirty="0">
                <a:solidFill>
                  <a:srgbClr val="000000"/>
                </a:solidFill>
                <a:latin typeface="Times New Roman" pitchFamily="1" charset="0"/>
                <a:ea typeface="ＭＳ Ｐゴシック" pitchFamily="1" charset="-128"/>
                <a:cs typeface="ＭＳ Ｐゴシック" pitchFamily="1" charset="-128"/>
              </a:rPr>
              <a:t>  Moreover, since these values never change once a</a:t>
            </a:r>
            <a:r>
              <a:rPr lang="en-US" sz="2200" dirty="0" smtClean="0">
                <a:solidFill>
                  <a:srgbClr val="000000"/>
                </a:solidFill>
                <a:latin typeface="Times New Roman" pitchFamily="1" charset="0"/>
                <a:ea typeface="ＭＳ Ｐゴシック" pitchFamily="1" charset="-128"/>
                <a:cs typeface="ＭＳ Ｐゴシック" pitchFamily="1" charset="-128"/>
              </a:rPr>
              <a:t> </a:t>
            </a:r>
            <a:r>
              <a:rPr lang="en-US" sz="2200" dirty="0" err="1" smtClean="0">
                <a:solidFill>
                  <a:srgbClr val="000000"/>
                </a:solidFill>
                <a:latin typeface="Times New Roman" pitchFamily="1" charset="0"/>
                <a:ea typeface="ＭＳ Ｐゴシック" pitchFamily="1" charset="-128"/>
                <a:cs typeface="ＭＳ Ｐゴシック" pitchFamily="1" charset="-128"/>
              </a:rPr>
              <a:t>Rationalis</a:t>
            </a:r>
            <a:r>
              <a:rPr lang="en-US" sz="2200" dirty="0" smtClean="0">
                <a:solidFill>
                  <a:srgbClr val="000000"/>
                </a:solidFill>
                <a:latin typeface="Times New Roman" pitchFamily="1" charset="0"/>
                <a:ea typeface="ＭＳ Ｐゴシック" pitchFamily="1" charset="-128"/>
                <a:cs typeface="ＭＳ Ｐゴシック" pitchFamily="1" charset="-128"/>
              </a:rPr>
              <a:t> </a:t>
            </a:r>
            <a:r>
              <a:rPr lang="en-US" sz="2200" dirty="0">
                <a:solidFill>
                  <a:srgbClr val="000000"/>
                </a:solidFill>
                <a:latin typeface="Times New Roman" pitchFamily="1" charset="0"/>
                <a:ea typeface="ＭＳ Ｐゴシック" pitchFamily="1" charset="-128"/>
                <a:cs typeface="ＭＳ Ｐゴシック" pitchFamily="1" charset="-128"/>
              </a:rPr>
              <a:t>created, this property will remain in force.</a:t>
            </a:r>
          </a:p>
        </p:txBody>
      </p:sp>
      <p:grpSp>
        <p:nvGrpSpPr>
          <p:cNvPr id="3" name="Group 8"/>
          <p:cNvGrpSpPr>
            <a:grpSpLocks/>
          </p:cNvGrpSpPr>
          <p:nvPr/>
        </p:nvGrpSpPr>
        <p:grpSpPr bwMode="auto">
          <a:xfrm>
            <a:off x="482600" y="4970932"/>
            <a:ext cx="8131175" cy="1420813"/>
            <a:chOff x="304" y="3064"/>
            <a:chExt cx="5122" cy="895"/>
          </a:xfrm>
        </p:grpSpPr>
        <p:sp>
          <p:nvSpPr>
            <p:cNvPr id="51207" name="Rectangle 9"/>
            <p:cNvSpPr>
              <a:spLocks noChangeArrowheads="1"/>
            </p:cNvSpPr>
            <p:nvPr/>
          </p:nvSpPr>
          <p:spPr bwMode="auto">
            <a:xfrm>
              <a:off x="304" y="3064"/>
              <a:ext cx="5122" cy="704"/>
            </a:xfrm>
            <a:prstGeom prst="rect">
              <a:avLst/>
            </a:prstGeom>
            <a:noFill/>
            <a:ln w="9525">
              <a:noFill/>
              <a:miter lim="800000"/>
              <a:headEnd/>
              <a:tailEnd/>
            </a:ln>
          </p:spPr>
          <p:txBody>
            <a:bodyPr>
              <a:prstTxWarp prst="textNoShape">
                <a:avLst/>
              </a:prstTxWarp>
            </a:bodyPr>
            <a:lstStyle/>
            <a:p>
              <a:pPr marL="742950" lvl="1" indent="-285750" algn="just">
                <a:lnSpc>
                  <a:spcPct val="90000"/>
                </a:lnSpc>
                <a:spcAft>
                  <a:spcPct val="20000"/>
                </a:spcAft>
                <a:buFontTx/>
                <a:buChar char="–"/>
              </a:pPr>
              <a:r>
                <a:rPr lang="en-US" sz="2200">
                  <a:solidFill>
                    <a:srgbClr val="000000"/>
                  </a:solidFill>
                  <a:latin typeface="Times New Roman" pitchFamily="1" charset="0"/>
                  <a:ea typeface="ＭＳ Ｐゴシック" pitchFamily="1" charset="-128"/>
                  <a:cs typeface="ＭＳ Ｐゴシック" pitchFamily="1" charset="-128"/>
                </a:rPr>
                <a:t>O</a:t>
              </a:r>
              <a:r>
                <a:rPr lang="en-US" sz="2200" i="1">
                  <a:solidFill>
                    <a:srgbClr val="000000"/>
                  </a:solidFill>
                  <a:latin typeface="Times New Roman" pitchFamily="1" charset="0"/>
                  <a:ea typeface="ＭＳ Ｐゴシック" pitchFamily="1" charset="-128"/>
                  <a:cs typeface="ＭＳ Ｐゴシック" pitchFamily="1" charset="-128"/>
                </a:rPr>
                <a:t>perations are specified using the receiver syntax.</a:t>
              </a:r>
              <a:r>
                <a:rPr lang="en-US" sz="2200">
                  <a:solidFill>
                    <a:srgbClr val="000000"/>
                  </a:solidFill>
                  <a:latin typeface="Times New Roman" pitchFamily="1" charset="0"/>
                  <a:ea typeface="ＭＳ Ｐゴシック" pitchFamily="1" charset="-128"/>
                  <a:cs typeface="ＭＳ Ｐゴシック" pitchFamily="1" charset="-128"/>
                </a:rPr>
                <a:t>  When you apply an operator to two </a:t>
              </a:r>
              <a:r>
                <a:rPr lang="en-US" b="1">
                  <a:solidFill>
                    <a:srgbClr val="000000"/>
                  </a:solidFill>
                  <a:latin typeface="Courier New" pitchFamily="1" charset="0"/>
                  <a:ea typeface="ＭＳ Ｐゴシック" pitchFamily="1" charset="-128"/>
                  <a:cs typeface="ＭＳ Ｐゴシック" pitchFamily="1" charset="-128"/>
                </a:rPr>
                <a:t>Rational</a:t>
              </a:r>
              <a:r>
                <a:rPr lang="en-US" sz="2200">
                  <a:solidFill>
                    <a:srgbClr val="000000"/>
                  </a:solidFill>
                  <a:latin typeface="Times New Roman" pitchFamily="1" charset="0"/>
                  <a:ea typeface="ＭＳ Ｐゴシック" pitchFamily="1" charset="-128"/>
                  <a:cs typeface="ＭＳ Ｐゴシック" pitchFamily="1" charset="-128"/>
                </a:rPr>
                <a:t> values, one of the operands is the receiver and the other is passed as an argument, as in</a:t>
              </a:r>
            </a:p>
          </p:txBody>
        </p:sp>
        <p:sp>
          <p:nvSpPr>
            <p:cNvPr id="51208" name="Rectangle 10"/>
            <p:cNvSpPr>
              <a:spLocks noChangeArrowheads="1"/>
            </p:cNvSpPr>
            <p:nvPr/>
          </p:nvSpPr>
          <p:spPr bwMode="auto">
            <a:xfrm>
              <a:off x="2388" y="3688"/>
              <a:ext cx="1086" cy="271"/>
            </a:xfrm>
            <a:prstGeom prst="rect">
              <a:avLst/>
            </a:prstGeom>
            <a:noFill/>
            <a:ln w="9525">
              <a:noFill/>
              <a:miter lim="800000"/>
              <a:headEnd/>
              <a:tailEnd/>
            </a:ln>
          </p:spPr>
          <p:txBody>
            <a:bodyPr wrap="none">
              <a:prstTxWarp prst="textNoShape">
                <a:avLst/>
              </a:prstTxWarp>
              <a:spAutoFit/>
            </a:bodyPr>
            <a:lstStyle/>
            <a:p>
              <a:pPr>
                <a:lnSpc>
                  <a:spcPct val="90000"/>
                </a:lnSpc>
              </a:pPr>
              <a:r>
                <a:rPr lang="en-US" sz="2000" b="1">
                  <a:solidFill>
                    <a:srgbClr val="000000"/>
                  </a:solidFill>
                  <a:latin typeface="Courier New" pitchFamily="1" charset="0"/>
                </a:rPr>
                <a:t>r1.add(r2)</a:t>
              </a:r>
              <a:r>
                <a:rPr lang="en-US" sz="2400">
                  <a:solidFill>
                    <a:srgbClr val="000000"/>
                  </a:solidFill>
                  <a:latin typeface="Times New Roman" pitchFamily="1" charset="0"/>
                </a:rPr>
                <a: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680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7" grpId="0" build="p" autoUpdateAnimBg="0"/>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p:spPr>
        <p:txBody>
          <a:bodyPr wrap="none" anchor="ctr">
            <a:prstTxWarp prst="textNoShape">
              <a:avLst/>
            </a:prstTxWarp>
          </a:bodyPr>
          <a:lstStyle/>
          <a:p>
            <a:pPr algn="ctr"/>
            <a:endParaRPr lang="en-US" sz="2400">
              <a:solidFill>
                <a:srgbClr val="000000"/>
              </a:solidFill>
              <a:latin typeface="Times New Roman" pitchFamily="1" charset="0"/>
            </a:endParaRPr>
          </a:p>
        </p:txBody>
      </p:sp>
      <p:sp>
        <p:nvSpPr>
          <p:cNvPr id="55299" name="Text Box 3"/>
          <p:cNvSpPr txBox="1">
            <a:spLocks noChangeArrowheads="1"/>
          </p:cNvSpPr>
          <p:nvPr/>
        </p:nvSpPr>
        <p:spPr bwMode="auto">
          <a:xfrm>
            <a:off x="398463" y="1295400"/>
            <a:ext cx="8351837" cy="5016759"/>
          </a:xfrm>
          <a:prstGeom prst="rect">
            <a:avLst/>
          </a:prstGeom>
          <a:noFill/>
          <a:ln w="9525">
            <a:noFill/>
            <a:miter lim="800000"/>
            <a:headEnd/>
            <a:tailEnd/>
          </a:ln>
        </p:spPr>
        <p:txBody>
          <a:bodyPr>
            <a:prstTxWarp prst="textNoShape">
              <a:avLst/>
            </a:prstTxWarp>
            <a:spAutoFit/>
          </a:bodyPr>
          <a:lstStyle/>
          <a:p>
            <a:r>
              <a:rPr lang="en-US" sz="1600" b="1" noProof="1" smtClean="0">
                <a:solidFill>
                  <a:srgbClr val="0404FF"/>
                </a:solidFill>
                <a:latin typeface="Courier New" pitchFamily="1" charset="0"/>
              </a:rPr>
              <a:t>/*</a:t>
            </a:r>
          </a:p>
          <a:p>
            <a:r>
              <a:rPr lang="en-US" sz="1600" b="1" noProof="1" smtClean="0">
                <a:solidFill>
                  <a:srgbClr val="0404FF"/>
                </a:solidFill>
                <a:latin typeface="Courier New" pitchFamily="1" charset="0"/>
              </a:rPr>
              <a:t> * This class represents a </a:t>
            </a:r>
            <a:r>
              <a:rPr lang="en-US" sz="1600" b="1" noProof="1" smtClean="0">
                <a:solidFill>
                  <a:srgbClr val="0404FF"/>
                </a:solidFill>
                <a:latin typeface="Courier New" pitchFamily="1" charset="0"/>
              </a:rPr>
              <a:t>rational </a:t>
            </a:r>
            <a:r>
              <a:rPr lang="en-US" sz="1600" b="1" noProof="1" smtClean="0">
                <a:solidFill>
                  <a:srgbClr val="0404FF"/>
                </a:solidFill>
                <a:latin typeface="Courier New" pitchFamily="1" charset="0"/>
              </a:rPr>
              <a:t>number, which is defined as</a:t>
            </a:r>
          </a:p>
          <a:p>
            <a:r>
              <a:rPr lang="en-US" sz="1600" b="1" noProof="1" smtClean="0">
                <a:solidFill>
                  <a:srgbClr val="0404FF"/>
                </a:solidFill>
                <a:latin typeface="Courier New" pitchFamily="1" charset="0"/>
              </a:rPr>
              <a:t> * the </a:t>
            </a:r>
            <a:r>
              <a:rPr lang="en-US" sz="1600" b="1" noProof="1" smtClean="0">
                <a:solidFill>
                  <a:srgbClr val="0404FF"/>
                </a:solidFill>
                <a:latin typeface="Courier New" pitchFamily="1" charset="0"/>
              </a:rPr>
              <a:t>quotient of </a:t>
            </a:r>
            <a:r>
              <a:rPr lang="en-US" sz="1600" b="1" noProof="1" smtClean="0">
                <a:solidFill>
                  <a:srgbClr val="0404FF"/>
                </a:solidFill>
                <a:latin typeface="Courier New" pitchFamily="1" charset="0"/>
              </a:rPr>
              <a:t>two </a:t>
            </a:r>
            <a:r>
              <a:rPr lang="en-US" sz="1600" b="1" noProof="1" smtClean="0">
                <a:solidFill>
                  <a:srgbClr val="0404FF"/>
                </a:solidFill>
                <a:latin typeface="Courier New" pitchFamily="1" charset="0"/>
              </a:rPr>
              <a:t>integers.</a:t>
            </a:r>
            <a:endParaRPr lang="en-US" sz="1600" b="1" noProof="1" smtClean="0">
              <a:solidFill>
                <a:srgbClr val="0404FF"/>
              </a:solidFill>
              <a:latin typeface="Courier New" pitchFamily="1" charset="0"/>
            </a:endParaRPr>
          </a:p>
          <a:p>
            <a:r>
              <a:rPr lang="en-US" sz="1600" b="1" noProof="1" smtClean="0">
                <a:solidFill>
                  <a:srgbClr val="0404FF"/>
                </a:solidFill>
                <a:latin typeface="Courier New" pitchFamily="1" charset="0"/>
              </a:rPr>
              <a:t> */</a:t>
            </a:r>
          </a:p>
          <a:p>
            <a:endParaRPr lang="en-US" sz="1600" b="1" noProof="1" smtClean="0">
              <a:solidFill>
                <a:srgbClr val="000000"/>
              </a:solidFill>
              <a:latin typeface="Courier New" pitchFamily="1" charset="0"/>
            </a:endParaRPr>
          </a:p>
          <a:p>
            <a:r>
              <a:rPr lang="en-US" sz="1600" b="1" noProof="1" smtClean="0">
                <a:solidFill>
                  <a:srgbClr val="000000"/>
                </a:solidFill>
                <a:latin typeface="Courier New" pitchFamily="1" charset="0"/>
              </a:rPr>
              <a:t>function Rational(x, y) {</a:t>
            </a:r>
          </a:p>
          <a:p>
            <a:r>
              <a:rPr lang="en-US" sz="1600" b="1" noProof="1" smtClean="0">
                <a:solidFill>
                  <a:srgbClr val="000000"/>
                </a:solidFill>
                <a:latin typeface="Courier New" pitchFamily="1" charset="0"/>
              </a:rPr>
              <a:t>   if (x === undefined) x = 0;</a:t>
            </a:r>
          </a:p>
          <a:p>
            <a:r>
              <a:rPr lang="en-US" sz="1600" b="1" noProof="1" smtClean="0">
                <a:solidFill>
                  <a:srgbClr val="000000"/>
                </a:solidFill>
                <a:latin typeface="Courier New" pitchFamily="1" charset="0"/>
              </a:rPr>
              <a:t>   if (y === undefined) y = 1;</a:t>
            </a:r>
          </a:p>
          <a:p>
            <a:r>
              <a:rPr lang="en-US" sz="1600" b="1" noProof="1" smtClean="0">
                <a:solidFill>
                  <a:srgbClr val="000000"/>
                </a:solidFill>
                <a:latin typeface="Courier New" pitchFamily="1" charset="0"/>
              </a:rPr>
              <a:t>   var g = gcd(Math.abs(x), Math.abs(y));</a:t>
            </a:r>
          </a:p>
          <a:p>
            <a:r>
              <a:rPr lang="en-US" sz="1600" b="1" noProof="1" smtClean="0">
                <a:solidFill>
                  <a:srgbClr val="000000"/>
                </a:solidFill>
                <a:latin typeface="Courier New" pitchFamily="1" charset="0"/>
              </a:rPr>
              <a:t>   var num = x / g;</a:t>
            </a:r>
          </a:p>
          <a:p>
            <a:r>
              <a:rPr lang="en-US" sz="1600" b="1" noProof="1" smtClean="0">
                <a:solidFill>
                  <a:srgbClr val="000000"/>
                </a:solidFill>
                <a:latin typeface="Courier New" pitchFamily="1" charset="0"/>
              </a:rPr>
              <a:t>   var den = Math.abs(y) / g;</a:t>
            </a:r>
          </a:p>
          <a:p>
            <a:r>
              <a:rPr lang="en-US" sz="1600" b="1" noProof="1" smtClean="0">
                <a:solidFill>
                  <a:srgbClr val="000000"/>
                </a:solidFill>
                <a:latin typeface="Courier New" pitchFamily="1" charset="0"/>
              </a:rPr>
              <a:t>   if (y &lt; 0) num = -</a:t>
            </a:r>
            <a:r>
              <a:rPr lang="en-US" sz="1600" b="1" noProof="1" smtClean="0">
                <a:solidFill>
                  <a:srgbClr val="000000"/>
                </a:solidFill>
                <a:latin typeface="Courier New" pitchFamily="1" charset="0"/>
              </a:rPr>
              <a:t>num</a:t>
            </a:r>
            <a:r>
              <a:rPr lang="en-US" sz="1600" b="1" noProof="1" smtClean="0">
                <a:solidFill>
                  <a:srgbClr val="000000"/>
                </a:solidFill>
                <a:latin typeface="Courier New" pitchFamily="1" charset="0"/>
              </a:rPr>
              <a:t>;</a:t>
            </a:r>
          </a:p>
          <a:p>
            <a:endParaRPr lang="en-US" sz="1600" b="1" noProof="1" smtClean="0">
              <a:solidFill>
                <a:srgbClr val="000000"/>
              </a:solidFill>
              <a:latin typeface="Courier New" pitchFamily="1" charset="0"/>
            </a:endParaRPr>
          </a:p>
          <a:p>
            <a:r>
              <a:rPr lang="en-US" sz="1600" b="1" noProof="1" smtClean="0">
                <a:solidFill>
                  <a:srgbClr val="000000"/>
                </a:solidFill>
                <a:latin typeface="Courier New" pitchFamily="1" charset="0"/>
              </a:rPr>
              <a:t>   return {</a:t>
            </a:r>
          </a:p>
          <a:p>
            <a:r>
              <a:rPr lang="en-US" sz="1600" b="1" noProof="1" smtClean="0">
                <a:solidFill>
                  <a:srgbClr val="000000"/>
                </a:solidFill>
                <a:latin typeface="Courier New" pitchFamily="1" charset="0"/>
              </a:rPr>
              <a:t>      </a:t>
            </a:r>
            <a:r>
              <a:rPr lang="en-US" sz="1600" i="1" noProof="1" smtClean="0">
                <a:solidFill>
                  <a:srgbClr val="000000"/>
                </a:solidFill>
                <a:latin typeface="Times New Roman"/>
                <a:cs typeface="Times New Roman"/>
              </a:rPr>
              <a:t>. . . see object definition on next slide . . .</a:t>
            </a:r>
            <a:endParaRPr lang="en-US" sz="1600" b="1" noProof="1" smtClean="0">
              <a:solidFill>
                <a:srgbClr val="000000"/>
              </a:solidFill>
              <a:latin typeface="Courier New" pitchFamily="1" charset="0"/>
            </a:endParaRPr>
          </a:p>
          <a:p>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a:t>
            </a:r>
          </a:p>
          <a:p>
            <a:endParaRPr lang="en-US" sz="1600" b="1" noProof="1" smtClean="0">
              <a:solidFill>
                <a:srgbClr val="000000"/>
              </a:solidFill>
              <a:latin typeface="Courier New" pitchFamily="1" charset="0"/>
            </a:endParaRPr>
          </a:p>
          <a:p>
            <a:r>
              <a:rPr lang="en-US" sz="1600" b="1" noProof="1" smtClean="0">
                <a:solidFill>
                  <a:srgbClr val="0000FF"/>
                </a:solidFill>
                <a:latin typeface="Courier New" pitchFamily="1" charset="0"/>
              </a:rPr>
              <a:t>/* Include definition of gcd from Chapter 3 */</a:t>
            </a:r>
          </a:p>
          <a:p>
            <a:endParaRPr lang="en-US" sz="1600" b="1" noProof="1">
              <a:solidFill>
                <a:srgbClr val="000000"/>
              </a:solidFill>
              <a:latin typeface="Courier New" pitchFamily="1" charset="0"/>
            </a:endParaRPr>
          </a:p>
        </p:txBody>
      </p:sp>
      <p:sp>
        <p:nvSpPr>
          <p:cNvPr id="55300" name="Rectangle 4"/>
          <p:cNvSpPr>
            <a:spLocks noChangeArrowheads="1"/>
          </p:cNvSpPr>
          <p:nvPr/>
        </p:nvSpPr>
        <p:spPr bwMode="auto">
          <a:xfrm>
            <a:off x="0" y="0"/>
            <a:ext cx="9131300" cy="1087438"/>
          </a:xfrm>
          <a:prstGeom prst="rect">
            <a:avLst/>
          </a:prstGeom>
          <a:solidFill>
            <a:srgbClr val="CCFFFF"/>
          </a:solidFill>
          <a:ln w="9525">
            <a:noFill/>
            <a:miter lim="800000"/>
            <a:headEnd/>
            <a:tailEnd/>
          </a:ln>
        </p:spPr>
        <p:txBody>
          <a:bodyPr wrap="none" anchor="ctr">
            <a:prstTxWarp prst="textNoShape">
              <a:avLst/>
            </a:prstTxWarp>
          </a:bodyPr>
          <a:lstStyle/>
          <a:p>
            <a:endParaRPr lang="en-US" sz="1400" i="1">
              <a:solidFill>
                <a:srgbClr val="000000"/>
              </a:solidFill>
              <a:latin typeface="Times New Roman" pitchFamily="1" charset="0"/>
            </a:endParaRPr>
          </a:p>
        </p:txBody>
      </p:sp>
      <p:sp>
        <p:nvSpPr>
          <p:cNvPr id="55301" name="Rectangle 5"/>
          <p:cNvSpPr>
            <a:spLocks noChangeArrowheads="1"/>
          </p:cNvSpPr>
          <p:nvPr/>
        </p:nvSpPr>
        <p:spPr bwMode="auto">
          <a:xfrm>
            <a:off x="0" y="6567488"/>
            <a:ext cx="9131300" cy="290512"/>
          </a:xfrm>
          <a:prstGeom prst="rect">
            <a:avLst/>
          </a:prstGeom>
          <a:solidFill>
            <a:srgbClr val="CCFFFF"/>
          </a:solidFill>
          <a:ln w="9525">
            <a:noFill/>
            <a:miter lim="800000"/>
            <a:headEnd/>
            <a:tailEnd/>
          </a:ln>
        </p:spPr>
        <p:txBody>
          <a:bodyPr wrap="none" anchor="ctr">
            <a:prstTxWarp prst="textNoShape">
              <a:avLst/>
            </a:prstTxWarp>
          </a:bodyPr>
          <a:lstStyle/>
          <a:p>
            <a:endParaRPr lang="en-US" sz="1400" i="1">
              <a:solidFill>
                <a:srgbClr val="000000"/>
              </a:solidFill>
              <a:latin typeface="Times New Roman" pitchFamily="1" charset="0"/>
            </a:endParaRPr>
          </a:p>
        </p:txBody>
      </p:sp>
      <p:sp>
        <p:nvSpPr>
          <p:cNvPr id="55302" name="Rectangle 6"/>
          <p:cNvSpPr>
            <a:spLocks noGrp="1" noChangeArrowheads="1"/>
          </p:cNvSpPr>
          <p:nvPr>
            <p:ph type="title"/>
          </p:nvPr>
        </p:nvSpPr>
        <p:spPr>
          <a:xfrm>
            <a:off x="0" y="76200"/>
            <a:ext cx="9144000" cy="1143000"/>
          </a:xfrm>
          <a:noFill/>
        </p:spPr>
        <p:txBody>
          <a:bodyPr/>
          <a:lstStyle/>
          <a:p>
            <a:r>
              <a:rPr lang="en-US" sz="4000">
                <a:solidFill>
                  <a:srgbClr val="FF0000"/>
                </a:solidFill>
                <a:ea typeface="ＭＳ Ｐゴシック" pitchFamily="1" charset="-128"/>
                <a:cs typeface="ＭＳ Ｐゴシック" pitchFamily="1" charset="-128"/>
              </a:rPr>
              <a:t>The </a:t>
            </a:r>
            <a:r>
              <a:rPr lang="en-US" sz="3600" b="1">
                <a:solidFill>
                  <a:srgbClr val="FF0000"/>
                </a:solidFill>
                <a:latin typeface="Courier New" pitchFamily="1" charset="0"/>
                <a:ea typeface="ＭＳ Ｐゴシック" pitchFamily="1" charset="-128"/>
                <a:cs typeface="ＭＳ Ｐゴシック" pitchFamily="1" charset="-128"/>
              </a:rPr>
              <a:t>Rational</a:t>
            </a:r>
            <a:r>
              <a:rPr lang="en-US" sz="4000">
                <a:solidFill>
                  <a:srgbClr val="FF0000"/>
                </a:solidFill>
                <a:ea typeface="ＭＳ Ｐゴシック" pitchFamily="1" charset="-128"/>
                <a:cs typeface="ＭＳ Ｐゴシック" pitchFamily="1" charset="-128"/>
              </a:rPr>
              <a:t> Class</a:t>
            </a:r>
            <a:endParaRPr lang="en-US">
              <a:solidFill>
                <a:srgbClr val="FF0000"/>
              </a:solidFill>
              <a:ea typeface="ＭＳ Ｐゴシック" pitchFamily="1" charset="-128"/>
              <a:cs typeface="ＭＳ Ｐゴシック" pitchFamily="1" charset="-128"/>
            </a:endParaRPr>
          </a:p>
        </p:txBody>
      </p:sp>
      <p:sp>
        <p:nvSpPr>
          <p:cNvPr id="55303" name="Rectangle 7"/>
          <p:cNvSpPr>
            <a:spLocks noChangeArrowheads="1"/>
          </p:cNvSpPr>
          <p:nvPr/>
        </p:nvSpPr>
        <p:spPr bwMode="auto">
          <a:xfrm>
            <a:off x="304800" y="1076325"/>
            <a:ext cx="8534400" cy="5476875"/>
          </a:xfrm>
          <a:prstGeom prst="rect">
            <a:avLst/>
          </a:prstGeom>
          <a:noFill/>
          <a:ln w="9525">
            <a:solidFill>
              <a:schemeClr val="tx1"/>
            </a:solidFill>
            <a:miter lim="800000"/>
            <a:headEnd/>
            <a:tailEnd/>
          </a:ln>
        </p:spPr>
        <p:txBody>
          <a:bodyPr wrap="none" anchor="ctr">
            <a:prstTxWarp prst="textNoShape">
              <a:avLst/>
            </a:prstTxWarp>
          </a:bodyPr>
          <a:lstStyle/>
          <a:p>
            <a:pPr algn="ctr"/>
            <a:endParaRPr lang="en-US" sz="2400">
              <a:solidFill>
                <a:srgbClr val="000000"/>
              </a:solidFill>
              <a:latin typeface="Times New Roman" pitchFamily="1" charset="0"/>
            </a:endParaRPr>
          </a:p>
        </p:txBody>
      </p:sp>
      <p:grpSp>
        <p:nvGrpSpPr>
          <p:cNvPr id="19" name="Group 18"/>
          <p:cNvGrpSpPr/>
          <p:nvPr/>
        </p:nvGrpSpPr>
        <p:grpSpPr>
          <a:xfrm>
            <a:off x="762000" y="2819401"/>
            <a:ext cx="7911198" cy="1600200"/>
            <a:chOff x="762000" y="2819401"/>
            <a:chExt cx="7911198" cy="1600200"/>
          </a:xfrm>
        </p:grpSpPr>
        <p:sp>
          <p:nvSpPr>
            <p:cNvPr id="16" name="Rectangle 12"/>
            <p:cNvSpPr>
              <a:spLocks noChangeArrowheads="1"/>
            </p:cNvSpPr>
            <p:nvPr/>
          </p:nvSpPr>
          <p:spPr bwMode="auto">
            <a:xfrm>
              <a:off x="762000" y="2819401"/>
              <a:ext cx="5029200" cy="1600200"/>
            </a:xfrm>
            <a:prstGeom prst="rect">
              <a:avLst/>
            </a:prstGeom>
            <a:noFill/>
            <a:ln w="19050">
              <a:solidFill>
                <a:srgbClr val="FF0000"/>
              </a:solidFill>
              <a:miter lim="800000"/>
              <a:headEnd/>
              <a:tailEnd/>
            </a:ln>
          </p:spPr>
          <p:txBody>
            <a:bodyPr wrap="none" anchor="ctr">
              <a:prstTxWarp prst="textNoShape">
                <a:avLst/>
              </a:prstTxWarp>
            </a:bodyPr>
            <a:lstStyle/>
            <a:p>
              <a:endParaRPr lang="en-US" sz="1400" i="1">
                <a:solidFill>
                  <a:srgbClr val="000000"/>
                </a:solidFill>
                <a:latin typeface="Times New Roman" pitchFamily="1" charset="0"/>
              </a:endParaRPr>
            </a:p>
          </p:txBody>
        </p:sp>
        <p:sp>
          <p:nvSpPr>
            <p:cNvPr id="17" name="AutoShape 13"/>
            <p:cNvSpPr>
              <a:spLocks noChangeArrowheads="1"/>
            </p:cNvSpPr>
            <p:nvPr/>
          </p:nvSpPr>
          <p:spPr bwMode="auto">
            <a:xfrm>
              <a:off x="6436410" y="2895600"/>
              <a:ext cx="2236788" cy="1447800"/>
            </a:xfrm>
            <a:prstGeom prst="wedgeRectCallout">
              <a:avLst>
                <a:gd name="adj1" fmla="val -78858"/>
                <a:gd name="adj2" fmla="val -7416"/>
              </a:avLst>
            </a:prstGeom>
            <a:solidFill>
              <a:srgbClr val="FFFF99"/>
            </a:solidFill>
            <a:ln w="9525">
              <a:solidFill>
                <a:schemeClr val="tx1"/>
              </a:solidFill>
              <a:miter lim="800000"/>
              <a:headEnd/>
              <a:tailEnd/>
            </a:ln>
          </p:spPr>
          <p:txBody>
            <a:bodyPr wrap="none" anchor="ctr">
              <a:prstTxWarp prst="textNoShape">
                <a:avLst/>
              </a:prstTxWarp>
            </a:bodyPr>
            <a:lstStyle/>
            <a:p>
              <a:pPr algn="just"/>
              <a:endParaRPr lang="en-US" sz="1400" i="1">
                <a:solidFill>
                  <a:srgbClr val="000000"/>
                </a:solidFill>
                <a:latin typeface="Times New Roman" pitchFamily="1" charset="0"/>
              </a:endParaRPr>
            </a:p>
          </p:txBody>
        </p:sp>
      </p:grpSp>
      <p:sp>
        <p:nvSpPr>
          <p:cNvPr id="18" name="Rectangle 14"/>
          <p:cNvSpPr>
            <a:spLocks noChangeArrowheads="1"/>
          </p:cNvSpPr>
          <p:nvPr/>
        </p:nvSpPr>
        <p:spPr bwMode="auto">
          <a:xfrm>
            <a:off x="6441390" y="2927350"/>
            <a:ext cx="2184400" cy="1379608"/>
          </a:xfrm>
          <a:prstGeom prst="rect">
            <a:avLst/>
          </a:prstGeom>
          <a:noFill/>
          <a:ln w="9525">
            <a:noFill/>
            <a:miter lim="800000"/>
            <a:headEnd/>
            <a:tailEnd/>
          </a:ln>
        </p:spPr>
        <p:txBody>
          <a:bodyPr wrap="square">
            <a:prstTxWarp prst="textNoShape">
              <a:avLst/>
            </a:prstTxWarp>
            <a:spAutoFit/>
          </a:bodyPr>
          <a:lstStyle/>
          <a:p>
            <a:pPr algn="just">
              <a:lnSpc>
                <a:spcPct val="85000"/>
              </a:lnSpc>
            </a:pPr>
            <a:r>
              <a:rPr lang="en-US" sz="1400" i="1" dirty="0">
                <a:solidFill>
                  <a:srgbClr val="000000"/>
                </a:solidFill>
                <a:latin typeface="Times New Roman" pitchFamily="1" charset="0"/>
              </a:rPr>
              <a:t>The</a:t>
            </a:r>
            <a:r>
              <a:rPr lang="en-US" sz="1400" i="1" dirty="0" smtClean="0">
                <a:solidFill>
                  <a:srgbClr val="000000"/>
                </a:solidFill>
                <a:latin typeface="Times New Roman" pitchFamily="1" charset="0"/>
              </a:rPr>
              <a:t> factory method looks for missing arguments and assigns default values.  It then calls </a:t>
            </a:r>
            <a:r>
              <a:rPr lang="en-US" sz="1200" b="1" dirty="0" err="1">
                <a:solidFill>
                  <a:srgbClr val="000000"/>
                </a:solidFill>
                <a:latin typeface="Courier New" pitchFamily="1" charset="0"/>
              </a:rPr>
              <a:t>gcd</a:t>
            </a:r>
            <a:r>
              <a:rPr lang="en-US" sz="1400" i="1" dirty="0" smtClean="0">
                <a:solidFill>
                  <a:srgbClr val="000000"/>
                </a:solidFill>
                <a:latin typeface="Times New Roman" pitchFamily="1" charset="0"/>
              </a:rPr>
              <a:t> to reduce the fraction to </a:t>
            </a:r>
            <a:r>
              <a:rPr lang="en-US" sz="1400" i="1" dirty="0">
                <a:solidFill>
                  <a:srgbClr val="000000"/>
                </a:solidFill>
                <a:latin typeface="Times New Roman" pitchFamily="1" charset="0"/>
              </a:rPr>
              <a:t>lowest terms</a:t>
            </a:r>
            <a:r>
              <a:rPr lang="en-US" sz="1400" i="1" dirty="0" smtClean="0">
                <a:solidFill>
                  <a:srgbClr val="000000"/>
                </a:solidFill>
                <a:latin typeface="Times New Roman" pitchFamily="1" charset="0"/>
              </a:rPr>
              <a:t>.  Finally, it makes sure that the denominator is positive.</a:t>
            </a:r>
            <a:endParaRPr lang="en-US" sz="1400" i="1" dirty="0">
              <a:solidFill>
                <a:srgbClr val="000000"/>
              </a:solidFill>
              <a:latin typeface="Times New Roman" pitchFamily="1"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p:spPr>
        <p:txBody>
          <a:bodyPr wrap="none" anchor="ctr">
            <a:prstTxWarp prst="textNoShape">
              <a:avLst/>
            </a:prstTxWarp>
          </a:bodyPr>
          <a:lstStyle/>
          <a:p>
            <a:pPr algn="ctr"/>
            <a:endParaRPr lang="en-US" sz="2400">
              <a:solidFill>
                <a:srgbClr val="000000"/>
              </a:solidFill>
              <a:latin typeface="Times New Roman" pitchFamily="1" charset="0"/>
            </a:endParaRPr>
          </a:p>
        </p:txBody>
      </p:sp>
      <p:sp>
        <p:nvSpPr>
          <p:cNvPr id="722947" name="Text Box 3"/>
          <p:cNvSpPr txBox="1">
            <a:spLocks noChangeArrowheads="1"/>
          </p:cNvSpPr>
          <p:nvPr/>
        </p:nvSpPr>
        <p:spPr bwMode="auto">
          <a:xfrm>
            <a:off x="398463" y="1193800"/>
            <a:ext cx="8351837" cy="4524316"/>
          </a:xfrm>
          <a:prstGeom prst="rect">
            <a:avLst/>
          </a:prstGeom>
          <a:noFill/>
          <a:ln w="9525">
            <a:noFill/>
            <a:miter lim="800000"/>
            <a:headEnd/>
            <a:tailEnd/>
          </a:ln>
        </p:spPr>
        <p:txBody>
          <a:bodyPr>
            <a:prstTxWarp prst="textNoShape">
              <a:avLst/>
            </a:prstTxWarp>
            <a:spAutoFit/>
          </a:bodyPr>
          <a:lstStyle/>
          <a:p>
            <a:r>
              <a:rPr lang="en-US" sz="1600" b="1" noProof="1" smtClean="0">
                <a:solidFill>
                  <a:srgbClr val="0404FF"/>
                </a:solidFill>
                <a:latin typeface="Courier New" pitchFamily="1" charset="0"/>
              </a:rPr>
              <a:t>/*</a:t>
            </a:r>
          </a:p>
          <a:p>
            <a:r>
              <a:rPr lang="en-US" sz="1600" b="1" noProof="1" smtClean="0">
                <a:solidFill>
                  <a:srgbClr val="0404FF"/>
                </a:solidFill>
                <a:latin typeface="Courier New" pitchFamily="1" charset="0"/>
              </a:rPr>
              <a:t> * This class represents a rational number, which is defined as</a:t>
            </a:r>
          </a:p>
          <a:p>
            <a:r>
              <a:rPr lang="en-US" sz="1600" b="1" noProof="1" smtClean="0">
                <a:solidFill>
                  <a:srgbClr val="0404FF"/>
                </a:solidFill>
                <a:latin typeface="Courier New" pitchFamily="1" charset="0"/>
              </a:rPr>
              <a:t> * the quotient of two integers.</a:t>
            </a:r>
          </a:p>
          <a:p>
            <a:r>
              <a:rPr lang="en-US" sz="1600" b="1" noProof="1" smtClean="0">
                <a:solidFill>
                  <a:srgbClr val="0404FF"/>
                </a:solidFill>
                <a:latin typeface="Courier New" pitchFamily="1" charset="0"/>
              </a:rPr>
              <a:t> */</a:t>
            </a:r>
          </a:p>
          <a:p>
            <a:endParaRPr lang="en-US" sz="1600" b="1" noProof="1" smtClean="0">
              <a:solidFill>
                <a:srgbClr val="000000"/>
              </a:solidFill>
              <a:latin typeface="Courier New" pitchFamily="1" charset="0"/>
            </a:endParaRPr>
          </a:p>
          <a:p>
            <a:r>
              <a:rPr lang="en-US" sz="1600" b="1" noProof="1" smtClean="0">
                <a:solidFill>
                  <a:srgbClr val="000000"/>
                </a:solidFill>
                <a:latin typeface="Courier New" pitchFamily="1" charset="0"/>
              </a:rPr>
              <a:t>function Rational(x, y) {</a:t>
            </a:r>
          </a:p>
          <a:p>
            <a:r>
              <a:rPr lang="en-US" sz="1600" b="1" noProof="1" smtClean="0">
                <a:solidFill>
                  <a:srgbClr val="000000"/>
                </a:solidFill>
                <a:latin typeface="Courier New" pitchFamily="1" charset="0"/>
              </a:rPr>
              <a:t>   if (x === undefined) x = 0;</a:t>
            </a:r>
          </a:p>
          <a:p>
            <a:r>
              <a:rPr lang="en-US" sz="1600" b="1" noProof="1" smtClean="0">
                <a:solidFill>
                  <a:srgbClr val="000000"/>
                </a:solidFill>
                <a:latin typeface="Courier New" pitchFamily="1" charset="0"/>
              </a:rPr>
              <a:t>   if (y === undefined) y = 1;</a:t>
            </a:r>
          </a:p>
          <a:p>
            <a:r>
              <a:rPr lang="en-US" sz="1600" b="1" noProof="1" smtClean="0">
                <a:solidFill>
                  <a:srgbClr val="000000"/>
                </a:solidFill>
                <a:latin typeface="Courier New" pitchFamily="1" charset="0"/>
              </a:rPr>
              <a:t>   var g = gcd(Math.abs(x), Math.abs(y));</a:t>
            </a:r>
          </a:p>
          <a:p>
            <a:r>
              <a:rPr lang="en-US" sz="1600" b="1" noProof="1" smtClean="0">
                <a:solidFill>
                  <a:srgbClr val="000000"/>
                </a:solidFill>
                <a:latin typeface="Courier New" pitchFamily="1" charset="0"/>
              </a:rPr>
              <a:t>   var num = x / g;</a:t>
            </a:r>
          </a:p>
          <a:p>
            <a:r>
              <a:rPr lang="en-US" sz="1600" b="1" noProof="1" smtClean="0">
                <a:solidFill>
                  <a:srgbClr val="000000"/>
                </a:solidFill>
                <a:latin typeface="Courier New" pitchFamily="1" charset="0"/>
              </a:rPr>
              <a:t>   var den = Math.abs(y) / g;</a:t>
            </a:r>
          </a:p>
          <a:p>
            <a:r>
              <a:rPr lang="en-US" sz="1600" b="1" noProof="1" smtClean="0">
                <a:solidFill>
                  <a:srgbClr val="000000"/>
                </a:solidFill>
                <a:latin typeface="Courier New" pitchFamily="1" charset="0"/>
              </a:rPr>
              <a:t>   if (y &lt; 0) num = -num;</a:t>
            </a:r>
          </a:p>
          <a:p>
            <a:endParaRPr lang="en-US" sz="1600" b="1" noProof="1" smtClean="0">
              <a:solidFill>
                <a:srgbClr val="000000"/>
              </a:solidFill>
              <a:latin typeface="Courier New" pitchFamily="1" charset="0"/>
            </a:endParaRPr>
          </a:p>
          <a:p>
            <a:r>
              <a:rPr lang="en-US" sz="1600" b="1" noProof="1" smtClean="0">
                <a:solidFill>
                  <a:srgbClr val="000000"/>
                </a:solidFill>
                <a:latin typeface="Courier New" pitchFamily="1" charset="0"/>
              </a:rPr>
              <a:t>   return {</a:t>
            </a:r>
          </a:p>
          <a:p>
            <a:r>
              <a:rPr lang="en-US" sz="1600" b="1" noProof="1" smtClean="0">
                <a:solidFill>
                  <a:srgbClr val="000000"/>
                </a:solidFill>
                <a:latin typeface="Courier New" pitchFamily="1" charset="0"/>
              </a:rPr>
              <a:t>      </a:t>
            </a:r>
            <a:r>
              <a:rPr lang="en-US" sz="1600" i="1" noProof="1" smtClean="0">
                <a:solidFill>
                  <a:srgbClr val="000000"/>
                </a:solidFill>
                <a:latin typeface="Times New Roman"/>
                <a:cs typeface="Times New Roman"/>
              </a:rPr>
              <a:t>. . . see object definition on next slide . . .</a:t>
            </a:r>
            <a:endParaRPr lang="en-US" sz="1600" b="1" noProof="1" smtClean="0">
              <a:solidFill>
                <a:srgbClr val="000000"/>
              </a:solidFill>
              <a:latin typeface="Courier New" pitchFamily="1" charset="0"/>
            </a:endParaRPr>
          </a:p>
          <a:p>
            <a:r>
              <a:rPr lang="en-US" sz="1600" b="1" noProof="1" smtClean="0">
                <a:solidFill>
                  <a:srgbClr val="000000"/>
                </a:solidFill>
                <a:latin typeface="Courier New" pitchFamily="1" charset="0"/>
              </a:rPr>
              <a:t>   };</a:t>
            </a:r>
          </a:p>
          <a:p>
            <a:r>
              <a:rPr lang="en-US" sz="1600" b="1" noProof="1" smtClean="0">
                <a:solidFill>
                  <a:srgbClr val="000000"/>
                </a:solidFill>
                <a:latin typeface="Courier New" pitchFamily="1" charset="0"/>
              </a:rPr>
              <a:t>}</a:t>
            </a:r>
          </a:p>
          <a:p>
            <a:endParaRPr lang="en-US" sz="1600" b="1" noProof="1">
              <a:solidFill>
                <a:srgbClr val="000000"/>
              </a:solidFill>
              <a:latin typeface="Courier New" pitchFamily="1" charset="0"/>
            </a:endParaRPr>
          </a:p>
        </p:txBody>
      </p:sp>
      <p:grpSp>
        <p:nvGrpSpPr>
          <p:cNvPr id="2" name="Group 4"/>
          <p:cNvGrpSpPr>
            <a:grpSpLocks/>
          </p:cNvGrpSpPr>
          <p:nvPr/>
        </p:nvGrpSpPr>
        <p:grpSpPr bwMode="auto">
          <a:xfrm>
            <a:off x="381000" y="1143002"/>
            <a:ext cx="8382000" cy="5291139"/>
            <a:chOff x="240" y="720"/>
            <a:chExt cx="5280" cy="3333"/>
          </a:xfrm>
        </p:grpSpPr>
        <p:sp>
          <p:nvSpPr>
            <p:cNvPr id="59407" name="Rectangle 5"/>
            <p:cNvSpPr>
              <a:spLocks noChangeArrowheads="1"/>
            </p:cNvSpPr>
            <p:nvPr/>
          </p:nvSpPr>
          <p:spPr bwMode="auto">
            <a:xfrm>
              <a:off x="240" y="720"/>
              <a:ext cx="5280" cy="3312"/>
            </a:xfrm>
            <a:prstGeom prst="rect">
              <a:avLst/>
            </a:prstGeom>
            <a:solidFill>
              <a:schemeClr val="bg1"/>
            </a:solidFill>
            <a:ln w="9525">
              <a:noFill/>
              <a:miter lim="800000"/>
              <a:headEnd/>
              <a:tailEnd/>
            </a:ln>
          </p:spPr>
          <p:txBody>
            <a:bodyPr wrap="none" anchor="ctr">
              <a:prstTxWarp prst="textNoShape">
                <a:avLst/>
              </a:prstTxWarp>
            </a:bodyPr>
            <a:lstStyle/>
            <a:p>
              <a:endParaRPr lang="en-US" sz="1400" i="1">
                <a:solidFill>
                  <a:srgbClr val="000000"/>
                </a:solidFill>
                <a:latin typeface="Times New Roman" pitchFamily="1" charset="0"/>
              </a:endParaRPr>
            </a:p>
          </p:txBody>
        </p:sp>
        <p:sp>
          <p:nvSpPr>
            <p:cNvPr id="59408" name="Text Box 6"/>
            <p:cNvSpPr txBox="1">
              <a:spLocks noChangeArrowheads="1"/>
            </p:cNvSpPr>
            <p:nvPr/>
          </p:nvSpPr>
          <p:spPr bwMode="auto">
            <a:xfrm>
              <a:off x="251" y="752"/>
              <a:ext cx="5261" cy="3301"/>
            </a:xfrm>
            <a:prstGeom prst="rect">
              <a:avLst/>
            </a:prstGeom>
            <a:noFill/>
            <a:ln w="9525">
              <a:noFill/>
              <a:miter lim="800000"/>
              <a:headEnd/>
              <a:tailEnd/>
            </a:ln>
          </p:spPr>
          <p:txBody>
            <a:bodyPr>
              <a:prstTxWarp prst="textNoShape">
                <a:avLst/>
              </a:prstTxWarp>
              <a:spAutoFit/>
            </a:bodyPr>
            <a:lstStyle/>
            <a:p>
              <a:pPr>
                <a:lnSpc>
                  <a:spcPct val="95000"/>
                </a:lnSpc>
              </a:pPr>
              <a:r>
                <a:rPr lang="en-US" sz="1600" b="1" noProof="1" smtClean="0">
                  <a:solidFill>
                    <a:srgbClr val="000000"/>
                  </a:solidFill>
                  <a:latin typeface="Courier New" pitchFamily="1" charset="0"/>
                </a:rPr>
                <a:t>   return {</a:t>
              </a:r>
            </a:p>
            <a:p>
              <a:pPr>
                <a:lnSpc>
                  <a:spcPct val="95000"/>
                </a:lnSpc>
              </a:pPr>
              <a:r>
                <a:rPr lang="en-US" sz="1600" b="1" noProof="1" smtClean="0">
                  <a:solidFill>
                    <a:srgbClr val="000000"/>
                  </a:solidFill>
                  <a:latin typeface="Courier New" pitchFamily="1" charset="0"/>
                </a:rPr>
                <a:t>      getNum</a:t>
              </a:r>
              <a:r>
                <a:rPr lang="en-US" sz="1600" b="1" noProof="1" smtClean="0">
                  <a:solidFill>
                    <a:srgbClr val="000000"/>
                  </a:solidFill>
                  <a:latin typeface="Courier New" pitchFamily="1" charset="0"/>
                </a:rPr>
                <a:t>: function() { return num; },</a:t>
              </a:r>
            </a:p>
            <a:p>
              <a:pPr>
                <a:lnSpc>
                  <a:spcPct val="95000"/>
                </a:lnSpc>
              </a:pPr>
              <a:r>
                <a:rPr lang="en-US" sz="1600" b="1" noProof="1" smtClean="0">
                  <a:solidFill>
                    <a:srgbClr val="000000"/>
                  </a:solidFill>
                  <a:latin typeface="Courier New" pitchFamily="1" charset="0"/>
                </a:rPr>
                <a:t>      getDen: function() { return den; },</a:t>
              </a:r>
            </a:p>
            <a:p>
              <a:pPr>
                <a:lnSpc>
                  <a:spcPct val="95000"/>
                </a:lnSpc>
              </a:pPr>
              <a:r>
                <a:rPr lang="en-US" sz="1600" b="1" noProof="1" smtClean="0">
                  <a:solidFill>
                    <a:srgbClr val="000000"/>
                  </a:solidFill>
                  <a:latin typeface="Courier New" pitchFamily="1" charset="0"/>
                </a:rPr>
                <a:t>      add: function(r) {</a:t>
              </a:r>
            </a:p>
            <a:p>
              <a:pPr>
                <a:lnSpc>
                  <a:spcPct val="95000"/>
                </a:lnSpc>
              </a:pPr>
              <a:r>
                <a:rPr lang="en-US" sz="1600" b="1" noProof="1" smtClean="0">
                  <a:solidFill>
                    <a:srgbClr val="000000"/>
                  </a:solidFill>
                  <a:latin typeface="Courier New" pitchFamily="1" charset="0"/>
                </a:rPr>
                <a:t>              return Rational(num * r.getDen() + r.getNum() * den,</a:t>
              </a:r>
            </a:p>
            <a:p>
              <a:pPr>
                <a:lnSpc>
                  <a:spcPct val="95000"/>
                </a:lnSpc>
              </a:pPr>
              <a:r>
                <a:rPr lang="en-US" sz="1600" b="1" noProof="1" smtClean="0">
                  <a:solidFill>
                    <a:srgbClr val="000000"/>
                  </a:solidFill>
                  <a:latin typeface="Courier New" pitchFamily="1" charset="0"/>
                </a:rPr>
                <a:t>                              den * r.getDen());</a:t>
              </a:r>
            </a:p>
            <a:p>
              <a:pPr>
                <a:lnSpc>
                  <a:spcPct val="95000"/>
                </a:lnSpc>
              </a:pPr>
              <a:r>
                <a:rPr lang="en-US" sz="1600" b="1" noProof="1" smtClean="0">
                  <a:solidFill>
                    <a:srgbClr val="000000"/>
                  </a:solidFill>
                  <a:latin typeface="Courier New" pitchFamily="1" charset="0"/>
                </a:rPr>
                <a:t>           },</a:t>
              </a:r>
            </a:p>
            <a:p>
              <a:pPr>
                <a:lnSpc>
                  <a:spcPct val="95000"/>
                </a:lnSpc>
              </a:pPr>
              <a:r>
                <a:rPr lang="en-US" sz="1600" b="1" noProof="1" smtClean="0">
                  <a:solidFill>
                    <a:srgbClr val="000000"/>
                  </a:solidFill>
                  <a:latin typeface="Courier New" pitchFamily="1" charset="0"/>
                </a:rPr>
                <a:t>      sub: function(r) {</a:t>
              </a:r>
            </a:p>
            <a:p>
              <a:pPr>
                <a:lnSpc>
                  <a:spcPct val="95000"/>
                </a:lnSpc>
              </a:pPr>
              <a:r>
                <a:rPr lang="en-US" sz="1600" b="1" noProof="1" smtClean="0">
                  <a:solidFill>
                    <a:srgbClr val="000000"/>
                  </a:solidFill>
                  <a:latin typeface="Courier New" pitchFamily="1" charset="0"/>
                </a:rPr>
                <a:t>              return Rational(num * r.getDen() - r.getNum() * den,</a:t>
              </a:r>
            </a:p>
            <a:p>
              <a:pPr>
                <a:lnSpc>
                  <a:spcPct val="95000"/>
                </a:lnSpc>
              </a:pPr>
              <a:r>
                <a:rPr lang="en-US" sz="1600" b="1" noProof="1" smtClean="0">
                  <a:solidFill>
                    <a:srgbClr val="000000"/>
                  </a:solidFill>
                  <a:latin typeface="Courier New" pitchFamily="1" charset="0"/>
                </a:rPr>
                <a:t>                              den * r.getDen());</a:t>
              </a:r>
            </a:p>
            <a:p>
              <a:pPr>
                <a:lnSpc>
                  <a:spcPct val="95000"/>
                </a:lnSpc>
              </a:pPr>
              <a:r>
                <a:rPr lang="en-US" sz="1600" b="1" noProof="1" smtClean="0">
                  <a:solidFill>
                    <a:srgbClr val="000000"/>
                  </a:solidFill>
                  <a:latin typeface="Courier New" pitchFamily="1" charset="0"/>
                </a:rPr>
                <a:t>           },</a:t>
              </a:r>
            </a:p>
            <a:p>
              <a:pPr>
                <a:lnSpc>
                  <a:spcPct val="95000"/>
                </a:lnSpc>
              </a:pPr>
              <a:r>
                <a:rPr lang="en-US" sz="1600" b="1" noProof="1" smtClean="0">
                  <a:solidFill>
                    <a:srgbClr val="000000"/>
                  </a:solidFill>
                  <a:latin typeface="Courier New" pitchFamily="1" charset="0"/>
                </a:rPr>
                <a:t>      mul: function(r) {</a:t>
              </a:r>
            </a:p>
            <a:p>
              <a:pPr>
                <a:lnSpc>
                  <a:spcPct val="95000"/>
                </a:lnSpc>
              </a:pPr>
              <a:r>
                <a:rPr lang="en-US" sz="1600" b="1" noProof="1" smtClean="0">
                  <a:solidFill>
                    <a:srgbClr val="000000"/>
                  </a:solidFill>
                  <a:latin typeface="Courier New" pitchFamily="1" charset="0"/>
                </a:rPr>
                <a:t>              return Rational(num * r.getNum(), den * r.getDen());</a:t>
              </a:r>
            </a:p>
            <a:p>
              <a:pPr>
                <a:lnSpc>
                  <a:spcPct val="95000"/>
                </a:lnSpc>
              </a:pPr>
              <a:r>
                <a:rPr lang="en-US" sz="1600" b="1" noProof="1" smtClean="0">
                  <a:solidFill>
                    <a:srgbClr val="000000"/>
                  </a:solidFill>
                  <a:latin typeface="Courier New" pitchFamily="1" charset="0"/>
                </a:rPr>
                <a:t>           },</a:t>
              </a:r>
            </a:p>
            <a:p>
              <a:pPr>
                <a:lnSpc>
                  <a:spcPct val="95000"/>
                </a:lnSpc>
              </a:pPr>
              <a:r>
                <a:rPr lang="en-US" sz="1600" b="1" noProof="1" smtClean="0">
                  <a:solidFill>
                    <a:srgbClr val="000000"/>
                  </a:solidFill>
                  <a:latin typeface="Courier New" pitchFamily="1" charset="0"/>
                </a:rPr>
                <a:t>      div: function(r) {</a:t>
              </a:r>
            </a:p>
            <a:p>
              <a:pPr>
                <a:lnSpc>
                  <a:spcPct val="95000"/>
                </a:lnSpc>
              </a:pPr>
              <a:r>
                <a:rPr lang="en-US" sz="1600" b="1" noProof="1" smtClean="0">
                  <a:solidFill>
                    <a:srgbClr val="000000"/>
                  </a:solidFill>
                  <a:latin typeface="Courier New" pitchFamily="1" charset="0"/>
                </a:rPr>
                <a:t>              return Rational(num * r.getDen(), den * r.getNum());</a:t>
              </a:r>
            </a:p>
            <a:p>
              <a:pPr>
                <a:lnSpc>
                  <a:spcPct val="95000"/>
                </a:lnSpc>
              </a:pPr>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a:t>
              </a:r>
              <a:r>
                <a:rPr lang="en-US" sz="1600" b="1" noProof="1" smtClean="0">
                  <a:solidFill>
                    <a:srgbClr val="000000"/>
                  </a:solidFill>
                  <a:latin typeface="Courier New" pitchFamily="1" charset="0"/>
                </a:rPr>
                <a:t>,</a:t>
              </a:r>
            </a:p>
            <a:p>
              <a:pPr>
                <a:lnSpc>
                  <a:spcPct val="95000"/>
                </a:lnSpc>
              </a:pPr>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toString: function() {</a:t>
              </a:r>
            </a:p>
            <a:p>
              <a:pPr>
                <a:lnSpc>
                  <a:spcPct val="95000"/>
                </a:lnSpc>
              </a:pPr>
              <a:r>
                <a:rPr lang="en-US" sz="1600" b="1" noProof="1" smtClean="0">
                  <a:solidFill>
                    <a:srgbClr val="000000"/>
                  </a:solidFill>
                  <a:latin typeface="Courier New" pitchFamily="1" charset="0"/>
                </a:rPr>
                <a:t>                   if (den === 1) return "" + num;</a:t>
              </a:r>
            </a:p>
            <a:p>
              <a:pPr>
                <a:lnSpc>
                  <a:spcPct val="95000"/>
                </a:lnSpc>
              </a:pPr>
              <a:r>
                <a:rPr lang="en-US" sz="1600" b="1" noProof="1" smtClean="0">
                  <a:solidFill>
                    <a:srgbClr val="000000"/>
                  </a:solidFill>
                  <a:latin typeface="Courier New" pitchFamily="1" charset="0"/>
                </a:rPr>
                <a:t>                   return num + "/" + den;</a:t>
              </a:r>
            </a:p>
            <a:p>
              <a:pPr>
                <a:lnSpc>
                  <a:spcPct val="95000"/>
                </a:lnSpc>
              </a:pPr>
              <a:r>
                <a:rPr lang="en-US" sz="1600" b="1" noProof="1" smtClean="0">
                  <a:solidFill>
                    <a:srgbClr val="000000"/>
                  </a:solidFill>
                  <a:latin typeface="Courier New" pitchFamily="1" charset="0"/>
                </a:rPr>
                <a:t>                }</a:t>
              </a:r>
            </a:p>
            <a:p>
              <a:pPr>
                <a:lnSpc>
                  <a:spcPct val="95000"/>
                </a:lnSpc>
              </a:pPr>
              <a:r>
                <a:rPr lang="en-US" sz="1600" b="1" noProof="1" smtClean="0">
                  <a:solidFill>
                    <a:srgbClr val="000000"/>
                  </a:solidFill>
                  <a:latin typeface="Courier New" pitchFamily="1" charset="0"/>
                </a:rPr>
                <a:t>   </a:t>
              </a:r>
              <a:r>
                <a:rPr lang="en-US" sz="1600" b="1" noProof="1" smtClean="0">
                  <a:solidFill>
                    <a:srgbClr val="000000"/>
                  </a:solidFill>
                  <a:latin typeface="Courier New" pitchFamily="1" charset="0"/>
                </a:rPr>
                <a:t>}</a:t>
              </a:r>
              <a:r>
                <a:rPr lang="en-US" sz="1600" b="1" noProof="1" smtClean="0">
                  <a:solidFill>
                    <a:srgbClr val="000000"/>
                  </a:solidFill>
                  <a:latin typeface="Courier New" pitchFamily="1" charset="0"/>
                </a:rPr>
                <a:t>;</a:t>
              </a:r>
              <a:endParaRPr sz="1600" b="1" noProof="1">
                <a:solidFill>
                  <a:srgbClr val="000000"/>
                </a:solidFill>
                <a:latin typeface="Courier New" pitchFamily="1" charset="0"/>
              </a:endParaRPr>
            </a:p>
          </p:txBody>
        </p:sp>
      </p:grpSp>
      <p:sp>
        <p:nvSpPr>
          <p:cNvPr id="59397" name="Rectangle 7"/>
          <p:cNvSpPr>
            <a:spLocks noChangeArrowheads="1"/>
          </p:cNvSpPr>
          <p:nvPr/>
        </p:nvSpPr>
        <p:spPr bwMode="auto">
          <a:xfrm>
            <a:off x="0" y="0"/>
            <a:ext cx="9131300" cy="1089025"/>
          </a:xfrm>
          <a:prstGeom prst="rect">
            <a:avLst/>
          </a:prstGeom>
          <a:solidFill>
            <a:srgbClr val="CCFFFF"/>
          </a:solidFill>
          <a:ln w="9525">
            <a:noFill/>
            <a:miter lim="800000"/>
            <a:headEnd/>
            <a:tailEnd/>
          </a:ln>
        </p:spPr>
        <p:txBody>
          <a:bodyPr wrap="none" anchor="ctr">
            <a:prstTxWarp prst="textNoShape">
              <a:avLst/>
            </a:prstTxWarp>
          </a:bodyPr>
          <a:lstStyle/>
          <a:p>
            <a:endParaRPr lang="en-US" sz="1400" i="1">
              <a:solidFill>
                <a:srgbClr val="000000"/>
              </a:solidFill>
              <a:latin typeface="Times New Roman" pitchFamily="1" charset="0"/>
            </a:endParaRPr>
          </a:p>
        </p:txBody>
      </p:sp>
      <p:sp>
        <p:nvSpPr>
          <p:cNvPr id="59398" name="Rectangle 8"/>
          <p:cNvSpPr>
            <a:spLocks noChangeArrowheads="1"/>
          </p:cNvSpPr>
          <p:nvPr/>
        </p:nvSpPr>
        <p:spPr bwMode="auto">
          <a:xfrm>
            <a:off x="0" y="6567488"/>
            <a:ext cx="9131300" cy="290512"/>
          </a:xfrm>
          <a:prstGeom prst="rect">
            <a:avLst/>
          </a:prstGeom>
          <a:solidFill>
            <a:srgbClr val="CCFFFF"/>
          </a:solidFill>
          <a:ln w="9525">
            <a:noFill/>
            <a:miter lim="800000"/>
            <a:headEnd/>
            <a:tailEnd/>
          </a:ln>
        </p:spPr>
        <p:txBody>
          <a:bodyPr wrap="none" anchor="ctr">
            <a:prstTxWarp prst="textNoShape">
              <a:avLst/>
            </a:prstTxWarp>
          </a:bodyPr>
          <a:lstStyle/>
          <a:p>
            <a:endParaRPr lang="en-US" sz="1400" i="1">
              <a:solidFill>
                <a:srgbClr val="000000"/>
              </a:solidFill>
              <a:latin typeface="Times New Roman" pitchFamily="1" charset="0"/>
            </a:endParaRPr>
          </a:p>
        </p:txBody>
      </p:sp>
      <p:sp>
        <p:nvSpPr>
          <p:cNvPr id="59399" name="Rectangle 9"/>
          <p:cNvSpPr>
            <a:spLocks noGrp="1" noChangeArrowheads="1"/>
          </p:cNvSpPr>
          <p:nvPr>
            <p:ph type="title"/>
          </p:nvPr>
        </p:nvSpPr>
        <p:spPr>
          <a:xfrm>
            <a:off x="0" y="76200"/>
            <a:ext cx="9144000" cy="1143000"/>
          </a:xfrm>
          <a:noFill/>
        </p:spPr>
        <p:txBody>
          <a:bodyPr/>
          <a:lstStyle/>
          <a:p>
            <a:r>
              <a:rPr lang="en-US" sz="4000">
                <a:solidFill>
                  <a:srgbClr val="FF0000"/>
                </a:solidFill>
                <a:ea typeface="ＭＳ Ｐゴシック" pitchFamily="1" charset="-128"/>
                <a:cs typeface="ＭＳ Ｐゴシック" pitchFamily="1" charset="-128"/>
              </a:rPr>
              <a:t>The </a:t>
            </a:r>
            <a:r>
              <a:rPr lang="en-US" sz="3600" b="1">
                <a:solidFill>
                  <a:srgbClr val="FF0000"/>
                </a:solidFill>
                <a:latin typeface="Courier New" pitchFamily="1" charset="0"/>
                <a:ea typeface="ＭＳ Ｐゴシック" pitchFamily="1" charset="-128"/>
                <a:cs typeface="ＭＳ Ｐゴシック" pitchFamily="1" charset="-128"/>
              </a:rPr>
              <a:t>Rational</a:t>
            </a:r>
            <a:r>
              <a:rPr lang="en-US" sz="4000">
                <a:solidFill>
                  <a:srgbClr val="FF0000"/>
                </a:solidFill>
                <a:ea typeface="ＭＳ Ｐゴシック" pitchFamily="1" charset="-128"/>
                <a:cs typeface="ＭＳ Ｐゴシック" pitchFamily="1" charset="-128"/>
              </a:rPr>
              <a:t> Class</a:t>
            </a:r>
            <a:endParaRPr lang="en-US">
              <a:solidFill>
                <a:srgbClr val="FF0000"/>
              </a:solidFill>
              <a:ea typeface="ＭＳ Ｐゴシック" pitchFamily="1" charset="-128"/>
              <a:cs typeface="ＭＳ Ｐゴシック" pitchFamily="1" charset="-128"/>
            </a:endParaRPr>
          </a:p>
        </p:txBody>
      </p:sp>
      <p:sp>
        <p:nvSpPr>
          <p:cNvPr id="59400" name="Rectangle 10"/>
          <p:cNvSpPr>
            <a:spLocks noChangeArrowheads="1"/>
          </p:cNvSpPr>
          <p:nvPr/>
        </p:nvSpPr>
        <p:spPr bwMode="auto">
          <a:xfrm>
            <a:off x="304800" y="1076325"/>
            <a:ext cx="8534400" cy="5476875"/>
          </a:xfrm>
          <a:prstGeom prst="rect">
            <a:avLst/>
          </a:prstGeom>
          <a:noFill/>
          <a:ln w="9525">
            <a:solidFill>
              <a:schemeClr val="tx1"/>
            </a:solidFill>
            <a:miter lim="800000"/>
            <a:headEnd/>
            <a:tailEnd/>
          </a:ln>
        </p:spPr>
        <p:txBody>
          <a:bodyPr wrap="none" anchor="ctr">
            <a:prstTxWarp prst="textNoShape">
              <a:avLst/>
            </a:prstTxWarp>
          </a:bodyPr>
          <a:lstStyle/>
          <a:p>
            <a:pPr algn="ctr"/>
            <a:endParaRPr lang="en-US" sz="2400">
              <a:solidFill>
                <a:srgbClr val="000000"/>
              </a:solidFill>
              <a:latin typeface="Times New Roman" pitchFamily="1"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1" fill="hold" grpId="0" nodeType="afterEffect">
                                  <p:stCondLst>
                                    <p:cond delay="0"/>
                                  </p:stCondLst>
                                  <p:childTnLst>
                                    <p:anim calcmode="lin" valueType="num">
                                      <p:cBhvr additive="base">
                                        <p:cTn id="6" dur="1000"/>
                                        <p:tgtEl>
                                          <p:spTgt spid="722947"/>
                                        </p:tgtEl>
                                        <p:attrNameLst>
                                          <p:attrName>ppt_x</p:attrName>
                                        </p:attrNameLst>
                                      </p:cBhvr>
                                      <p:tavLst>
                                        <p:tav tm="0">
                                          <p:val>
                                            <p:strVal val="ppt_x"/>
                                          </p:val>
                                        </p:tav>
                                        <p:tav tm="100000">
                                          <p:val>
                                            <p:strVal val="ppt_x"/>
                                          </p:val>
                                        </p:tav>
                                      </p:tavLst>
                                    </p:anim>
                                    <p:anim calcmode="lin" valueType="num">
                                      <p:cBhvr additive="base">
                                        <p:cTn id="7" dur="1000"/>
                                        <p:tgtEl>
                                          <p:spTgt spid="722947"/>
                                        </p:tgtEl>
                                        <p:attrNameLst>
                                          <p:attrName>ppt_y</p:attrName>
                                        </p:attrNameLst>
                                      </p:cBhvr>
                                      <p:tavLst>
                                        <p:tav tm="0">
                                          <p:val>
                                            <p:strVal val="ppt_y"/>
                                          </p:val>
                                        </p:tav>
                                        <p:tav tm="100000">
                                          <p:val>
                                            <p:strVal val="0-ppt_h/2"/>
                                          </p:val>
                                        </p:tav>
                                      </p:tavLst>
                                    </p:anim>
                                    <p:set>
                                      <p:cBhvr>
                                        <p:cTn id="8" dur="1" fill="hold">
                                          <p:stCondLst>
                                            <p:cond delay="999"/>
                                          </p:stCondLst>
                                        </p:cTn>
                                        <p:tgtEl>
                                          <p:spTgt spid="722947"/>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2947" grpId="0"/>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76200"/>
            <a:ext cx="9144000" cy="1143000"/>
          </a:xfrm>
          <a:noFill/>
        </p:spPr>
        <p:txBody>
          <a:bodyPr/>
          <a:lstStyle/>
          <a:p>
            <a:r>
              <a:rPr lang="en-US" sz="4000" dirty="0" smtClean="0">
                <a:solidFill>
                  <a:srgbClr val="FF0000"/>
                </a:solidFill>
                <a:ea typeface="ＭＳ Ｐゴシック" pitchFamily="1" charset="-128"/>
                <a:cs typeface="ＭＳ Ｐゴシック" pitchFamily="1" charset="-128"/>
              </a:rPr>
              <a:t>Rational Numbers Are Exact</a:t>
            </a:r>
            <a:endParaRPr lang="en-US" dirty="0">
              <a:solidFill>
                <a:srgbClr val="FF0000"/>
              </a:solidFill>
              <a:ea typeface="ＭＳ Ｐゴシック" pitchFamily="1" charset="-128"/>
              <a:cs typeface="ＭＳ Ｐゴシック" pitchFamily="1" charset="-128"/>
            </a:endParaRPr>
          </a:p>
        </p:txBody>
      </p:sp>
      <p:sp>
        <p:nvSpPr>
          <p:cNvPr id="65539" name="Rectangle 3"/>
          <p:cNvSpPr>
            <a:spLocks noChangeArrowheads="1"/>
          </p:cNvSpPr>
          <p:nvPr/>
        </p:nvSpPr>
        <p:spPr bwMode="auto">
          <a:xfrm>
            <a:off x="482600" y="1155700"/>
            <a:ext cx="8128000" cy="977900"/>
          </a:xfrm>
          <a:prstGeom prst="rect">
            <a:avLst/>
          </a:prstGeom>
          <a:noFill/>
          <a:ln w="9525">
            <a:noFill/>
            <a:miter lim="800000"/>
            <a:headEnd/>
            <a:tailEnd/>
          </a:ln>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pitchFamily="1" charset="0"/>
              </a:rPr>
              <a:t>Here is the same program using the </a:t>
            </a:r>
            <a:r>
              <a:rPr lang="en-US" sz="2000" b="1" dirty="0" smtClean="0">
                <a:solidFill>
                  <a:srgbClr val="000000"/>
                </a:solidFill>
                <a:latin typeface="Courier New"/>
                <a:cs typeface="Courier New"/>
              </a:rPr>
              <a:t>Rational</a:t>
            </a:r>
            <a:r>
              <a:rPr lang="en-US" sz="2400" dirty="0" smtClean="0">
                <a:solidFill>
                  <a:srgbClr val="000000"/>
                </a:solidFill>
                <a:latin typeface="Times New Roman" pitchFamily="1" charset="0"/>
              </a:rPr>
              <a:t> class.</a:t>
            </a:r>
          </a:p>
        </p:txBody>
      </p:sp>
      <p:grpSp>
        <p:nvGrpSpPr>
          <p:cNvPr id="2" name="Group 25"/>
          <p:cNvGrpSpPr/>
          <p:nvPr/>
        </p:nvGrpSpPr>
        <p:grpSpPr>
          <a:xfrm>
            <a:off x="1981200" y="1905000"/>
            <a:ext cx="5486400" cy="1905000"/>
            <a:chOff x="1905000" y="3581400"/>
            <a:chExt cx="5486400" cy="1905000"/>
          </a:xfrm>
        </p:grpSpPr>
        <p:sp>
          <p:nvSpPr>
            <p:cNvPr id="24" name="Rectangle 23"/>
            <p:cNvSpPr/>
            <p:nvPr/>
          </p:nvSpPr>
          <p:spPr bwMode="auto">
            <a:xfrm>
              <a:off x="1916870" y="3581400"/>
              <a:ext cx="5397848" cy="1905000"/>
            </a:xfrm>
            <a:prstGeom prst="rect">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1" u="none" strike="noStrike" cap="none" normalizeH="0" baseline="0">
                <a:ln>
                  <a:noFill/>
                </a:ln>
                <a:solidFill>
                  <a:schemeClr val="tx1"/>
                </a:solidFill>
                <a:effectLst/>
                <a:latin typeface="Times New Roman" charset="0"/>
              </a:endParaRPr>
            </a:p>
          </p:txBody>
        </p:sp>
        <p:sp>
          <p:nvSpPr>
            <p:cNvPr id="25" name="TextBox 24"/>
            <p:cNvSpPr txBox="1"/>
            <p:nvPr/>
          </p:nvSpPr>
          <p:spPr>
            <a:xfrm>
              <a:off x="1905000" y="3581400"/>
              <a:ext cx="5486400" cy="1815882"/>
            </a:xfrm>
            <a:prstGeom prst="rect">
              <a:avLst/>
            </a:prstGeom>
            <a:noFill/>
          </p:spPr>
          <p:txBody>
            <a:bodyPr wrap="square" rtlCol="0">
              <a:spAutoFit/>
            </a:bodyPr>
            <a:lstStyle/>
            <a:p>
              <a:r>
                <a:rPr lang="en-US" sz="1600" b="1" dirty="0" smtClean="0">
                  <a:latin typeface="Courier New"/>
                  <a:cs typeface="Courier New"/>
                </a:rPr>
                <a:t>function </a:t>
              </a:r>
              <a:r>
                <a:rPr lang="en-US" sz="1600" b="1" dirty="0" err="1" smtClean="0">
                  <a:latin typeface="Courier New"/>
                  <a:cs typeface="Courier New"/>
                </a:rPr>
                <a:t>RationalSum</a:t>
              </a:r>
              <a:r>
                <a:rPr lang="en-US" sz="1600" b="1" dirty="0" smtClean="0">
                  <a:latin typeface="Courier New"/>
                  <a:cs typeface="Courier New"/>
                </a:rPr>
                <a:t>() {</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a = Rational(1, 2);</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a:t>
              </a:r>
              <a:r>
                <a:rPr lang="en-US" sz="1600" b="1" dirty="0" err="1" smtClean="0">
                  <a:latin typeface="Courier New"/>
                  <a:cs typeface="Courier New"/>
                </a:rPr>
                <a:t>b</a:t>
              </a:r>
              <a:r>
                <a:rPr lang="en-US" sz="1600" b="1" dirty="0" smtClean="0">
                  <a:latin typeface="Courier New"/>
                  <a:cs typeface="Courier New"/>
                </a:rPr>
                <a:t> = Rational(1, 3);</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a:t>
              </a:r>
              <a:r>
                <a:rPr lang="en-US" sz="1600" b="1" dirty="0" err="1" smtClean="0">
                  <a:latin typeface="Courier New"/>
                  <a:cs typeface="Courier New"/>
                </a:rPr>
                <a:t>c</a:t>
              </a:r>
              <a:r>
                <a:rPr lang="en-US" sz="1600" b="1" dirty="0" smtClean="0">
                  <a:latin typeface="Courier New"/>
                  <a:cs typeface="Courier New"/>
                </a:rPr>
                <a:t> = Rational(1, 6);</a:t>
              </a:r>
            </a:p>
            <a:p>
              <a:r>
                <a:rPr lang="en-US" sz="1600" b="1" dirty="0" smtClean="0">
                  <a:latin typeface="Courier New"/>
                  <a:cs typeface="Courier New"/>
                </a:rPr>
                <a:t>   </a:t>
              </a:r>
              <a:r>
                <a:rPr lang="en-US" sz="1600" b="1" dirty="0" err="1" smtClean="0">
                  <a:latin typeface="Courier New"/>
                  <a:cs typeface="Courier New"/>
                </a:rPr>
                <a:t>var</a:t>
              </a:r>
              <a:r>
                <a:rPr lang="en-US" sz="1600" b="1" dirty="0" smtClean="0">
                  <a:latin typeface="Courier New"/>
                  <a:cs typeface="Courier New"/>
                </a:rPr>
                <a:t> sum = </a:t>
              </a:r>
              <a:r>
                <a:rPr lang="en-US" sz="1600" b="1" dirty="0" err="1" smtClean="0">
                  <a:latin typeface="Courier New"/>
                  <a:cs typeface="Courier New"/>
                </a:rPr>
                <a:t>a.add(b).add(c</a:t>
              </a:r>
              <a:r>
                <a:rPr lang="en-US" sz="1600" b="1" dirty="0" smtClean="0">
                  <a:latin typeface="Courier New"/>
                  <a:cs typeface="Courier New"/>
                </a:rPr>
                <a:t>);</a:t>
              </a:r>
            </a:p>
            <a:p>
              <a:r>
                <a:rPr lang="en-US" sz="1600" b="1" dirty="0" smtClean="0">
                  <a:latin typeface="Courier New"/>
                  <a:cs typeface="Courier New"/>
                </a:rPr>
                <a:t>   console.log("1/2 + 1/3 + 1/6 = " + </a:t>
              </a:r>
              <a:r>
                <a:rPr lang="en-US" sz="1600" b="1" dirty="0" smtClean="0">
                  <a:latin typeface="Courier New"/>
                  <a:cs typeface="Courier New"/>
                </a:rPr>
                <a:t>sum)</a:t>
              </a:r>
              <a:r>
                <a:rPr lang="en-US" sz="1600" b="1" dirty="0" smtClean="0">
                  <a:latin typeface="Courier New"/>
                  <a:cs typeface="Courier New"/>
                </a:rPr>
                <a:t>;</a:t>
              </a:r>
            </a:p>
            <a:p>
              <a:r>
                <a:rPr lang="en-US" sz="1600" b="1" dirty="0" smtClean="0">
                  <a:latin typeface="Courier New"/>
                  <a:cs typeface="Courier New"/>
                </a:rPr>
                <a:t>}</a:t>
              </a:r>
            </a:p>
          </p:txBody>
        </p:sp>
      </p:grpSp>
      <p:grpSp>
        <p:nvGrpSpPr>
          <p:cNvPr id="3" name="Group 31"/>
          <p:cNvGrpSpPr/>
          <p:nvPr/>
        </p:nvGrpSpPr>
        <p:grpSpPr>
          <a:xfrm>
            <a:off x="1981200" y="4191000"/>
            <a:ext cx="5403310" cy="969133"/>
            <a:chOff x="1981200" y="5543840"/>
            <a:chExt cx="5403310" cy="969133"/>
          </a:xfrm>
        </p:grpSpPr>
        <p:pic>
          <p:nvPicPr>
            <p:cNvPr id="65549" name="Picture 21" descr="Console"/>
            <p:cNvPicPr>
              <a:picLocks noChangeAspect="1" noChangeArrowheads="1"/>
            </p:cNvPicPr>
            <p:nvPr/>
          </p:nvPicPr>
          <p:blipFill>
            <a:blip r:embed="rId3"/>
            <a:srcRect b="53305"/>
            <a:stretch>
              <a:fillRect/>
            </a:stretch>
          </p:blipFill>
          <p:spPr bwMode="auto">
            <a:xfrm>
              <a:off x="1982247" y="5569240"/>
              <a:ext cx="5402263" cy="755360"/>
            </a:xfrm>
            <a:prstGeom prst="rect">
              <a:avLst/>
            </a:prstGeom>
            <a:noFill/>
            <a:ln w="9525">
              <a:noFill/>
              <a:miter lim="800000"/>
              <a:headEnd/>
              <a:tailEnd/>
            </a:ln>
          </p:spPr>
        </p:pic>
        <p:sp>
          <p:nvSpPr>
            <p:cNvPr id="65550" name="Text Box 22"/>
            <p:cNvSpPr txBox="1">
              <a:spLocks noChangeArrowheads="1"/>
            </p:cNvSpPr>
            <p:nvPr/>
          </p:nvSpPr>
          <p:spPr bwMode="auto">
            <a:xfrm>
              <a:off x="2017172" y="5543840"/>
              <a:ext cx="5334000" cy="244475"/>
            </a:xfrm>
            <a:prstGeom prst="rect">
              <a:avLst/>
            </a:prstGeom>
            <a:noFill/>
            <a:ln w="9525">
              <a:noFill/>
              <a:miter lim="800000"/>
              <a:headEnd/>
              <a:tailEnd/>
            </a:ln>
          </p:spPr>
          <p:txBody>
            <a:bodyPr>
              <a:prstTxWarp prst="textNoShape">
                <a:avLst/>
              </a:prstTxWarp>
              <a:spAutoFit/>
            </a:bodyPr>
            <a:lstStyle/>
            <a:p>
              <a:pPr algn="ctr"/>
              <a:r>
                <a:rPr lang="en-US" sz="1000" b="1" dirty="0" smtClean="0">
                  <a:solidFill>
                    <a:srgbClr val="333333"/>
                  </a:solidFill>
                  <a:latin typeface="Lucida Grande"/>
                  <a:cs typeface="Lucida Grande"/>
                </a:rPr>
                <a:t>JavaScript Console</a:t>
              </a:r>
              <a:endParaRPr lang="en-US" sz="1000" dirty="0">
                <a:solidFill>
                  <a:srgbClr val="333333"/>
                </a:solidFill>
                <a:latin typeface="Lucida Grande"/>
                <a:cs typeface="Lucida Grande"/>
              </a:endParaRPr>
            </a:p>
          </p:txBody>
        </p:sp>
        <p:pic>
          <p:nvPicPr>
            <p:cNvPr id="31" name="Picture 21" descr="Console"/>
            <p:cNvPicPr>
              <a:picLocks noChangeAspect="1" noChangeArrowheads="1"/>
            </p:cNvPicPr>
            <p:nvPr/>
          </p:nvPicPr>
          <p:blipFill>
            <a:blip r:embed="rId3"/>
            <a:srcRect t="70247"/>
            <a:stretch>
              <a:fillRect/>
            </a:stretch>
          </p:blipFill>
          <p:spPr bwMode="auto">
            <a:xfrm>
              <a:off x="1982247" y="6031670"/>
              <a:ext cx="5402263" cy="481303"/>
            </a:xfrm>
            <a:prstGeom prst="rect">
              <a:avLst/>
            </a:prstGeom>
            <a:noFill/>
            <a:ln w="9525">
              <a:noFill/>
              <a:miter lim="800000"/>
              <a:headEnd/>
              <a:tailEnd/>
            </a:ln>
          </p:spPr>
        </p:pic>
        <p:sp>
          <p:nvSpPr>
            <p:cNvPr id="65548" name="Text Box 23"/>
            <p:cNvSpPr txBox="1">
              <a:spLocks noChangeArrowheads="1"/>
            </p:cNvSpPr>
            <p:nvPr/>
          </p:nvSpPr>
          <p:spPr bwMode="auto">
            <a:xfrm>
              <a:off x="1981200" y="5767460"/>
              <a:ext cx="5276850" cy="338554"/>
            </a:xfrm>
            <a:prstGeom prst="rect">
              <a:avLst/>
            </a:prstGeom>
            <a:noFill/>
            <a:ln w="9525">
              <a:noFill/>
              <a:miter lim="800000"/>
              <a:headEnd/>
              <a:tailEnd/>
            </a:ln>
          </p:spPr>
          <p:txBody>
            <a:bodyPr>
              <a:prstTxWarp prst="textNoShape">
                <a:avLst/>
              </a:prstTxWarp>
              <a:spAutoFit/>
            </a:bodyPr>
            <a:lstStyle/>
            <a:p>
              <a:r>
                <a:rPr lang="en-US" sz="1600" b="1" dirty="0" smtClean="0">
                  <a:solidFill>
                    <a:srgbClr val="000000"/>
                  </a:solidFill>
                  <a:latin typeface="Courier New" pitchFamily="1" charset="0"/>
                </a:rPr>
                <a:t>1/2 </a:t>
              </a:r>
              <a:r>
                <a:rPr lang="en-US" sz="1600" b="1" dirty="0">
                  <a:solidFill>
                    <a:srgbClr val="000000"/>
                  </a:solidFill>
                  <a:latin typeface="Courier New" pitchFamily="1" charset="0"/>
                </a:rPr>
                <a:t>+ </a:t>
              </a:r>
              <a:r>
                <a:rPr lang="en-US" sz="1600" b="1" dirty="0" smtClean="0">
                  <a:solidFill>
                    <a:srgbClr val="000000"/>
                  </a:solidFill>
                  <a:latin typeface="Courier New" pitchFamily="1" charset="0"/>
                </a:rPr>
                <a:t>1/3 </a:t>
              </a:r>
              <a:r>
                <a:rPr lang="en-US" sz="1600" b="1" dirty="0">
                  <a:solidFill>
                    <a:srgbClr val="000000"/>
                  </a:solidFill>
                  <a:latin typeface="Courier New" pitchFamily="1" charset="0"/>
                </a:rPr>
                <a:t>+ </a:t>
              </a:r>
              <a:r>
                <a:rPr lang="en-US" sz="1600" b="1" dirty="0" smtClean="0">
                  <a:solidFill>
                    <a:srgbClr val="000000"/>
                  </a:solidFill>
                  <a:latin typeface="Courier New" pitchFamily="1" charset="0"/>
                </a:rPr>
                <a:t>1/6 </a:t>
              </a:r>
              <a:r>
                <a:rPr lang="en-US" sz="1600" b="1" dirty="0">
                  <a:solidFill>
                    <a:srgbClr val="000000"/>
                  </a:solidFill>
                  <a:latin typeface="Courier New" pitchFamily="1" charset="0"/>
                </a:rPr>
                <a:t>=</a:t>
              </a:r>
              <a:r>
                <a:rPr lang="en-US" sz="1600" b="1" dirty="0" smtClean="0">
                  <a:solidFill>
                    <a:srgbClr val="000000"/>
                  </a:solidFill>
                  <a:latin typeface="Courier New" pitchFamily="1" charset="0"/>
                </a:rPr>
                <a:t> </a:t>
              </a:r>
              <a:r>
                <a:rPr lang="en-US" sz="1600" b="1" dirty="0" smtClean="0">
                  <a:latin typeface="Courier New"/>
                  <a:cs typeface="Courier New"/>
                </a:rPr>
                <a:t>1</a:t>
              </a:r>
              <a:endParaRPr lang="en-US" sz="1600" b="1" dirty="0">
                <a:solidFill>
                  <a:srgbClr val="000000"/>
                </a:solidFill>
                <a:latin typeface="Courier New"/>
                <a:cs typeface="Courier New"/>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a:xfrm>
            <a:off x="0" y="76200"/>
            <a:ext cx="9144000" cy="1143000"/>
          </a:xfrm>
          <a:noFill/>
          <a:ln/>
        </p:spPr>
        <p:txBody>
          <a:bodyPr/>
          <a:lstStyle/>
          <a:p>
            <a:r>
              <a:rPr lang="en-US" sz="4000" dirty="0" smtClean="0">
                <a:solidFill>
                  <a:srgbClr val="FF0000"/>
                </a:solidFill>
              </a:rPr>
              <a:t>Object-Oriented Programming</a:t>
            </a:r>
            <a:endParaRPr lang="en-US" dirty="0">
              <a:solidFill>
                <a:schemeClr val="tx1"/>
              </a:solidFill>
            </a:endParaRPr>
          </a:p>
        </p:txBody>
      </p:sp>
      <p:grpSp>
        <p:nvGrpSpPr>
          <p:cNvPr id="2" name="Group 3"/>
          <p:cNvGrpSpPr>
            <a:grpSpLocks/>
          </p:cNvGrpSpPr>
          <p:nvPr/>
        </p:nvGrpSpPr>
        <p:grpSpPr bwMode="auto">
          <a:xfrm>
            <a:off x="656540" y="1573213"/>
            <a:ext cx="1924050" cy="2770187"/>
            <a:chOff x="436" y="991"/>
            <a:chExt cx="1212" cy="1745"/>
          </a:xfrm>
        </p:grpSpPr>
        <p:pic>
          <p:nvPicPr>
            <p:cNvPr id="493572" name="Picture 4" descr="Nygaard"/>
            <p:cNvPicPr>
              <a:picLocks noChangeAspect="1" noChangeArrowheads="1"/>
            </p:cNvPicPr>
            <p:nvPr/>
          </p:nvPicPr>
          <p:blipFill>
            <a:blip r:embed="rId3"/>
            <a:srcRect/>
            <a:stretch>
              <a:fillRect/>
            </a:stretch>
          </p:blipFill>
          <p:spPr bwMode="auto">
            <a:xfrm>
              <a:off x="445" y="991"/>
              <a:ext cx="1203" cy="1530"/>
            </a:xfrm>
            <a:prstGeom prst="rect">
              <a:avLst/>
            </a:prstGeom>
            <a:noFill/>
            <a:ln w="9525">
              <a:solidFill>
                <a:schemeClr val="tx1"/>
              </a:solidFill>
              <a:miter lim="800000"/>
              <a:headEnd/>
              <a:tailEnd/>
            </a:ln>
          </p:spPr>
        </p:pic>
        <p:sp>
          <p:nvSpPr>
            <p:cNvPr id="493573" name="Text Box 5"/>
            <p:cNvSpPr txBox="1">
              <a:spLocks noChangeArrowheads="1"/>
            </p:cNvSpPr>
            <p:nvPr/>
          </p:nvSpPr>
          <p:spPr bwMode="auto">
            <a:xfrm>
              <a:off x="436" y="2544"/>
              <a:ext cx="1211" cy="19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400" b="1">
                  <a:solidFill>
                    <a:srgbClr val="000000"/>
                  </a:solidFill>
                  <a:latin typeface="Helvetica Neue" pitchFamily="1" charset="0"/>
                </a:rPr>
                <a:t>Kristen Nygaard</a:t>
              </a:r>
            </a:p>
          </p:txBody>
        </p:sp>
      </p:grpSp>
      <p:grpSp>
        <p:nvGrpSpPr>
          <p:cNvPr id="3" name="Group 6"/>
          <p:cNvGrpSpPr>
            <a:grpSpLocks/>
          </p:cNvGrpSpPr>
          <p:nvPr/>
        </p:nvGrpSpPr>
        <p:grpSpPr bwMode="auto">
          <a:xfrm>
            <a:off x="6562653" y="1573213"/>
            <a:ext cx="1920875" cy="2770187"/>
            <a:chOff x="4014" y="991"/>
            <a:chExt cx="1210" cy="1745"/>
          </a:xfrm>
        </p:grpSpPr>
        <p:pic>
          <p:nvPicPr>
            <p:cNvPr id="493575" name="Picture 7" descr="OleJohanDahl"/>
            <p:cNvPicPr>
              <a:picLocks noChangeAspect="1" noChangeArrowheads="1"/>
            </p:cNvPicPr>
            <p:nvPr/>
          </p:nvPicPr>
          <p:blipFill>
            <a:blip r:embed="rId4"/>
            <a:srcRect/>
            <a:stretch>
              <a:fillRect/>
            </a:stretch>
          </p:blipFill>
          <p:spPr bwMode="auto">
            <a:xfrm>
              <a:off x="4020" y="991"/>
              <a:ext cx="1203" cy="1530"/>
            </a:xfrm>
            <a:prstGeom prst="rect">
              <a:avLst/>
            </a:prstGeom>
            <a:noFill/>
            <a:ln w="9525">
              <a:solidFill>
                <a:schemeClr val="tx1"/>
              </a:solidFill>
              <a:miter lim="800000"/>
              <a:headEnd/>
              <a:tailEnd/>
            </a:ln>
          </p:spPr>
        </p:pic>
        <p:sp>
          <p:nvSpPr>
            <p:cNvPr id="493576" name="Text Box 8"/>
            <p:cNvSpPr txBox="1">
              <a:spLocks noChangeArrowheads="1"/>
            </p:cNvSpPr>
            <p:nvPr/>
          </p:nvSpPr>
          <p:spPr bwMode="auto">
            <a:xfrm>
              <a:off x="4014" y="2544"/>
              <a:ext cx="1210" cy="19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400" b="1">
                  <a:solidFill>
                    <a:srgbClr val="000000"/>
                  </a:solidFill>
                  <a:latin typeface="Helvetica Neue" pitchFamily="1" charset="0"/>
                </a:rPr>
                <a:t>Ole Johan Dahl</a:t>
              </a:r>
            </a:p>
          </p:txBody>
        </p:sp>
      </p:grpSp>
      <p:sp>
        <p:nvSpPr>
          <p:cNvPr id="493577" name="Text Box 9"/>
          <p:cNvSpPr txBox="1">
            <a:spLocks noChangeArrowheads="1"/>
          </p:cNvSpPr>
          <p:nvPr/>
        </p:nvSpPr>
        <p:spPr bwMode="auto">
          <a:xfrm>
            <a:off x="2667000" y="1562100"/>
            <a:ext cx="3886200" cy="2036455"/>
          </a:xfrm>
          <a:prstGeom prst="rect">
            <a:avLst/>
          </a:prstGeom>
          <a:noFill/>
          <a:ln w="9525">
            <a:noFill/>
            <a:miter lim="800000"/>
            <a:headEnd/>
            <a:tailEnd/>
          </a:ln>
          <a:effectLst/>
        </p:spPr>
        <p:txBody>
          <a:bodyPr wrap="square">
            <a:prstTxWarp prst="textNoShape">
              <a:avLst/>
            </a:prstTxWarp>
            <a:spAutoFit/>
          </a:bodyPr>
          <a:lstStyle/>
          <a:p>
            <a:pPr algn="just">
              <a:lnSpc>
                <a:spcPct val="90000"/>
              </a:lnSpc>
            </a:pPr>
            <a:r>
              <a:rPr lang="en-US" sz="2000" dirty="0">
                <a:solidFill>
                  <a:srgbClr val="000000"/>
                </a:solidFill>
                <a:latin typeface="Times New Roman" pitchFamily="1" charset="0"/>
              </a:rPr>
              <a:t>The most prestigious prize in computer science, the ACM Turing Award, was given in 2002 to two Norwegian computing pioneers, who</a:t>
            </a:r>
            <a:r>
              <a:rPr lang="en-US" sz="2000" dirty="0" smtClean="0">
                <a:solidFill>
                  <a:srgbClr val="000000"/>
                </a:solidFill>
                <a:latin typeface="Times New Roman" pitchFamily="1" charset="0"/>
              </a:rPr>
              <a:t> jointly developed SIMULA in 1967, which was the </a:t>
            </a:r>
            <a:r>
              <a:rPr lang="en-US" sz="2000" dirty="0">
                <a:solidFill>
                  <a:srgbClr val="000000"/>
                </a:solidFill>
                <a:latin typeface="Times New Roman" pitchFamily="1" charset="0"/>
              </a:rPr>
              <a:t>first</a:t>
            </a:r>
            <a:r>
              <a:rPr lang="en-US" sz="2000" dirty="0" smtClean="0">
                <a:solidFill>
                  <a:srgbClr val="000000"/>
                </a:solidFill>
                <a:latin typeface="Times New Roman" pitchFamily="1" charset="0"/>
              </a:rPr>
              <a:t> language to use the object</a:t>
            </a:r>
            <a:r>
              <a:rPr lang="en-US" sz="2000" dirty="0">
                <a:solidFill>
                  <a:srgbClr val="000000"/>
                </a:solidFill>
                <a:latin typeface="Times New Roman" pitchFamily="1" charset="0"/>
              </a:rPr>
              <a:t>-oriented</a:t>
            </a:r>
            <a:r>
              <a:rPr lang="en-US" sz="2000" dirty="0" smtClean="0">
                <a:solidFill>
                  <a:srgbClr val="000000"/>
                </a:solidFill>
                <a:latin typeface="Times New Roman" pitchFamily="1" charset="0"/>
              </a:rPr>
              <a:t> paradigm.</a:t>
            </a:r>
            <a:endParaRPr lang="en-US" sz="2000" dirty="0">
              <a:solidFill>
                <a:srgbClr val="000000"/>
              </a:solidFill>
              <a:latin typeface="Times New Roman" pitchFamily="1" charset="0"/>
            </a:endParaRPr>
          </a:p>
        </p:txBody>
      </p:sp>
      <p:sp>
        <p:nvSpPr>
          <p:cNvPr id="11" name="Text Box 9"/>
          <p:cNvSpPr txBox="1">
            <a:spLocks noChangeArrowheads="1"/>
          </p:cNvSpPr>
          <p:nvPr/>
        </p:nvSpPr>
        <p:spPr bwMode="auto">
          <a:xfrm>
            <a:off x="2667000" y="3733800"/>
            <a:ext cx="3886200" cy="2590453"/>
          </a:xfrm>
          <a:prstGeom prst="rect">
            <a:avLst/>
          </a:prstGeom>
          <a:noFill/>
          <a:ln w="9525">
            <a:noFill/>
            <a:miter lim="800000"/>
            <a:headEnd/>
            <a:tailEnd/>
          </a:ln>
          <a:effectLst/>
        </p:spPr>
        <p:txBody>
          <a:bodyPr wrap="square">
            <a:prstTxWarp prst="textNoShape">
              <a:avLst/>
            </a:prstTxWarp>
            <a:spAutoFit/>
          </a:bodyPr>
          <a:lstStyle/>
          <a:p>
            <a:pPr algn="just">
              <a:lnSpc>
                <a:spcPct val="90000"/>
              </a:lnSpc>
            </a:pPr>
            <a:r>
              <a:rPr lang="en-US" sz="2000" dirty="0" smtClean="0">
                <a:solidFill>
                  <a:srgbClr val="000000"/>
                </a:solidFill>
                <a:latin typeface="Times New Roman" pitchFamily="1" charset="0"/>
              </a:rPr>
              <a:t>In addition to his work in computer science, Kristen </a:t>
            </a:r>
            <a:r>
              <a:rPr lang="en-US" sz="2000" dirty="0" err="1" smtClean="0">
                <a:solidFill>
                  <a:srgbClr val="000000"/>
                </a:solidFill>
                <a:latin typeface="Times New Roman" pitchFamily="1" charset="0"/>
              </a:rPr>
              <a:t>Nygaard</a:t>
            </a:r>
            <a:r>
              <a:rPr lang="en-US" sz="2000" dirty="0" smtClean="0">
                <a:solidFill>
                  <a:srgbClr val="000000"/>
                </a:solidFill>
                <a:latin typeface="Times New Roman" pitchFamily="1" charset="0"/>
              </a:rPr>
              <a:t> also took an active role in making sure that computers served the interests of workers, not just their employers.  In 1990, </a:t>
            </a:r>
            <a:r>
              <a:rPr lang="en-US" sz="2000" dirty="0" err="1" smtClean="0">
                <a:solidFill>
                  <a:srgbClr val="000000"/>
                </a:solidFill>
                <a:latin typeface="Times New Roman" pitchFamily="1" charset="0"/>
              </a:rPr>
              <a:t>Nygaard’s</a:t>
            </a:r>
            <a:r>
              <a:rPr lang="en-US" sz="2000" dirty="0" smtClean="0">
                <a:solidFill>
                  <a:srgbClr val="000000"/>
                </a:solidFill>
                <a:latin typeface="Times New Roman" pitchFamily="1" charset="0"/>
              </a:rPr>
              <a:t> social activism was recognized in the form of the Norbert Wiener Award for Social and Professional Responsibility.</a:t>
            </a:r>
            <a:endParaRPr lang="en-US" sz="2000" dirty="0">
              <a:solidFill>
                <a:srgbClr val="000000"/>
              </a:solidFill>
              <a:latin typeface="Times New Roman" pitchFamily="1"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76200"/>
            <a:ext cx="9144000" cy="1143000"/>
          </a:xfrm>
          <a:noFill/>
        </p:spPr>
        <p:txBody>
          <a:bodyPr/>
          <a:lstStyle/>
          <a:p>
            <a:r>
              <a:rPr lang="en-US" sz="4000" dirty="0" smtClean="0">
                <a:solidFill>
                  <a:srgbClr val="FF0000"/>
                </a:solidFill>
                <a:ea typeface="ＭＳ Ｐゴシック" pitchFamily="1" charset="-128"/>
                <a:cs typeface="ＭＳ Ｐゴシック" pitchFamily="1" charset="-128"/>
              </a:rPr>
              <a:t>Inheritance</a:t>
            </a:r>
            <a:endParaRPr lang="en-US" dirty="0">
              <a:solidFill>
                <a:srgbClr val="FF0000"/>
              </a:solidFill>
              <a:ea typeface="ＭＳ Ｐゴシック" pitchFamily="1" charset="-128"/>
              <a:cs typeface="ＭＳ Ｐゴシック" pitchFamily="1" charset="-128"/>
            </a:endParaRPr>
          </a:p>
        </p:txBody>
      </p:sp>
      <p:sp>
        <p:nvSpPr>
          <p:cNvPr id="51203" name="Rectangle 3"/>
          <p:cNvSpPr>
            <a:spLocks noChangeArrowheads="1"/>
          </p:cNvSpPr>
          <p:nvPr/>
        </p:nvSpPr>
        <p:spPr bwMode="auto">
          <a:xfrm>
            <a:off x="482600" y="1155700"/>
            <a:ext cx="8128000" cy="4864100"/>
          </a:xfrm>
          <a:prstGeom prst="rect">
            <a:avLst/>
          </a:prstGeom>
          <a:noFill/>
          <a:ln w="9525">
            <a:noFill/>
            <a:miter lim="800000"/>
            <a:headEnd/>
            <a:tailEnd/>
          </a:ln>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pitchFamily="1" charset="0"/>
              </a:rPr>
              <a:t>Object-oriented languages allow one class to inherit behavior from another.  For example, classes like </a:t>
            </a:r>
            <a:r>
              <a:rPr lang="en-US" sz="2000" b="1" dirty="0" err="1" smtClean="0">
                <a:solidFill>
                  <a:srgbClr val="000000"/>
                </a:solidFill>
                <a:latin typeface="Courier New"/>
                <a:cs typeface="Courier New"/>
              </a:rPr>
              <a:t>GRect</a:t>
            </a:r>
            <a:r>
              <a:rPr lang="en-US" sz="2400" dirty="0" smtClean="0">
                <a:solidFill>
                  <a:srgbClr val="000000"/>
                </a:solidFill>
                <a:latin typeface="Times New Roman" pitchFamily="1" charset="0"/>
              </a:rPr>
              <a:t> and </a:t>
            </a:r>
            <a:r>
              <a:rPr lang="en-US" sz="2000" b="1" dirty="0" err="1" smtClean="0">
                <a:solidFill>
                  <a:srgbClr val="000000"/>
                </a:solidFill>
                <a:latin typeface="Courier New"/>
                <a:cs typeface="Courier New"/>
              </a:rPr>
              <a:t>GOval</a:t>
            </a:r>
            <a:r>
              <a:rPr lang="en-US" sz="2400" dirty="0" smtClean="0">
                <a:solidFill>
                  <a:srgbClr val="000000"/>
                </a:solidFill>
                <a:latin typeface="Times New Roman" pitchFamily="1" charset="0"/>
              </a:rPr>
              <a:t> inherit behavior from </a:t>
            </a:r>
            <a:r>
              <a:rPr lang="en-US" sz="2000" b="1" dirty="0" err="1" smtClean="0">
                <a:solidFill>
                  <a:srgbClr val="000000"/>
                </a:solidFill>
                <a:latin typeface="Courier New"/>
                <a:cs typeface="Courier New"/>
              </a:rPr>
              <a:t>GObject</a:t>
            </a:r>
            <a:r>
              <a:rPr lang="en-US" sz="2400" dirty="0" smtClean="0">
                <a:solidFill>
                  <a:srgbClr val="000000"/>
                </a:solidFill>
                <a:latin typeface="Times New Roman" pitchFamily="1" charset="0"/>
              </a:rPr>
              <a:t>.</a:t>
            </a:r>
          </a:p>
          <a:p>
            <a:pPr marL="342900" indent="-342900" algn="just">
              <a:lnSpc>
                <a:spcPct val="90000"/>
              </a:lnSpc>
              <a:spcAft>
                <a:spcPct val="50000"/>
              </a:spcAft>
              <a:buFontTx/>
              <a:buChar char="•"/>
            </a:pPr>
            <a:r>
              <a:rPr lang="en-US" sz="2400" dirty="0" smtClean="0">
                <a:solidFill>
                  <a:srgbClr val="000000"/>
                </a:solidFill>
                <a:latin typeface="Times New Roman" pitchFamily="1" charset="0"/>
              </a:rPr>
              <a:t>The simplest way to implement inheritance in JavaScript is to have the factory method for the subclass call the factory method for the </a:t>
            </a:r>
            <a:r>
              <a:rPr lang="en-US" sz="2400" dirty="0" err="1" smtClean="0">
                <a:solidFill>
                  <a:srgbClr val="000000"/>
                </a:solidFill>
                <a:latin typeface="Times New Roman" pitchFamily="1" charset="0"/>
              </a:rPr>
              <a:t>superclass</a:t>
            </a:r>
            <a:r>
              <a:rPr lang="en-US" sz="2400" dirty="0" smtClean="0">
                <a:solidFill>
                  <a:srgbClr val="000000"/>
                </a:solidFill>
                <a:latin typeface="Times New Roman" pitchFamily="1" charset="0"/>
              </a:rPr>
              <a:t> and then add fields to the result.</a:t>
            </a:r>
          </a:p>
          <a:p>
            <a:pPr marL="342900" indent="-342900" algn="just">
              <a:lnSpc>
                <a:spcPct val="90000"/>
              </a:lnSpc>
              <a:spcAft>
                <a:spcPct val="50000"/>
              </a:spcAft>
              <a:buFontTx/>
              <a:buChar char="•"/>
            </a:pPr>
            <a:r>
              <a:rPr lang="en-US" sz="2400" dirty="0" smtClean="0">
                <a:solidFill>
                  <a:srgbClr val="000000"/>
                </a:solidFill>
                <a:latin typeface="Times New Roman" pitchFamily="1" charset="0"/>
              </a:rPr>
              <a:t>This model is illustrated in the text using the </a:t>
            </a:r>
            <a:r>
              <a:rPr lang="en-US" sz="2000" b="1" dirty="0" smtClean="0">
                <a:solidFill>
                  <a:srgbClr val="000000"/>
                </a:solidFill>
                <a:latin typeface="Courier New"/>
                <a:cs typeface="Courier New"/>
              </a:rPr>
              <a:t>Employee</a:t>
            </a:r>
            <a:r>
              <a:rPr lang="en-US" sz="2400" dirty="0" smtClean="0">
                <a:solidFill>
                  <a:srgbClr val="000000"/>
                </a:solidFill>
                <a:latin typeface="Times New Roman"/>
                <a:cs typeface="Times New Roman"/>
              </a:rPr>
              <a:t> class and the subclasses </a:t>
            </a:r>
            <a:r>
              <a:rPr lang="en-US" sz="2000" b="1" dirty="0" err="1" smtClean="0">
                <a:solidFill>
                  <a:srgbClr val="000000"/>
                </a:solidFill>
                <a:latin typeface="Courier New"/>
                <a:cs typeface="Courier New"/>
              </a:rPr>
              <a:t>HourlyEmployee</a:t>
            </a:r>
            <a:r>
              <a:rPr lang="en-US" sz="2400" dirty="0" smtClean="0">
                <a:solidFill>
                  <a:srgbClr val="000000"/>
                </a:solidFill>
                <a:latin typeface="Times New Roman"/>
                <a:cs typeface="Times New Roman"/>
              </a:rPr>
              <a:t>, </a:t>
            </a:r>
            <a:r>
              <a:rPr lang="en-US" sz="2000" b="1" dirty="0" err="1" smtClean="0">
                <a:solidFill>
                  <a:srgbClr val="000000"/>
                </a:solidFill>
                <a:latin typeface="Courier New"/>
                <a:cs typeface="Courier New"/>
              </a:rPr>
              <a:t>SalariedEmployee</a:t>
            </a:r>
            <a:r>
              <a:rPr lang="en-US" sz="2400" dirty="0" smtClean="0">
                <a:solidFill>
                  <a:srgbClr val="000000"/>
                </a:solidFill>
                <a:latin typeface="Times New Roman"/>
                <a:cs typeface="Times New Roman"/>
              </a:rPr>
              <a:t>, and </a:t>
            </a:r>
            <a:r>
              <a:rPr lang="en-US" sz="2000" b="1" dirty="0" err="1" smtClean="0">
                <a:solidFill>
                  <a:srgbClr val="000000"/>
                </a:solidFill>
                <a:latin typeface="Courier New"/>
                <a:cs typeface="Courier New"/>
              </a:rPr>
              <a:t>CommissionedEmployee</a:t>
            </a:r>
            <a:r>
              <a:rPr lang="en-US" sz="2400" dirty="0" smtClean="0">
                <a:solidFill>
                  <a:srgbClr val="000000"/>
                </a:solidFill>
                <a:latin typeface="Times New Roman"/>
                <a:cs typeface="Times New Roman"/>
              </a:rPr>
              <a:t>.</a:t>
            </a:r>
            <a:endParaRPr lang="en-US" sz="2400" dirty="0" smtClean="0">
              <a:solidFill>
                <a:srgbClr val="000000"/>
              </a:solidFill>
              <a:latin typeface="Times New Roman" pitchFamily="1" charset="0"/>
            </a:endParaRPr>
          </a:p>
          <a:p>
            <a:pPr marL="342900" indent="-342900" algn="just">
              <a:lnSpc>
                <a:spcPct val="90000"/>
              </a:lnSpc>
              <a:spcAft>
                <a:spcPct val="50000"/>
              </a:spcAft>
              <a:buFontTx/>
              <a:buChar char="•"/>
            </a:pPr>
            <a:r>
              <a:rPr lang="en-US" sz="2400" dirty="0" smtClean="0">
                <a:solidFill>
                  <a:srgbClr val="000000"/>
                </a:solidFill>
                <a:latin typeface="Times New Roman" pitchFamily="1" charset="0"/>
              </a:rPr>
              <a:t>None of the assignments or section problems require you to implement inheritance, and the topic will not appear on the final exam.</a:t>
            </a:r>
            <a:endParaRPr lang="en-US" sz="2400" dirty="0">
              <a:solidFill>
                <a:srgbClr val="000000"/>
              </a:solidFill>
              <a:latin typeface="Times New Roman" pitchFamily="1"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3"/>
          <p:cNvSpPr>
            <a:spLocks noGrp="1" noChangeArrowheads="1"/>
          </p:cNvSpPr>
          <p:nvPr>
            <p:ph type="title"/>
          </p:nvPr>
        </p:nvSpPr>
        <p:spPr>
          <a:xfrm>
            <a:off x="0" y="2667000"/>
            <a:ext cx="9144000" cy="1143000"/>
          </a:xfrm>
          <a:noFill/>
        </p:spPr>
        <p:txBody>
          <a:bodyPr/>
          <a:lstStyle/>
          <a:p>
            <a:r>
              <a:rPr lang="en-US" sz="3600">
                <a:solidFill>
                  <a:srgbClr val="FF0000"/>
                </a:solidFill>
              </a:rPr>
              <a:t>The End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76200"/>
            <a:ext cx="9144000" cy="1143000"/>
          </a:xfrm>
          <a:noFill/>
        </p:spPr>
        <p:txBody>
          <a:bodyPr/>
          <a:lstStyle/>
          <a:p>
            <a:r>
              <a:rPr lang="en-US" sz="4000" dirty="0" smtClean="0">
                <a:solidFill>
                  <a:srgbClr val="FF0000"/>
                </a:solidFill>
                <a:latin typeface="Times New Roman" pitchFamily="1" charset="0"/>
              </a:rPr>
              <a:t>A Quick </a:t>
            </a:r>
            <a:r>
              <a:rPr lang="en-US" sz="4000" dirty="0" smtClean="0">
                <a:solidFill>
                  <a:srgbClr val="FF0000"/>
                </a:solidFill>
                <a:latin typeface="Times New Roman" pitchFamily="1" charset="0"/>
              </a:rPr>
              <a:t>Walkthrough of </a:t>
            </a:r>
            <a:r>
              <a:rPr lang="en-US" sz="4000" dirty="0" smtClean="0">
                <a:solidFill>
                  <a:srgbClr val="FF0000"/>
                </a:solidFill>
                <a:latin typeface="Times New Roman" pitchFamily="1" charset="0"/>
              </a:rPr>
              <a:t>Assignment #5</a:t>
            </a:r>
            <a:endParaRPr lang="en-US" dirty="0">
              <a:solidFill>
                <a:srgbClr val="FF0000"/>
              </a:solidFill>
              <a:latin typeface="Times New Roman" pitchFamily="1" charset="0"/>
            </a:endParaRPr>
          </a:p>
        </p:txBody>
      </p:sp>
      <p:pic>
        <p:nvPicPr>
          <p:cNvPr id="4" name="Picture 3" descr="EnigmaTopViewTrans.png"/>
          <p:cNvPicPr>
            <a:picLocks noChangeAspect="1"/>
          </p:cNvPicPr>
          <p:nvPr/>
        </p:nvPicPr>
        <p:blipFill>
          <a:blip r:embed="rId3"/>
          <a:stretch>
            <a:fillRect/>
          </a:stretch>
        </p:blipFill>
        <p:spPr>
          <a:xfrm>
            <a:off x="1739424" y="1434020"/>
            <a:ext cx="5665153" cy="4800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0000"/>
        </a:solidFill>
        <a:effectLst/>
      </p:bgPr>
    </p:bg>
    <p:spTree>
      <p:nvGrpSpPr>
        <p:cNvPr id="1" name=""/>
        <p:cNvGrpSpPr/>
        <p:nvPr/>
      </p:nvGrpSpPr>
      <p:grpSpPr>
        <a:xfrm>
          <a:off x="0" y="0"/>
          <a:ext cx="0" cy="0"/>
          <a:chOff x="0" y="0"/>
          <a:chExt cx="0" cy="0"/>
        </a:xfrm>
      </p:grpSpPr>
      <p:pic>
        <p:nvPicPr>
          <p:cNvPr id="10" name="BreakingTheCode.mov">
            <a:hlinkClick r:id="" action="ppaction://media"/>
          </p:cNvPr>
          <p:cNvPicPr/>
          <p:nvPr>
            <a:videoFile r:link="rId1"/>
          </p:nvPr>
        </p:nvPicPr>
        <p:blipFill>
          <a:blip r:embed="rId4"/>
          <a:stretch>
            <a:fillRect/>
          </a:stretch>
        </p:blipFill>
        <p:spPr>
          <a:xfrm>
            <a:off x="457200" y="381000"/>
            <a:ext cx="8229600" cy="6172200"/>
          </a:xfrm>
          <a:prstGeom prst="rect">
            <a:avLst/>
          </a:prstGeom>
        </p:spPr>
      </p:pic>
      <p:sp>
        <p:nvSpPr>
          <p:cNvPr id="8" name="Rectangle 7"/>
          <p:cNvSpPr/>
          <p:nvPr/>
        </p:nvSpPr>
        <p:spPr bwMode="auto">
          <a:xfrm>
            <a:off x="0" y="0"/>
            <a:ext cx="9144000" cy="6858000"/>
          </a:xfrm>
          <a:prstGeom prst="rect">
            <a:avLst/>
          </a:prstGeom>
          <a:solidFill>
            <a:srgbClr val="CC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z="1400" b="1" smtClean="0">
              <a:solidFill>
                <a:srgbClr val="000000"/>
              </a:solidFill>
              <a:latin typeface="Times New Roman" pitchFamily="84" charset="0"/>
            </a:endParaRPr>
          </a:p>
        </p:txBody>
      </p:sp>
      <p:sp>
        <p:nvSpPr>
          <p:cNvPr id="476162" name="Rectangle 2"/>
          <p:cNvSpPr>
            <a:spLocks noGrp="1" noChangeArrowheads="1"/>
          </p:cNvSpPr>
          <p:nvPr>
            <p:ph type="title"/>
          </p:nvPr>
        </p:nvSpPr>
        <p:spPr>
          <a:xfrm>
            <a:off x="0" y="152400"/>
            <a:ext cx="9144000" cy="1143000"/>
          </a:xfrm>
          <a:noFill/>
        </p:spPr>
        <p:txBody>
          <a:bodyPr/>
          <a:lstStyle/>
          <a:p>
            <a:r>
              <a:rPr lang="en-US" sz="3600" i="1" dirty="0" smtClean="0">
                <a:solidFill>
                  <a:srgbClr val="D5FFFF"/>
                </a:solidFill>
              </a:rPr>
              <a:t>Breaking the Code</a:t>
            </a:r>
          </a:p>
        </p:txBody>
      </p:sp>
      <p:sp>
        <p:nvSpPr>
          <p:cNvPr id="11" name="Rectangle 10"/>
          <p:cNvSpPr/>
          <p:nvPr/>
        </p:nvSpPr>
        <p:spPr bwMode="auto">
          <a:xfrm>
            <a:off x="9372600" y="2895600"/>
            <a:ext cx="3810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z="1400" b="1" smtClean="0">
              <a:solidFill>
                <a:srgbClr val="000000"/>
              </a:solidFill>
              <a:latin typeface="Times New Roman" pitchFamily="84" charset="0"/>
            </a:endParaRPr>
          </a:p>
        </p:txBody>
      </p:sp>
      <p:pic>
        <p:nvPicPr>
          <p:cNvPr id="12" name="Picture 11"/>
          <p:cNvPicPr>
            <a:picLocks noChangeAspect="1"/>
          </p:cNvPicPr>
          <p:nvPr/>
        </p:nvPicPr>
        <p:blipFill>
          <a:blip r:embed="rId5"/>
          <a:stretch>
            <a:fillRect/>
          </a:stretch>
        </p:blipFill>
        <p:spPr>
          <a:xfrm>
            <a:off x="532670" y="689391"/>
            <a:ext cx="8078660" cy="4840117"/>
          </a:xfrm>
          <a:prstGeom prst="rect">
            <a:avLst/>
          </a:prstGeom>
        </p:spPr>
      </p:pic>
      <p:sp>
        <p:nvSpPr>
          <p:cNvPr id="7" name="TextBox 6"/>
          <p:cNvSpPr txBox="1"/>
          <p:nvPr/>
        </p:nvSpPr>
        <p:spPr>
          <a:xfrm>
            <a:off x="533400" y="5543840"/>
            <a:ext cx="8077200" cy="1200328"/>
          </a:xfrm>
          <a:prstGeom prst="rect">
            <a:avLst/>
          </a:prstGeom>
          <a:noFill/>
        </p:spPr>
        <p:txBody>
          <a:bodyPr wrap="square" rtlCol="0">
            <a:spAutoFit/>
          </a:bodyPr>
          <a:lstStyle/>
          <a:p>
            <a:pPr algn="ctr"/>
            <a:r>
              <a:rPr lang="en-US" sz="2400" dirty="0" smtClean="0">
                <a:latin typeface="Times New Roman"/>
                <a:cs typeface="Times New Roman"/>
              </a:rPr>
              <a:t>CS 106J Movie Night: </a:t>
            </a:r>
            <a:r>
              <a:rPr lang="en-US" sz="2400" i="1" dirty="0" smtClean="0">
                <a:latin typeface="Times New Roman"/>
                <a:cs typeface="Times New Roman"/>
              </a:rPr>
              <a:t>Breaking the Code</a:t>
            </a:r>
          </a:p>
          <a:p>
            <a:pPr algn="ctr"/>
            <a:r>
              <a:rPr lang="en-US" sz="2400" dirty="0" smtClean="0">
                <a:latin typeface="Times New Roman"/>
                <a:cs typeface="Times New Roman"/>
              </a:rPr>
              <a:t>Monday, May 22, 7:00-9:00</a:t>
            </a:r>
            <a:r>
              <a:rPr lang="en-US" sz="1600" dirty="0" smtClean="0">
                <a:latin typeface="Times New Roman"/>
                <a:cs typeface="Times New Roman"/>
              </a:rPr>
              <a:t>P</a:t>
            </a:r>
            <a:r>
              <a:rPr lang="en-US" sz="2400" dirty="0" smtClean="0">
                <a:latin typeface="Times New Roman"/>
                <a:cs typeface="Times New Roman"/>
              </a:rPr>
              <a:t>.</a:t>
            </a:r>
            <a:r>
              <a:rPr lang="en-US" sz="1600" dirty="0" smtClean="0">
                <a:latin typeface="Times New Roman"/>
                <a:cs typeface="Times New Roman"/>
              </a:rPr>
              <a:t>M</a:t>
            </a:r>
            <a:r>
              <a:rPr lang="en-US" sz="2400" dirty="0" smtClean="0">
                <a:latin typeface="Times New Roman"/>
                <a:cs typeface="Times New Roman"/>
              </a:rPr>
              <a:t>.</a:t>
            </a:r>
          </a:p>
          <a:p>
            <a:pPr algn="ctr"/>
            <a:r>
              <a:rPr lang="en-US" sz="2400" dirty="0" smtClean="0">
                <a:latin typeface="Times New Roman"/>
                <a:cs typeface="Times New Roman"/>
              </a:rPr>
              <a:t>Hewlett 102</a:t>
            </a:r>
            <a:endParaRPr lang="en-US" sz="2400" dirty="0">
              <a:latin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76162"/>
                                        </p:tgtEl>
                                        <p:attrNameLst>
                                          <p:attrName>style.visibility</p:attrName>
                                        </p:attrNameLst>
                                      </p:cBhvr>
                                      <p:to>
                                        <p:strVal val="hidden"/>
                                      </p:to>
                                    </p:set>
                                  </p:childTnLst>
                                </p:cTn>
                              </p:par>
                              <p:par>
                                <p:cTn id="7" presetID="10" presetClass="exit" presetSubtype="0" fill="hold" grpId="0" nodeType="withEffect">
                                  <p:stCondLst>
                                    <p:cond delay="0"/>
                                  </p:stCondLst>
                                  <p:childTnLst>
                                    <p:animEffect transition="out" filter="fade">
                                      <p:cBhvr>
                                        <p:cTn id="8" dur="1000"/>
                                        <p:tgtEl>
                                          <p:spTgt spid="8"/>
                                        </p:tgtEl>
                                      </p:cBhvr>
                                    </p:animEffect>
                                    <p:set>
                                      <p:cBhvr>
                                        <p:cTn id="9" dur="1" fill="hold">
                                          <p:stCondLst>
                                            <p:cond delay="999"/>
                                          </p:stCondLst>
                                        </p:cTn>
                                        <p:tgtEl>
                                          <p:spTgt spid="8"/>
                                        </p:tgtEl>
                                        <p:attrNameLst>
                                          <p:attrName>style.visibility</p:attrName>
                                        </p:attrNameLst>
                                      </p:cBhvr>
                                      <p:to>
                                        <p:strVal val="hidden"/>
                                      </p:to>
                                    </p:set>
                                  </p:childTnLst>
                                </p:cTn>
                              </p:par>
                              <p:par>
                                <p:cTn id="10" presetID="10" presetClass="exit" presetSubtype="0" fill="hold" nodeType="withEffect">
                                  <p:stCondLst>
                                    <p:cond delay="0"/>
                                  </p:stCondLst>
                                  <p:childTnLst>
                                    <p:animEffect transition="out" filter="fade">
                                      <p:cBhvr>
                                        <p:cTn id="11" dur="1000"/>
                                        <p:tgtEl>
                                          <p:spTgt spid="12"/>
                                        </p:tgtEl>
                                      </p:cBhvr>
                                    </p:animEffect>
                                    <p:set>
                                      <p:cBhvr>
                                        <p:cTn id="12" dur="1" fill="hold">
                                          <p:stCondLst>
                                            <p:cond delay="999"/>
                                          </p:stCondLst>
                                        </p:cTn>
                                        <p:tgtEl>
                                          <p:spTgt spid="12"/>
                                        </p:tgtEl>
                                        <p:attrNameLst>
                                          <p:attrName>style.visibility</p:attrName>
                                        </p:attrNameLst>
                                      </p:cBhvr>
                                      <p:to>
                                        <p:strVal val="hidden"/>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49148" fill="hold"/>
                                        <p:tgtEl>
                                          <p:spTgt spid="10"/>
                                        </p:tgtEl>
                                      </p:cBhvr>
                                    </p:cmd>
                                  </p:childTnLst>
                                </p:cTn>
                              </p:par>
                            </p:childTnLst>
                          </p:cTn>
                        </p:par>
                        <p:par>
                          <p:cTn id="16" fill="hold">
                            <p:stCondLst>
                              <p:cond delay="146286"/>
                            </p:stCondLst>
                            <p:childTnLst>
                              <p:par>
                                <p:cTn id="17" presetID="1" presetClass="entr" presetSubtype="0" fill="hold" nodeType="afterEffect">
                                  <p:stCondLst>
                                    <p:cond delay="50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9" fill="hold" display="0">
                  <p:stCondLst>
                    <p:cond delay="indefinite"/>
                  </p:stCondLst>
                  <p:endCondLst>
                    <p:cond evt="onNext" delay="0">
                      <p:tgtEl>
                        <p:sldTgt/>
                      </p:tgtEl>
                    </p:cond>
                    <p:cond evt="onPrev" delay="0">
                      <p:tgtEl>
                        <p:sldTgt/>
                      </p:tgtEl>
                    </p:cond>
                  </p:endCondLst>
                </p:cTn>
                <p:tgtEl>
                  <p:spTgt spid="10"/>
                </p:tgtEl>
              </p:cMediaNode>
            </p:video>
            <p:seq concurrent="1" nextAc="seek">
              <p:cTn id="30" restart="whenNotActive" fill="hold" evtFilter="cancelBubble" nodeType="interactiveSeq">
                <p:stCondLst>
                  <p:cond evt="onClick" delay="0">
                    <p:tgtEl>
                      <p:spTgt spid="10"/>
                    </p:tgtEl>
                  </p:cond>
                </p:stCondLst>
                <p:endSync evt="end" delay="0">
                  <p:rtn val="all"/>
                </p:endSync>
                <p:childTnLst>
                  <p:par>
                    <p:cTn id="31" fill="hold">
                      <p:stCondLst>
                        <p:cond delay="0"/>
                      </p:stCondLst>
                      <p:childTnLst>
                        <p:par>
                          <p:cTn id="32" fill="hold">
                            <p:stCondLst>
                              <p:cond delay="0"/>
                            </p:stCondLst>
                            <p:childTnLst>
                              <p:par>
                                <p:cTn id="33" presetID="2" presetClass="mediacall" presetSubtype="0" fill="hold" nodeType="clickEffect">
                                  <p:stCondLst>
                                    <p:cond delay="0"/>
                                  </p:stCondLst>
                                  <p:childTnLst>
                                    <p:cmd type="call" cmd="togglePause">
                                      <p:cBhvr>
                                        <p:cTn id="34" dur="1" fill="hold"/>
                                        <p:tgtEl>
                                          <p:spTgt spid="10"/>
                                        </p:tgtEl>
                                      </p:cBhvr>
                                    </p:cmd>
                                  </p:childTnLst>
                                </p:cTn>
                              </p:par>
                            </p:childTnLst>
                          </p:cTn>
                        </p:par>
                      </p:childTnLst>
                    </p:cTn>
                  </p:par>
                </p:childTnLst>
              </p:cTn>
              <p:nextCondLst>
                <p:cond evt="onClick" delay="0">
                  <p:tgtEl>
                    <p:spTgt spid="10"/>
                  </p:tgtEl>
                </p:cond>
              </p:nextCondLst>
            </p:seq>
          </p:childTnLst>
        </p:cTn>
      </p:par>
    </p:tnLst>
    <p:bldLst>
      <p:bldP spid="8" grpId="0" animBg="1"/>
      <p:bldP spid="8" grpId="1" animBg="1"/>
      <p:bldP spid="476162" grpId="0"/>
      <p:bldP spid="7"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76200"/>
            <a:ext cx="9144000" cy="1143000"/>
          </a:xfrm>
          <a:noFill/>
        </p:spPr>
        <p:txBody>
          <a:bodyPr/>
          <a:lstStyle/>
          <a:p>
            <a:r>
              <a:rPr lang="en-US" sz="4000" dirty="0" smtClean="0">
                <a:solidFill>
                  <a:srgbClr val="FF0000"/>
                </a:solidFill>
                <a:latin typeface="Times New Roman" pitchFamily="1" charset="0"/>
              </a:rPr>
              <a:t>The Enigma Rotors</a:t>
            </a:r>
            <a:endParaRPr lang="en-US" dirty="0">
              <a:solidFill>
                <a:srgbClr val="FF0000"/>
              </a:solidFill>
              <a:latin typeface="Times New Roman" pitchFamily="1" charset="0"/>
            </a:endParaRPr>
          </a:p>
        </p:txBody>
      </p:sp>
      <p:pic>
        <p:nvPicPr>
          <p:cNvPr id="4" name="Picture 3" descr="EnigmaRotorDiagramTrans.png"/>
          <p:cNvPicPr>
            <a:picLocks noChangeAspect="1"/>
          </p:cNvPicPr>
          <p:nvPr/>
        </p:nvPicPr>
        <p:blipFill>
          <a:blip r:embed="rId3"/>
          <a:stretch>
            <a:fillRect/>
          </a:stretch>
        </p:blipFill>
        <p:spPr>
          <a:xfrm>
            <a:off x="0" y="990600"/>
            <a:ext cx="9144000" cy="55911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76200"/>
            <a:ext cx="9144000" cy="1143000"/>
          </a:xfrm>
          <a:noFill/>
        </p:spPr>
        <p:txBody>
          <a:bodyPr/>
          <a:lstStyle/>
          <a:p>
            <a:r>
              <a:rPr lang="en-US" sz="4000" dirty="0" smtClean="0">
                <a:solidFill>
                  <a:srgbClr val="FF0000"/>
                </a:solidFill>
                <a:latin typeface="Times New Roman" pitchFamily="1" charset="0"/>
              </a:rPr>
              <a:t>The Enigma Structure</a:t>
            </a:r>
            <a:endParaRPr lang="en-US" dirty="0">
              <a:solidFill>
                <a:srgbClr val="FF0000"/>
              </a:solidFill>
              <a:latin typeface="Times New Roman" pitchFamily="1" charset="0"/>
            </a:endParaRPr>
          </a:p>
        </p:txBody>
      </p:sp>
      <p:pic>
        <p:nvPicPr>
          <p:cNvPr id="5" name="Picture 4" descr="EnigmaDiagram0Trans.png"/>
          <p:cNvPicPr>
            <a:picLocks noChangeAspect="1"/>
          </p:cNvPicPr>
          <p:nvPr/>
        </p:nvPicPr>
        <p:blipFill>
          <a:blip r:embed="rId3"/>
          <a:stretch>
            <a:fillRect/>
          </a:stretch>
        </p:blipFill>
        <p:spPr>
          <a:xfrm>
            <a:off x="-1" y="901700"/>
            <a:ext cx="9144001" cy="58801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a:xfrm>
            <a:off x="0" y="152400"/>
            <a:ext cx="9144000" cy="1143000"/>
          </a:xfrm>
          <a:noFill/>
        </p:spPr>
        <p:txBody>
          <a:bodyPr/>
          <a:lstStyle/>
          <a:p>
            <a:r>
              <a:rPr lang="en-US" sz="4000" dirty="0" smtClean="0">
                <a:solidFill>
                  <a:srgbClr val="FF0000"/>
                </a:solidFill>
              </a:rPr>
              <a:t>Operation of the Enigma Machine</a:t>
            </a:r>
          </a:p>
        </p:txBody>
      </p:sp>
      <p:sp>
        <p:nvSpPr>
          <p:cNvPr id="10" name="Rectangle 3"/>
          <p:cNvSpPr>
            <a:spLocks noChangeArrowheads="1"/>
          </p:cNvSpPr>
          <p:nvPr/>
        </p:nvSpPr>
        <p:spPr bwMode="auto">
          <a:xfrm>
            <a:off x="482600" y="1240365"/>
            <a:ext cx="8128000" cy="893235"/>
          </a:xfrm>
          <a:prstGeom prst="rect">
            <a:avLst/>
          </a:prstGeom>
          <a:noFill/>
          <a:ln w="9525">
            <a:noFill/>
            <a:miter lim="800000"/>
            <a:headEnd/>
            <a:tailEnd/>
          </a:ln>
          <a:effectLst/>
        </p:spPr>
        <p:txBody>
          <a:bodyPr>
            <a:prstTxWarp prst="textNoShape">
              <a:avLst/>
            </a:prstTxWarp>
          </a:bodyPr>
          <a:lstStyle/>
          <a:p>
            <a:pPr marL="342900" indent="-342900" algn="just">
              <a:lnSpc>
                <a:spcPct val="90000"/>
              </a:lnSpc>
              <a:spcAft>
                <a:spcPct val="50000"/>
              </a:spcAft>
              <a:buFontTx/>
              <a:buChar char="•"/>
            </a:pPr>
            <a:r>
              <a:rPr lang="en-US" sz="2400" dirty="0" smtClean="0">
                <a:solidFill>
                  <a:srgbClr val="000000"/>
                </a:solidFill>
                <a:latin typeface="Times New Roman" pitchFamily="1" charset="0"/>
              </a:rPr>
              <a:t>Whenever the operator types a letter key on the Enigma, the following things happen:</a:t>
            </a:r>
          </a:p>
        </p:txBody>
      </p:sp>
      <p:grpSp>
        <p:nvGrpSpPr>
          <p:cNvPr id="2" name="Group 29"/>
          <p:cNvGrpSpPr/>
          <p:nvPr/>
        </p:nvGrpSpPr>
        <p:grpSpPr>
          <a:xfrm>
            <a:off x="826105" y="2095381"/>
            <a:ext cx="7784495" cy="1621470"/>
            <a:chOff x="826105" y="2095381"/>
            <a:chExt cx="7784495" cy="1621470"/>
          </a:xfrm>
        </p:grpSpPr>
        <p:sp>
          <p:nvSpPr>
            <p:cNvPr id="4" name="TextBox 3"/>
            <p:cNvSpPr txBox="1"/>
            <p:nvPr/>
          </p:nvSpPr>
          <p:spPr>
            <a:xfrm>
              <a:off x="826105" y="2095381"/>
              <a:ext cx="457200" cy="402674"/>
            </a:xfrm>
            <a:prstGeom prst="rect">
              <a:avLst/>
            </a:prstGeom>
            <a:noFill/>
          </p:spPr>
          <p:txBody>
            <a:bodyPr wrap="square" rtlCol="0">
              <a:spAutoFit/>
            </a:bodyPr>
            <a:lstStyle/>
            <a:p>
              <a:pPr>
                <a:lnSpc>
                  <a:spcPct val="90000"/>
                </a:lnSpc>
              </a:pPr>
              <a:r>
                <a:rPr lang="en-US" sz="2200" dirty="0" smtClean="0">
                  <a:solidFill>
                    <a:srgbClr val="000000"/>
                  </a:solidFill>
                  <a:latin typeface="Times New Roman"/>
                  <a:cs typeface="Times New Roman"/>
                </a:rPr>
                <a:t>1.</a:t>
              </a:r>
              <a:endParaRPr lang="en-US" sz="2200" dirty="0">
                <a:solidFill>
                  <a:srgbClr val="000000"/>
                </a:solidFill>
                <a:latin typeface="Times New Roman"/>
                <a:cs typeface="Times New Roman"/>
              </a:endParaRPr>
            </a:p>
          </p:txBody>
        </p:sp>
        <p:sp>
          <p:nvSpPr>
            <p:cNvPr id="5" name="TextBox 4"/>
            <p:cNvSpPr txBox="1"/>
            <p:nvPr/>
          </p:nvSpPr>
          <p:spPr>
            <a:xfrm>
              <a:off x="1219200" y="2095381"/>
              <a:ext cx="7391400" cy="1621470"/>
            </a:xfrm>
            <a:prstGeom prst="rect">
              <a:avLst/>
            </a:prstGeom>
            <a:noFill/>
          </p:spPr>
          <p:txBody>
            <a:bodyPr wrap="square" rtlCol="0">
              <a:spAutoFit/>
            </a:bodyPr>
            <a:lstStyle/>
            <a:p>
              <a:pPr algn="just">
                <a:lnSpc>
                  <a:spcPct val="90000"/>
                </a:lnSpc>
              </a:pPr>
              <a:r>
                <a:rPr lang="en-US" sz="2200" dirty="0" smtClean="0">
                  <a:solidFill>
                    <a:srgbClr val="000000"/>
                  </a:solidFill>
                  <a:latin typeface="Times New Roman"/>
                  <a:cs typeface="Times New Roman"/>
                </a:rPr>
                <a:t>The force of the key press advances the fast rotor one position.  If the indicator on the fast rotor wraps around from </a:t>
              </a:r>
              <a:r>
                <a:rPr lang="en-US" sz="2200" b="1" dirty="0" smtClean="0">
                  <a:solidFill>
                    <a:srgbClr val="000000"/>
                  </a:solidFill>
                  <a:latin typeface="Helvetica Neue"/>
                  <a:cs typeface="Helvetica Neue"/>
                </a:rPr>
                <a:t>Z</a:t>
              </a:r>
              <a:r>
                <a:rPr lang="en-US" sz="2200" dirty="0" smtClean="0">
                  <a:solidFill>
                    <a:srgbClr val="000000"/>
                  </a:solidFill>
                  <a:latin typeface="Times New Roman"/>
                  <a:cs typeface="Times New Roman"/>
                </a:rPr>
                <a:t> to </a:t>
              </a:r>
              <a:r>
                <a:rPr lang="en-US" sz="2200" b="1" dirty="0" smtClean="0">
                  <a:solidFill>
                    <a:srgbClr val="000000"/>
                  </a:solidFill>
                  <a:latin typeface="Helvetica Neue"/>
                  <a:cs typeface="Helvetica Neue"/>
                </a:rPr>
                <a:t>A</a:t>
              </a:r>
              <a:r>
                <a:rPr lang="en-US" sz="2200" dirty="0" smtClean="0">
                  <a:solidFill>
                    <a:srgbClr val="000000"/>
                  </a:solidFill>
                  <a:latin typeface="Times New Roman"/>
                  <a:cs typeface="Times New Roman"/>
                </a:rPr>
                <a:t>, that action “carries” to the medium rotor, just like the digits on an odometer.  Similarly, if the medium rotor passes </a:t>
              </a:r>
              <a:r>
                <a:rPr lang="en-US" sz="2200" b="1" dirty="0" smtClean="0">
                  <a:solidFill>
                    <a:srgbClr val="000000"/>
                  </a:solidFill>
                  <a:latin typeface="Helvetica Neue"/>
                  <a:cs typeface="Helvetica Neue"/>
                </a:rPr>
                <a:t>Z</a:t>
              </a:r>
              <a:r>
                <a:rPr lang="en-US" sz="2200" dirty="0" smtClean="0">
                  <a:solidFill>
                    <a:srgbClr val="000000"/>
                  </a:solidFill>
                  <a:latin typeface="Times New Roman"/>
                  <a:cs typeface="Times New Roman"/>
                </a:rPr>
                <a:t>, the slow rotor advances one position.</a:t>
              </a:r>
              <a:endParaRPr lang="en-US" sz="2200" b="1" dirty="0">
                <a:solidFill>
                  <a:srgbClr val="000000"/>
                </a:solidFill>
                <a:latin typeface="Helvetica Neue"/>
                <a:cs typeface="Helvetica Neue"/>
              </a:endParaRPr>
            </a:p>
          </p:txBody>
        </p:sp>
      </p:grpSp>
      <p:grpSp>
        <p:nvGrpSpPr>
          <p:cNvPr id="3" name="Group 30"/>
          <p:cNvGrpSpPr/>
          <p:nvPr/>
        </p:nvGrpSpPr>
        <p:grpSpPr>
          <a:xfrm>
            <a:off x="838200" y="3712530"/>
            <a:ext cx="7784495" cy="1059958"/>
            <a:chOff x="838200" y="3712530"/>
            <a:chExt cx="7784495" cy="1059958"/>
          </a:xfrm>
        </p:grpSpPr>
        <p:sp>
          <p:nvSpPr>
            <p:cNvPr id="6" name="TextBox 5"/>
            <p:cNvSpPr txBox="1"/>
            <p:nvPr/>
          </p:nvSpPr>
          <p:spPr>
            <a:xfrm>
              <a:off x="838200" y="3712530"/>
              <a:ext cx="457200" cy="402674"/>
            </a:xfrm>
            <a:prstGeom prst="rect">
              <a:avLst/>
            </a:prstGeom>
            <a:noFill/>
          </p:spPr>
          <p:txBody>
            <a:bodyPr wrap="square" rtlCol="0">
              <a:spAutoFit/>
            </a:bodyPr>
            <a:lstStyle/>
            <a:p>
              <a:pPr>
                <a:lnSpc>
                  <a:spcPct val="90000"/>
                </a:lnSpc>
              </a:pPr>
              <a:r>
                <a:rPr lang="en-US" sz="2200" dirty="0" smtClean="0">
                  <a:solidFill>
                    <a:srgbClr val="000000"/>
                  </a:solidFill>
                  <a:latin typeface="Times New Roman"/>
                  <a:cs typeface="Times New Roman"/>
                </a:rPr>
                <a:t>2.</a:t>
              </a:r>
              <a:endParaRPr lang="en-US" sz="2200" dirty="0">
                <a:solidFill>
                  <a:srgbClr val="000000"/>
                </a:solidFill>
                <a:latin typeface="Times New Roman"/>
                <a:cs typeface="Times New Roman"/>
              </a:endParaRPr>
            </a:p>
          </p:txBody>
        </p:sp>
        <p:sp>
          <p:nvSpPr>
            <p:cNvPr id="7" name="TextBox 6"/>
            <p:cNvSpPr txBox="1"/>
            <p:nvPr/>
          </p:nvSpPr>
          <p:spPr>
            <a:xfrm>
              <a:off x="1231295" y="3712530"/>
              <a:ext cx="7391400" cy="707373"/>
            </a:xfrm>
            <a:prstGeom prst="rect">
              <a:avLst/>
            </a:prstGeom>
            <a:noFill/>
          </p:spPr>
          <p:txBody>
            <a:bodyPr wrap="square" rtlCol="0">
              <a:spAutoFit/>
            </a:bodyPr>
            <a:lstStyle/>
            <a:p>
              <a:pPr algn="just">
                <a:lnSpc>
                  <a:spcPct val="90000"/>
                </a:lnSpc>
              </a:pPr>
              <a:r>
                <a:rPr lang="en-US" sz="2200" dirty="0" smtClean="0">
                  <a:solidFill>
                    <a:srgbClr val="000000"/>
                  </a:solidFill>
                  <a:latin typeface="Times New Roman"/>
                  <a:cs typeface="Times New Roman"/>
                </a:rPr>
                <a:t>An electrical signal is fed into the wire corresponding to the key, which then flows through seven letter-substitution steps:</a:t>
              </a:r>
              <a:endParaRPr lang="en-US" sz="2200" b="1" dirty="0">
                <a:solidFill>
                  <a:srgbClr val="000000"/>
                </a:solidFill>
                <a:latin typeface="Helvetica Neue"/>
                <a:cs typeface="Helvetica Neue"/>
              </a:endParaRPr>
            </a:p>
          </p:txBody>
        </p:sp>
        <p:grpSp>
          <p:nvGrpSpPr>
            <p:cNvPr id="23" name="Group 28"/>
            <p:cNvGrpSpPr/>
            <p:nvPr/>
          </p:nvGrpSpPr>
          <p:grpSpPr>
            <a:xfrm>
              <a:off x="1247020" y="4398027"/>
              <a:ext cx="7363580" cy="374461"/>
              <a:chOff x="1247020" y="4398027"/>
              <a:chExt cx="7363580" cy="374461"/>
            </a:xfrm>
          </p:grpSpPr>
          <p:sp>
            <p:nvSpPr>
              <p:cNvPr id="8" name="TextBox 7"/>
              <p:cNvSpPr txBox="1"/>
              <p:nvPr/>
            </p:nvSpPr>
            <p:spPr>
              <a:xfrm>
                <a:off x="1247020" y="4398027"/>
                <a:ext cx="457200" cy="374461"/>
              </a:xfrm>
              <a:prstGeom prst="rect">
                <a:avLst/>
              </a:prstGeom>
              <a:noFill/>
            </p:spPr>
            <p:txBody>
              <a:bodyPr wrap="square" rtlCol="0">
                <a:spAutoFit/>
              </a:bodyPr>
              <a:lstStyle/>
              <a:p>
                <a:pPr>
                  <a:lnSpc>
                    <a:spcPct val="90000"/>
                  </a:lnSpc>
                </a:pPr>
                <a:r>
                  <a:rPr lang="en-US" sz="2000" dirty="0" smtClean="0">
                    <a:solidFill>
                      <a:srgbClr val="000000"/>
                    </a:solidFill>
                    <a:latin typeface="Times New Roman"/>
                    <a:cs typeface="Times New Roman"/>
                  </a:rPr>
                  <a:t>–</a:t>
                </a:r>
                <a:endParaRPr lang="en-US" sz="2000" dirty="0">
                  <a:solidFill>
                    <a:srgbClr val="000000"/>
                  </a:solidFill>
                  <a:latin typeface="Times New Roman"/>
                  <a:cs typeface="Times New Roman"/>
                </a:endParaRPr>
              </a:p>
            </p:txBody>
          </p:sp>
          <p:sp>
            <p:nvSpPr>
              <p:cNvPr id="9" name="TextBox 8"/>
              <p:cNvSpPr txBox="1"/>
              <p:nvPr/>
            </p:nvSpPr>
            <p:spPr>
              <a:xfrm>
                <a:off x="1524000" y="4398027"/>
                <a:ext cx="7086600" cy="374461"/>
              </a:xfrm>
              <a:prstGeom prst="rect">
                <a:avLst/>
              </a:prstGeom>
              <a:noFill/>
            </p:spPr>
            <p:txBody>
              <a:bodyPr wrap="square" rtlCol="0">
                <a:spAutoFit/>
              </a:bodyPr>
              <a:lstStyle/>
              <a:p>
                <a:pPr algn="just">
                  <a:lnSpc>
                    <a:spcPct val="90000"/>
                  </a:lnSpc>
                </a:pPr>
                <a:r>
                  <a:rPr lang="en-US" sz="2000" dirty="0" smtClean="0">
                    <a:solidFill>
                      <a:srgbClr val="000000"/>
                    </a:solidFill>
                    <a:latin typeface="Times New Roman"/>
                    <a:cs typeface="Times New Roman"/>
                  </a:rPr>
                  <a:t>Through the fast rotor from right to left.</a:t>
                </a:r>
                <a:endParaRPr lang="en-US" sz="2000" b="1" dirty="0">
                  <a:solidFill>
                    <a:srgbClr val="000000"/>
                  </a:solidFill>
                  <a:latin typeface="Helvetica Neue"/>
                  <a:cs typeface="Helvetica Neue"/>
                </a:endParaRPr>
              </a:p>
            </p:txBody>
          </p:sp>
        </p:grpSp>
      </p:grpSp>
      <p:grpSp>
        <p:nvGrpSpPr>
          <p:cNvPr id="24" name="Group 27"/>
          <p:cNvGrpSpPr/>
          <p:nvPr/>
        </p:nvGrpSpPr>
        <p:grpSpPr>
          <a:xfrm>
            <a:off x="1247020" y="4671377"/>
            <a:ext cx="7363580" cy="374461"/>
            <a:chOff x="1247020" y="4671377"/>
            <a:chExt cx="7363580" cy="374461"/>
          </a:xfrm>
        </p:grpSpPr>
        <p:sp>
          <p:nvSpPr>
            <p:cNvPr id="11" name="TextBox 10"/>
            <p:cNvSpPr txBox="1"/>
            <p:nvPr/>
          </p:nvSpPr>
          <p:spPr>
            <a:xfrm>
              <a:off x="1247020" y="4671377"/>
              <a:ext cx="457200" cy="374461"/>
            </a:xfrm>
            <a:prstGeom prst="rect">
              <a:avLst/>
            </a:prstGeom>
            <a:noFill/>
          </p:spPr>
          <p:txBody>
            <a:bodyPr wrap="square" rtlCol="0">
              <a:spAutoFit/>
            </a:bodyPr>
            <a:lstStyle/>
            <a:p>
              <a:pPr>
                <a:lnSpc>
                  <a:spcPct val="90000"/>
                </a:lnSpc>
              </a:pPr>
              <a:r>
                <a:rPr lang="en-US" sz="2000" dirty="0" smtClean="0">
                  <a:solidFill>
                    <a:srgbClr val="000000"/>
                  </a:solidFill>
                  <a:latin typeface="Times New Roman"/>
                  <a:cs typeface="Times New Roman"/>
                </a:rPr>
                <a:t>–</a:t>
              </a:r>
              <a:endParaRPr lang="en-US" sz="2000" dirty="0">
                <a:solidFill>
                  <a:srgbClr val="000000"/>
                </a:solidFill>
                <a:latin typeface="Times New Roman"/>
                <a:cs typeface="Times New Roman"/>
              </a:endParaRPr>
            </a:p>
          </p:txBody>
        </p:sp>
        <p:sp>
          <p:nvSpPr>
            <p:cNvPr id="12" name="TextBox 11"/>
            <p:cNvSpPr txBox="1"/>
            <p:nvPr/>
          </p:nvSpPr>
          <p:spPr>
            <a:xfrm>
              <a:off x="1524000" y="4671377"/>
              <a:ext cx="7086600" cy="374461"/>
            </a:xfrm>
            <a:prstGeom prst="rect">
              <a:avLst/>
            </a:prstGeom>
            <a:noFill/>
          </p:spPr>
          <p:txBody>
            <a:bodyPr wrap="square" rtlCol="0">
              <a:spAutoFit/>
            </a:bodyPr>
            <a:lstStyle/>
            <a:p>
              <a:pPr algn="just">
                <a:lnSpc>
                  <a:spcPct val="90000"/>
                </a:lnSpc>
              </a:pPr>
              <a:r>
                <a:rPr lang="en-US" sz="2000" dirty="0" smtClean="0">
                  <a:solidFill>
                    <a:srgbClr val="000000"/>
                  </a:solidFill>
                  <a:latin typeface="Times New Roman"/>
                  <a:cs typeface="Times New Roman"/>
                </a:rPr>
                <a:t>Through the medium rotor from right to left.</a:t>
              </a:r>
              <a:endParaRPr lang="en-US" sz="2000" b="1" dirty="0">
                <a:solidFill>
                  <a:srgbClr val="000000"/>
                </a:solidFill>
                <a:latin typeface="Helvetica Neue"/>
                <a:cs typeface="Helvetica Neue"/>
              </a:endParaRPr>
            </a:p>
          </p:txBody>
        </p:sp>
      </p:grpSp>
      <p:grpSp>
        <p:nvGrpSpPr>
          <p:cNvPr id="25" name="Group 26"/>
          <p:cNvGrpSpPr/>
          <p:nvPr/>
        </p:nvGrpSpPr>
        <p:grpSpPr>
          <a:xfrm>
            <a:off x="1247020" y="4944727"/>
            <a:ext cx="7363580" cy="374461"/>
            <a:chOff x="1247020" y="4944727"/>
            <a:chExt cx="7363580" cy="374461"/>
          </a:xfrm>
        </p:grpSpPr>
        <p:sp>
          <p:nvSpPr>
            <p:cNvPr id="13" name="TextBox 12"/>
            <p:cNvSpPr txBox="1"/>
            <p:nvPr/>
          </p:nvSpPr>
          <p:spPr>
            <a:xfrm>
              <a:off x="1247020" y="4944727"/>
              <a:ext cx="457200" cy="374461"/>
            </a:xfrm>
            <a:prstGeom prst="rect">
              <a:avLst/>
            </a:prstGeom>
            <a:noFill/>
          </p:spPr>
          <p:txBody>
            <a:bodyPr wrap="square" rtlCol="0">
              <a:spAutoFit/>
            </a:bodyPr>
            <a:lstStyle/>
            <a:p>
              <a:pPr>
                <a:lnSpc>
                  <a:spcPct val="90000"/>
                </a:lnSpc>
              </a:pPr>
              <a:r>
                <a:rPr lang="en-US" sz="2000" dirty="0" smtClean="0">
                  <a:solidFill>
                    <a:srgbClr val="000000"/>
                  </a:solidFill>
                  <a:latin typeface="Times New Roman"/>
                  <a:cs typeface="Times New Roman"/>
                </a:rPr>
                <a:t>–</a:t>
              </a:r>
              <a:endParaRPr lang="en-US" sz="2000" dirty="0">
                <a:solidFill>
                  <a:srgbClr val="000000"/>
                </a:solidFill>
                <a:latin typeface="Times New Roman"/>
                <a:cs typeface="Times New Roman"/>
              </a:endParaRPr>
            </a:p>
          </p:txBody>
        </p:sp>
        <p:sp>
          <p:nvSpPr>
            <p:cNvPr id="14" name="TextBox 13"/>
            <p:cNvSpPr txBox="1"/>
            <p:nvPr/>
          </p:nvSpPr>
          <p:spPr>
            <a:xfrm>
              <a:off x="1524000" y="4944727"/>
              <a:ext cx="7086600" cy="374461"/>
            </a:xfrm>
            <a:prstGeom prst="rect">
              <a:avLst/>
            </a:prstGeom>
            <a:noFill/>
          </p:spPr>
          <p:txBody>
            <a:bodyPr wrap="square" rtlCol="0">
              <a:spAutoFit/>
            </a:bodyPr>
            <a:lstStyle/>
            <a:p>
              <a:pPr algn="just">
                <a:lnSpc>
                  <a:spcPct val="90000"/>
                </a:lnSpc>
              </a:pPr>
              <a:r>
                <a:rPr lang="en-US" sz="2000" dirty="0" smtClean="0">
                  <a:solidFill>
                    <a:srgbClr val="000000"/>
                  </a:solidFill>
                  <a:latin typeface="Times New Roman"/>
                  <a:cs typeface="Times New Roman"/>
                </a:rPr>
                <a:t>Through the slow rotor from right to left.</a:t>
              </a:r>
              <a:endParaRPr lang="en-US" sz="2000" b="1" dirty="0">
                <a:solidFill>
                  <a:srgbClr val="000000"/>
                </a:solidFill>
                <a:latin typeface="Helvetica Neue"/>
                <a:cs typeface="Helvetica Neue"/>
              </a:endParaRPr>
            </a:p>
          </p:txBody>
        </p:sp>
      </p:grpSp>
      <p:grpSp>
        <p:nvGrpSpPr>
          <p:cNvPr id="26" name="Group 25"/>
          <p:cNvGrpSpPr/>
          <p:nvPr/>
        </p:nvGrpSpPr>
        <p:grpSpPr>
          <a:xfrm>
            <a:off x="1247020" y="5218077"/>
            <a:ext cx="7363580" cy="374461"/>
            <a:chOff x="1247020" y="5218077"/>
            <a:chExt cx="7363580" cy="374461"/>
          </a:xfrm>
        </p:grpSpPr>
        <p:sp>
          <p:nvSpPr>
            <p:cNvPr id="15" name="TextBox 14"/>
            <p:cNvSpPr txBox="1"/>
            <p:nvPr/>
          </p:nvSpPr>
          <p:spPr>
            <a:xfrm>
              <a:off x="1247020" y="5218077"/>
              <a:ext cx="457200" cy="374461"/>
            </a:xfrm>
            <a:prstGeom prst="rect">
              <a:avLst/>
            </a:prstGeom>
            <a:noFill/>
          </p:spPr>
          <p:txBody>
            <a:bodyPr wrap="square" rtlCol="0">
              <a:spAutoFit/>
            </a:bodyPr>
            <a:lstStyle/>
            <a:p>
              <a:pPr>
                <a:lnSpc>
                  <a:spcPct val="90000"/>
                </a:lnSpc>
              </a:pPr>
              <a:r>
                <a:rPr lang="en-US" sz="2000" dirty="0" smtClean="0">
                  <a:solidFill>
                    <a:srgbClr val="000000"/>
                  </a:solidFill>
                  <a:latin typeface="Times New Roman"/>
                  <a:cs typeface="Times New Roman"/>
                </a:rPr>
                <a:t>–</a:t>
              </a:r>
              <a:endParaRPr lang="en-US" sz="2000" dirty="0">
                <a:solidFill>
                  <a:srgbClr val="000000"/>
                </a:solidFill>
                <a:latin typeface="Times New Roman"/>
                <a:cs typeface="Times New Roman"/>
              </a:endParaRPr>
            </a:p>
          </p:txBody>
        </p:sp>
        <p:sp>
          <p:nvSpPr>
            <p:cNvPr id="16" name="TextBox 15"/>
            <p:cNvSpPr txBox="1"/>
            <p:nvPr/>
          </p:nvSpPr>
          <p:spPr>
            <a:xfrm>
              <a:off x="1524000" y="5218077"/>
              <a:ext cx="7086600" cy="374461"/>
            </a:xfrm>
            <a:prstGeom prst="rect">
              <a:avLst/>
            </a:prstGeom>
            <a:noFill/>
          </p:spPr>
          <p:txBody>
            <a:bodyPr wrap="square" rtlCol="0">
              <a:spAutoFit/>
            </a:bodyPr>
            <a:lstStyle/>
            <a:p>
              <a:pPr algn="just">
                <a:lnSpc>
                  <a:spcPct val="90000"/>
                </a:lnSpc>
              </a:pPr>
              <a:r>
                <a:rPr lang="en-US" sz="2000" dirty="0" smtClean="0">
                  <a:solidFill>
                    <a:srgbClr val="000000"/>
                  </a:solidFill>
                  <a:latin typeface="Times New Roman"/>
                  <a:cs typeface="Times New Roman"/>
                </a:rPr>
                <a:t>Through the reflector, which turns the signal around.</a:t>
              </a:r>
              <a:endParaRPr lang="en-US" sz="2000" b="1" dirty="0">
                <a:solidFill>
                  <a:srgbClr val="000000"/>
                </a:solidFill>
                <a:latin typeface="Helvetica Neue"/>
                <a:cs typeface="Helvetica Neue"/>
              </a:endParaRPr>
            </a:p>
          </p:txBody>
        </p:sp>
      </p:grpSp>
      <p:grpSp>
        <p:nvGrpSpPr>
          <p:cNvPr id="27" name="Group 24"/>
          <p:cNvGrpSpPr/>
          <p:nvPr/>
        </p:nvGrpSpPr>
        <p:grpSpPr>
          <a:xfrm>
            <a:off x="1247020" y="5491427"/>
            <a:ext cx="7363580" cy="374461"/>
            <a:chOff x="1247020" y="5491427"/>
            <a:chExt cx="7363580" cy="374461"/>
          </a:xfrm>
        </p:grpSpPr>
        <p:sp>
          <p:nvSpPr>
            <p:cNvPr id="17" name="TextBox 16"/>
            <p:cNvSpPr txBox="1"/>
            <p:nvPr/>
          </p:nvSpPr>
          <p:spPr>
            <a:xfrm>
              <a:off x="1247020" y="5491427"/>
              <a:ext cx="457200" cy="374461"/>
            </a:xfrm>
            <a:prstGeom prst="rect">
              <a:avLst/>
            </a:prstGeom>
            <a:noFill/>
          </p:spPr>
          <p:txBody>
            <a:bodyPr wrap="square" rtlCol="0">
              <a:spAutoFit/>
            </a:bodyPr>
            <a:lstStyle/>
            <a:p>
              <a:pPr>
                <a:lnSpc>
                  <a:spcPct val="90000"/>
                </a:lnSpc>
              </a:pPr>
              <a:r>
                <a:rPr lang="en-US" sz="2000" dirty="0" smtClean="0">
                  <a:solidFill>
                    <a:srgbClr val="000000"/>
                  </a:solidFill>
                  <a:latin typeface="Times New Roman"/>
                  <a:cs typeface="Times New Roman"/>
                </a:rPr>
                <a:t>–</a:t>
              </a:r>
              <a:endParaRPr lang="en-US" sz="2000" dirty="0">
                <a:solidFill>
                  <a:srgbClr val="000000"/>
                </a:solidFill>
                <a:latin typeface="Times New Roman"/>
                <a:cs typeface="Times New Roman"/>
              </a:endParaRPr>
            </a:p>
          </p:txBody>
        </p:sp>
        <p:sp>
          <p:nvSpPr>
            <p:cNvPr id="18" name="TextBox 17"/>
            <p:cNvSpPr txBox="1"/>
            <p:nvPr/>
          </p:nvSpPr>
          <p:spPr>
            <a:xfrm>
              <a:off x="1524000" y="5491427"/>
              <a:ext cx="7086600" cy="374461"/>
            </a:xfrm>
            <a:prstGeom prst="rect">
              <a:avLst/>
            </a:prstGeom>
            <a:noFill/>
          </p:spPr>
          <p:txBody>
            <a:bodyPr wrap="square" rtlCol="0">
              <a:spAutoFit/>
            </a:bodyPr>
            <a:lstStyle/>
            <a:p>
              <a:pPr algn="just">
                <a:lnSpc>
                  <a:spcPct val="90000"/>
                </a:lnSpc>
              </a:pPr>
              <a:r>
                <a:rPr lang="en-US" sz="2000" dirty="0" smtClean="0">
                  <a:solidFill>
                    <a:srgbClr val="000000"/>
                  </a:solidFill>
                  <a:latin typeface="Times New Roman"/>
                  <a:cs typeface="Times New Roman"/>
                </a:rPr>
                <a:t>Through the slow rotor from left to right.</a:t>
              </a:r>
              <a:endParaRPr lang="en-US" sz="2000" b="1" dirty="0">
                <a:solidFill>
                  <a:srgbClr val="000000"/>
                </a:solidFill>
                <a:latin typeface="Helvetica Neue"/>
                <a:cs typeface="Helvetica Neue"/>
              </a:endParaRPr>
            </a:p>
          </p:txBody>
        </p:sp>
      </p:grpSp>
      <p:grpSp>
        <p:nvGrpSpPr>
          <p:cNvPr id="28" name="Group 23"/>
          <p:cNvGrpSpPr/>
          <p:nvPr/>
        </p:nvGrpSpPr>
        <p:grpSpPr>
          <a:xfrm>
            <a:off x="1247020" y="5764777"/>
            <a:ext cx="7363580" cy="374461"/>
            <a:chOff x="1247020" y="5764777"/>
            <a:chExt cx="7363580" cy="374461"/>
          </a:xfrm>
        </p:grpSpPr>
        <p:sp>
          <p:nvSpPr>
            <p:cNvPr id="19" name="TextBox 18"/>
            <p:cNvSpPr txBox="1"/>
            <p:nvPr/>
          </p:nvSpPr>
          <p:spPr>
            <a:xfrm>
              <a:off x="1247020" y="5764777"/>
              <a:ext cx="457200" cy="374461"/>
            </a:xfrm>
            <a:prstGeom prst="rect">
              <a:avLst/>
            </a:prstGeom>
            <a:noFill/>
          </p:spPr>
          <p:txBody>
            <a:bodyPr wrap="square" rtlCol="0">
              <a:spAutoFit/>
            </a:bodyPr>
            <a:lstStyle/>
            <a:p>
              <a:pPr>
                <a:lnSpc>
                  <a:spcPct val="90000"/>
                </a:lnSpc>
              </a:pPr>
              <a:r>
                <a:rPr lang="en-US" sz="2000" dirty="0" smtClean="0">
                  <a:solidFill>
                    <a:srgbClr val="000000"/>
                  </a:solidFill>
                  <a:latin typeface="Times New Roman"/>
                  <a:cs typeface="Times New Roman"/>
                </a:rPr>
                <a:t>–</a:t>
              </a:r>
              <a:endParaRPr lang="en-US" sz="2000" dirty="0">
                <a:solidFill>
                  <a:srgbClr val="000000"/>
                </a:solidFill>
                <a:latin typeface="Times New Roman"/>
                <a:cs typeface="Times New Roman"/>
              </a:endParaRPr>
            </a:p>
          </p:txBody>
        </p:sp>
        <p:sp>
          <p:nvSpPr>
            <p:cNvPr id="20" name="TextBox 19"/>
            <p:cNvSpPr txBox="1"/>
            <p:nvPr/>
          </p:nvSpPr>
          <p:spPr>
            <a:xfrm>
              <a:off x="1524000" y="5764777"/>
              <a:ext cx="7086600" cy="374461"/>
            </a:xfrm>
            <a:prstGeom prst="rect">
              <a:avLst/>
            </a:prstGeom>
            <a:noFill/>
          </p:spPr>
          <p:txBody>
            <a:bodyPr wrap="square" rtlCol="0">
              <a:spAutoFit/>
            </a:bodyPr>
            <a:lstStyle/>
            <a:p>
              <a:pPr algn="just">
                <a:lnSpc>
                  <a:spcPct val="90000"/>
                </a:lnSpc>
              </a:pPr>
              <a:r>
                <a:rPr lang="en-US" sz="2000" dirty="0" smtClean="0">
                  <a:solidFill>
                    <a:srgbClr val="000000"/>
                  </a:solidFill>
                  <a:latin typeface="Times New Roman"/>
                  <a:cs typeface="Times New Roman"/>
                </a:rPr>
                <a:t>Through the medium rotor from left to right.</a:t>
              </a:r>
              <a:endParaRPr lang="en-US" sz="2000" b="1" dirty="0">
                <a:solidFill>
                  <a:srgbClr val="000000"/>
                </a:solidFill>
                <a:latin typeface="Helvetica Neue"/>
                <a:cs typeface="Helvetica Neue"/>
              </a:endParaRPr>
            </a:p>
          </p:txBody>
        </p:sp>
      </p:grpSp>
      <p:grpSp>
        <p:nvGrpSpPr>
          <p:cNvPr id="29" name="Group 22"/>
          <p:cNvGrpSpPr/>
          <p:nvPr/>
        </p:nvGrpSpPr>
        <p:grpSpPr>
          <a:xfrm>
            <a:off x="1247020" y="6038127"/>
            <a:ext cx="7363580" cy="374461"/>
            <a:chOff x="1247020" y="6038127"/>
            <a:chExt cx="7363580" cy="374461"/>
          </a:xfrm>
        </p:grpSpPr>
        <p:sp>
          <p:nvSpPr>
            <p:cNvPr id="21" name="TextBox 20"/>
            <p:cNvSpPr txBox="1"/>
            <p:nvPr/>
          </p:nvSpPr>
          <p:spPr>
            <a:xfrm>
              <a:off x="1247020" y="6038127"/>
              <a:ext cx="457200" cy="374461"/>
            </a:xfrm>
            <a:prstGeom prst="rect">
              <a:avLst/>
            </a:prstGeom>
            <a:noFill/>
          </p:spPr>
          <p:txBody>
            <a:bodyPr wrap="square" rtlCol="0">
              <a:spAutoFit/>
            </a:bodyPr>
            <a:lstStyle/>
            <a:p>
              <a:pPr>
                <a:lnSpc>
                  <a:spcPct val="90000"/>
                </a:lnSpc>
              </a:pPr>
              <a:r>
                <a:rPr lang="en-US" sz="2000" dirty="0" smtClean="0">
                  <a:solidFill>
                    <a:srgbClr val="000000"/>
                  </a:solidFill>
                  <a:latin typeface="Times New Roman"/>
                  <a:cs typeface="Times New Roman"/>
                </a:rPr>
                <a:t>–</a:t>
              </a:r>
              <a:endParaRPr lang="en-US" sz="2000" dirty="0">
                <a:solidFill>
                  <a:srgbClr val="000000"/>
                </a:solidFill>
                <a:latin typeface="Times New Roman"/>
                <a:cs typeface="Times New Roman"/>
              </a:endParaRPr>
            </a:p>
          </p:txBody>
        </p:sp>
        <p:sp>
          <p:nvSpPr>
            <p:cNvPr id="22" name="TextBox 21"/>
            <p:cNvSpPr txBox="1"/>
            <p:nvPr/>
          </p:nvSpPr>
          <p:spPr>
            <a:xfrm>
              <a:off x="1524000" y="6038127"/>
              <a:ext cx="7086600" cy="374461"/>
            </a:xfrm>
            <a:prstGeom prst="rect">
              <a:avLst/>
            </a:prstGeom>
            <a:noFill/>
          </p:spPr>
          <p:txBody>
            <a:bodyPr wrap="square" rtlCol="0">
              <a:spAutoFit/>
            </a:bodyPr>
            <a:lstStyle/>
            <a:p>
              <a:pPr algn="just">
                <a:lnSpc>
                  <a:spcPct val="90000"/>
                </a:lnSpc>
              </a:pPr>
              <a:r>
                <a:rPr lang="en-US" sz="2000" dirty="0" smtClean="0">
                  <a:solidFill>
                    <a:srgbClr val="000000"/>
                  </a:solidFill>
                  <a:latin typeface="Times New Roman"/>
                  <a:cs typeface="Times New Roman"/>
                </a:rPr>
                <a:t>Through the fast rotor from left to right and then on to the lamp.</a:t>
              </a:r>
              <a:endParaRPr lang="en-US" sz="2000" b="1" dirty="0">
                <a:solidFill>
                  <a:srgbClr val="000000"/>
                </a:solidFill>
                <a:latin typeface="Helvetica Neue"/>
                <a:cs typeface="Helvetica Neue"/>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76200"/>
            <a:ext cx="9144000" cy="1143000"/>
          </a:xfrm>
          <a:noFill/>
        </p:spPr>
        <p:txBody>
          <a:bodyPr/>
          <a:lstStyle/>
          <a:p>
            <a:r>
              <a:rPr lang="en-US" sz="4000" dirty="0" smtClean="0">
                <a:solidFill>
                  <a:srgbClr val="FF0000"/>
                </a:solidFill>
                <a:latin typeface="Times New Roman" pitchFamily="1" charset="0"/>
              </a:rPr>
              <a:t>Encoding the Letter “A”</a:t>
            </a:r>
            <a:endParaRPr lang="en-US" dirty="0">
              <a:solidFill>
                <a:srgbClr val="FF0000"/>
              </a:solidFill>
              <a:latin typeface="Times New Roman" pitchFamily="1" charset="0"/>
            </a:endParaRPr>
          </a:p>
        </p:txBody>
      </p:sp>
      <p:pic>
        <p:nvPicPr>
          <p:cNvPr id="4" name="Picture 3" descr="EnigmaDiagram0Trans.png"/>
          <p:cNvPicPr>
            <a:picLocks noChangeAspect="1"/>
          </p:cNvPicPr>
          <p:nvPr/>
        </p:nvPicPr>
        <p:blipFill>
          <a:blip r:embed="rId3"/>
          <a:stretch>
            <a:fillRect/>
          </a:stretch>
        </p:blipFill>
        <p:spPr>
          <a:xfrm>
            <a:off x="-1" y="901700"/>
            <a:ext cx="9144001" cy="5880100"/>
          </a:xfrm>
          <a:prstGeom prst="rect">
            <a:avLst/>
          </a:prstGeom>
        </p:spPr>
      </p:pic>
      <p:pic>
        <p:nvPicPr>
          <p:cNvPr id="12" name="Picture 11" descr="EnigmaDiagram1Trans.png"/>
          <p:cNvPicPr>
            <a:picLocks noChangeAspect="1"/>
          </p:cNvPicPr>
          <p:nvPr/>
        </p:nvPicPr>
        <p:blipFill>
          <a:blip r:embed="rId4"/>
          <a:stretch>
            <a:fillRect/>
          </a:stretch>
        </p:blipFill>
        <p:spPr>
          <a:xfrm>
            <a:off x="0" y="901700"/>
            <a:ext cx="9144000" cy="58801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1"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1" u="none" strike="noStrike" cap="none" normalizeH="0" baseline="0">
            <a:ln>
              <a:noFill/>
            </a:ln>
            <a:solidFill>
              <a:schemeClr val="tx1"/>
            </a:solidFill>
            <a:effectLst/>
            <a:latin typeface="Times New Roman"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a:ln>
              <a:noFill/>
            </a:ln>
            <a:solidFill>
              <a:schemeClr val="tx1"/>
            </a:solidFill>
            <a:effectLst/>
            <a:latin typeface="Times New Roman"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a:ln>
              <a:noFill/>
            </a:ln>
            <a:solidFill>
              <a:schemeClr val="tx1"/>
            </a:solidFill>
            <a:effectLst/>
            <a:latin typeface="Times New Roman" pitchFamily="1"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1"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1" u="none" strike="noStrike" cap="none" normalizeH="0" baseline="0">
            <a:ln>
              <a:noFill/>
            </a:ln>
            <a:solidFill>
              <a:schemeClr val="tx1"/>
            </a:solidFill>
            <a:effectLst/>
            <a:latin typeface="Times New Roman"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a:ln>
              <a:noFill/>
            </a:ln>
            <a:solidFill>
              <a:schemeClr val="tx1"/>
            </a:solidFill>
            <a:effectLst/>
            <a:latin typeface="Times New Roman"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a:ln>
              <a:noFill/>
            </a:ln>
            <a:solidFill>
              <a:schemeClr val="tx1"/>
            </a:solidFill>
            <a:effectLst/>
            <a:latin typeface="Times New Roman"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a:ln>
              <a:noFill/>
            </a:ln>
            <a:solidFill>
              <a:schemeClr val="tx1"/>
            </a:solidFill>
            <a:effectLst/>
            <a:latin typeface="Times New Roman" pitchFamily="1"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8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22265</TotalTime>
  <Words>2955</Words>
  <Application>Microsoft Macintosh PowerPoint</Application>
  <PresentationFormat>On-screen Show (4:3)</PresentationFormat>
  <Paragraphs>341</Paragraphs>
  <Slides>31</Slides>
  <Notes>31</Notes>
  <HiddenSlides>0</HiddenSlides>
  <MMClips>1</MMClips>
  <ScaleCrop>false</ScaleCrop>
  <HeadingPairs>
    <vt:vector size="4" baseType="variant">
      <vt:variant>
        <vt:lpstr>Design Template</vt:lpstr>
      </vt:variant>
      <vt:variant>
        <vt:i4>10</vt:i4>
      </vt:variant>
      <vt:variant>
        <vt:lpstr>Slide Titles</vt:lpstr>
      </vt:variant>
      <vt:variant>
        <vt:i4>31</vt:i4>
      </vt:variant>
    </vt:vector>
  </HeadingPairs>
  <TitlesOfParts>
    <vt:vector size="41" baseType="lpstr">
      <vt:lpstr>Blank Presentation</vt:lpstr>
      <vt:lpstr>1_Blank Presentation</vt:lpstr>
      <vt:lpstr>2_Blank Presentation</vt:lpstr>
      <vt:lpstr>3_Blank Presentation</vt:lpstr>
      <vt:lpstr>4_Blank Presentation</vt:lpstr>
      <vt:lpstr>5_Blank Presentation</vt:lpstr>
      <vt:lpstr>6_Blank Presentation</vt:lpstr>
      <vt:lpstr>7_Blank Presentation</vt:lpstr>
      <vt:lpstr>8_Blank Presentation</vt:lpstr>
      <vt:lpstr>9_Blank Presentation</vt:lpstr>
      <vt:lpstr>JavaScript and OOP</vt:lpstr>
      <vt:lpstr>Once upon a time . . .</vt:lpstr>
      <vt:lpstr>Object-Oriented Programming</vt:lpstr>
      <vt:lpstr>A Quick Walkthrough of Assignment #5</vt:lpstr>
      <vt:lpstr>Breaking the Code</vt:lpstr>
      <vt:lpstr>The Enigma Rotors</vt:lpstr>
      <vt:lpstr>The Enigma Structure</vt:lpstr>
      <vt:lpstr>Operation of the Enigma Machine</vt:lpstr>
      <vt:lpstr>Encoding the Letter “A”</vt:lpstr>
      <vt:lpstr>The Next “A” Is Different</vt:lpstr>
      <vt:lpstr>JavaScript and OOP</vt:lpstr>
      <vt:lpstr>Review: Clients and Interfaces</vt:lpstr>
      <vt:lpstr>David Parnas on Modular Development</vt:lpstr>
      <vt:lpstr>Information Hiding</vt:lpstr>
      <vt:lpstr>Thinking About Objects</vt:lpstr>
      <vt:lpstr>Principles of Object-Oriented Design</vt:lpstr>
      <vt:lpstr>Turning Points into Objects</vt:lpstr>
      <vt:lpstr>Adding Methods</vt:lpstr>
      <vt:lpstr>A Method-Based Definition of Point</vt:lpstr>
      <vt:lpstr>Keeping Data Private</vt:lpstr>
      <vt:lpstr>An Encapsulated Point Class</vt:lpstr>
      <vt:lpstr>Converting Objects to Strings</vt:lpstr>
      <vt:lpstr>Adding a toString Function</vt:lpstr>
      <vt:lpstr>Rational Numbers</vt:lpstr>
      <vt:lpstr>JavaScript Numbers Are Approximations</vt:lpstr>
      <vt:lpstr>Implementing the Rational Class</vt:lpstr>
      <vt:lpstr>The Rational Class</vt:lpstr>
      <vt:lpstr>The Rational Class</vt:lpstr>
      <vt:lpstr>Rational Numbers Are Exact</vt:lpstr>
      <vt:lpstr>Inheritance</vt:lpstr>
      <vt:lpstr>The End</vt:lpstr>
    </vt:vector>
  </TitlesOfParts>
  <Company>Stanford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3—Expressions</dc:title>
  <cp:lastModifiedBy>Eric Roberts</cp:lastModifiedBy>
  <cp:revision>178</cp:revision>
  <dcterms:created xsi:type="dcterms:W3CDTF">2017-05-18T03:01:08Z</dcterms:created>
  <dcterms:modified xsi:type="dcterms:W3CDTF">2017-05-19T00:52:29Z</dcterms:modified>
</cp:coreProperties>
</file>