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0" r:id="rId2"/>
  </p:sldMasterIdLst>
  <p:notesMasterIdLst>
    <p:notesMasterId r:id="rId22"/>
  </p:notesMasterIdLst>
  <p:sldIdLst>
    <p:sldId id="441" r:id="rId3"/>
    <p:sldId id="485" r:id="rId4"/>
    <p:sldId id="511" r:id="rId5"/>
    <p:sldId id="510" r:id="rId6"/>
    <p:sldId id="515" r:id="rId7"/>
    <p:sldId id="514" r:id="rId8"/>
    <p:sldId id="512" r:id="rId9"/>
    <p:sldId id="513" r:id="rId10"/>
    <p:sldId id="516" r:id="rId11"/>
    <p:sldId id="518" r:id="rId12"/>
    <p:sldId id="519" r:id="rId13"/>
    <p:sldId id="517" r:id="rId14"/>
    <p:sldId id="520" r:id="rId15"/>
    <p:sldId id="521" r:id="rId16"/>
    <p:sldId id="522" r:id="rId17"/>
    <p:sldId id="523" r:id="rId18"/>
    <p:sldId id="524" r:id="rId19"/>
    <p:sldId id="525" r:id="rId20"/>
    <p:sldId id="369" r:id="rId21"/>
  </p:sldIdLst>
  <p:sldSz cx="9144000" cy="6858000" type="screen4x3"/>
  <p:notesSz cx="9144000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Helvetica Neue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Helvetica Neue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Helvetica Neue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Helvetica Neue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Helvetica Neue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Helvetica Neue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Helvetica Neue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Helvetica Neue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Helvetica Neue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66"/>
    <a:srgbClr val="990000"/>
    <a:srgbClr val="FF3333"/>
    <a:srgbClr val="999999"/>
    <a:srgbClr val="FFFFFF"/>
    <a:srgbClr val="CCCCCC"/>
    <a:srgbClr val="000000"/>
    <a:srgbClr val="DDDDDD"/>
    <a:srgbClr val="EEEEEE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32787"/>
    <p:restoredTop sz="90929"/>
  </p:normalViewPr>
  <p:slideViewPr>
    <p:cSldViewPr showGuides="1">
      <p:cViewPr>
        <p:scale>
          <a:sx n="107" d="100"/>
          <a:sy n="107" d="100"/>
        </p:scale>
        <p:origin x="3320" y="7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" pitchFamily="8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1600" y="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" pitchFamily="8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72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7700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" pitchFamily="8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1600" y="647700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charset="0"/>
              </a:defRPr>
            </a:lvl1pPr>
          </a:lstStyle>
          <a:p>
            <a:fld id="{3CB2C09D-45CF-5344-9575-253182AB507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8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84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84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84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84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35923C-2D47-474E-9097-3EF4FB0BC4EA}" type="slidenum">
              <a:rPr lang="en-US"/>
              <a:pPr/>
              <a:t>1</a:t>
            </a:fld>
            <a:endParaRPr lang="en-US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1F43AE-4C20-E046-9FAD-563DB1FAF756}" type="slidenum">
              <a:rPr lang="en-US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246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1F43AE-4C20-E046-9FAD-563DB1FAF756}" type="slidenum">
              <a:rPr lang="en-US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246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1F43AE-4C20-E046-9FAD-563DB1FAF756}" type="slidenum">
              <a:rPr lang="en-US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246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1F43AE-4C20-E046-9FAD-563DB1FAF756}" type="slidenum">
              <a:rPr lang="en-US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246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1F43AE-4C20-E046-9FAD-563DB1FAF756}" type="slidenum">
              <a:rPr lang="en-US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246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1F43AE-4C20-E046-9FAD-563DB1FAF756}" type="slidenum">
              <a:rPr lang="en-US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246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1F43AE-4C20-E046-9FAD-563DB1FAF756}" type="slidenum">
              <a:rPr lang="en-US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246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2566D5-1C9D-7E49-98F3-65DE8C0B7F16}" type="slidenum">
              <a:rPr lang="en-US"/>
              <a:pPr/>
              <a:t>19</a:t>
            </a:fld>
            <a:endParaRPr lang="en-US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FAA4E9-0A73-BA46-ABD0-E6DC1BE1D8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13FC51-0BE3-7348-AC56-5E44BFADB8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6D60B3-0B92-7740-A04E-0824966A3A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39ACDD-438B-EE4D-BA5D-88E1215019B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211AEF-699D-EB41-9B7B-C4138CF490E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F4BE58-7A00-4545-9792-9CD16E33EB5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2C4472-9AA4-154D-90AE-56C23B00362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6F6B53-1BBC-1344-B449-E1DDFEE2269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4BE300-83FC-F44D-9BC4-0502637AEC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CAFF7F-14B0-7346-91E8-30BF0902E76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85CFD8-8DB5-4044-8960-750B996B73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B9E6F7-883B-5840-A079-4D90FEC7F34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" charset="0"/>
              </a:defRPr>
            </a:lvl1pPr>
          </a:lstStyle>
          <a:p>
            <a:fld id="{5744EB7F-D4BD-7B49-B9A3-0885C034277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0">
                <a:latin typeface="Times New Roman" charset="0"/>
              </a:defRPr>
            </a:lvl1pPr>
          </a:lstStyle>
          <a:p>
            <a:pPr>
              <a:defRPr/>
            </a:pPr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b="0">
                <a:latin typeface="Times New Roman" charset="0"/>
              </a:defRPr>
            </a:lvl1pPr>
          </a:lstStyle>
          <a:p>
            <a:pPr>
              <a:defRPr/>
            </a:pPr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b="0">
                <a:latin typeface="Times New Roman" charset="0"/>
              </a:defRPr>
            </a:lvl1pPr>
          </a:lstStyle>
          <a:p>
            <a:pPr>
              <a:defRPr/>
            </a:pPr>
            <a:fld id="{6A3A5985-21D8-3F4F-BA8E-EFEFB2977688}" type="slidenum">
              <a:rPr lang="en-US" sz="140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1" charset="-128"/>
          <a:cs typeface="ＭＳ Ｐゴシック" pitchFamily="1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pitchFamily="1" charset="-128"/>
          <a:cs typeface="ＭＳ Ｐゴシック" pitchFamily="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pitchFamily="1" charset="-128"/>
          <a:cs typeface="ＭＳ Ｐゴシック" pitchFamily="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pitchFamily="1" charset="-128"/>
          <a:cs typeface="ＭＳ Ｐゴシック" pitchFamily="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pitchFamily="1" charset="-128"/>
          <a:cs typeface="ＭＳ Ｐゴシック" pitchFamily="1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1" charset="-128"/>
          <a:cs typeface="ＭＳ Ｐゴシック" pitchFamily="1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143000"/>
            <a:ext cx="9144000" cy="1143000"/>
          </a:xfrm>
        </p:spPr>
        <p:txBody>
          <a:bodyPr/>
          <a:lstStyle/>
          <a:p>
            <a:r>
              <a:rPr lang="en-US" sz="6000" dirty="0" smtClean="0">
                <a:solidFill>
                  <a:srgbClr val="FF0000"/>
                </a:solidFill>
                <a:latin typeface="Times New Roman" charset="0"/>
              </a:rPr>
              <a:t>JavaScript and the Web</a:t>
            </a:r>
            <a:endParaRPr lang="en-US" sz="6000" dirty="0">
              <a:solidFill>
                <a:srgbClr val="FF0000"/>
              </a:solidFill>
              <a:latin typeface="Times New Roman" charset="0"/>
            </a:endParaRPr>
          </a:p>
        </p:txBody>
      </p:sp>
      <p:sp>
        <p:nvSpPr>
          <p:cNvPr id="2051" name="Text Box 40"/>
          <p:cNvSpPr txBox="1">
            <a:spLocks noChangeArrowheads="1"/>
          </p:cNvSpPr>
          <p:nvPr/>
        </p:nvSpPr>
        <p:spPr bwMode="auto">
          <a:xfrm>
            <a:off x="0" y="4114800"/>
            <a:ext cx="9144000" cy="176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dirty="0" smtClean="0">
                <a:latin typeface="Times New Roman" charset="0"/>
              </a:rPr>
              <a:t>Jerry </a:t>
            </a:r>
            <a:r>
              <a:rPr lang="en-US" sz="3200" dirty="0" smtClean="0">
                <a:latin typeface="Times New Roman" charset="0"/>
              </a:rPr>
              <a:t>Cain</a:t>
            </a:r>
            <a:endParaRPr lang="en-US" sz="3200" dirty="0" smtClean="0">
              <a:latin typeface="Times New Roman" charset="0"/>
            </a:endParaRPr>
          </a:p>
          <a:p>
            <a:pPr algn="ctr">
              <a:lnSpc>
                <a:spcPct val="85000"/>
              </a:lnSpc>
            </a:pPr>
            <a:r>
              <a:rPr lang="en-US" sz="3200" dirty="0">
                <a:latin typeface="Times New Roman" charset="0"/>
              </a:rPr>
              <a:t>CS </a:t>
            </a:r>
            <a:r>
              <a:rPr lang="en-US" sz="3200" dirty="0" smtClean="0">
                <a:latin typeface="Times New Roman" charset="0"/>
              </a:rPr>
              <a:t>106AJ</a:t>
            </a:r>
            <a:endParaRPr lang="en-US" sz="3200" dirty="0" smtClean="0">
              <a:latin typeface="Times New Roman" charset="0"/>
            </a:endParaRPr>
          </a:p>
          <a:p>
            <a:pPr algn="ctr">
              <a:lnSpc>
                <a:spcPct val="85000"/>
              </a:lnSpc>
            </a:pPr>
            <a:r>
              <a:rPr lang="en-US" sz="3200" dirty="0" smtClean="0">
                <a:latin typeface="Times New Roman" charset="0"/>
              </a:rPr>
              <a:t>May 31, </a:t>
            </a:r>
            <a:r>
              <a:rPr lang="en-US" sz="3200" dirty="0" smtClean="0">
                <a:latin typeface="Times New Roman" charset="0"/>
              </a:rPr>
              <a:t>2017</a:t>
            </a:r>
          </a:p>
          <a:p>
            <a:pPr algn="ctr">
              <a:lnSpc>
                <a:spcPct val="85000"/>
              </a:lnSpc>
            </a:pPr>
            <a:r>
              <a:rPr lang="en-US" sz="3200" i="1" dirty="0" smtClean="0">
                <a:latin typeface="Times New Roman" charset="0"/>
              </a:rPr>
              <a:t>slides courtesy of Eric Roberts</a:t>
            </a:r>
            <a:endParaRPr lang="en-US" sz="3200" i="1" dirty="0"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  <a:latin typeface="Times New Roman" charset="0"/>
              </a:rPr>
              <a:t>The History of the World Wide Web</a:t>
            </a:r>
            <a:endParaRPr lang="en-US" dirty="0">
              <a:solidFill>
                <a:srgbClr val="FF0000"/>
              </a:solidFill>
              <a:latin typeface="Times New Roman" charset="0"/>
            </a:endParaRPr>
          </a:p>
        </p:txBody>
      </p:sp>
      <p:sp>
        <p:nvSpPr>
          <p:cNvPr id="429059" name="Rectangle 3"/>
          <p:cNvSpPr>
            <a:spLocks noChangeArrowheads="1"/>
          </p:cNvSpPr>
          <p:nvPr/>
        </p:nvSpPr>
        <p:spPr bwMode="auto">
          <a:xfrm>
            <a:off x="508000" y="1231900"/>
            <a:ext cx="8128000" cy="539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90000"/>
              </a:lnSpc>
              <a:spcAft>
                <a:spcPts val="500"/>
              </a:spcAft>
              <a:buFontTx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The ideas behind the web are much older than the web itself.</a:t>
            </a:r>
          </a:p>
          <a:p>
            <a:pPr marL="800100" lvl="1" indent="-342900">
              <a:lnSpc>
                <a:spcPct val="90000"/>
              </a:lnSpc>
              <a:spcAft>
                <a:spcPts val="500"/>
              </a:spcAft>
              <a:buFont typeface="Lucida Grande"/>
              <a:buChar char="–"/>
            </a:pPr>
            <a:r>
              <a:rPr lang="en-US" sz="2200" dirty="0" smtClean="0">
                <a:solidFill>
                  <a:srgbClr val="000000"/>
                </a:solidFill>
                <a:latin typeface="Times New Roman" charset="0"/>
              </a:rPr>
              <a:t>In the early 20</a:t>
            </a:r>
            <a:r>
              <a:rPr lang="en-US" sz="2200" baseline="30000" dirty="0" smtClean="0">
                <a:solidFill>
                  <a:srgbClr val="000000"/>
                </a:solidFill>
                <a:latin typeface="Times New Roman" charset="0"/>
              </a:rPr>
              <a:t>th</a:t>
            </a:r>
            <a:r>
              <a:rPr lang="en-US" sz="2200" dirty="0" smtClean="0">
                <a:solidFill>
                  <a:srgbClr val="000000"/>
                </a:solidFill>
                <a:latin typeface="Times New Roman" charset="0"/>
              </a:rPr>
              <a:t> century, the Belgian bibliographer Paul </a:t>
            </a:r>
            <a:r>
              <a:rPr lang="en-US" sz="2200" dirty="0" err="1" smtClean="0">
                <a:solidFill>
                  <a:srgbClr val="000000"/>
                </a:solidFill>
                <a:latin typeface="Times New Roman" charset="0"/>
              </a:rPr>
              <a:t>Otlet</a:t>
            </a:r>
            <a:r>
              <a:rPr lang="en-US" sz="2200" dirty="0" smtClean="0">
                <a:solidFill>
                  <a:srgbClr val="000000"/>
                </a:solidFill>
                <a:latin typeface="Times New Roman" charset="0"/>
              </a:rPr>
              <a:t> envisioned a universal catalogue that would provide access to all the world’s information in an interconnected structure.</a:t>
            </a:r>
          </a:p>
          <a:p>
            <a:pPr marL="800100" lvl="1" indent="-342900">
              <a:lnSpc>
                <a:spcPct val="90000"/>
              </a:lnSpc>
              <a:spcAft>
                <a:spcPts val="500"/>
              </a:spcAft>
              <a:buFont typeface="Lucida Grande"/>
              <a:buChar char="–"/>
            </a:pPr>
            <a:r>
              <a:rPr lang="en-US" sz="2200" dirty="0" smtClean="0">
                <a:solidFill>
                  <a:srgbClr val="000000"/>
                </a:solidFill>
                <a:latin typeface="Times New Roman" charset="0"/>
              </a:rPr>
              <a:t>In 1945, the director of the wartime science program </a:t>
            </a:r>
            <a:r>
              <a:rPr lang="en-US" sz="2200" dirty="0" err="1" smtClean="0">
                <a:solidFill>
                  <a:srgbClr val="000000"/>
                </a:solidFill>
                <a:latin typeface="Times New Roman" charset="0"/>
              </a:rPr>
              <a:t>Vannevar</a:t>
            </a:r>
            <a:r>
              <a:rPr lang="en-US" sz="2200" dirty="0" smtClean="0">
                <a:solidFill>
                  <a:srgbClr val="000000"/>
                </a:solidFill>
                <a:latin typeface="Times New Roman" charset="0"/>
              </a:rPr>
              <a:t> Bush published an article entitled </a:t>
            </a:r>
            <a:r>
              <a:rPr lang="en-US" sz="2200" dirty="0" smtClean="0">
                <a:solidFill>
                  <a:srgbClr val="000000"/>
                </a:solidFill>
                <a:latin typeface="Times New Roman" charset="0"/>
              </a:rPr>
              <a:t>"As </a:t>
            </a:r>
            <a:r>
              <a:rPr lang="en-US" sz="2200" dirty="0" smtClean="0">
                <a:solidFill>
                  <a:srgbClr val="000000"/>
                </a:solidFill>
                <a:latin typeface="Times New Roman" charset="0"/>
              </a:rPr>
              <a:t>We May Think</a:t>
            </a:r>
            <a:r>
              <a:rPr lang="en-US" sz="2200" dirty="0" smtClean="0">
                <a:solidFill>
                  <a:srgbClr val="000000"/>
                </a:solidFill>
                <a:latin typeface="Times New Roman" charset="0"/>
              </a:rPr>
              <a:t>," </a:t>
            </a:r>
            <a:r>
              <a:rPr lang="en-US" sz="2200" dirty="0" smtClean="0">
                <a:solidFill>
                  <a:srgbClr val="000000"/>
                </a:solidFill>
                <a:latin typeface="Times New Roman" charset="0"/>
              </a:rPr>
              <a:t>which envisioned an electronic archive of linked information.</a:t>
            </a:r>
            <a:endParaRPr lang="en-US" sz="2400" dirty="0" smtClean="0">
              <a:solidFill>
                <a:srgbClr val="000000"/>
              </a:solidFill>
              <a:latin typeface="Times New Roman" charset="0"/>
            </a:endParaRPr>
          </a:p>
          <a:p>
            <a:pPr marL="800100" lvl="1" indent="-342900">
              <a:lnSpc>
                <a:spcPct val="90000"/>
              </a:lnSpc>
              <a:spcAft>
                <a:spcPts val="1400"/>
              </a:spcAft>
              <a:buFont typeface="Lucida Grande"/>
              <a:buChar char="–"/>
            </a:pPr>
            <a:r>
              <a:rPr lang="en-US" sz="2200" dirty="0" smtClean="0">
                <a:solidFill>
                  <a:srgbClr val="000000"/>
                </a:solidFill>
                <a:latin typeface="Times New Roman" charset="0"/>
              </a:rPr>
              <a:t>In the early 1960s, computer visionary Ted Nelson coined the terms </a:t>
            </a:r>
            <a:r>
              <a:rPr lang="en-US" sz="2200" i="1" dirty="0" smtClean="0">
                <a:solidFill>
                  <a:srgbClr val="000000"/>
                </a:solidFill>
                <a:latin typeface="Times New Roman" charset="0"/>
              </a:rPr>
              <a:t>hyperlink</a:t>
            </a:r>
            <a:r>
              <a:rPr lang="en-US" sz="2200" dirty="0" smtClean="0">
                <a:solidFill>
                  <a:srgbClr val="000000"/>
                </a:solidFill>
                <a:latin typeface="Times New Roman" charset="0"/>
              </a:rPr>
              <a:t> and </a:t>
            </a:r>
            <a:r>
              <a:rPr lang="en-US" sz="2200" i="1" dirty="0" smtClean="0">
                <a:solidFill>
                  <a:srgbClr val="000000"/>
                </a:solidFill>
                <a:latin typeface="Times New Roman" charset="0"/>
              </a:rPr>
              <a:t>hypermedia.</a:t>
            </a:r>
          </a:p>
          <a:p>
            <a:pPr marL="342900" indent="-342900">
              <a:lnSpc>
                <a:spcPct val="90000"/>
              </a:lnSpc>
              <a:spcAft>
                <a:spcPts val="1400"/>
              </a:spcAft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The modern web was developed in 1989 by Tim Berners-Lee at CERN, the European particle physics laboratory in Geneva, Switzerland.  Berners-Lee developed the first version of the </a:t>
            </a:r>
            <a:r>
              <a:rPr lang="en-US" sz="2400" b="1" i="1" dirty="0" smtClean="0">
                <a:solidFill>
                  <a:srgbClr val="000000"/>
                </a:solidFill>
                <a:latin typeface="Times New Roman" charset="0"/>
              </a:rPr>
              <a:t>Hypertext Markup Language</a:t>
            </a: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 (</a:t>
            </a:r>
            <a:r>
              <a:rPr lang="en-US" sz="2400" b="1" i="1" dirty="0" smtClean="0">
                <a:solidFill>
                  <a:srgbClr val="000000"/>
                </a:solidFill>
                <a:latin typeface="Times New Roman" charset="0"/>
              </a:rPr>
              <a:t>HTML</a:t>
            </a: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).</a:t>
            </a:r>
          </a:p>
          <a:p>
            <a:pPr marL="342900" indent="-342900">
              <a:lnSpc>
                <a:spcPct val="90000"/>
              </a:lnSpc>
              <a:spcAft>
                <a:spcPts val="1400"/>
              </a:spcAft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Use of the web grew quickly after the release of Mosaic browser in 1993 and Netscape Navigator in 1994.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9059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  <a:latin typeface="Times New Roman" charset="0"/>
              </a:rPr>
              <a:t>The Client-Server Model</a:t>
            </a:r>
            <a:endParaRPr lang="en-US" dirty="0">
              <a:solidFill>
                <a:srgbClr val="FF0000"/>
              </a:solidFill>
              <a:latin typeface="Times New Roman" charset="0"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304800" y="1613980"/>
            <a:ext cx="3291840" cy="2754246"/>
            <a:chOff x="4255330" y="1447800"/>
            <a:chExt cx="3291840" cy="2754246"/>
          </a:xfrm>
        </p:grpSpPr>
        <p:sp>
          <p:nvSpPr>
            <p:cNvPr id="5" name="Round Same Side Corner Rectangle 4"/>
            <p:cNvSpPr/>
            <p:nvPr/>
          </p:nvSpPr>
          <p:spPr bwMode="auto">
            <a:xfrm>
              <a:off x="4572000" y="1447800"/>
              <a:ext cx="2971800" cy="1981200"/>
            </a:xfrm>
            <a:prstGeom prst="round2SameRect">
              <a:avLst>
                <a:gd name="adj1" fmla="val 10077"/>
                <a:gd name="adj2" fmla="val 0"/>
              </a:avLst>
            </a:prstGeom>
            <a:solidFill>
              <a:srgbClr val="CCCCCC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84" charset="0"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4724400" y="1614344"/>
              <a:ext cx="2667000" cy="166225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84" charset="0"/>
              </a:endParaRPr>
            </a:p>
          </p:txBody>
        </p:sp>
        <p:sp>
          <p:nvSpPr>
            <p:cNvPr id="55" name="Parallelogram 54"/>
            <p:cNvSpPr/>
            <p:nvPr/>
          </p:nvSpPr>
          <p:spPr bwMode="auto">
            <a:xfrm>
              <a:off x="4255330" y="3429000"/>
              <a:ext cx="3291840" cy="773046"/>
            </a:xfrm>
            <a:prstGeom prst="parallelogram">
              <a:avLst>
                <a:gd name="adj" fmla="val 41890"/>
              </a:avLst>
            </a:prstGeom>
            <a:solidFill>
              <a:srgbClr val="CCCCCC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84" charset="0"/>
              </a:endParaRPr>
            </a:p>
          </p:txBody>
        </p:sp>
        <p:grpSp>
          <p:nvGrpSpPr>
            <p:cNvPr id="56" name="Group 55"/>
            <p:cNvGrpSpPr/>
            <p:nvPr/>
          </p:nvGrpSpPr>
          <p:grpSpPr>
            <a:xfrm flipH="1">
              <a:off x="4419599" y="3505200"/>
              <a:ext cx="2939517" cy="615696"/>
              <a:chOff x="4800600" y="4648200"/>
              <a:chExt cx="2681940" cy="615696"/>
            </a:xfrm>
          </p:grpSpPr>
          <p:sp>
            <p:nvSpPr>
              <p:cNvPr id="8" name="Oval 7"/>
              <p:cNvSpPr/>
              <p:nvPr/>
            </p:nvSpPr>
            <p:spPr bwMode="auto">
              <a:xfrm>
                <a:off x="4800600" y="4648200"/>
                <a:ext cx="152400" cy="76200"/>
              </a:xfrm>
              <a:prstGeom prst="ellipse">
                <a:avLst/>
              </a:prstGeom>
              <a:solidFill>
                <a:srgbClr val="999999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84" charset="0"/>
                </a:endParaRPr>
              </a:p>
            </p:txBody>
          </p:sp>
          <p:sp>
            <p:nvSpPr>
              <p:cNvPr id="9" name="Oval 8"/>
              <p:cNvSpPr/>
              <p:nvPr/>
            </p:nvSpPr>
            <p:spPr bwMode="auto">
              <a:xfrm>
                <a:off x="5029200" y="4648200"/>
                <a:ext cx="152400" cy="76200"/>
              </a:xfrm>
              <a:prstGeom prst="ellipse">
                <a:avLst/>
              </a:prstGeom>
              <a:solidFill>
                <a:srgbClr val="999999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84" charset="0"/>
                </a:endParaRPr>
              </a:p>
            </p:txBody>
          </p:sp>
          <p:sp>
            <p:nvSpPr>
              <p:cNvPr id="10" name="Oval 9"/>
              <p:cNvSpPr/>
              <p:nvPr/>
            </p:nvSpPr>
            <p:spPr bwMode="auto">
              <a:xfrm>
                <a:off x="5257800" y="4648200"/>
                <a:ext cx="152400" cy="76200"/>
              </a:xfrm>
              <a:prstGeom prst="ellipse">
                <a:avLst/>
              </a:prstGeom>
              <a:solidFill>
                <a:srgbClr val="999999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84" charset="0"/>
                </a:endParaRPr>
              </a:p>
            </p:txBody>
          </p:sp>
          <p:sp>
            <p:nvSpPr>
              <p:cNvPr id="11" name="Oval 10"/>
              <p:cNvSpPr/>
              <p:nvPr/>
            </p:nvSpPr>
            <p:spPr bwMode="auto">
              <a:xfrm>
                <a:off x="5486400" y="4648200"/>
                <a:ext cx="152400" cy="76200"/>
              </a:xfrm>
              <a:prstGeom prst="ellipse">
                <a:avLst/>
              </a:prstGeom>
              <a:solidFill>
                <a:srgbClr val="999999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84" charset="0"/>
                </a:endParaRPr>
              </a:p>
            </p:txBody>
          </p:sp>
          <p:sp>
            <p:nvSpPr>
              <p:cNvPr id="12" name="Oval 11"/>
              <p:cNvSpPr/>
              <p:nvPr/>
            </p:nvSpPr>
            <p:spPr bwMode="auto">
              <a:xfrm>
                <a:off x="5715000" y="4648200"/>
                <a:ext cx="152400" cy="76200"/>
              </a:xfrm>
              <a:prstGeom prst="ellipse">
                <a:avLst/>
              </a:prstGeom>
              <a:solidFill>
                <a:srgbClr val="999999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84" charset="0"/>
                </a:endParaRPr>
              </a:p>
            </p:txBody>
          </p:sp>
          <p:sp>
            <p:nvSpPr>
              <p:cNvPr id="13" name="Oval 12"/>
              <p:cNvSpPr/>
              <p:nvPr/>
            </p:nvSpPr>
            <p:spPr bwMode="auto">
              <a:xfrm>
                <a:off x="5943600" y="4648200"/>
                <a:ext cx="152400" cy="76200"/>
              </a:xfrm>
              <a:prstGeom prst="ellipse">
                <a:avLst/>
              </a:prstGeom>
              <a:solidFill>
                <a:srgbClr val="999999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84" charset="0"/>
                </a:endParaRPr>
              </a:p>
            </p:txBody>
          </p:sp>
          <p:sp>
            <p:nvSpPr>
              <p:cNvPr id="14" name="Oval 13"/>
              <p:cNvSpPr/>
              <p:nvPr/>
            </p:nvSpPr>
            <p:spPr bwMode="auto">
              <a:xfrm>
                <a:off x="6172200" y="4648200"/>
                <a:ext cx="152400" cy="76200"/>
              </a:xfrm>
              <a:prstGeom prst="ellipse">
                <a:avLst/>
              </a:prstGeom>
              <a:solidFill>
                <a:srgbClr val="999999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84" charset="0"/>
                </a:endParaRPr>
              </a:p>
            </p:txBody>
          </p:sp>
          <p:sp>
            <p:nvSpPr>
              <p:cNvPr id="15" name="Oval 14"/>
              <p:cNvSpPr/>
              <p:nvPr/>
            </p:nvSpPr>
            <p:spPr bwMode="auto">
              <a:xfrm>
                <a:off x="6400800" y="4648200"/>
                <a:ext cx="152400" cy="76200"/>
              </a:xfrm>
              <a:prstGeom prst="ellipse">
                <a:avLst/>
              </a:prstGeom>
              <a:solidFill>
                <a:srgbClr val="999999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84" charset="0"/>
                </a:endParaRPr>
              </a:p>
            </p:txBody>
          </p:sp>
          <p:sp>
            <p:nvSpPr>
              <p:cNvPr id="16" name="Oval 15"/>
              <p:cNvSpPr/>
              <p:nvPr/>
            </p:nvSpPr>
            <p:spPr bwMode="auto">
              <a:xfrm>
                <a:off x="6629400" y="4648200"/>
                <a:ext cx="152400" cy="76200"/>
              </a:xfrm>
              <a:prstGeom prst="ellipse">
                <a:avLst/>
              </a:prstGeom>
              <a:solidFill>
                <a:srgbClr val="999999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84" charset="0"/>
                </a:endParaRPr>
              </a:p>
            </p:txBody>
          </p:sp>
          <p:sp>
            <p:nvSpPr>
              <p:cNvPr id="17" name="Oval 16"/>
              <p:cNvSpPr/>
              <p:nvPr/>
            </p:nvSpPr>
            <p:spPr bwMode="auto">
              <a:xfrm>
                <a:off x="6858000" y="4648200"/>
                <a:ext cx="152400" cy="76200"/>
              </a:xfrm>
              <a:prstGeom prst="ellipse">
                <a:avLst/>
              </a:prstGeom>
              <a:solidFill>
                <a:srgbClr val="999999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84" charset="0"/>
                </a:endParaRPr>
              </a:p>
            </p:txBody>
          </p:sp>
          <p:sp>
            <p:nvSpPr>
              <p:cNvPr id="18" name="Oval 17"/>
              <p:cNvSpPr/>
              <p:nvPr/>
            </p:nvSpPr>
            <p:spPr bwMode="auto">
              <a:xfrm>
                <a:off x="7086600" y="4648200"/>
                <a:ext cx="152400" cy="76200"/>
              </a:xfrm>
              <a:prstGeom prst="ellipse">
                <a:avLst/>
              </a:prstGeom>
              <a:solidFill>
                <a:srgbClr val="999999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84" charset="0"/>
                </a:endParaRPr>
              </a:p>
            </p:txBody>
          </p:sp>
          <p:sp>
            <p:nvSpPr>
              <p:cNvPr id="20" name="Oval 19"/>
              <p:cNvSpPr/>
              <p:nvPr/>
            </p:nvSpPr>
            <p:spPr bwMode="auto">
              <a:xfrm>
                <a:off x="4881780" y="4824340"/>
                <a:ext cx="152400" cy="76200"/>
              </a:xfrm>
              <a:prstGeom prst="ellipse">
                <a:avLst/>
              </a:prstGeom>
              <a:solidFill>
                <a:srgbClr val="999999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84" charset="0"/>
                </a:endParaRPr>
              </a:p>
            </p:txBody>
          </p:sp>
          <p:sp>
            <p:nvSpPr>
              <p:cNvPr id="21" name="Oval 20"/>
              <p:cNvSpPr/>
              <p:nvPr/>
            </p:nvSpPr>
            <p:spPr bwMode="auto">
              <a:xfrm>
                <a:off x="5110380" y="4824340"/>
                <a:ext cx="152400" cy="76200"/>
              </a:xfrm>
              <a:prstGeom prst="ellipse">
                <a:avLst/>
              </a:prstGeom>
              <a:solidFill>
                <a:srgbClr val="999999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84" charset="0"/>
                </a:endParaRPr>
              </a:p>
            </p:txBody>
          </p:sp>
          <p:sp>
            <p:nvSpPr>
              <p:cNvPr id="22" name="Oval 21"/>
              <p:cNvSpPr/>
              <p:nvPr/>
            </p:nvSpPr>
            <p:spPr bwMode="auto">
              <a:xfrm>
                <a:off x="5338980" y="4824340"/>
                <a:ext cx="152400" cy="76200"/>
              </a:xfrm>
              <a:prstGeom prst="ellipse">
                <a:avLst/>
              </a:prstGeom>
              <a:solidFill>
                <a:srgbClr val="999999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84" charset="0"/>
                </a:endParaRPr>
              </a:p>
            </p:txBody>
          </p:sp>
          <p:sp>
            <p:nvSpPr>
              <p:cNvPr id="23" name="Oval 22"/>
              <p:cNvSpPr/>
              <p:nvPr/>
            </p:nvSpPr>
            <p:spPr bwMode="auto">
              <a:xfrm>
                <a:off x="5567580" y="4824340"/>
                <a:ext cx="152400" cy="76200"/>
              </a:xfrm>
              <a:prstGeom prst="ellipse">
                <a:avLst/>
              </a:prstGeom>
              <a:solidFill>
                <a:srgbClr val="999999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84" charset="0"/>
                </a:endParaRPr>
              </a:p>
            </p:txBody>
          </p:sp>
          <p:sp>
            <p:nvSpPr>
              <p:cNvPr id="24" name="Oval 23"/>
              <p:cNvSpPr/>
              <p:nvPr/>
            </p:nvSpPr>
            <p:spPr bwMode="auto">
              <a:xfrm>
                <a:off x="5796180" y="4824340"/>
                <a:ext cx="152400" cy="76200"/>
              </a:xfrm>
              <a:prstGeom prst="ellipse">
                <a:avLst/>
              </a:prstGeom>
              <a:solidFill>
                <a:srgbClr val="999999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84" charset="0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 bwMode="auto">
              <a:xfrm>
                <a:off x="6024780" y="4824340"/>
                <a:ext cx="152400" cy="76200"/>
              </a:xfrm>
              <a:prstGeom prst="ellipse">
                <a:avLst/>
              </a:prstGeom>
              <a:solidFill>
                <a:srgbClr val="999999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84" charset="0"/>
                </a:endParaRPr>
              </a:p>
            </p:txBody>
          </p:sp>
          <p:sp>
            <p:nvSpPr>
              <p:cNvPr id="26" name="Oval 25"/>
              <p:cNvSpPr/>
              <p:nvPr/>
            </p:nvSpPr>
            <p:spPr bwMode="auto">
              <a:xfrm>
                <a:off x="6253380" y="4824340"/>
                <a:ext cx="152400" cy="76200"/>
              </a:xfrm>
              <a:prstGeom prst="ellipse">
                <a:avLst/>
              </a:prstGeom>
              <a:solidFill>
                <a:srgbClr val="999999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84" charset="0"/>
                </a:endParaRPr>
              </a:p>
            </p:txBody>
          </p:sp>
          <p:sp>
            <p:nvSpPr>
              <p:cNvPr id="27" name="Oval 26"/>
              <p:cNvSpPr/>
              <p:nvPr/>
            </p:nvSpPr>
            <p:spPr bwMode="auto">
              <a:xfrm>
                <a:off x="6481980" y="4824340"/>
                <a:ext cx="152400" cy="76200"/>
              </a:xfrm>
              <a:prstGeom prst="ellipse">
                <a:avLst/>
              </a:prstGeom>
              <a:solidFill>
                <a:srgbClr val="999999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84" charset="0"/>
                </a:endParaRPr>
              </a:p>
            </p:txBody>
          </p:sp>
          <p:sp>
            <p:nvSpPr>
              <p:cNvPr id="28" name="Oval 27"/>
              <p:cNvSpPr/>
              <p:nvPr/>
            </p:nvSpPr>
            <p:spPr bwMode="auto">
              <a:xfrm>
                <a:off x="6710580" y="4824340"/>
                <a:ext cx="152400" cy="76200"/>
              </a:xfrm>
              <a:prstGeom prst="ellipse">
                <a:avLst/>
              </a:prstGeom>
              <a:solidFill>
                <a:srgbClr val="999999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84" charset="0"/>
                </a:endParaRPr>
              </a:p>
            </p:txBody>
          </p:sp>
          <p:sp>
            <p:nvSpPr>
              <p:cNvPr id="29" name="Oval 28"/>
              <p:cNvSpPr/>
              <p:nvPr/>
            </p:nvSpPr>
            <p:spPr bwMode="auto">
              <a:xfrm>
                <a:off x="6939180" y="4824340"/>
                <a:ext cx="152400" cy="76200"/>
              </a:xfrm>
              <a:prstGeom prst="ellipse">
                <a:avLst/>
              </a:prstGeom>
              <a:solidFill>
                <a:srgbClr val="999999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84" charset="0"/>
                </a:endParaRPr>
              </a:p>
            </p:txBody>
          </p:sp>
          <p:sp>
            <p:nvSpPr>
              <p:cNvPr id="30" name="Oval 29"/>
              <p:cNvSpPr/>
              <p:nvPr/>
            </p:nvSpPr>
            <p:spPr bwMode="auto">
              <a:xfrm>
                <a:off x="7167780" y="4824340"/>
                <a:ext cx="152400" cy="76200"/>
              </a:xfrm>
              <a:prstGeom prst="ellipse">
                <a:avLst/>
              </a:prstGeom>
              <a:solidFill>
                <a:srgbClr val="999999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84" charset="0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 bwMode="auto">
              <a:xfrm>
                <a:off x="4962960" y="5000480"/>
                <a:ext cx="152400" cy="76200"/>
              </a:xfrm>
              <a:prstGeom prst="ellipse">
                <a:avLst/>
              </a:prstGeom>
              <a:solidFill>
                <a:srgbClr val="999999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84" charset="0"/>
                </a:endParaRPr>
              </a:p>
            </p:txBody>
          </p:sp>
          <p:sp>
            <p:nvSpPr>
              <p:cNvPr id="32" name="Oval 31"/>
              <p:cNvSpPr/>
              <p:nvPr/>
            </p:nvSpPr>
            <p:spPr bwMode="auto">
              <a:xfrm>
                <a:off x="5191560" y="5000480"/>
                <a:ext cx="152400" cy="76200"/>
              </a:xfrm>
              <a:prstGeom prst="ellipse">
                <a:avLst/>
              </a:prstGeom>
              <a:solidFill>
                <a:srgbClr val="999999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84" charset="0"/>
                </a:endParaRPr>
              </a:p>
            </p:txBody>
          </p:sp>
          <p:sp>
            <p:nvSpPr>
              <p:cNvPr id="33" name="Oval 32"/>
              <p:cNvSpPr/>
              <p:nvPr/>
            </p:nvSpPr>
            <p:spPr bwMode="auto">
              <a:xfrm>
                <a:off x="5420160" y="5000480"/>
                <a:ext cx="152400" cy="76200"/>
              </a:xfrm>
              <a:prstGeom prst="ellipse">
                <a:avLst/>
              </a:prstGeom>
              <a:solidFill>
                <a:srgbClr val="999999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84" charset="0"/>
                </a:endParaRPr>
              </a:p>
            </p:txBody>
          </p:sp>
          <p:sp>
            <p:nvSpPr>
              <p:cNvPr id="34" name="Oval 33"/>
              <p:cNvSpPr/>
              <p:nvPr/>
            </p:nvSpPr>
            <p:spPr bwMode="auto">
              <a:xfrm>
                <a:off x="5648760" y="5000480"/>
                <a:ext cx="152400" cy="76200"/>
              </a:xfrm>
              <a:prstGeom prst="ellipse">
                <a:avLst/>
              </a:prstGeom>
              <a:solidFill>
                <a:srgbClr val="999999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84" charset="0"/>
                </a:endParaRPr>
              </a:p>
            </p:txBody>
          </p:sp>
          <p:sp>
            <p:nvSpPr>
              <p:cNvPr id="35" name="Oval 34"/>
              <p:cNvSpPr/>
              <p:nvPr/>
            </p:nvSpPr>
            <p:spPr bwMode="auto">
              <a:xfrm>
                <a:off x="5877360" y="5000480"/>
                <a:ext cx="152400" cy="76200"/>
              </a:xfrm>
              <a:prstGeom prst="ellipse">
                <a:avLst/>
              </a:prstGeom>
              <a:solidFill>
                <a:srgbClr val="999999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84" charset="0"/>
                </a:endParaRPr>
              </a:p>
            </p:txBody>
          </p:sp>
          <p:sp>
            <p:nvSpPr>
              <p:cNvPr id="36" name="Oval 35"/>
              <p:cNvSpPr/>
              <p:nvPr/>
            </p:nvSpPr>
            <p:spPr bwMode="auto">
              <a:xfrm>
                <a:off x="6105960" y="5000480"/>
                <a:ext cx="152400" cy="76200"/>
              </a:xfrm>
              <a:prstGeom prst="ellipse">
                <a:avLst/>
              </a:prstGeom>
              <a:solidFill>
                <a:srgbClr val="999999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84" charset="0"/>
                </a:endParaRPr>
              </a:p>
            </p:txBody>
          </p:sp>
          <p:sp>
            <p:nvSpPr>
              <p:cNvPr id="37" name="Oval 36"/>
              <p:cNvSpPr/>
              <p:nvPr/>
            </p:nvSpPr>
            <p:spPr bwMode="auto">
              <a:xfrm>
                <a:off x="6334560" y="5000480"/>
                <a:ext cx="152400" cy="76200"/>
              </a:xfrm>
              <a:prstGeom prst="ellipse">
                <a:avLst/>
              </a:prstGeom>
              <a:solidFill>
                <a:srgbClr val="999999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84" charset="0"/>
                </a:endParaRPr>
              </a:p>
            </p:txBody>
          </p:sp>
          <p:sp>
            <p:nvSpPr>
              <p:cNvPr id="38" name="Oval 37"/>
              <p:cNvSpPr/>
              <p:nvPr/>
            </p:nvSpPr>
            <p:spPr bwMode="auto">
              <a:xfrm>
                <a:off x="6563160" y="5000480"/>
                <a:ext cx="152400" cy="76200"/>
              </a:xfrm>
              <a:prstGeom prst="ellipse">
                <a:avLst/>
              </a:prstGeom>
              <a:solidFill>
                <a:srgbClr val="999999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84" charset="0"/>
                </a:endParaRPr>
              </a:p>
            </p:txBody>
          </p:sp>
          <p:sp>
            <p:nvSpPr>
              <p:cNvPr id="39" name="Oval 38"/>
              <p:cNvSpPr/>
              <p:nvPr/>
            </p:nvSpPr>
            <p:spPr bwMode="auto">
              <a:xfrm>
                <a:off x="6791760" y="5000480"/>
                <a:ext cx="152400" cy="76200"/>
              </a:xfrm>
              <a:prstGeom prst="ellipse">
                <a:avLst/>
              </a:prstGeom>
              <a:solidFill>
                <a:srgbClr val="999999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84" charset="0"/>
                </a:endParaRPr>
              </a:p>
            </p:txBody>
          </p:sp>
          <p:sp>
            <p:nvSpPr>
              <p:cNvPr id="40" name="Oval 39"/>
              <p:cNvSpPr/>
              <p:nvPr/>
            </p:nvSpPr>
            <p:spPr bwMode="auto">
              <a:xfrm>
                <a:off x="7020360" y="5000480"/>
                <a:ext cx="152400" cy="76200"/>
              </a:xfrm>
              <a:prstGeom prst="ellipse">
                <a:avLst/>
              </a:prstGeom>
              <a:solidFill>
                <a:srgbClr val="999999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84" charset="0"/>
                </a:endParaRPr>
              </a:p>
            </p:txBody>
          </p:sp>
          <p:sp>
            <p:nvSpPr>
              <p:cNvPr id="41" name="Oval 40"/>
              <p:cNvSpPr/>
              <p:nvPr/>
            </p:nvSpPr>
            <p:spPr bwMode="auto">
              <a:xfrm>
                <a:off x="7248960" y="5000480"/>
                <a:ext cx="152400" cy="76200"/>
              </a:xfrm>
              <a:prstGeom prst="ellipse">
                <a:avLst/>
              </a:prstGeom>
              <a:solidFill>
                <a:srgbClr val="999999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84" charset="0"/>
                </a:endParaRPr>
              </a:p>
            </p:txBody>
          </p:sp>
          <p:sp>
            <p:nvSpPr>
              <p:cNvPr id="42" name="Oval 41"/>
              <p:cNvSpPr/>
              <p:nvPr/>
            </p:nvSpPr>
            <p:spPr bwMode="auto">
              <a:xfrm>
                <a:off x="5044140" y="5176620"/>
                <a:ext cx="152400" cy="76200"/>
              </a:xfrm>
              <a:prstGeom prst="ellipse">
                <a:avLst/>
              </a:prstGeom>
              <a:solidFill>
                <a:srgbClr val="999999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84" charset="0"/>
                </a:endParaRPr>
              </a:p>
            </p:txBody>
          </p:sp>
          <p:sp>
            <p:nvSpPr>
              <p:cNvPr id="43" name="Oval 42"/>
              <p:cNvSpPr/>
              <p:nvPr/>
            </p:nvSpPr>
            <p:spPr bwMode="auto">
              <a:xfrm>
                <a:off x="5272740" y="5176620"/>
                <a:ext cx="152400" cy="76200"/>
              </a:xfrm>
              <a:prstGeom prst="ellipse">
                <a:avLst/>
              </a:prstGeom>
              <a:solidFill>
                <a:srgbClr val="999999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84" charset="0"/>
                </a:endParaRPr>
              </a:p>
            </p:txBody>
          </p:sp>
          <p:sp>
            <p:nvSpPr>
              <p:cNvPr id="44" name="Oval 43"/>
              <p:cNvSpPr/>
              <p:nvPr/>
            </p:nvSpPr>
            <p:spPr bwMode="auto">
              <a:xfrm>
                <a:off x="5501340" y="5176620"/>
                <a:ext cx="152400" cy="76200"/>
              </a:xfrm>
              <a:prstGeom prst="ellipse">
                <a:avLst/>
              </a:prstGeom>
              <a:solidFill>
                <a:srgbClr val="999999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84" charset="0"/>
                </a:endParaRPr>
              </a:p>
            </p:txBody>
          </p:sp>
          <p:sp>
            <p:nvSpPr>
              <p:cNvPr id="49" name="Oval 48"/>
              <p:cNvSpPr/>
              <p:nvPr/>
            </p:nvSpPr>
            <p:spPr bwMode="auto">
              <a:xfrm>
                <a:off x="6644340" y="5176620"/>
                <a:ext cx="152400" cy="76200"/>
              </a:xfrm>
              <a:prstGeom prst="ellipse">
                <a:avLst/>
              </a:prstGeom>
              <a:solidFill>
                <a:srgbClr val="999999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84" charset="0"/>
                </a:endParaRPr>
              </a:p>
            </p:txBody>
          </p:sp>
          <p:sp>
            <p:nvSpPr>
              <p:cNvPr id="50" name="Oval 49"/>
              <p:cNvSpPr/>
              <p:nvPr/>
            </p:nvSpPr>
            <p:spPr bwMode="auto">
              <a:xfrm>
                <a:off x="6872940" y="5176620"/>
                <a:ext cx="152400" cy="76200"/>
              </a:xfrm>
              <a:prstGeom prst="ellipse">
                <a:avLst/>
              </a:prstGeom>
              <a:solidFill>
                <a:srgbClr val="999999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84" charset="0"/>
                </a:endParaRPr>
              </a:p>
            </p:txBody>
          </p:sp>
          <p:sp>
            <p:nvSpPr>
              <p:cNvPr id="51" name="Oval 50"/>
              <p:cNvSpPr/>
              <p:nvPr/>
            </p:nvSpPr>
            <p:spPr bwMode="auto">
              <a:xfrm>
                <a:off x="7101540" y="5176620"/>
                <a:ext cx="152400" cy="76200"/>
              </a:xfrm>
              <a:prstGeom prst="ellipse">
                <a:avLst/>
              </a:prstGeom>
              <a:solidFill>
                <a:srgbClr val="999999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84" charset="0"/>
                </a:endParaRPr>
              </a:p>
            </p:txBody>
          </p:sp>
          <p:sp>
            <p:nvSpPr>
              <p:cNvPr id="52" name="Oval 51"/>
              <p:cNvSpPr/>
              <p:nvPr/>
            </p:nvSpPr>
            <p:spPr bwMode="auto">
              <a:xfrm>
                <a:off x="7330140" y="5176620"/>
                <a:ext cx="152400" cy="76200"/>
              </a:xfrm>
              <a:prstGeom prst="ellipse">
                <a:avLst/>
              </a:prstGeom>
              <a:solidFill>
                <a:srgbClr val="999999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84" charset="0"/>
                </a:endParaRPr>
              </a:p>
            </p:txBody>
          </p:sp>
          <p:sp>
            <p:nvSpPr>
              <p:cNvPr id="54" name="Rounded Rectangle 53"/>
              <p:cNvSpPr/>
              <p:nvPr/>
            </p:nvSpPr>
            <p:spPr bwMode="auto">
              <a:xfrm>
                <a:off x="5715000" y="5181600"/>
                <a:ext cx="868680" cy="82296"/>
              </a:xfrm>
              <a:prstGeom prst="roundRect">
                <a:avLst>
                  <a:gd name="adj" fmla="val 29129"/>
                </a:avLst>
              </a:prstGeom>
              <a:solidFill>
                <a:srgbClr val="999999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84" charset="0"/>
                </a:endParaRPr>
              </a:p>
            </p:txBody>
          </p:sp>
        </p:grpSp>
      </p:grpSp>
      <p:grpSp>
        <p:nvGrpSpPr>
          <p:cNvPr id="74" name="Group 73"/>
          <p:cNvGrpSpPr/>
          <p:nvPr/>
        </p:nvGrpSpPr>
        <p:grpSpPr>
          <a:xfrm>
            <a:off x="6705600" y="1609000"/>
            <a:ext cx="1447800" cy="2819400"/>
            <a:chOff x="6172200" y="1371600"/>
            <a:chExt cx="1447800" cy="2819400"/>
          </a:xfrm>
        </p:grpSpPr>
        <p:sp>
          <p:nvSpPr>
            <p:cNvPr id="58" name="Rectangle 57"/>
            <p:cNvSpPr/>
            <p:nvPr/>
          </p:nvSpPr>
          <p:spPr bwMode="auto">
            <a:xfrm>
              <a:off x="6172200" y="1371600"/>
              <a:ext cx="1447800" cy="2819400"/>
            </a:xfrm>
            <a:prstGeom prst="rect">
              <a:avLst/>
            </a:prstGeom>
            <a:solidFill>
              <a:srgbClr val="CCCCCC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84" charset="0"/>
              </a:endParaRPr>
            </a:p>
          </p:txBody>
        </p:sp>
        <p:sp>
          <p:nvSpPr>
            <p:cNvPr id="60" name="Round Same Side Corner Rectangle 59"/>
            <p:cNvSpPr/>
            <p:nvPr/>
          </p:nvSpPr>
          <p:spPr bwMode="auto">
            <a:xfrm>
              <a:off x="6324600" y="1459670"/>
              <a:ext cx="1143000" cy="76200"/>
            </a:xfrm>
            <a:prstGeom prst="round2SameRect">
              <a:avLst>
                <a:gd name="adj1" fmla="val 23590"/>
                <a:gd name="adj2" fmla="val 0"/>
              </a:avLst>
            </a:prstGeom>
            <a:solidFill>
              <a:srgbClr val="DDDDDD"/>
            </a:solidFill>
            <a:ln w="9525" cap="flat" cmpd="sng" algn="ctr">
              <a:solidFill>
                <a:srgbClr val="999999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84" charset="0"/>
              </a:endParaRPr>
            </a:p>
          </p:txBody>
        </p:sp>
        <p:sp>
          <p:nvSpPr>
            <p:cNvPr id="61" name="Round Same Side Corner Rectangle 60"/>
            <p:cNvSpPr/>
            <p:nvPr/>
          </p:nvSpPr>
          <p:spPr bwMode="auto">
            <a:xfrm>
              <a:off x="6324600" y="1612070"/>
              <a:ext cx="1143000" cy="76200"/>
            </a:xfrm>
            <a:prstGeom prst="round2SameRect">
              <a:avLst>
                <a:gd name="adj1" fmla="val 23590"/>
                <a:gd name="adj2" fmla="val 0"/>
              </a:avLst>
            </a:prstGeom>
            <a:solidFill>
              <a:srgbClr val="DDDDDD"/>
            </a:solidFill>
            <a:ln w="9525" cap="flat" cmpd="sng" algn="ctr">
              <a:solidFill>
                <a:srgbClr val="999999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84" charset="0"/>
              </a:endParaRPr>
            </a:p>
          </p:txBody>
        </p:sp>
        <p:sp>
          <p:nvSpPr>
            <p:cNvPr id="62" name="Round Same Side Corner Rectangle 61"/>
            <p:cNvSpPr/>
            <p:nvPr/>
          </p:nvSpPr>
          <p:spPr bwMode="auto">
            <a:xfrm>
              <a:off x="6324600" y="1764470"/>
              <a:ext cx="1143000" cy="76200"/>
            </a:xfrm>
            <a:prstGeom prst="round2SameRect">
              <a:avLst>
                <a:gd name="adj1" fmla="val 23590"/>
                <a:gd name="adj2" fmla="val 0"/>
              </a:avLst>
            </a:prstGeom>
            <a:solidFill>
              <a:srgbClr val="DDDDDD"/>
            </a:solidFill>
            <a:ln w="9525" cap="flat" cmpd="sng" algn="ctr">
              <a:solidFill>
                <a:srgbClr val="999999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84" charset="0"/>
              </a:endParaRPr>
            </a:p>
          </p:txBody>
        </p:sp>
        <p:sp>
          <p:nvSpPr>
            <p:cNvPr id="63" name="Round Same Side Corner Rectangle 62"/>
            <p:cNvSpPr/>
            <p:nvPr/>
          </p:nvSpPr>
          <p:spPr bwMode="auto">
            <a:xfrm>
              <a:off x="6324600" y="1916870"/>
              <a:ext cx="1143000" cy="76200"/>
            </a:xfrm>
            <a:prstGeom prst="round2SameRect">
              <a:avLst>
                <a:gd name="adj1" fmla="val 23590"/>
                <a:gd name="adj2" fmla="val 0"/>
              </a:avLst>
            </a:prstGeom>
            <a:solidFill>
              <a:srgbClr val="DDDDDD"/>
            </a:solidFill>
            <a:ln w="9525" cap="flat" cmpd="sng" algn="ctr">
              <a:solidFill>
                <a:srgbClr val="999999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84" charset="0"/>
              </a:endParaRPr>
            </a:p>
          </p:txBody>
        </p:sp>
        <p:sp>
          <p:nvSpPr>
            <p:cNvPr id="71" name="Oval 70"/>
            <p:cNvSpPr/>
            <p:nvPr/>
          </p:nvSpPr>
          <p:spPr bwMode="auto">
            <a:xfrm>
              <a:off x="6553200" y="3105440"/>
              <a:ext cx="762000" cy="762000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84" charset="0"/>
              </a:endParaRP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7245890" y="2209800"/>
              <a:ext cx="187978" cy="187978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84" charset="0"/>
              </a:endParaRP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7245890" y="2409680"/>
              <a:ext cx="187978" cy="187978"/>
            </a:xfrm>
            <a:prstGeom prst="rect">
              <a:avLst/>
            </a:prstGeom>
            <a:solidFill>
              <a:srgbClr val="99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84" charset="0"/>
              </a:endParaRPr>
            </a:p>
          </p:txBody>
        </p:sp>
        <p:cxnSp>
          <p:nvCxnSpPr>
            <p:cNvPr id="70" name="Straight Connector 69"/>
            <p:cNvCxnSpPr/>
            <p:nvPr/>
          </p:nvCxnSpPr>
          <p:spPr bwMode="auto">
            <a:xfrm rot="5400000">
              <a:off x="7279096" y="2297998"/>
              <a:ext cx="109728" cy="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8" name="TextBox 67"/>
            <p:cNvSpPr txBox="1"/>
            <p:nvPr/>
          </p:nvSpPr>
          <p:spPr>
            <a:xfrm>
              <a:off x="7150930" y="2342521"/>
              <a:ext cx="381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rgbClr val="FFFFFF"/>
                  </a:solidFill>
                </a:rPr>
                <a:t>O</a:t>
              </a:r>
              <a:endParaRPr lang="en-US" sz="1200" dirty="0">
                <a:solidFill>
                  <a:srgbClr val="FFFFFF"/>
                </a:solidFill>
              </a:endParaRPr>
            </a:p>
          </p:txBody>
        </p:sp>
      </p:grpSp>
      <p:sp>
        <p:nvSpPr>
          <p:cNvPr id="75" name="TextBox 74"/>
          <p:cNvSpPr txBox="1"/>
          <p:nvPr/>
        </p:nvSpPr>
        <p:spPr>
          <a:xfrm>
            <a:off x="381000" y="4667310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1. The user starts a web browser.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381000" y="5023366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2. The user requests a web page.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81000" y="5379422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3. The browser sends a network request for the page.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381000" y="5735478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4. The server sends back a text file containing the HTML.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81000" y="6091535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5. The browser interprets the HTML and renders the page image.</a:t>
            </a:r>
            <a:endParaRPr lang="en-US" sz="2400" dirty="0">
              <a:latin typeface="Times New Roman"/>
              <a:cs typeface="Times New Roman"/>
            </a:endParaRPr>
          </a:p>
        </p:txBody>
      </p:sp>
      <p:grpSp>
        <p:nvGrpSpPr>
          <p:cNvPr id="86" name="Group 85"/>
          <p:cNvGrpSpPr/>
          <p:nvPr/>
        </p:nvGrpSpPr>
        <p:grpSpPr>
          <a:xfrm>
            <a:off x="3705080" y="1900020"/>
            <a:ext cx="2895600" cy="338554"/>
            <a:chOff x="3681340" y="1733840"/>
            <a:chExt cx="2895600" cy="338554"/>
          </a:xfrm>
        </p:grpSpPr>
        <p:cxnSp>
          <p:nvCxnSpPr>
            <p:cNvPr id="81" name="Straight Connector 80"/>
            <p:cNvCxnSpPr/>
            <p:nvPr/>
          </p:nvCxnSpPr>
          <p:spPr bwMode="auto">
            <a:xfrm>
              <a:off x="3681340" y="2062380"/>
              <a:ext cx="28956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</p:cxnSp>
        <p:sp>
          <p:nvSpPr>
            <p:cNvPr id="82" name="TextBox 81"/>
            <p:cNvSpPr txBox="1"/>
            <p:nvPr/>
          </p:nvSpPr>
          <p:spPr>
            <a:xfrm>
              <a:off x="3769410" y="1733840"/>
              <a:ext cx="27432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/>
                <a:t>http://cs106j.stanford.edu</a:t>
              </a:r>
              <a:endParaRPr lang="en-US" sz="1600" b="1" dirty="0"/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3681340" y="2604580"/>
            <a:ext cx="2895600" cy="338554"/>
            <a:chOff x="3657600" y="2438400"/>
            <a:chExt cx="2895600" cy="338554"/>
          </a:xfrm>
        </p:grpSpPr>
        <p:cxnSp>
          <p:nvCxnSpPr>
            <p:cNvPr id="83" name="Straight Connector 82"/>
            <p:cNvCxnSpPr/>
            <p:nvPr/>
          </p:nvCxnSpPr>
          <p:spPr bwMode="auto">
            <a:xfrm flipH="1">
              <a:off x="3657600" y="2766940"/>
              <a:ext cx="28956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</p:cxnSp>
        <p:sp>
          <p:nvSpPr>
            <p:cNvPr id="84" name="TextBox 83"/>
            <p:cNvSpPr txBox="1"/>
            <p:nvPr/>
          </p:nvSpPr>
          <p:spPr>
            <a:xfrm>
              <a:off x="3745670" y="2438400"/>
              <a:ext cx="27432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 smtClean="0"/>
                <a:t>index.html</a:t>
              </a:r>
              <a:endParaRPr lang="en-US" sz="1600" b="1" dirty="0"/>
            </a:p>
          </p:txBody>
        </p:sp>
      </p:grpSp>
      <p:pic>
        <p:nvPicPr>
          <p:cNvPr id="87" name="Picture 86" descr="CS106J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209" y="1816136"/>
            <a:ext cx="2637860" cy="1550444"/>
          </a:xfrm>
          <a:prstGeom prst="rect">
            <a:avLst/>
          </a:prstGeom>
        </p:spPr>
      </p:pic>
      <p:sp>
        <p:nvSpPr>
          <p:cNvPr id="88" name="TextBox 87"/>
          <p:cNvSpPr txBox="1"/>
          <p:nvPr/>
        </p:nvSpPr>
        <p:spPr>
          <a:xfrm>
            <a:off x="685800" y="126668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client browser</a:t>
            </a:r>
            <a:endParaRPr lang="en-US" b="1" dirty="0"/>
          </a:p>
        </p:txBody>
      </p:sp>
      <p:sp>
        <p:nvSpPr>
          <p:cNvPr id="89" name="TextBox 88"/>
          <p:cNvSpPr txBox="1"/>
          <p:nvPr/>
        </p:nvSpPr>
        <p:spPr>
          <a:xfrm>
            <a:off x="6576940" y="126668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web server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6" grpId="0"/>
      <p:bldP spid="77" grpId="0"/>
      <p:bldP spid="78" grpId="0"/>
      <p:bldP spid="7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  <a:latin typeface="Times New Roman" charset="0"/>
              </a:rPr>
              <a:t>The Three Central Web Technologies</a:t>
            </a:r>
            <a:endParaRPr lang="en-US" dirty="0">
              <a:solidFill>
                <a:srgbClr val="FF0000"/>
              </a:solidFill>
              <a:latin typeface="Times New Roman" charset="0"/>
            </a:endParaRPr>
          </a:p>
        </p:txBody>
      </p:sp>
      <p:sp>
        <p:nvSpPr>
          <p:cNvPr id="429059" name="Rectangle 3"/>
          <p:cNvSpPr>
            <a:spLocks noChangeArrowheads="1"/>
          </p:cNvSpPr>
          <p:nvPr/>
        </p:nvSpPr>
        <p:spPr bwMode="auto">
          <a:xfrm>
            <a:off x="508000" y="1231900"/>
            <a:ext cx="8128000" cy="455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90000"/>
              </a:lnSpc>
              <a:spcAft>
                <a:spcPts val="1400"/>
              </a:spcAft>
              <a:buFontTx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Modern web pages depend on three technological tools: </a:t>
            </a:r>
            <a:r>
              <a:rPr lang="en-US" sz="2400" b="1" i="1" dirty="0" smtClean="0">
                <a:solidFill>
                  <a:srgbClr val="000000"/>
                </a:solidFill>
                <a:latin typeface="Times New Roman" charset="0"/>
              </a:rPr>
              <a:t>HTML</a:t>
            </a: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 (Hypertext Markup Language), </a:t>
            </a:r>
            <a:r>
              <a:rPr lang="en-US" sz="2400" b="1" i="1" dirty="0" smtClean="0">
                <a:solidFill>
                  <a:srgbClr val="000000"/>
                </a:solidFill>
                <a:latin typeface="Times New Roman" charset="0"/>
              </a:rPr>
              <a:t>CSS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(Cascading Style Sheets), and JavaScript.</a:t>
            </a:r>
          </a:p>
          <a:p>
            <a:pPr marL="342900" indent="-342900" algn="just">
              <a:lnSpc>
                <a:spcPct val="90000"/>
              </a:lnSpc>
              <a:spcAft>
                <a:spcPts val="500"/>
              </a:spcAft>
              <a:buFontTx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These tools are used to control different aspects of the page:</a:t>
            </a:r>
          </a:p>
          <a:p>
            <a:pPr marL="800100" lvl="1" indent="-342900" algn="just">
              <a:lnSpc>
                <a:spcPct val="90000"/>
              </a:lnSpc>
              <a:spcAft>
                <a:spcPts val="500"/>
              </a:spcAft>
              <a:buFont typeface="Lucida Grande"/>
              <a:buChar char="–"/>
            </a:pPr>
            <a:r>
              <a:rPr lang="en-US" sz="2200" dirty="0" smtClean="0">
                <a:solidFill>
                  <a:srgbClr val="000000"/>
                </a:solidFill>
                <a:latin typeface="Times New Roman" charset="0"/>
              </a:rPr>
              <a:t>HTML is used to specify content and structure.</a:t>
            </a:r>
          </a:p>
          <a:p>
            <a:pPr marL="800100" lvl="1" indent="-342900" algn="just">
              <a:lnSpc>
                <a:spcPct val="90000"/>
              </a:lnSpc>
              <a:spcAft>
                <a:spcPts val="500"/>
              </a:spcAft>
              <a:buFont typeface="Lucida Grande"/>
              <a:buChar char="–"/>
            </a:pPr>
            <a:r>
              <a:rPr lang="en-US" sz="2200" dirty="0" smtClean="0">
                <a:solidFill>
                  <a:srgbClr val="000000"/>
                </a:solidFill>
                <a:latin typeface="Times New Roman" charset="0"/>
              </a:rPr>
              <a:t>CSS is used to control appearance and formatting.</a:t>
            </a:r>
          </a:p>
          <a:p>
            <a:pPr marL="800100" lvl="1" indent="-342900" algn="just">
              <a:lnSpc>
                <a:spcPct val="90000"/>
              </a:lnSpc>
              <a:spcAft>
                <a:spcPts val="1400"/>
              </a:spcAft>
              <a:buFont typeface="Lucida Grande"/>
              <a:buChar char="–"/>
            </a:pPr>
            <a:r>
              <a:rPr lang="en-US" sz="2200" dirty="0" smtClean="0">
                <a:solidFill>
                  <a:srgbClr val="000000"/>
                </a:solidFill>
                <a:latin typeface="Times New Roman" charset="0"/>
              </a:rPr>
              <a:t>JavaScript is used to animate the page.</a:t>
            </a:r>
          </a:p>
          <a:p>
            <a:pPr marL="342900" indent="-342900" algn="just">
              <a:lnSpc>
                <a:spcPct val="90000"/>
              </a:lnSpc>
              <a:spcAft>
                <a:spcPts val="1400"/>
              </a:spcAft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For this week in CS 106J, our goal is to teach you just enough about HTML—and an even smaller amount of CSS—to build simple web pages.</a:t>
            </a:r>
          </a:p>
          <a:p>
            <a:pPr marL="800100" lvl="1" indent="-342900" algn="just">
              <a:lnSpc>
                <a:spcPct val="90000"/>
              </a:lnSpc>
              <a:spcAft>
                <a:spcPts val="500"/>
              </a:spcAft>
              <a:buFont typeface="Lucida Grande"/>
              <a:buChar char="–"/>
            </a:pPr>
            <a:endParaRPr lang="en-US" sz="2200" dirty="0" smtClean="0">
              <a:solidFill>
                <a:srgbClr val="000000"/>
              </a:solidFill>
              <a:latin typeface="Times New Roman" charset="0"/>
            </a:endParaRPr>
          </a:p>
          <a:p>
            <a:pPr marL="800100" lvl="1" indent="-342900" algn="just">
              <a:lnSpc>
                <a:spcPct val="90000"/>
              </a:lnSpc>
              <a:spcAft>
                <a:spcPts val="500"/>
              </a:spcAft>
              <a:buFont typeface="Lucida Grande"/>
              <a:buChar char="–"/>
            </a:pPr>
            <a:endParaRPr lang="en-US" sz="2200" dirty="0">
              <a:solidFill>
                <a:srgbClr val="000000"/>
              </a:solidFill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9059" grpId="0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  <a:latin typeface="Times New Roman" charset="0"/>
              </a:rPr>
              <a:t>The Structure of an HTML File</a:t>
            </a:r>
            <a:endParaRPr lang="en-US" dirty="0">
              <a:solidFill>
                <a:srgbClr val="FF0000"/>
              </a:solidFill>
              <a:latin typeface="Times New Roman" charset="0"/>
            </a:endParaRPr>
          </a:p>
        </p:txBody>
      </p:sp>
      <p:sp>
        <p:nvSpPr>
          <p:cNvPr id="429059" name="Rectangle 3"/>
          <p:cNvSpPr>
            <a:spLocks noChangeArrowheads="1"/>
          </p:cNvSpPr>
          <p:nvPr/>
        </p:nvSpPr>
        <p:spPr bwMode="auto">
          <a:xfrm>
            <a:off x="508000" y="1231900"/>
            <a:ext cx="8128000" cy="532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90000"/>
              </a:lnSpc>
              <a:spcAft>
                <a:spcPts val="1400"/>
              </a:spcAft>
              <a:buFontTx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An HTML file consists of the </a:t>
            </a:r>
            <a:r>
              <a:rPr lang="en-US" sz="2400" dirty="0" smtClean="0">
                <a:latin typeface="Times New Roman"/>
                <a:cs typeface="Times New Roman"/>
              </a:rPr>
              <a:t>text to be displayed on the page, interspersed with various commands enclosed in angle brackets, which are known as </a:t>
            </a:r>
            <a:r>
              <a:rPr lang="en-US" sz="2400" b="1" i="1" dirty="0" smtClean="0">
                <a:latin typeface="Times New Roman"/>
                <a:cs typeface="Times New Roman"/>
              </a:rPr>
              <a:t>tags</a:t>
            </a:r>
            <a:r>
              <a:rPr lang="en-US" sz="2400" i="1" dirty="0" smtClean="0">
                <a:latin typeface="Times New Roman"/>
                <a:cs typeface="Times New Roman"/>
              </a:rPr>
              <a:t>.</a:t>
            </a:r>
            <a:endParaRPr lang="en-US" sz="2400" dirty="0" smtClean="0">
              <a:solidFill>
                <a:srgbClr val="000000"/>
              </a:solidFill>
              <a:latin typeface="Times New Roman" charset="0"/>
            </a:endParaRPr>
          </a:p>
          <a:p>
            <a:pPr marL="342900" indent="-342900" algn="just">
              <a:lnSpc>
                <a:spcPct val="90000"/>
              </a:lnSpc>
              <a:spcAft>
                <a:spcPts val="1400"/>
              </a:spcAft>
              <a:buFontTx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HTML tags usually occur in pairs.  The opening tag begins with the name of the tag.  The corresponding closing tag has the same name preceded by a slash.  The effect of the tag applies to everything between the opening and closing tag.</a:t>
            </a:r>
          </a:p>
          <a:p>
            <a:pPr marL="342900" indent="-342900" algn="just">
              <a:lnSpc>
                <a:spcPct val="90000"/>
              </a:lnSpc>
              <a:spcAft>
                <a:spcPts val="1400"/>
              </a:spcAft>
              <a:buFontTx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As an example, text enclosed between the tags 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  <a:cs typeface="Courier New"/>
              </a:rPr>
              <a:t>&lt;</a:t>
            </a:r>
            <a:r>
              <a:rPr lang="en-US" sz="2000" b="1" dirty="0" err="1" smtClean="0">
                <a:solidFill>
                  <a:srgbClr val="000000"/>
                </a:solidFill>
                <a:latin typeface="Courier New"/>
                <a:cs typeface="Courier New"/>
              </a:rPr>
              <a:t>b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  <a:cs typeface="Courier New"/>
              </a:rPr>
              <a:t>&gt;</a:t>
            </a: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 and 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  <a:cs typeface="Courier New"/>
              </a:rPr>
              <a:t>&lt;/</a:t>
            </a:r>
            <a:r>
              <a:rPr lang="en-US" sz="2000" b="1" dirty="0" err="1" smtClean="0">
                <a:solidFill>
                  <a:srgbClr val="000000"/>
                </a:solidFill>
                <a:latin typeface="Courier New"/>
                <a:cs typeface="Courier New"/>
              </a:rPr>
              <a:t>b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  <a:cs typeface="Courier New"/>
              </a:rPr>
              <a:t>&gt;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 appears in </a:t>
            </a:r>
            <a:r>
              <a:rPr lang="en-US" sz="24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boldface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.  Similarly text enclosed between the tags 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  <a:cs typeface="Courier New"/>
              </a:rPr>
              <a:t>&lt;</a:t>
            </a:r>
            <a:r>
              <a:rPr lang="en-US" sz="2000" b="1" dirty="0" err="1" smtClean="0">
                <a:solidFill>
                  <a:srgbClr val="000000"/>
                </a:solidFill>
                <a:latin typeface="Courier New"/>
                <a:cs typeface="Courier New"/>
              </a:rPr>
              <a:t>i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  <a:cs typeface="Courier New"/>
              </a:rPr>
              <a:t>&gt;</a:t>
            </a: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 and 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  <a:cs typeface="Courier New"/>
              </a:rPr>
              <a:t>&lt;/</a:t>
            </a:r>
            <a:r>
              <a:rPr lang="en-US" sz="2000" b="1" dirty="0" err="1" smtClean="0">
                <a:solidFill>
                  <a:srgbClr val="000000"/>
                </a:solidFill>
                <a:latin typeface="Courier New"/>
                <a:cs typeface="Courier New"/>
              </a:rPr>
              <a:t>i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  <a:cs typeface="Courier New"/>
              </a:rPr>
              <a:t>&gt;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 appears in </a:t>
            </a:r>
            <a:r>
              <a:rPr lang="en-US" sz="2400" i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italics.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endParaRPr lang="en-US" sz="2400" dirty="0" smtClean="0">
              <a:solidFill>
                <a:srgbClr val="000000"/>
              </a:solidFill>
              <a:latin typeface="Courier New"/>
              <a:cs typeface="Courier New"/>
            </a:endParaRPr>
          </a:p>
          <a:p>
            <a:pPr marL="342900" indent="-342900" algn="just">
              <a:lnSpc>
                <a:spcPct val="90000"/>
              </a:lnSpc>
              <a:spcAft>
                <a:spcPts val="1400"/>
              </a:spcAft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A few HTML tags have no closing form, such as the 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  <a:cs typeface="Courier New"/>
              </a:rPr>
              <a:t>&lt;</a:t>
            </a:r>
            <a:r>
              <a:rPr lang="en-US" sz="2000" b="1" dirty="0" err="1" smtClean="0">
                <a:solidFill>
                  <a:srgbClr val="000000"/>
                </a:solidFill>
                <a:latin typeface="Courier New"/>
                <a:cs typeface="Courier New"/>
              </a:rPr>
              <a:t>br</a:t>
            </a:r>
            <a:r>
              <a:rPr lang="en-US" sz="20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  <a:cs typeface="Courier New"/>
              </a:rPr>
              <a:t>/&gt; </a:t>
            </a: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tag that signals a line break.  By convention, such tags are written with a slash before the closing bracket to emphasize that the tag is automatically closed.</a:t>
            </a:r>
          </a:p>
          <a:p>
            <a:pPr marL="800100" lvl="1" indent="-342900" algn="just">
              <a:lnSpc>
                <a:spcPct val="90000"/>
              </a:lnSpc>
              <a:spcAft>
                <a:spcPts val="500"/>
              </a:spcAft>
              <a:buFont typeface="Lucida Grande"/>
              <a:buChar char="–"/>
            </a:pPr>
            <a:endParaRPr lang="en-US" sz="2200" dirty="0" smtClean="0">
              <a:solidFill>
                <a:srgbClr val="000000"/>
              </a:solidFill>
              <a:latin typeface="Times New Roman" charset="0"/>
            </a:endParaRPr>
          </a:p>
          <a:p>
            <a:pPr marL="800100" lvl="1" indent="-342900" algn="just">
              <a:lnSpc>
                <a:spcPct val="90000"/>
              </a:lnSpc>
              <a:spcAft>
                <a:spcPts val="500"/>
              </a:spcAft>
              <a:buFont typeface="Lucida Grande"/>
              <a:buChar char="–"/>
            </a:pPr>
            <a:endParaRPr lang="en-US" sz="2200" dirty="0">
              <a:solidFill>
                <a:srgbClr val="000000"/>
              </a:solidFill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9059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  <a:latin typeface="Times New Roman" charset="0"/>
              </a:rPr>
              <a:t>Standard </a:t>
            </a:r>
            <a:r>
              <a:rPr lang="en-US" sz="3600" b="1" dirty="0" err="1" smtClean="0">
                <a:solidFill>
                  <a:srgbClr val="FF0000"/>
                </a:solidFill>
                <a:latin typeface="Courier New"/>
                <a:cs typeface="Courier New"/>
              </a:rPr>
              <a:t>index.html</a:t>
            </a:r>
            <a:r>
              <a:rPr lang="en-US" sz="4000" dirty="0" smtClean="0">
                <a:solidFill>
                  <a:srgbClr val="FF0000"/>
                </a:solidFill>
                <a:latin typeface="Times New Roman" charset="0"/>
              </a:rPr>
              <a:t> Pattern</a:t>
            </a:r>
            <a:endParaRPr lang="en-US" dirty="0">
              <a:solidFill>
                <a:srgbClr val="FF0000"/>
              </a:solidFill>
              <a:latin typeface="Times New Roman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922825" y="3810000"/>
            <a:ext cx="7298350" cy="2659251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8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90600" y="3855076"/>
            <a:ext cx="7086600" cy="2525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&lt;!DOCTYPE html&gt;</a:t>
            </a:r>
          </a:p>
          <a:p>
            <a:pPr>
              <a:lnSpc>
                <a:spcPct val="110000"/>
              </a:lnSpc>
            </a:pPr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&lt;html&gt;</a:t>
            </a:r>
          </a:p>
          <a:p>
            <a:pPr>
              <a:lnSpc>
                <a:spcPct val="110000"/>
              </a:lnSpc>
            </a:pPr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&lt;head&gt;</a:t>
            </a:r>
          </a:p>
          <a:p>
            <a:pPr>
              <a:lnSpc>
                <a:spcPct val="110000"/>
              </a:lnSpc>
            </a:pPr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&lt;title&gt;</a:t>
            </a:r>
            <a:r>
              <a:rPr lang="en-US" sz="1600" i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title of the page</a:t>
            </a:r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&lt;/title&gt;</a:t>
            </a:r>
          </a:p>
          <a:p>
            <a:pPr>
              <a:lnSpc>
                <a:spcPct val="110000"/>
              </a:lnSpc>
            </a:pPr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&lt;/head&gt;</a:t>
            </a:r>
          </a:p>
          <a:p>
            <a:pPr>
              <a:lnSpc>
                <a:spcPct val="110000"/>
              </a:lnSpc>
            </a:pPr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&lt;body&gt;</a:t>
            </a:r>
          </a:p>
          <a:p>
            <a:pPr>
              <a:lnSpc>
                <a:spcPct val="110000"/>
              </a:lnSpc>
            </a:pPr>
            <a:r>
              <a:rPr lang="en-US" sz="1600" i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Contents of the page.</a:t>
            </a:r>
          </a:p>
          <a:p>
            <a:pPr>
              <a:lnSpc>
                <a:spcPct val="110000"/>
              </a:lnSpc>
            </a:pPr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&lt;/body&gt;</a:t>
            </a:r>
          </a:p>
          <a:p>
            <a:pPr>
              <a:lnSpc>
                <a:spcPct val="110000"/>
              </a:lnSpc>
            </a:pPr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&lt;/html&gt;</a:t>
            </a:r>
            <a:endParaRPr lang="en-US" sz="1600" b="1" dirty="0">
              <a:solidFill>
                <a:srgbClr val="0000FF"/>
              </a:solidFill>
              <a:latin typeface="Courier New"/>
              <a:cs typeface="Courier New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508000" y="1231900"/>
            <a:ext cx="8128000" cy="539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90000"/>
              </a:lnSpc>
              <a:spcAft>
                <a:spcPts val="500"/>
              </a:spcAft>
              <a:buFontTx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The main HTML file for a web page is called </a:t>
            </a:r>
            <a:r>
              <a:rPr lang="en-US" sz="2000" b="1" dirty="0" err="1" smtClean="0">
                <a:solidFill>
                  <a:srgbClr val="000000"/>
                </a:solidFill>
                <a:latin typeface="Courier New"/>
                <a:cs typeface="Courier New"/>
              </a:rPr>
              <a:t>index.html</a:t>
            </a: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. Much of the format of the </a:t>
            </a:r>
            <a:r>
              <a:rPr lang="en-US" sz="2000" b="1" dirty="0" err="1" smtClean="0">
                <a:solidFill>
                  <a:srgbClr val="000000"/>
                </a:solidFill>
                <a:latin typeface="Courier New"/>
                <a:cs typeface="Courier New"/>
              </a:rPr>
              <a:t>index.html</a:t>
            </a: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 file is standardized:</a:t>
            </a:r>
          </a:p>
          <a:p>
            <a:pPr marL="800100" lvl="1" indent="-342900" algn="just">
              <a:lnSpc>
                <a:spcPct val="90000"/>
              </a:lnSpc>
              <a:spcAft>
                <a:spcPts val="500"/>
              </a:spcAft>
              <a:buFont typeface="Lucida Grande"/>
              <a:buChar char="–"/>
            </a:pPr>
            <a:r>
              <a:rPr lang="en-US" sz="2200" dirty="0" smtClean="0">
                <a:solidFill>
                  <a:srgbClr val="000000"/>
                </a:solidFill>
                <a:latin typeface="Times New Roman" charset="0"/>
              </a:rPr>
              <a:t>Every file begins with a 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  <a:cs typeface="Courier New"/>
              </a:rPr>
              <a:t>&lt;!DOCTYPE html&gt;</a:t>
            </a:r>
            <a:r>
              <a:rPr lang="en-US" sz="2200" dirty="0" smtClean="0">
                <a:solidFill>
                  <a:srgbClr val="000000"/>
                </a:solidFill>
                <a:latin typeface="Times New Roman" charset="0"/>
              </a:rPr>
              <a:t> tag</a:t>
            </a:r>
          </a:p>
          <a:p>
            <a:pPr marL="800100" lvl="1" indent="-342900" algn="just">
              <a:lnSpc>
                <a:spcPct val="90000"/>
              </a:lnSpc>
              <a:spcAft>
                <a:spcPts val="500"/>
              </a:spcAft>
              <a:buFont typeface="Lucida Grande"/>
              <a:buChar char="–"/>
            </a:pPr>
            <a:r>
              <a:rPr lang="en-US" sz="2200" dirty="0" smtClean="0">
                <a:solidFill>
                  <a:srgbClr val="000000"/>
                </a:solidFill>
                <a:latin typeface="Times New Roman" charset="0"/>
              </a:rPr>
              <a:t>The entire content is enclosed in 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  <a:cs typeface="Courier New"/>
              </a:rPr>
              <a:t>&lt;html&gt;</a:t>
            </a:r>
            <a:r>
              <a:rPr lang="en-US" sz="2200" dirty="0" smtClean="0">
                <a:solidFill>
                  <a:srgbClr val="000000"/>
                </a:solidFill>
                <a:latin typeface="Times New Roman" charset="0"/>
              </a:rPr>
              <a:t> and 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  <a:cs typeface="Courier New"/>
              </a:rPr>
              <a:t>&lt;/html&gt;</a:t>
            </a:r>
            <a:r>
              <a:rPr lang="en-US" sz="2200" dirty="0" smtClean="0">
                <a:solidFill>
                  <a:srgbClr val="000000"/>
                </a:solidFill>
                <a:latin typeface="Times New Roman" charset="0"/>
              </a:rPr>
              <a:t> tags.</a:t>
            </a:r>
          </a:p>
          <a:p>
            <a:pPr marL="800100" lvl="1" indent="-342900" algn="just">
              <a:lnSpc>
                <a:spcPct val="90000"/>
              </a:lnSpc>
              <a:spcAft>
                <a:spcPts val="500"/>
              </a:spcAft>
              <a:buFont typeface="Lucida Grande"/>
              <a:buChar char="–"/>
            </a:pPr>
            <a:r>
              <a:rPr lang="en-US" sz="2200" dirty="0" smtClean="0">
                <a:solidFill>
                  <a:srgbClr val="000000"/>
                </a:solidFill>
                <a:latin typeface="Times New Roman" charset="0"/>
              </a:rPr>
              <a:t>The file begins with a 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  <a:cs typeface="Courier New"/>
              </a:rPr>
              <a:t>&lt;head&gt;</a:t>
            </a:r>
            <a:r>
              <a:rPr lang="en-US" sz="2200" dirty="0" smtClean="0">
                <a:solidFill>
                  <a:srgbClr val="000000"/>
                </a:solidFill>
                <a:latin typeface="Times New Roman" charset="0"/>
              </a:rPr>
              <a:t> section that specifies the title.</a:t>
            </a:r>
          </a:p>
          <a:p>
            <a:pPr marL="800100" lvl="1" indent="-342900" algn="just">
              <a:lnSpc>
                <a:spcPct val="90000"/>
              </a:lnSpc>
              <a:spcAft>
                <a:spcPts val="500"/>
              </a:spcAft>
              <a:buFont typeface="Lucida Grande"/>
              <a:buChar char="–"/>
            </a:pPr>
            <a:r>
              <a:rPr lang="en-US" sz="2200" dirty="0" smtClean="0">
                <a:solidFill>
                  <a:srgbClr val="000000"/>
                </a:solidFill>
                <a:latin typeface="Times New Roman" charset="0"/>
              </a:rPr>
              <a:t>The file includes a 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  <a:cs typeface="Courier New"/>
              </a:rPr>
              <a:t>&lt;body&gt;</a:t>
            </a:r>
            <a:r>
              <a:rPr lang="en-US" sz="2200" dirty="0" smtClean="0">
                <a:solidFill>
                  <a:srgbClr val="000000"/>
                </a:solidFill>
                <a:latin typeface="Times New Roman" charset="0"/>
              </a:rPr>
              <a:t> section that specifies the contents. </a:t>
            </a:r>
            <a:endParaRPr lang="en-US" sz="2400" dirty="0" smtClean="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986780" y="3909940"/>
            <a:ext cx="1981200" cy="30480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84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986780" y="4191000"/>
            <a:ext cx="3271620" cy="220980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84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986780" y="4472060"/>
            <a:ext cx="3271620" cy="822043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84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986780" y="5285827"/>
            <a:ext cx="3271620" cy="822043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8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2"/>
      <p:bldP spid="7" grpId="0" animBg="1"/>
      <p:bldP spid="8" grpId="0" animBg="1"/>
      <p:bldP spid="8" grpId="1" animBg="1"/>
      <p:bldP spid="9" grpId="0" animBg="1"/>
      <p:bldP spid="9" grpId="1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  <a:latin typeface="Times New Roman" charset="0"/>
              </a:rPr>
              <a:t>A Sample HTML Page</a:t>
            </a:r>
            <a:endParaRPr lang="en-US" dirty="0">
              <a:solidFill>
                <a:srgbClr val="FF0000"/>
              </a:solidFill>
              <a:latin typeface="Times New Roman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922825" y="1302290"/>
            <a:ext cx="7298350" cy="517471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8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90600" y="1343084"/>
            <a:ext cx="7086600" cy="5016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&lt;!DOCTYPE html&gt;</a:t>
            </a:r>
          </a:p>
          <a:p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&lt;html&gt;</a:t>
            </a:r>
          </a:p>
          <a:p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&lt;head&gt;</a:t>
            </a:r>
          </a:p>
          <a:p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&lt;title&gt;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  <a:cs typeface="Courier New"/>
              </a:rPr>
              <a:t>HTML - Wikipedia</a:t>
            </a:r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&lt;/title&gt;</a:t>
            </a:r>
          </a:p>
          <a:p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&lt;/head&gt;</a:t>
            </a:r>
          </a:p>
          <a:p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&lt;body&gt;</a:t>
            </a:r>
          </a:p>
          <a:p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&lt;h1&gt;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  <a:cs typeface="Courier New"/>
              </a:rPr>
              <a:t>HTML</a:t>
            </a:r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&lt;/h1&gt;</a:t>
            </a:r>
          </a:p>
          <a:p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&lt;hr /&gt;</a:t>
            </a:r>
          </a:p>
          <a:p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</a:t>
            </a:r>
            <a:r>
              <a:rPr lang="en-US" sz="1600" b="1" dirty="0" err="1" smtClean="0">
                <a:solidFill>
                  <a:srgbClr val="0000FF"/>
                </a:solidFill>
                <a:latin typeface="Courier New"/>
                <a:cs typeface="Courier New"/>
              </a:rPr>
              <a:t>p</a:t>
            </a:r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&gt;&lt;</a:t>
            </a:r>
            <a:r>
              <a:rPr lang="en-US" sz="1600" b="1" dirty="0" err="1" smtClean="0">
                <a:solidFill>
                  <a:srgbClr val="0000FF"/>
                </a:solidFill>
                <a:latin typeface="Courier New"/>
                <a:cs typeface="Courier New"/>
              </a:rPr>
              <a:t>b</a:t>
            </a:r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&gt;</a:t>
            </a:r>
            <a:r>
              <a:rPr lang="en-US" sz="1600" b="1" dirty="0" smtClean="0">
                <a:latin typeface="Courier New"/>
                <a:cs typeface="Courier New"/>
              </a:rPr>
              <a:t>Hypertext Markup Language</a:t>
            </a:r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&lt;/</a:t>
            </a:r>
            <a:r>
              <a:rPr lang="en-US" sz="1600" b="1" dirty="0" err="1" smtClean="0">
                <a:solidFill>
                  <a:srgbClr val="0000FF"/>
                </a:solidFill>
                <a:latin typeface="Courier New"/>
                <a:cs typeface="Courier New"/>
              </a:rPr>
              <a:t>b</a:t>
            </a:r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&gt;</a:t>
            </a:r>
            <a:r>
              <a:rPr lang="en-US" sz="1600" b="1" dirty="0" smtClean="0">
                <a:latin typeface="Courier New"/>
                <a:cs typeface="Courier New"/>
              </a:rPr>
              <a:t> (</a:t>
            </a:r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</a:t>
            </a:r>
            <a:r>
              <a:rPr lang="en-US" sz="1600" b="1" dirty="0" err="1" smtClean="0">
                <a:solidFill>
                  <a:srgbClr val="0000FF"/>
                </a:solidFill>
                <a:latin typeface="Courier New"/>
                <a:cs typeface="Courier New"/>
              </a:rPr>
              <a:t>b</a:t>
            </a:r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&gt;</a:t>
            </a:r>
            <a:r>
              <a:rPr lang="en-US" sz="1600" b="1" dirty="0" smtClean="0">
                <a:latin typeface="Courier New"/>
                <a:cs typeface="Courier New"/>
              </a:rPr>
              <a:t>HTML</a:t>
            </a:r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&lt;/</a:t>
            </a:r>
            <a:r>
              <a:rPr lang="en-US" sz="1600" b="1" dirty="0" err="1" smtClean="0">
                <a:solidFill>
                  <a:srgbClr val="0000FF"/>
                </a:solidFill>
                <a:latin typeface="Courier New"/>
                <a:cs typeface="Courier New"/>
              </a:rPr>
              <a:t>b</a:t>
            </a:r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&gt;</a:t>
            </a:r>
            <a:r>
              <a:rPr lang="en-US" sz="1600" b="1" dirty="0" smtClean="0">
                <a:latin typeface="Courier New"/>
                <a:cs typeface="Courier New"/>
              </a:rPr>
              <a:t>) is the standard markup language for creating web pages and web applications.</a:t>
            </a:r>
          </a:p>
          <a:p>
            <a:r>
              <a:rPr lang="en-US" sz="1600" b="1" dirty="0" smtClean="0">
                <a:latin typeface="Courier New"/>
                <a:cs typeface="Courier New"/>
              </a:rPr>
              <a:t>With Cascading Style Sheets (CSS) and JavaScript it forms a triad of cornerstone technologies for the</a:t>
            </a:r>
          </a:p>
          <a:p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&lt;a </a:t>
            </a:r>
            <a:r>
              <a:rPr lang="en-US" sz="1600" b="1" dirty="0" err="1" smtClean="0">
                <a:solidFill>
                  <a:srgbClr val="0000FF"/>
                </a:solidFill>
                <a:latin typeface="Courier New"/>
                <a:cs typeface="Courier New"/>
              </a:rPr>
              <a:t>href</a:t>
            </a:r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="http://</a:t>
            </a:r>
            <a:r>
              <a:rPr lang="en-US" sz="1600" b="1" dirty="0" err="1" smtClean="0">
                <a:solidFill>
                  <a:srgbClr val="0000FF"/>
                </a:solidFill>
                <a:latin typeface="Courier New"/>
                <a:cs typeface="Courier New"/>
              </a:rPr>
              <a:t>en.wikipedia.org/wiki/World_Wide_Web</a:t>
            </a:r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"&gt;</a:t>
            </a:r>
          </a:p>
          <a:p>
            <a:r>
              <a:rPr lang="en-US" sz="1600" b="1" dirty="0" smtClean="0">
                <a:latin typeface="Courier New"/>
                <a:cs typeface="Courier New"/>
              </a:rPr>
              <a:t>World Wide Web</a:t>
            </a:r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&lt;/a&gt;</a:t>
            </a:r>
            <a:r>
              <a:rPr lang="en-US" sz="1600" b="1" dirty="0" smtClean="0">
                <a:latin typeface="Courier New"/>
                <a:cs typeface="Courier New"/>
              </a:rPr>
              <a:t>.</a:t>
            </a:r>
          </a:p>
          <a:p>
            <a:r>
              <a:rPr lang="en-US" sz="1600" b="1" dirty="0" smtClean="0">
                <a:latin typeface="Courier New"/>
                <a:cs typeface="Courier New"/>
              </a:rPr>
              <a:t>Web browsers receive HTML documents from a </a:t>
            </a:r>
            <a:r>
              <a:rPr lang="en-US" sz="1600" b="1" dirty="0" err="1" smtClean="0">
                <a:latin typeface="Courier New"/>
                <a:cs typeface="Courier New"/>
              </a:rPr>
              <a:t>webserver</a:t>
            </a:r>
            <a:r>
              <a:rPr lang="en-US" sz="1600" b="1" dirty="0" smtClean="0">
                <a:latin typeface="Courier New"/>
                <a:cs typeface="Courier New"/>
              </a:rPr>
              <a:t> or from local storage and render them into multimedia web pages.</a:t>
            </a:r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&lt;/</a:t>
            </a:r>
            <a:r>
              <a:rPr lang="en-US" sz="1600" b="1" dirty="0" err="1" smtClean="0">
                <a:solidFill>
                  <a:srgbClr val="0000FF"/>
                </a:solidFill>
                <a:latin typeface="Courier New"/>
                <a:cs typeface="Courier New"/>
              </a:rPr>
              <a:t>p</a:t>
            </a:r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&gt;</a:t>
            </a:r>
          </a:p>
          <a:p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&lt;/body&gt;</a:t>
            </a:r>
          </a:p>
          <a:p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&lt;/html&gt;</a:t>
            </a:r>
            <a:endParaRPr lang="en-US" sz="1600" b="1" dirty="0">
              <a:solidFill>
                <a:srgbClr val="0000FF"/>
              </a:solidFill>
              <a:latin typeface="Courier New"/>
              <a:cs typeface="Courier Ne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  <a:latin typeface="Times New Roman" charset="0"/>
              </a:rPr>
              <a:t>The Page Displayed by the Browser</a:t>
            </a:r>
            <a:endParaRPr lang="en-US" dirty="0">
              <a:solidFill>
                <a:srgbClr val="FF0000"/>
              </a:solidFill>
              <a:latin typeface="Times New Roman" charset="0"/>
            </a:endParaRPr>
          </a:p>
        </p:txBody>
      </p:sp>
      <p:pic>
        <p:nvPicPr>
          <p:cNvPr id="7" name="Picture 6" descr="WikipediaHTMLTran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387021"/>
            <a:ext cx="7467600" cy="40839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/>
          <p:cNvSpPr/>
          <p:nvPr/>
        </p:nvSpPr>
        <p:spPr bwMode="auto">
          <a:xfrm>
            <a:off x="609600" y="1295400"/>
            <a:ext cx="7924800" cy="4953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400" b="1">
              <a:solidFill>
                <a:srgbClr val="000000"/>
              </a:solidFill>
              <a:latin typeface="Times New Roman" charset="0"/>
            </a:endParaRPr>
          </a:p>
        </p:txBody>
      </p:sp>
      <p:cxnSp>
        <p:nvCxnSpPr>
          <p:cNvPr id="45" name="Straight Connector 44"/>
          <p:cNvCxnSpPr/>
          <p:nvPr/>
        </p:nvCxnSpPr>
        <p:spPr bwMode="auto">
          <a:xfrm rot="10800000" flipH="1">
            <a:off x="609600" y="2645784"/>
            <a:ext cx="7924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Straight Connector 46"/>
          <p:cNvCxnSpPr/>
          <p:nvPr/>
        </p:nvCxnSpPr>
        <p:spPr bwMode="auto">
          <a:xfrm rot="10800000" flipH="1">
            <a:off x="609600" y="1745528"/>
            <a:ext cx="7924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Straight Connector 47"/>
          <p:cNvCxnSpPr/>
          <p:nvPr/>
        </p:nvCxnSpPr>
        <p:spPr bwMode="auto">
          <a:xfrm rot="10800000" flipH="1">
            <a:off x="609600" y="2195656"/>
            <a:ext cx="7924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" name="Straight Connector 49"/>
          <p:cNvCxnSpPr/>
          <p:nvPr/>
        </p:nvCxnSpPr>
        <p:spPr bwMode="auto">
          <a:xfrm rot="10800000" flipH="1">
            <a:off x="609600" y="3095912"/>
            <a:ext cx="7924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" name="Straight Connector 50"/>
          <p:cNvCxnSpPr/>
          <p:nvPr/>
        </p:nvCxnSpPr>
        <p:spPr bwMode="auto">
          <a:xfrm rot="10800000" flipH="1">
            <a:off x="609600" y="3546040"/>
            <a:ext cx="7924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2" name="Straight Connector 51"/>
          <p:cNvCxnSpPr/>
          <p:nvPr/>
        </p:nvCxnSpPr>
        <p:spPr bwMode="auto">
          <a:xfrm rot="10800000" flipH="1">
            <a:off x="609600" y="3996168"/>
            <a:ext cx="7924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</a:rPr>
              <a:t>Tags that Define Document Sections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82" name="Group 81"/>
          <p:cNvGrpSpPr/>
          <p:nvPr/>
        </p:nvGrpSpPr>
        <p:grpSpPr>
          <a:xfrm>
            <a:off x="647700" y="1317230"/>
            <a:ext cx="7505700" cy="402020"/>
            <a:chOff x="647700" y="1329100"/>
            <a:chExt cx="7505700" cy="402020"/>
          </a:xfrm>
        </p:grpSpPr>
        <p:sp>
          <p:nvSpPr>
            <p:cNvPr id="61470" name="Text Box 9"/>
            <p:cNvSpPr txBox="1">
              <a:spLocks noChangeArrowheads="1"/>
            </p:cNvSpPr>
            <p:nvPr/>
          </p:nvSpPr>
          <p:spPr bwMode="auto">
            <a:xfrm>
              <a:off x="647700" y="1329100"/>
              <a:ext cx="24765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 smtClean="0">
                  <a:solidFill>
                    <a:srgbClr val="000000"/>
                  </a:solidFill>
                  <a:latin typeface="Courier New" pitchFamily="1" charset="0"/>
                </a:rPr>
                <a:t>&lt;!DOCTYPE&gt;</a:t>
              </a:r>
              <a:endParaRPr lang="en-US" sz="2000" b="1" dirty="0">
                <a:solidFill>
                  <a:srgbClr val="000000"/>
                </a:solidFill>
                <a:latin typeface="Courier New" pitchFamily="1" charset="0"/>
              </a:endParaRPr>
            </a:p>
          </p:txBody>
        </p:sp>
        <p:sp>
          <p:nvSpPr>
            <p:cNvPr id="61471" name="Text Box 10"/>
            <p:cNvSpPr txBox="1">
              <a:spLocks noChangeArrowheads="1"/>
            </p:cNvSpPr>
            <p:nvPr/>
          </p:nvSpPr>
          <p:spPr bwMode="auto">
            <a:xfrm>
              <a:off x="2819400" y="1331010"/>
              <a:ext cx="53340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smtClean="0">
                  <a:solidFill>
                    <a:srgbClr val="000000"/>
                  </a:solidFill>
                  <a:latin typeface="Times New Roman" pitchFamily="1" charset="0"/>
                </a:rPr>
                <a:t>Defines the document type.</a:t>
              </a:r>
              <a:endParaRPr lang="en-US" sz="2000" dirty="0">
                <a:solidFill>
                  <a:srgbClr val="000000"/>
                </a:solidFill>
                <a:latin typeface="Times New Roman" pitchFamily="1" charset="0"/>
              </a:endParaRPr>
            </a:p>
          </p:txBody>
        </p:sp>
      </p:grpSp>
      <p:cxnSp>
        <p:nvCxnSpPr>
          <p:cNvPr id="55" name="Straight Connector 54"/>
          <p:cNvCxnSpPr/>
          <p:nvPr/>
        </p:nvCxnSpPr>
        <p:spPr bwMode="auto">
          <a:xfrm rot="10800000" flipH="1">
            <a:off x="609600" y="6246811"/>
            <a:ext cx="7924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/>
          <p:cNvCxnSpPr/>
          <p:nvPr/>
        </p:nvCxnSpPr>
        <p:spPr bwMode="auto">
          <a:xfrm rot="5400000" flipH="1">
            <a:off x="342105" y="3771900"/>
            <a:ext cx="49530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83" name="Group 82"/>
          <p:cNvGrpSpPr/>
          <p:nvPr/>
        </p:nvGrpSpPr>
        <p:grpSpPr>
          <a:xfrm>
            <a:off x="647700" y="1764129"/>
            <a:ext cx="7505700" cy="402020"/>
            <a:chOff x="647700" y="1877090"/>
            <a:chExt cx="7505700" cy="402020"/>
          </a:xfrm>
        </p:grpSpPr>
        <p:sp>
          <p:nvSpPr>
            <p:cNvPr id="39" name="Text Box 9"/>
            <p:cNvSpPr txBox="1">
              <a:spLocks noChangeArrowheads="1"/>
            </p:cNvSpPr>
            <p:nvPr/>
          </p:nvSpPr>
          <p:spPr bwMode="auto">
            <a:xfrm>
              <a:off x="647700" y="1877090"/>
              <a:ext cx="24765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 smtClean="0">
                  <a:solidFill>
                    <a:srgbClr val="000000"/>
                  </a:solidFill>
                  <a:latin typeface="Courier New" pitchFamily="1" charset="0"/>
                </a:rPr>
                <a:t>&lt;html&gt;</a:t>
              </a:r>
              <a:endParaRPr lang="en-US" sz="2000" b="1" dirty="0">
                <a:solidFill>
                  <a:srgbClr val="000000"/>
                </a:solidFill>
                <a:latin typeface="Courier New" pitchFamily="1" charset="0"/>
              </a:endParaRPr>
            </a:p>
          </p:txBody>
        </p:sp>
        <p:sp>
          <p:nvSpPr>
            <p:cNvPr id="40" name="Text Box 10"/>
            <p:cNvSpPr txBox="1">
              <a:spLocks noChangeArrowheads="1"/>
            </p:cNvSpPr>
            <p:nvPr/>
          </p:nvSpPr>
          <p:spPr bwMode="auto">
            <a:xfrm>
              <a:off x="2819400" y="1879000"/>
              <a:ext cx="53340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smtClean="0">
                  <a:solidFill>
                    <a:srgbClr val="000000"/>
                  </a:solidFill>
                  <a:latin typeface="Times New Roman" pitchFamily="1" charset="0"/>
                </a:rPr>
                <a:t>Encloses the HTML code.</a:t>
              </a:r>
              <a:endParaRPr lang="en-US" sz="2000" dirty="0">
                <a:solidFill>
                  <a:srgbClr val="000000"/>
                </a:solidFill>
                <a:latin typeface="Times New Roman" pitchFamily="1" charset="0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647700" y="2211028"/>
            <a:ext cx="7505700" cy="402020"/>
            <a:chOff x="647700" y="2286000"/>
            <a:chExt cx="7505700" cy="402020"/>
          </a:xfrm>
        </p:grpSpPr>
        <p:sp>
          <p:nvSpPr>
            <p:cNvPr id="42" name="Text Box 9"/>
            <p:cNvSpPr txBox="1">
              <a:spLocks noChangeArrowheads="1"/>
            </p:cNvSpPr>
            <p:nvPr/>
          </p:nvSpPr>
          <p:spPr bwMode="auto">
            <a:xfrm>
              <a:off x="647700" y="2286000"/>
              <a:ext cx="24765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 smtClean="0">
                  <a:solidFill>
                    <a:srgbClr val="000000"/>
                  </a:solidFill>
                  <a:latin typeface="Courier New" pitchFamily="1" charset="0"/>
                </a:rPr>
                <a:t>&lt;head&gt;</a:t>
              </a:r>
              <a:endParaRPr lang="en-US" sz="2000" b="1" dirty="0">
                <a:solidFill>
                  <a:srgbClr val="000000"/>
                </a:solidFill>
                <a:latin typeface="Courier New" pitchFamily="1" charset="0"/>
              </a:endParaRPr>
            </a:p>
          </p:txBody>
        </p:sp>
        <p:sp>
          <p:nvSpPr>
            <p:cNvPr id="44" name="Text Box 10"/>
            <p:cNvSpPr txBox="1">
              <a:spLocks noChangeArrowheads="1"/>
            </p:cNvSpPr>
            <p:nvPr/>
          </p:nvSpPr>
          <p:spPr bwMode="auto">
            <a:xfrm>
              <a:off x="2819400" y="2287910"/>
              <a:ext cx="53340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smtClean="0">
                  <a:solidFill>
                    <a:srgbClr val="000000"/>
                  </a:solidFill>
                  <a:latin typeface="Times New Roman" pitchFamily="1" charset="0"/>
                </a:rPr>
                <a:t>Encloses the header section.</a:t>
              </a:r>
              <a:endParaRPr lang="en-US" sz="2000" dirty="0">
                <a:solidFill>
                  <a:srgbClr val="000000"/>
                </a:solidFill>
                <a:latin typeface="Times New Roman" pitchFamily="1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647700" y="3104826"/>
            <a:ext cx="7505700" cy="402020"/>
            <a:chOff x="647700" y="2819400"/>
            <a:chExt cx="7505700" cy="402020"/>
          </a:xfrm>
        </p:grpSpPr>
        <p:sp>
          <p:nvSpPr>
            <p:cNvPr id="49" name="Text Box 9"/>
            <p:cNvSpPr txBox="1">
              <a:spLocks noChangeArrowheads="1"/>
            </p:cNvSpPr>
            <p:nvPr/>
          </p:nvSpPr>
          <p:spPr bwMode="auto">
            <a:xfrm>
              <a:off x="647700" y="2819400"/>
              <a:ext cx="24765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 smtClean="0">
                  <a:solidFill>
                    <a:srgbClr val="000000"/>
                  </a:solidFill>
                  <a:latin typeface="Courier New" pitchFamily="1" charset="0"/>
                </a:rPr>
                <a:t>&lt;body&gt;</a:t>
              </a:r>
              <a:endParaRPr lang="en-US" sz="2000" b="1" dirty="0">
                <a:solidFill>
                  <a:srgbClr val="000000"/>
                </a:solidFill>
                <a:latin typeface="Courier New" pitchFamily="1" charset="0"/>
              </a:endParaRPr>
            </a:p>
          </p:txBody>
        </p:sp>
        <p:sp>
          <p:nvSpPr>
            <p:cNvPr id="53" name="Text Box 10"/>
            <p:cNvSpPr txBox="1">
              <a:spLocks noChangeArrowheads="1"/>
            </p:cNvSpPr>
            <p:nvPr/>
          </p:nvSpPr>
          <p:spPr bwMode="auto">
            <a:xfrm>
              <a:off x="2819400" y="2821310"/>
              <a:ext cx="53340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smtClean="0">
                  <a:solidFill>
                    <a:srgbClr val="000000"/>
                  </a:solidFill>
                  <a:latin typeface="Times New Roman" pitchFamily="1" charset="0"/>
                </a:rPr>
                <a:t>Encloses the body of the HTML document.</a:t>
              </a:r>
              <a:endParaRPr lang="en-US" sz="2000" dirty="0">
                <a:solidFill>
                  <a:srgbClr val="000000"/>
                </a:solidFill>
                <a:latin typeface="Times New Roman" pitchFamily="1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647700" y="3551725"/>
            <a:ext cx="7505700" cy="402020"/>
            <a:chOff x="647700" y="3352800"/>
            <a:chExt cx="7505700" cy="402020"/>
          </a:xfrm>
        </p:grpSpPr>
        <p:sp>
          <p:nvSpPr>
            <p:cNvPr id="57" name="Text Box 9"/>
            <p:cNvSpPr txBox="1">
              <a:spLocks noChangeArrowheads="1"/>
            </p:cNvSpPr>
            <p:nvPr/>
          </p:nvSpPr>
          <p:spPr bwMode="auto">
            <a:xfrm>
              <a:off x="647700" y="3352800"/>
              <a:ext cx="24765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 smtClean="0">
                  <a:solidFill>
                    <a:srgbClr val="000000"/>
                  </a:solidFill>
                  <a:latin typeface="Courier New" pitchFamily="1" charset="0"/>
                </a:rPr>
                <a:t>&lt;</a:t>
              </a:r>
              <a:r>
                <a:rPr lang="en-US" sz="2000" b="1" dirty="0" err="1" smtClean="0">
                  <a:solidFill>
                    <a:srgbClr val="000000"/>
                  </a:solidFill>
                  <a:latin typeface="Courier New" pitchFamily="1" charset="0"/>
                </a:rPr>
                <a:t>p</a:t>
              </a:r>
              <a:r>
                <a:rPr lang="en-US" sz="2000" b="1" dirty="0" smtClean="0">
                  <a:solidFill>
                    <a:srgbClr val="000000"/>
                  </a:solidFill>
                  <a:latin typeface="Courier New" pitchFamily="1" charset="0"/>
                </a:rPr>
                <a:t>&gt;</a:t>
              </a:r>
              <a:endParaRPr lang="en-US" sz="2000" b="1" dirty="0">
                <a:solidFill>
                  <a:srgbClr val="000000"/>
                </a:solidFill>
                <a:latin typeface="Courier New" pitchFamily="1" charset="0"/>
              </a:endParaRPr>
            </a:p>
          </p:txBody>
        </p:sp>
        <p:sp>
          <p:nvSpPr>
            <p:cNvPr id="58" name="Text Box 10"/>
            <p:cNvSpPr txBox="1">
              <a:spLocks noChangeArrowheads="1"/>
            </p:cNvSpPr>
            <p:nvPr/>
          </p:nvSpPr>
          <p:spPr bwMode="auto">
            <a:xfrm>
              <a:off x="2819400" y="3354710"/>
              <a:ext cx="53340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smtClean="0">
                  <a:solidFill>
                    <a:srgbClr val="000000"/>
                  </a:solidFill>
                  <a:latin typeface="Times New Roman" pitchFamily="1" charset="0"/>
                </a:rPr>
                <a:t>Defines a text paragraph.</a:t>
              </a:r>
              <a:endParaRPr lang="en-US" sz="2000" dirty="0">
                <a:solidFill>
                  <a:srgbClr val="000000"/>
                </a:solidFill>
                <a:latin typeface="Times New Roman" pitchFamily="1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647700" y="3998624"/>
            <a:ext cx="7505700" cy="402020"/>
            <a:chOff x="647700" y="3886200"/>
            <a:chExt cx="7505700" cy="402020"/>
          </a:xfrm>
        </p:grpSpPr>
        <p:sp>
          <p:nvSpPr>
            <p:cNvPr id="60" name="Text Box 9"/>
            <p:cNvSpPr txBox="1">
              <a:spLocks noChangeArrowheads="1"/>
            </p:cNvSpPr>
            <p:nvPr/>
          </p:nvSpPr>
          <p:spPr bwMode="auto">
            <a:xfrm>
              <a:off x="647700" y="3886200"/>
              <a:ext cx="24765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 smtClean="0">
                  <a:solidFill>
                    <a:srgbClr val="000000"/>
                  </a:solidFill>
                  <a:latin typeface="Courier New" pitchFamily="1" charset="0"/>
                </a:rPr>
                <a:t>&lt;h1&gt; </a:t>
              </a:r>
              <a:r>
                <a:rPr lang="en-US" sz="2000" dirty="0" smtClean="0">
                  <a:solidFill>
                    <a:srgbClr val="000000"/>
                  </a:solidFill>
                  <a:latin typeface="Times New Roman"/>
                  <a:cs typeface="Times New Roman"/>
                </a:rPr>
                <a:t>. . .</a:t>
              </a:r>
              <a:r>
                <a:rPr lang="en-US" sz="2000" b="1" dirty="0" smtClean="0">
                  <a:solidFill>
                    <a:srgbClr val="000000"/>
                  </a:solidFill>
                  <a:latin typeface="Courier New" pitchFamily="1" charset="0"/>
                </a:rPr>
                <a:t> &lt;h6&gt;</a:t>
              </a:r>
              <a:endParaRPr lang="en-US" sz="2000" b="1" dirty="0">
                <a:solidFill>
                  <a:srgbClr val="000000"/>
                </a:solidFill>
                <a:latin typeface="Courier New" pitchFamily="1" charset="0"/>
              </a:endParaRPr>
            </a:p>
          </p:txBody>
        </p:sp>
        <p:sp>
          <p:nvSpPr>
            <p:cNvPr id="61" name="Text Box 10"/>
            <p:cNvSpPr txBox="1">
              <a:spLocks noChangeArrowheads="1"/>
            </p:cNvSpPr>
            <p:nvPr/>
          </p:nvSpPr>
          <p:spPr bwMode="auto">
            <a:xfrm>
              <a:off x="2819400" y="3888110"/>
              <a:ext cx="53340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smtClean="0">
                  <a:solidFill>
                    <a:srgbClr val="000000"/>
                  </a:solidFill>
                  <a:latin typeface="Times New Roman" pitchFamily="1" charset="0"/>
                </a:rPr>
                <a:t>Defines a header at level 1 to level 6.</a:t>
              </a:r>
              <a:endParaRPr lang="en-US" sz="2000" dirty="0">
                <a:solidFill>
                  <a:srgbClr val="000000"/>
                </a:solidFill>
                <a:latin typeface="Times New Roman" pitchFamily="1" charset="0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647700" y="4445523"/>
            <a:ext cx="7505700" cy="402020"/>
            <a:chOff x="647700" y="4419600"/>
            <a:chExt cx="7505700" cy="402020"/>
          </a:xfrm>
        </p:grpSpPr>
        <p:sp>
          <p:nvSpPr>
            <p:cNvPr id="63" name="Text Box 9"/>
            <p:cNvSpPr txBox="1">
              <a:spLocks noChangeArrowheads="1"/>
            </p:cNvSpPr>
            <p:nvPr/>
          </p:nvSpPr>
          <p:spPr bwMode="auto">
            <a:xfrm>
              <a:off x="647700" y="4419600"/>
              <a:ext cx="24765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 smtClean="0">
                  <a:solidFill>
                    <a:srgbClr val="000000"/>
                  </a:solidFill>
                  <a:latin typeface="Courier New" pitchFamily="1" charset="0"/>
                </a:rPr>
                <a:t>&lt;div&gt;</a:t>
              </a:r>
              <a:endParaRPr lang="en-US" sz="2000" b="1" dirty="0">
                <a:solidFill>
                  <a:srgbClr val="000000"/>
                </a:solidFill>
                <a:latin typeface="Courier New" pitchFamily="1" charset="0"/>
              </a:endParaRPr>
            </a:p>
          </p:txBody>
        </p:sp>
        <p:sp>
          <p:nvSpPr>
            <p:cNvPr id="64" name="Text Box 10"/>
            <p:cNvSpPr txBox="1">
              <a:spLocks noChangeArrowheads="1"/>
            </p:cNvSpPr>
            <p:nvPr/>
          </p:nvSpPr>
          <p:spPr bwMode="auto">
            <a:xfrm>
              <a:off x="2819400" y="4421510"/>
              <a:ext cx="53340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smtClean="0">
                  <a:solidFill>
                    <a:srgbClr val="000000"/>
                  </a:solidFill>
                  <a:latin typeface="Times New Roman" pitchFamily="1" charset="0"/>
                </a:rPr>
                <a:t>Defines a top-level section.</a:t>
              </a:r>
              <a:endParaRPr lang="en-US" sz="2000" dirty="0">
                <a:solidFill>
                  <a:srgbClr val="000000"/>
                </a:solidFill>
                <a:latin typeface="Times New Roman" pitchFamily="1" charset="0"/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647700" y="4892422"/>
            <a:ext cx="7505700" cy="402020"/>
            <a:chOff x="647700" y="4953000"/>
            <a:chExt cx="7505700" cy="402020"/>
          </a:xfrm>
        </p:grpSpPr>
        <p:sp>
          <p:nvSpPr>
            <p:cNvPr id="66" name="Text Box 9"/>
            <p:cNvSpPr txBox="1">
              <a:spLocks noChangeArrowheads="1"/>
            </p:cNvSpPr>
            <p:nvPr/>
          </p:nvSpPr>
          <p:spPr bwMode="auto">
            <a:xfrm>
              <a:off x="647700" y="4953000"/>
              <a:ext cx="24765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 smtClean="0">
                  <a:solidFill>
                    <a:srgbClr val="000000"/>
                  </a:solidFill>
                  <a:latin typeface="Courier New" pitchFamily="1" charset="0"/>
                </a:rPr>
                <a:t>&lt;pre&gt;</a:t>
              </a:r>
              <a:endParaRPr lang="en-US" sz="2000" b="1" dirty="0">
                <a:solidFill>
                  <a:srgbClr val="000000"/>
                </a:solidFill>
                <a:latin typeface="Courier New" pitchFamily="1" charset="0"/>
              </a:endParaRPr>
            </a:p>
          </p:txBody>
        </p:sp>
        <p:sp>
          <p:nvSpPr>
            <p:cNvPr id="67" name="Text Box 10"/>
            <p:cNvSpPr txBox="1">
              <a:spLocks noChangeArrowheads="1"/>
            </p:cNvSpPr>
            <p:nvPr/>
          </p:nvSpPr>
          <p:spPr bwMode="auto">
            <a:xfrm>
              <a:off x="2819400" y="4954910"/>
              <a:ext cx="53340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smtClean="0">
                  <a:solidFill>
                    <a:srgbClr val="000000"/>
                  </a:solidFill>
                  <a:latin typeface="Times New Roman" pitchFamily="1" charset="0"/>
                </a:rPr>
                <a:t>Defines a preformatted code section.</a:t>
              </a:r>
              <a:endParaRPr lang="en-US" sz="2000" dirty="0">
                <a:solidFill>
                  <a:srgbClr val="000000"/>
                </a:solidFill>
                <a:latin typeface="Times New Roman" pitchFamily="1" charset="0"/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647700" y="5339321"/>
            <a:ext cx="7505700" cy="402020"/>
            <a:chOff x="647700" y="5334000"/>
            <a:chExt cx="7505700" cy="402020"/>
          </a:xfrm>
        </p:grpSpPr>
        <p:sp>
          <p:nvSpPr>
            <p:cNvPr id="69" name="Text Box 9"/>
            <p:cNvSpPr txBox="1">
              <a:spLocks noChangeArrowheads="1"/>
            </p:cNvSpPr>
            <p:nvPr/>
          </p:nvSpPr>
          <p:spPr bwMode="auto">
            <a:xfrm>
              <a:off x="647700" y="5334000"/>
              <a:ext cx="24765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 smtClean="0">
                  <a:solidFill>
                    <a:srgbClr val="000000"/>
                  </a:solidFill>
                  <a:latin typeface="Courier New" pitchFamily="1" charset="0"/>
                </a:rPr>
                <a:t>&lt;</a:t>
              </a:r>
              <a:r>
                <a:rPr lang="en-US" sz="2000" b="1" dirty="0" err="1" smtClean="0">
                  <a:solidFill>
                    <a:srgbClr val="000000"/>
                  </a:solidFill>
                  <a:latin typeface="Courier New" pitchFamily="1" charset="0"/>
                </a:rPr>
                <a:t>br</a:t>
              </a:r>
              <a:r>
                <a:rPr lang="en-US" sz="2000" b="1" dirty="0" smtClean="0">
                  <a:solidFill>
                    <a:srgbClr val="000000"/>
                  </a:solidFill>
                  <a:latin typeface="Courier New" pitchFamily="1" charset="0"/>
                </a:rPr>
                <a:t> /&gt;</a:t>
              </a:r>
              <a:endParaRPr lang="en-US" sz="2000" b="1" dirty="0">
                <a:solidFill>
                  <a:srgbClr val="000000"/>
                </a:solidFill>
                <a:latin typeface="Courier New" pitchFamily="1" charset="0"/>
              </a:endParaRPr>
            </a:p>
          </p:txBody>
        </p:sp>
        <p:sp>
          <p:nvSpPr>
            <p:cNvPr id="70" name="Text Box 10"/>
            <p:cNvSpPr txBox="1">
              <a:spLocks noChangeArrowheads="1"/>
            </p:cNvSpPr>
            <p:nvPr/>
          </p:nvSpPr>
          <p:spPr bwMode="auto">
            <a:xfrm>
              <a:off x="2819400" y="5335910"/>
              <a:ext cx="53340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smtClean="0">
                  <a:solidFill>
                    <a:srgbClr val="000000"/>
                  </a:solidFill>
                  <a:latin typeface="Times New Roman" pitchFamily="1" charset="0"/>
                </a:rPr>
                <a:t>Inserts a line break.</a:t>
              </a:r>
              <a:endParaRPr lang="en-US" sz="2000" dirty="0">
                <a:solidFill>
                  <a:srgbClr val="000000"/>
                </a:solidFill>
                <a:latin typeface="Times New Roman" pitchFamily="1" charset="0"/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647700" y="5786220"/>
            <a:ext cx="7505700" cy="402020"/>
            <a:chOff x="647700" y="5715000"/>
            <a:chExt cx="7505700" cy="402020"/>
          </a:xfrm>
        </p:grpSpPr>
        <p:sp>
          <p:nvSpPr>
            <p:cNvPr id="72" name="Text Box 9"/>
            <p:cNvSpPr txBox="1">
              <a:spLocks noChangeArrowheads="1"/>
            </p:cNvSpPr>
            <p:nvPr/>
          </p:nvSpPr>
          <p:spPr bwMode="auto">
            <a:xfrm>
              <a:off x="647700" y="5715000"/>
              <a:ext cx="24765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 smtClean="0">
                  <a:solidFill>
                    <a:srgbClr val="000000"/>
                  </a:solidFill>
                  <a:latin typeface="Courier New" pitchFamily="1" charset="0"/>
                </a:rPr>
                <a:t>&lt;hr /&gt;</a:t>
              </a:r>
              <a:endParaRPr lang="en-US" sz="2000" b="1" dirty="0">
                <a:solidFill>
                  <a:srgbClr val="000000"/>
                </a:solidFill>
                <a:latin typeface="Courier New" pitchFamily="1" charset="0"/>
              </a:endParaRPr>
            </a:p>
          </p:txBody>
        </p:sp>
        <p:sp>
          <p:nvSpPr>
            <p:cNvPr id="73" name="Text Box 10"/>
            <p:cNvSpPr txBox="1">
              <a:spLocks noChangeArrowheads="1"/>
            </p:cNvSpPr>
            <p:nvPr/>
          </p:nvSpPr>
          <p:spPr bwMode="auto">
            <a:xfrm>
              <a:off x="2819400" y="5716910"/>
              <a:ext cx="53340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smtClean="0">
                  <a:solidFill>
                    <a:srgbClr val="000000"/>
                  </a:solidFill>
                  <a:latin typeface="Times New Roman" pitchFamily="1" charset="0"/>
                </a:rPr>
                <a:t>Inserts a horizontal line extending across the page.</a:t>
              </a:r>
              <a:endParaRPr lang="en-US" sz="2000" dirty="0">
                <a:solidFill>
                  <a:srgbClr val="000000"/>
                </a:solidFill>
                <a:latin typeface="Times New Roman" pitchFamily="1" charset="0"/>
              </a:endParaRPr>
            </a:p>
          </p:txBody>
        </p:sp>
      </p:grpSp>
      <p:cxnSp>
        <p:nvCxnSpPr>
          <p:cNvPr id="79" name="Straight Connector 78"/>
          <p:cNvCxnSpPr/>
          <p:nvPr/>
        </p:nvCxnSpPr>
        <p:spPr bwMode="auto">
          <a:xfrm rot="10800000" flipH="1">
            <a:off x="609600" y="5346552"/>
            <a:ext cx="7924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0" name="Straight Connector 79"/>
          <p:cNvCxnSpPr/>
          <p:nvPr/>
        </p:nvCxnSpPr>
        <p:spPr bwMode="auto">
          <a:xfrm rot="10800000" flipH="1">
            <a:off x="609600" y="4896424"/>
            <a:ext cx="7924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1" name="Straight Connector 80"/>
          <p:cNvCxnSpPr/>
          <p:nvPr/>
        </p:nvCxnSpPr>
        <p:spPr bwMode="auto">
          <a:xfrm rot="10800000" flipH="1">
            <a:off x="609600" y="4446296"/>
            <a:ext cx="7924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" name="Straight Connector 91"/>
          <p:cNvCxnSpPr/>
          <p:nvPr/>
        </p:nvCxnSpPr>
        <p:spPr bwMode="auto">
          <a:xfrm rot="10800000" flipH="1">
            <a:off x="609600" y="5796680"/>
            <a:ext cx="7924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94" name="Group 93"/>
          <p:cNvGrpSpPr/>
          <p:nvPr/>
        </p:nvGrpSpPr>
        <p:grpSpPr>
          <a:xfrm>
            <a:off x="647700" y="2657927"/>
            <a:ext cx="7505700" cy="402020"/>
            <a:chOff x="647700" y="2819400"/>
            <a:chExt cx="7505700" cy="402020"/>
          </a:xfrm>
        </p:grpSpPr>
        <p:sp>
          <p:nvSpPr>
            <p:cNvPr id="95" name="Text Box 9"/>
            <p:cNvSpPr txBox="1">
              <a:spLocks noChangeArrowheads="1"/>
            </p:cNvSpPr>
            <p:nvPr/>
          </p:nvSpPr>
          <p:spPr bwMode="auto">
            <a:xfrm>
              <a:off x="647700" y="2819400"/>
              <a:ext cx="24765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 smtClean="0">
                  <a:solidFill>
                    <a:srgbClr val="000000"/>
                  </a:solidFill>
                  <a:latin typeface="Courier New" pitchFamily="1" charset="0"/>
                </a:rPr>
                <a:t>&lt;title&gt;</a:t>
              </a:r>
              <a:endParaRPr lang="en-US" sz="2000" b="1" dirty="0">
                <a:solidFill>
                  <a:srgbClr val="000000"/>
                </a:solidFill>
                <a:latin typeface="Courier New" pitchFamily="1" charset="0"/>
              </a:endParaRPr>
            </a:p>
          </p:txBody>
        </p:sp>
        <p:sp>
          <p:nvSpPr>
            <p:cNvPr id="96" name="Text Box 10"/>
            <p:cNvSpPr txBox="1">
              <a:spLocks noChangeArrowheads="1"/>
            </p:cNvSpPr>
            <p:nvPr/>
          </p:nvSpPr>
          <p:spPr bwMode="auto">
            <a:xfrm>
              <a:off x="2819400" y="2821310"/>
              <a:ext cx="53340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smtClean="0">
                  <a:solidFill>
                    <a:srgbClr val="000000"/>
                  </a:solidFill>
                  <a:latin typeface="Times New Roman" pitchFamily="1" charset="0"/>
                </a:rPr>
                <a:t>Defines the document title.</a:t>
              </a:r>
              <a:endParaRPr lang="en-US" sz="2000" dirty="0">
                <a:solidFill>
                  <a:srgbClr val="000000"/>
                </a:solidFill>
                <a:latin typeface="Times New Roman" pitchFamily="1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/>
          <p:cNvSpPr/>
          <p:nvPr/>
        </p:nvSpPr>
        <p:spPr bwMode="auto">
          <a:xfrm>
            <a:off x="609600" y="1295400"/>
            <a:ext cx="7924800" cy="2491189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400" b="1">
              <a:solidFill>
                <a:srgbClr val="000000"/>
              </a:solidFill>
              <a:latin typeface="Times New Roman" charset="0"/>
            </a:endParaRPr>
          </a:p>
        </p:txBody>
      </p:sp>
      <p:cxnSp>
        <p:nvCxnSpPr>
          <p:cNvPr id="45" name="Straight Connector 44"/>
          <p:cNvCxnSpPr/>
          <p:nvPr/>
        </p:nvCxnSpPr>
        <p:spPr bwMode="auto">
          <a:xfrm rot="10800000" flipH="1">
            <a:off x="609600" y="2780822"/>
            <a:ext cx="7924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Straight Connector 46"/>
          <p:cNvCxnSpPr/>
          <p:nvPr/>
        </p:nvCxnSpPr>
        <p:spPr bwMode="auto">
          <a:xfrm rot="10800000" flipH="1">
            <a:off x="609600" y="1790540"/>
            <a:ext cx="7924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Straight Connector 47"/>
          <p:cNvCxnSpPr/>
          <p:nvPr/>
        </p:nvCxnSpPr>
        <p:spPr bwMode="auto">
          <a:xfrm rot="10800000" flipH="1">
            <a:off x="609600" y="2285681"/>
            <a:ext cx="7924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" name="Straight Connector 49"/>
          <p:cNvCxnSpPr/>
          <p:nvPr/>
        </p:nvCxnSpPr>
        <p:spPr bwMode="auto">
          <a:xfrm rot="10800000" flipH="1">
            <a:off x="609600" y="3275963"/>
            <a:ext cx="7924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</a:rPr>
              <a:t>Tags that Affect Text Formatting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2" name="Group 81"/>
          <p:cNvGrpSpPr/>
          <p:nvPr/>
        </p:nvGrpSpPr>
        <p:grpSpPr>
          <a:xfrm>
            <a:off x="647700" y="1329100"/>
            <a:ext cx="7505700" cy="402020"/>
            <a:chOff x="647700" y="1329100"/>
            <a:chExt cx="7505700" cy="402020"/>
          </a:xfrm>
        </p:grpSpPr>
        <p:sp>
          <p:nvSpPr>
            <p:cNvPr id="61470" name="Text Box 9"/>
            <p:cNvSpPr txBox="1">
              <a:spLocks noChangeArrowheads="1"/>
            </p:cNvSpPr>
            <p:nvPr/>
          </p:nvSpPr>
          <p:spPr bwMode="auto">
            <a:xfrm>
              <a:off x="647700" y="1329100"/>
              <a:ext cx="24765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 smtClean="0">
                  <a:solidFill>
                    <a:srgbClr val="000000"/>
                  </a:solidFill>
                  <a:latin typeface="Courier New" pitchFamily="1" charset="0"/>
                </a:rPr>
                <a:t>&lt;</a:t>
              </a:r>
              <a:r>
                <a:rPr lang="en-US" sz="2000" b="1" dirty="0" err="1" smtClean="0">
                  <a:solidFill>
                    <a:srgbClr val="000000"/>
                  </a:solidFill>
                  <a:latin typeface="Courier New" pitchFamily="1" charset="0"/>
                </a:rPr>
                <a:t>b</a:t>
              </a:r>
              <a:r>
                <a:rPr lang="en-US" sz="2000" b="1" dirty="0" smtClean="0">
                  <a:solidFill>
                    <a:srgbClr val="000000"/>
                  </a:solidFill>
                  <a:latin typeface="Courier New" pitchFamily="1" charset="0"/>
                </a:rPr>
                <a:t>&gt;</a:t>
              </a:r>
              <a:endParaRPr lang="en-US" sz="2000" b="1" dirty="0">
                <a:solidFill>
                  <a:srgbClr val="000000"/>
                </a:solidFill>
                <a:latin typeface="Courier New" pitchFamily="1" charset="0"/>
              </a:endParaRPr>
            </a:p>
          </p:txBody>
        </p:sp>
        <p:sp>
          <p:nvSpPr>
            <p:cNvPr id="61471" name="Text Box 10"/>
            <p:cNvSpPr txBox="1">
              <a:spLocks noChangeArrowheads="1"/>
            </p:cNvSpPr>
            <p:nvPr/>
          </p:nvSpPr>
          <p:spPr bwMode="auto">
            <a:xfrm>
              <a:off x="2819400" y="1331010"/>
              <a:ext cx="53340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smtClean="0">
                  <a:solidFill>
                    <a:srgbClr val="000000"/>
                  </a:solidFill>
                  <a:latin typeface="Times New Roman" pitchFamily="1" charset="0"/>
                </a:rPr>
                <a:t>Displays text in boldface.</a:t>
              </a:r>
              <a:endParaRPr lang="en-US" sz="2000" dirty="0">
                <a:solidFill>
                  <a:srgbClr val="000000"/>
                </a:solidFill>
                <a:latin typeface="Times New Roman" pitchFamily="1" charset="0"/>
              </a:endParaRPr>
            </a:p>
          </p:txBody>
        </p:sp>
      </p:grpSp>
      <p:cxnSp>
        <p:nvCxnSpPr>
          <p:cNvPr id="56" name="Straight Connector 55"/>
          <p:cNvCxnSpPr/>
          <p:nvPr/>
        </p:nvCxnSpPr>
        <p:spPr bwMode="auto">
          <a:xfrm rot="10800000" flipH="1">
            <a:off x="609600" y="1295400"/>
            <a:ext cx="7924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/>
          <p:cNvCxnSpPr/>
          <p:nvPr/>
        </p:nvCxnSpPr>
        <p:spPr bwMode="auto">
          <a:xfrm rot="5400000" flipH="1">
            <a:off x="1570449" y="2543556"/>
            <a:ext cx="2496312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3" name="Group 82"/>
          <p:cNvGrpSpPr/>
          <p:nvPr/>
        </p:nvGrpSpPr>
        <p:grpSpPr>
          <a:xfrm>
            <a:off x="647700" y="1823017"/>
            <a:ext cx="7505700" cy="402020"/>
            <a:chOff x="647700" y="1877090"/>
            <a:chExt cx="7505700" cy="402020"/>
          </a:xfrm>
        </p:grpSpPr>
        <p:sp>
          <p:nvSpPr>
            <p:cNvPr id="39" name="Text Box 9"/>
            <p:cNvSpPr txBox="1">
              <a:spLocks noChangeArrowheads="1"/>
            </p:cNvSpPr>
            <p:nvPr/>
          </p:nvSpPr>
          <p:spPr bwMode="auto">
            <a:xfrm>
              <a:off x="647700" y="1877090"/>
              <a:ext cx="24765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 smtClean="0">
                  <a:solidFill>
                    <a:srgbClr val="000000"/>
                  </a:solidFill>
                  <a:latin typeface="Courier New" pitchFamily="1" charset="0"/>
                </a:rPr>
                <a:t>&lt;</a:t>
              </a:r>
              <a:r>
                <a:rPr lang="en-US" sz="2000" b="1" dirty="0" err="1" smtClean="0">
                  <a:solidFill>
                    <a:srgbClr val="000000"/>
                  </a:solidFill>
                  <a:latin typeface="Courier New" pitchFamily="1" charset="0"/>
                </a:rPr>
                <a:t>i</a:t>
              </a:r>
              <a:r>
                <a:rPr lang="en-US" sz="2000" b="1" dirty="0" smtClean="0">
                  <a:solidFill>
                    <a:srgbClr val="000000"/>
                  </a:solidFill>
                  <a:latin typeface="Courier New" pitchFamily="1" charset="0"/>
                </a:rPr>
                <a:t>&gt;</a:t>
              </a:r>
              <a:endParaRPr lang="en-US" sz="2000" b="1" dirty="0">
                <a:solidFill>
                  <a:srgbClr val="000000"/>
                </a:solidFill>
                <a:latin typeface="Courier New" pitchFamily="1" charset="0"/>
              </a:endParaRPr>
            </a:p>
          </p:txBody>
        </p:sp>
        <p:sp>
          <p:nvSpPr>
            <p:cNvPr id="40" name="Text Box 10"/>
            <p:cNvSpPr txBox="1">
              <a:spLocks noChangeArrowheads="1"/>
            </p:cNvSpPr>
            <p:nvPr/>
          </p:nvSpPr>
          <p:spPr bwMode="auto">
            <a:xfrm>
              <a:off x="2819400" y="1879000"/>
              <a:ext cx="53340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smtClean="0">
                  <a:solidFill>
                    <a:srgbClr val="000000"/>
                  </a:solidFill>
                  <a:latin typeface="Times New Roman" pitchFamily="1" charset="0"/>
                </a:rPr>
                <a:t>Displays text in italics.</a:t>
              </a:r>
              <a:endParaRPr lang="en-US" sz="2000" dirty="0">
                <a:solidFill>
                  <a:srgbClr val="000000"/>
                </a:solidFill>
                <a:latin typeface="Times New Roman" pitchFamily="1" charset="0"/>
              </a:endParaRPr>
            </a:p>
          </p:txBody>
        </p:sp>
      </p:grpSp>
      <p:grpSp>
        <p:nvGrpSpPr>
          <p:cNvPr id="4" name="Group 83"/>
          <p:cNvGrpSpPr/>
          <p:nvPr/>
        </p:nvGrpSpPr>
        <p:grpSpPr>
          <a:xfrm>
            <a:off x="647700" y="2316934"/>
            <a:ext cx="7505700" cy="402020"/>
            <a:chOff x="647700" y="2286000"/>
            <a:chExt cx="7505700" cy="402020"/>
          </a:xfrm>
        </p:grpSpPr>
        <p:sp>
          <p:nvSpPr>
            <p:cNvPr id="42" name="Text Box 9"/>
            <p:cNvSpPr txBox="1">
              <a:spLocks noChangeArrowheads="1"/>
            </p:cNvSpPr>
            <p:nvPr/>
          </p:nvSpPr>
          <p:spPr bwMode="auto">
            <a:xfrm>
              <a:off x="647700" y="2286000"/>
              <a:ext cx="24765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 smtClean="0">
                  <a:solidFill>
                    <a:srgbClr val="000000"/>
                  </a:solidFill>
                  <a:latin typeface="Courier New" pitchFamily="1" charset="0"/>
                </a:rPr>
                <a:t>&lt;</a:t>
              </a:r>
              <a:r>
                <a:rPr lang="en-US" sz="2000" b="1" dirty="0" err="1" smtClean="0">
                  <a:solidFill>
                    <a:srgbClr val="000000"/>
                  </a:solidFill>
                  <a:latin typeface="Courier New" pitchFamily="1" charset="0"/>
                </a:rPr>
                <a:t>u</a:t>
              </a:r>
              <a:r>
                <a:rPr lang="en-US" sz="2000" b="1" dirty="0" smtClean="0">
                  <a:solidFill>
                    <a:srgbClr val="000000"/>
                  </a:solidFill>
                  <a:latin typeface="Courier New" pitchFamily="1" charset="0"/>
                </a:rPr>
                <a:t>&gt;</a:t>
              </a:r>
              <a:endParaRPr lang="en-US" sz="2000" b="1" dirty="0">
                <a:solidFill>
                  <a:srgbClr val="000000"/>
                </a:solidFill>
                <a:latin typeface="Courier New" pitchFamily="1" charset="0"/>
              </a:endParaRPr>
            </a:p>
          </p:txBody>
        </p:sp>
        <p:sp>
          <p:nvSpPr>
            <p:cNvPr id="44" name="Text Box 10"/>
            <p:cNvSpPr txBox="1">
              <a:spLocks noChangeArrowheads="1"/>
            </p:cNvSpPr>
            <p:nvPr/>
          </p:nvSpPr>
          <p:spPr bwMode="auto">
            <a:xfrm>
              <a:off x="2819400" y="2287910"/>
              <a:ext cx="53340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smtClean="0">
                  <a:solidFill>
                    <a:srgbClr val="000000"/>
                  </a:solidFill>
                  <a:latin typeface="Times New Roman" pitchFamily="1" charset="0"/>
                </a:rPr>
                <a:t>Displays underlined text.</a:t>
              </a:r>
              <a:endParaRPr lang="en-US" sz="2000" dirty="0">
                <a:solidFill>
                  <a:srgbClr val="000000"/>
                </a:solidFill>
                <a:latin typeface="Times New Roman" pitchFamily="1" charset="0"/>
              </a:endParaRPr>
            </a:p>
          </p:txBody>
        </p:sp>
      </p:grpSp>
      <p:grpSp>
        <p:nvGrpSpPr>
          <p:cNvPr id="5" name="Group 84"/>
          <p:cNvGrpSpPr/>
          <p:nvPr/>
        </p:nvGrpSpPr>
        <p:grpSpPr>
          <a:xfrm>
            <a:off x="647700" y="2810851"/>
            <a:ext cx="7505700" cy="402020"/>
            <a:chOff x="647700" y="2819400"/>
            <a:chExt cx="7505700" cy="402020"/>
          </a:xfrm>
        </p:grpSpPr>
        <p:sp>
          <p:nvSpPr>
            <p:cNvPr id="49" name="Text Box 9"/>
            <p:cNvSpPr txBox="1">
              <a:spLocks noChangeArrowheads="1"/>
            </p:cNvSpPr>
            <p:nvPr/>
          </p:nvSpPr>
          <p:spPr bwMode="auto">
            <a:xfrm>
              <a:off x="647700" y="2819400"/>
              <a:ext cx="24765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 smtClean="0">
                  <a:solidFill>
                    <a:srgbClr val="000000"/>
                  </a:solidFill>
                  <a:latin typeface="Courier New" pitchFamily="1" charset="0"/>
                </a:rPr>
                <a:t>&lt;code&gt;</a:t>
              </a:r>
              <a:endParaRPr lang="en-US" sz="2000" b="1" dirty="0">
                <a:solidFill>
                  <a:srgbClr val="000000"/>
                </a:solidFill>
                <a:latin typeface="Courier New" pitchFamily="1" charset="0"/>
              </a:endParaRPr>
            </a:p>
          </p:txBody>
        </p:sp>
        <p:sp>
          <p:nvSpPr>
            <p:cNvPr id="53" name="Text Box 10"/>
            <p:cNvSpPr txBox="1">
              <a:spLocks noChangeArrowheads="1"/>
            </p:cNvSpPr>
            <p:nvPr/>
          </p:nvSpPr>
          <p:spPr bwMode="auto">
            <a:xfrm>
              <a:off x="2819400" y="2821310"/>
              <a:ext cx="53340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smtClean="0">
                  <a:solidFill>
                    <a:srgbClr val="000000"/>
                  </a:solidFill>
                  <a:latin typeface="Times New Roman" pitchFamily="1" charset="0"/>
                </a:rPr>
                <a:t>Displays text in the font used for code.</a:t>
              </a:r>
              <a:endParaRPr lang="en-US" sz="2000" dirty="0">
                <a:solidFill>
                  <a:srgbClr val="000000"/>
                </a:solidFill>
                <a:latin typeface="Times New Roman" pitchFamily="1" charset="0"/>
              </a:endParaRPr>
            </a:p>
          </p:txBody>
        </p:sp>
      </p:grpSp>
      <p:grpSp>
        <p:nvGrpSpPr>
          <p:cNvPr id="6" name="Group 85"/>
          <p:cNvGrpSpPr/>
          <p:nvPr/>
        </p:nvGrpSpPr>
        <p:grpSpPr>
          <a:xfrm>
            <a:off x="647700" y="3304768"/>
            <a:ext cx="7886700" cy="402020"/>
            <a:chOff x="647700" y="3352800"/>
            <a:chExt cx="7886700" cy="402020"/>
          </a:xfrm>
        </p:grpSpPr>
        <p:sp>
          <p:nvSpPr>
            <p:cNvPr id="57" name="Text Box 9"/>
            <p:cNvSpPr txBox="1">
              <a:spLocks noChangeArrowheads="1"/>
            </p:cNvSpPr>
            <p:nvPr/>
          </p:nvSpPr>
          <p:spPr bwMode="auto">
            <a:xfrm>
              <a:off x="647700" y="3352800"/>
              <a:ext cx="24765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 smtClean="0">
                  <a:solidFill>
                    <a:srgbClr val="000000"/>
                  </a:solidFill>
                  <a:latin typeface="Courier New" pitchFamily="1" charset="0"/>
                </a:rPr>
                <a:t>&lt;span&gt;</a:t>
              </a:r>
              <a:endParaRPr lang="en-US" sz="2000" b="1" dirty="0">
                <a:solidFill>
                  <a:srgbClr val="000000"/>
                </a:solidFill>
                <a:latin typeface="Courier New" pitchFamily="1" charset="0"/>
              </a:endParaRPr>
            </a:p>
          </p:txBody>
        </p:sp>
        <p:sp>
          <p:nvSpPr>
            <p:cNvPr id="58" name="Text Box 10"/>
            <p:cNvSpPr txBox="1">
              <a:spLocks noChangeArrowheads="1"/>
            </p:cNvSpPr>
            <p:nvPr/>
          </p:nvSpPr>
          <p:spPr bwMode="auto">
            <a:xfrm>
              <a:off x="2819400" y="3354710"/>
              <a:ext cx="57150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smtClean="0">
                  <a:solidFill>
                    <a:srgbClr val="000000"/>
                  </a:solidFill>
                  <a:latin typeface="Times New Roman" pitchFamily="1" charset="0"/>
                </a:rPr>
                <a:t>Encloses a run of text whose style can be set as a unit.</a:t>
              </a:r>
              <a:endParaRPr lang="en-US" sz="2000" dirty="0">
                <a:solidFill>
                  <a:srgbClr val="000000"/>
                </a:solidFill>
                <a:latin typeface="Times New Roman" pitchFamily="1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/>
          <p:cNvSpPr/>
          <p:nvPr/>
        </p:nvSpPr>
        <p:spPr bwMode="auto">
          <a:xfrm>
            <a:off x="609600" y="1329468"/>
            <a:ext cx="7924800" cy="1994191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400" b="1">
              <a:solidFill>
                <a:srgbClr val="000000"/>
              </a:solidFill>
              <a:latin typeface="Times New Roman" charset="0"/>
            </a:endParaRPr>
          </a:p>
        </p:txBody>
      </p:sp>
      <p:cxnSp>
        <p:nvCxnSpPr>
          <p:cNvPr id="45" name="Straight Connector 44"/>
          <p:cNvCxnSpPr/>
          <p:nvPr/>
        </p:nvCxnSpPr>
        <p:spPr bwMode="auto">
          <a:xfrm rot="10800000" flipH="1">
            <a:off x="609600" y="2317892"/>
            <a:ext cx="7924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Straight Connector 47"/>
          <p:cNvCxnSpPr/>
          <p:nvPr/>
        </p:nvCxnSpPr>
        <p:spPr bwMode="auto">
          <a:xfrm rot="10800000" flipH="1">
            <a:off x="609600" y="1822751"/>
            <a:ext cx="7924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" name="Straight Connector 49"/>
          <p:cNvCxnSpPr/>
          <p:nvPr/>
        </p:nvCxnSpPr>
        <p:spPr bwMode="auto">
          <a:xfrm rot="10800000" flipH="1">
            <a:off x="609600" y="2813033"/>
            <a:ext cx="7924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</a:rPr>
              <a:t>Other Useful HTML Tags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33" name="Straight Connector 32"/>
          <p:cNvCxnSpPr/>
          <p:nvPr/>
        </p:nvCxnSpPr>
        <p:spPr bwMode="auto">
          <a:xfrm rot="5400000" flipH="1">
            <a:off x="1821909" y="2326169"/>
            <a:ext cx="1993392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3" name="Group 82"/>
          <p:cNvGrpSpPr/>
          <p:nvPr/>
        </p:nvGrpSpPr>
        <p:grpSpPr>
          <a:xfrm>
            <a:off x="647700" y="1360087"/>
            <a:ext cx="7886700" cy="402020"/>
            <a:chOff x="647700" y="1877090"/>
            <a:chExt cx="7886700" cy="402020"/>
          </a:xfrm>
        </p:grpSpPr>
        <p:sp>
          <p:nvSpPr>
            <p:cNvPr id="39" name="Text Box 9"/>
            <p:cNvSpPr txBox="1">
              <a:spLocks noChangeArrowheads="1"/>
            </p:cNvSpPr>
            <p:nvPr/>
          </p:nvSpPr>
          <p:spPr bwMode="auto">
            <a:xfrm>
              <a:off x="647700" y="1877090"/>
              <a:ext cx="24765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 smtClean="0">
                  <a:solidFill>
                    <a:srgbClr val="000000"/>
                  </a:solidFill>
                  <a:latin typeface="Courier New" pitchFamily="1" charset="0"/>
                </a:rPr>
                <a:t>&lt;script&gt;</a:t>
              </a:r>
              <a:endParaRPr lang="en-US" sz="2000" b="1" dirty="0">
                <a:solidFill>
                  <a:srgbClr val="000000"/>
                </a:solidFill>
                <a:latin typeface="Courier New" pitchFamily="1" charset="0"/>
              </a:endParaRPr>
            </a:p>
          </p:txBody>
        </p:sp>
        <p:sp>
          <p:nvSpPr>
            <p:cNvPr id="40" name="Text Box 10"/>
            <p:cNvSpPr txBox="1">
              <a:spLocks noChangeArrowheads="1"/>
            </p:cNvSpPr>
            <p:nvPr/>
          </p:nvSpPr>
          <p:spPr bwMode="auto">
            <a:xfrm>
              <a:off x="2819400" y="1879000"/>
              <a:ext cx="57150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smtClean="0">
                  <a:solidFill>
                    <a:srgbClr val="000000"/>
                  </a:solidFill>
                  <a:latin typeface="Times New Roman" pitchFamily="1" charset="0"/>
                </a:rPr>
                <a:t>Encloses JavaScript (usually appears in the header).</a:t>
              </a:r>
              <a:endParaRPr lang="en-US" sz="2000" dirty="0">
                <a:solidFill>
                  <a:srgbClr val="000000"/>
                </a:solidFill>
                <a:latin typeface="Times New Roman" pitchFamily="1" charset="0"/>
              </a:endParaRPr>
            </a:p>
          </p:txBody>
        </p:sp>
      </p:grpSp>
      <p:grpSp>
        <p:nvGrpSpPr>
          <p:cNvPr id="4" name="Group 83"/>
          <p:cNvGrpSpPr/>
          <p:nvPr/>
        </p:nvGrpSpPr>
        <p:grpSpPr>
          <a:xfrm>
            <a:off x="647700" y="1854004"/>
            <a:ext cx="7886700" cy="402020"/>
            <a:chOff x="647700" y="2286000"/>
            <a:chExt cx="7886700" cy="402020"/>
          </a:xfrm>
        </p:grpSpPr>
        <p:sp>
          <p:nvSpPr>
            <p:cNvPr id="42" name="Text Box 9"/>
            <p:cNvSpPr txBox="1">
              <a:spLocks noChangeArrowheads="1"/>
            </p:cNvSpPr>
            <p:nvPr/>
          </p:nvSpPr>
          <p:spPr bwMode="auto">
            <a:xfrm>
              <a:off x="647700" y="2286000"/>
              <a:ext cx="24765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 smtClean="0">
                  <a:solidFill>
                    <a:srgbClr val="000000"/>
                  </a:solidFill>
                  <a:latin typeface="Courier New" pitchFamily="1" charset="0"/>
                </a:rPr>
                <a:t>&lt;a&gt;</a:t>
              </a:r>
              <a:endParaRPr lang="en-US" sz="2000" b="1" dirty="0">
                <a:solidFill>
                  <a:srgbClr val="000000"/>
                </a:solidFill>
                <a:latin typeface="Courier New" pitchFamily="1" charset="0"/>
              </a:endParaRPr>
            </a:p>
          </p:txBody>
        </p:sp>
        <p:sp>
          <p:nvSpPr>
            <p:cNvPr id="44" name="Text Box 10"/>
            <p:cNvSpPr txBox="1">
              <a:spLocks noChangeArrowheads="1"/>
            </p:cNvSpPr>
            <p:nvPr/>
          </p:nvSpPr>
          <p:spPr bwMode="auto">
            <a:xfrm>
              <a:off x="2819400" y="2287910"/>
              <a:ext cx="57150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smtClean="0">
                  <a:solidFill>
                    <a:srgbClr val="000000"/>
                  </a:solidFill>
                  <a:latin typeface="Times New Roman" pitchFamily="1" charset="0"/>
                </a:rPr>
                <a:t>Defines a hyperlink controlled to the </a:t>
              </a:r>
              <a:r>
                <a:rPr lang="en-US" b="1" dirty="0" err="1" smtClean="0">
                  <a:solidFill>
                    <a:srgbClr val="000000"/>
                  </a:solidFill>
                  <a:latin typeface="Courier New"/>
                  <a:cs typeface="Courier New"/>
                </a:rPr>
                <a:t>href</a:t>
              </a:r>
              <a:r>
                <a:rPr lang="en-US" sz="2000" dirty="0" smtClean="0">
                  <a:solidFill>
                    <a:srgbClr val="000000"/>
                  </a:solidFill>
                  <a:latin typeface="Times New Roman" pitchFamily="1" charset="0"/>
                </a:rPr>
                <a:t> attribute.</a:t>
              </a:r>
              <a:endParaRPr lang="en-US" sz="2000" dirty="0">
                <a:solidFill>
                  <a:srgbClr val="000000"/>
                </a:solidFill>
                <a:latin typeface="Times New Roman" pitchFamily="1" charset="0"/>
              </a:endParaRPr>
            </a:p>
          </p:txBody>
        </p:sp>
      </p:grpSp>
      <p:grpSp>
        <p:nvGrpSpPr>
          <p:cNvPr id="5" name="Group 84"/>
          <p:cNvGrpSpPr/>
          <p:nvPr/>
        </p:nvGrpSpPr>
        <p:grpSpPr>
          <a:xfrm>
            <a:off x="647700" y="2347921"/>
            <a:ext cx="7505700" cy="402020"/>
            <a:chOff x="647700" y="2819400"/>
            <a:chExt cx="7505700" cy="402020"/>
          </a:xfrm>
        </p:grpSpPr>
        <p:sp>
          <p:nvSpPr>
            <p:cNvPr id="49" name="Text Box 9"/>
            <p:cNvSpPr txBox="1">
              <a:spLocks noChangeArrowheads="1"/>
            </p:cNvSpPr>
            <p:nvPr/>
          </p:nvSpPr>
          <p:spPr bwMode="auto">
            <a:xfrm>
              <a:off x="647700" y="2819400"/>
              <a:ext cx="24765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 smtClean="0">
                  <a:solidFill>
                    <a:srgbClr val="000000"/>
                  </a:solidFill>
                  <a:latin typeface="Courier New" pitchFamily="1" charset="0"/>
                </a:rPr>
                <a:t>&lt;</a:t>
              </a:r>
              <a:r>
                <a:rPr lang="en-US" sz="2000" b="1" dirty="0" err="1" smtClean="0">
                  <a:solidFill>
                    <a:srgbClr val="000000"/>
                  </a:solidFill>
                  <a:latin typeface="Courier New" pitchFamily="1" charset="0"/>
                </a:rPr>
                <a:t>img</a:t>
              </a:r>
              <a:r>
                <a:rPr lang="en-US" sz="2000" b="1" dirty="0" smtClean="0">
                  <a:solidFill>
                    <a:srgbClr val="000000"/>
                  </a:solidFill>
                  <a:latin typeface="Courier New" pitchFamily="1" charset="0"/>
                </a:rPr>
                <a:t>&gt;</a:t>
              </a:r>
              <a:endParaRPr lang="en-US" sz="2000" b="1" dirty="0">
                <a:solidFill>
                  <a:srgbClr val="000000"/>
                </a:solidFill>
                <a:latin typeface="Courier New" pitchFamily="1" charset="0"/>
              </a:endParaRPr>
            </a:p>
          </p:txBody>
        </p:sp>
        <p:sp>
          <p:nvSpPr>
            <p:cNvPr id="53" name="Text Box 10"/>
            <p:cNvSpPr txBox="1">
              <a:spLocks noChangeArrowheads="1"/>
            </p:cNvSpPr>
            <p:nvPr/>
          </p:nvSpPr>
          <p:spPr bwMode="auto">
            <a:xfrm>
              <a:off x="2819400" y="2821310"/>
              <a:ext cx="53340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smtClean="0">
                  <a:solidFill>
                    <a:srgbClr val="000000"/>
                  </a:solidFill>
                  <a:latin typeface="Times New Roman" pitchFamily="1" charset="0"/>
                </a:rPr>
                <a:t>Inserts an image as specified by the </a:t>
              </a:r>
              <a:r>
                <a:rPr lang="en-US" b="1" dirty="0" err="1" smtClean="0">
                  <a:solidFill>
                    <a:srgbClr val="000000"/>
                  </a:solidFill>
                  <a:latin typeface="Courier"/>
                  <a:cs typeface="Courier"/>
                </a:rPr>
                <a:t>src</a:t>
              </a:r>
              <a:r>
                <a:rPr lang="en-US" sz="2000" dirty="0" smtClean="0">
                  <a:solidFill>
                    <a:srgbClr val="000000"/>
                  </a:solidFill>
                  <a:latin typeface="Times New Roman" pitchFamily="1" charset="0"/>
                </a:rPr>
                <a:t> attribute.</a:t>
              </a:r>
              <a:endParaRPr lang="en-US" sz="2000" dirty="0">
                <a:solidFill>
                  <a:srgbClr val="000000"/>
                </a:solidFill>
                <a:latin typeface="Times New Roman" pitchFamily="1" charset="0"/>
              </a:endParaRPr>
            </a:p>
          </p:txBody>
        </p:sp>
      </p:grpSp>
      <p:grpSp>
        <p:nvGrpSpPr>
          <p:cNvPr id="6" name="Group 85"/>
          <p:cNvGrpSpPr/>
          <p:nvPr/>
        </p:nvGrpSpPr>
        <p:grpSpPr>
          <a:xfrm>
            <a:off x="647700" y="2841838"/>
            <a:ext cx="7886700" cy="402020"/>
            <a:chOff x="647700" y="3352800"/>
            <a:chExt cx="7886700" cy="402020"/>
          </a:xfrm>
        </p:grpSpPr>
        <p:sp>
          <p:nvSpPr>
            <p:cNvPr id="57" name="Text Box 9"/>
            <p:cNvSpPr txBox="1">
              <a:spLocks noChangeArrowheads="1"/>
            </p:cNvSpPr>
            <p:nvPr/>
          </p:nvSpPr>
          <p:spPr bwMode="auto">
            <a:xfrm>
              <a:off x="647700" y="3352800"/>
              <a:ext cx="24765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 smtClean="0">
                  <a:solidFill>
                    <a:srgbClr val="000000"/>
                  </a:solidFill>
                  <a:latin typeface="Courier New" pitchFamily="1" charset="0"/>
                </a:rPr>
                <a:t>&lt;!-- </a:t>
              </a:r>
              <a:r>
                <a:rPr lang="en-US" sz="2000" dirty="0" smtClean="0">
                  <a:solidFill>
                    <a:srgbClr val="000000"/>
                  </a:solidFill>
                  <a:latin typeface="Times New Roman"/>
                  <a:cs typeface="Times New Roman"/>
                </a:rPr>
                <a:t>. . .</a:t>
              </a:r>
              <a:r>
                <a:rPr lang="en-US" sz="2000" b="1" dirty="0" smtClean="0">
                  <a:solidFill>
                    <a:srgbClr val="000000"/>
                  </a:solidFill>
                  <a:latin typeface="Courier New" pitchFamily="1" charset="0"/>
                </a:rPr>
                <a:t> --&gt;</a:t>
              </a:r>
              <a:endParaRPr lang="en-US" sz="2000" b="1" dirty="0">
                <a:solidFill>
                  <a:srgbClr val="000000"/>
                </a:solidFill>
                <a:latin typeface="Courier New" pitchFamily="1" charset="0"/>
              </a:endParaRPr>
            </a:p>
          </p:txBody>
        </p:sp>
        <p:sp>
          <p:nvSpPr>
            <p:cNvPr id="58" name="Text Box 10"/>
            <p:cNvSpPr txBox="1">
              <a:spLocks noChangeArrowheads="1"/>
            </p:cNvSpPr>
            <p:nvPr/>
          </p:nvSpPr>
          <p:spPr bwMode="auto">
            <a:xfrm>
              <a:off x="2819400" y="3354710"/>
              <a:ext cx="57150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smtClean="0">
                  <a:solidFill>
                    <a:srgbClr val="000000"/>
                  </a:solidFill>
                  <a:latin typeface="Times New Roman" pitchFamily="1" charset="0"/>
                </a:rPr>
                <a:t>Indicates a comment in the HTML code.</a:t>
              </a:r>
              <a:endParaRPr lang="en-US" sz="2000" dirty="0">
                <a:solidFill>
                  <a:srgbClr val="000000"/>
                </a:solidFill>
                <a:latin typeface="Times New Roman" pitchFamily="1" charset="0"/>
              </a:endParaRPr>
            </a:p>
          </p:txBody>
        </p:sp>
      </p:grp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508000" y="3440870"/>
            <a:ext cx="8128000" cy="273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90000"/>
              </a:lnSpc>
              <a:spcAft>
                <a:spcPts val="1400"/>
              </a:spcAft>
              <a:buFontTx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Several of these tags require additional information in the form of </a:t>
            </a:r>
            <a:r>
              <a:rPr lang="en-US" sz="2400" b="1" i="1" dirty="0" smtClean="0">
                <a:solidFill>
                  <a:srgbClr val="000000"/>
                </a:solidFill>
                <a:latin typeface="Times New Roman" charset="0"/>
              </a:rPr>
              <a:t>attributes</a:t>
            </a:r>
            <a:r>
              <a:rPr lang="en-US" sz="2400" i="1" dirty="0" smtClean="0">
                <a:solidFill>
                  <a:srgbClr val="000000"/>
                </a:solidFill>
                <a:latin typeface="Times New Roman" charset="0"/>
              </a:rPr>
              <a:t>.</a:t>
            </a:r>
            <a:endParaRPr lang="en-US" sz="2400" dirty="0" smtClean="0">
              <a:solidFill>
                <a:srgbClr val="000000"/>
              </a:solidFill>
              <a:latin typeface="Times New Roman" charset="0"/>
            </a:endParaRPr>
          </a:p>
          <a:p>
            <a:pPr marL="342900" indent="-342900" algn="just">
              <a:lnSpc>
                <a:spcPct val="90000"/>
              </a:lnSpc>
              <a:spcAft>
                <a:spcPts val="1400"/>
              </a:spcAft>
              <a:buFontTx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In HTML, an attribute consists of a name, an equal sign, and a value, usually enclosed in quotation marks.  For example, the sample page contains the following hyperlink: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90600" y="5414148"/>
            <a:ext cx="7848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&lt;a </a:t>
            </a:r>
            <a:r>
              <a:rPr lang="en-US" b="1" dirty="0" err="1" smtClean="0">
                <a:solidFill>
                  <a:srgbClr val="0000FF"/>
                </a:solidFill>
                <a:latin typeface="Courier New"/>
                <a:cs typeface="Courier New"/>
              </a:rPr>
              <a:t>href</a:t>
            </a:r>
            <a:r>
              <a:rPr lang="en-US" b="1" dirty="0" smtClean="0">
                <a:solidFill>
                  <a:srgbClr val="0000FF"/>
                </a:solidFill>
                <a:latin typeface="Courier New"/>
                <a:cs typeface="Courier New"/>
              </a:rPr>
              <a:t>="http://</a:t>
            </a:r>
            <a:r>
              <a:rPr lang="en-US" b="1" dirty="0" err="1" smtClean="0">
                <a:solidFill>
                  <a:srgbClr val="0000FF"/>
                </a:solidFill>
                <a:latin typeface="Courier New"/>
                <a:cs typeface="Courier New"/>
              </a:rPr>
              <a:t>en.wikipedia.org/wiki/World_Wide_Web</a:t>
            </a:r>
            <a:r>
              <a:rPr lang="en-US" b="1" dirty="0" smtClean="0">
                <a:solidFill>
                  <a:srgbClr val="0000FF"/>
                </a:solidFill>
                <a:latin typeface="Courier New"/>
                <a:cs typeface="Courier New"/>
              </a:rPr>
              <a:t>"&gt;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</a:rPr>
              <a:t>Using the </a:t>
            </a:r>
            <a:r>
              <a:rPr lang="en-US" sz="3600" b="1" dirty="0" smtClean="0">
                <a:solidFill>
                  <a:srgbClr val="FF0000"/>
                </a:solidFill>
                <a:latin typeface="Courier New"/>
                <a:cs typeface="Courier New"/>
              </a:rPr>
              <a:t>&lt;script&gt;</a:t>
            </a:r>
            <a:r>
              <a:rPr lang="en-US" sz="4000" dirty="0" smtClean="0">
                <a:solidFill>
                  <a:srgbClr val="FF0000"/>
                </a:solidFill>
              </a:rPr>
              <a:t> Tag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83" name="Group 82"/>
          <p:cNvGrpSpPr/>
          <p:nvPr/>
        </p:nvGrpSpPr>
        <p:grpSpPr>
          <a:xfrm>
            <a:off x="922825" y="3124200"/>
            <a:ext cx="7298350" cy="3145599"/>
            <a:chOff x="922825" y="3323652"/>
            <a:chExt cx="7298350" cy="3145599"/>
          </a:xfrm>
        </p:grpSpPr>
        <p:sp>
          <p:nvSpPr>
            <p:cNvPr id="65" name="Rectangle 64"/>
            <p:cNvSpPr/>
            <p:nvPr/>
          </p:nvSpPr>
          <p:spPr bwMode="auto">
            <a:xfrm>
              <a:off x="922825" y="3323652"/>
              <a:ext cx="7298350" cy="3145599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84" charset="0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990600" y="3345910"/>
              <a:ext cx="7086600" cy="30675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sz="1600" b="1" dirty="0" smtClean="0">
                  <a:solidFill>
                    <a:srgbClr val="0000FF"/>
                  </a:solidFill>
                  <a:latin typeface="Courier New"/>
                  <a:cs typeface="Courier New"/>
                </a:rPr>
                <a:t>&lt;!DOCTYPE html&gt;</a:t>
              </a:r>
            </a:p>
            <a:p>
              <a:pPr>
                <a:lnSpc>
                  <a:spcPct val="110000"/>
                </a:lnSpc>
              </a:pPr>
              <a:r>
                <a:rPr lang="en-US" sz="1600" b="1" dirty="0" smtClean="0">
                  <a:solidFill>
                    <a:srgbClr val="0000FF"/>
                  </a:solidFill>
                  <a:latin typeface="Courier New"/>
                  <a:cs typeface="Courier New"/>
                </a:rPr>
                <a:t>&lt;html&gt;</a:t>
              </a:r>
            </a:p>
            <a:p>
              <a:pPr>
                <a:lnSpc>
                  <a:spcPct val="110000"/>
                </a:lnSpc>
              </a:pPr>
              <a:r>
                <a:rPr lang="en-US" sz="1600" b="1" dirty="0" smtClean="0">
                  <a:solidFill>
                    <a:srgbClr val="0000FF"/>
                  </a:solidFill>
                  <a:latin typeface="Courier New"/>
                  <a:cs typeface="Courier New"/>
                </a:rPr>
                <a:t>&lt;head&gt;</a:t>
              </a:r>
            </a:p>
            <a:p>
              <a:pPr>
                <a:lnSpc>
                  <a:spcPct val="110000"/>
                </a:lnSpc>
              </a:pPr>
              <a:r>
                <a:rPr lang="en-US" sz="1600" b="1" dirty="0" smtClean="0">
                  <a:solidFill>
                    <a:srgbClr val="0000FF"/>
                  </a:solidFill>
                  <a:latin typeface="Courier New"/>
                  <a:cs typeface="Courier New"/>
                </a:rPr>
                <a:t>&lt;title&gt;</a:t>
              </a:r>
              <a:r>
                <a:rPr lang="en-US" sz="1600" b="1" dirty="0" smtClean="0">
                  <a:solidFill>
                    <a:srgbClr val="000000"/>
                  </a:solidFill>
                  <a:latin typeface="Courier New"/>
                  <a:cs typeface="Courier New"/>
                </a:rPr>
                <a:t>Hello World</a:t>
              </a:r>
              <a:r>
                <a:rPr lang="en-US" sz="1600" b="1" dirty="0" smtClean="0">
                  <a:solidFill>
                    <a:srgbClr val="0000FF"/>
                  </a:solidFill>
                  <a:latin typeface="Courier New"/>
                  <a:cs typeface="Courier New"/>
                </a:rPr>
                <a:t>&lt;/title&gt;</a:t>
              </a:r>
            </a:p>
            <a:p>
              <a:pPr>
                <a:lnSpc>
                  <a:spcPct val="110000"/>
                </a:lnSpc>
              </a:pPr>
              <a:r>
                <a:rPr lang="en-US" sz="1600" b="1" dirty="0" smtClean="0">
                  <a:solidFill>
                    <a:srgbClr val="0000FF"/>
                  </a:solidFill>
                  <a:latin typeface="Courier New"/>
                  <a:cs typeface="Courier New"/>
                </a:rPr>
                <a:t>&lt;script type="text/</a:t>
              </a:r>
              <a:r>
                <a:rPr lang="en-US" sz="1600" b="1" dirty="0" err="1" smtClean="0">
                  <a:solidFill>
                    <a:srgbClr val="0000FF"/>
                  </a:solidFill>
                  <a:latin typeface="Courier New"/>
                  <a:cs typeface="Courier New"/>
                </a:rPr>
                <a:t>javascript</a:t>
              </a:r>
              <a:r>
                <a:rPr lang="en-US" sz="1600" b="1" dirty="0" smtClean="0">
                  <a:solidFill>
                    <a:srgbClr val="0000FF"/>
                  </a:solidFill>
                  <a:latin typeface="Courier New"/>
                  <a:cs typeface="Courier New"/>
                </a:rPr>
                <a:t>"&gt;</a:t>
              </a:r>
            </a:p>
            <a:p>
              <a:pPr>
                <a:lnSpc>
                  <a:spcPct val="110000"/>
                </a:lnSpc>
              </a:pPr>
              <a:r>
                <a:rPr lang="en-US" sz="1600" b="1" dirty="0" smtClean="0">
                  <a:solidFill>
                    <a:srgbClr val="000000"/>
                  </a:solidFill>
                  <a:latin typeface="Courier New"/>
                  <a:cs typeface="Courier New"/>
                </a:rPr>
                <a:t>function </a:t>
              </a:r>
              <a:r>
                <a:rPr lang="en-US" sz="1600" b="1" dirty="0" err="1" smtClean="0">
                  <a:solidFill>
                    <a:srgbClr val="000000"/>
                  </a:solidFill>
                  <a:latin typeface="Courier New"/>
                  <a:cs typeface="Courier New"/>
                </a:rPr>
                <a:t>sayHello</a:t>
              </a:r>
              <a:r>
                <a:rPr lang="en-US" sz="1600" b="1" dirty="0" smtClean="0">
                  <a:solidFill>
                    <a:srgbClr val="000000"/>
                  </a:solidFill>
                  <a:latin typeface="Courier New"/>
                  <a:cs typeface="Courier New"/>
                </a:rPr>
                <a:t>() { </a:t>
              </a:r>
              <a:r>
                <a:rPr lang="en-US" sz="1600" b="1" dirty="0" err="1" smtClean="0">
                  <a:solidFill>
                    <a:srgbClr val="000000"/>
                  </a:solidFill>
                  <a:latin typeface="Courier New"/>
                  <a:cs typeface="Courier New"/>
                </a:rPr>
                <a:t>alert("hello</a:t>
              </a:r>
              <a:r>
                <a:rPr lang="en-US" sz="1600" b="1" dirty="0" smtClean="0">
                  <a:solidFill>
                    <a:srgbClr val="000000"/>
                  </a:solidFill>
                  <a:latin typeface="Courier New"/>
                  <a:cs typeface="Courier New"/>
                </a:rPr>
                <a:t>, world"); }</a:t>
              </a:r>
            </a:p>
            <a:p>
              <a:pPr>
                <a:lnSpc>
                  <a:spcPct val="110000"/>
                </a:lnSpc>
              </a:pPr>
              <a:r>
                <a:rPr lang="en-US" sz="1600" b="1" dirty="0" smtClean="0">
                  <a:solidFill>
                    <a:srgbClr val="0000FF"/>
                  </a:solidFill>
                  <a:latin typeface="Courier New"/>
                  <a:cs typeface="Courier New"/>
                </a:rPr>
                <a:t>&lt;/script&gt;</a:t>
              </a:r>
            </a:p>
            <a:p>
              <a:pPr>
                <a:lnSpc>
                  <a:spcPct val="110000"/>
                </a:lnSpc>
              </a:pPr>
              <a:r>
                <a:rPr lang="en-US" sz="1600" b="1" dirty="0" smtClean="0">
                  <a:solidFill>
                    <a:srgbClr val="0000FF"/>
                  </a:solidFill>
                  <a:latin typeface="Courier New"/>
                  <a:cs typeface="Courier New"/>
                </a:rPr>
                <a:t>&lt;/head&gt;</a:t>
              </a:r>
            </a:p>
            <a:p>
              <a:pPr>
                <a:lnSpc>
                  <a:spcPct val="110000"/>
                </a:lnSpc>
              </a:pPr>
              <a:r>
                <a:rPr lang="en-US" sz="1600" b="1" dirty="0" smtClean="0">
                  <a:solidFill>
                    <a:srgbClr val="0000FF"/>
                  </a:solidFill>
                  <a:latin typeface="Courier New"/>
                  <a:cs typeface="Courier New"/>
                </a:rPr>
                <a:t>&lt;body </a:t>
              </a:r>
              <a:r>
                <a:rPr lang="en-US" sz="1600" b="1" dirty="0" err="1" smtClean="0">
                  <a:solidFill>
                    <a:srgbClr val="0000FF"/>
                  </a:solidFill>
                  <a:latin typeface="Courier New"/>
                  <a:cs typeface="Courier New"/>
                </a:rPr>
                <a:t>onload</a:t>
              </a:r>
              <a:r>
                <a:rPr lang="en-US" sz="1600" b="1" dirty="0" smtClean="0">
                  <a:solidFill>
                    <a:srgbClr val="0000FF"/>
                  </a:solidFill>
                  <a:latin typeface="Courier New"/>
                  <a:cs typeface="Courier New"/>
                </a:rPr>
                <a:t>="</a:t>
              </a:r>
              <a:r>
                <a:rPr lang="en-US" sz="1600" b="1" dirty="0" err="1" smtClean="0">
                  <a:solidFill>
                    <a:srgbClr val="0000FF"/>
                  </a:solidFill>
                  <a:latin typeface="Courier New"/>
                  <a:cs typeface="Courier New"/>
                </a:rPr>
                <a:t>sayHello</a:t>
              </a:r>
              <a:r>
                <a:rPr lang="en-US" sz="1600" b="1" dirty="0" smtClean="0">
                  <a:solidFill>
                    <a:srgbClr val="0000FF"/>
                  </a:solidFill>
                  <a:latin typeface="Courier New"/>
                  <a:cs typeface="Courier New"/>
                </a:rPr>
                <a:t>()"&gt;</a:t>
              </a:r>
            </a:p>
            <a:p>
              <a:pPr>
                <a:lnSpc>
                  <a:spcPct val="110000"/>
                </a:lnSpc>
              </a:pPr>
              <a:r>
                <a:rPr lang="en-US" sz="1600" b="1" dirty="0" smtClean="0">
                  <a:solidFill>
                    <a:srgbClr val="0000FF"/>
                  </a:solidFill>
                  <a:latin typeface="Courier New"/>
                  <a:cs typeface="Courier New"/>
                </a:rPr>
                <a:t>&lt;/body&gt;</a:t>
              </a:r>
            </a:p>
            <a:p>
              <a:pPr>
                <a:lnSpc>
                  <a:spcPct val="110000"/>
                </a:lnSpc>
              </a:pPr>
              <a:r>
                <a:rPr lang="en-US" sz="1600" b="1" dirty="0" smtClean="0">
                  <a:solidFill>
                    <a:srgbClr val="0000FF"/>
                  </a:solidFill>
                  <a:latin typeface="Courier New"/>
                  <a:cs typeface="Courier New"/>
                </a:rPr>
                <a:t>&lt;/html&gt;</a:t>
              </a:r>
              <a:endParaRPr lang="en-US" sz="1600" b="1" dirty="0">
                <a:solidFill>
                  <a:srgbClr val="0000FF"/>
                </a:solidFill>
                <a:latin typeface="Courier New"/>
                <a:cs typeface="Courier New"/>
              </a:endParaRPr>
            </a:p>
          </p:txBody>
        </p:sp>
      </p:grpSp>
      <p:sp>
        <p:nvSpPr>
          <p:cNvPr id="74" name="Rectangle 3"/>
          <p:cNvSpPr>
            <a:spLocks noChangeArrowheads="1"/>
          </p:cNvSpPr>
          <p:nvPr/>
        </p:nvSpPr>
        <p:spPr bwMode="auto">
          <a:xfrm>
            <a:off x="508000" y="1231900"/>
            <a:ext cx="81280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90000"/>
              </a:lnSpc>
              <a:spcAft>
                <a:spcPts val="1400"/>
              </a:spcAft>
              <a:buFontTx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The 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  <a:cs typeface="Courier New"/>
              </a:rPr>
              <a:t>&lt;script&gt;</a:t>
            </a: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 tag is used to enclose JavaScript code.  This tag should specify the attribute 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  <a:cs typeface="Courier New"/>
              </a:rPr>
              <a:t>type="text/</a:t>
            </a:r>
            <a:r>
              <a:rPr lang="en-US" sz="2000" b="1" dirty="0" err="1" smtClean="0">
                <a:solidFill>
                  <a:srgbClr val="000000"/>
                </a:solidFill>
                <a:latin typeface="Courier New"/>
                <a:cs typeface="Courier New"/>
              </a:rPr>
              <a:t>javascript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  <a:cs typeface="Courier New"/>
              </a:rPr>
              <a:t>"</a:t>
            </a: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.</a:t>
            </a:r>
          </a:p>
          <a:p>
            <a:pPr marL="342900" indent="-342900" algn="just">
              <a:lnSpc>
                <a:spcPct val="90000"/>
              </a:lnSpc>
              <a:spcAft>
                <a:spcPts val="1400"/>
              </a:spcAft>
              <a:buFontTx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You can invoke JavaScript code by including an </a:t>
            </a:r>
            <a:r>
              <a:rPr lang="en-US" sz="2000" b="1" dirty="0" err="1" smtClean="0">
                <a:solidFill>
                  <a:srgbClr val="000000"/>
                </a:solidFill>
                <a:latin typeface="Courier New"/>
                <a:cs typeface="Courier New"/>
              </a:rPr>
              <a:t>onload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  <a:cs typeface="Courier New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attribute in the 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  <a:cs typeface="Courier New"/>
              </a:rPr>
              <a:t>&lt;body&gt;</a:t>
            </a: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 tag, as shown in the following code.</a:t>
            </a:r>
            <a:endParaRPr lang="en-US" sz="2200" dirty="0" smtClean="0">
              <a:solidFill>
                <a:srgbClr val="000000"/>
              </a:solidFill>
              <a:latin typeface="Times New Roman" charset="0"/>
            </a:endParaRPr>
          </a:p>
          <a:p>
            <a:pPr marL="800100" lvl="1" indent="-342900" algn="just">
              <a:lnSpc>
                <a:spcPct val="90000"/>
              </a:lnSpc>
              <a:spcAft>
                <a:spcPts val="500"/>
              </a:spcAft>
              <a:buFont typeface="Lucida Grande"/>
              <a:buChar char="–"/>
            </a:pPr>
            <a:endParaRPr lang="en-US" sz="2200" dirty="0">
              <a:solidFill>
                <a:srgbClr val="000000"/>
              </a:solidFill>
              <a:latin typeface="Times New Roman" charset="0"/>
            </a:endParaRPr>
          </a:p>
        </p:txBody>
      </p:sp>
      <p:grpSp>
        <p:nvGrpSpPr>
          <p:cNvPr id="82" name="Group 81"/>
          <p:cNvGrpSpPr/>
          <p:nvPr/>
        </p:nvGrpSpPr>
        <p:grpSpPr>
          <a:xfrm>
            <a:off x="2019300" y="2628900"/>
            <a:ext cx="5105400" cy="1600200"/>
            <a:chOff x="1828800" y="2743200"/>
            <a:chExt cx="5105400" cy="1600200"/>
          </a:xfrm>
        </p:grpSpPr>
        <p:sp>
          <p:nvSpPr>
            <p:cNvPr id="75" name="Rectangle 74"/>
            <p:cNvSpPr/>
            <p:nvPr/>
          </p:nvSpPr>
          <p:spPr bwMode="auto">
            <a:xfrm>
              <a:off x="1828800" y="2743200"/>
              <a:ext cx="5105400" cy="16002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1908070" y="2819400"/>
              <a:ext cx="18257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This page says:</a:t>
              </a:r>
              <a:endParaRPr lang="en-US" dirty="0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1905000" y="3440668"/>
              <a:ext cx="18257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666666"/>
                  </a:solidFill>
                </a:rPr>
                <a:t>hello, world</a:t>
              </a:r>
              <a:endParaRPr lang="en-US" sz="1600" dirty="0">
                <a:solidFill>
                  <a:srgbClr val="666666"/>
                </a:solidFill>
              </a:endParaRPr>
            </a:p>
          </p:txBody>
        </p:sp>
        <p:sp>
          <p:nvSpPr>
            <p:cNvPr id="78" name="Rounded Rectangle 77"/>
            <p:cNvSpPr/>
            <p:nvPr/>
          </p:nvSpPr>
          <p:spPr bwMode="auto">
            <a:xfrm>
              <a:off x="5562600" y="3733800"/>
              <a:ext cx="1066800" cy="381000"/>
            </a:xfrm>
            <a:prstGeom prst="roundRect">
              <a:avLst/>
            </a:prstGeom>
            <a:gradFill flip="none" rotWithShape="1">
              <a:gsLst>
                <a:gs pos="0">
                  <a:srgbClr val="999999"/>
                </a:gs>
                <a:gs pos="100000">
                  <a:srgbClr val="DDDDDD"/>
                </a:gs>
              </a:gsLst>
              <a:lin ang="16200000" scaled="0"/>
              <a:tileRect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Lucida Grande"/>
                  <a:cs typeface="Lucida Grande"/>
                </a:rPr>
                <a:t>OK</a:t>
              </a:r>
              <a:endPara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ucida Grande"/>
                <a:cs typeface="Lucida Grande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</a:rPr>
              <a:t>Capturing JavaScript Output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4" name="Rectangle 3"/>
          <p:cNvSpPr>
            <a:spLocks noChangeArrowheads="1"/>
          </p:cNvSpPr>
          <p:nvPr/>
        </p:nvSpPr>
        <p:spPr bwMode="auto">
          <a:xfrm>
            <a:off x="508000" y="1231900"/>
            <a:ext cx="8128000" cy="478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90000"/>
              </a:lnSpc>
              <a:spcAft>
                <a:spcPts val="1400"/>
              </a:spcAft>
              <a:buFontTx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The program example on the preceding slide displays its output by calling the built-in function 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  <a:cs typeface="Courier New"/>
              </a:rPr>
              <a:t>alert</a:t>
            </a: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, which pops up a message window containing the message.  </a:t>
            </a:r>
          </a:p>
          <a:p>
            <a:pPr marL="342900" indent="-342900" algn="just">
              <a:lnSpc>
                <a:spcPct val="90000"/>
              </a:lnSpc>
              <a:spcAft>
                <a:spcPts val="1400"/>
              </a:spcAft>
              <a:buFontTx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Although it might seem more natural to call </a:t>
            </a:r>
            <a:r>
              <a:rPr lang="en-US" sz="2000" b="1" dirty="0" err="1" smtClean="0">
                <a:solidFill>
                  <a:srgbClr val="000000"/>
                </a:solidFill>
                <a:latin typeface="Courier New"/>
                <a:cs typeface="Courier New"/>
              </a:rPr>
              <a:t>console.log</a:t>
            </a: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 instead, most browsers make the console log difficult to find.  The console log is used primarily by JavaScript developers, and it would confuse casual users if it appeared unexpectedly.</a:t>
            </a:r>
          </a:p>
          <a:p>
            <a:pPr marL="342900" indent="-342900" algn="just">
              <a:lnSpc>
                <a:spcPct val="90000"/>
              </a:lnSpc>
              <a:spcAft>
                <a:spcPts val="1400"/>
              </a:spcAft>
              <a:buFontTx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In many cases, what you would like is for the output to appear in the contents of the web page.  To accomplish that goal, you need to learn a little about how web pages are represented inside the browser, which is described briefly on the next slide.</a:t>
            </a:r>
            <a:endParaRPr lang="en-US" sz="2200" dirty="0" smtClean="0">
              <a:solidFill>
                <a:srgbClr val="000000"/>
              </a:solidFill>
              <a:latin typeface="Times New Roman" charset="0"/>
            </a:endParaRPr>
          </a:p>
          <a:p>
            <a:pPr marL="800100" lvl="1" indent="-342900" algn="just">
              <a:lnSpc>
                <a:spcPct val="90000"/>
              </a:lnSpc>
              <a:spcAft>
                <a:spcPts val="500"/>
              </a:spcAft>
              <a:buFont typeface="Lucida Grande"/>
              <a:buChar char="–"/>
            </a:pPr>
            <a:endParaRPr lang="en-US" sz="2200" dirty="0">
              <a:solidFill>
                <a:srgbClr val="000000"/>
              </a:solidFill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build="p" bldLvl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</a:rPr>
              <a:t>The Document Object Model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4" name="Rectangle 3"/>
          <p:cNvSpPr>
            <a:spLocks noChangeArrowheads="1"/>
          </p:cNvSpPr>
          <p:nvPr/>
        </p:nvSpPr>
        <p:spPr bwMode="auto">
          <a:xfrm>
            <a:off x="508000" y="1231900"/>
            <a:ext cx="8128000" cy="532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90000"/>
              </a:lnSpc>
              <a:spcAft>
                <a:spcPts val="1400"/>
              </a:spcAft>
              <a:buFontTx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When the browser reads a web page, it first translates the text of the web page into an internal data structure that is easier to manipulate under the control of a JavaScript program.  That internal form is called the </a:t>
            </a:r>
            <a:r>
              <a:rPr lang="en-US" sz="2400" b="1" i="1" dirty="0" smtClean="0">
                <a:solidFill>
                  <a:srgbClr val="000000"/>
                </a:solidFill>
                <a:latin typeface="Times New Roman" charset="0"/>
              </a:rPr>
              <a:t>Document Object Model</a:t>
            </a:r>
            <a:r>
              <a:rPr lang="en-US" sz="2400" i="1" dirty="0" smtClean="0">
                <a:solidFill>
                  <a:srgbClr val="000000"/>
                </a:solidFill>
                <a:latin typeface="Times New Roman" charset="0"/>
              </a:rPr>
              <a:t>,</a:t>
            </a: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 or </a:t>
            </a:r>
            <a:r>
              <a:rPr lang="en-US" sz="2400" b="1" i="1" dirty="0" smtClean="0">
                <a:solidFill>
                  <a:srgbClr val="000000"/>
                </a:solidFill>
                <a:latin typeface="Times New Roman" charset="0"/>
              </a:rPr>
              <a:t>DOM</a:t>
            </a:r>
            <a:r>
              <a:rPr lang="en-US" sz="2400" i="1" dirty="0" smtClean="0">
                <a:solidFill>
                  <a:srgbClr val="000000"/>
                </a:solidFill>
                <a:latin typeface="Times New Roman" charset="0"/>
              </a:rPr>
              <a:t>.</a:t>
            </a:r>
          </a:p>
          <a:p>
            <a:pPr marL="342900" indent="-342900" algn="just">
              <a:lnSpc>
                <a:spcPct val="90000"/>
              </a:lnSpc>
              <a:spcAft>
                <a:spcPts val="1400"/>
              </a:spcAft>
              <a:buFontTx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The DOM is structured into a hierarchy of data objects called </a:t>
            </a:r>
            <a:r>
              <a:rPr lang="en-US" sz="2400" b="1" i="1" dirty="0" smtClean="0">
                <a:solidFill>
                  <a:srgbClr val="000000"/>
                </a:solidFill>
                <a:latin typeface="Times New Roman" charset="0"/>
              </a:rPr>
              <a:t>elements</a:t>
            </a:r>
            <a:r>
              <a:rPr lang="en-US" sz="2400" i="1" dirty="0" smtClean="0">
                <a:solidFill>
                  <a:srgbClr val="000000"/>
                </a:solidFill>
                <a:latin typeface="Times New Roman" charset="0"/>
              </a:rPr>
              <a:t>,</a:t>
            </a: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 which usually correspond to a paired set of tags.</a:t>
            </a:r>
          </a:p>
          <a:p>
            <a:pPr marL="342900" indent="-342900" algn="just">
              <a:lnSpc>
                <a:spcPct val="90000"/>
              </a:lnSpc>
              <a:spcAft>
                <a:spcPts val="1400"/>
              </a:spcAft>
              <a:buFontTx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The relationship between the HTML file and the internal representation is similar to the one between the external data file and the internal data structure in any data-driven program.  The browser acts as a driver that translates the HTML into an internal form and then displays the corresponding page.</a:t>
            </a:r>
          </a:p>
          <a:p>
            <a:pPr marL="342900" indent="-342900" algn="just">
              <a:lnSpc>
                <a:spcPct val="90000"/>
              </a:lnSpc>
              <a:spcAft>
                <a:spcPts val="1400"/>
              </a:spcAft>
              <a:buFontTx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Unfortunately, the DOM is extremely poorly designed, giving rise to a structure that is difficult to understand.  The best strategy is to learn only those parts of the DOM you need.</a:t>
            </a:r>
            <a:endParaRPr lang="en-US" sz="2200" dirty="0" smtClean="0">
              <a:solidFill>
                <a:srgbClr val="000000"/>
              </a:solidFill>
              <a:latin typeface="Times New Roman" charset="0"/>
            </a:endParaRPr>
          </a:p>
          <a:p>
            <a:pPr marL="800100" lvl="1" indent="-342900" algn="just">
              <a:lnSpc>
                <a:spcPct val="90000"/>
              </a:lnSpc>
              <a:spcAft>
                <a:spcPts val="500"/>
              </a:spcAft>
              <a:buFont typeface="Lucida Grande"/>
              <a:buChar char="–"/>
            </a:pPr>
            <a:endParaRPr lang="en-US" sz="2200" dirty="0">
              <a:solidFill>
                <a:srgbClr val="000000"/>
              </a:solidFill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build="p" bldLvl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</a:rPr>
              <a:t>Writing Text to a </a:t>
            </a:r>
            <a:r>
              <a:rPr lang="en-US" sz="3600" b="1" dirty="0" smtClean="0">
                <a:solidFill>
                  <a:srgbClr val="FF0000"/>
                </a:solidFill>
                <a:latin typeface="Courier New"/>
                <a:cs typeface="Courier New"/>
              </a:rPr>
              <a:t>&lt;div&gt;</a:t>
            </a:r>
            <a:r>
              <a:rPr lang="en-US" sz="4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4000" dirty="0" smtClean="0">
                <a:solidFill>
                  <a:srgbClr val="FF0000"/>
                </a:solidFill>
              </a:rPr>
              <a:t>Element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4" name="Rectangle 3"/>
          <p:cNvSpPr>
            <a:spLocks noChangeArrowheads="1"/>
          </p:cNvSpPr>
          <p:nvPr/>
        </p:nvSpPr>
        <p:spPr bwMode="auto">
          <a:xfrm>
            <a:off x="508000" y="1231900"/>
            <a:ext cx="8128000" cy="532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90000"/>
              </a:lnSpc>
              <a:spcAft>
                <a:spcPts val="500"/>
              </a:spcAft>
              <a:buFontTx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The strategy we’ll use in today’s examples uses only two features of the DOM, both of which are reasonably simple:</a:t>
            </a:r>
          </a:p>
          <a:p>
            <a:pPr marL="800100" lvl="1" indent="-342900" algn="just">
              <a:lnSpc>
                <a:spcPct val="90000"/>
              </a:lnSpc>
              <a:spcAft>
                <a:spcPts val="500"/>
              </a:spcAft>
              <a:buFont typeface="Lucida Grande"/>
              <a:buChar char="–"/>
            </a:pPr>
            <a:r>
              <a:rPr lang="en-US" sz="2200" i="1" dirty="0" smtClean="0">
                <a:solidFill>
                  <a:srgbClr val="000000"/>
                </a:solidFill>
                <a:latin typeface="Times New Roman" charset="0"/>
              </a:rPr>
              <a:t>Naming an element in the HTML file.</a:t>
            </a:r>
            <a:r>
              <a:rPr lang="en-US" sz="2200" dirty="0" smtClean="0">
                <a:solidFill>
                  <a:srgbClr val="000000"/>
                </a:solidFill>
                <a:latin typeface="Times New Roman" charset="0"/>
              </a:rPr>
              <a:t> It is often necessary to refer to a specific element in the web page from inside the JavaScript code.  To do so, you need to include an 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  <a:cs typeface="Courier New"/>
              </a:rPr>
              <a:t>id</a:t>
            </a:r>
            <a:r>
              <a:rPr lang="en-US" sz="2200" dirty="0" smtClean="0">
                <a:solidFill>
                  <a:srgbClr val="000000"/>
                </a:solidFill>
                <a:latin typeface="Times New Roman" charset="0"/>
              </a:rPr>
              <a:t> attribute in the HTML tag for that element that gives that element a name.  JavaScript code can then find that element by calling </a:t>
            </a:r>
            <a:r>
              <a:rPr lang="en-US" sz="2000" b="1" dirty="0" err="1" smtClean="0">
                <a:solidFill>
                  <a:srgbClr val="000000"/>
                </a:solidFill>
                <a:latin typeface="Courier New"/>
                <a:cs typeface="Courier New"/>
              </a:rPr>
              <a:t>document.getElementById(</a:t>
            </a:r>
            <a:r>
              <a:rPr lang="en-US" sz="2000" i="1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id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  <a:cs typeface="Courier New"/>
              </a:rPr>
              <a:t>)</a:t>
            </a:r>
            <a:r>
              <a:rPr lang="en-US" sz="2200" dirty="0" smtClean="0">
                <a:solidFill>
                  <a:srgbClr val="000000"/>
                </a:solidFill>
                <a:latin typeface="Times New Roman" charset="0"/>
              </a:rPr>
              <a:t>.</a:t>
            </a:r>
          </a:p>
          <a:p>
            <a:pPr marL="800100" lvl="1" indent="-342900" algn="just">
              <a:lnSpc>
                <a:spcPct val="90000"/>
              </a:lnSpc>
              <a:spcAft>
                <a:spcPts val="1400"/>
              </a:spcAft>
              <a:buFont typeface="Lucida Grande"/>
              <a:buChar char="–"/>
            </a:pPr>
            <a:r>
              <a:rPr lang="en-US" sz="2200" i="1" dirty="0" smtClean="0">
                <a:solidFill>
                  <a:srgbClr val="000000"/>
                </a:solidFill>
                <a:latin typeface="Times New Roman" charset="0"/>
              </a:rPr>
              <a:t>Adding HTML content to an existing element.</a:t>
            </a:r>
            <a:r>
              <a:rPr lang="en-US" sz="2200" dirty="0" smtClean="0">
                <a:solidFill>
                  <a:srgbClr val="000000"/>
                </a:solidFill>
                <a:latin typeface="Times New Roman" charset="0"/>
              </a:rPr>
              <a:t>  The HTML code inside an element is available by selecting the </a:t>
            </a:r>
            <a:r>
              <a:rPr lang="en-US" sz="2000" b="1" dirty="0" err="1" smtClean="0">
                <a:solidFill>
                  <a:srgbClr val="000000"/>
                </a:solidFill>
                <a:latin typeface="Courier New"/>
                <a:cs typeface="Courier New"/>
              </a:rPr>
              <a:t>innerHTML</a:t>
            </a:r>
            <a:r>
              <a:rPr lang="en-US" sz="2200" dirty="0" smtClean="0">
                <a:solidFill>
                  <a:srgbClr val="000000"/>
                </a:solidFill>
                <a:latin typeface="Times New Roman" charset="0"/>
              </a:rPr>
              <a:t> field of the element.  The result is a JavaScript string that you can examine and modify.</a:t>
            </a:r>
          </a:p>
          <a:p>
            <a:pPr marL="342900" indent="-342900" algn="just">
              <a:lnSpc>
                <a:spcPct val="90000"/>
              </a:lnSpc>
              <a:spcAft>
                <a:spcPts val="1400"/>
              </a:spcAft>
              <a:buFontTx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The code on the next slide writes the string 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  <a:cs typeface="Courier New"/>
              </a:rPr>
              <a:t>"hello,</a:t>
            </a:r>
            <a:r>
              <a:rPr lang="en-US" sz="20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  <a:cs typeface="Courier New"/>
              </a:rPr>
              <a:t>world"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 into the 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  <a:cs typeface="Courier New"/>
              </a:rPr>
              <a:t>&lt;div&gt;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 element whose 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  <a:cs typeface="Courier New"/>
              </a:rPr>
              <a:t>id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 attribute is </a:t>
            </a:r>
            <a:r>
              <a:rPr lang="en-US" sz="2000" b="1" dirty="0" smtClean="0">
                <a:solidFill>
                  <a:srgbClr val="000000"/>
                </a:solidFill>
                <a:latin typeface="Courier New"/>
                <a:cs typeface="Courier New"/>
              </a:rPr>
              <a:t>"log"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  <a:endParaRPr lang="en-US" sz="2200" b="1" dirty="0" smtClean="0">
              <a:solidFill>
                <a:srgbClr val="000000"/>
              </a:solidFill>
              <a:latin typeface="Courier New"/>
              <a:cs typeface="Courier New"/>
            </a:endParaRPr>
          </a:p>
          <a:p>
            <a:pPr marL="800100" lvl="1" indent="-342900" algn="just">
              <a:lnSpc>
                <a:spcPct val="90000"/>
              </a:lnSpc>
              <a:spcAft>
                <a:spcPts val="500"/>
              </a:spcAft>
              <a:buFont typeface="Lucida Grande"/>
              <a:buChar char="–"/>
            </a:pPr>
            <a:endParaRPr lang="en-US" sz="2200" dirty="0">
              <a:solidFill>
                <a:srgbClr val="000000"/>
              </a:solidFill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build="p" bldLvl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  <a:latin typeface="Times New Roman" charset="0"/>
              </a:rPr>
              <a:t>An Improved Version of </a:t>
            </a:r>
            <a:r>
              <a:rPr lang="en-US" sz="4000" dirty="0" err="1" smtClean="0">
                <a:solidFill>
                  <a:srgbClr val="FF0000"/>
                </a:solidFill>
                <a:latin typeface="Times New Roman" charset="0"/>
              </a:rPr>
              <a:t>HelloWorld</a:t>
            </a:r>
            <a:endParaRPr lang="en-US" dirty="0">
              <a:solidFill>
                <a:srgbClr val="FF0000"/>
              </a:solidFill>
              <a:latin typeface="Times New Roman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922825" y="1302290"/>
            <a:ext cx="7298350" cy="517471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8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90600" y="1343084"/>
            <a:ext cx="708660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&lt;!DOCTYPE html&gt;</a:t>
            </a:r>
          </a:p>
          <a:p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&lt;html&gt;</a:t>
            </a:r>
          </a:p>
          <a:p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&lt;head&gt;</a:t>
            </a:r>
          </a:p>
          <a:p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&lt;title&gt;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  <a:cs typeface="Courier New"/>
              </a:rPr>
              <a:t>Hello World</a:t>
            </a:r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&lt;/title&gt;</a:t>
            </a:r>
          </a:p>
          <a:p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&lt;script type="text/</a:t>
            </a:r>
            <a:r>
              <a:rPr lang="en-US" sz="1600" b="1" dirty="0" err="1" smtClean="0">
                <a:solidFill>
                  <a:srgbClr val="0000FF"/>
                </a:solidFill>
                <a:latin typeface="Courier New"/>
                <a:cs typeface="Courier New"/>
              </a:rPr>
              <a:t>javascript</a:t>
            </a:r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"&gt;</a:t>
            </a:r>
          </a:p>
          <a:p>
            <a:r>
              <a:rPr lang="en-US" sz="1600" b="1" dirty="0" smtClean="0">
                <a:solidFill>
                  <a:srgbClr val="000000"/>
                </a:solidFill>
                <a:latin typeface="Courier New"/>
                <a:cs typeface="Courier New"/>
              </a:rPr>
              <a:t>function </a:t>
            </a:r>
            <a:r>
              <a:rPr lang="en-US" sz="1600" b="1" dirty="0" err="1" smtClean="0">
                <a:solidFill>
                  <a:srgbClr val="000000"/>
                </a:solidFill>
                <a:latin typeface="Courier New"/>
                <a:cs typeface="Courier New"/>
              </a:rPr>
              <a:t>sayHello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  <a:cs typeface="Courier New"/>
              </a:rPr>
              <a:t>() {</a:t>
            </a:r>
          </a:p>
          <a:p>
            <a:r>
              <a:rPr lang="en-US" sz="1600" b="1" dirty="0" smtClean="0">
                <a:solidFill>
                  <a:srgbClr val="000000"/>
                </a:solidFill>
                <a:latin typeface="Courier New"/>
                <a:cs typeface="Courier New"/>
              </a:rPr>
              <a:t>   </a:t>
            </a:r>
            <a:r>
              <a:rPr lang="en-US" sz="1600" b="1" dirty="0" err="1" smtClean="0">
                <a:solidFill>
                  <a:srgbClr val="000000"/>
                </a:solidFill>
                <a:latin typeface="Courier New"/>
                <a:cs typeface="Courier New"/>
              </a:rPr>
              <a:t>var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  <a:cs typeface="Courier New"/>
              </a:rPr>
              <a:t> div = </a:t>
            </a:r>
            <a:r>
              <a:rPr lang="en-US" sz="1600" b="1" dirty="0" err="1" smtClean="0">
                <a:solidFill>
                  <a:srgbClr val="000000"/>
                </a:solidFill>
                <a:latin typeface="Courier New"/>
                <a:cs typeface="Courier New"/>
              </a:rPr>
              <a:t>document.getElementById("log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  <a:cs typeface="Courier New"/>
              </a:rPr>
              <a:t>");</a:t>
            </a:r>
          </a:p>
          <a:p>
            <a:r>
              <a:rPr lang="en-US" sz="1600" b="1" dirty="0" smtClean="0">
                <a:solidFill>
                  <a:srgbClr val="000000"/>
                </a:solidFill>
                <a:latin typeface="Courier New"/>
                <a:cs typeface="Courier New"/>
              </a:rPr>
              <a:t>   </a:t>
            </a:r>
            <a:r>
              <a:rPr lang="en-US" sz="1600" b="1" dirty="0" err="1" smtClean="0">
                <a:solidFill>
                  <a:srgbClr val="000000"/>
                </a:solidFill>
                <a:latin typeface="Courier New"/>
                <a:cs typeface="Courier New"/>
              </a:rPr>
              <a:t>div.innerHTML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  <a:cs typeface="Courier New"/>
              </a:rPr>
              <a:t> = "hello, world";</a:t>
            </a:r>
          </a:p>
          <a:p>
            <a:r>
              <a:rPr lang="en-US" sz="1600" b="1" dirty="0" smtClean="0">
                <a:solidFill>
                  <a:srgbClr val="000000"/>
                </a:solidFill>
                <a:latin typeface="Courier New"/>
                <a:cs typeface="Courier New"/>
              </a:rPr>
              <a:t>}</a:t>
            </a:r>
          </a:p>
          <a:p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&lt;/script&gt;</a:t>
            </a:r>
          </a:p>
          <a:p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&lt;/head&gt;</a:t>
            </a:r>
          </a:p>
          <a:p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&lt;body </a:t>
            </a:r>
            <a:r>
              <a:rPr lang="en-US" sz="1600" b="1" dirty="0" err="1" smtClean="0">
                <a:solidFill>
                  <a:srgbClr val="0000FF"/>
                </a:solidFill>
                <a:latin typeface="Courier New"/>
                <a:cs typeface="Courier New"/>
              </a:rPr>
              <a:t>onload</a:t>
            </a:r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="</a:t>
            </a:r>
            <a:r>
              <a:rPr lang="en-US" sz="1600" b="1" dirty="0" err="1" smtClean="0">
                <a:solidFill>
                  <a:srgbClr val="0000FF"/>
                </a:solidFill>
                <a:latin typeface="Courier New"/>
                <a:cs typeface="Courier New"/>
              </a:rPr>
              <a:t>sayHello</a:t>
            </a:r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()"&gt;</a:t>
            </a:r>
          </a:p>
          <a:p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&lt;div id="log"&gt;</a:t>
            </a:r>
          </a:p>
          <a:p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&lt;!-- This is where the text eventually goes --&gt;</a:t>
            </a:r>
          </a:p>
          <a:p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&lt;/div&gt;</a:t>
            </a:r>
          </a:p>
          <a:p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&lt;/body&gt;</a:t>
            </a:r>
          </a:p>
          <a:p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&lt;/html&gt;</a:t>
            </a:r>
            <a:endParaRPr lang="en-US" sz="1600" b="1" dirty="0">
              <a:solidFill>
                <a:srgbClr val="0000FF"/>
              </a:solidFill>
              <a:latin typeface="Courier New"/>
              <a:cs typeface="Courier Ne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  <a:latin typeface="Times New Roman" charset="0"/>
              </a:rPr>
              <a:t>Simulating a Countdown</a:t>
            </a:r>
            <a:endParaRPr lang="en-US" dirty="0">
              <a:solidFill>
                <a:srgbClr val="FF0000"/>
              </a:solidFill>
              <a:latin typeface="Times New Roman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922825" y="1302290"/>
            <a:ext cx="7298350" cy="517471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8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90600" y="1319344"/>
            <a:ext cx="7086600" cy="5262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&lt;!DOCTYPE html&gt;</a:t>
            </a:r>
          </a:p>
          <a:p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&lt;html&gt;</a:t>
            </a:r>
          </a:p>
          <a:p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&lt;head&gt;</a:t>
            </a:r>
          </a:p>
          <a:p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&lt;title&gt;</a:t>
            </a:r>
            <a:r>
              <a:rPr lang="en-US" sz="1600" b="1" dirty="0" smtClean="0">
                <a:solidFill>
                  <a:srgbClr val="000000"/>
                </a:solidFill>
                <a:latin typeface="Courier New"/>
                <a:cs typeface="Courier New"/>
              </a:rPr>
              <a:t>Hello World</a:t>
            </a:r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&lt;/title&gt;</a:t>
            </a:r>
          </a:p>
          <a:p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&lt;script type="text/</a:t>
            </a:r>
            <a:r>
              <a:rPr lang="en-US" sz="1600" b="1" dirty="0" err="1" smtClean="0">
                <a:solidFill>
                  <a:srgbClr val="0000FF"/>
                </a:solidFill>
                <a:latin typeface="Courier New"/>
                <a:cs typeface="Courier New"/>
              </a:rPr>
              <a:t>javascript</a:t>
            </a:r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"&gt;</a:t>
            </a:r>
          </a:p>
          <a:p>
            <a:r>
              <a:rPr lang="en-US" sz="1600" b="1" dirty="0" smtClean="0">
                <a:latin typeface="Courier New"/>
                <a:cs typeface="Courier New"/>
              </a:rPr>
              <a:t>function </a:t>
            </a:r>
            <a:r>
              <a:rPr lang="en-US" sz="1600" b="1" dirty="0" err="1" smtClean="0">
                <a:latin typeface="Courier New"/>
                <a:cs typeface="Courier New"/>
              </a:rPr>
              <a:t>countdown(n</a:t>
            </a:r>
            <a:r>
              <a:rPr lang="en-US" sz="1600" b="1" dirty="0" smtClean="0">
                <a:latin typeface="Courier New"/>
                <a:cs typeface="Courier New"/>
              </a:rPr>
              <a:t>) {</a:t>
            </a:r>
          </a:p>
          <a:p>
            <a:r>
              <a:rPr lang="en-US" sz="1600" b="1" dirty="0" smtClean="0">
                <a:latin typeface="Courier New"/>
                <a:cs typeface="Courier New"/>
              </a:rPr>
              <a:t>   for (</a:t>
            </a:r>
            <a:r>
              <a:rPr lang="en-US" sz="1600" b="1" dirty="0" err="1" smtClean="0">
                <a:latin typeface="Courier New"/>
                <a:cs typeface="Courier New"/>
              </a:rPr>
              <a:t>var</a:t>
            </a:r>
            <a:r>
              <a:rPr lang="en-US" sz="1600" b="1" dirty="0" smtClean="0">
                <a:latin typeface="Courier New"/>
                <a:cs typeface="Courier New"/>
              </a:rPr>
              <a:t> </a:t>
            </a:r>
            <a:r>
              <a:rPr lang="en-US" sz="1600" b="1" dirty="0" err="1" smtClean="0">
                <a:latin typeface="Courier New"/>
                <a:cs typeface="Courier New"/>
              </a:rPr>
              <a:t>i</a:t>
            </a:r>
            <a:r>
              <a:rPr lang="en-US" sz="1600" b="1" dirty="0" smtClean="0">
                <a:latin typeface="Courier New"/>
                <a:cs typeface="Courier New"/>
              </a:rPr>
              <a:t> = </a:t>
            </a:r>
            <a:r>
              <a:rPr lang="en-US" sz="1600" b="1" dirty="0" err="1" smtClean="0">
                <a:latin typeface="Courier New"/>
                <a:cs typeface="Courier New"/>
              </a:rPr>
              <a:t>n</a:t>
            </a:r>
            <a:r>
              <a:rPr lang="en-US" sz="1600" b="1" dirty="0" smtClean="0">
                <a:latin typeface="Courier New"/>
                <a:cs typeface="Courier New"/>
              </a:rPr>
              <a:t>; </a:t>
            </a:r>
            <a:r>
              <a:rPr lang="en-US" sz="1600" b="1" dirty="0" err="1" smtClean="0">
                <a:latin typeface="Courier New"/>
                <a:cs typeface="Courier New"/>
              </a:rPr>
              <a:t>i</a:t>
            </a:r>
            <a:r>
              <a:rPr lang="en-US" sz="1600" b="1" dirty="0" smtClean="0">
                <a:latin typeface="Courier New"/>
                <a:cs typeface="Courier New"/>
              </a:rPr>
              <a:t> &gt;= 0; </a:t>
            </a:r>
            <a:r>
              <a:rPr lang="en-US" sz="1600" b="1" dirty="0" err="1" smtClean="0">
                <a:latin typeface="Courier New"/>
                <a:cs typeface="Courier New"/>
              </a:rPr>
              <a:t>i</a:t>
            </a:r>
            <a:r>
              <a:rPr lang="en-US" sz="1600" b="1" dirty="0" smtClean="0">
                <a:latin typeface="Courier New"/>
                <a:cs typeface="Courier New"/>
              </a:rPr>
              <a:t>--) {</a:t>
            </a:r>
          </a:p>
          <a:p>
            <a:r>
              <a:rPr lang="en-US" sz="1600" b="1" dirty="0" smtClean="0">
                <a:latin typeface="Courier New"/>
                <a:cs typeface="Courier New"/>
              </a:rPr>
              <a:t>      </a:t>
            </a:r>
            <a:r>
              <a:rPr lang="en-US" sz="1600" b="1" dirty="0" err="1" smtClean="0">
                <a:latin typeface="Courier New"/>
                <a:cs typeface="Courier New"/>
              </a:rPr>
              <a:t>log(i</a:t>
            </a:r>
            <a:r>
              <a:rPr lang="en-US" sz="1600" b="1" dirty="0" smtClean="0">
                <a:latin typeface="Courier New"/>
                <a:cs typeface="Courier New"/>
              </a:rPr>
              <a:t>);</a:t>
            </a:r>
          </a:p>
          <a:p>
            <a:r>
              <a:rPr lang="en-US" sz="1600" b="1" dirty="0" smtClean="0">
                <a:latin typeface="Courier New"/>
                <a:cs typeface="Courier New"/>
              </a:rPr>
              <a:t>   }</a:t>
            </a:r>
          </a:p>
          <a:p>
            <a:r>
              <a:rPr lang="en-US" sz="1600" b="1" dirty="0" smtClean="0">
                <a:latin typeface="Courier New"/>
                <a:cs typeface="Courier New"/>
              </a:rPr>
              <a:t>}</a:t>
            </a:r>
          </a:p>
          <a:p>
            <a:endParaRPr lang="en-US" sz="1050" b="1" dirty="0" smtClean="0">
              <a:latin typeface="Courier New"/>
              <a:cs typeface="Courier New"/>
            </a:endParaRPr>
          </a:p>
          <a:p>
            <a:r>
              <a:rPr lang="en-US" sz="1600" b="1" dirty="0" smtClean="0">
                <a:latin typeface="Courier New"/>
                <a:cs typeface="Courier New"/>
              </a:rPr>
              <a:t>function </a:t>
            </a:r>
            <a:r>
              <a:rPr lang="en-US" sz="1600" b="1" dirty="0" err="1" smtClean="0">
                <a:latin typeface="Courier New"/>
                <a:cs typeface="Courier New"/>
              </a:rPr>
              <a:t>log(str</a:t>
            </a:r>
            <a:r>
              <a:rPr lang="en-US" sz="1600" b="1" dirty="0" smtClean="0">
                <a:latin typeface="Courier New"/>
                <a:cs typeface="Courier New"/>
              </a:rPr>
              <a:t>) {</a:t>
            </a:r>
          </a:p>
          <a:p>
            <a:r>
              <a:rPr lang="en-US" sz="1600" b="1" dirty="0" smtClean="0">
                <a:latin typeface="Courier New"/>
                <a:cs typeface="Courier New"/>
              </a:rPr>
              <a:t>   </a:t>
            </a:r>
            <a:r>
              <a:rPr lang="en-US" sz="1600" b="1" dirty="0" err="1" smtClean="0">
                <a:latin typeface="Courier New"/>
                <a:cs typeface="Courier New"/>
              </a:rPr>
              <a:t>var</a:t>
            </a:r>
            <a:r>
              <a:rPr lang="en-US" sz="1600" b="1" dirty="0" smtClean="0">
                <a:latin typeface="Courier New"/>
                <a:cs typeface="Courier New"/>
              </a:rPr>
              <a:t> div = </a:t>
            </a:r>
            <a:r>
              <a:rPr lang="en-US" sz="1600" b="1" dirty="0" err="1" smtClean="0">
                <a:latin typeface="Courier New"/>
                <a:cs typeface="Courier New"/>
              </a:rPr>
              <a:t>document.getElementById("log</a:t>
            </a:r>
            <a:r>
              <a:rPr lang="en-US" sz="1600" b="1" dirty="0" smtClean="0">
                <a:latin typeface="Courier New"/>
                <a:cs typeface="Courier New"/>
              </a:rPr>
              <a:t>");</a:t>
            </a:r>
          </a:p>
          <a:p>
            <a:r>
              <a:rPr lang="en-US" sz="1600" b="1" dirty="0" smtClean="0">
                <a:latin typeface="Courier New"/>
                <a:cs typeface="Courier New"/>
              </a:rPr>
              <a:t>   </a:t>
            </a:r>
            <a:r>
              <a:rPr lang="en-US" sz="1600" b="1" dirty="0" err="1" smtClean="0">
                <a:latin typeface="Courier New"/>
                <a:cs typeface="Courier New"/>
              </a:rPr>
              <a:t>div.innerHTML</a:t>
            </a:r>
            <a:r>
              <a:rPr lang="en-US" sz="1600" b="1" dirty="0" smtClean="0">
                <a:latin typeface="Courier New"/>
                <a:cs typeface="Courier New"/>
              </a:rPr>
              <a:t> += </a:t>
            </a:r>
            <a:r>
              <a:rPr lang="en-US" sz="1600" b="1" dirty="0" err="1" smtClean="0">
                <a:latin typeface="Courier New"/>
                <a:cs typeface="Courier New"/>
              </a:rPr>
              <a:t>str</a:t>
            </a:r>
            <a:r>
              <a:rPr lang="en-US" sz="1600" b="1" dirty="0" smtClean="0">
                <a:latin typeface="Courier New"/>
                <a:cs typeface="Courier New"/>
              </a:rPr>
              <a:t> + "&lt;</a:t>
            </a:r>
            <a:r>
              <a:rPr lang="en-US" sz="1600" b="1" dirty="0" err="1" smtClean="0">
                <a:latin typeface="Courier New"/>
                <a:cs typeface="Courier New"/>
              </a:rPr>
              <a:t>br</a:t>
            </a:r>
            <a:r>
              <a:rPr lang="en-US" sz="1600" b="1" dirty="0" smtClean="0">
                <a:latin typeface="Courier New"/>
                <a:cs typeface="Courier New"/>
              </a:rPr>
              <a:t> /&gt;";</a:t>
            </a:r>
          </a:p>
          <a:p>
            <a:r>
              <a:rPr lang="en-US" sz="1600" b="1" dirty="0" smtClean="0">
                <a:latin typeface="Courier New"/>
                <a:cs typeface="Courier New"/>
              </a:rPr>
              <a:t>}</a:t>
            </a:r>
            <a:endParaRPr lang="en-US" sz="1600" b="1" dirty="0" smtClean="0">
              <a:solidFill>
                <a:srgbClr val="000000"/>
              </a:solidFill>
              <a:latin typeface="Courier New"/>
              <a:cs typeface="Courier New"/>
            </a:endParaRPr>
          </a:p>
          <a:p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&lt;/script&gt;</a:t>
            </a:r>
          </a:p>
          <a:p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&lt;/head&gt;</a:t>
            </a:r>
          </a:p>
          <a:p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&lt;body </a:t>
            </a:r>
            <a:r>
              <a:rPr lang="en-US" sz="1600" b="1" dirty="0" err="1" smtClean="0">
                <a:solidFill>
                  <a:srgbClr val="0000FF"/>
                </a:solidFill>
                <a:latin typeface="Courier New"/>
                <a:cs typeface="Courier New"/>
              </a:rPr>
              <a:t>onload</a:t>
            </a:r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="countdown(10)"&gt;</a:t>
            </a:r>
          </a:p>
          <a:p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&lt;div id="log"&gt;&lt;/div&gt;</a:t>
            </a:r>
          </a:p>
          <a:p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&lt;/body&gt;</a:t>
            </a:r>
          </a:p>
          <a:p>
            <a:r>
              <a:rPr lang="en-US" sz="1600" b="1" dirty="0" smtClean="0">
                <a:solidFill>
                  <a:srgbClr val="0000FF"/>
                </a:solidFill>
                <a:latin typeface="Courier New"/>
                <a:cs typeface="Courier New"/>
              </a:rPr>
              <a:t>&lt;/html&gt;</a:t>
            </a:r>
            <a:endParaRPr lang="en-US" sz="1600" b="1" dirty="0">
              <a:solidFill>
                <a:srgbClr val="0000FF"/>
              </a:solidFill>
              <a:latin typeface="Courier New"/>
              <a:cs typeface="Courier Ne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  <a:latin typeface="Times New Roman" charset="0"/>
              </a:rPr>
              <a:t>Exercise: Factorial Table</a:t>
            </a:r>
            <a:endParaRPr lang="en-US" dirty="0">
              <a:solidFill>
                <a:srgbClr val="FF0000"/>
              </a:solidFill>
              <a:latin typeface="Times New Roman" charset="0"/>
            </a:endParaRPr>
          </a:p>
        </p:txBody>
      </p:sp>
      <p:pic>
        <p:nvPicPr>
          <p:cNvPr id="21" name="Picture 20" descr="FactorialTableTran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381" y="1447800"/>
            <a:ext cx="6853238" cy="47068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667000"/>
            <a:ext cx="9144000" cy="1143000"/>
          </a:xfrm>
          <a:noFill/>
        </p:spPr>
        <p:txBody>
          <a:bodyPr/>
          <a:lstStyle/>
          <a:p>
            <a:r>
              <a:rPr lang="en-US" sz="3600">
                <a:solidFill>
                  <a:srgbClr val="FF0000"/>
                </a:solidFill>
              </a:rPr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20353</TotalTime>
  <Words>1766</Words>
  <Application>Microsoft Macintosh PowerPoint</Application>
  <PresentationFormat>On-screen Show (4:3)</PresentationFormat>
  <Paragraphs>195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Arial</vt:lpstr>
      <vt:lpstr>Courier</vt:lpstr>
      <vt:lpstr>Courier New</vt:lpstr>
      <vt:lpstr>Helvetica Neue</vt:lpstr>
      <vt:lpstr>Lucida Grande</vt:lpstr>
      <vt:lpstr>ＭＳ Ｐゴシック</vt:lpstr>
      <vt:lpstr>Times</vt:lpstr>
      <vt:lpstr>Times New Roman</vt:lpstr>
      <vt:lpstr>Blank Presentation</vt:lpstr>
      <vt:lpstr>1_Blank Presentation</vt:lpstr>
      <vt:lpstr>JavaScript and the Web</vt:lpstr>
      <vt:lpstr>The History of the World Wide Web</vt:lpstr>
      <vt:lpstr>The Client-Server Model</vt:lpstr>
      <vt:lpstr>The Three Central Web Technologies</vt:lpstr>
      <vt:lpstr>The Structure of an HTML File</vt:lpstr>
      <vt:lpstr>Standard index.html Pattern</vt:lpstr>
      <vt:lpstr>A Sample HTML Page</vt:lpstr>
      <vt:lpstr>The Page Displayed by the Browser</vt:lpstr>
      <vt:lpstr>Tags that Define Document Sections</vt:lpstr>
      <vt:lpstr>Tags that Affect Text Formatting</vt:lpstr>
      <vt:lpstr>Other Useful HTML Tags</vt:lpstr>
      <vt:lpstr>Using the &lt;script&gt; Tag</vt:lpstr>
      <vt:lpstr>Capturing JavaScript Output</vt:lpstr>
      <vt:lpstr>The Document Object Model</vt:lpstr>
      <vt:lpstr>Writing Text to a &lt;div&gt; Element</vt:lpstr>
      <vt:lpstr>An Improved Version of HelloWorld</vt:lpstr>
      <vt:lpstr>Simulating a Countdown</vt:lpstr>
      <vt:lpstr>Exercise: Factorial Table</vt:lpstr>
      <vt:lpstr>The End</vt:lpstr>
    </vt:vector>
  </TitlesOfParts>
  <Company>Stanford University</Company>
  <LinksUpToDate>false</LinksUpToDate>
  <SharedDoc>false</SharedDoc>
  <HyperlinksChanged>false</HyperlinksChanged>
  <AppVersion>15.0040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3—Expressions</dc:title>
  <cp:lastModifiedBy>Jerry Cain</cp:lastModifiedBy>
  <cp:revision>169</cp:revision>
  <dcterms:created xsi:type="dcterms:W3CDTF">2017-05-29T17:43:40Z</dcterms:created>
  <dcterms:modified xsi:type="dcterms:W3CDTF">2017-11-29T16:09:44Z</dcterms:modified>
</cp:coreProperties>
</file>