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5"/>
  </p:notesMasterIdLst>
  <p:handoutMasterIdLst>
    <p:handoutMasterId r:id="rId36"/>
  </p:handoutMasterIdLst>
  <p:sldIdLst>
    <p:sldId id="256" r:id="rId2"/>
    <p:sldId id="318" r:id="rId3"/>
    <p:sldId id="448" r:id="rId4"/>
    <p:sldId id="259" r:id="rId5"/>
    <p:sldId id="260" r:id="rId6"/>
    <p:sldId id="357" r:id="rId7"/>
    <p:sldId id="262" r:id="rId8"/>
    <p:sldId id="414" r:id="rId9"/>
    <p:sldId id="415" r:id="rId10"/>
    <p:sldId id="416" r:id="rId11"/>
    <p:sldId id="437" r:id="rId12"/>
    <p:sldId id="269" r:id="rId13"/>
    <p:sldId id="270" r:id="rId14"/>
    <p:sldId id="272" r:id="rId15"/>
    <p:sldId id="456" r:id="rId16"/>
    <p:sldId id="453" r:id="rId17"/>
    <p:sldId id="274" r:id="rId18"/>
    <p:sldId id="452" r:id="rId19"/>
    <p:sldId id="441" r:id="rId20"/>
    <p:sldId id="442" r:id="rId21"/>
    <p:sldId id="271" r:id="rId22"/>
    <p:sldId id="278" r:id="rId23"/>
    <p:sldId id="422" r:id="rId24"/>
    <p:sldId id="280" r:id="rId25"/>
    <p:sldId id="281" r:id="rId26"/>
    <p:sldId id="288" r:id="rId27"/>
    <p:sldId id="282" r:id="rId28"/>
    <p:sldId id="433" r:id="rId29"/>
    <p:sldId id="289" r:id="rId30"/>
    <p:sldId id="283" r:id="rId31"/>
    <p:sldId id="337" r:id="rId32"/>
    <p:sldId id="454" r:id="rId33"/>
    <p:sldId id="455" r:id="rId34"/>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Lst>
        </p14:section>
        <p14:section name="Introduction" id="{39C5DE3E-1E39-1247-9909-C9CA8CD86DDC}">
          <p14:sldIdLst>
            <p14:sldId id="318"/>
            <p14:sldId id="448"/>
            <p14:sldId id="259"/>
            <p14:sldId id="260"/>
            <p14:sldId id="357"/>
            <p14:sldId id="262"/>
          </p14:sldIdLst>
        </p14:section>
        <p14:section name="Course Policies" id="{18700722-5B52-0942-88B8-24B176BEAC3F}">
          <p14:sldIdLst>
            <p14:sldId id="414"/>
            <p14:sldId id="415"/>
            <p14:sldId id="416"/>
            <p14:sldId id="437"/>
            <p14:sldId id="269"/>
            <p14:sldId id="270"/>
            <p14:sldId id="272"/>
            <p14:sldId id="456"/>
            <p14:sldId id="453"/>
            <p14:sldId id="274"/>
            <p14:sldId id="452"/>
            <p14:sldId id="441"/>
            <p14:sldId id="442"/>
            <p14:sldId id="271"/>
            <p14:sldId id="278"/>
            <p14:sldId id="422"/>
          </p14:sldIdLst>
        </p14:section>
        <p14:section name="Unix/Command Line" id="{125659AB-9756-CD48-8640-41C9E45E1EF9}">
          <p14:sldIdLst>
            <p14:sldId id="280"/>
            <p14:sldId id="281"/>
            <p14:sldId id="288"/>
            <p14:sldId id="282"/>
            <p14:sldId id="433"/>
            <p14:sldId id="289"/>
            <p14:sldId id="283"/>
            <p14:sldId id="337"/>
            <p14:sldId id="454"/>
            <p14:sldId id="45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DDDDDD"/>
    <a:srgbClr val="F8F8F8"/>
    <a:srgbClr val="FF9999"/>
    <a:srgbClr val="8C1515"/>
    <a:srgbClr val="FFFFC0"/>
    <a:srgbClr val="FFFF80"/>
    <a:srgbClr val="CCCC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210" autoAdjust="0"/>
    <p:restoredTop sz="95781" autoAdjust="0"/>
  </p:normalViewPr>
  <p:slideViewPr>
    <p:cSldViewPr>
      <p:cViewPr varScale="1">
        <p:scale>
          <a:sx n="157" d="100"/>
          <a:sy n="157" d="100"/>
        </p:scale>
        <p:origin x="312" y="1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186462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428659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2081824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list everything, just pick a few</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986894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89086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3033624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charset="0"/>
                <a:ea typeface="+mn-ea"/>
                <a:cs typeface="+mn-cs"/>
              </a:rPr>
              <a:t>t’s also good to give a reminder to the students that the PDF shouldn’t be distributed/reuploaded anywhere beyond their personal computers. </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1993742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16560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455692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633690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AUTOMATED functionality grading</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243128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Mostly ok</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3784665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32571929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2566F-1B3D-C364-E620-F7E0A7EC56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F101D1-CBCB-D191-D9CC-AE7CE92DE1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FC35F8-D35F-197B-A602-7FE7CE46DA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0BA96D-A61B-9298-205C-7D28E07FC9BB}"/>
              </a:ext>
            </a:extLst>
          </p:cNvPr>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108861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689873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1402956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33275186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Environment for all to do best work</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3457636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421413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39540528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Remote access is easy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20655949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21321124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documented in next slide!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1424640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questions!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22025283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FBB91-767A-497A-AD73-6F91CB38EB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565110-A4D5-6741-DA6D-724D88A79E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A53756-00A7-7F44-0C4E-3316BA1EF2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823542-963B-9844-D706-13FD21F4F6BD}"/>
              </a:ext>
            </a:extLst>
          </p:cNvPr>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962976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Source Sans 3" panose="020B0303030403020204" pitchFamily="34" charset="0"/>
              </a:rPr>
              <a:t>This document is copyright (C) Stanford Computer Science and Jerry Cain, licensed under Creative Commons Attribution 2.5 License.  All rights reserved.</a:t>
            </a:r>
            <a:br>
              <a:rPr lang="en-US" altLang="x-none" sz="800" dirty="0">
                <a:latin typeface="Source Sans 3" panose="020B0303030403020204" pitchFamily="34" charset="0"/>
              </a:rPr>
            </a:br>
            <a:r>
              <a:rPr lang="en-US" altLang="x-none" sz="800" dirty="0">
                <a:latin typeface="Source Sans 3" panose="020B0303030403020204" pitchFamily="34" charset="0"/>
              </a:rPr>
              <a:t>Based on slides created by Cynthia Lee, Nick </a:t>
            </a:r>
            <a:r>
              <a:rPr lang="en-US" altLang="x-none" sz="800" dirty="0" err="1">
                <a:latin typeface="Source Sans 3" panose="020B0303030403020204" pitchFamily="34" charset="0"/>
              </a:rPr>
              <a:t>Troccoli</a:t>
            </a:r>
            <a:r>
              <a:rPr lang="en-US" altLang="x-none" sz="800" dirty="0">
                <a:latin typeface="Source Sans 3" panose="020B0303030403020204" pitchFamily="34" charset="0"/>
              </a:rPr>
              <a:t>, Chris Gregg, Lisa Yan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s107.stanford.edu/syllabu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eb.stanford.edu/class/cs107/collaboration.htm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hyperlink" Target="https://docs.google.com/forms/d/e/1FAIpQLSfJzAm6cc8gVHY1bD8ulf7TCc3YimJm5PRwrRfncwZj9jNHyQ/viewfor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ti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eb.stanford.edu/class/archive/cs/cs107/cs107.1262/cgoe.html"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mailto:cs107-win2526-staff@lists.stanford.edu"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communitystandards.stanford.edu/policies-guidance/honor-cod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cs107.stanford.edu/collaboration" TargetMode="External"/></Relationships>
</file>

<file path=ppt/slides/_rels/slide23.xml.rels><?xml version="1.0" encoding="UTF-8" standalone="yes"?>
<Relationships xmlns="http://schemas.openxmlformats.org/package/2006/relationships"><Relationship Id="rId2" Type="http://schemas.openxmlformats.org/officeDocument/2006/relationships/hyperlink" Target="https://cs107.stanford.edu/collaboration"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tif"/><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hyperlink" Target="http://cs107.stanford.edu/getting-started.html"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cs107.stanford.edu/getting-started.html" TargetMode="Externa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mailto:https://cs107.stanford.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latin typeface="Source Sans 3" panose="020B0303030403020204" pitchFamily="34" charset="0"/>
                <a:ea typeface="Source Sans Pro" panose="020B0503030403020204" pitchFamily="34" charset="0"/>
              </a:rPr>
              <a:t>CS107, Lecture 1</a:t>
            </a:r>
            <a:br>
              <a:rPr lang="en-US" dirty="0">
                <a:latin typeface="Source Sans 3" panose="020B0303030403020204" pitchFamily="34" charset="0"/>
                <a:ea typeface="Source Sans Pro" panose="020B0503030403020204" pitchFamily="34" charset="0"/>
              </a:rPr>
            </a:br>
            <a:r>
              <a:rPr lang="en-US" sz="3400" dirty="0">
                <a:latin typeface="Source Sans 3" panose="020B0303030403020204" pitchFamily="34" charset="0"/>
                <a:ea typeface="Source Sans Pro" panose="020B0503030403020204" pitchFamily="34" charset="0"/>
              </a:rPr>
              <a:t>Welcome to CS107!</a:t>
            </a:r>
          </a:p>
        </p:txBody>
      </p:sp>
      <p:sp>
        <p:nvSpPr>
          <p:cNvPr id="3" name="Subtitle 2">
            <a:extLst>
              <a:ext uri="{FF2B5EF4-FFF2-40B4-BE49-F238E27FC236}">
                <a16:creationId xmlns:a16="http://schemas.microsoft.com/office/drawing/2014/main" id="{07EAA89F-6B9D-BB4F-9609-8D56C72B9E0F}"/>
              </a:ext>
            </a:extLst>
          </p:cNvPr>
          <p:cNvSpPr>
            <a:spLocks noGrp="1"/>
          </p:cNvSpPr>
          <p:nvPr>
            <p:ph type="subTitle" idx="1"/>
          </p:nvPr>
        </p:nvSpPr>
        <p:spPr/>
        <p:txBody>
          <a:bodyPr/>
          <a:lstStyle/>
          <a:p>
            <a:pPr>
              <a:spcBef>
                <a:spcPts val="360"/>
              </a:spcBef>
            </a:pPr>
            <a:r>
              <a:rPr lang="en-US" sz="2000" dirty="0">
                <a:latin typeface="Source Sans 3" panose="020B0303030403020204" pitchFamily="34" charset="0"/>
                <a:ea typeface="Source Sans Pro" panose="020B0503030403020204" pitchFamily="34" charset="0"/>
              </a:rPr>
              <a:t>readings:</a:t>
            </a:r>
          </a:p>
          <a:p>
            <a:pPr>
              <a:spcBef>
                <a:spcPts val="360"/>
              </a:spcBef>
            </a:pPr>
            <a:r>
              <a:rPr lang="en-US" sz="2000" dirty="0">
                <a:latin typeface="Source Sans 3" panose="020B0303030403020204" pitchFamily="34" charset="0"/>
                <a:ea typeface="Source Sans Pro" panose="020B0503030403020204" pitchFamily="34" charset="0"/>
                <a:hlinkClick r:id="rId3"/>
              </a:rPr>
              <a:t>Course Syllabus</a:t>
            </a:r>
            <a:endParaRPr lang="en-US" sz="2000" dirty="0">
              <a:latin typeface="Source Sans 3" panose="020B0303030403020204" pitchFamily="34" charset="0"/>
              <a:ea typeface="Source Sans Pro" panose="020B0503030403020204" pitchFamily="34" charset="0"/>
            </a:endParaRPr>
          </a:p>
          <a:p>
            <a:pPr>
              <a:spcBef>
                <a:spcPts val="360"/>
              </a:spcBef>
            </a:pPr>
            <a:r>
              <a:rPr lang="en-US" sz="2000" dirty="0">
                <a:latin typeface="Source Sans 3" panose="020B0303030403020204" pitchFamily="34" charset="0"/>
                <a:ea typeface="Source Sans Pro" panose="020B0503030403020204" pitchFamily="34" charset="0"/>
              </a:rPr>
              <a:t>Bryant &amp; </a:t>
            </a:r>
            <a:r>
              <a:rPr lang="en-US" sz="2000" dirty="0" err="1">
                <a:latin typeface="Source Sans 3" panose="020B0303030403020204" pitchFamily="34" charset="0"/>
                <a:ea typeface="Source Sans Pro" panose="020B0503030403020204" pitchFamily="34" charset="0"/>
              </a:rPr>
              <a:t>O’Hallaron</a:t>
            </a:r>
            <a:r>
              <a:rPr lang="en-US" sz="2000" dirty="0">
                <a:latin typeface="Source Sans 3" panose="020B0303030403020204" pitchFamily="34" charset="0"/>
                <a:ea typeface="Source Sans Pro" panose="020B0503030403020204" pitchFamily="34" charset="0"/>
              </a:rPr>
              <a:t>, Ch. 1 (skim)</a:t>
            </a:r>
          </a:p>
          <a:p>
            <a:pPr>
              <a:spcBef>
                <a:spcPts val="360"/>
              </a:spcBef>
            </a:pPr>
            <a:r>
              <a:rPr lang="en-US" sz="2000" dirty="0">
                <a:latin typeface="Source Sans 3" panose="020B0303030403020204" pitchFamily="34" charset="0"/>
                <a:ea typeface="Source Sans Pro" panose="020B0503030403020204" pitchFamily="34" charset="0"/>
                <a:hlinkClick r:id="rId4"/>
              </a:rPr>
              <a:t>Honor Code and Collaboration Page</a:t>
            </a:r>
            <a:endParaRPr lang="en-US" sz="2000" dirty="0">
              <a:latin typeface="Source Sans 3" panose="020B0303030403020204" pitchFamily="34" charset="0"/>
              <a:ea typeface="Source Sans Pro" panose="020B0503030403020204" pitchFamily="34" charset="0"/>
            </a:endParaRPr>
          </a:p>
          <a:p>
            <a:pPr>
              <a:spcBef>
                <a:spcPts val="360"/>
              </a:spcBef>
            </a:pP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1E792-4344-7941-82DA-7459ED5BBA15}"/>
              </a:ext>
            </a:extLst>
          </p:cNvPr>
          <p:cNvSpPr>
            <a:spLocks noGrp="1"/>
          </p:cNvSpPr>
          <p:nvPr>
            <p:ph type="title"/>
          </p:nvPr>
        </p:nvSpPr>
        <p:spPr/>
        <p:txBody>
          <a:bodyPr/>
          <a:lstStyle/>
          <a:p>
            <a:r>
              <a:rPr lang="en-US" dirty="0">
                <a:latin typeface="Source Sans 3" panose="020B0303030403020204" pitchFamily="34" charset="0"/>
                <a:ea typeface="Source Sans Pro" panose="020B0503030403020204" pitchFamily="34" charset="0"/>
              </a:rPr>
              <a:t>CS107 Asks How and Why?</a:t>
            </a:r>
          </a:p>
        </p:txBody>
      </p:sp>
      <p:sp>
        <p:nvSpPr>
          <p:cNvPr id="3" name="Content Placeholder 2">
            <a:extLst>
              <a:ext uri="{FF2B5EF4-FFF2-40B4-BE49-F238E27FC236}">
                <a16:creationId xmlns:a16="http://schemas.microsoft.com/office/drawing/2014/main" id="{933EEE88-AE2F-2A49-91E0-73C80E42FF62}"/>
              </a:ext>
            </a:extLst>
          </p:cNvPr>
          <p:cNvSpPr>
            <a:spLocks noGrp="1"/>
          </p:cNvSpPr>
          <p:nvPr>
            <p:ph idx="1"/>
          </p:nvPr>
        </p:nvSpPr>
        <p:spPr/>
        <p:txBody>
          <a:bodyPr/>
          <a:lstStyle/>
          <a:p>
            <a:pPr marL="0" indent="0" algn="ctr">
              <a:buNone/>
            </a:pPr>
            <a:r>
              <a:rPr lang="en-US" dirty="0"/>
              <a:t>CS106B teaches you to solve problems using high-level programming languages.</a:t>
            </a:r>
            <a:br>
              <a:rPr lang="en-US" dirty="0"/>
            </a:br>
            <a:r>
              <a:rPr lang="en-US" dirty="0"/>
              <a:t>CS107 digs deeper into </a:t>
            </a:r>
            <a:r>
              <a:rPr lang="en-US" b="1" dirty="0">
                <a:solidFill>
                  <a:schemeClr val="accent1"/>
                </a:solidFill>
              </a:rPr>
              <a:t>how</a:t>
            </a:r>
            <a:r>
              <a:rPr lang="en-US" dirty="0"/>
              <a:t> and </a:t>
            </a:r>
            <a:r>
              <a:rPr lang="en-US" b="1" dirty="0">
                <a:solidFill>
                  <a:schemeClr val="accent1"/>
                </a:solidFill>
              </a:rPr>
              <a:t>why</a:t>
            </a:r>
            <a:r>
              <a:rPr lang="en-US" dirty="0"/>
              <a:t> programs truly work.</a:t>
            </a:r>
            <a:br>
              <a:rPr lang="en-US" dirty="0">
                <a:latin typeface="Source Sans 3" panose="020B0303030403020204" pitchFamily="34" charset="0"/>
                <a:ea typeface="Source Sans Pro" panose="020B0503030403020204" pitchFamily="34" charset="0"/>
              </a:rPr>
            </a:br>
            <a:endParaRPr lang="en-US" sz="1400" dirty="0">
              <a:latin typeface="Source Sans 3" panose="020B0303030403020204" pitchFamily="34" charset="0"/>
              <a:ea typeface="Source Sans Pro" panose="020B0503030403020204" pitchFamily="34" charset="0"/>
            </a:endParaRPr>
          </a:p>
          <a:p>
            <a:r>
              <a:rPr lang="en-US" dirty="0">
                <a:latin typeface="Source Sans 3" panose="020B0303030403020204" pitchFamily="34" charset="0"/>
                <a:ea typeface="Source Sans Pro" panose="020B0503030403020204" pitchFamily="34" charset="0"/>
              </a:rPr>
              <a:t>How is data (e.g., an </a:t>
            </a:r>
            <a:r>
              <a:rPr lang="en-US" b="1" dirty="0">
                <a:latin typeface="Source Code Pro" panose="020B0309030403020204" pitchFamily="34" charset="0"/>
                <a:ea typeface="Source Code Pro" panose="020B0309030403020204" pitchFamily="34" charset="0"/>
              </a:rPr>
              <a:t>int</a:t>
            </a:r>
            <a:r>
              <a:rPr lang="en-US" dirty="0">
                <a:latin typeface="Source Sans 3" panose="020B0303030403020204" pitchFamily="34" charset="0"/>
                <a:ea typeface="Source Sans Pro" panose="020B0503030403020204" pitchFamily="34" charset="0"/>
              </a:rPr>
              <a:t>, a string, a </a:t>
            </a:r>
            <a:r>
              <a:rPr lang="en-US" b="1" dirty="0">
                <a:latin typeface="Source Code Pro" panose="020B0309030403020204" pitchFamily="34" charset="0"/>
                <a:ea typeface="Source Code Pro" panose="020B0309030403020204" pitchFamily="34" charset="0"/>
              </a:rPr>
              <a:t>struct</a:t>
            </a:r>
            <a:r>
              <a:rPr lang="en-US" dirty="0">
                <a:latin typeface="Source Sans 3" panose="020B0303030403020204" pitchFamily="34" charset="0"/>
                <a:ea typeface="Source Sans Pro" panose="020B0503030403020204" pitchFamily="34" charset="0"/>
              </a:rPr>
              <a:t>) represented </a:t>
            </a:r>
            <a:br>
              <a:rPr lang="en-US" dirty="0">
                <a:latin typeface="Source Sans 3" panose="020B0303030403020204" pitchFamily="34" charset="0"/>
                <a:ea typeface="Source Sans Pro" panose="020B0503030403020204" pitchFamily="34" charset="0"/>
              </a:rPr>
            </a:br>
            <a:r>
              <a:rPr lang="en-US" dirty="0">
                <a:latin typeface="Source Sans 3" panose="020B0303030403020204" pitchFamily="34" charset="0"/>
                <a:ea typeface="Source Sans Pro" panose="020B0503030403020204" pitchFamily="34" charset="0"/>
              </a:rPr>
              <a:t>on hardware?</a:t>
            </a:r>
          </a:p>
          <a:p>
            <a:r>
              <a:rPr lang="en-US" dirty="0">
                <a:latin typeface="Source Sans 3" panose="020B0303030403020204" pitchFamily="34" charset="0"/>
                <a:ea typeface="Source Sans Pro" panose="020B0503030403020204" pitchFamily="34" charset="0"/>
              </a:rPr>
              <a:t>How does a computer execute code?</a:t>
            </a:r>
          </a:p>
          <a:p>
            <a:r>
              <a:rPr lang="en-US" dirty="0"/>
              <a:t>How does an executable map onto memory and hardware?</a:t>
            </a:r>
          </a:p>
          <a:p>
            <a:r>
              <a:rPr lang="en-US" dirty="0">
                <a:latin typeface="Source Sans 3" panose="020B0303030403020204" pitchFamily="34" charset="0"/>
                <a:ea typeface="Source Sans Pro" panose="020B0503030403020204" pitchFamily="34" charset="0"/>
              </a:rPr>
              <a:t>How does the heap work—and how is it implemented?</a:t>
            </a:r>
          </a:p>
          <a:p>
            <a:r>
              <a:rPr lang="en-US" dirty="0">
                <a:latin typeface="Source Sans 3" panose="020B0303030403020204" pitchFamily="34" charset="0"/>
                <a:ea typeface="Source Sans Pro" panose="020B0503030403020204" pitchFamily="34" charset="0"/>
              </a:rPr>
              <a:t>Why is my code doing one thing when I expect it to do </a:t>
            </a:r>
            <a:br>
              <a:rPr lang="en-US" dirty="0">
                <a:latin typeface="Source Sans 3" panose="020B0303030403020204" pitchFamily="34" charset="0"/>
                <a:ea typeface="Source Sans Pro" panose="020B0503030403020204" pitchFamily="34" charset="0"/>
              </a:rPr>
            </a:br>
            <a:r>
              <a:rPr lang="en-US" dirty="0">
                <a:latin typeface="Source Sans 3" panose="020B0303030403020204" pitchFamily="34" charset="0"/>
                <a:ea typeface="Source Sans Pro" panose="020B0503030403020204" pitchFamily="34" charset="0"/>
              </a:rPr>
              <a:t>something else?</a:t>
            </a:r>
          </a:p>
          <a:p>
            <a:pPr marL="0" indent="0">
              <a:buNone/>
            </a:pPr>
            <a:endParaRPr lang="en-US" sz="1400" dirty="0">
              <a:latin typeface="Source Sans 3" panose="020B0303030403020204" pitchFamily="34" charset="0"/>
              <a:ea typeface="Source Sans Pro" panose="020B0503030403020204" pitchFamily="34" charset="0"/>
            </a:endParaRPr>
          </a:p>
          <a:p>
            <a:pPr marL="0" indent="0" algn="ctr">
              <a:buNone/>
            </a:pPr>
            <a:r>
              <a:rPr lang="en-US" dirty="0">
                <a:latin typeface="Source Sans 3" panose="020B0303030403020204" pitchFamily="34" charset="0"/>
                <a:ea typeface="Source Sans Pro" panose="020B0503030403020204" pitchFamily="34" charset="0"/>
              </a:rPr>
              <a:t>Studying programming at this level of detail reveals why systems work the way they do and helps us become better software engineers.</a:t>
            </a:r>
          </a:p>
        </p:txBody>
      </p:sp>
      <p:pic>
        <p:nvPicPr>
          <p:cNvPr id="1026" name="Picture 2" descr="Data In The Computer">
            <a:extLst>
              <a:ext uri="{FF2B5EF4-FFF2-40B4-BE49-F238E27FC236}">
                <a16:creationId xmlns:a16="http://schemas.microsoft.com/office/drawing/2014/main" id="{149A0EB0-3795-B0CC-C3B2-DB1CBAA310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9409" y="2209800"/>
            <a:ext cx="2935323" cy="13386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ebugging Without the Burnout or Chaos | Medium">
            <a:extLst>
              <a:ext uri="{FF2B5EF4-FFF2-40B4-BE49-F238E27FC236}">
                <a16:creationId xmlns:a16="http://schemas.microsoft.com/office/drawing/2014/main" id="{2A4BFA42-1106-CD73-D435-42D4069A5D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89409" y="4054704"/>
            <a:ext cx="2873991" cy="1915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281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9"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animEffect transition="in" filter="dissolve">
                                      <p:cBhvr>
                                        <p:cTn id="9" dur="50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02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B09A79-97F9-7041-8C7B-E9A1012AF1B3}"/>
              </a:ext>
            </a:extLst>
          </p:cNvPr>
          <p:cNvSpPr>
            <a:spLocks noGrp="1"/>
          </p:cNvSpPr>
          <p:nvPr>
            <p:ph type="title"/>
          </p:nvPr>
        </p:nvSpPr>
        <p:spPr/>
        <p:txBody>
          <a:bodyPr/>
          <a:lstStyle/>
          <a:p>
            <a:r>
              <a:rPr lang="en-US" dirty="0">
                <a:latin typeface="Source Sans 3" panose="020B0303030403020204" pitchFamily="34" charset="0"/>
                <a:ea typeface="Source Sans Pro" panose="020B0503030403020204" pitchFamily="34" charset="0"/>
              </a:rPr>
              <a:t>CS107 and Programming Experience</a:t>
            </a:r>
          </a:p>
        </p:txBody>
      </p:sp>
      <p:sp>
        <p:nvSpPr>
          <p:cNvPr id="6" name="Content Placeholder 5">
            <a:extLst>
              <a:ext uri="{FF2B5EF4-FFF2-40B4-BE49-F238E27FC236}">
                <a16:creationId xmlns:a16="http://schemas.microsoft.com/office/drawing/2014/main" id="{E76DF590-3910-3D4F-ADE1-716B494F8E09}"/>
              </a:ext>
            </a:extLst>
          </p:cNvPr>
          <p:cNvSpPr>
            <a:spLocks noGrp="1"/>
          </p:cNvSpPr>
          <p:nvPr>
            <p:ph idx="1"/>
          </p:nvPr>
        </p:nvSpPr>
        <p:spPr/>
        <p:txBody>
          <a:bodyPr/>
          <a:lstStyle/>
          <a:p>
            <a:pPr marL="0" indent="0">
              <a:buNone/>
            </a:pPr>
            <a:r>
              <a:rPr lang="en-US" dirty="0">
                <a:latin typeface="Source Sans 3" panose="020B0303030403020204" pitchFamily="34" charset="0"/>
                <a:ea typeface="Source Sans Pro" panose="020B0503030403020204" pitchFamily="34" charset="0"/>
              </a:rPr>
              <a:t>For the duration of the quarter, CS107 will:</a:t>
            </a:r>
          </a:p>
          <a:p>
            <a:r>
              <a:rPr lang="en-US" b="1" dirty="0">
                <a:solidFill>
                  <a:schemeClr val="accent1"/>
                </a:solidFill>
                <a:latin typeface="Source Sans 3" panose="020B0303030403020204" pitchFamily="34" charset="0"/>
                <a:ea typeface="Source Sans Pro" panose="020B0503030403020204" pitchFamily="34" charset="0"/>
              </a:rPr>
              <a:t>further</a:t>
            </a:r>
            <a:r>
              <a:rPr lang="en-US" dirty="0">
                <a:solidFill>
                  <a:schemeClr val="accent1"/>
                </a:solidFill>
                <a:latin typeface="Source Sans 3" panose="020B0303030403020204" pitchFamily="34" charset="0"/>
                <a:ea typeface="Source Sans Pro" panose="020B0503030403020204" pitchFamily="34" charset="0"/>
              </a:rPr>
              <a:t> </a:t>
            </a:r>
            <a:r>
              <a:rPr lang="en-US" b="1" dirty="0">
                <a:solidFill>
                  <a:schemeClr val="accent1"/>
                </a:solidFill>
                <a:latin typeface="Source Sans 3" panose="020B0303030403020204" pitchFamily="34" charset="0"/>
                <a:ea typeface="Source Sans Pro" panose="020B0503030403020204" pitchFamily="34" charset="0"/>
              </a:rPr>
              <a:t>develop your programming ability</a:t>
            </a:r>
            <a:r>
              <a:rPr lang="en-US" b="1" dirty="0">
                <a:latin typeface="Source Sans 3" panose="020B0303030403020204" pitchFamily="34" charset="0"/>
                <a:ea typeface="Source Sans Pro" panose="020B0503030403020204" pitchFamily="34" charset="0"/>
              </a:rPr>
              <a:t> </a:t>
            </a:r>
            <a:r>
              <a:rPr lang="en-US" dirty="0">
                <a:latin typeface="Source Sans 3" panose="020B0303030403020204" pitchFamily="34" charset="0"/>
                <a:ea typeface="Source Sans Pro" panose="020B0503030403020204" pitchFamily="34" charset="0"/>
              </a:rPr>
              <a:t>and </a:t>
            </a:r>
            <a:r>
              <a:rPr lang="en-US" dirty="0"/>
              <a:t>give you some more coding mileage</a:t>
            </a:r>
            <a:endParaRPr lang="en-US" dirty="0">
              <a:latin typeface="Source Sans 3" panose="020B0303030403020204" pitchFamily="34" charset="0"/>
              <a:ea typeface="Source Sans Pro" panose="020B0503030403020204" pitchFamily="34" charset="0"/>
            </a:endParaRPr>
          </a:p>
          <a:p>
            <a:r>
              <a:rPr lang="en-US" dirty="0">
                <a:latin typeface="Source Sans 3" panose="020B0303030403020204" pitchFamily="34" charset="0"/>
                <a:ea typeface="Source Sans Pro" panose="020B0503030403020204" pitchFamily="34" charset="0"/>
              </a:rPr>
              <a:t>focus on </a:t>
            </a:r>
            <a:r>
              <a:rPr lang="en-US" b="1" dirty="0">
                <a:solidFill>
                  <a:schemeClr val="accent1"/>
                </a:solidFill>
                <a:latin typeface="Source Sans 3" panose="020B0303030403020204" pitchFamily="34" charset="0"/>
                <a:ea typeface="Source Sans Pro" panose="020B0503030403020204" pitchFamily="34" charset="0"/>
              </a:rPr>
              <a:t>debugging strategies</a:t>
            </a:r>
            <a:r>
              <a:rPr lang="en-US" dirty="0">
                <a:latin typeface="Source Sans 3" panose="020B0303030403020204" pitchFamily="34" charset="0"/>
                <a:ea typeface="Source Sans Pro" panose="020B0503030403020204" pitchFamily="34" charset="0"/>
              </a:rPr>
              <a:t> that get to the crux of </a:t>
            </a:r>
            <a:r>
              <a:rPr lang="en-US" b="1" dirty="0">
                <a:solidFill>
                  <a:schemeClr val="accent1"/>
                </a:solidFill>
                <a:latin typeface="Source Sans 3" panose="020B0303030403020204" pitchFamily="34" charset="0"/>
                <a:ea typeface="Source Sans Pro" panose="020B0503030403020204" pitchFamily="34" charset="0"/>
              </a:rPr>
              <a:t>why</a:t>
            </a:r>
            <a:r>
              <a:rPr lang="en-US" dirty="0">
                <a:latin typeface="Source Sans 3" panose="020B0303030403020204" pitchFamily="34" charset="0"/>
                <a:ea typeface="Source Sans Pro" panose="020B0503030403020204" pitchFamily="34" charset="0"/>
              </a:rPr>
              <a:t> code isn't working as expected</a:t>
            </a:r>
          </a:p>
          <a:p>
            <a:r>
              <a:rPr lang="en-US" dirty="0">
                <a:latin typeface="Source Sans 3" panose="020B0303030403020204" pitchFamily="34" charset="0"/>
                <a:ea typeface="Source Sans Pro" panose="020B0503030403020204" pitchFamily="34" charset="0"/>
              </a:rPr>
              <a:t>emphasize how to </a:t>
            </a:r>
            <a:r>
              <a:rPr lang="en-US" b="1" dirty="0">
                <a:solidFill>
                  <a:schemeClr val="accent1"/>
                </a:solidFill>
                <a:latin typeface="Source Sans 3" panose="020B0303030403020204" pitchFamily="34" charset="0"/>
                <a:ea typeface="Source Sans Pro" panose="020B0503030403020204" pitchFamily="34" charset="0"/>
              </a:rPr>
              <a:t>become a better debugger</a:t>
            </a:r>
            <a:r>
              <a:rPr lang="en-US" dirty="0">
                <a:latin typeface="Source Sans 3" panose="020B0303030403020204" pitchFamily="34" charset="0"/>
                <a:ea typeface="Source Sans Pro" panose="020B0503030403020204" pitchFamily="34" charset="0"/>
              </a:rPr>
              <a:t>, write </a:t>
            </a:r>
            <a:r>
              <a:rPr lang="en-US" b="1" dirty="0">
                <a:solidFill>
                  <a:schemeClr val="accent1"/>
                </a:solidFill>
                <a:latin typeface="Source Sans 3" panose="020B0303030403020204" pitchFamily="34" charset="0"/>
                <a:ea typeface="Source Sans Pro" panose="020B0503030403020204" pitchFamily="34" charset="0"/>
              </a:rPr>
              <a:t>professional-grade code</a:t>
            </a:r>
            <a:r>
              <a:rPr lang="en-US" dirty="0">
                <a:latin typeface="Source Sans 3" panose="020B0303030403020204" pitchFamily="34" charset="0"/>
                <a:ea typeface="Source Sans Pro" panose="020B0503030403020204" pitchFamily="34" charset="0"/>
              </a:rPr>
              <a:t>, and refine your </a:t>
            </a:r>
            <a:r>
              <a:rPr lang="en-US" b="1" dirty="0">
                <a:solidFill>
                  <a:schemeClr val="accent1"/>
                </a:solidFill>
                <a:latin typeface="Source Sans 3" panose="020B0303030403020204" pitchFamily="34" charset="0"/>
                <a:ea typeface="Source Sans Pro" panose="020B0503030403020204" pitchFamily="34" charset="0"/>
              </a:rPr>
              <a:t>software development skills</a:t>
            </a:r>
          </a:p>
        </p:txBody>
      </p:sp>
    </p:spTree>
    <p:extLst>
      <p:ext uri="{BB962C8B-B14F-4D97-AF65-F5344CB8AC3E}">
        <p14:creationId xmlns:p14="http://schemas.microsoft.com/office/powerpoint/2010/main" val="359319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2B37-F15D-7142-B7B5-EDA1C863990B}"/>
              </a:ext>
            </a:extLst>
          </p:cNvPr>
          <p:cNvSpPr>
            <a:spLocks noGrp="1"/>
          </p:cNvSpPr>
          <p:nvPr>
            <p:ph type="title"/>
          </p:nvPr>
        </p:nvSpPr>
        <p:spPr/>
        <p:txBody>
          <a:bodyPr/>
          <a:lstStyle/>
          <a:p>
            <a:r>
              <a:rPr lang="en-US" dirty="0">
                <a:latin typeface="Source Sans 3" panose="020B0303030403020204" pitchFamily="34" charset="0"/>
                <a:ea typeface="Source Sans Pro" panose="020B0503030403020204" pitchFamily="34" charset="0"/>
              </a:rPr>
              <a:t>CS107 Learning Goals</a:t>
            </a:r>
          </a:p>
        </p:txBody>
      </p:sp>
      <p:sp>
        <p:nvSpPr>
          <p:cNvPr id="3" name="Content Placeholder 2">
            <a:extLst>
              <a:ext uri="{FF2B5EF4-FFF2-40B4-BE49-F238E27FC236}">
                <a16:creationId xmlns:a16="http://schemas.microsoft.com/office/drawing/2014/main" id="{CADFBDA0-E97F-E141-8085-3960B98D68C1}"/>
              </a:ext>
            </a:extLst>
          </p:cNvPr>
          <p:cNvSpPr>
            <a:spLocks noGrp="1"/>
          </p:cNvSpPr>
          <p:nvPr>
            <p:ph idx="1"/>
          </p:nvPr>
        </p:nvSpPr>
        <p:spPr/>
        <p:txBody>
          <a:bodyPr/>
          <a:lstStyle/>
          <a:p>
            <a:pPr marL="0" indent="0">
              <a:spcBef>
                <a:spcPts val="500"/>
              </a:spcBef>
              <a:buNone/>
            </a:pPr>
            <a:r>
              <a:rPr lang="en-US" dirty="0">
                <a:latin typeface="Source Sans 3" panose="020B0303030403020204" pitchFamily="34" charset="0"/>
                <a:ea typeface="Source Sans Pro" panose="020B0503030403020204" pitchFamily="34" charset="0"/>
              </a:rPr>
              <a:t>What do we hope you get out of the course? We’d love for students to:</a:t>
            </a:r>
          </a:p>
          <a:p>
            <a:pPr marL="0" indent="0">
              <a:spcBef>
                <a:spcPts val="500"/>
              </a:spcBef>
              <a:buNone/>
            </a:pPr>
            <a:r>
              <a:rPr lang="en-US" dirty="0">
                <a:latin typeface="Source Sans 3" panose="020B0303030403020204" pitchFamily="34" charset="0"/>
                <a:ea typeface="Source Sans Pro" panose="020B0503030403020204" pitchFamily="34" charset="0"/>
              </a:rPr>
              <a:t>  attain </a:t>
            </a:r>
            <a:r>
              <a:rPr lang="en-US" b="1" dirty="0">
                <a:solidFill>
                  <a:schemeClr val="accent1"/>
                </a:solidFill>
                <a:latin typeface="Source Sans 3" panose="020B0303030403020204" pitchFamily="34" charset="0"/>
                <a:ea typeface="Source Sans Pro" panose="020B0503030403020204" pitchFamily="34" charset="0"/>
              </a:rPr>
              <a:t>fluency</a:t>
            </a:r>
            <a:r>
              <a:rPr lang="en-US" dirty="0">
                <a:latin typeface="Source Sans 3" panose="020B0303030403020204" pitchFamily="34" charset="0"/>
                <a:ea typeface="Source Sans Pro" panose="020B0503030403020204" pitchFamily="34" charset="0"/>
              </a:rPr>
              <a:t> with</a:t>
            </a:r>
          </a:p>
          <a:p>
            <a:pPr lvl="1"/>
            <a:r>
              <a:rPr lang="en-US" dirty="0">
                <a:latin typeface="Source Sans 3" panose="020B0303030403020204" pitchFamily="34" charset="0"/>
                <a:ea typeface="Source Sans Pro" panose="020B0503030403020204" pitchFamily="34" charset="0"/>
              </a:rPr>
              <a:t>pointers and memory, and how to use them effectively in C</a:t>
            </a:r>
          </a:p>
          <a:p>
            <a:pPr lvl="1"/>
            <a:r>
              <a:rPr lang="en-US" dirty="0">
                <a:latin typeface="Source Sans 3" panose="020B0303030403020204" pitchFamily="34" charset="0"/>
                <a:ea typeface="Source Sans Pro" panose="020B0503030403020204" pitchFamily="34" charset="0"/>
              </a:rPr>
              <a:t>an executable's address space and runtime behavior</a:t>
            </a:r>
          </a:p>
          <a:p>
            <a:pPr marL="0" indent="0">
              <a:spcBef>
                <a:spcPts val="500"/>
              </a:spcBef>
              <a:buNone/>
            </a:pPr>
            <a:r>
              <a:rPr lang="en-US" dirty="0">
                <a:latin typeface="Source Sans 3" panose="020B0303030403020204" pitchFamily="34" charset="0"/>
                <a:ea typeface="Source Sans Pro" panose="020B0503030403020204" pitchFamily="34" charset="0"/>
              </a:rPr>
              <a:t>  develop </a:t>
            </a:r>
            <a:r>
              <a:rPr lang="en-US" b="1" dirty="0">
                <a:solidFill>
                  <a:schemeClr val="accent2">
                    <a:lumMod val="75000"/>
                  </a:schemeClr>
                </a:solidFill>
                <a:latin typeface="Source Sans 3" panose="020B0303030403020204" pitchFamily="34" charset="0"/>
                <a:ea typeface="Source Sans Pro" panose="020B0503030403020204" pitchFamily="34" charset="0"/>
              </a:rPr>
              <a:t>competency</a:t>
            </a:r>
            <a:r>
              <a:rPr lang="en-US" dirty="0">
                <a:latin typeface="Source Sans 3" panose="020B0303030403020204" pitchFamily="34" charset="0"/>
                <a:ea typeface="Source Sans Pro" panose="020B0503030403020204" pitchFamily="34" charset="0"/>
              </a:rPr>
              <a:t> with</a:t>
            </a:r>
          </a:p>
          <a:p>
            <a:pPr lvl="1"/>
            <a:r>
              <a:rPr lang="en-US" dirty="0">
                <a:latin typeface="Source Sans 3" panose="020B0303030403020204" pitchFamily="34" charset="0"/>
                <a:ea typeface="Source Sans Pro" panose="020B0503030403020204" pitchFamily="34" charset="0"/>
              </a:rPr>
              <a:t>the translation between C code and assembly</a:t>
            </a:r>
          </a:p>
          <a:p>
            <a:pPr lvl="1"/>
            <a:r>
              <a:rPr lang="en-US" dirty="0">
                <a:latin typeface="Source Sans 3" panose="020B0303030403020204" pitchFamily="34" charset="0"/>
                <a:ea typeface="Source Sans Pro" panose="020B0503030403020204" pitchFamily="34" charset="0"/>
              </a:rPr>
              <a:t>implementing programs that respect the limits of computer arithmetic</a:t>
            </a:r>
          </a:p>
          <a:p>
            <a:pPr lvl="1"/>
            <a:r>
              <a:rPr lang="en-US" dirty="0">
                <a:latin typeface="Source Sans 3" panose="020B0303030403020204" pitchFamily="34" charset="0"/>
                <a:ea typeface="Source Sans Pro" panose="020B0503030403020204" pitchFamily="34" charset="0"/>
              </a:rPr>
              <a:t>the ability to identify bottlenecks and improve runtime performance</a:t>
            </a:r>
          </a:p>
          <a:p>
            <a:pPr lvl="1"/>
            <a:r>
              <a:rPr lang="en-US" dirty="0">
                <a:latin typeface="Source Sans 3" panose="020B0303030403020204" pitchFamily="34" charset="0"/>
                <a:ea typeface="Source Sans Pro" panose="020B0503030403020204" pitchFamily="34" charset="0"/>
              </a:rPr>
              <a:t>the ability to navigate your own Unix development environment</a:t>
            </a:r>
          </a:p>
          <a:p>
            <a:pPr lvl="1"/>
            <a:r>
              <a:rPr lang="en-US" dirty="0">
                <a:latin typeface="Source Sans 3" panose="020B0303030403020204" pitchFamily="34" charset="0"/>
                <a:ea typeface="Source Sans Pro" panose="020B0503030403020204" pitchFamily="34" charset="0"/>
              </a:rPr>
              <a:t>ethical frameworks to consider when designing and implementing software  </a:t>
            </a:r>
          </a:p>
          <a:p>
            <a:pPr marL="9525" lvl="1" indent="0">
              <a:buNone/>
            </a:pPr>
            <a:r>
              <a:rPr lang="en-US" dirty="0">
                <a:latin typeface="Source Sans 3" panose="020B0303030403020204" pitchFamily="34" charset="0"/>
                <a:ea typeface="Source Sans Pro" panose="020B0503030403020204" pitchFamily="34" charset="0"/>
              </a:rPr>
              <a:t>  </a:t>
            </a:r>
            <a:r>
              <a:rPr lang="en-US" sz="2800" dirty="0">
                <a:latin typeface="Source Sans 3" panose="020B0303030403020204" pitchFamily="34" charset="0"/>
                <a:ea typeface="Source Sans Pro" panose="020B0503030403020204" pitchFamily="34" charset="0"/>
              </a:rPr>
              <a:t>gain </a:t>
            </a:r>
            <a:r>
              <a:rPr lang="en-US" sz="2800" b="1" dirty="0">
                <a:solidFill>
                  <a:srgbClr val="00B050"/>
                </a:solidFill>
                <a:latin typeface="Source Sans 3" panose="020B0303030403020204" pitchFamily="34" charset="0"/>
                <a:ea typeface="Source Sans Pro" panose="020B0503030403020204" pitchFamily="34" charset="0"/>
              </a:rPr>
              <a:t>exposure</a:t>
            </a:r>
            <a:r>
              <a:rPr lang="en-US" sz="2800" dirty="0">
                <a:latin typeface="Source Sans 3" panose="020B0303030403020204" pitchFamily="34" charset="0"/>
                <a:ea typeface="Source Sans Pro" panose="020B0503030403020204" pitchFamily="34" charset="0"/>
              </a:rPr>
              <a:t> to</a:t>
            </a:r>
          </a:p>
          <a:p>
            <a:pPr lvl="1"/>
            <a:r>
              <a:rPr lang="en-US" dirty="0">
                <a:latin typeface="Source Sans 3" panose="020B0303030403020204" pitchFamily="34" charset="0"/>
                <a:ea typeface="Source Sans Pro" panose="020B0503030403020204" pitchFamily="34" charset="0"/>
              </a:rPr>
              <a:t>the basics of computer architecture</a:t>
            </a:r>
          </a:p>
          <a:p>
            <a:pPr lvl="1"/>
            <a:r>
              <a:rPr lang="en-US" dirty="0">
                <a:latin typeface="Source Sans 3" panose="020B0303030403020204" pitchFamily="34" charset="0"/>
                <a:ea typeface="Source Sans Pro" panose="020B0503030403020204" pitchFamily="34" charset="0"/>
              </a:rPr>
              <a:t>compilers and assemblers and how they work</a:t>
            </a:r>
            <a:endParaRPr lang="en-US" dirty="0"/>
          </a:p>
          <a:p>
            <a:pPr marL="0" indent="0">
              <a:spcBef>
                <a:spcPts val="500"/>
              </a:spcBef>
              <a:buNone/>
            </a:pPr>
            <a:endParaRPr lang="en-US" dirty="0"/>
          </a:p>
        </p:txBody>
      </p:sp>
    </p:spTree>
    <p:extLst>
      <p:ext uri="{BB962C8B-B14F-4D97-AF65-F5344CB8AC3E}">
        <p14:creationId xmlns:p14="http://schemas.microsoft.com/office/powerpoint/2010/main" val="14323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703B-5F91-E244-830D-6F870236E1F5}"/>
              </a:ext>
            </a:extLst>
          </p:cNvPr>
          <p:cNvSpPr>
            <a:spLocks noGrp="1"/>
          </p:cNvSpPr>
          <p:nvPr>
            <p:ph type="title"/>
          </p:nvPr>
        </p:nvSpPr>
        <p:spPr/>
        <p:txBody>
          <a:bodyPr/>
          <a:lstStyle/>
          <a:p>
            <a:r>
              <a:rPr lang="en-US" dirty="0">
                <a:latin typeface="Source Sans 3" panose="020B0303030403020204" pitchFamily="34" charset="0"/>
                <a:ea typeface="Source Sans Pro" panose="020B0503030403020204" pitchFamily="34" charset="0"/>
              </a:rPr>
              <a:t>CS107’s Topics and Big Questions</a:t>
            </a:r>
          </a:p>
        </p:txBody>
      </p:sp>
      <p:sp>
        <p:nvSpPr>
          <p:cNvPr id="3" name="Content Placeholder 2">
            <a:extLst>
              <a:ext uri="{FF2B5EF4-FFF2-40B4-BE49-F238E27FC236}">
                <a16:creationId xmlns:a16="http://schemas.microsoft.com/office/drawing/2014/main" id="{F179511B-6901-5647-AE2A-D9B5CCEA7864}"/>
              </a:ext>
            </a:extLst>
          </p:cNvPr>
          <p:cNvSpPr>
            <a:spLocks noGrp="1"/>
          </p:cNvSpPr>
          <p:nvPr>
            <p:ph idx="1"/>
          </p:nvPr>
        </p:nvSpPr>
        <p:spPr>
          <a:xfrm>
            <a:off x="152400" y="1295400"/>
            <a:ext cx="11887200" cy="5181600"/>
          </a:xfrm>
        </p:spPr>
        <p:txBody>
          <a:bodyPr/>
          <a:lstStyle/>
          <a:p>
            <a:pPr marL="514350" indent="-514350">
              <a:buFont typeface="+mj-lt"/>
              <a:buAutoNum type="arabicPeriod"/>
            </a:pPr>
            <a:r>
              <a:rPr lang="en-US" b="1" dirty="0">
                <a:latin typeface="Source Sans 3" panose="020B0303030403020204" pitchFamily="34" charset="0"/>
                <a:ea typeface="Source Sans Pro" panose="020B0503030403020204" pitchFamily="34" charset="0"/>
              </a:rPr>
              <a:t> </a:t>
            </a:r>
            <a:r>
              <a:rPr lang="en-US" b="1" dirty="0">
                <a:solidFill>
                  <a:schemeClr val="accent1"/>
                </a:solidFill>
                <a:latin typeface="Source Sans 3" panose="020B0303030403020204" pitchFamily="34" charset="0"/>
                <a:ea typeface="Source Sans Pro" panose="020B0503030403020204" pitchFamily="34" charset="0"/>
              </a:rPr>
              <a:t>Bits and Bytes</a:t>
            </a:r>
            <a:r>
              <a:rPr lang="en-US" dirty="0">
                <a:latin typeface="Source Sans 3" panose="020B0303030403020204" pitchFamily="34" charset="0"/>
                <a:ea typeface="Source Sans Pro" panose="020B0503030403020204" pitchFamily="34" charset="0"/>
              </a:rPr>
              <a:t>:</a:t>
            </a:r>
            <a:r>
              <a:rPr lang="en-US" b="1" dirty="0">
                <a:latin typeface="Source Sans 3" panose="020B0303030403020204" pitchFamily="34" charset="0"/>
                <a:ea typeface="Source Sans Pro" panose="020B0503030403020204" pitchFamily="34" charset="0"/>
              </a:rPr>
              <a:t> </a:t>
            </a:r>
            <a:r>
              <a:rPr lang="en-US" dirty="0">
                <a:latin typeface="Source Sans 3" panose="020B0303030403020204" pitchFamily="34" charset="0"/>
                <a:ea typeface="Source Sans Pro" panose="020B0503030403020204" pitchFamily="34" charset="0"/>
              </a:rPr>
              <a:t>How can a computer represent </a:t>
            </a:r>
            <a:r>
              <a:rPr lang="en-US" b="1" dirty="0">
                <a:latin typeface="Source Code Pro" panose="020B0309030403020204" pitchFamily="34" charset="0"/>
                <a:ea typeface="Source Code Pro" panose="020B0309030403020204" pitchFamily="34" charset="0"/>
              </a:rPr>
              <a:t>int</a:t>
            </a:r>
            <a:r>
              <a:rPr lang="en-US" dirty="0">
                <a:latin typeface="Source Sans 3" panose="020B0303030403020204" pitchFamily="34" charset="0"/>
                <a:ea typeface="Source Sans Pro" panose="020B0503030403020204" pitchFamily="34" charset="0"/>
              </a:rPr>
              <a:t> values? or </a:t>
            </a:r>
            <a:r>
              <a:rPr lang="en-US" b="1" dirty="0">
                <a:latin typeface="Source Code Pro" panose="020B0309030403020204" pitchFamily="34" charset="0"/>
                <a:ea typeface="Source Code Pro" panose="020B0309030403020204" pitchFamily="34" charset="0"/>
              </a:rPr>
              <a:t>float</a:t>
            </a:r>
            <a:r>
              <a:rPr lang="en-US" dirty="0">
                <a:latin typeface="Source Sans 3" panose="020B0303030403020204" pitchFamily="34" charset="0"/>
                <a:ea typeface="Source Sans Pro" panose="020B0503030403020204" pitchFamily="34" charset="0"/>
              </a:rPr>
              <a:t>s?</a:t>
            </a:r>
          </a:p>
          <a:p>
            <a:pPr marL="514350" indent="-514350">
              <a:buFont typeface="+mj-lt"/>
              <a:buAutoNum type="arabicPeriod"/>
            </a:pPr>
            <a:r>
              <a:rPr lang="en-US" b="1" dirty="0">
                <a:latin typeface="Source Sans 3" panose="020B0303030403020204" pitchFamily="34" charset="0"/>
                <a:ea typeface="Source Sans Pro" panose="020B0503030403020204" pitchFamily="34" charset="0"/>
              </a:rPr>
              <a:t> </a:t>
            </a:r>
            <a:r>
              <a:rPr lang="en-US" b="1" dirty="0">
                <a:solidFill>
                  <a:schemeClr val="accent1"/>
                </a:solidFill>
                <a:latin typeface="Source Sans 3" panose="020B0303030403020204" pitchFamily="34" charset="0"/>
                <a:ea typeface="Source Sans Pro" panose="020B0503030403020204" pitchFamily="34" charset="0"/>
              </a:rPr>
              <a:t>Characters and C Strings</a:t>
            </a:r>
            <a:r>
              <a:rPr lang="en-US" dirty="0">
                <a:latin typeface="Source Sans 3" panose="020B0303030403020204" pitchFamily="34" charset="0"/>
                <a:ea typeface="Source Sans Pro" panose="020B0503030403020204" pitchFamily="34" charset="0"/>
              </a:rPr>
              <a:t>:</a:t>
            </a:r>
            <a:r>
              <a:rPr lang="en-US" b="1" dirty="0">
                <a:latin typeface="Source Sans 3" panose="020B0303030403020204" pitchFamily="34" charset="0"/>
                <a:ea typeface="Source Sans Pro" panose="020B0503030403020204" pitchFamily="34" charset="0"/>
              </a:rPr>
              <a:t> </a:t>
            </a:r>
            <a:r>
              <a:rPr lang="en-US" dirty="0">
                <a:latin typeface="Source Sans 3" panose="020B0303030403020204" pitchFamily="34" charset="0"/>
                <a:ea typeface="Source Sans Pro" panose="020B0503030403020204" pitchFamily="34" charset="0"/>
              </a:rPr>
              <a:t>How can a computer represent and manipulate</a:t>
            </a:r>
            <a:br>
              <a:rPr lang="en-US" dirty="0">
                <a:latin typeface="Source Sans 3" panose="020B0303030403020204" pitchFamily="34" charset="0"/>
                <a:ea typeface="Source Sans Pro" panose="020B0503030403020204" pitchFamily="34" charset="0"/>
              </a:rPr>
            </a:br>
            <a:r>
              <a:rPr lang="en-US" dirty="0">
                <a:latin typeface="Source Sans 3" panose="020B0303030403020204" pitchFamily="34" charset="0"/>
                <a:ea typeface="Source Sans Pro" panose="020B0503030403020204" pitchFamily="34" charset="0"/>
              </a:rPr>
              <a:t> more complex data, like text?</a:t>
            </a:r>
          </a:p>
          <a:p>
            <a:pPr marL="514350" indent="-514350">
              <a:buFont typeface="+mj-lt"/>
              <a:buAutoNum type="arabicPeriod"/>
            </a:pPr>
            <a:r>
              <a:rPr lang="en-US" b="1" dirty="0">
                <a:latin typeface="Source Sans 3" panose="020B0303030403020204" pitchFamily="34" charset="0"/>
                <a:ea typeface="Source Sans Pro" panose="020B0503030403020204" pitchFamily="34" charset="0"/>
              </a:rPr>
              <a:t> </a:t>
            </a:r>
            <a:r>
              <a:rPr lang="en-US" b="1" dirty="0">
                <a:solidFill>
                  <a:schemeClr val="accent1"/>
                </a:solidFill>
                <a:latin typeface="Source Sans 3" panose="020B0303030403020204" pitchFamily="34" charset="0"/>
                <a:ea typeface="Source Sans Pro" panose="020B0503030403020204" pitchFamily="34" charset="0"/>
              </a:rPr>
              <a:t>Pointers, Stack and Heap Memory</a:t>
            </a:r>
            <a:r>
              <a:rPr lang="en-US" dirty="0">
                <a:latin typeface="Source Sans 3" panose="020B0303030403020204" pitchFamily="34" charset="0"/>
                <a:ea typeface="Source Sans Pro" panose="020B0503030403020204" pitchFamily="34" charset="0"/>
              </a:rPr>
              <a:t>:</a:t>
            </a:r>
            <a:r>
              <a:rPr lang="en-US" b="1" dirty="0">
                <a:latin typeface="Source Sans 3" panose="020B0303030403020204" pitchFamily="34" charset="0"/>
                <a:ea typeface="Source Sans Pro" panose="020B0503030403020204" pitchFamily="34" charset="0"/>
              </a:rPr>
              <a:t> </a:t>
            </a:r>
            <a:r>
              <a:rPr lang="en-US" dirty="0">
                <a:latin typeface="Source Sans 3" panose="020B0303030403020204" pitchFamily="34" charset="0"/>
                <a:ea typeface="Source Sans Pro" panose="020B0503030403020204" pitchFamily="34" charset="0"/>
              </a:rPr>
              <a:t>How can we effectively manage all</a:t>
            </a:r>
            <a:br>
              <a:rPr lang="en-US" dirty="0">
                <a:latin typeface="Source Sans 3" panose="020B0303030403020204" pitchFamily="34" charset="0"/>
                <a:ea typeface="Source Sans Pro" panose="020B0503030403020204" pitchFamily="34" charset="0"/>
              </a:rPr>
            </a:br>
            <a:r>
              <a:rPr lang="en-US" dirty="0">
                <a:latin typeface="Source Sans 3" panose="020B0303030403020204" pitchFamily="34" charset="0"/>
                <a:ea typeface="Source Sans Pro" panose="020B0503030403020204" pitchFamily="34" charset="0"/>
              </a:rPr>
              <a:t> forms of memory in our programs?</a:t>
            </a:r>
          </a:p>
          <a:p>
            <a:pPr marL="514350" indent="-514350">
              <a:buFont typeface="+mj-lt"/>
              <a:buAutoNum type="arabicPeriod"/>
            </a:pPr>
            <a:r>
              <a:rPr lang="en-US" b="1" dirty="0">
                <a:latin typeface="Source Sans 3" panose="020B0303030403020204" pitchFamily="34" charset="0"/>
                <a:ea typeface="Source Sans Pro" panose="020B0503030403020204" pitchFamily="34" charset="0"/>
              </a:rPr>
              <a:t> </a:t>
            </a:r>
            <a:r>
              <a:rPr lang="en-US" b="1" dirty="0">
                <a:solidFill>
                  <a:schemeClr val="accent1"/>
                </a:solidFill>
                <a:latin typeface="Source Sans 3" panose="020B0303030403020204" pitchFamily="34" charset="0"/>
                <a:ea typeface="Source Sans Pro" panose="020B0503030403020204" pitchFamily="34" charset="0"/>
              </a:rPr>
              <a:t>Generics</a:t>
            </a:r>
            <a:r>
              <a:rPr lang="en-US" dirty="0">
                <a:latin typeface="Source Sans 3" panose="020B0303030403020204" pitchFamily="34" charset="0"/>
                <a:ea typeface="Source Sans Pro" panose="020B0503030403020204" pitchFamily="34" charset="0"/>
              </a:rPr>
              <a:t>:</a:t>
            </a:r>
            <a:r>
              <a:rPr lang="en-US" b="1" dirty="0">
                <a:latin typeface="Source Sans 3" panose="020B0303030403020204" pitchFamily="34" charset="0"/>
                <a:ea typeface="Source Sans Pro" panose="020B0503030403020204" pitchFamily="34" charset="0"/>
              </a:rPr>
              <a:t> </a:t>
            </a:r>
            <a:r>
              <a:rPr lang="en-US" dirty="0">
                <a:latin typeface="Source Sans 3" panose="020B0303030403020204" pitchFamily="34" charset="0"/>
                <a:ea typeface="Source Sans Pro" panose="020B0503030403020204" pitchFamily="34" charset="0"/>
              </a:rPr>
              <a:t>How can we leverage our understanding of memory and data</a:t>
            </a:r>
            <a:br>
              <a:rPr lang="en-US" dirty="0">
                <a:latin typeface="Source Sans 3" panose="020B0303030403020204" pitchFamily="34" charset="0"/>
                <a:ea typeface="Source Sans Pro" panose="020B0503030403020204" pitchFamily="34" charset="0"/>
              </a:rPr>
            </a:br>
            <a:r>
              <a:rPr lang="en-US" dirty="0">
                <a:latin typeface="Source Sans 3" panose="020B0303030403020204" pitchFamily="34" charset="0"/>
                <a:ea typeface="Source Sans Pro" panose="020B0503030403020204" pitchFamily="34" charset="0"/>
              </a:rPr>
              <a:t> representation to write code that works with </a:t>
            </a:r>
            <a:r>
              <a:rPr lang="en-US" b="1" dirty="0">
                <a:latin typeface="Source Sans 3" panose="020B0303030403020204" pitchFamily="34" charset="0"/>
                <a:ea typeface="Source Sans Pro" panose="020B0503030403020204" pitchFamily="34" charset="0"/>
              </a:rPr>
              <a:t>any</a:t>
            </a:r>
            <a:r>
              <a:rPr lang="en-US" dirty="0">
                <a:latin typeface="Source Sans 3" panose="020B0303030403020204" pitchFamily="34" charset="0"/>
                <a:ea typeface="Source Sans Pro" panose="020B0503030403020204" pitchFamily="34" charset="0"/>
              </a:rPr>
              <a:t> data type? </a:t>
            </a:r>
          </a:p>
          <a:p>
            <a:pPr marL="514350" indent="-514350">
              <a:buFont typeface="+mj-lt"/>
              <a:buAutoNum type="arabicPeriod"/>
            </a:pPr>
            <a:r>
              <a:rPr lang="en-US" b="1" dirty="0">
                <a:latin typeface="Source Sans 3" panose="020B0303030403020204" pitchFamily="34" charset="0"/>
                <a:ea typeface="Source Sans Pro" panose="020B0503030403020204" pitchFamily="34" charset="0"/>
              </a:rPr>
              <a:t> </a:t>
            </a:r>
            <a:r>
              <a:rPr lang="en-US" b="1" dirty="0">
                <a:solidFill>
                  <a:schemeClr val="accent1"/>
                </a:solidFill>
                <a:latin typeface="Source Sans 3" panose="020B0303030403020204" pitchFamily="34" charset="0"/>
                <a:ea typeface="Source Sans Pro" panose="020B0503030403020204" pitchFamily="34" charset="0"/>
              </a:rPr>
              <a:t>Assembly</a:t>
            </a:r>
            <a:r>
              <a:rPr lang="en-US" dirty="0">
                <a:latin typeface="Source Sans 3" panose="020B0303030403020204" pitchFamily="34" charset="0"/>
                <a:ea typeface="Source Sans Pro" panose="020B0503030403020204" pitchFamily="34" charset="0"/>
              </a:rPr>
              <a:t>:</a:t>
            </a:r>
            <a:r>
              <a:rPr lang="en-US" b="1" dirty="0">
                <a:latin typeface="Source Sans 3" panose="020B0303030403020204" pitchFamily="34" charset="0"/>
                <a:ea typeface="Source Sans Pro" panose="020B0503030403020204" pitchFamily="34" charset="0"/>
              </a:rPr>
              <a:t> </a:t>
            </a:r>
            <a:r>
              <a:rPr lang="en-US" dirty="0">
                <a:latin typeface="Source Sans 3" panose="020B0303030403020204" pitchFamily="34" charset="0"/>
                <a:ea typeface="Source Sans Pro" panose="020B0503030403020204" pitchFamily="34" charset="0"/>
              </a:rPr>
              <a:t>How does a computer compile and execute C programs to</a:t>
            </a:r>
            <a:br>
              <a:rPr lang="en-US" dirty="0">
                <a:latin typeface="Source Sans 3" panose="020B0303030403020204" pitchFamily="34" charset="0"/>
                <a:ea typeface="Source Sans Pro" panose="020B0503030403020204" pitchFamily="34" charset="0"/>
              </a:rPr>
            </a:br>
            <a:r>
              <a:rPr lang="en-US" dirty="0">
                <a:latin typeface="Source Sans 3" panose="020B0303030403020204" pitchFamily="34" charset="0"/>
                <a:ea typeface="Source Sans Pro" panose="020B0503030403020204" pitchFamily="34" charset="0"/>
              </a:rPr>
              <a:t> assembly code? What does assembly code look like?</a:t>
            </a:r>
          </a:p>
          <a:p>
            <a:pPr marL="514350" indent="-514350">
              <a:buFont typeface="+mj-lt"/>
              <a:buAutoNum type="arabicPeriod"/>
            </a:pPr>
            <a:r>
              <a:rPr lang="en-US" b="1" dirty="0">
                <a:latin typeface="Source Sans 3" panose="020B0303030403020204" pitchFamily="34" charset="0"/>
                <a:ea typeface="Source Sans Pro" panose="020B0503030403020204" pitchFamily="34" charset="0"/>
              </a:rPr>
              <a:t> </a:t>
            </a:r>
            <a:r>
              <a:rPr lang="en-US" b="1" dirty="0">
                <a:solidFill>
                  <a:schemeClr val="accent1"/>
                </a:solidFill>
                <a:latin typeface="Source Sans 3" panose="020B0303030403020204" pitchFamily="34" charset="0"/>
                <a:ea typeface="Source Sans Pro" panose="020B0503030403020204" pitchFamily="34" charset="0"/>
              </a:rPr>
              <a:t>Heap Allocators</a:t>
            </a:r>
            <a:r>
              <a:rPr lang="en-US" dirty="0">
                <a:latin typeface="Source Sans 3" panose="020B0303030403020204" pitchFamily="34" charset="0"/>
                <a:ea typeface="Source Sans Pro" panose="020B0503030403020204" pitchFamily="34" charset="0"/>
              </a:rPr>
              <a:t>:</a:t>
            </a:r>
            <a:r>
              <a:rPr lang="en-US" b="1" dirty="0">
                <a:latin typeface="Source Sans 3" panose="020B0303030403020204" pitchFamily="34" charset="0"/>
                <a:ea typeface="Source Sans Pro" panose="020B0503030403020204" pitchFamily="34" charset="0"/>
              </a:rPr>
              <a:t> </a:t>
            </a:r>
            <a:r>
              <a:rPr lang="en-US" dirty="0">
                <a:latin typeface="Source Sans 3" panose="020B0303030403020204" pitchFamily="34" charset="0"/>
                <a:ea typeface="Source Sans Pro" panose="020B0503030403020204" pitchFamily="34" charset="0"/>
              </a:rPr>
              <a:t>How do core memory allocation functions like</a:t>
            </a:r>
            <a:br>
              <a:rPr lang="en-US" dirty="0">
                <a:latin typeface="Source Sans 3" panose="020B0303030403020204" pitchFamily="34" charset="0"/>
                <a:ea typeface="Source Sans Pro" panose="020B0503030403020204" pitchFamily="34" charset="0"/>
              </a:rPr>
            </a:br>
            <a:r>
              <a:rPr lang="en-US" dirty="0">
                <a:latin typeface="Source Sans 3" panose="020B0303030403020204" pitchFamily="34" charset="0"/>
                <a:ea typeface="Source Sans Pro" panose="020B0503030403020204" pitchFamily="34" charset="0"/>
              </a:rPr>
              <a:t> </a:t>
            </a:r>
            <a:r>
              <a:rPr lang="en-US" b="1" dirty="0">
                <a:latin typeface="Source Code Pro" panose="020B0309030403020204" pitchFamily="34" charset="0"/>
                <a:ea typeface="Source Code Pro" panose="020B0309030403020204" pitchFamily="34" charset="0"/>
              </a:rPr>
              <a:t>malloc</a:t>
            </a:r>
            <a:r>
              <a:rPr lang="en-US" dirty="0">
                <a:latin typeface="Source Sans 3" panose="020B0303030403020204" pitchFamily="34" charset="0"/>
                <a:ea typeface="Source Sans Pro" panose="020B0503030403020204" pitchFamily="34" charset="0"/>
              </a:rPr>
              <a:t> and </a:t>
            </a:r>
            <a:r>
              <a:rPr lang="en-US" b="1" dirty="0">
                <a:latin typeface="Source Code Pro" panose="020B0309030403020204" pitchFamily="34" charset="0"/>
                <a:ea typeface="Source Code Pro" panose="020B0309030403020204" pitchFamily="34" charset="0"/>
              </a:rPr>
              <a:t>free</a:t>
            </a:r>
            <a:r>
              <a:rPr lang="en-US" dirty="0">
                <a:latin typeface="Source Sans 3" panose="020B0303030403020204" pitchFamily="34" charset="0"/>
                <a:ea typeface="Source Sans Pro" panose="020B0503030403020204" pitchFamily="34" charset="0"/>
              </a:rPr>
              <a:t> work? Are the built-in versions always good enough?</a:t>
            </a:r>
            <a:endParaRPr lang="en-US" b="1" dirty="0">
              <a:latin typeface="Source Sans 3" panose="020B0303030403020204" pitchFamily="34" charset="0"/>
              <a:ea typeface="Source Sans Pro" panose="020B0503030403020204" pitchFamily="34" charset="0"/>
            </a:endParaRPr>
          </a:p>
        </p:txBody>
      </p:sp>
    </p:spTree>
    <p:extLst>
      <p:ext uri="{BB962C8B-B14F-4D97-AF65-F5344CB8AC3E}">
        <p14:creationId xmlns:p14="http://schemas.microsoft.com/office/powerpoint/2010/main" val="2278449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B111D-3F9B-2448-B1FC-0A1A0FABD96C}"/>
              </a:ext>
            </a:extLst>
          </p:cNvPr>
          <p:cNvSpPr>
            <a:spLocks noGrp="1"/>
          </p:cNvSpPr>
          <p:nvPr>
            <p:ph type="title"/>
          </p:nvPr>
        </p:nvSpPr>
        <p:spPr/>
        <p:txBody>
          <a:bodyPr/>
          <a:lstStyle/>
          <a:p>
            <a:r>
              <a:rPr lang="en-US" dirty="0">
                <a:latin typeface="Source Sans 3" panose="020B0303030403020204" pitchFamily="34" charset="0"/>
              </a:rPr>
              <a:t>CS107 Teaching Team</a:t>
            </a:r>
          </a:p>
        </p:txBody>
      </p:sp>
      <p:sp>
        <p:nvSpPr>
          <p:cNvPr id="11" name="Content Placeholder 8">
            <a:extLst>
              <a:ext uri="{FF2B5EF4-FFF2-40B4-BE49-F238E27FC236}">
                <a16:creationId xmlns:a16="http://schemas.microsoft.com/office/drawing/2014/main" id="{B6BE4453-059C-DD4A-A1EC-BF15C49E3F2F}"/>
              </a:ext>
            </a:extLst>
          </p:cNvPr>
          <p:cNvSpPr>
            <a:spLocks noGrp="1"/>
          </p:cNvSpPr>
          <p:nvPr>
            <p:ph idx="1"/>
          </p:nvPr>
        </p:nvSpPr>
        <p:spPr>
          <a:xfrm>
            <a:off x="99708" y="4800600"/>
            <a:ext cx="12001499" cy="1436860"/>
          </a:xfrm>
        </p:spPr>
        <p:txBody>
          <a:bodyPr/>
          <a:lstStyle/>
          <a:p>
            <a:pPr marL="0" indent="0">
              <a:buNone/>
            </a:pPr>
            <a:r>
              <a:rPr lang="en-US" sz="2400" dirty="0">
                <a:latin typeface="Source Sans 3" panose="020B0303030403020204" pitchFamily="34" charset="0"/>
              </a:rPr>
              <a:t>Jerry Cain (</a:t>
            </a:r>
            <a:r>
              <a:rPr lang="en-US" sz="2400" b="1" dirty="0" err="1">
                <a:latin typeface="Source Code Pro" panose="020B0309030403020204" pitchFamily="34" charset="0"/>
                <a:ea typeface="Source Code Pro" panose="020B0309030403020204" pitchFamily="34" charset="0"/>
                <a:cs typeface="Courier New" panose="02070309020205020404" pitchFamily="49" charset="0"/>
              </a:rPr>
              <a:t>jerry@cs.stanford.edu</a:t>
            </a:r>
            <a:r>
              <a:rPr lang="en-US" sz="2400" dirty="0">
                <a:latin typeface="Source Sans 3" panose="020B0303030403020204" pitchFamily="34" charset="0"/>
              </a:rPr>
              <a:t>):</a:t>
            </a:r>
          </a:p>
          <a:p>
            <a:r>
              <a:rPr lang="en-US" sz="2400" dirty="0">
                <a:latin typeface="Source Sans 3" panose="020B0303030403020204" pitchFamily="34" charset="0"/>
              </a:rPr>
              <a:t>Chemistry undergrad MIT, began a chemistry Ph.D. here, switched to CS in 1994</a:t>
            </a:r>
            <a:endParaRPr lang="en-US" sz="1600" dirty="0">
              <a:latin typeface="Source Sans 3" panose="020B0303030403020204" pitchFamily="34" charset="0"/>
            </a:endParaRPr>
          </a:p>
          <a:p>
            <a:r>
              <a:rPr lang="en-US" sz="2400" dirty="0">
                <a:latin typeface="Source Sans 3" panose="020B0303030403020204" pitchFamily="34" charset="0"/>
              </a:rPr>
              <a:t>Taught CS107 for the ﬁrst time in 1999, have taught it nearly 30 times since</a:t>
            </a:r>
          </a:p>
        </p:txBody>
      </p:sp>
      <p:pic>
        <p:nvPicPr>
          <p:cNvPr id="4" name="Picture 3">
            <a:extLst>
              <a:ext uri="{FF2B5EF4-FFF2-40B4-BE49-F238E27FC236}">
                <a16:creationId xmlns:a16="http://schemas.microsoft.com/office/drawing/2014/main" id="{9CCC8B7C-801D-2177-9A95-8FDC2862DBA1}"/>
              </a:ext>
            </a:extLst>
          </p:cNvPr>
          <p:cNvPicPr>
            <a:picLocks noChangeAspect="1"/>
          </p:cNvPicPr>
          <p:nvPr/>
        </p:nvPicPr>
        <p:blipFill>
          <a:blip r:embed="rId3"/>
          <a:stretch>
            <a:fillRect/>
          </a:stretch>
        </p:blipFill>
        <p:spPr>
          <a:xfrm>
            <a:off x="1377950" y="1443188"/>
            <a:ext cx="4337050" cy="1582917"/>
          </a:xfrm>
          <a:prstGeom prst="rect">
            <a:avLst/>
          </a:prstGeom>
        </p:spPr>
      </p:pic>
      <p:pic>
        <p:nvPicPr>
          <p:cNvPr id="5" name="Picture 4">
            <a:extLst>
              <a:ext uri="{FF2B5EF4-FFF2-40B4-BE49-F238E27FC236}">
                <a16:creationId xmlns:a16="http://schemas.microsoft.com/office/drawing/2014/main" id="{F8C8103F-4835-33DA-3D44-1FB50E22AB44}"/>
              </a:ext>
            </a:extLst>
          </p:cNvPr>
          <p:cNvPicPr>
            <a:picLocks noChangeAspect="1"/>
          </p:cNvPicPr>
          <p:nvPr/>
        </p:nvPicPr>
        <p:blipFill>
          <a:blip r:embed="rId4"/>
          <a:stretch>
            <a:fillRect/>
          </a:stretch>
        </p:blipFill>
        <p:spPr>
          <a:xfrm>
            <a:off x="5717754" y="1443188"/>
            <a:ext cx="4337050" cy="1591902"/>
          </a:xfrm>
          <a:prstGeom prst="rect">
            <a:avLst/>
          </a:prstGeom>
        </p:spPr>
      </p:pic>
      <p:pic>
        <p:nvPicPr>
          <p:cNvPr id="6" name="Picture 5">
            <a:extLst>
              <a:ext uri="{FF2B5EF4-FFF2-40B4-BE49-F238E27FC236}">
                <a16:creationId xmlns:a16="http://schemas.microsoft.com/office/drawing/2014/main" id="{210E276A-2122-A4A7-023C-2F8D71F5F0BA}"/>
              </a:ext>
            </a:extLst>
          </p:cNvPr>
          <p:cNvPicPr>
            <a:picLocks noChangeAspect="1"/>
          </p:cNvPicPr>
          <p:nvPr/>
        </p:nvPicPr>
        <p:blipFill>
          <a:blip r:embed="rId5"/>
          <a:stretch>
            <a:fillRect/>
          </a:stretch>
        </p:blipFill>
        <p:spPr>
          <a:xfrm>
            <a:off x="1377951" y="3047025"/>
            <a:ext cx="4359804" cy="1591902"/>
          </a:xfrm>
          <a:prstGeom prst="rect">
            <a:avLst/>
          </a:prstGeom>
        </p:spPr>
      </p:pic>
      <p:pic>
        <p:nvPicPr>
          <p:cNvPr id="7" name="Picture 6">
            <a:extLst>
              <a:ext uri="{FF2B5EF4-FFF2-40B4-BE49-F238E27FC236}">
                <a16:creationId xmlns:a16="http://schemas.microsoft.com/office/drawing/2014/main" id="{57A52040-5AA8-5203-5450-5AF528646D16}"/>
              </a:ext>
            </a:extLst>
          </p:cNvPr>
          <p:cNvPicPr>
            <a:picLocks noChangeAspect="1"/>
          </p:cNvPicPr>
          <p:nvPr/>
        </p:nvPicPr>
        <p:blipFill>
          <a:blip r:embed="rId6"/>
          <a:stretch>
            <a:fillRect/>
          </a:stretch>
        </p:blipFill>
        <p:spPr>
          <a:xfrm>
            <a:off x="5715000" y="3019678"/>
            <a:ext cx="4419600" cy="1627512"/>
          </a:xfrm>
          <a:prstGeom prst="rect">
            <a:avLst/>
          </a:prstGeom>
        </p:spPr>
      </p:pic>
      <p:pic>
        <p:nvPicPr>
          <p:cNvPr id="2052" name="Picture 4" descr="Events for January 2026">
            <a:extLst>
              <a:ext uri="{FF2B5EF4-FFF2-40B4-BE49-F238E27FC236}">
                <a16:creationId xmlns:a16="http://schemas.microsoft.com/office/drawing/2014/main" id="{31BE09C7-7C6C-FDF4-F806-C19B4E7DC4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29800" y="5613278"/>
            <a:ext cx="1828800" cy="910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4865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2000"/>
                                        <p:tgtEl>
                                          <p:spTgt spid="5"/>
                                        </p:tgtEl>
                                      </p:cBhvr>
                                    </p:animEffect>
                                  </p:childTnLst>
                                </p:cTn>
                              </p:par>
                              <p:par>
                                <p:cTn id="11" presetID="9"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2000"/>
                                        <p:tgtEl>
                                          <p:spTgt spid="6"/>
                                        </p:tgtEl>
                                      </p:cBhvr>
                                    </p:animEffect>
                                  </p:childTnLst>
                                </p:cTn>
                              </p:par>
                              <p:par>
                                <p:cTn id="14" presetID="9"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2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5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FAE0A-294E-D449-837B-9F94C943F617}"/>
              </a:ext>
            </a:extLst>
          </p:cNvPr>
          <p:cNvSpPr>
            <a:spLocks noGrp="1"/>
          </p:cNvSpPr>
          <p:nvPr>
            <p:ph type="title"/>
          </p:nvPr>
        </p:nvSpPr>
        <p:spPr/>
        <p:txBody>
          <a:bodyPr/>
          <a:lstStyle/>
          <a:p>
            <a:r>
              <a:rPr lang="en-US" dirty="0">
                <a:latin typeface="Source Sans 3" panose="020B0303030403020204" pitchFamily="34" charset="0"/>
              </a:rPr>
              <a:t>Companion Class: CS107ACE</a:t>
            </a:r>
          </a:p>
        </p:txBody>
      </p:sp>
      <p:sp>
        <p:nvSpPr>
          <p:cNvPr id="3" name="Content Placeholder 2">
            <a:extLst>
              <a:ext uri="{FF2B5EF4-FFF2-40B4-BE49-F238E27FC236}">
                <a16:creationId xmlns:a16="http://schemas.microsoft.com/office/drawing/2014/main" id="{30878CF3-040B-1545-A23D-C836F4BED9B7}"/>
              </a:ext>
            </a:extLst>
          </p:cNvPr>
          <p:cNvSpPr>
            <a:spLocks noGrp="1"/>
          </p:cNvSpPr>
          <p:nvPr>
            <p:ph idx="1"/>
          </p:nvPr>
        </p:nvSpPr>
        <p:spPr/>
        <p:txBody>
          <a:bodyPr/>
          <a:lstStyle/>
          <a:p>
            <a:pPr marL="0" indent="0">
              <a:buNone/>
            </a:pPr>
            <a:r>
              <a:rPr lang="en-US" b="1" dirty="0">
                <a:latin typeface="Source Sans 3" panose="020B0303030403020204" pitchFamily="34" charset="0"/>
              </a:rPr>
              <a:t>CS107ACE </a:t>
            </a:r>
            <a:r>
              <a:rPr lang="en-US" dirty="0">
                <a:latin typeface="Source Sans 3" panose="020B0303030403020204" pitchFamily="34" charset="0"/>
              </a:rPr>
              <a:t>is an extra, single-unit discussion section providing additional support, practice, and instruction.</a:t>
            </a:r>
          </a:p>
          <a:p>
            <a:r>
              <a:rPr lang="en-US" dirty="0">
                <a:latin typeface="Source Sans 3" panose="020B0303030403020204" pitchFamily="34" charset="0"/>
              </a:rPr>
              <a:t>Class meets on Tuesdays &amp; Thursdays from 10:30 – 11:20am in </a:t>
            </a:r>
            <a:r>
              <a:rPr lang="en-US" dirty="0"/>
              <a:t>Lathrop 017</a:t>
            </a:r>
            <a:r>
              <a:rPr lang="en-US" dirty="0">
                <a:latin typeface="Source Sans 3" panose="020B0303030403020204" pitchFamily="34" charset="0"/>
              </a:rPr>
              <a:t>.</a:t>
            </a:r>
          </a:p>
          <a:p>
            <a:r>
              <a:rPr lang="en-US" dirty="0">
                <a:latin typeface="Source Sans 3" panose="020B0303030403020204" pitchFamily="34" charset="0"/>
              </a:rPr>
              <a:t>Admission is by </a:t>
            </a:r>
            <a:r>
              <a:rPr lang="en-US" dirty="0">
                <a:latin typeface="Source Sans 3" panose="020B0303030403020204" pitchFamily="34" charset="0"/>
                <a:hlinkClick r:id="rId3"/>
              </a:rPr>
              <a:t>application</a:t>
            </a:r>
            <a:r>
              <a:rPr lang="en-US" dirty="0">
                <a:latin typeface="Source Sans 3" panose="020B0303030403020204" pitchFamily="34" charset="0"/>
              </a:rPr>
              <a:t>, and everyone is welcome to apply.  In past quarters, most students who've applied have been accepted.</a:t>
            </a:r>
            <a:endParaRPr lang="en-US" b="1" dirty="0">
              <a:latin typeface="Source Sans 3" panose="020B0303030403020204" pitchFamily="34" charset="0"/>
            </a:endParaRPr>
          </a:p>
        </p:txBody>
      </p:sp>
      <p:pic>
        <p:nvPicPr>
          <p:cNvPr id="4" name="Picture 3">
            <a:extLst>
              <a:ext uri="{FF2B5EF4-FFF2-40B4-BE49-F238E27FC236}">
                <a16:creationId xmlns:a16="http://schemas.microsoft.com/office/drawing/2014/main" id="{4BA27097-F5D6-D876-3675-C36345832F60}"/>
              </a:ext>
            </a:extLst>
          </p:cNvPr>
          <p:cNvPicPr>
            <a:picLocks noChangeAspect="1"/>
          </p:cNvPicPr>
          <p:nvPr/>
        </p:nvPicPr>
        <p:blipFill>
          <a:blip r:embed="rId4"/>
          <a:stretch>
            <a:fillRect/>
          </a:stretch>
        </p:blipFill>
        <p:spPr>
          <a:xfrm>
            <a:off x="4591050" y="3541053"/>
            <a:ext cx="3009900" cy="3303549"/>
          </a:xfrm>
          <a:prstGeom prst="rect">
            <a:avLst/>
          </a:prstGeom>
        </p:spPr>
      </p:pic>
    </p:spTree>
    <p:extLst>
      <p:ext uri="{BB962C8B-B14F-4D97-AF65-F5344CB8AC3E}">
        <p14:creationId xmlns:p14="http://schemas.microsoft.com/office/powerpoint/2010/main" val="3285719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AE778-B48A-F04E-AC37-88F4E99B3237}"/>
              </a:ext>
            </a:extLst>
          </p:cNvPr>
          <p:cNvSpPr>
            <a:spLocks noGrp="1"/>
          </p:cNvSpPr>
          <p:nvPr>
            <p:ph type="title"/>
          </p:nvPr>
        </p:nvSpPr>
        <p:spPr/>
        <p:txBody>
          <a:bodyPr/>
          <a:lstStyle/>
          <a:p>
            <a:r>
              <a:rPr lang="en-US" dirty="0">
                <a:latin typeface="Source Sans 3" panose="020B0303030403020204" pitchFamily="34" charset="0"/>
              </a:rPr>
              <a:t>Textbooks</a:t>
            </a:r>
          </a:p>
        </p:txBody>
      </p:sp>
      <p:sp>
        <p:nvSpPr>
          <p:cNvPr id="3" name="Content Placeholder 2">
            <a:extLst>
              <a:ext uri="{FF2B5EF4-FFF2-40B4-BE49-F238E27FC236}">
                <a16:creationId xmlns:a16="http://schemas.microsoft.com/office/drawing/2014/main" id="{2A737495-180B-014B-AC3D-2928F071759F}"/>
              </a:ext>
            </a:extLst>
          </p:cNvPr>
          <p:cNvSpPr>
            <a:spLocks noGrp="1"/>
          </p:cNvSpPr>
          <p:nvPr>
            <p:ph idx="1"/>
          </p:nvPr>
        </p:nvSpPr>
        <p:spPr>
          <a:xfrm>
            <a:off x="152399" y="1295400"/>
            <a:ext cx="7571697" cy="5181600"/>
          </a:xfrm>
        </p:spPr>
        <p:txBody>
          <a:bodyPr/>
          <a:lstStyle/>
          <a:p>
            <a:r>
              <a:rPr lang="en-US" i="1" dirty="0">
                <a:latin typeface="Source Sans 3" panose="020B0303030403020204" pitchFamily="34" charset="0"/>
              </a:rPr>
              <a:t>Computer Systems: A Programmer's Perspective </a:t>
            </a:r>
            <a:r>
              <a:rPr lang="en-US" dirty="0">
                <a:latin typeface="Source Sans 3" panose="020B0303030403020204" pitchFamily="34" charset="0"/>
              </a:rPr>
              <a:t>by</a:t>
            </a:r>
            <a:r>
              <a:rPr lang="en-US" i="1" dirty="0">
                <a:latin typeface="Source Sans 3" panose="020B0303030403020204" pitchFamily="34" charset="0"/>
              </a:rPr>
              <a:t> </a:t>
            </a:r>
            <a:r>
              <a:rPr lang="en-US" dirty="0">
                <a:latin typeface="Source Sans 3" panose="020B0303030403020204" pitchFamily="34" charset="0"/>
              </a:rPr>
              <a:t>Bryant &amp; </a:t>
            </a:r>
            <a:r>
              <a:rPr lang="en-US" dirty="0" err="1">
                <a:latin typeface="Source Sans 3" panose="020B0303030403020204" pitchFamily="34" charset="0"/>
              </a:rPr>
              <a:t>O'Hallaron</a:t>
            </a:r>
            <a:r>
              <a:rPr lang="en-US" dirty="0">
                <a:latin typeface="Source Sans 3" panose="020B0303030403020204" pitchFamily="34" charset="0"/>
              </a:rPr>
              <a:t>, </a:t>
            </a:r>
            <a:r>
              <a:rPr lang="en-US" b="1" dirty="0">
                <a:latin typeface="Source Sans 3" panose="020B0303030403020204" pitchFamily="34" charset="0"/>
              </a:rPr>
              <a:t>3</a:t>
            </a:r>
            <a:r>
              <a:rPr lang="en-US" b="1" baseline="30000" dirty="0">
                <a:latin typeface="Source Sans 3" panose="020B0303030403020204" pitchFamily="34" charset="0"/>
              </a:rPr>
              <a:t>rd</a:t>
            </a:r>
            <a:r>
              <a:rPr lang="en-US" b="1" dirty="0">
                <a:latin typeface="Source Sans 3" panose="020B0303030403020204" pitchFamily="34" charset="0"/>
              </a:rPr>
              <a:t> Edition</a:t>
            </a:r>
            <a:endParaRPr lang="en-US" b="1" i="1" dirty="0">
              <a:latin typeface="Source Sans 3" panose="020B0303030403020204" pitchFamily="34" charset="0"/>
            </a:endParaRPr>
          </a:p>
          <a:p>
            <a:pPr lvl="1"/>
            <a:r>
              <a:rPr lang="en-US" b="1" dirty="0">
                <a:latin typeface="Source Sans 3" panose="020B0303030403020204" pitchFamily="34" charset="0"/>
              </a:rPr>
              <a:t>3</a:t>
            </a:r>
            <a:r>
              <a:rPr lang="en-US" b="1" baseline="30000" dirty="0">
                <a:latin typeface="Source Sans 3" panose="020B0303030403020204" pitchFamily="34" charset="0"/>
              </a:rPr>
              <a:t>rd</a:t>
            </a:r>
            <a:r>
              <a:rPr lang="en-US" b="1" dirty="0">
                <a:latin typeface="Source Sans 3" panose="020B0303030403020204" pitchFamily="34" charset="0"/>
              </a:rPr>
              <a:t> edition matters </a:t>
            </a:r>
            <a:r>
              <a:rPr lang="en-US" dirty="0">
                <a:latin typeface="Source Sans 3" panose="020B0303030403020204" pitchFamily="34" charset="0"/>
              </a:rPr>
              <a:t>– important updates to content</a:t>
            </a:r>
          </a:p>
          <a:p>
            <a:pPr lvl="1"/>
            <a:r>
              <a:rPr lang="en-US" dirty="0">
                <a:latin typeface="Source Sans 3" panose="020B0303030403020204" pitchFamily="34" charset="0"/>
              </a:rPr>
              <a:t>Stanford Library has scanned </a:t>
            </a:r>
            <a:r>
              <a:rPr lang="en-US" b="1" u="sng" dirty="0">
                <a:latin typeface="Source Sans 3" panose="020B0303030403020204" pitchFamily="34" charset="0"/>
              </a:rPr>
              <a:t>all</a:t>
            </a:r>
            <a:r>
              <a:rPr lang="en-US" dirty="0">
                <a:latin typeface="Source Sans 3" panose="020B0303030403020204" pitchFamily="34" charset="0"/>
              </a:rPr>
              <a:t> readings for CS107 under "fair use" (private study, scholarship, research). [</a:t>
            </a:r>
            <a:r>
              <a:rPr lang="en-US" b="1" u="sng" dirty="0">
                <a:latin typeface="Source Sans 3" panose="020B0303030403020204" pitchFamily="34" charset="0"/>
              </a:rPr>
              <a:t>Canvas -&gt; Files</a:t>
            </a:r>
            <a:r>
              <a:rPr lang="en-US" dirty="0">
                <a:latin typeface="Source Sans 3" panose="020B0303030403020204" pitchFamily="34" charset="0"/>
              </a:rPr>
              <a:t>].</a:t>
            </a:r>
          </a:p>
          <a:p>
            <a:pPr lvl="1"/>
            <a:r>
              <a:rPr lang="en-US" dirty="0">
                <a:latin typeface="Source Sans 3" panose="020B0303030403020204" pitchFamily="34" charset="0"/>
              </a:rPr>
              <a:t>If you want more, you can purchase a full copy.</a:t>
            </a:r>
          </a:p>
          <a:p>
            <a:r>
              <a:rPr lang="en-US" dirty="0">
                <a:latin typeface="Source Sans 3" panose="020B0303030403020204" pitchFamily="34" charset="0"/>
              </a:rPr>
              <a:t>Any C programming reference of your choice</a:t>
            </a:r>
          </a:p>
          <a:p>
            <a:pPr lvl="1"/>
            <a:r>
              <a:rPr lang="en-US" i="1" dirty="0">
                <a:latin typeface="Source Sans 3" panose="020B0303030403020204" pitchFamily="34" charset="0"/>
              </a:rPr>
              <a:t>The C Programming Language </a:t>
            </a:r>
            <a:r>
              <a:rPr lang="en-US" dirty="0">
                <a:latin typeface="Source Sans 3" panose="020B0303030403020204" pitchFamily="34" charset="0"/>
              </a:rPr>
              <a:t>by Kernighan and Ritchie (free link on course website Resources page)</a:t>
            </a:r>
          </a:p>
          <a:p>
            <a:pPr lvl="1"/>
            <a:r>
              <a:rPr lang="en-US" dirty="0">
                <a:latin typeface="Source Sans 3" panose="020B0303030403020204" pitchFamily="34" charset="0"/>
              </a:rPr>
              <a:t>Other C programming books, websites, or reference sheets</a:t>
            </a:r>
          </a:p>
        </p:txBody>
      </p:sp>
      <p:pic>
        <p:nvPicPr>
          <p:cNvPr id="4" name="Image" descr="The cover of the course textbook, &quot;Computer Systems: A Programmer's Perspective&quot;, 3rd edition.">
            <a:extLst>
              <a:ext uri="{FF2B5EF4-FFF2-40B4-BE49-F238E27FC236}">
                <a16:creationId xmlns:a16="http://schemas.microsoft.com/office/drawing/2014/main" id="{D90211EC-2746-8341-8F84-A31D6F43C1E7}"/>
              </a:ext>
            </a:extLst>
          </p:cNvPr>
          <p:cNvPicPr>
            <a:picLocks noChangeAspect="1"/>
          </p:cNvPicPr>
          <p:nvPr/>
        </p:nvPicPr>
        <p:blipFill>
          <a:blip r:embed="rId3"/>
          <a:stretch>
            <a:fillRect/>
          </a:stretch>
        </p:blipFill>
        <p:spPr>
          <a:xfrm>
            <a:off x="8046476" y="1326220"/>
            <a:ext cx="1664340" cy="2134976"/>
          </a:xfrm>
          <a:prstGeom prst="rect">
            <a:avLst/>
          </a:prstGeom>
          <a:ln w="12700">
            <a:miter lim="400000"/>
          </a:ln>
        </p:spPr>
      </p:pic>
      <p:sp>
        <p:nvSpPr>
          <p:cNvPr id="5" name="TextBox 4">
            <a:extLst>
              <a:ext uri="{FF2B5EF4-FFF2-40B4-BE49-F238E27FC236}">
                <a16:creationId xmlns:a16="http://schemas.microsoft.com/office/drawing/2014/main" id="{EEBB8F4A-7C8D-9C40-B396-DFBC711C18BC}"/>
              </a:ext>
            </a:extLst>
          </p:cNvPr>
          <p:cNvSpPr txBox="1"/>
          <p:nvPr/>
        </p:nvSpPr>
        <p:spPr>
          <a:xfrm>
            <a:off x="8055223" y="3500120"/>
            <a:ext cx="1664341" cy="369332"/>
          </a:xfrm>
          <a:prstGeom prst="rect">
            <a:avLst/>
          </a:prstGeom>
          <a:noFill/>
        </p:spPr>
        <p:txBody>
          <a:bodyPr wrap="square" rtlCol="0">
            <a:spAutoFit/>
          </a:bodyPr>
          <a:lstStyle/>
          <a:p>
            <a:pPr algn="ctr"/>
            <a:r>
              <a:rPr lang="en-US" dirty="0">
                <a:latin typeface="Source Sans 3" panose="020B0303030403020204" pitchFamily="34" charset="0"/>
              </a:rPr>
              <a:t>Full textbook</a:t>
            </a:r>
          </a:p>
        </p:txBody>
      </p:sp>
      <p:pic>
        <p:nvPicPr>
          <p:cNvPr id="1026" name="Picture 2" descr="Computer Systems A Programmer's Perspective Custom for Stanford University  CS107: Bryant, O'hallaron: 9781323311424: Amazon.com: Books">
            <a:extLst>
              <a:ext uri="{FF2B5EF4-FFF2-40B4-BE49-F238E27FC236}">
                <a16:creationId xmlns:a16="http://schemas.microsoft.com/office/drawing/2014/main" id="{5C9744C9-BD1E-F344-99DE-163C931B096E}"/>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l="2063" t="838" r="3608" b="2361"/>
          <a:stretch/>
        </p:blipFill>
        <p:spPr bwMode="auto">
          <a:xfrm>
            <a:off x="10145584" y="1326219"/>
            <a:ext cx="1691345" cy="213497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87C6D5A-692F-7646-90A3-26D1E56C9CC4}"/>
              </a:ext>
            </a:extLst>
          </p:cNvPr>
          <p:cNvSpPr txBox="1"/>
          <p:nvPr/>
        </p:nvSpPr>
        <p:spPr>
          <a:xfrm>
            <a:off x="9891797" y="3500120"/>
            <a:ext cx="2173416" cy="369332"/>
          </a:xfrm>
          <a:prstGeom prst="rect">
            <a:avLst/>
          </a:prstGeom>
          <a:noFill/>
        </p:spPr>
        <p:txBody>
          <a:bodyPr wrap="square" rtlCol="0">
            <a:spAutoFit/>
          </a:bodyPr>
          <a:lstStyle/>
          <a:p>
            <a:pPr algn="ctr"/>
            <a:r>
              <a:rPr lang="en-US" dirty="0">
                <a:latin typeface="Source Sans 3" panose="020B0303030403020204" pitchFamily="34" charset="0"/>
              </a:rPr>
              <a:t>CS107 full chapters</a:t>
            </a:r>
          </a:p>
        </p:txBody>
      </p:sp>
      <p:pic>
        <p:nvPicPr>
          <p:cNvPr id="8" name="Picture 7" descr="The logo for the Canvas website">
            <a:extLst>
              <a:ext uri="{FF2B5EF4-FFF2-40B4-BE49-F238E27FC236}">
                <a16:creationId xmlns:a16="http://schemas.microsoft.com/office/drawing/2014/main" id="{6387B1D9-2ACB-F54C-8D99-0D49F62D9362}"/>
              </a:ext>
            </a:extLst>
          </p:cNvPr>
          <p:cNvPicPr>
            <a:picLocks noChangeAspect="1"/>
          </p:cNvPicPr>
          <p:nvPr/>
        </p:nvPicPr>
        <p:blipFill>
          <a:blip r:embed="rId5"/>
          <a:stretch>
            <a:fillRect/>
          </a:stretch>
        </p:blipFill>
        <p:spPr>
          <a:xfrm>
            <a:off x="7809137" y="4100765"/>
            <a:ext cx="1690463" cy="400110"/>
          </a:xfrm>
          <a:prstGeom prst="rect">
            <a:avLst/>
          </a:prstGeom>
        </p:spPr>
      </p:pic>
      <p:sp>
        <p:nvSpPr>
          <p:cNvPr id="6" name="TextBox 5">
            <a:extLst>
              <a:ext uri="{FF2B5EF4-FFF2-40B4-BE49-F238E27FC236}">
                <a16:creationId xmlns:a16="http://schemas.microsoft.com/office/drawing/2014/main" id="{CF628E92-BDC7-6044-8904-92C2D54E7341}"/>
              </a:ext>
            </a:extLst>
          </p:cNvPr>
          <p:cNvSpPr txBox="1"/>
          <p:nvPr/>
        </p:nvSpPr>
        <p:spPr>
          <a:xfrm>
            <a:off x="9668314" y="4116154"/>
            <a:ext cx="2459328" cy="369332"/>
          </a:xfrm>
          <a:prstGeom prst="rect">
            <a:avLst/>
          </a:prstGeom>
          <a:noFill/>
        </p:spPr>
        <p:txBody>
          <a:bodyPr wrap="none" rtlCol="0">
            <a:spAutoFit/>
          </a:bodyPr>
          <a:lstStyle/>
          <a:p>
            <a:pPr algn="l"/>
            <a:r>
              <a:rPr lang="en-US" dirty="0">
                <a:latin typeface="Source Sans 3" panose="020B0303030403020204" pitchFamily="34" charset="0"/>
              </a:rPr>
              <a:t>CS107-specific readings</a:t>
            </a:r>
          </a:p>
        </p:txBody>
      </p:sp>
      <p:sp>
        <p:nvSpPr>
          <p:cNvPr id="11" name="TextBox 10">
            <a:extLst>
              <a:ext uri="{FF2B5EF4-FFF2-40B4-BE49-F238E27FC236}">
                <a16:creationId xmlns:a16="http://schemas.microsoft.com/office/drawing/2014/main" id="{4A647E9D-63FD-6B41-AA6E-6A295A7537AE}"/>
              </a:ext>
            </a:extLst>
          </p:cNvPr>
          <p:cNvSpPr txBox="1"/>
          <p:nvPr/>
        </p:nvSpPr>
        <p:spPr>
          <a:xfrm>
            <a:off x="7620000" y="4747577"/>
            <a:ext cx="4445213" cy="1569660"/>
          </a:xfrm>
          <a:prstGeom prst="rect">
            <a:avLst/>
          </a:prstGeom>
          <a:solidFill>
            <a:schemeClr val="accent1">
              <a:lumMod val="40000"/>
              <a:lumOff val="60000"/>
            </a:schemeClr>
          </a:solidFill>
          <a:ln>
            <a:solidFill>
              <a:schemeClr val="tx1"/>
            </a:solidFill>
          </a:ln>
        </p:spPr>
        <p:txBody>
          <a:bodyPr wrap="square" rtlCol="0">
            <a:spAutoFit/>
          </a:bodyPr>
          <a:lstStyle/>
          <a:p>
            <a:pPr algn="ctr"/>
            <a:r>
              <a:rPr lang="en-US" sz="2400" dirty="0">
                <a:latin typeface="Source Sans 3" panose="020B0303030403020204" pitchFamily="34" charset="0"/>
              </a:rPr>
              <a:t>The textbook and our C programming references are solid resources, and especially helpful post-midterm!</a:t>
            </a:r>
          </a:p>
        </p:txBody>
      </p:sp>
    </p:spTree>
    <p:extLst>
      <p:ext uri="{BB962C8B-B14F-4D97-AF65-F5344CB8AC3E}">
        <p14:creationId xmlns:p14="http://schemas.microsoft.com/office/powerpoint/2010/main" val="3992967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6" grpId="0"/>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5ECF-38C4-6E46-83B9-8BE34C67300E}"/>
              </a:ext>
            </a:extLst>
          </p:cNvPr>
          <p:cNvSpPr>
            <a:spLocks noGrp="1"/>
          </p:cNvSpPr>
          <p:nvPr>
            <p:ph type="title"/>
          </p:nvPr>
        </p:nvSpPr>
        <p:spPr/>
        <p:txBody>
          <a:bodyPr/>
          <a:lstStyle/>
          <a:p>
            <a:r>
              <a:rPr lang="en-US" dirty="0">
                <a:latin typeface="Source Sans 3" panose="020B0303030403020204" pitchFamily="34" charset="0"/>
              </a:rPr>
              <a:t>Course Structure</a:t>
            </a:r>
          </a:p>
        </p:txBody>
      </p:sp>
      <p:sp>
        <p:nvSpPr>
          <p:cNvPr id="3" name="Content Placeholder 2">
            <a:extLst>
              <a:ext uri="{FF2B5EF4-FFF2-40B4-BE49-F238E27FC236}">
                <a16:creationId xmlns:a16="http://schemas.microsoft.com/office/drawing/2014/main" id="{CAA2C808-E211-2547-B0C5-A2D459D944EB}"/>
              </a:ext>
            </a:extLst>
          </p:cNvPr>
          <p:cNvSpPr>
            <a:spLocks noGrp="1"/>
          </p:cNvSpPr>
          <p:nvPr>
            <p:ph idx="1"/>
          </p:nvPr>
        </p:nvSpPr>
        <p:spPr/>
        <p:txBody>
          <a:bodyPr/>
          <a:lstStyle/>
          <a:p>
            <a:r>
              <a:rPr lang="en-US" b="1" dirty="0">
                <a:latin typeface="Source Sans 3" panose="020B0303030403020204" pitchFamily="34" charset="0"/>
              </a:rPr>
              <a:t>Lectures</a:t>
            </a:r>
            <a:r>
              <a:rPr lang="en-US" dirty="0">
                <a:latin typeface="Source Sans 3" panose="020B0303030403020204" pitchFamily="34" charset="0"/>
              </a:rPr>
              <a:t>: understand concepts, see demos</a:t>
            </a:r>
          </a:p>
          <a:p>
            <a:r>
              <a:rPr lang="en-US" b="1" dirty="0">
                <a:latin typeface="Source Sans 3" panose="020B0303030403020204" pitchFamily="34" charset="0"/>
              </a:rPr>
              <a:t>Labs</a:t>
            </a:r>
            <a:r>
              <a:rPr lang="en-US" dirty="0">
                <a:latin typeface="Source Sans 3" panose="020B0303030403020204" pitchFamily="34" charset="0"/>
              </a:rPr>
              <a:t>: learn tools, study code, discuss with peers</a:t>
            </a:r>
          </a:p>
          <a:p>
            <a:r>
              <a:rPr lang="en-US" b="1" dirty="0">
                <a:latin typeface="Source Sans 3" panose="020B0303030403020204" pitchFamily="34" charset="0"/>
              </a:rPr>
              <a:t>Assignments</a:t>
            </a:r>
            <a:r>
              <a:rPr lang="en-US" dirty="0">
                <a:latin typeface="Source Sans 3" panose="020B0303030403020204" pitchFamily="34" charset="0"/>
              </a:rPr>
              <a:t>: build programming skills, synthesize lecture/lab content</a:t>
            </a:r>
          </a:p>
          <a:p>
            <a:endParaRPr lang="en-US" dirty="0">
              <a:latin typeface="Source Sans 3" panose="020B0303030403020204" pitchFamily="34" charset="0"/>
            </a:endParaRPr>
          </a:p>
          <a:p>
            <a:endParaRPr lang="en-US" dirty="0">
              <a:latin typeface="Source Sans 3" panose="020B0303030403020204" pitchFamily="34" charset="0"/>
            </a:endParaRPr>
          </a:p>
          <a:p>
            <a:endParaRPr lang="en-US" dirty="0">
              <a:latin typeface="Source Sans 3" panose="020B0303030403020204" pitchFamily="34" charset="0"/>
            </a:endParaRPr>
          </a:p>
          <a:p>
            <a:pPr marL="457200" lvl="1" indent="0">
              <a:buNone/>
            </a:pPr>
            <a:endParaRPr lang="en-US" dirty="0">
              <a:latin typeface="Source Sans 3" panose="020B0303030403020204" pitchFamily="34" charset="0"/>
            </a:endParaRPr>
          </a:p>
          <a:p>
            <a:pPr marL="457200" lvl="1" indent="0">
              <a:buNone/>
            </a:pPr>
            <a:r>
              <a:rPr lang="en-US" dirty="0">
                <a:latin typeface="Source Sans 3" panose="020B0303030403020204" pitchFamily="34" charset="0"/>
              </a:rPr>
              <a:t>CS107 labs will meet at various times on Thursdays, and you’ll use that time to more fully digest and exercise the prior week’s material</a:t>
            </a:r>
          </a:p>
          <a:p>
            <a:r>
              <a:rPr lang="en-US" b="1" dirty="0">
                <a:latin typeface="Source Code Pro" panose="020B0309030403020204" pitchFamily="34" charset="0"/>
                <a:ea typeface="Source Code Pro" panose="020B0309030403020204" pitchFamily="34" charset="0"/>
                <a:cs typeface="Courier New" panose="02070309020205020404" pitchFamily="49" charset="0"/>
              </a:rPr>
              <a:t>assign0</a:t>
            </a:r>
            <a:r>
              <a:rPr lang="en-US" dirty="0">
                <a:latin typeface="Source Sans 3" panose="020B0303030403020204" pitchFamily="34" charset="0"/>
              </a:rPr>
              <a:t>: goes out Wednesday and falls due on Wednesday, January  14</a:t>
            </a:r>
            <a:r>
              <a:rPr lang="en-US" baseline="30000" dirty="0">
                <a:latin typeface="Source Sans 3" panose="020B0303030403020204" pitchFamily="34" charset="0"/>
              </a:rPr>
              <a:t>th</a:t>
            </a:r>
            <a:r>
              <a:rPr lang="en-US" dirty="0">
                <a:latin typeface="Source Sans 3" panose="020B0303030403020204" pitchFamily="34" charset="0"/>
              </a:rPr>
              <a:t> (requires today’s, Wednesday’s, and some of Friday’s material)</a:t>
            </a:r>
          </a:p>
        </p:txBody>
      </p:sp>
      <p:graphicFrame>
        <p:nvGraphicFramePr>
          <p:cNvPr id="4" name="Table 3">
            <a:extLst>
              <a:ext uri="{FF2B5EF4-FFF2-40B4-BE49-F238E27FC236}">
                <a16:creationId xmlns:a16="http://schemas.microsoft.com/office/drawing/2014/main" id="{716B709E-8D7E-5145-A4FF-C9015689FC54}"/>
              </a:ext>
            </a:extLst>
          </p:cNvPr>
          <p:cNvGraphicFramePr>
            <a:graphicFrameLocks noGrp="1"/>
          </p:cNvGraphicFramePr>
          <p:nvPr>
            <p:extLst>
              <p:ext uri="{D42A27DB-BD31-4B8C-83A1-F6EECF244321}">
                <p14:modId xmlns:p14="http://schemas.microsoft.com/office/powerpoint/2010/main" val="1570821472"/>
              </p:ext>
            </p:extLst>
          </p:nvPr>
        </p:nvGraphicFramePr>
        <p:xfrm>
          <a:off x="1936871" y="3124200"/>
          <a:ext cx="8305800" cy="1371600"/>
        </p:xfrm>
        <a:graphic>
          <a:graphicData uri="http://schemas.openxmlformats.org/drawingml/2006/table">
            <a:tbl>
              <a:tblPr firstRow="1" bandRow="1">
                <a:tableStyleId>{5C22544A-7EE6-4342-B048-85BDC9FD1C3A}</a:tableStyleId>
              </a:tblPr>
              <a:tblGrid>
                <a:gridCol w="1644529">
                  <a:extLst>
                    <a:ext uri="{9D8B030D-6E8A-4147-A177-3AD203B41FA5}">
                      <a16:colId xmlns:a16="http://schemas.microsoft.com/office/drawing/2014/main" val="1079136887"/>
                    </a:ext>
                  </a:extLst>
                </a:gridCol>
                <a:gridCol w="2133600">
                  <a:extLst>
                    <a:ext uri="{9D8B030D-6E8A-4147-A177-3AD203B41FA5}">
                      <a16:colId xmlns:a16="http://schemas.microsoft.com/office/drawing/2014/main" val="2975559536"/>
                    </a:ext>
                  </a:extLst>
                </a:gridCol>
                <a:gridCol w="2279771">
                  <a:extLst>
                    <a:ext uri="{9D8B030D-6E8A-4147-A177-3AD203B41FA5}">
                      <a16:colId xmlns:a16="http://schemas.microsoft.com/office/drawing/2014/main" val="651344738"/>
                    </a:ext>
                  </a:extLst>
                </a:gridCol>
                <a:gridCol w="2247900">
                  <a:extLst>
                    <a:ext uri="{9D8B030D-6E8A-4147-A177-3AD203B41FA5}">
                      <a16:colId xmlns:a16="http://schemas.microsoft.com/office/drawing/2014/main" val="2704491164"/>
                    </a:ext>
                  </a:extLst>
                </a:gridCol>
              </a:tblGrid>
              <a:tr h="381000">
                <a:tc>
                  <a:txBody>
                    <a:bodyPr/>
                    <a:lstStyle/>
                    <a:p>
                      <a:endParaRPr lang="en-US" sz="2400" dirty="0">
                        <a:latin typeface="Source Sans 3" panose="020B0303030403020204" pitchFamily="34" charset="0"/>
                      </a:endParaRPr>
                    </a:p>
                  </a:txBody>
                  <a:tcPr/>
                </a:tc>
                <a:tc>
                  <a:txBody>
                    <a:bodyPr/>
                    <a:lstStyle/>
                    <a:p>
                      <a:pPr algn="ctr"/>
                      <a:r>
                        <a:rPr lang="en-US" sz="2400" dirty="0">
                          <a:latin typeface="Source Sans 3" panose="020B0303030403020204" pitchFamily="34" charset="0"/>
                        </a:rPr>
                        <a:t>Monday</a:t>
                      </a:r>
                    </a:p>
                  </a:txBody>
                  <a:tcPr anchor="b"/>
                </a:tc>
                <a:tc>
                  <a:txBody>
                    <a:bodyPr/>
                    <a:lstStyle/>
                    <a:p>
                      <a:pPr algn="ctr"/>
                      <a:r>
                        <a:rPr lang="en-US" sz="2400" dirty="0">
                          <a:latin typeface="Source Sans 3" panose="020B0303030403020204" pitchFamily="34" charset="0"/>
                        </a:rPr>
                        <a:t>Wednesday</a:t>
                      </a:r>
                    </a:p>
                  </a:txBody>
                  <a:tcPr anchor="b"/>
                </a:tc>
                <a:tc>
                  <a:txBody>
                    <a:bodyPr/>
                    <a:lstStyle/>
                    <a:p>
                      <a:pPr algn="ctr"/>
                      <a:r>
                        <a:rPr lang="en-US" sz="2400" dirty="0">
                          <a:latin typeface="Source Sans 3" panose="020B0303030403020204" pitchFamily="34" charset="0"/>
                        </a:rPr>
                        <a:t>Friday</a:t>
                      </a:r>
                    </a:p>
                  </a:txBody>
                  <a:tcPr anchor="b"/>
                </a:tc>
                <a:extLst>
                  <a:ext uri="{0D108BD9-81ED-4DB2-BD59-A6C34878D82A}">
                    <a16:rowId xmlns:a16="http://schemas.microsoft.com/office/drawing/2014/main" val="4095785300"/>
                  </a:ext>
                </a:extLst>
              </a:tr>
              <a:tr h="381000">
                <a:tc>
                  <a:txBody>
                    <a:bodyPr/>
                    <a:lstStyle/>
                    <a:p>
                      <a:pPr algn="l"/>
                      <a:r>
                        <a:rPr lang="en-US" sz="2400" dirty="0">
                          <a:latin typeface="Source Sans 3" panose="020B0303030403020204" pitchFamily="34" charset="0"/>
                        </a:rPr>
                        <a:t>Week N</a:t>
                      </a:r>
                    </a:p>
                  </a:txBody>
                  <a:tcPr>
                    <a:solidFill>
                      <a:schemeClr val="accent1">
                        <a:lumMod val="20000"/>
                        <a:lumOff val="80000"/>
                      </a:schemeClr>
                    </a:solidFill>
                  </a:tcPr>
                </a:tc>
                <a:tc>
                  <a:txBody>
                    <a:bodyPr/>
                    <a:lstStyle/>
                    <a:p>
                      <a:pPr algn="ctr"/>
                      <a:endParaRPr lang="en-US" sz="2400" dirty="0">
                        <a:latin typeface="Source Sans 3" panose="020B0303030403020204" pitchFamily="34" charset="0"/>
                      </a:endParaRPr>
                    </a:p>
                  </a:txBody>
                  <a:tcP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latin typeface="Source Sans 3" panose="020B0303030403020204" pitchFamily="34" charset="0"/>
                        </a:rPr>
                        <a:t>Lecture: part A</a:t>
                      </a:r>
                    </a:p>
                  </a:txBody>
                  <a:tcPr>
                    <a:solidFill>
                      <a:schemeClr val="accent1">
                        <a:lumMod val="20000"/>
                        <a:lumOff val="80000"/>
                      </a:schemeClr>
                    </a:solidFill>
                  </a:tcPr>
                </a:tc>
                <a:tc>
                  <a:txBody>
                    <a:bodyPr/>
                    <a:lstStyle/>
                    <a:p>
                      <a:pPr algn="ctr"/>
                      <a:r>
                        <a:rPr lang="en-US" sz="2400" dirty="0">
                          <a:latin typeface="Source Sans 3" panose="020B0303030403020204" pitchFamily="34" charset="0"/>
                        </a:rPr>
                        <a:t>Lecture: part B</a:t>
                      </a:r>
                    </a:p>
                  </a:txBody>
                  <a:tcPr>
                    <a:solidFill>
                      <a:schemeClr val="accent1">
                        <a:lumMod val="20000"/>
                        <a:lumOff val="80000"/>
                      </a:schemeClr>
                    </a:solidFill>
                  </a:tcPr>
                </a:tc>
                <a:extLst>
                  <a:ext uri="{0D108BD9-81ED-4DB2-BD59-A6C34878D82A}">
                    <a16:rowId xmlns:a16="http://schemas.microsoft.com/office/drawing/2014/main" val="3115484826"/>
                  </a:ext>
                </a:extLst>
              </a:tr>
              <a:tr h="381000">
                <a:tc>
                  <a:txBody>
                    <a:bodyPr/>
                    <a:lstStyle/>
                    <a:p>
                      <a:pPr algn="l"/>
                      <a:r>
                        <a:rPr lang="en-US" sz="2400" dirty="0">
                          <a:latin typeface="Source Sans 3" panose="020B0303030403020204" pitchFamily="34" charset="0"/>
                        </a:rPr>
                        <a:t>Week N + 1</a:t>
                      </a:r>
                    </a:p>
                  </a:txBody>
                  <a:tcPr>
                    <a:solidFill>
                      <a:schemeClr val="accent1">
                        <a:lumMod val="40000"/>
                        <a:lumOff val="60000"/>
                      </a:schemeClr>
                    </a:solidFill>
                  </a:tcPr>
                </a:tc>
                <a:tc>
                  <a:txBody>
                    <a:bodyPr/>
                    <a:lstStyle/>
                    <a:p>
                      <a:pPr algn="ctr"/>
                      <a:r>
                        <a:rPr lang="en-US" sz="2400" dirty="0">
                          <a:latin typeface="Source Sans 3" panose="020B0303030403020204" pitchFamily="34" charset="0"/>
                        </a:rPr>
                        <a:t>Lecture: part C</a:t>
                      </a:r>
                    </a:p>
                  </a:txBody>
                  <a:tcPr>
                    <a:solidFill>
                      <a:schemeClr val="accent1">
                        <a:lumMod val="40000"/>
                        <a:lumOff val="60000"/>
                      </a:schemeClr>
                    </a:solidFill>
                  </a:tcPr>
                </a:tc>
                <a:tc>
                  <a:txBody>
                    <a:bodyPr/>
                    <a:lstStyle/>
                    <a:p>
                      <a:pPr algn="ctr"/>
                      <a:endParaRPr lang="en-US" sz="2400" dirty="0">
                        <a:latin typeface="Source Sans 3" panose="020B0303030403020204" pitchFamily="34" charset="0"/>
                      </a:endParaRPr>
                    </a:p>
                  </a:txBody>
                  <a:tcPr>
                    <a:solidFill>
                      <a:schemeClr val="accent1">
                        <a:lumMod val="40000"/>
                        <a:lumOff val="60000"/>
                      </a:schemeClr>
                    </a:solidFill>
                  </a:tcPr>
                </a:tc>
                <a:tc>
                  <a:txBody>
                    <a:bodyPr/>
                    <a:lstStyle/>
                    <a:p>
                      <a:pPr algn="ctr"/>
                      <a:endParaRPr lang="en-US" sz="2400" dirty="0">
                        <a:latin typeface="Source Sans 3" panose="020B0303030403020204" pitchFamily="34" charset="0"/>
                      </a:endParaRPr>
                    </a:p>
                  </a:txBody>
                  <a:tcPr>
                    <a:solidFill>
                      <a:schemeClr val="accent1">
                        <a:lumMod val="40000"/>
                        <a:lumOff val="60000"/>
                      </a:schemeClr>
                    </a:solidFill>
                  </a:tcPr>
                </a:tc>
                <a:extLst>
                  <a:ext uri="{0D108BD9-81ED-4DB2-BD59-A6C34878D82A}">
                    <a16:rowId xmlns:a16="http://schemas.microsoft.com/office/drawing/2014/main" val="884681180"/>
                  </a:ext>
                </a:extLst>
              </a:tr>
            </a:tbl>
          </a:graphicData>
        </a:graphic>
      </p:graphicFrame>
      <p:sp>
        <p:nvSpPr>
          <p:cNvPr id="5" name="Left Arrow 4">
            <a:extLst>
              <a:ext uri="{FF2B5EF4-FFF2-40B4-BE49-F238E27FC236}">
                <a16:creationId xmlns:a16="http://schemas.microsoft.com/office/drawing/2014/main" id="{2E88F843-BF40-AB4D-B95B-6DF0E42F801F}"/>
              </a:ext>
            </a:extLst>
          </p:cNvPr>
          <p:cNvSpPr/>
          <p:nvPr/>
        </p:nvSpPr>
        <p:spPr>
          <a:xfrm>
            <a:off x="7696200" y="1752600"/>
            <a:ext cx="914400" cy="457200"/>
          </a:xfrm>
          <a:prstGeom prst="left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35DEDBF-C2ED-5246-92FA-56A25F64178B}"/>
              </a:ext>
            </a:extLst>
          </p:cNvPr>
          <p:cNvSpPr txBox="1"/>
          <p:nvPr/>
        </p:nvSpPr>
        <p:spPr>
          <a:xfrm>
            <a:off x="8610600" y="1803094"/>
            <a:ext cx="3589444" cy="400110"/>
          </a:xfrm>
          <a:prstGeom prst="rect">
            <a:avLst/>
          </a:prstGeom>
          <a:noFill/>
        </p:spPr>
        <p:txBody>
          <a:bodyPr wrap="none" rtlCol="0">
            <a:spAutoFit/>
          </a:bodyPr>
          <a:lstStyle/>
          <a:p>
            <a:r>
              <a:rPr lang="en-US" sz="2000" b="1" dirty="0">
                <a:solidFill>
                  <a:schemeClr val="accent2"/>
                </a:solidFill>
                <a:latin typeface="Source Sans 3" panose="020B0303030403020204" pitchFamily="34" charset="0"/>
                <a:cs typeface="Calibri" panose="020F0502020204030204" pitchFamily="34" charset="0"/>
              </a:rPr>
              <a:t>Great preamble to homework!</a:t>
            </a:r>
          </a:p>
        </p:txBody>
      </p:sp>
    </p:spTree>
    <p:extLst>
      <p:ext uri="{BB962C8B-B14F-4D97-AF65-F5344CB8AC3E}">
        <p14:creationId xmlns:p14="http://schemas.microsoft.com/office/powerpoint/2010/main" val="2593874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latin typeface="Source Sans 3" panose="020B0303030403020204" pitchFamily="34" charset="0"/>
              </a:rPr>
              <a:t>CS107 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rgbClr val="800000"/>
                </a:solidFill>
                <a:latin typeface="Source Sans 3" panose="020B0303030403020204" pitchFamily="34" charset="0"/>
              </a:rPr>
              <a:t>	</a:t>
            </a:r>
            <a:r>
              <a:rPr lang="en-US" altLang="x-none" sz="2200" b="1" dirty="0">
                <a:solidFill>
                  <a:srgbClr val="800000"/>
                </a:solidFill>
                <a:latin typeface="Source Sans 3" panose="020B0303030403020204" pitchFamily="34" charset="0"/>
              </a:rPr>
              <a:t>********</a:t>
            </a:r>
            <a:r>
              <a:rPr lang="en-US" altLang="x-none" sz="4400" dirty="0">
                <a:latin typeface="Source Sans 3" panose="020B0303030403020204" pitchFamily="34" charset="0"/>
              </a:rPr>
              <a:t>		40%		Assignments</a:t>
            </a:r>
          </a:p>
          <a:p>
            <a:pPr lvl="1">
              <a:spcBef>
                <a:spcPts val="1000"/>
              </a:spcBef>
              <a:buNone/>
              <a:tabLst>
                <a:tab pos="2055813" algn="l"/>
                <a:tab pos="2684463" algn="l"/>
              </a:tabLst>
            </a:pPr>
            <a:r>
              <a:rPr lang="en-US" altLang="x-none" sz="4400" dirty="0">
                <a:latin typeface="Source Sans 3" panose="020B0303030403020204" pitchFamily="34" charset="0"/>
              </a:rPr>
              <a:t>	</a:t>
            </a:r>
            <a:r>
              <a:rPr lang="en-US" altLang="x-none" sz="2200" b="1" dirty="0">
                <a:solidFill>
                  <a:schemeClr val="accent2"/>
                </a:solidFill>
                <a:latin typeface="Source Sans 3" panose="020B0303030403020204" pitchFamily="34" charset="0"/>
              </a:rPr>
              <a:t>**</a:t>
            </a:r>
            <a:r>
              <a:rPr lang="en-US" altLang="x-none" sz="4400" b="1" dirty="0">
                <a:solidFill>
                  <a:schemeClr val="accent2"/>
                </a:solidFill>
                <a:latin typeface="Source Sans 3" panose="020B0303030403020204" pitchFamily="34" charset="0"/>
              </a:rPr>
              <a:t> </a:t>
            </a:r>
            <a:r>
              <a:rPr lang="en-US" altLang="x-none" sz="4400" dirty="0">
                <a:latin typeface="Source Sans 3" panose="020B0303030403020204" pitchFamily="34" charset="0"/>
              </a:rPr>
              <a:t>		10%		Lab Participation</a:t>
            </a:r>
          </a:p>
          <a:p>
            <a:pPr lvl="1">
              <a:spcBef>
                <a:spcPts val="1000"/>
              </a:spcBef>
              <a:buNone/>
              <a:tabLst>
                <a:tab pos="2055813" algn="l"/>
                <a:tab pos="2684463" algn="l"/>
              </a:tabLst>
            </a:pPr>
            <a:r>
              <a:rPr lang="en-US" altLang="x-none" sz="4400" b="1" dirty="0">
                <a:solidFill>
                  <a:schemeClr val="hlink"/>
                </a:solidFill>
                <a:latin typeface="Source Sans 3" panose="020B0303030403020204" pitchFamily="34" charset="0"/>
              </a:rPr>
              <a:t>	</a:t>
            </a:r>
            <a:r>
              <a:rPr lang="en-US" altLang="x-none" sz="2200" b="1" dirty="0">
                <a:solidFill>
                  <a:schemeClr val="hlink"/>
                </a:solidFill>
                <a:latin typeface="Source Sans 3" panose="020B0303030403020204" pitchFamily="34" charset="0"/>
              </a:rPr>
              <a:t>****</a:t>
            </a:r>
            <a:r>
              <a:rPr lang="en-US" altLang="x-none" sz="4400" b="1" dirty="0">
                <a:solidFill>
                  <a:schemeClr val="hlink"/>
                </a:solidFill>
                <a:latin typeface="Source Sans 3" panose="020B0303030403020204" pitchFamily="34" charset="0"/>
              </a:rPr>
              <a:t> </a:t>
            </a:r>
            <a:r>
              <a:rPr lang="en-US" altLang="x-none" sz="4400" dirty="0">
                <a:latin typeface="Source Sans 3" panose="020B0303030403020204" pitchFamily="34" charset="0"/>
              </a:rPr>
              <a:t>		20%		Midterm Exam</a:t>
            </a:r>
          </a:p>
          <a:p>
            <a:pPr lvl="1">
              <a:spcBef>
                <a:spcPts val="1000"/>
              </a:spcBef>
              <a:buNone/>
              <a:tabLst>
                <a:tab pos="2055813" algn="l"/>
                <a:tab pos="2684463" algn="l"/>
              </a:tabLst>
            </a:pPr>
            <a:r>
              <a:rPr lang="en-US" altLang="x-none" sz="4400" dirty="0">
                <a:latin typeface="Source Sans 3" panose="020B0303030403020204" pitchFamily="34" charset="0"/>
              </a:rPr>
              <a:t>	</a:t>
            </a:r>
            <a:r>
              <a:rPr lang="en-US" altLang="x-none" sz="2200" b="1" dirty="0">
                <a:solidFill>
                  <a:srgbClr val="7030A0"/>
                </a:solidFill>
                <a:latin typeface="Source Sans 3" panose="020B0303030403020204" pitchFamily="34" charset="0"/>
              </a:rPr>
              <a:t>******</a:t>
            </a:r>
            <a:r>
              <a:rPr lang="en-US" altLang="x-none" sz="4400" dirty="0">
                <a:latin typeface="Source Sans 3" panose="020B0303030403020204" pitchFamily="34" charset="0"/>
              </a:rPr>
              <a:t>		30%		Final Exam</a:t>
            </a:r>
          </a:p>
          <a:p>
            <a:pPr lvl="1">
              <a:spcBef>
                <a:spcPts val="1000"/>
              </a:spcBef>
              <a:buNone/>
              <a:tabLst>
                <a:tab pos="2055813" algn="l"/>
                <a:tab pos="2684463" algn="l"/>
              </a:tabLst>
            </a:pPr>
            <a:endParaRPr lang="en-US" altLang="x-none" sz="4400" dirty="0"/>
          </a:p>
        </p:txBody>
      </p:sp>
      <p:sp>
        <p:nvSpPr>
          <p:cNvPr id="9" name="Rectangle 8">
            <a:extLst>
              <a:ext uri="{FF2B5EF4-FFF2-40B4-BE49-F238E27FC236}">
                <a16:creationId xmlns:a16="http://schemas.microsoft.com/office/drawing/2014/main" id="{812A31BA-737E-8641-BB02-166F9A19CDF1}"/>
              </a:ext>
            </a:extLst>
          </p:cNvPr>
          <p:cNvSpPr/>
          <p:nvPr/>
        </p:nvSpPr>
        <p:spPr>
          <a:xfrm>
            <a:off x="2209800" y="2438400"/>
            <a:ext cx="9144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B85476-EBCE-F04D-9265-F91CF761C654}"/>
              </a:ext>
            </a:extLst>
          </p:cNvPr>
          <p:cNvSpPr/>
          <p:nvPr/>
        </p:nvSpPr>
        <p:spPr>
          <a:xfrm>
            <a:off x="1371600" y="3238500"/>
            <a:ext cx="9144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4208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a:xfrm>
            <a:off x="457200" y="0"/>
            <a:ext cx="11277600" cy="1143000"/>
          </a:xfrm>
        </p:spPr>
        <p:txBody>
          <a:bodyPr/>
          <a:lstStyle/>
          <a:p>
            <a:r>
              <a:rPr lang="en-US" dirty="0">
                <a:latin typeface="Source Sans 3" panose="020B0303030403020204" pitchFamily="34" charset="0"/>
              </a:rPr>
              <a:t>CS107 Grading: Assignments</a:t>
            </a:r>
            <a:endParaRPr lang="en-US" dirty="0"/>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rgbClr val="800000"/>
                </a:solidFill>
                <a:latin typeface="Source Sans 3" panose="020B0303030403020204" pitchFamily="34" charset="0"/>
              </a:rPr>
              <a:t>	</a:t>
            </a:r>
            <a:r>
              <a:rPr lang="en-US" altLang="x-none" sz="2200" b="1" dirty="0">
                <a:solidFill>
                  <a:srgbClr val="800000"/>
                </a:solidFill>
                <a:latin typeface="Source Sans 3" panose="020B0303030403020204" pitchFamily="34" charset="0"/>
              </a:rPr>
              <a:t>********</a:t>
            </a:r>
            <a:r>
              <a:rPr lang="en-US" altLang="x-none" sz="4400" dirty="0">
                <a:latin typeface="Source Sans 3" panose="020B0303030403020204" pitchFamily="34" charset="0"/>
              </a:rPr>
              <a:t>		40%		Assignments</a:t>
            </a:r>
          </a:p>
          <a:p>
            <a:pPr lvl="1">
              <a:spcBef>
                <a:spcPts val="1000"/>
              </a:spcBef>
              <a:buNone/>
              <a:tabLst>
                <a:tab pos="2055813" algn="l"/>
                <a:tab pos="2684463" algn="l"/>
              </a:tabLst>
            </a:pPr>
            <a:r>
              <a:rPr lang="en-US" altLang="x-none" sz="4400" dirty="0">
                <a:solidFill>
                  <a:schemeClr val="bg1">
                    <a:lumMod val="65000"/>
                  </a:schemeClr>
                </a:solidFill>
                <a:latin typeface="Source Sans 3" panose="020B0303030403020204" pitchFamily="34" charset="0"/>
              </a:rPr>
              <a:t>	</a:t>
            </a:r>
            <a:r>
              <a:rPr lang="en-US" altLang="x-none" sz="2200" b="1" dirty="0">
                <a:solidFill>
                  <a:schemeClr val="bg1">
                    <a:lumMod val="65000"/>
                  </a:schemeClr>
                </a:solidFill>
                <a:latin typeface="Source Sans 3" panose="020B0303030403020204" pitchFamily="34" charset="0"/>
              </a:rPr>
              <a:t>**</a:t>
            </a:r>
            <a:r>
              <a:rPr lang="en-US" altLang="x-none" sz="4400" b="1" dirty="0">
                <a:solidFill>
                  <a:schemeClr val="bg1">
                    <a:lumMod val="65000"/>
                  </a:schemeClr>
                </a:solidFill>
                <a:latin typeface="Source Sans 3" panose="020B0303030403020204" pitchFamily="34" charset="0"/>
              </a:rPr>
              <a:t> </a:t>
            </a:r>
            <a:r>
              <a:rPr lang="en-US" altLang="x-none" sz="4400" dirty="0">
                <a:solidFill>
                  <a:schemeClr val="bg1">
                    <a:lumMod val="65000"/>
                  </a:schemeClr>
                </a:solidFill>
                <a:latin typeface="Source Sans 3" panose="020B0303030403020204" pitchFamily="34" charset="0"/>
              </a:rPr>
              <a:t>		10%		Lab Participation</a:t>
            </a:r>
          </a:p>
          <a:p>
            <a:pPr lvl="1">
              <a:spcBef>
                <a:spcPts val="1000"/>
              </a:spcBef>
              <a:buNone/>
              <a:tabLst>
                <a:tab pos="2055813" algn="l"/>
                <a:tab pos="2684463" algn="l"/>
              </a:tabLst>
            </a:pPr>
            <a:r>
              <a:rPr lang="en-US" altLang="x-none" sz="4400" b="1" dirty="0">
                <a:solidFill>
                  <a:schemeClr val="bg1">
                    <a:lumMod val="65000"/>
                  </a:schemeClr>
                </a:solidFill>
                <a:latin typeface="Source Sans 3" panose="020B0303030403020204" pitchFamily="34" charset="0"/>
              </a:rPr>
              <a:t>	</a:t>
            </a:r>
            <a:r>
              <a:rPr lang="en-US" altLang="x-none" sz="2200" b="1" dirty="0">
                <a:solidFill>
                  <a:schemeClr val="bg1">
                    <a:lumMod val="65000"/>
                  </a:schemeClr>
                </a:solidFill>
                <a:latin typeface="Source Sans 3" panose="020B0303030403020204" pitchFamily="34" charset="0"/>
              </a:rPr>
              <a:t>****</a:t>
            </a:r>
            <a:r>
              <a:rPr lang="en-US" altLang="x-none" sz="4400" b="1" dirty="0">
                <a:solidFill>
                  <a:schemeClr val="bg1">
                    <a:lumMod val="65000"/>
                  </a:schemeClr>
                </a:solidFill>
                <a:latin typeface="Source Sans 3" panose="020B0303030403020204" pitchFamily="34" charset="0"/>
              </a:rPr>
              <a:t> </a:t>
            </a:r>
            <a:r>
              <a:rPr lang="en-US" altLang="x-none" sz="4400" dirty="0">
                <a:solidFill>
                  <a:schemeClr val="bg1">
                    <a:lumMod val="65000"/>
                  </a:schemeClr>
                </a:solidFill>
                <a:latin typeface="Source Sans 3" panose="020B0303030403020204" pitchFamily="34" charset="0"/>
              </a:rPr>
              <a:t>		20%		Midterm Exam</a:t>
            </a:r>
          </a:p>
          <a:p>
            <a:pPr lvl="1">
              <a:spcBef>
                <a:spcPts val="1000"/>
              </a:spcBef>
              <a:buNone/>
              <a:tabLst>
                <a:tab pos="2055813" algn="l"/>
                <a:tab pos="2684463" algn="l"/>
              </a:tabLst>
            </a:pPr>
            <a:r>
              <a:rPr lang="en-US" altLang="x-none" sz="4400" dirty="0">
                <a:solidFill>
                  <a:schemeClr val="bg1">
                    <a:lumMod val="65000"/>
                  </a:schemeClr>
                </a:solidFill>
                <a:latin typeface="Source Sans 3" panose="020B0303030403020204" pitchFamily="34" charset="0"/>
              </a:rPr>
              <a:t>	</a:t>
            </a:r>
            <a:r>
              <a:rPr lang="en-US" altLang="x-none" sz="2200" b="1" dirty="0">
                <a:solidFill>
                  <a:schemeClr val="bg1">
                    <a:lumMod val="65000"/>
                  </a:schemeClr>
                </a:solidFill>
                <a:latin typeface="Source Sans 3" panose="020B0303030403020204" pitchFamily="34" charset="0"/>
              </a:rPr>
              <a:t>******</a:t>
            </a:r>
            <a:r>
              <a:rPr lang="en-US" altLang="x-none" sz="4400" dirty="0">
                <a:solidFill>
                  <a:schemeClr val="bg1">
                    <a:lumMod val="65000"/>
                  </a:schemeClr>
                </a:solidFill>
                <a:latin typeface="Source Sans 3" panose="020B0303030403020204" pitchFamily="34" charset="0"/>
              </a:rPr>
              <a:t>		30%		Final Exam</a:t>
            </a:r>
          </a:p>
          <a:p>
            <a:pPr lvl="1">
              <a:spcBef>
                <a:spcPts val="1000"/>
              </a:spcBef>
              <a:buNone/>
              <a:tabLst>
                <a:tab pos="2055813" algn="l"/>
                <a:tab pos="2684463" algn="l"/>
              </a:tabLst>
            </a:pPr>
            <a:endParaRPr lang="en-US" altLang="x-none" sz="4400" dirty="0"/>
          </a:p>
        </p:txBody>
      </p:sp>
      <p:sp>
        <p:nvSpPr>
          <p:cNvPr id="9" name="Rectangle 8">
            <a:extLst>
              <a:ext uri="{FF2B5EF4-FFF2-40B4-BE49-F238E27FC236}">
                <a16:creationId xmlns:a16="http://schemas.microsoft.com/office/drawing/2014/main" id="{812A31BA-737E-8641-BB02-166F9A19CDF1}"/>
              </a:ext>
            </a:extLst>
          </p:cNvPr>
          <p:cNvSpPr/>
          <p:nvPr/>
        </p:nvSpPr>
        <p:spPr>
          <a:xfrm>
            <a:off x="2209800" y="2438400"/>
            <a:ext cx="9144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B85476-EBCE-F04D-9265-F91CF761C654}"/>
              </a:ext>
            </a:extLst>
          </p:cNvPr>
          <p:cNvSpPr/>
          <p:nvPr/>
        </p:nvSpPr>
        <p:spPr>
          <a:xfrm>
            <a:off x="1371600" y="3238500"/>
            <a:ext cx="9144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1073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A99A7-6E16-AA4B-A526-E46C9D7542ED}"/>
              </a:ext>
            </a:extLst>
          </p:cNvPr>
          <p:cNvSpPr>
            <a:spLocks noGrp="1"/>
          </p:cNvSpPr>
          <p:nvPr>
            <p:ph type="title"/>
          </p:nvPr>
        </p:nvSpPr>
        <p:spPr/>
        <p:txBody>
          <a:bodyPr/>
          <a:lstStyle/>
          <a:p>
            <a:r>
              <a:rPr lang="en-US" dirty="0">
                <a:latin typeface="Source Sans 3" panose="020B0303030403020204" pitchFamily="34" charset="0"/>
              </a:rPr>
              <a:t>CS107 Assignments</a:t>
            </a:r>
          </a:p>
        </p:txBody>
      </p:sp>
      <p:sp>
        <p:nvSpPr>
          <p:cNvPr id="3" name="Content Placeholder 2">
            <a:extLst>
              <a:ext uri="{FF2B5EF4-FFF2-40B4-BE49-F238E27FC236}">
                <a16:creationId xmlns:a16="http://schemas.microsoft.com/office/drawing/2014/main" id="{B6664004-DABE-7B4B-B79B-85C4C5D9AC48}"/>
              </a:ext>
            </a:extLst>
          </p:cNvPr>
          <p:cNvSpPr>
            <a:spLocks noGrp="1"/>
          </p:cNvSpPr>
          <p:nvPr>
            <p:ph idx="1"/>
          </p:nvPr>
        </p:nvSpPr>
        <p:spPr>
          <a:xfrm>
            <a:off x="152400" y="1295400"/>
            <a:ext cx="7162800" cy="4419600"/>
          </a:xfrm>
        </p:spPr>
        <p:txBody>
          <a:bodyPr/>
          <a:lstStyle/>
          <a:p>
            <a:r>
              <a:rPr lang="en-US" dirty="0">
                <a:latin typeface="Source Sans 3" panose="020B0303030403020204" pitchFamily="34" charset="0"/>
              </a:rPr>
              <a:t>7 programming assignments completed individually using </a:t>
            </a:r>
            <a:r>
              <a:rPr lang="en-US" b="1" dirty="0">
                <a:latin typeface="Source Sans 3" panose="020B0303030403020204" pitchFamily="34" charset="0"/>
              </a:rPr>
              <a:t>Unix command line tools</a:t>
            </a:r>
          </a:p>
          <a:p>
            <a:pPr lvl="1"/>
            <a:r>
              <a:rPr lang="en-US" dirty="0">
                <a:latin typeface="Source Sans 3" panose="020B0303030403020204" pitchFamily="34" charset="0"/>
              </a:rPr>
              <a:t>Free software, already installed on </a:t>
            </a:r>
            <a:r>
              <a:rPr lang="en-US" b="1" dirty="0">
                <a:latin typeface="Source Code Pro" panose="020B0309030403020204" pitchFamily="34" charset="0"/>
                <a:ea typeface="Source Code Pro" panose="020B0309030403020204" pitchFamily="34" charset="0"/>
                <a:cs typeface="Courier New" panose="02070309020205020404" pitchFamily="49" charset="0"/>
              </a:rPr>
              <a:t>myth</a:t>
            </a:r>
            <a:r>
              <a:rPr lang="en-US" dirty="0">
                <a:latin typeface="Source Sans 3" panose="020B0303030403020204" pitchFamily="34" charset="0"/>
              </a:rPr>
              <a:t> machines / available on course website</a:t>
            </a:r>
          </a:p>
          <a:p>
            <a:pPr lvl="1"/>
            <a:r>
              <a:rPr lang="en-US" dirty="0">
                <a:latin typeface="Source Sans 3" panose="020B0303030403020204" pitchFamily="34" charset="0"/>
              </a:rPr>
              <a:t>We supply starter projects for each assignment</a:t>
            </a:r>
          </a:p>
          <a:p>
            <a:r>
              <a:rPr lang="en-US" dirty="0">
                <a:latin typeface="Source Sans 3" panose="020B0303030403020204" pitchFamily="34" charset="0"/>
              </a:rPr>
              <a:t>Graded on </a:t>
            </a:r>
            <a:r>
              <a:rPr lang="en-US" b="1" dirty="0">
                <a:latin typeface="Source Sans 3" panose="020B0303030403020204" pitchFamily="34" charset="0"/>
              </a:rPr>
              <a:t>functionality</a:t>
            </a:r>
            <a:r>
              <a:rPr lang="en-US" dirty="0">
                <a:latin typeface="Source Sans 3" panose="020B0303030403020204" pitchFamily="34" charset="0"/>
              </a:rPr>
              <a:t> and </a:t>
            </a:r>
            <a:r>
              <a:rPr lang="en-US" b="1" dirty="0">
                <a:latin typeface="Source Sans 3" panose="020B0303030403020204" pitchFamily="34" charset="0"/>
              </a:rPr>
              <a:t>style</a:t>
            </a:r>
            <a:endParaRPr lang="en-US" dirty="0">
              <a:latin typeface="Source Sans 3" panose="020B0303030403020204" pitchFamily="34" charset="0"/>
            </a:endParaRPr>
          </a:p>
          <a:p>
            <a:pPr lvl="1"/>
            <a:r>
              <a:rPr lang="en-US" dirty="0">
                <a:latin typeface="Source Sans 3" panose="020B0303030403020204" pitchFamily="34" charset="0"/>
              </a:rPr>
              <a:t>Functionality graded using </a:t>
            </a:r>
            <a:r>
              <a:rPr lang="en-US" b="1" dirty="0">
                <a:solidFill>
                  <a:schemeClr val="accent1"/>
                </a:solidFill>
                <a:latin typeface="Source Sans 3" panose="020B0303030403020204" pitchFamily="34" charset="0"/>
              </a:rPr>
              <a:t>automated tools</a:t>
            </a:r>
            <a:r>
              <a:rPr lang="en-US" dirty="0">
                <a:latin typeface="Source Sans 3" panose="020B0303030403020204" pitchFamily="34" charset="0"/>
              </a:rPr>
              <a:t>, given as point score, with minimal CA review</a:t>
            </a:r>
          </a:p>
          <a:p>
            <a:pPr lvl="1"/>
            <a:r>
              <a:rPr lang="en-US" dirty="0">
                <a:latin typeface="Source Sans 3" panose="020B0303030403020204" pitchFamily="34" charset="0"/>
              </a:rPr>
              <a:t>Style graded via code review (with </a:t>
            </a:r>
            <a:r>
              <a:rPr lang="en-US" b="1" dirty="0">
                <a:solidFill>
                  <a:schemeClr val="accent1"/>
                </a:solidFill>
                <a:latin typeface="Source Sans 3" panose="020B0303030403020204" pitchFamily="34" charset="0"/>
              </a:rPr>
              <a:t>occasional automated tests</a:t>
            </a:r>
            <a:r>
              <a:rPr lang="en-US" dirty="0">
                <a:latin typeface="Source Sans 3" panose="020B0303030403020204" pitchFamily="34" charset="0"/>
              </a:rPr>
              <a:t>) given as bucket score</a:t>
            </a:r>
          </a:p>
          <a:p>
            <a:pPr lvl="1"/>
            <a:r>
              <a:rPr lang="en-US" dirty="0">
                <a:latin typeface="Source Sans 3" panose="020B0303030403020204" pitchFamily="34" charset="0"/>
              </a:rPr>
              <a:t>Grades posted to website and shared via email</a:t>
            </a:r>
            <a:endParaRPr lang="en-US" dirty="0"/>
          </a:p>
          <a:p>
            <a:pPr lvl="1"/>
            <a:endParaRPr lang="en-US" dirty="0"/>
          </a:p>
        </p:txBody>
      </p:sp>
      <p:pic>
        <p:nvPicPr>
          <p:cNvPr id="7" name="Picture 6" descr="A screenshot of a Unix terminal, the program used to work on assignments in CS107.  The code displayed in the screenshot is not important.">
            <a:extLst>
              <a:ext uri="{FF2B5EF4-FFF2-40B4-BE49-F238E27FC236}">
                <a16:creationId xmlns:a16="http://schemas.microsoft.com/office/drawing/2014/main" id="{BD0AFB68-6967-CD42-85FD-3CD466213F3C}"/>
              </a:ext>
            </a:extLst>
          </p:cNvPr>
          <p:cNvPicPr>
            <a:picLocks noChangeAspect="1"/>
          </p:cNvPicPr>
          <p:nvPr/>
        </p:nvPicPr>
        <p:blipFill>
          <a:blip r:embed="rId3"/>
          <a:stretch>
            <a:fillRect/>
          </a:stretch>
        </p:blipFill>
        <p:spPr>
          <a:xfrm>
            <a:off x="6795366" y="1828800"/>
            <a:ext cx="5396634" cy="4114800"/>
          </a:xfrm>
          <a:prstGeom prst="rect">
            <a:avLst/>
          </a:prstGeom>
        </p:spPr>
      </p:pic>
    </p:spTree>
    <p:extLst>
      <p:ext uri="{BB962C8B-B14F-4D97-AF65-F5344CB8AC3E}">
        <p14:creationId xmlns:p14="http://schemas.microsoft.com/office/powerpoint/2010/main" val="407334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30908-CF76-CC42-BFEF-C4C5EEA27728}"/>
              </a:ext>
            </a:extLst>
          </p:cNvPr>
          <p:cNvSpPr>
            <a:spLocks noGrp="1"/>
          </p:cNvSpPr>
          <p:nvPr>
            <p:ph type="title"/>
          </p:nvPr>
        </p:nvSpPr>
        <p:spPr/>
        <p:txBody>
          <a:bodyPr/>
          <a:lstStyle/>
          <a:p>
            <a:r>
              <a:rPr lang="en-US" dirty="0">
                <a:latin typeface="Source Sans 3" panose="020B0303030403020204" pitchFamily="34" charset="0"/>
              </a:rPr>
              <a:t>CS107 Style Bucket System</a:t>
            </a:r>
          </a:p>
        </p:txBody>
      </p:sp>
      <p:graphicFrame>
        <p:nvGraphicFramePr>
          <p:cNvPr id="4" name="Group 4">
            <a:extLst>
              <a:ext uri="{FF2B5EF4-FFF2-40B4-BE49-F238E27FC236}">
                <a16:creationId xmlns:a16="http://schemas.microsoft.com/office/drawing/2014/main" id="{7F2DD58F-3924-2145-99FE-E8BC95BB2BBD}"/>
              </a:ext>
            </a:extLst>
          </p:cNvPr>
          <p:cNvGraphicFramePr>
            <a:graphicFrameLocks noGrp="1"/>
          </p:cNvGraphicFramePr>
          <p:nvPr>
            <p:extLst>
              <p:ext uri="{D42A27DB-BD31-4B8C-83A1-F6EECF244321}">
                <p14:modId xmlns:p14="http://schemas.microsoft.com/office/powerpoint/2010/main" val="4104832279"/>
              </p:ext>
            </p:extLst>
          </p:nvPr>
        </p:nvGraphicFramePr>
        <p:xfrm>
          <a:off x="457200" y="1524000"/>
          <a:ext cx="11277600" cy="2994660"/>
        </p:xfrm>
        <a:graphic>
          <a:graphicData uri="http://schemas.openxmlformats.org/drawingml/2006/table">
            <a:tbl>
              <a:tblPr/>
              <a:tblGrid>
                <a:gridCol w="1972650">
                  <a:extLst>
                    <a:ext uri="{9D8B030D-6E8A-4147-A177-3AD203B41FA5}">
                      <a16:colId xmlns:a16="http://schemas.microsoft.com/office/drawing/2014/main" val="20000"/>
                    </a:ext>
                  </a:extLst>
                </a:gridCol>
                <a:gridCol w="9304950">
                  <a:extLst>
                    <a:ext uri="{9D8B030D-6E8A-4147-A177-3AD203B41FA5}">
                      <a16:colId xmlns:a16="http://schemas.microsoft.com/office/drawing/2014/main" val="20001"/>
                    </a:ext>
                  </a:extLst>
                </a:gridCol>
              </a:tblGrid>
              <a:tr h="542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sym typeface="Symbol" charset="2"/>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1200" dirty="0">
                          <a:solidFill>
                            <a:schemeClr val="tx1"/>
                          </a:solidFill>
                          <a:effectLst/>
                          <a:latin typeface="Source Sans 3" panose="020B0303030403020204" pitchFamily="34" charset="0"/>
                          <a:ea typeface="+mn-ea"/>
                          <a:cs typeface="+mn-cs"/>
                        </a:rPr>
                        <a:t>An outstanding job: rarely given, particularly on early assignments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42925">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sym typeface="Symbol" charset="2"/>
                        </a:rPr>
                        <a:t>ok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1200" dirty="0">
                          <a:solidFill>
                            <a:schemeClr val="tx1"/>
                          </a:solidFill>
                          <a:effectLst/>
                          <a:latin typeface="Source Sans 3" panose="020B0303030403020204" pitchFamily="34" charset="0"/>
                          <a:ea typeface="+mn-ea"/>
                          <a:cs typeface="+mn-cs"/>
                        </a:rPr>
                        <a:t>A solid job: strong overall, with opportunity for improvement.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42925">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sym typeface="Symbol" charset="2"/>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1200" dirty="0">
                          <a:solidFill>
                            <a:schemeClr val="tx1"/>
                          </a:solidFill>
                          <a:effectLst/>
                          <a:latin typeface="Source Sans 3" panose="020B0303030403020204" pitchFamily="34" charset="0"/>
                          <a:ea typeface="+mn-ea"/>
                          <a:cs typeface="+mn-cs"/>
                        </a:rPr>
                        <a:t>Conveys some effort and understanding but has larger problems that would need to be addressed before submitting to a professional repo.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42925">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sym typeface="Symbol" charset="2"/>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r>
                        <a:rPr lang="en-US" sz="2400" kern="1200" dirty="0">
                          <a:solidFill>
                            <a:schemeClr val="tx1"/>
                          </a:solidFill>
                          <a:effectLst/>
                          <a:latin typeface="Source Sans 3" panose="020B0303030403020204" pitchFamily="34" charset="0"/>
                          <a:ea typeface="+mn-ea"/>
                          <a:cs typeface="+mn-cs"/>
                        </a:rPr>
                        <a:t>Suffers from many issues and represents minimally passing work. </a:t>
                      </a:r>
                      <a:endParaRPr lang="en-US" sz="2400" dirty="0">
                        <a:latin typeface="Source Sans 3" panose="020B0303030403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42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Source Code Pro" panose="020B0309030403020204" pitchFamily="34" charset="0"/>
                          <a:ea typeface="Source Code Pro" panose="020B0309030403020204" pitchFamily="34" charset="0"/>
                          <a:sym typeface="Symbol" charset="2"/>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latin typeface="Source Sans 3" panose="020B0303030403020204" pitchFamily="34" charset="0"/>
                          <a:ea typeface="+mn-ea"/>
                          <a:cs typeface="+mn-cs"/>
                        </a:rPr>
                        <a:t>No work submitted or barely changes any of the supplied starter code.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59522044"/>
                  </a:ext>
                </a:extLst>
              </a:tr>
            </a:tbl>
          </a:graphicData>
        </a:graphic>
      </p:graphicFrame>
    </p:spTree>
    <p:extLst>
      <p:ext uri="{BB962C8B-B14F-4D97-AF65-F5344CB8AC3E}">
        <p14:creationId xmlns:p14="http://schemas.microsoft.com/office/powerpoint/2010/main" val="4100324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174B4-8614-8E4A-83C5-502E1E119367}"/>
              </a:ext>
            </a:extLst>
          </p:cNvPr>
          <p:cNvSpPr>
            <a:spLocks noGrp="1"/>
          </p:cNvSpPr>
          <p:nvPr>
            <p:ph type="title"/>
          </p:nvPr>
        </p:nvSpPr>
        <p:spPr/>
        <p:txBody>
          <a:bodyPr/>
          <a:lstStyle/>
          <a:p>
            <a:r>
              <a:rPr lang="en-US" dirty="0">
                <a:latin typeface="Source Sans 3" panose="020B0303030403020204" pitchFamily="34" charset="0"/>
              </a:rPr>
              <a:t>CS107 Late Assignment Policy</a:t>
            </a:r>
          </a:p>
        </p:txBody>
      </p:sp>
      <p:sp>
        <p:nvSpPr>
          <p:cNvPr id="3" name="Content Placeholder 2">
            <a:extLst>
              <a:ext uri="{FF2B5EF4-FFF2-40B4-BE49-F238E27FC236}">
                <a16:creationId xmlns:a16="http://schemas.microsoft.com/office/drawing/2014/main" id="{BE27E57E-7624-404F-84E4-31F08FDA130E}"/>
              </a:ext>
            </a:extLst>
          </p:cNvPr>
          <p:cNvSpPr>
            <a:spLocks noGrp="1"/>
          </p:cNvSpPr>
          <p:nvPr>
            <p:ph idx="1"/>
          </p:nvPr>
        </p:nvSpPr>
        <p:spPr/>
        <p:txBody>
          <a:bodyPr/>
          <a:lstStyle/>
          <a:p>
            <a:pPr marL="0" indent="0" algn="ctr">
              <a:buNone/>
            </a:pPr>
            <a:r>
              <a:rPr lang="en-US" b="1" dirty="0">
                <a:latin typeface="Source Sans 3" panose="020B0303030403020204" pitchFamily="34" charset="0"/>
              </a:rPr>
              <a:t>All programming assignments are due a minute before midnight, Stanford time, on whatever day they fall due.</a:t>
            </a:r>
            <a:br>
              <a:rPr lang="en-US" b="1" dirty="0">
                <a:latin typeface="Source Sans 3" panose="020B0303030403020204" pitchFamily="34" charset="0"/>
              </a:rPr>
            </a:br>
            <a:endParaRPr lang="en-US" b="1" dirty="0">
              <a:latin typeface="Source Sans 3" panose="020B0303030403020204" pitchFamily="34" charset="0"/>
            </a:endParaRPr>
          </a:p>
          <a:p>
            <a:r>
              <a:rPr lang="en-US" dirty="0">
                <a:latin typeface="Source Sans 3" panose="020B0303030403020204" pitchFamily="34" charset="0"/>
              </a:rPr>
              <a:t>If you need to submit an assignment after the deadline, you still can. Doing so, however, imposes a cap on the maximum number of points you can get, depending on how late the submission.</a:t>
            </a:r>
          </a:p>
          <a:p>
            <a:pPr lvl="1"/>
            <a:r>
              <a:rPr lang="en-US" dirty="0">
                <a:latin typeface="Source Sans 3" panose="020B0303030403020204" pitchFamily="34" charset="0"/>
              </a:rPr>
              <a:t>Submit an assignment before the published deadline? You can get </a:t>
            </a:r>
            <a:r>
              <a:rPr lang="en-US" b="1" dirty="0">
                <a:latin typeface="Source Sans 3" panose="020B0303030403020204" pitchFamily="34" charset="0"/>
              </a:rPr>
              <a:t>100%</a:t>
            </a:r>
            <a:r>
              <a:rPr lang="en-US" dirty="0">
                <a:latin typeface="Source Sans 3" panose="020B0303030403020204" pitchFamily="34" charset="0"/>
              </a:rPr>
              <a:t>. Seems right.</a:t>
            </a:r>
          </a:p>
          <a:p>
            <a:pPr lvl="1"/>
            <a:r>
              <a:rPr lang="en-US" dirty="0">
                <a:latin typeface="Source Sans 3" panose="020B0303030403020204" pitchFamily="34" charset="0"/>
              </a:rPr>
              <a:t>Submit after the deadline, but within 24 hours? Functionality score is capped at 95%.</a:t>
            </a:r>
          </a:p>
          <a:p>
            <a:pPr lvl="2"/>
            <a:r>
              <a:rPr lang="en-US" dirty="0">
                <a:latin typeface="Source Sans 3" panose="020B0303030403020204" pitchFamily="34" charset="0"/>
              </a:rPr>
              <a:t>What does </a:t>
            </a:r>
            <a:r>
              <a:rPr lang="en-US" b="1" dirty="0">
                <a:solidFill>
                  <a:schemeClr val="accent1"/>
                </a:solidFill>
                <a:latin typeface="Source Sans 3" panose="020B0303030403020204" pitchFamily="34" charset="0"/>
              </a:rPr>
              <a:t>capped</a:t>
            </a:r>
            <a:r>
              <a:rPr lang="en-US" dirty="0">
                <a:latin typeface="Source Sans 3" panose="020B0303030403020204" pitchFamily="34" charset="0"/>
              </a:rPr>
              <a:t> mean here? It means that all scores between 96% and 100% are demoted to 95%, but all other scores are left alone.</a:t>
            </a:r>
          </a:p>
          <a:p>
            <a:pPr lvl="1"/>
            <a:r>
              <a:rPr lang="en-US" dirty="0">
                <a:latin typeface="Source Sans 3" panose="020B0303030403020204" pitchFamily="34" charset="0"/>
              </a:rPr>
              <a:t>Submit an assignment between 24 and 48 hours post-deadline? Score capped at 90%.</a:t>
            </a:r>
          </a:p>
          <a:p>
            <a:pPr lvl="1"/>
            <a:r>
              <a:rPr lang="en-US" dirty="0">
                <a:latin typeface="Source Sans 3" panose="020B0303030403020204" pitchFamily="34" charset="0"/>
              </a:rPr>
              <a:t>Submit an assignment between 48 and 72 hours post-deadline? Score capped at 85%.</a:t>
            </a:r>
          </a:p>
          <a:p>
            <a:pPr lvl="1"/>
            <a:r>
              <a:rPr lang="en-US" dirty="0">
                <a:latin typeface="Source Sans 3" panose="020B0303030403020204" pitchFamily="34" charset="0"/>
              </a:rPr>
              <a:t>Unless you've made prior arrangements with us, no work is accepted after 72 hours.</a:t>
            </a:r>
          </a:p>
        </p:txBody>
      </p:sp>
    </p:spTree>
    <p:extLst>
      <p:ext uri="{BB962C8B-B14F-4D97-AF65-F5344CB8AC3E}">
        <p14:creationId xmlns:p14="http://schemas.microsoft.com/office/powerpoint/2010/main" val="154098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E4E42-4310-BF5B-5102-5B5E4215B8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99781F-0B34-7ED3-E968-5FC84105D4E8}"/>
              </a:ext>
            </a:extLst>
          </p:cNvPr>
          <p:cNvSpPr>
            <a:spLocks noGrp="1"/>
          </p:cNvSpPr>
          <p:nvPr>
            <p:ph type="title"/>
          </p:nvPr>
        </p:nvSpPr>
        <p:spPr/>
        <p:txBody>
          <a:bodyPr/>
          <a:lstStyle/>
          <a:p>
            <a:r>
              <a:rPr lang="en-US" dirty="0">
                <a:latin typeface="Source Sans 3" panose="020B0303030403020204" pitchFamily="34" charset="0"/>
              </a:rPr>
              <a:t>CS107 Assignment Resubmission Policy</a:t>
            </a:r>
          </a:p>
        </p:txBody>
      </p:sp>
      <p:sp>
        <p:nvSpPr>
          <p:cNvPr id="3" name="Content Placeholder 2">
            <a:extLst>
              <a:ext uri="{FF2B5EF4-FFF2-40B4-BE49-F238E27FC236}">
                <a16:creationId xmlns:a16="http://schemas.microsoft.com/office/drawing/2014/main" id="{901BC6E0-8B57-A51D-CA13-20E4324A165B}"/>
              </a:ext>
            </a:extLst>
          </p:cNvPr>
          <p:cNvSpPr>
            <a:spLocks noGrp="1"/>
          </p:cNvSpPr>
          <p:nvPr>
            <p:ph idx="1"/>
          </p:nvPr>
        </p:nvSpPr>
        <p:spPr/>
        <p:txBody>
          <a:bodyPr/>
          <a:lstStyle/>
          <a:p>
            <a:pPr marL="0" indent="0" algn="ctr">
              <a:buNone/>
            </a:pPr>
            <a:r>
              <a:rPr lang="en-US" b="1" dirty="0">
                <a:latin typeface="Source Sans 3" panose="020B0303030403020204" pitchFamily="34" charset="0"/>
              </a:rPr>
              <a:t>For all assignments except </a:t>
            </a:r>
            <a:r>
              <a:rPr lang="en-US" b="1" dirty="0">
                <a:latin typeface="Source Code Pro" panose="020B0309030403020204" pitchFamily="34" charset="0"/>
                <a:ea typeface="Source Code Pro" panose="020B0309030403020204" pitchFamily="34" charset="0"/>
              </a:rPr>
              <a:t>assign6</a:t>
            </a:r>
            <a:r>
              <a:rPr lang="en-US" b="1" dirty="0">
                <a:latin typeface="Source Sans 3" panose="020B0303030403020204" pitchFamily="34" charset="0"/>
              </a:rPr>
              <a:t>, I will allow anyone who pulled less than 85% of the functionality points to resubmit to get to up to 85%.</a:t>
            </a:r>
          </a:p>
          <a:p>
            <a:pPr marL="0" indent="0" algn="ctr">
              <a:buNone/>
            </a:pPr>
            <a:r>
              <a:rPr lang="en-US" sz="2000" dirty="0"/>
              <a:t>You must, however, have received at least 25% of the functionality points in the first place. Otherwise, the maximum you can get is three times your original score.</a:t>
            </a:r>
            <a:br>
              <a:rPr lang="en-US" b="1" dirty="0">
                <a:latin typeface="Source Sans 3" panose="020B0303030403020204" pitchFamily="34" charset="0"/>
              </a:rPr>
            </a:br>
            <a:endParaRPr lang="en-US" b="1" dirty="0">
              <a:latin typeface="Source Sans 3" panose="020B0303030403020204" pitchFamily="34" charset="0"/>
            </a:endParaRPr>
          </a:p>
          <a:p>
            <a:r>
              <a:rPr lang="en-US" dirty="0">
                <a:latin typeface="Source Sans 3" panose="020B0303030403020204" pitchFamily="34" charset="0"/>
              </a:rPr>
              <a:t>We only rerun the automated tests. </a:t>
            </a:r>
          </a:p>
          <a:p>
            <a:pPr lvl="1"/>
            <a:r>
              <a:rPr lang="en-US" dirty="0">
                <a:latin typeface="Source Sans 3" panose="020B0303030403020204" pitchFamily="34" charset="0"/>
              </a:rPr>
              <a:t>We don’t review your code again or reread responses to short answer questions.</a:t>
            </a:r>
          </a:p>
          <a:p>
            <a:r>
              <a:rPr lang="en-US" dirty="0">
                <a:latin typeface="Source Sans 3" panose="020B0303030403020204" pitchFamily="34" charset="0"/>
              </a:rPr>
              <a:t>Once grade reports for an assignment are shared with the class, you have seven calendar days to resubmit.</a:t>
            </a:r>
          </a:p>
          <a:p>
            <a:r>
              <a:rPr lang="en-US" dirty="0">
                <a:latin typeface="Source Sans 3" panose="020B0303030403020204" pitchFamily="34" charset="0"/>
              </a:rPr>
              <a:t>Email Jerry when you’d like to resubmit and I’ll let you know how.</a:t>
            </a:r>
          </a:p>
        </p:txBody>
      </p:sp>
    </p:spTree>
    <p:extLst>
      <p:ext uri="{BB962C8B-B14F-4D97-AF65-F5344CB8AC3E}">
        <p14:creationId xmlns:p14="http://schemas.microsoft.com/office/powerpoint/2010/main" val="4110215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latin typeface="Source Sans 3" panose="020B0303030403020204" pitchFamily="34" charset="0"/>
              </a:rPr>
              <a:t>CS107 Grading: Labs</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rgbClr val="800000"/>
                </a:solidFill>
                <a:latin typeface="Source Sans 3" panose="020B0303030403020204" pitchFamily="34" charset="0"/>
              </a:rPr>
              <a:t>	</a:t>
            </a:r>
            <a:r>
              <a:rPr lang="en-US" altLang="x-none" sz="2200" b="1" dirty="0">
                <a:solidFill>
                  <a:schemeClr val="bg1">
                    <a:lumMod val="65000"/>
                  </a:schemeClr>
                </a:solidFill>
                <a:latin typeface="Source Sans 3" panose="020B0303030403020204" pitchFamily="34" charset="0"/>
              </a:rPr>
              <a:t>********</a:t>
            </a:r>
            <a:r>
              <a:rPr lang="en-US" altLang="x-none" sz="4400" dirty="0">
                <a:solidFill>
                  <a:schemeClr val="bg1">
                    <a:lumMod val="65000"/>
                  </a:schemeClr>
                </a:solidFill>
                <a:latin typeface="Source Sans 3" panose="020B0303030403020204" pitchFamily="34" charset="0"/>
              </a:rPr>
              <a:t>		40%		Assignments</a:t>
            </a:r>
          </a:p>
          <a:p>
            <a:pPr lvl="1">
              <a:spcBef>
                <a:spcPts val="1000"/>
              </a:spcBef>
              <a:buNone/>
              <a:tabLst>
                <a:tab pos="2055813" algn="l"/>
                <a:tab pos="2684463" algn="l"/>
              </a:tabLst>
            </a:pPr>
            <a:r>
              <a:rPr lang="en-US" altLang="x-none" sz="4400" dirty="0">
                <a:latin typeface="Source Sans 3" panose="020B0303030403020204" pitchFamily="34" charset="0"/>
              </a:rPr>
              <a:t>	</a:t>
            </a:r>
            <a:r>
              <a:rPr lang="en-US" altLang="x-none" sz="2200" b="1" dirty="0">
                <a:solidFill>
                  <a:schemeClr val="accent2"/>
                </a:solidFill>
                <a:latin typeface="Source Sans 3" panose="020B0303030403020204" pitchFamily="34" charset="0"/>
              </a:rPr>
              <a:t>**</a:t>
            </a:r>
            <a:r>
              <a:rPr lang="en-US" altLang="x-none" sz="4400" b="1" dirty="0">
                <a:solidFill>
                  <a:schemeClr val="accent2"/>
                </a:solidFill>
                <a:latin typeface="Source Sans 3" panose="020B0303030403020204" pitchFamily="34" charset="0"/>
              </a:rPr>
              <a:t> </a:t>
            </a:r>
            <a:r>
              <a:rPr lang="en-US" altLang="x-none" sz="4400" dirty="0">
                <a:latin typeface="Source Sans 3" panose="020B0303030403020204" pitchFamily="34" charset="0"/>
              </a:rPr>
              <a:t>		10%		Lab Participation</a:t>
            </a:r>
          </a:p>
          <a:p>
            <a:pPr lvl="1">
              <a:spcBef>
                <a:spcPts val="1000"/>
              </a:spcBef>
              <a:buNone/>
              <a:tabLst>
                <a:tab pos="2055813" algn="l"/>
                <a:tab pos="2684463" algn="l"/>
              </a:tabLst>
            </a:pPr>
            <a:r>
              <a:rPr lang="en-US" altLang="x-none" sz="4400" b="1" dirty="0">
                <a:solidFill>
                  <a:schemeClr val="bg1">
                    <a:lumMod val="65000"/>
                  </a:schemeClr>
                </a:solidFill>
                <a:latin typeface="Source Sans 3" panose="020B0303030403020204" pitchFamily="34" charset="0"/>
              </a:rPr>
              <a:t>	</a:t>
            </a:r>
            <a:r>
              <a:rPr lang="en-US" altLang="x-none" sz="2200" b="1" dirty="0">
                <a:solidFill>
                  <a:schemeClr val="bg1">
                    <a:lumMod val="65000"/>
                  </a:schemeClr>
                </a:solidFill>
                <a:latin typeface="Source Sans 3" panose="020B0303030403020204" pitchFamily="34" charset="0"/>
              </a:rPr>
              <a:t>****</a:t>
            </a:r>
            <a:r>
              <a:rPr lang="en-US" altLang="x-none" sz="4400" b="1" dirty="0">
                <a:solidFill>
                  <a:schemeClr val="bg1">
                    <a:lumMod val="65000"/>
                  </a:schemeClr>
                </a:solidFill>
                <a:latin typeface="Source Sans 3" panose="020B0303030403020204" pitchFamily="34" charset="0"/>
              </a:rPr>
              <a:t> </a:t>
            </a:r>
            <a:r>
              <a:rPr lang="en-US" altLang="x-none" sz="4400" dirty="0">
                <a:solidFill>
                  <a:schemeClr val="bg1">
                    <a:lumMod val="65000"/>
                  </a:schemeClr>
                </a:solidFill>
                <a:latin typeface="Source Sans 3" panose="020B0303030403020204" pitchFamily="34" charset="0"/>
              </a:rPr>
              <a:t>		20%		Midterm Exam</a:t>
            </a:r>
          </a:p>
          <a:p>
            <a:pPr lvl="1">
              <a:spcBef>
                <a:spcPts val="1000"/>
              </a:spcBef>
              <a:buNone/>
              <a:tabLst>
                <a:tab pos="2055813" algn="l"/>
                <a:tab pos="2684463" algn="l"/>
              </a:tabLst>
            </a:pPr>
            <a:r>
              <a:rPr lang="en-US" altLang="x-none" sz="4400" dirty="0">
                <a:solidFill>
                  <a:schemeClr val="bg1">
                    <a:lumMod val="65000"/>
                  </a:schemeClr>
                </a:solidFill>
                <a:latin typeface="Source Sans 3" panose="020B0303030403020204" pitchFamily="34" charset="0"/>
              </a:rPr>
              <a:t>	</a:t>
            </a:r>
            <a:r>
              <a:rPr lang="en-US" altLang="x-none" sz="2200" b="1" dirty="0">
                <a:solidFill>
                  <a:schemeClr val="bg1">
                    <a:lumMod val="65000"/>
                  </a:schemeClr>
                </a:solidFill>
                <a:latin typeface="Source Sans 3" panose="020B0303030403020204" pitchFamily="34" charset="0"/>
              </a:rPr>
              <a:t>******</a:t>
            </a:r>
            <a:r>
              <a:rPr lang="en-US" altLang="x-none" sz="4400" dirty="0">
                <a:solidFill>
                  <a:schemeClr val="bg1">
                    <a:lumMod val="65000"/>
                  </a:schemeClr>
                </a:solidFill>
                <a:latin typeface="Source Sans 3" panose="020B0303030403020204" pitchFamily="34" charset="0"/>
              </a:rPr>
              <a:t>		30%		Final Exam</a:t>
            </a:r>
          </a:p>
          <a:p>
            <a:pPr lvl="1">
              <a:spcBef>
                <a:spcPts val="1000"/>
              </a:spcBef>
              <a:buNone/>
              <a:tabLst>
                <a:tab pos="2055813" algn="l"/>
                <a:tab pos="2684463" algn="l"/>
              </a:tabLst>
            </a:pPr>
            <a:endParaRPr lang="en-US" altLang="x-none" sz="4400" dirty="0"/>
          </a:p>
        </p:txBody>
      </p:sp>
      <p:sp>
        <p:nvSpPr>
          <p:cNvPr id="9" name="Rectangle 8">
            <a:extLst>
              <a:ext uri="{FF2B5EF4-FFF2-40B4-BE49-F238E27FC236}">
                <a16:creationId xmlns:a16="http://schemas.microsoft.com/office/drawing/2014/main" id="{812A31BA-737E-8641-BB02-166F9A19CDF1}"/>
              </a:ext>
            </a:extLst>
          </p:cNvPr>
          <p:cNvSpPr/>
          <p:nvPr/>
        </p:nvSpPr>
        <p:spPr>
          <a:xfrm>
            <a:off x="2209800" y="2438400"/>
            <a:ext cx="9144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B85476-EBCE-F04D-9265-F91CF761C654}"/>
              </a:ext>
            </a:extLst>
          </p:cNvPr>
          <p:cNvSpPr/>
          <p:nvPr/>
        </p:nvSpPr>
        <p:spPr>
          <a:xfrm>
            <a:off x="1371600" y="3238500"/>
            <a:ext cx="9144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1355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55CD-0D28-0A43-9620-D0684D746672}"/>
              </a:ext>
            </a:extLst>
          </p:cNvPr>
          <p:cNvSpPr>
            <a:spLocks noGrp="1"/>
          </p:cNvSpPr>
          <p:nvPr>
            <p:ph type="title"/>
          </p:nvPr>
        </p:nvSpPr>
        <p:spPr/>
        <p:txBody>
          <a:bodyPr/>
          <a:lstStyle/>
          <a:p>
            <a:r>
              <a:rPr lang="en-US" dirty="0">
                <a:latin typeface="Source Sans 3" panose="020B0303030403020204" pitchFamily="34" charset="0"/>
              </a:rPr>
              <a:t>CS107 Labs</a:t>
            </a:r>
          </a:p>
        </p:txBody>
      </p:sp>
      <p:sp>
        <p:nvSpPr>
          <p:cNvPr id="3" name="Content Placeholder 2">
            <a:extLst>
              <a:ext uri="{FF2B5EF4-FFF2-40B4-BE49-F238E27FC236}">
                <a16:creationId xmlns:a16="http://schemas.microsoft.com/office/drawing/2014/main" id="{668D2A55-9433-6243-9DCD-681E776E4950}"/>
              </a:ext>
            </a:extLst>
          </p:cNvPr>
          <p:cNvSpPr>
            <a:spLocks noGrp="1"/>
          </p:cNvSpPr>
          <p:nvPr>
            <p:ph idx="1"/>
          </p:nvPr>
        </p:nvSpPr>
        <p:spPr/>
        <p:txBody>
          <a:bodyPr/>
          <a:lstStyle/>
          <a:p>
            <a:r>
              <a:rPr lang="en-US" dirty="0">
                <a:latin typeface="Source Sans 3" panose="020B0303030403020204" pitchFamily="34" charset="0"/>
              </a:rPr>
              <a:t>Weekly, in-person labs led by CAs, starting </a:t>
            </a:r>
            <a:r>
              <a:rPr lang="en-US" b="1" dirty="0">
                <a:latin typeface="Source Sans 3" panose="020B0303030403020204" pitchFamily="34" charset="0"/>
              </a:rPr>
              <a:t>next</a:t>
            </a:r>
            <a:r>
              <a:rPr lang="en-US" i="1" dirty="0">
                <a:latin typeface="Source Sans 3" panose="020B0303030403020204" pitchFamily="34" charset="0"/>
              </a:rPr>
              <a:t> </a:t>
            </a:r>
            <a:r>
              <a:rPr lang="en-US" b="1" dirty="0">
                <a:latin typeface="Source Sans 3" panose="020B0303030403020204" pitchFamily="34" charset="0"/>
              </a:rPr>
              <a:t>week</a:t>
            </a:r>
            <a:r>
              <a:rPr lang="en-US" dirty="0">
                <a:latin typeface="Source Sans 3" panose="020B0303030403020204" pitchFamily="34" charset="0"/>
              </a:rPr>
              <a:t>, offered on Wednesdays and Thursdays.</a:t>
            </a:r>
          </a:p>
          <a:p>
            <a:r>
              <a:rPr lang="en-US" dirty="0">
                <a:latin typeface="Source Sans 3" panose="020B0303030403020204" pitchFamily="34" charset="0"/>
              </a:rPr>
              <a:t>Hands-on practice with lecture material and course concepts.</a:t>
            </a:r>
          </a:p>
          <a:p>
            <a:r>
              <a:rPr lang="en-US" dirty="0">
                <a:latin typeface="Source Sans 3" panose="020B0303030403020204" pitchFamily="34" charset="0"/>
              </a:rPr>
              <a:t>Graded on attendance + participation. You get points for literally showing up on time, working through some exercises with everyone else, and staying for the duration.</a:t>
            </a:r>
          </a:p>
          <a:p>
            <a:r>
              <a:rPr lang="en-US" dirty="0">
                <a:latin typeface="Source Sans 3" panose="020B0303030403020204" pitchFamily="34" charset="0"/>
              </a:rPr>
              <a:t>CGOE students complete lab work (and take exam exams) remotely. More info in </a:t>
            </a:r>
            <a:r>
              <a:rPr lang="en-US" dirty="0">
                <a:latin typeface="Source Sans 3" panose="020B0303030403020204" pitchFamily="34" charset="0"/>
                <a:hlinkClick r:id="rId2"/>
              </a:rPr>
              <a:t>CGOE Handout</a:t>
            </a:r>
            <a:r>
              <a:rPr lang="en-US" dirty="0">
                <a:latin typeface="Source Sans 3" panose="020B0303030403020204" pitchFamily="34" charset="0"/>
              </a:rPr>
              <a:t>.</a:t>
            </a:r>
          </a:p>
          <a:p>
            <a:r>
              <a:rPr lang="en-US" dirty="0">
                <a:latin typeface="Source Sans 3" panose="020B0303030403020204" pitchFamily="34" charset="0"/>
              </a:rPr>
              <a:t>Lab preference submissions are already open, but you take your time finalizing your schedule before submitting. You may submit your preferences anytime until </a:t>
            </a:r>
            <a:r>
              <a:rPr lang="en-US" b="1" dirty="0">
                <a:latin typeface="Source Sans 3" panose="020B0303030403020204" pitchFamily="34" charset="0"/>
              </a:rPr>
              <a:t>Sunday 01/11 at 5PM PST</a:t>
            </a:r>
            <a:r>
              <a:rPr lang="en-US" dirty="0">
                <a:latin typeface="Source Sans 3" panose="020B0303030403020204" pitchFamily="34" charset="0"/>
              </a:rPr>
              <a:t>.</a:t>
            </a:r>
          </a:p>
        </p:txBody>
      </p:sp>
    </p:spTree>
    <p:extLst>
      <p:ext uri="{BB962C8B-B14F-4D97-AF65-F5344CB8AC3E}">
        <p14:creationId xmlns:p14="http://schemas.microsoft.com/office/powerpoint/2010/main" val="119284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latin typeface="Source Sans 3" panose="020B0303030403020204" pitchFamily="34" charset="0"/>
              </a:rPr>
              <a:t>CS107 Grading: Exams</a:t>
            </a:r>
            <a:endParaRPr lang="en-US" dirty="0"/>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chemeClr val="bg1">
                    <a:lumMod val="65000"/>
                  </a:schemeClr>
                </a:solidFill>
                <a:latin typeface="Source Sans 3" panose="020B0303030403020204" pitchFamily="34" charset="0"/>
              </a:rPr>
              <a:t>	</a:t>
            </a:r>
            <a:r>
              <a:rPr lang="en-US" altLang="x-none" sz="2200" b="1" dirty="0">
                <a:solidFill>
                  <a:schemeClr val="bg1">
                    <a:lumMod val="65000"/>
                  </a:schemeClr>
                </a:solidFill>
                <a:latin typeface="Source Sans 3" panose="020B0303030403020204" pitchFamily="34" charset="0"/>
              </a:rPr>
              <a:t>********</a:t>
            </a:r>
            <a:r>
              <a:rPr lang="en-US" altLang="x-none" sz="4400" dirty="0">
                <a:solidFill>
                  <a:schemeClr val="bg1">
                    <a:lumMod val="65000"/>
                  </a:schemeClr>
                </a:solidFill>
                <a:latin typeface="Source Sans 3" panose="020B0303030403020204" pitchFamily="34" charset="0"/>
              </a:rPr>
              <a:t>		40%		Assignments</a:t>
            </a:r>
          </a:p>
          <a:p>
            <a:pPr lvl="1">
              <a:spcBef>
                <a:spcPts val="1000"/>
              </a:spcBef>
              <a:buNone/>
              <a:tabLst>
                <a:tab pos="2055813" algn="l"/>
                <a:tab pos="2684463" algn="l"/>
              </a:tabLst>
            </a:pPr>
            <a:r>
              <a:rPr lang="en-US" altLang="x-none" sz="4400" dirty="0">
                <a:solidFill>
                  <a:schemeClr val="bg1">
                    <a:lumMod val="65000"/>
                  </a:schemeClr>
                </a:solidFill>
                <a:latin typeface="Source Sans 3" panose="020B0303030403020204" pitchFamily="34" charset="0"/>
              </a:rPr>
              <a:t>	</a:t>
            </a:r>
            <a:r>
              <a:rPr lang="en-US" altLang="x-none" sz="2200" b="1" dirty="0">
                <a:solidFill>
                  <a:schemeClr val="bg1">
                    <a:lumMod val="65000"/>
                  </a:schemeClr>
                </a:solidFill>
                <a:latin typeface="Source Sans 3" panose="020B0303030403020204" pitchFamily="34" charset="0"/>
              </a:rPr>
              <a:t>**</a:t>
            </a:r>
            <a:r>
              <a:rPr lang="en-US" altLang="x-none" sz="4400" b="1" dirty="0">
                <a:solidFill>
                  <a:schemeClr val="bg1">
                    <a:lumMod val="65000"/>
                  </a:schemeClr>
                </a:solidFill>
                <a:latin typeface="Source Sans 3" panose="020B0303030403020204" pitchFamily="34" charset="0"/>
              </a:rPr>
              <a:t> </a:t>
            </a:r>
            <a:r>
              <a:rPr lang="en-US" altLang="x-none" sz="4400" dirty="0">
                <a:solidFill>
                  <a:schemeClr val="bg1">
                    <a:lumMod val="65000"/>
                  </a:schemeClr>
                </a:solidFill>
                <a:latin typeface="Source Sans 3" panose="020B0303030403020204" pitchFamily="34" charset="0"/>
              </a:rPr>
              <a:t>		10%		Lab Participation</a:t>
            </a:r>
          </a:p>
          <a:p>
            <a:pPr lvl="1">
              <a:spcBef>
                <a:spcPts val="1000"/>
              </a:spcBef>
              <a:buNone/>
              <a:tabLst>
                <a:tab pos="2055813" algn="l"/>
                <a:tab pos="2684463" algn="l"/>
              </a:tabLst>
            </a:pPr>
            <a:r>
              <a:rPr lang="en-US" altLang="x-none" sz="4400" b="1" dirty="0">
                <a:solidFill>
                  <a:schemeClr val="hlink"/>
                </a:solidFill>
                <a:latin typeface="Source Sans 3" panose="020B0303030403020204" pitchFamily="34" charset="0"/>
              </a:rPr>
              <a:t>	</a:t>
            </a:r>
            <a:r>
              <a:rPr lang="en-US" altLang="x-none" sz="2200" b="1" dirty="0">
                <a:solidFill>
                  <a:schemeClr val="hlink"/>
                </a:solidFill>
                <a:latin typeface="Source Sans 3" panose="020B0303030403020204" pitchFamily="34" charset="0"/>
              </a:rPr>
              <a:t>****</a:t>
            </a:r>
            <a:r>
              <a:rPr lang="en-US" altLang="x-none" sz="4400" b="1" dirty="0">
                <a:solidFill>
                  <a:schemeClr val="hlink"/>
                </a:solidFill>
                <a:latin typeface="Source Sans 3" panose="020B0303030403020204" pitchFamily="34" charset="0"/>
              </a:rPr>
              <a:t> </a:t>
            </a:r>
            <a:r>
              <a:rPr lang="en-US" altLang="x-none" sz="4400" dirty="0">
                <a:latin typeface="Source Sans 3" panose="020B0303030403020204" pitchFamily="34" charset="0"/>
              </a:rPr>
              <a:t>		20%		Midterm Exam</a:t>
            </a:r>
          </a:p>
          <a:p>
            <a:pPr lvl="1">
              <a:spcBef>
                <a:spcPts val="1000"/>
              </a:spcBef>
              <a:buNone/>
              <a:tabLst>
                <a:tab pos="2055813" algn="l"/>
                <a:tab pos="2684463" algn="l"/>
              </a:tabLst>
            </a:pPr>
            <a:r>
              <a:rPr lang="en-US" altLang="x-none" sz="4400" dirty="0">
                <a:latin typeface="Source Sans 3" panose="020B0303030403020204" pitchFamily="34" charset="0"/>
              </a:rPr>
              <a:t>	</a:t>
            </a:r>
            <a:r>
              <a:rPr lang="en-US" altLang="x-none" sz="2200" b="1" dirty="0">
                <a:solidFill>
                  <a:srgbClr val="7030A0"/>
                </a:solidFill>
                <a:latin typeface="Source Sans 3" panose="020B0303030403020204" pitchFamily="34" charset="0"/>
              </a:rPr>
              <a:t>******</a:t>
            </a:r>
            <a:r>
              <a:rPr lang="en-US" altLang="x-none" sz="4400" dirty="0">
                <a:latin typeface="Source Sans 3" panose="020B0303030403020204" pitchFamily="34" charset="0"/>
              </a:rPr>
              <a:t>		30%		Final Exam</a:t>
            </a:r>
          </a:p>
          <a:p>
            <a:pPr lvl="1">
              <a:spcBef>
                <a:spcPts val="1000"/>
              </a:spcBef>
              <a:buNone/>
              <a:tabLst>
                <a:tab pos="2055813" algn="l"/>
                <a:tab pos="2684463" algn="l"/>
              </a:tabLst>
            </a:pPr>
            <a:endParaRPr lang="en-US" altLang="x-none" sz="4400" dirty="0"/>
          </a:p>
        </p:txBody>
      </p:sp>
      <p:sp>
        <p:nvSpPr>
          <p:cNvPr id="9" name="Rectangle 8">
            <a:extLst>
              <a:ext uri="{FF2B5EF4-FFF2-40B4-BE49-F238E27FC236}">
                <a16:creationId xmlns:a16="http://schemas.microsoft.com/office/drawing/2014/main" id="{812A31BA-737E-8641-BB02-166F9A19CDF1}"/>
              </a:ext>
            </a:extLst>
          </p:cNvPr>
          <p:cNvSpPr/>
          <p:nvPr/>
        </p:nvSpPr>
        <p:spPr>
          <a:xfrm>
            <a:off x="2209800" y="2438400"/>
            <a:ext cx="9144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B85476-EBCE-F04D-9265-F91CF761C654}"/>
              </a:ext>
            </a:extLst>
          </p:cNvPr>
          <p:cNvSpPr/>
          <p:nvPr/>
        </p:nvSpPr>
        <p:spPr>
          <a:xfrm>
            <a:off x="1371600" y="3238500"/>
            <a:ext cx="9144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5905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BDBF4-2A09-0648-9D04-5060806454A7}"/>
              </a:ext>
            </a:extLst>
          </p:cNvPr>
          <p:cNvSpPr>
            <a:spLocks noGrp="1"/>
          </p:cNvSpPr>
          <p:nvPr>
            <p:ph type="title"/>
          </p:nvPr>
        </p:nvSpPr>
        <p:spPr/>
        <p:txBody>
          <a:bodyPr/>
          <a:lstStyle/>
          <a:p>
            <a:r>
              <a:rPr lang="en-US" dirty="0">
                <a:latin typeface="Source Sans 3" panose="020B0303030403020204" pitchFamily="34" charset="0"/>
              </a:rPr>
              <a:t>CS107 Exams</a:t>
            </a:r>
          </a:p>
        </p:txBody>
      </p:sp>
      <p:sp>
        <p:nvSpPr>
          <p:cNvPr id="3" name="Content Placeholder 2">
            <a:extLst>
              <a:ext uri="{FF2B5EF4-FFF2-40B4-BE49-F238E27FC236}">
                <a16:creationId xmlns:a16="http://schemas.microsoft.com/office/drawing/2014/main" id="{E02DCD3A-41DE-B14C-BAFE-7199A8AAF90B}"/>
              </a:ext>
            </a:extLst>
          </p:cNvPr>
          <p:cNvSpPr>
            <a:spLocks noGrp="1"/>
          </p:cNvSpPr>
          <p:nvPr>
            <p:ph idx="1"/>
          </p:nvPr>
        </p:nvSpPr>
        <p:spPr>
          <a:xfrm>
            <a:off x="152400" y="1295400"/>
            <a:ext cx="12039600" cy="5181600"/>
          </a:xfrm>
        </p:spPr>
        <p:txBody>
          <a:bodyPr/>
          <a:lstStyle/>
          <a:p>
            <a:r>
              <a:rPr lang="en-US" b="1" dirty="0">
                <a:latin typeface="Source Sans 3" panose="020B0303030403020204" pitchFamily="34" charset="0"/>
              </a:rPr>
              <a:t>Midterm exam</a:t>
            </a:r>
            <a:r>
              <a:rPr lang="en-US" dirty="0">
                <a:latin typeface="Source Sans 3" panose="020B0303030403020204" pitchFamily="34" charset="0"/>
              </a:rPr>
              <a:t>: Wednesday, February 11</a:t>
            </a:r>
            <a:r>
              <a:rPr lang="en-US" baseline="30000" dirty="0">
                <a:latin typeface="Source Sans 3" panose="020B0303030403020204" pitchFamily="34" charset="0"/>
              </a:rPr>
              <a:t>th</a:t>
            </a:r>
            <a:r>
              <a:rPr lang="en-US" dirty="0">
                <a:latin typeface="Source Sans 3" panose="020B0303030403020204" pitchFamily="34" charset="0"/>
              </a:rPr>
              <a:t>, 7:00 - 9:00pm outside of class</a:t>
            </a:r>
            <a:br>
              <a:rPr lang="en-US" dirty="0">
                <a:latin typeface="Source Sans 3" panose="020B0303030403020204" pitchFamily="34" charset="0"/>
              </a:rPr>
            </a:br>
            <a:r>
              <a:rPr lang="en-US" b="1" dirty="0">
                <a:solidFill>
                  <a:schemeClr val="bg1"/>
                </a:solidFill>
                <a:latin typeface="Source Sans 3" panose="020B0303030403020204" pitchFamily="34" charset="0"/>
              </a:rPr>
              <a:t>Midterm exam</a:t>
            </a:r>
            <a:r>
              <a:rPr lang="en-US" dirty="0">
                <a:solidFill>
                  <a:schemeClr val="bg1"/>
                </a:solidFill>
                <a:latin typeface="Source Sans 3" panose="020B0303030403020204" pitchFamily="34" charset="0"/>
              </a:rPr>
              <a:t>: </a:t>
            </a:r>
            <a:r>
              <a:rPr lang="en-US" dirty="0">
                <a:latin typeface="Source Sans 3" panose="020B0303030403020204" pitchFamily="34" charset="0"/>
              </a:rPr>
              <a:t>Wednesday, February 11</a:t>
            </a:r>
            <a:r>
              <a:rPr lang="en-US" baseline="30000" dirty="0">
                <a:latin typeface="Source Sans 3" panose="020B0303030403020204" pitchFamily="34" charset="0"/>
              </a:rPr>
              <a:t>th</a:t>
            </a:r>
            <a:r>
              <a:rPr lang="en-US" dirty="0">
                <a:latin typeface="Source Sans 3" panose="020B0303030403020204" pitchFamily="34" charset="0"/>
              </a:rPr>
              <a:t>, 3:30 - 5:30pm if first time is bad</a:t>
            </a:r>
          </a:p>
          <a:p>
            <a:pPr lvl="1"/>
            <a:r>
              <a:rPr lang="en-US" dirty="0">
                <a:latin typeface="Source Sans 3" panose="020B0303030403020204" pitchFamily="34" charset="0"/>
              </a:rPr>
              <a:t>Email me by Friday, February 6</a:t>
            </a:r>
            <a:r>
              <a:rPr lang="en-US" baseline="30000" dirty="0">
                <a:latin typeface="Source Sans 3" panose="020B0303030403020204" pitchFamily="34" charset="0"/>
              </a:rPr>
              <a:t>th</a:t>
            </a:r>
            <a:r>
              <a:rPr lang="en-US" dirty="0">
                <a:latin typeface="Source Sans 3" panose="020B0303030403020204" pitchFamily="34" charset="0"/>
              </a:rPr>
              <a:t> if you have an academic or extracurricular conflict with </a:t>
            </a:r>
            <a:r>
              <a:rPr lang="en-US" b="1" dirty="0">
                <a:latin typeface="Source Sans 3" panose="020B0303030403020204" pitchFamily="34" charset="0"/>
              </a:rPr>
              <a:t>both</a:t>
            </a:r>
            <a:r>
              <a:rPr lang="en-US" dirty="0">
                <a:latin typeface="Source Sans 3" panose="020B0303030403020204" pitchFamily="34" charset="0"/>
              </a:rPr>
              <a:t> times and absolutely cannot make either.</a:t>
            </a:r>
          </a:p>
          <a:p>
            <a:r>
              <a:rPr lang="en-US" b="1" dirty="0">
                <a:latin typeface="Source Sans 3" panose="020B0303030403020204" pitchFamily="34" charset="0"/>
              </a:rPr>
              <a:t>Final exam</a:t>
            </a:r>
            <a:r>
              <a:rPr lang="en-US" dirty="0">
                <a:latin typeface="Source Sans 3" panose="020B0303030403020204" pitchFamily="34" charset="0"/>
              </a:rPr>
              <a:t>: Monday, March 16</a:t>
            </a:r>
            <a:r>
              <a:rPr lang="en-US" baseline="30000" dirty="0">
                <a:latin typeface="Source Sans 3" panose="020B0303030403020204" pitchFamily="34" charset="0"/>
              </a:rPr>
              <a:t>th</a:t>
            </a:r>
            <a:r>
              <a:rPr lang="en-US" dirty="0">
                <a:latin typeface="Source Sans 3" panose="020B0303030403020204" pitchFamily="34" charset="0"/>
              </a:rPr>
              <a:t>, 3:30 - 6:30pm</a:t>
            </a:r>
          </a:p>
          <a:p>
            <a:pPr lvl="1"/>
            <a:r>
              <a:rPr lang="en-US" dirty="0">
                <a:latin typeface="Source Sans 3" panose="020B0303030403020204" pitchFamily="34" charset="0"/>
              </a:rPr>
              <a:t>If and only if you hold a conflict with this time because of a competing final exam—that is, you're taking two MWF 10:30am classes and your other class also has a final—can you take the final on the same day, on March 16</a:t>
            </a:r>
            <a:r>
              <a:rPr lang="en-US" baseline="30000" dirty="0">
                <a:latin typeface="Source Sans 3" panose="020B0303030403020204" pitchFamily="34" charset="0"/>
              </a:rPr>
              <a:t>th</a:t>
            </a:r>
            <a:r>
              <a:rPr lang="en-US" dirty="0">
                <a:latin typeface="Source Sans 3" panose="020B0303030403020204" pitchFamily="34" charset="0"/>
              </a:rPr>
              <a:t>, from 12:15 – 3:15pm instead.</a:t>
            </a:r>
            <a:endParaRPr lang="en-US" b="1" dirty="0">
              <a:latin typeface="Source Sans 3" panose="020B0303030403020204" pitchFamily="34" charset="0"/>
            </a:endParaRPr>
          </a:p>
          <a:p>
            <a:r>
              <a:rPr lang="en-US" dirty="0">
                <a:latin typeface="Source Sans 3" panose="020B0303030403020204" pitchFamily="34" charset="0"/>
              </a:rPr>
              <a:t>Both exams are </a:t>
            </a:r>
            <a:r>
              <a:rPr lang="en-US" b="1" dirty="0">
                <a:latin typeface="Source Sans 3" panose="020B0303030403020204" pitchFamily="34" charset="0"/>
              </a:rPr>
              <a:t>closed book, closed notes, and closed electronic device</a:t>
            </a:r>
            <a:r>
              <a:rPr lang="en-US" dirty="0">
                <a:latin typeface="Source Sans 3" panose="020B0303030403020204" pitchFamily="34" charset="0"/>
              </a:rPr>
              <a:t>. You'll be provided with a reference sheet with common function prototypes and other pertinent information not easily memorized.</a:t>
            </a:r>
          </a:p>
          <a:p>
            <a:r>
              <a:rPr lang="en-US" dirty="0">
                <a:latin typeface="Source Sans 3" panose="020B0303030403020204" pitchFamily="34" charset="0"/>
              </a:rPr>
              <a:t>Both the midterm and final are administered as pencil-and-paper exams.</a:t>
            </a:r>
          </a:p>
        </p:txBody>
      </p:sp>
    </p:spTree>
    <p:extLst>
      <p:ext uri="{BB962C8B-B14F-4D97-AF65-F5344CB8AC3E}">
        <p14:creationId xmlns:p14="http://schemas.microsoft.com/office/powerpoint/2010/main" val="1182658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latin typeface="Source Sans 3" panose="020B0303030403020204" pitchFamily="34" charset="0"/>
              </a:rPr>
              <a:t>CS107 Grading</a:t>
            </a:r>
            <a:endParaRPr lang="en-US" dirty="0"/>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rgbClr val="800000"/>
                </a:solidFill>
              </a:rPr>
              <a:t>	</a:t>
            </a:r>
            <a:r>
              <a:rPr lang="en-US" altLang="x-none" sz="2200" b="1" dirty="0">
                <a:solidFill>
                  <a:srgbClr val="800000"/>
                </a:solidFill>
                <a:latin typeface="Source Sans 3" panose="020B0303030403020204" pitchFamily="34" charset="0"/>
              </a:rPr>
              <a:t>********</a:t>
            </a:r>
            <a:r>
              <a:rPr lang="en-US" altLang="x-none" sz="4400" dirty="0">
                <a:latin typeface="Source Sans 3" panose="020B0303030403020204" pitchFamily="34" charset="0"/>
              </a:rPr>
              <a:t>		40%		Assignments</a:t>
            </a:r>
          </a:p>
          <a:p>
            <a:pPr lvl="1">
              <a:spcBef>
                <a:spcPts val="1000"/>
              </a:spcBef>
              <a:buNone/>
              <a:tabLst>
                <a:tab pos="2055813" algn="l"/>
                <a:tab pos="2684463" algn="l"/>
              </a:tabLst>
            </a:pPr>
            <a:r>
              <a:rPr lang="en-US" altLang="x-none" sz="4400" dirty="0">
                <a:latin typeface="Source Sans 3" panose="020B0303030403020204" pitchFamily="34" charset="0"/>
              </a:rPr>
              <a:t>	</a:t>
            </a:r>
            <a:r>
              <a:rPr lang="en-US" altLang="x-none" sz="2200" b="1" dirty="0">
                <a:solidFill>
                  <a:schemeClr val="accent2"/>
                </a:solidFill>
                <a:latin typeface="Source Sans 3" panose="020B0303030403020204" pitchFamily="34" charset="0"/>
              </a:rPr>
              <a:t>**</a:t>
            </a:r>
            <a:r>
              <a:rPr lang="en-US" altLang="x-none" sz="4400" b="1" dirty="0">
                <a:solidFill>
                  <a:schemeClr val="accent2"/>
                </a:solidFill>
                <a:latin typeface="Source Sans 3" panose="020B0303030403020204" pitchFamily="34" charset="0"/>
              </a:rPr>
              <a:t> </a:t>
            </a:r>
            <a:r>
              <a:rPr lang="en-US" altLang="x-none" sz="4400" dirty="0">
                <a:latin typeface="Source Sans 3" panose="020B0303030403020204" pitchFamily="34" charset="0"/>
              </a:rPr>
              <a:t>		10%		Lab Participation</a:t>
            </a:r>
          </a:p>
          <a:p>
            <a:pPr lvl="1">
              <a:spcBef>
                <a:spcPts val="1000"/>
              </a:spcBef>
              <a:buNone/>
              <a:tabLst>
                <a:tab pos="2055813" algn="l"/>
                <a:tab pos="2684463" algn="l"/>
              </a:tabLst>
            </a:pPr>
            <a:r>
              <a:rPr lang="en-US" altLang="x-none" sz="4400" b="1" dirty="0">
                <a:solidFill>
                  <a:schemeClr val="hlink"/>
                </a:solidFill>
                <a:latin typeface="Source Sans 3" panose="020B0303030403020204" pitchFamily="34" charset="0"/>
              </a:rPr>
              <a:t>	</a:t>
            </a:r>
            <a:r>
              <a:rPr lang="en-US" altLang="x-none" sz="2200" b="1" dirty="0">
                <a:solidFill>
                  <a:schemeClr val="hlink"/>
                </a:solidFill>
                <a:latin typeface="Source Sans 3" panose="020B0303030403020204" pitchFamily="34" charset="0"/>
              </a:rPr>
              <a:t>****</a:t>
            </a:r>
            <a:r>
              <a:rPr lang="en-US" altLang="x-none" sz="4400" b="1" dirty="0">
                <a:solidFill>
                  <a:schemeClr val="hlink"/>
                </a:solidFill>
                <a:latin typeface="Source Sans 3" panose="020B0303030403020204" pitchFamily="34" charset="0"/>
              </a:rPr>
              <a:t> </a:t>
            </a:r>
            <a:r>
              <a:rPr lang="en-US" altLang="x-none" sz="4400" dirty="0">
                <a:latin typeface="Source Sans 3" panose="020B0303030403020204" pitchFamily="34" charset="0"/>
              </a:rPr>
              <a:t>		20%		Midterm Exam</a:t>
            </a:r>
          </a:p>
          <a:p>
            <a:pPr lvl="1">
              <a:spcBef>
                <a:spcPts val="1000"/>
              </a:spcBef>
              <a:buNone/>
              <a:tabLst>
                <a:tab pos="2055813" algn="l"/>
                <a:tab pos="2684463" algn="l"/>
              </a:tabLst>
            </a:pPr>
            <a:r>
              <a:rPr lang="en-US" altLang="x-none" sz="4400" dirty="0">
                <a:latin typeface="Source Sans 3" panose="020B0303030403020204" pitchFamily="34" charset="0"/>
              </a:rPr>
              <a:t>	</a:t>
            </a:r>
            <a:r>
              <a:rPr lang="en-US" altLang="x-none" sz="2200" b="1" dirty="0">
                <a:solidFill>
                  <a:srgbClr val="7030A0"/>
                </a:solidFill>
                <a:latin typeface="Source Sans 3" panose="020B0303030403020204" pitchFamily="34" charset="0"/>
              </a:rPr>
              <a:t>******</a:t>
            </a:r>
            <a:r>
              <a:rPr lang="en-US" altLang="x-none" sz="4400" dirty="0">
                <a:latin typeface="Source Sans 3" panose="020B0303030403020204" pitchFamily="34" charset="0"/>
              </a:rPr>
              <a:t>		30%		Final Exam</a:t>
            </a:r>
          </a:p>
          <a:p>
            <a:pPr lvl="1">
              <a:spcBef>
                <a:spcPts val="1000"/>
              </a:spcBef>
              <a:buNone/>
              <a:tabLst>
                <a:tab pos="2055813" algn="l"/>
                <a:tab pos="2684463" algn="l"/>
              </a:tabLst>
            </a:pPr>
            <a:endParaRPr lang="en-US" altLang="x-none" sz="4400" dirty="0"/>
          </a:p>
        </p:txBody>
      </p:sp>
      <p:sp>
        <p:nvSpPr>
          <p:cNvPr id="9" name="Rectangle 8">
            <a:extLst>
              <a:ext uri="{FF2B5EF4-FFF2-40B4-BE49-F238E27FC236}">
                <a16:creationId xmlns:a16="http://schemas.microsoft.com/office/drawing/2014/main" id="{812A31BA-737E-8641-BB02-166F9A19CDF1}"/>
              </a:ext>
            </a:extLst>
          </p:cNvPr>
          <p:cNvSpPr/>
          <p:nvPr/>
        </p:nvSpPr>
        <p:spPr>
          <a:xfrm>
            <a:off x="2209800" y="2438400"/>
            <a:ext cx="9144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B85476-EBCE-F04D-9265-F91CF761C654}"/>
              </a:ext>
            </a:extLst>
          </p:cNvPr>
          <p:cNvSpPr/>
          <p:nvPr/>
        </p:nvSpPr>
        <p:spPr>
          <a:xfrm>
            <a:off x="1371600" y="3238500"/>
            <a:ext cx="9144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D36A219-C07E-AC4F-A6ED-1E77363C4843}"/>
              </a:ext>
            </a:extLst>
          </p:cNvPr>
          <p:cNvSpPr txBox="1"/>
          <p:nvPr/>
        </p:nvSpPr>
        <p:spPr>
          <a:xfrm>
            <a:off x="1707618" y="5257800"/>
            <a:ext cx="8776763" cy="954107"/>
          </a:xfrm>
          <a:prstGeom prst="rect">
            <a:avLst/>
          </a:prstGeom>
          <a:noFill/>
        </p:spPr>
        <p:txBody>
          <a:bodyPr wrap="none" rtlCol="0">
            <a:spAutoFit/>
          </a:bodyPr>
          <a:lstStyle/>
          <a:p>
            <a:pPr algn="ctr"/>
            <a:r>
              <a:rPr lang="en-US" sz="2800" dirty="0">
                <a:latin typeface="Source Sans 3" panose="020B0303030403020204" pitchFamily="34" charset="0"/>
                <a:cs typeface="Calibri" panose="020F0502020204030204" pitchFamily="34" charset="0"/>
              </a:rPr>
              <a:t>Read our full course policies document:</a:t>
            </a:r>
          </a:p>
          <a:p>
            <a:pPr algn="ctr"/>
            <a:r>
              <a:rPr lang="en-US" sz="2800" b="1" dirty="0">
                <a:latin typeface="Source Code Pro" panose="020B0309030403020204" pitchFamily="34" charset="0"/>
                <a:ea typeface="Source Code Pro" panose="020B0309030403020204" pitchFamily="34" charset="0"/>
                <a:cs typeface="Calibri" panose="020F0502020204030204" pitchFamily="34" charset="0"/>
                <a:hlinkClick r:id="rId3"/>
              </a:rPr>
              <a:t>https://cs107.stanford.edu/syllabus.html</a:t>
            </a:r>
            <a:endParaRPr lang="en-US" sz="2800" b="1" dirty="0">
              <a:latin typeface="Source Code Pro" panose="020B0309030403020204" pitchFamily="34" charset="0"/>
              <a:ea typeface="Source Code Pro" panose="020B0309030403020204" pitchFamily="34" charset="0"/>
              <a:cs typeface="Calibri" panose="020F0502020204030204" pitchFamily="34" charset="0"/>
            </a:endParaRPr>
          </a:p>
        </p:txBody>
      </p:sp>
    </p:spTree>
    <p:extLst>
      <p:ext uri="{BB962C8B-B14F-4D97-AF65-F5344CB8AC3E}">
        <p14:creationId xmlns:p14="http://schemas.microsoft.com/office/powerpoint/2010/main" val="377884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1AD7E-6893-1A4B-BF35-62AA2C4186FE}"/>
              </a:ext>
            </a:extLst>
          </p:cNvPr>
          <p:cNvSpPr>
            <a:spLocks noGrp="1"/>
          </p:cNvSpPr>
          <p:nvPr>
            <p:ph type="title"/>
          </p:nvPr>
        </p:nvSpPr>
        <p:spPr/>
        <p:txBody>
          <a:bodyPr/>
          <a:lstStyle/>
          <a:p>
            <a:r>
              <a:rPr lang="en-US" dirty="0">
                <a:latin typeface="Source Sans 3" panose="020B0303030403020204" pitchFamily="34" charset="0"/>
              </a:rPr>
              <a:t>Getting Help</a:t>
            </a:r>
          </a:p>
        </p:txBody>
      </p:sp>
      <p:sp>
        <p:nvSpPr>
          <p:cNvPr id="3" name="Content Placeholder 2">
            <a:extLst>
              <a:ext uri="{FF2B5EF4-FFF2-40B4-BE49-F238E27FC236}">
                <a16:creationId xmlns:a16="http://schemas.microsoft.com/office/drawing/2014/main" id="{94946847-EBAE-FC4F-9EF7-ED67E68C9630}"/>
              </a:ext>
            </a:extLst>
          </p:cNvPr>
          <p:cNvSpPr>
            <a:spLocks noGrp="1"/>
          </p:cNvSpPr>
          <p:nvPr>
            <p:ph idx="1"/>
          </p:nvPr>
        </p:nvSpPr>
        <p:spPr>
          <a:xfrm>
            <a:off x="152400" y="1295400"/>
            <a:ext cx="11811000" cy="5334000"/>
          </a:xfrm>
        </p:spPr>
        <p:txBody>
          <a:bodyPr/>
          <a:lstStyle/>
          <a:p>
            <a:r>
              <a:rPr lang="en-US" dirty="0">
                <a:latin typeface="Source Sans 3" panose="020B0303030403020204" pitchFamily="34" charset="0"/>
              </a:rPr>
              <a:t>Post on the </a:t>
            </a:r>
            <a:r>
              <a:rPr lang="en-US" b="1" dirty="0">
                <a:latin typeface="Source Sans 3" panose="020B0303030403020204" pitchFamily="34" charset="0"/>
              </a:rPr>
              <a:t>Ed Discussion Forum</a:t>
            </a:r>
            <a:endParaRPr lang="en-US" dirty="0">
              <a:latin typeface="Source Sans 3" panose="020B0303030403020204" pitchFamily="34" charset="0"/>
            </a:endParaRPr>
          </a:p>
          <a:p>
            <a:pPr lvl="1"/>
            <a:r>
              <a:rPr lang="en-US" dirty="0">
                <a:latin typeface="Source Sans 3" panose="020B0303030403020204" pitchFamily="34" charset="0"/>
              </a:rPr>
              <a:t>Online discussion forum for students, post questions, answer other student questions</a:t>
            </a:r>
          </a:p>
          <a:p>
            <a:pPr lvl="1"/>
            <a:r>
              <a:rPr lang="en-US" dirty="0">
                <a:latin typeface="Source Sans 3" panose="020B0303030403020204" pitchFamily="34" charset="0"/>
              </a:rPr>
              <a:t>Best for course material discussions, policy questions, debugging questions or general assignment concerns. </a:t>
            </a:r>
            <a:r>
              <a:rPr lang="en-US" b="1" dirty="0">
                <a:solidFill>
                  <a:srgbClr val="C00000"/>
                </a:solidFill>
                <a:latin typeface="Source Sans 3" panose="020B0303030403020204" pitchFamily="34" charset="0"/>
              </a:rPr>
              <a:t>Never post assignment code to Ed.</a:t>
            </a:r>
          </a:p>
          <a:p>
            <a:r>
              <a:rPr lang="en-US" dirty="0">
                <a:latin typeface="Source Sans 3" panose="020B0303030403020204" pitchFamily="34" charset="0"/>
              </a:rPr>
              <a:t>Visit </a:t>
            </a:r>
            <a:r>
              <a:rPr lang="en-US" b="1" dirty="0">
                <a:latin typeface="Source Sans 3" panose="020B0303030403020204" pitchFamily="34" charset="0"/>
              </a:rPr>
              <a:t>Office Hours</a:t>
            </a:r>
            <a:r>
              <a:rPr lang="en-US" dirty="0">
                <a:latin typeface="Source Sans 3" panose="020B0303030403020204" pitchFamily="34" charset="0"/>
              </a:rPr>
              <a:t> in CoDa Basement</a:t>
            </a:r>
          </a:p>
          <a:p>
            <a:pPr lvl="1"/>
            <a:r>
              <a:rPr lang="en-US" dirty="0">
                <a:latin typeface="Source Sans 3" panose="020B0303030403020204" pitchFamily="34" charset="0"/>
              </a:rPr>
              <a:t>Chat about course topics or just hang out</a:t>
            </a:r>
          </a:p>
          <a:p>
            <a:pPr lvl="1"/>
            <a:r>
              <a:rPr lang="en-US" dirty="0">
                <a:latin typeface="Source Sans 3" panose="020B0303030403020204" pitchFamily="34" charset="0"/>
              </a:rPr>
              <a:t>Sign up in queues for 1:1 CA help, schedule to soon be posted on course website</a:t>
            </a:r>
          </a:p>
          <a:p>
            <a:pPr lvl="1"/>
            <a:r>
              <a:rPr lang="en-US" dirty="0">
                <a:latin typeface="Source Sans 3" panose="020B0303030403020204" pitchFamily="34" charset="0"/>
              </a:rPr>
              <a:t>Best for </a:t>
            </a:r>
            <a:r>
              <a:rPr lang="en-US" b="1" dirty="0">
                <a:solidFill>
                  <a:schemeClr val="accent1"/>
                </a:solidFill>
                <a:latin typeface="Source Sans 3" panose="020B0303030403020204" pitchFamily="34" charset="0"/>
              </a:rPr>
              <a:t>group work</a:t>
            </a:r>
            <a:r>
              <a:rPr lang="en-US" dirty="0">
                <a:latin typeface="Source Sans 3" panose="020B0303030403020204" pitchFamily="34" charset="0"/>
              </a:rPr>
              <a:t>, </a:t>
            </a:r>
            <a:r>
              <a:rPr lang="en-US" b="1" dirty="0">
                <a:solidFill>
                  <a:schemeClr val="accent1"/>
                </a:solidFill>
                <a:latin typeface="Source Sans 3" panose="020B0303030403020204" pitchFamily="34" charset="0"/>
              </a:rPr>
              <a:t>debugging questions </a:t>
            </a:r>
            <a:r>
              <a:rPr lang="en-US" dirty="0">
                <a:latin typeface="Source Sans 3" panose="020B0303030403020204" pitchFamily="34" charset="0"/>
              </a:rPr>
              <a:t>(with CAs, of course) or </a:t>
            </a:r>
            <a:r>
              <a:rPr lang="en-US" b="1" dirty="0">
                <a:solidFill>
                  <a:schemeClr val="accent1"/>
                </a:solidFill>
                <a:latin typeface="Source Sans 3" panose="020B0303030403020204" pitchFamily="34" charset="0"/>
              </a:rPr>
              <a:t>longer discussions about course material</a:t>
            </a:r>
          </a:p>
          <a:p>
            <a:r>
              <a:rPr lang="en-US" b="1" dirty="0">
                <a:latin typeface="Source Sans 3" panose="020B0303030403020204" pitchFamily="34" charset="0"/>
              </a:rPr>
              <a:t>Email </a:t>
            </a:r>
            <a:r>
              <a:rPr lang="en-US" dirty="0">
                <a:latin typeface="Source Sans 3" panose="020B0303030403020204" pitchFamily="34" charset="0"/>
              </a:rPr>
              <a:t>the Course Staff</a:t>
            </a:r>
          </a:p>
          <a:p>
            <a:pPr lvl="1"/>
            <a:r>
              <a:rPr lang="en-US" b="1" dirty="0">
                <a:latin typeface="Source Code Pro" panose="020B0309030403020204" pitchFamily="34" charset="0"/>
                <a:ea typeface="Source Code Pro" panose="020B0309030403020204" pitchFamily="34" charset="0"/>
                <a:hlinkClick r:id="rId2"/>
              </a:rPr>
              <a:t>cs107-win2526-staff@lists.stanford.edu</a:t>
            </a:r>
            <a:r>
              <a:rPr lang="en-US" dirty="0">
                <a:latin typeface="Source Sans 3" panose="020B0303030403020204" pitchFamily="34" charset="0"/>
              </a:rPr>
              <a:t> or individual staff members</a:t>
            </a:r>
          </a:p>
          <a:p>
            <a:pPr lvl="1"/>
            <a:r>
              <a:rPr lang="en-US" dirty="0">
                <a:latin typeface="Source Sans 3" panose="020B0303030403020204" pitchFamily="34" charset="0"/>
              </a:rPr>
              <a:t>Best for </a:t>
            </a:r>
            <a:r>
              <a:rPr lang="en-US" b="1" dirty="0">
                <a:solidFill>
                  <a:schemeClr val="accent1"/>
                </a:solidFill>
                <a:latin typeface="Source Sans 3" panose="020B0303030403020204" pitchFamily="34" charset="0"/>
              </a:rPr>
              <a:t>private concerns</a:t>
            </a:r>
            <a:r>
              <a:rPr lang="en-US" b="1" dirty="0">
                <a:latin typeface="Source Sans 3" panose="020B0303030403020204" pitchFamily="34" charset="0"/>
              </a:rPr>
              <a:t> </a:t>
            </a:r>
            <a:r>
              <a:rPr lang="en-US" dirty="0">
                <a:latin typeface="Source Sans 3" panose="020B0303030403020204" pitchFamily="34" charset="0"/>
              </a:rPr>
              <a:t>(e.g., grading questions, academic accommodations, etc.)</a:t>
            </a:r>
          </a:p>
        </p:txBody>
      </p:sp>
    </p:spTree>
    <p:extLst>
      <p:ext uri="{BB962C8B-B14F-4D97-AF65-F5344CB8AC3E}">
        <p14:creationId xmlns:p14="http://schemas.microsoft.com/office/powerpoint/2010/main" val="2797381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243AF-263F-B640-9827-F799AA5E9C83}"/>
              </a:ext>
            </a:extLst>
          </p:cNvPr>
          <p:cNvSpPr>
            <a:spLocks noGrp="1"/>
          </p:cNvSpPr>
          <p:nvPr>
            <p:ph type="title"/>
          </p:nvPr>
        </p:nvSpPr>
        <p:spPr/>
        <p:txBody>
          <a:bodyPr/>
          <a:lstStyle/>
          <a:p>
            <a:r>
              <a:rPr lang="en-US" dirty="0">
                <a:latin typeface="Source Sans 3" panose="020B0303030403020204" pitchFamily="34" charset="0"/>
              </a:rPr>
              <a:t>Stanford Honor Code</a:t>
            </a:r>
          </a:p>
        </p:txBody>
      </p:sp>
      <p:sp>
        <p:nvSpPr>
          <p:cNvPr id="3" name="Content Placeholder 2">
            <a:extLst>
              <a:ext uri="{FF2B5EF4-FFF2-40B4-BE49-F238E27FC236}">
                <a16:creationId xmlns:a16="http://schemas.microsoft.com/office/drawing/2014/main" id="{2D500C3A-FCFC-234B-9337-04898735108B}"/>
              </a:ext>
            </a:extLst>
          </p:cNvPr>
          <p:cNvSpPr>
            <a:spLocks noGrp="1"/>
          </p:cNvSpPr>
          <p:nvPr>
            <p:ph idx="1"/>
          </p:nvPr>
        </p:nvSpPr>
        <p:spPr/>
        <p:txBody>
          <a:bodyPr/>
          <a:lstStyle/>
          <a:p>
            <a:r>
              <a:rPr lang="en-US" altLang="x-none" sz="1800" dirty="0">
                <a:latin typeface="Source Sans 3" panose="020B0303030403020204" pitchFamily="34" charset="0"/>
              </a:rPr>
              <a:t>The </a:t>
            </a:r>
            <a:r>
              <a:rPr lang="en-US" altLang="x-none" sz="1800" b="1" dirty="0">
                <a:latin typeface="Source Sans 3" panose="020B0303030403020204" pitchFamily="34" charset="0"/>
                <a:hlinkClick r:id="rId3"/>
              </a:rPr>
              <a:t>Honor Code</a:t>
            </a:r>
            <a:r>
              <a:rPr lang="en-US" altLang="x-none" sz="1800" b="1" dirty="0">
                <a:latin typeface="Source Sans 3" panose="020B0303030403020204" pitchFamily="34" charset="0"/>
              </a:rPr>
              <a:t> </a:t>
            </a:r>
            <a:r>
              <a:rPr lang="en-US" altLang="x-none" sz="1800" dirty="0">
                <a:latin typeface="Source Sans 3" panose="020B0303030403020204" pitchFamily="34" charset="0"/>
              </a:rPr>
              <a:t>is an undertaking of the Stanford academic community, individually and collectively. Its purpose is to uphold a culture of academic honesty.</a:t>
            </a:r>
            <a:br>
              <a:rPr lang="en-US" altLang="x-none" sz="1800" dirty="0">
                <a:latin typeface="Source Sans 3" panose="020B0303030403020204" pitchFamily="34" charset="0"/>
              </a:rPr>
            </a:br>
            <a:endParaRPr lang="en-US" altLang="x-none" sz="1800" dirty="0">
              <a:latin typeface="Source Sans 3" panose="020B0303030403020204" pitchFamily="34" charset="0"/>
            </a:endParaRPr>
          </a:p>
          <a:p>
            <a:pPr lvl="1"/>
            <a:r>
              <a:rPr lang="en-US" altLang="x-none" sz="1800" dirty="0">
                <a:latin typeface="Source Sans 3" panose="020B0303030403020204" pitchFamily="34" charset="0"/>
              </a:rPr>
              <a:t>Students will support this culture of academic honesty by neither giving nor accepting unpermitted academic aid in any work that serves as a component of grading or evaluation, including assignments, examinations, and research.</a:t>
            </a:r>
          </a:p>
          <a:p>
            <a:pPr lvl="1"/>
            <a:r>
              <a:rPr lang="en-US" sz="1800" b="0" i="0" dirty="0">
                <a:solidFill>
                  <a:srgbClr val="2E2D29"/>
                </a:solidFill>
                <a:effectLst/>
                <a:latin typeface="Source Sans 3" panose="020B0303030403020204" pitchFamily="34" charset="0"/>
              </a:rPr>
              <a:t>Instructors will support this culture of academic honesty by providing clear guidance, both in their course syllabi and in response to student questions, on what constitutes permitted and unpermitted aid. Instructors will also not take unusual or unreasonable precautions to prevent academic dishonesty.</a:t>
            </a:r>
          </a:p>
          <a:p>
            <a:pPr lvl="1"/>
            <a:r>
              <a:rPr lang="en-US" sz="1800" b="0" i="0" dirty="0">
                <a:solidFill>
                  <a:srgbClr val="2E2D29"/>
                </a:solidFill>
                <a:effectLst/>
                <a:latin typeface="Source Sans 3" panose="020B0303030403020204" pitchFamily="34" charset="0"/>
              </a:rPr>
              <a:t>Students and instructors will also cultivate an environment conducive to academic integrity. While instructors alone set academic requirements, the Honor Code is a community undertaking that requires students and instructors to work together to ensure conditions that support academic integrity.</a:t>
            </a:r>
            <a:endParaRPr lang="en-US" altLang="x-none" sz="1800" dirty="0">
              <a:latin typeface="Source Sans 3" panose="020B0303030403020204" pitchFamily="34" charset="0"/>
            </a:endParaRPr>
          </a:p>
          <a:p>
            <a:pPr marL="0" indent="0" algn="ctr">
              <a:buNone/>
            </a:pPr>
            <a:r>
              <a:rPr lang="en-US" altLang="x-none" sz="1800" dirty="0">
                <a:latin typeface="Source Sans 3" panose="020B0303030403020204" pitchFamily="34" charset="0"/>
              </a:rPr>
              <a:t>(drawn from  </a:t>
            </a:r>
            <a:r>
              <a:rPr lang="en-US" altLang="x-none" sz="1800" b="1" dirty="0">
                <a:latin typeface="Source Code Pro" panose="020B0309030403020204" pitchFamily="34" charset="0"/>
                <a:ea typeface="Source Code Pro" panose="020B0309030403020204" pitchFamily="34" charset="0"/>
                <a:hlinkClick r:id="rId3"/>
              </a:rPr>
              <a:t>https://communitystandards.stanford.edu/policies-guidance/honor-code</a:t>
            </a:r>
            <a:r>
              <a:rPr lang="en-US" altLang="x-none" sz="1800" dirty="0">
                <a:latin typeface="Source Code Pro" panose="020B0309030403020204" pitchFamily="34" charset="0"/>
                <a:ea typeface="Source Code Pro" panose="020B0309030403020204" pitchFamily="34" charset="0"/>
              </a:rPr>
              <a:t>)</a:t>
            </a:r>
          </a:p>
          <a:p>
            <a:pPr>
              <a:buFontTx/>
              <a:buNone/>
            </a:pPr>
            <a:endParaRPr lang="en-US" altLang="x-none" sz="1800" b="1" dirty="0">
              <a:solidFill>
                <a:srgbClr val="FF0000"/>
              </a:solidFill>
              <a:latin typeface="Source Sans 3" panose="020B0303030403020204" pitchFamily="34" charset="0"/>
            </a:endParaRPr>
          </a:p>
          <a:p>
            <a:pPr algn="ctr">
              <a:buFontTx/>
              <a:buNone/>
            </a:pPr>
            <a:r>
              <a:rPr lang="en-US" altLang="x-none" sz="1800" dirty="0">
                <a:latin typeface="Source Sans 3" panose="020B0303030403020204" pitchFamily="34" charset="0"/>
              </a:rPr>
              <a:t>It is your responsibility to read and become familiar with the honor code guidelines on the CS107 course website. Please read them and come speak with us if you have questions.</a:t>
            </a:r>
          </a:p>
          <a:p>
            <a:endParaRPr lang="en-US" dirty="0"/>
          </a:p>
        </p:txBody>
      </p:sp>
      <p:sp>
        <p:nvSpPr>
          <p:cNvPr id="4" name="TextBox 3">
            <a:extLst>
              <a:ext uri="{FF2B5EF4-FFF2-40B4-BE49-F238E27FC236}">
                <a16:creationId xmlns:a16="http://schemas.microsoft.com/office/drawing/2014/main" id="{B4596316-3C10-E64F-6027-00FEF8BBB745}"/>
              </a:ext>
            </a:extLst>
          </p:cNvPr>
          <p:cNvSpPr txBox="1"/>
          <p:nvPr/>
        </p:nvSpPr>
        <p:spPr>
          <a:xfrm>
            <a:off x="1669518" y="5953780"/>
            <a:ext cx="8776763" cy="523220"/>
          </a:xfrm>
          <a:prstGeom prst="rect">
            <a:avLst/>
          </a:prstGeom>
          <a:noFill/>
        </p:spPr>
        <p:txBody>
          <a:bodyPr wrap="none" rtlCol="0">
            <a:spAutoFit/>
          </a:bodyPr>
          <a:lstStyle/>
          <a:p>
            <a:pPr algn="ctr"/>
            <a:r>
              <a:rPr lang="en-US" sz="2800" b="1" dirty="0">
                <a:latin typeface="Source Code Pro" panose="020B0309030403020204" pitchFamily="34" charset="0"/>
                <a:ea typeface="Source Code Pro" panose="020B0309030403020204" pitchFamily="34" charset="0"/>
                <a:cs typeface="Calibri" panose="020F0502020204030204" pitchFamily="34" charset="0"/>
                <a:hlinkClick r:id="rId4"/>
              </a:rPr>
              <a:t>https://cs107.stanford.edu/collaboration</a:t>
            </a:r>
            <a:endParaRPr lang="en-US" sz="2800" b="1" dirty="0">
              <a:latin typeface="Source Code Pro" panose="020B0309030403020204" pitchFamily="34" charset="0"/>
              <a:ea typeface="Source Code Pro" panose="020B0309030403020204" pitchFamily="34" charset="0"/>
              <a:cs typeface="Calibri" panose="020F0502020204030204" pitchFamily="34" charset="0"/>
            </a:endParaRPr>
          </a:p>
        </p:txBody>
      </p:sp>
    </p:spTree>
    <p:extLst>
      <p:ext uri="{BB962C8B-B14F-4D97-AF65-F5344CB8AC3E}">
        <p14:creationId xmlns:p14="http://schemas.microsoft.com/office/powerpoint/2010/main" val="1510868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E2D10-8C30-D242-BAEE-7859F255AE3A}"/>
              </a:ext>
            </a:extLst>
          </p:cNvPr>
          <p:cNvSpPr>
            <a:spLocks noGrp="1"/>
          </p:cNvSpPr>
          <p:nvPr>
            <p:ph type="title"/>
          </p:nvPr>
        </p:nvSpPr>
        <p:spPr/>
        <p:txBody>
          <a:bodyPr/>
          <a:lstStyle/>
          <a:p>
            <a:r>
              <a:rPr lang="en-US" dirty="0">
                <a:latin typeface="Source Sans 3" panose="020B0303030403020204" pitchFamily="34" charset="0"/>
              </a:rPr>
              <a:t>Stanford Honor Code and CS107</a:t>
            </a:r>
          </a:p>
        </p:txBody>
      </p:sp>
      <p:sp>
        <p:nvSpPr>
          <p:cNvPr id="3" name="Content Placeholder 2">
            <a:extLst>
              <a:ext uri="{FF2B5EF4-FFF2-40B4-BE49-F238E27FC236}">
                <a16:creationId xmlns:a16="http://schemas.microsoft.com/office/drawing/2014/main" id="{68954AFA-D21A-0D48-8DE9-F188BDCAA2C3}"/>
              </a:ext>
            </a:extLst>
          </p:cNvPr>
          <p:cNvSpPr>
            <a:spLocks noGrp="1"/>
          </p:cNvSpPr>
          <p:nvPr>
            <p:ph idx="1"/>
          </p:nvPr>
        </p:nvSpPr>
        <p:spPr/>
        <p:txBody>
          <a:bodyPr/>
          <a:lstStyle/>
          <a:p>
            <a:r>
              <a:rPr lang="en-US" altLang="x-none" dirty="0">
                <a:latin typeface="Source Sans 3" panose="020B0303030403020204" pitchFamily="34" charset="0"/>
              </a:rPr>
              <a:t>Be fully transparent about how you get your work done</a:t>
            </a:r>
          </a:p>
          <a:p>
            <a:pPr lvl="1"/>
            <a:r>
              <a:rPr lang="en-US" altLang="x-none" dirty="0">
                <a:latin typeface="Source Sans 3" panose="020B0303030403020204" pitchFamily="34" charset="0"/>
              </a:rPr>
              <a:t>Indicate any assistance received on homework (books, friends, etc.).</a:t>
            </a:r>
          </a:p>
          <a:p>
            <a:pPr lvl="1"/>
            <a:r>
              <a:rPr lang="en-US" altLang="x-none" dirty="0">
                <a:latin typeface="Source Sans 3" panose="020B0303030403020204" pitchFamily="34" charset="0"/>
              </a:rPr>
              <a:t>Don’t look at other people's solution code or answers and never share solutions with others or post them to the web.</a:t>
            </a:r>
          </a:p>
          <a:p>
            <a:pPr lvl="1">
              <a:buClr>
                <a:schemeClr val="tx1"/>
              </a:buClr>
            </a:pPr>
            <a:r>
              <a:rPr lang="en-US" altLang="x-none" dirty="0">
                <a:latin typeface="Source Sans 3" panose="020B0303030403020204" pitchFamily="34" charset="0"/>
              </a:rPr>
              <a:t>Never use LLMs to generate assignment code.</a:t>
            </a:r>
          </a:p>
          <a:p>
            <a:pPr lvl="2">
              <a:buClr>
                <a:schemeClr val="tx1"/>
              </a:buClr>
            </a:pPr>
            <a:r>
              <a:rPr lang="en-US" altLang="x-none" dirty="0">
                <a:latin typeface="Source Sans 3" panose="020B0303030403020204" pitchFamily="34" charset="0"/>
              </a:rPr>
              <a:t>This replaces the intellectual work the assignment is designed to assess and is therefore </a:t>
            </a:r>
            <a:br>
              <a:rPr lang="en-US" altLang="x-none" dirty="0">
                <a:latin typeface="Source Sans 3" panose="020B0303030403020204" pitchFamily="34" charset="0"/>
              </a:rPr>
            </a:br>
            <a:r>
              <a:rPr lang="en-US" altLang="x-none" dirty="0">
                <a:latin typeface="Source Sans 3" panose="020B0303030403020204" pitchFamily="34" charset="0"/>
              </a:rPr>
              <a:t>considered one of the most egregious and indefensible forms of academic dishonesty.</a:t>
            </a:r>
          </a:p>
          <a:p>
            <a:r>
              <a:rPr lang="en-US" altLang="x-none" dirty="0">
                <a:latin typeface="Source Sans 3" panose="020B0303030403020204" pitchFamily="34" charset="0"/>
              </a:rPr>
              <a:t>Assignment submissions are regularly examined using software tools.</a:t>
            </a:r>
            <a:endParaRPr lang="en-US" altLang="x-none" sz="1200" dirty="0">
              <a:latin typeface="Source Sans 3" panose="020B0303030403020204" pitchFamily="34" charset="0"/>
            </a:endParaRPr>
          </a:p>
          <a:p>
            <a:r>
              <a:rPr lang="en-US" altLang="x-none" dirty="0">
                <a:latin typeface="Source Sans 3" panose="020B0303030403020204" pitchFamily="34" charset="0"/>
              </a:rPr>
              <a:t>If you need help, contact us and we'll help you make good choices.</a:t>
            </a:r>
          </a:p>
          <a:p>
            <a:pPr lvl="1"/>
            <a:r>
              <a:rPr lang="en-US" altLang="x-none" dirty="0">
                <a:latin typeface="Source Sans 3" panose="020B0303030403020204" pitchFamily="34" charset="0"/>
              </a:rPr>
              <a:t>If you feel you’ve made a mistake, you may retract any assignment submission at any time before the final exam by simply emailing me and telling me.</a:t>
            </a:r>
          </a:p>
        </p:txBody>
      </p:sp>
      <p:sp>
        <p:nvSpPr>
          <p:cNvPr id="4" name="TextBox 3">
            <a:extLst>
              <a:ext uri="{FF2B5EF4-FFF2-40B4-BE49-F238E27FC236}">
                <a16:creationId xmlns:a16="http://schemas.microsoft.com/office/drawing/2014/main" id="{81DBBC69-D4F4-F840-83AA-11438562684D}"/>
              </a:ext>
            </a:extLst>
          </p:cNvPr>
          <p:cNvSpPr txBox="1"/>
          <p:nvPr/>
        </p:nvSpPr>
        <p:spPr>
          <a:xfrm>
            <a:off x="1669518" y="5953780"/>
            <a:ext cx="8776763" cy="523220"/>
          </a:xfrm>
          <a:prstGeom prst="rect">
            <a:avLst/>
          </a:prstGeom>
          <a:noFill/>
        </p:spPr>
        <p:txBody>
          <a:bodyPr wrap="none" rtlCol="0">
            <a:spAutoFit/>
          </a:bodyPr>
          <a:lstStyle/>
          <a:p>
            <a:pPr algn="ctr"/>
            <a:r>
              <a:rPr lang="en-US" sz="2800" b="1" dirty="0">
                <a:latin typeface="Source Code Pro" panose="020B0309030403020204" pitchFamily="34" charset="0"/>
                <a:ea typeface="Source Code Pro" panose="020B0309030403020204" pitchFamily="34" charset="0"/>
                <a:cs typeface="Calibri" panose="020F0502020204030204" pitchFamily="34" charset="0"/>
                <a:hlinkClick r:id="rId2"/>
              </a:rPr>
              <a:t>https://cs107.stanford.edu/collaboration</a:t>
            </a:r>
            <a:endParaRPr lang="en-US" sz="2800" b="1" dirty="0">
              <a:latin typeface="Source Code Pro" panose="020B0309030403020204" pitchFamily="34" charset="0"/>
              <a:ea typeface="Source Code Pro" panose="020B0309030403020204" pitchFamily="34" charset="0"/>
              <a:cs typeface="Calibri" panose="020F0502020204030204" pitchFamily="34" charset="0"/>
            </a:endParaRPr>
          </a:p>
        </p:txBody>
      </p:sp>
    </p:spTree>
    <p:extLst>
      <p:ext uri="{BB962C8B-B14F-4D97-AF65-F5344CB8AC3E}">
        <p14:creationId xmlns:p14="http://schemas.microsoft.com/office/powerpoint/2010/main" val="584506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58061-40A9-EF44-A5D6-FED093104CFF}"/>
              </a:ext>
            </a:extLst>
          </p:cNvPr>
          <p:cNvSpPr>
            <a:spLocks noGrp="1"/>
          </p:cNvSpPr>
          <p:nvPr>
            <p:ph type="title"/>
          </p:nvPr>
        </p:nvSpPr>
        <p:spPr/>
        <p:txBody>
          <a:bodyPr/>
          <a:lstStyle/>
          <a:p>
            <a:r>
              <a:rPr lang="en-US">
                <a:latin typeface="Source Sans 3" panose="020B0303030403020204" pitchFamily="34" charset="0"/>
              </a:rPr>
              <a:t>What </a:t>
            </a:r>
            <a:r>
              <a:rPr lang="en-US" dirty="0">
                <a:latin typeface="Source Sans 3" panose="020B0303030403020204" pitchFamily="34" charset="0"/>
              </a:rPr>
              <a:t>is Unix?</a:t>
            </a:r>
          </a:p>
        </p:txBody>
      </p:sp>
      <p:sp>
        <p:nvSpPr>
          <p:cNvPr id="3" name="Content Placeholder 2">
            <a:extLst>
              <a:ext uri="{FF2B5EF4-FFF2-40B4-BE49-F238E27FC236}">
                <a16:creationId xmlns:a16="http://schemas.microsoft.com/office/drawing/2014/main" id="{0FF14759-C2C3-2E48-B300-047528E8F677}"/>
              </a:ext>
            </a:extLst>
          </p:cNvPr>
          <p:cNvSpPr>
            <a:spLocks noGrp="1"/>
          </p:cNvSpPr>
          <p:nvPr>
            <p:ph idx="1"/>
          </p:nvPr>
        </p:nvSpPr>
        <p:spPr/>
        <p:txBody>
          <a:bodyPr/>
          <a:lstStyle/>
          <a:p>
            <a:r>
              <a:rPr lang="en-US" b="1" dirty="0">
                <a:latin typeface="Source Sans 3" panose="020B0303030403020204" pitchFamily="34" charset="0"/>
              </a:rPr>
              <a:t>Unix: </a:t>
            </a:r>
            <a:r>
              <a:rPr lang="en-US" dirty="0">
                <a:latin typeface="Source Sans 3" panose="020B0303030403020204" pitchFamily="34" charset="0"/>
              </a:rPr>
              <a:t>provides a set of standards and many tools used to write software.</a:t>
            </a:r>
          </a:p>
          <a:p>
            <a:pPr lvl="1"/>
            <a:r>
              <a:rPr lang="en-US" b="1" dirty="0">
                <a:latin typeface="Source Sans 3" panose="020B0303030403020204" pitchFamily="34" charset="0"/>
              </a:rPr>
              <a:t>macOS</a:t>
            </a:r>
            <a:r>
              <a:rPr lang="en-US" dirty="0">
                <a:latin typeface="Source Sans 3" panose="020B0303030403020204" pitchFamily="34" charset="0"/>
              </a:rPr>
              <a:t> and </a:t>
            </a:r>
            <a:r>
              <a:rPr lang="en-US" b="1" dirty="0">
                <a:latin typeface="Source Sans 3" panose="020B0303030403020204" pitchFamily="34" charset="0"/>
              </a:rPr>
              <a:t>Linux </a:t>
            </a:r>
            <a:r>
              <a:rPr lang="en-US" dirty="0">
                <a:latin typeface="Source Sans 3" panose="020B0303030403020204" pitchFamily="34" charset="0"/>
              </a:rPr>
              <a:t>are operating systems built on top of Unix</a:t>
            </a:r>
          </a:p>
          <a:p>
            <a:r>
              <a:rPr lang="en-US" dirty="0">
                <a:latin typeface="Source Sans 3" panose="020B0303030403020204" pitchFamily="34" charset="0"/>
              </a:rPr>
              <a:t>You navigate a Unix system using the </a:t>
            </a:r>
            <a:r>
              <a:rPr lang="en-US" b="1" dirty="0">
                <a:solidFill>
                  <a:schemeClr val="accent1"/>
                </a:solidFill>
                <a:latin typeface="Source Sans 3" panose="020B0303030403020204" pitchFamily="34" charset="0"/>
              </a:rPr>
              <a:t>command line</a:t>
            </a:r>
            <a:r>
              <a:rPr lang="en-US" dirty="0">
                <a:latin typeface="Source Sans 3" panose="020B0303030403020204" pitchFamily="34" charset="0"/>
              </a:rPr>
              <a:t> (aka "</a:t>
            </a:r>
            <a:r>
              <a:rPr lang="en-US" dirty="0">
                <a:solidFill>
                  <a:schemeClr val="accent1"/>
                </a:solidFill>
                <a:latin typeface="Source Sans 3" panose="020B0303030403020204" pitchFamily="34" charset="0"/>
              </a:rPr>
              <a:t>the terminal</a:t>
            </a:r>
            <a:r>
              <a:rPr lang="en-US" dirty="0">
                <a:latin typeface="Source Sans 3" panose="020B0303030403020204" pitchFamily="34" charset="0"/>
              </a:rPr>
              <a:t>")</a:t>
            </a:r>
          </a:p>
          <a:p>
            <a:r>
              <a:rPr lang="en-US" dirty="0">
                <a:latin typeface="Source Sans 3" panose="020B0303030403020204" pitchFamily="34" charset="0"/>
              </a:rPr>
              <a:t>All Unix systems work using the same tools and commands</a:t>
            </a:r>
          </a:p>
        </p:txBody>
      </p:sp>
      <p:pic>
        <p:nvPicPr>
          <p:cNvPr id="4" name="Picture 3">
            <a:extLst>
              <a:ext uri="{FF2B5EF4-FFF2-40B4-BE49-F238E27FC236}">
                <a16:creationId xmlns:a16="http://schemas.microsoft.com/office/drawing/2014/main" id="{A5C5E105-1236-C09E-6892-E72F2A66F2ED}"/>
              </a:ext>
            </a:extLst>
          </p:cNvPr>
          <p:cNvPicPr>
            <a:picLocks noChangeAspect="1"/>
          </p:cNvPicPr>
          <p:nvPr/>
        </p:nvPicPr>
        <p:blipFill>
          <a:blip r:embed="rId3"/>
          <a:stretch>
            <a:fillRect/>
          </a:stretch>
        </p:blipFill>
        <p:spPr>
          <a:xfrm>
            <a:off x="2971800" y="2895600"/>
            <a:ext cx="6705600" cy="4367702"/>
          </a:xfrm>
          <a:prstGeom prst="rect">
            <a:avLst/>
          </a:prstGeom>
        </p:spPr>
      </p:pic>
    </p:spTree>
    <p:extLst>
      <p:ext uri="{BB962C8B-B14F-4D97-AF65-F5344CB8AC3E}">
        <p14:creationId xmlns:p14="http://schemas.microsoft.com/office/powerpoint/2010/main" val="6117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B44084-3F8F-27F8-2B95-3682F31E0593}"/>
              </a:ext>
            </a:extLst>
          </p:cNvPr>
          <p:cNvPicPr>
            <a:picLocks noChangeAspect="1"/>
          </p:cNvPicPr>
          <p:nvPr/>
        </p:nvPicPr>
        <p:blipFill>
          <a:blip r:embed="rId2"/>
          <a:stretch>
            <a:fillRect/>
          </a:stretch>
        </p:blipFill>
        <p:spPr>
          <a:xfrm>
            <a:off x="5638800" y="2283904"/>
            <a:ext cx="6705600" cy="4367702"/>
          </a:xfrm>
          <a:prstGeom prst="rect">
            <a:avLst/>
          </a:prstGeom>
        </p:spPr>
      </p:pic>
      <p:sp>
        <p:nvSpPr>
          <p:cNvPr id="3" name="Content Placeholder 2">
            <a:extLst>
              <a:ext uri="{FF2B5EF4-FFF2-40B4-BE49-F238E27FC236}">
                <a16:creationId xmlns:a16="http://schemas.microsoft.com/office/drawing/2014/main" id="{EA1E2FB8-EEC4-6644-B13B-F221D4307365}"/>
              </a:ext>
            </a:extLst>
          </p:cNvPr>
          <p:cNvSpPr>
            <a:spLocks noGrp="1"/>
          </p:cNvSpPr>
          <p:nvPr>
            <p:ph idx="1"/>
          </p:nvPr>
        </p:nvSpPr>
        <p:spPr/>
        <p:txBody>
          <a:bodyPr/>
          <a:lstStyle/>
          <a:p>
            <a:pPr marL="0" indent="0" algn="ctr">
              <a:buNone/>
            </a:pPr>
            <a:r>
              <a:rPr lang="en-US" dirty="0">
                <a:latin typeface="Source Sans 3" panose="020B0303030403020204" pitchFamily="34" charset="0"/>
              </a:rPr>
              <a:t>The </a:t>
            </a:r>
            <a:r>
              <a:rPr lang="en-US" b="1" dirty="0">
                <a:latin typeface="Source Sans 3" panose="020B0303030403020204" pitchFamily="34" charset="0"/>
              </a:rPr>
              <a:t>command line </a:t>
            </a:r>
            <a:r>
              <a:rPr lang="en-US" dirty="0">
                <a:latin typeface="Source Sans 3" panose="020B0303030403020204" pitchFamily="34" charset="0"/>
              </a:rPr>
              <a:t>is a text-based interface to navigate a computer’s file system and launch executables. It’s a popular, lightweight alternative to the more traditional graphical user interfaces you've used before.</a:t>
            </a:r>
          </a:p>
        </p:txBody>
      </p:sp>
      <p:pic>
        <p:nvPicPr>
          <p:cNvPr id="6" name="Picture 5">
            <a:extLst>
              <a:ext uri="{FF2B5EF4-FFF2-40B4-BE49-F238E27FC236}">
                <a16:creationId xmlns:a16="http://schemas.microsoft.com/office/drawing/2014/main" id="{9512927E-2D08-E06A-1B0A-BF42117731F6}"/>
              </a:ext>
            </a:extLst>
          </p:cNvPr>
          <p:cNvPicPr>
            <a:picLocks noChangeAspect="1"/>
          </p:cNvPicPr>
          <p:nvPr/>
        </p:nvPicPr>
        <p:blipFill>
          <a:blip r:embed="rId3"/>
          <a:stretch>
            <a:fillRect/>
          </a:stretch>
        </p:blipFill>
        <p:spPr>
          <a:xfrm>
            <a:off x="126076" y="2292303"/>
            <a:ext cx="6324600" cy="4350903"/>
          </a:xfrm>
          <a:prstGeom prst="rect">
            <a:avLst/>
          </a:prstGeom>
        </p:spPr>
      </p:pic>
      <p:sp>
        <p:nvSpPr>
          <p:cNvPr id="2" name="Title 1">
            <a:extLst>
              <a:ext uri="{FF2B5EF4-FFF2-40B4-BE49-F238E27FC236}">
                <a16:creationId xmlns:a16="http://schemas.microsoft.com/office/drawing/2014/main" id="{0CA52A83-6CEF-334D-9F1F-DB8B016B7104}"/>
              </a:ext>
            </a:extLst>
          </p:cNvPr>
          <p:cNvSpPr>
            <a:spLocks noGrp="1"/>
          </p:cNvSpPr>
          <p:nvPr>
            <p:ph type="title"/>
          </p:nvPr>
        </p:nvSpPr>
        <p:spPr/>
        <p:txBody>
          <a:bodyPr/>
          <a:lstStyle/>
          <a:p>
            <a:r>
              <a:rPr lang="en-US" dirty="0">
                <a:latin typeface="Source Sans 3" panose="020B0303030403020204" pitchFamily="34" charset="0"/>
              </a:rPr>
              <a:t>What is the Command Line?</a:t>
            </a:r>
          </a:p>
        </p:txBody>
      </p:sp>
      <p:sp>
        <p:nvSpPr>
          <p:cNvPr id="10" name="TextBox 9">
            <a:extLst>
              <a:ext uri="{FF2B5EF4-FFF2-40B4-BE49-F238E27FC236}">
                <a16:creationId xmlns:a16="http://schemas.microsoft.com/office/drawing/2014/main" id="{8C694469-A301-3841-9D82-12A7ADE12091}"/>
              </a:ext>
            </a:extLst>
          </p:cNvPr>
          <p:cNvSpPr txBox="1"/>
          <p:nvPr/>
        </p:nvSpPr>
        <p:spPr>
          <a:xfrm>
            <a:off x="1943771" y="6053434"/>
            <a:ext cx="2489784" cy="369332"/>
          </a:xfrm>
          <a:prstGeom prst="rect">
            <a:avLst/>
          </a:prstGeom>
          <a:noFill/>
        </p:spPr>
        <p:txBody>
          <a:bodyPr wrap="none" rtlCol="0">
            <a:spAutoFit/>
          </a:bodyPr>
          <a:lstStyle/>
          <a:p>
            <a:pPr algn="ctr"/>
            <a:r>
              <a:rPr lang="en-US" dirty="0">
                <a:latin typeface="Source Sans 3" panose="020B0303030403020204" pitchFamily="34" charset="0"/>
              </a:rPr>
              <a:t>Graphical User Interface</a:t>
            </a:r>
          </a:p>
        </p:txBody>
      </p:sp>
      <p:sp>
        <p:nvSpPr>
          <p:cNvPr id="11" name="TextBox 10">
            <a:extLst>
              <a:ext uri="{FF2B5EF4-FFF2-40B4-BE49-F238E27FC236}">
                <a16:creationId xmlns:a16="http://schemas.microsoft.com/office/drawing/2014/main" id="{52E8C8D5-96ED-1D4E-96D2-C5DDD9AF2FA0}"/>
              </a:ext>
            </a:extLst>
          </p:cNvPr>
          <p:cNvSpPr txBox="1"/>
          <p:nvPr/>
        </p:nvSpPr>
        <p:spPr>
          <a:xfrm>
            <a:off x="7390552" y="6059278"/>
            <a:ext cx="2515432" cy="369332"/>
          </a:xfrm>
          <a:prstGeom prst="rect">
            <a:avLst/>
          </a:prstGeom>
          <a:noFill/>
        </p:spPr>
        <p:txBody>
          <a:bodyPr wrap="none" rtlCol="0">
            <a:spAutoFit/>
          </a:bodyPr>
          <a:lstStyle/>
          <a:p>
            <a:pPr algn="ctr"/>
            <a:r>
              <a:rPr lang="en-US" dirty="0">
                <a:latin typeface="Source Sans 3" panose="020B0303030403020204" pitchFamily="34" charset="0"/>
              </a:rPr>
              <a:t>Command line interface</a:t>
            </a:r>
          </a:p>
        </p:txBody>
      </p:sp>
    </p:spTree>
    <p:extLst>
      <p:ext uri="{BB962C8B-B14F-4D97-AF65-F5344CB8AC3E}">
        <p14:creationId xmlns:p14="http://schemas.microsoft.com/office/powerpoint/2010/main" val="53202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4CD9E-A7C7-904D-B03A-8E9F71A08682}"/>
              </a:ext>
            </a:extLst>
          </p:cNvPr>
          <p:cNvSpPr>
            <a:spLocks noGrp="1"/>
          </p:cNvSpPr>
          <p:nvPr>
            <p:ph type="title"/>
          </p:nvPr>
        </p:nvSpPr>
        <p:spPr/>
        <p:txBody>
          <a:bodyPr/>
          <a:lstStyle/>
          <a:p>
            <a:r>
              <a:rPr lang="en-US" dirty="0"/>
              <a:t>CLI vs. GUI</a:t>
            </a:r>
          </a:p>
        </p:txBody>
      </p:sp>
      <p:sp>
        <p:nvSpPr>
          <p:cNvPr id="3" name="Content Placeholder 2">
            <a:extLst>
              <a:ext uri="{FF2B5EF4-FFF2-40B4-BE49-F238E27FC236}">
                <a16:creationId xmlns:a16="http://schemas.microsoft.com/office/drawing/2014/main" id="{375A01E6-41F7-664B-9D48-57083B866318}"/>
              </a:ext>
            </a:extLst>
          </p:cNvPr>
          <p:cNvSpPr>
            <a:spLocks noGrp="1"/>
          </p:cNvSpPr>
          <p:nvPr>
            <p:ph idx="1"/>
          </p:nvPr>
        </p:nvSpPr>
        <p:spPr/>
        <p:txBody>
          <a:bodyPr/>
          <a:lstStyle/>
          <a:p>
            <a:pPr marL="0" indent="0">
              <a:buNone/>
            </a:pPr>
            <a:r>
              <a:rPr lang="en-US" dirty="0">
                <a:latin typeface="Source Sans 3" panose="020B0303030403020204" pitchFamily="34" charset="0"/>
              </a:rPr>
              <a:t>Just like a GUI file explorer, a terminal:</a:t>
            </a:r>
          </a:p>
          <a:p>
            <a:r>
              <a:rPr lang="en-US" dirty="0">
                <a:latin typeface="Source Sans 3" panose="020B0303030403020204" pitchFamily="34" charset="0"/>
              </a:rPr>
              <a:t>shows you a </a:t>
            </a:r>
            <a:r>
              <a:rPr lang="en-US" b="1" dirty="0">
                <a:latin typeface="Source Sans 3" panose="020B0303030403020204" pitchFamily="34" charset="0"/>
              </a:rPr>
              <a:t>specific place </a:t>
            </a:r>
            <a:r>
              <a:rPr lang="en-US" dirty="0">
                <a:latin typeface="Source Sans 3" panose="020B0303030403020204" pitchFamily="34" charset="0"/>
              </a:rPr>
              <a:t>on your computer at any given time</a:t>
            </a:r>
          </a:p>
          <a:p>
            <a:r>
              <a:rPr lang="en-US" dirty="0">
                <a:latin typeface="Source Sans 3" panose="020B0303030403020204" pitchFamily="34" charset="0"/>
              </a:rPr>
              <a:t>lets you descend </a:t>
            </a:r>
            <a:r>
              <a:rPr lang="en-US" b="1" dirty="0">
                <a:latin typeface="Source Sans 3" panose="020B0303030403020204" pitchFamily="34" charset="0"/>
              </a:rPr>
              <a:t>into folders </a:t>
            </a:r>
            <a:r>
              <a:rPr lang="en-US" dirty="0">
                <a:latin typeface="Source Sans 3" panose="020B0303030403020204" pitchFamily="34" charset="0"/>
              </a:rPr>
              <a:t>and </a:t>
            </a:r>
            <a:r>
              <a:rPr lang="en-US" b="1" dirty="0">
                <a:latin typeface="Source Sans 3" panose="020B0303030403020204" pitchFamily="34" charset="0"/>
              </a:rPr>
              <a:t>ascend</a:t>
            </a:r>
            <a:r>
              <a:rPr lang="en-US" dirty="0">
                <a:latin typeface="Source Sans 3" panose="020B0303030403020204" pitchFamily="34" charset="0"/>
              </a:rPr>
              <a:t> </a:t>
            </a:r>
            <a:r>
              <a:rPr lang="en-US" b="1" dirty="0">
                <a:latin typeface="Source Sans 3" panose="020B0303030403020204" pitchFamily="34" charset="0"/>
              </a:rPr>
              <a:t>out of them</a:t>
            </a:r>
            <a:endParaRPr lang="en-US" dirty="0">
              <a:latin typeface="Source Sans 3" panose="020B0303030403020204" pitchFamily="34" charset="0"/>
            </a:endParaRPr>
          </a:p>
          <a:p>
            <a:r>
              <a:rPr lang="en-US" dirty="0">
                <a:latin typeface="Source Sans 3" panose="020B0303030403020204" pitchFamily="34" charset="0"/>
              </a:rPr>
              <a:t>lets you </a:t>
            </a:r>
            <a:r>
              <a:rPr lang="en-US" b="1" dirty="0">
                <a:latin typeface="Source Sans 3" panose="020B0303030403020204" pitchFamily="34" charset="0"/>
              </a:rPr>
              <a:t>create new </a:t>
            </a:r>
            <a:r>
              <a:rPr lang="en-US" dirty="0">
                <a:latin typeface="Source Sans 3" panose="020B0303030403020204" pitchFamily="34" charset="0"/>
              </a:rPr>
              <a:t>files and directories and </a:t>
            </a:r>
            <a:r>
              <a:rPr lang="en-US" b="1" dirty="0">
                <a:latin typeface="Source Sans 3" panose="020B0303030403020204" pitchFamily="34" charset="0"/>
              </a:rPr>
              <a:t>edit</a:t>
            </a:r>
            <a:r>
              <a:rPr lang="en-US" dirty="0">
                <a:latin typeface="Source Sans 3" panose="020B0303030403020204" pitchFamily="34" charset="0"/>
              </a:rPr>
              <a:t> existing ones</a:t>
            </a:r>
          </a:p>
          <a:p>
            <a:r>
              <a:rPr lang="en-US" dirty="0">
                <a:latin typeface="Source Sans 3" panose="020B0303030403020204" pitchFamily="34" charset="0"/>
              </a:rPr>
              <a:t>lets you </a:t>
            </a:r>
            <a:r>
              <a:rPr lang="en-US" b="1" dirty="0">
                <a:latin typeface="Source Sans 3" panose="020B0303030403020204" pitchFamily="34" charset="0"/>
              </a:rPr>
              <a:t>execute programs</a:t>
            </a:r>
          </a:p>
        </p:txBody>
      </p:sp>
      <p:pic>
        <p:nvPicPr>
          <p:cNvPr id="5" name="Picture 4">
            <a:extLst>
              <a:ext uri="{FF2B5EF4-FFF2-40B4-BE49-F238E27FC236}">
                <a16:creationId xmlns:a16="http://schemas.microsoft.com/office/drawing/2014/main" id="{11D3AB49-A8F3-D339-8A4B-8D992E8421F3}"/>
              </a:ext>
            </a:extLst>
          </p:cNvPr>
          <p:cNvPicPr>
            <a:picLocks noChangeAspect="1"/>
          </p:cNvPicPr>
          <p:nvPr/>
        </p:nvPicPr>
        <p:blipFill>
          <a:blip r:embed="rId3"/>
          <a:stretch>
            <a:fillRect/>
          </a:stretch>
        </p:blipFill>
        <p:spPr>
          <a:xfrm>
            <a:off x="2362200" y="3962400"/>
            <a:ext cx="7772400" cy="2728727"/>
          </a:xfrm>
          <a:prstGeom prst="rect">
            <a:avLst/>
          </a:prstGeom>
        </p:spPr>
      </p:pic>
    </p:spTree>
    <p:extLst>
      <p:ext uri="{BB962C8B-B14F-4D97-AF65-F5344CB8AC3E}">
        <p14:creationId xmlns:p14="http://schemas.microsoft.com/office/powerpoint/2010/main" val="111213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CD74B-F881-D948-B836-FD1F796D4DB6}"/>
              </a:ext>
            </a:extLst>
          </p:cNvPr>
          <p:cNvSpPr>
            <a:spLocks noGrp="1"/>
          </p:cNvSpPr>
          <p:nvPr>
            <p:ph type="title"/>
          </p:nvPr>
        </p:nvSpPr>
        <p:spPr/>
        <p:txBody>
          <a:bodyPr/>
          <a:lstStyle/>
          <a:p>
            <a:r>
              <a:rPr lang="en-US" dirty="0">
                <a:latin typeface="Source Sans 3" panose="020B0303030403020204" pitchFamily="34" charset="0"/>
              </a:rPr>
              <a:t>Why Unix?</a:t>
            </a:r>
          </a:p>
        </p:txBody>
      </p:sp>
      <p:sp>
        <p:nvSpPr>
          <p:cNvPr id="3" name="Content Placeholder 2">
            <a:extLst>
              <a:ext uri="{FF2B5EF4-FFF2-40B4-BE49-F238E27FC236}">
                <a16:creationId xmlns:a16="http://schemas.microsoft.com/office/drawing/2014/main" id="{7305BE42-F069-6649-9484-C3E722A5F8EE}"/>
              </a:ext>
            </a:extLst>
          </p:cNvPr>
          <p:cNvSpPr>
            <a:spLocks noGrp="1"/>
          </p:cNvSpPr>
          <p:nvPr>
            <p:ph idx="1"/>
          </p:nvPr>
        </p:nvSpPr>
        <p:spPr>
          <a:xfrm>
            <a:off x="152400" y="1295400"/>
            <a:ext cx="11811000" cy="5562600"/>
          </a:xfrm>
        </p:spPr>
        <p:txBody>
          <a:bodyPr/>
          <a:lstStyle/>
          <a:p>
            <a:r>
              <a:rPr lang="en-US" dirty="0">
                <a:latin typeface="Source Sans 3" panose="020B0303030403020204" pitchFamily="34" charset="0"/>
              </a:rPr>
              <a:t>You can navigate virtually any device using the same tools and commands:</a:t>
            </a:r>
          </a:p>
          <a:p>
            <a:pPr lvl="1"/>
            <a:r>
              <a:rPr lang="en-US" dirty="0">
                <a:latin typeface="Source Sans 3" panose="020B0303030403020204" pitchFamily="34" charset="0"/>
              </a:rPr>
              <a:t>laptops and desktops</a:t>
            </a:r>
          </a:p>
          <a:p>
            <a:pPr lvl="1"/>
            <a:r>
              <a:rPr lang="en-US" dirty="0">
                <a:latin typeface="Source Sans 3" panose="020B0303030403020204" pitchFamily="34" charset="0"/>
              </a:rPr>
              <a:t>embedded devices (Raspberry Pi, etc.)</a:t>
            </a:r>
          </a:p>
          <a:p>
            <a:pPr lvl="1"/>
            <a:r>
              <a:rPr lang="en-US" dirty="0">
                <a:latin typeface="Source Sans 3" panose="020B0303030403020204" pitchFamily="34" charset="0"/>
              </a:rPr>
              <a:t>mobile Devices (Android, etc.)</a:t>
            </a:r>
          </a:p>
          <a:p>
            <a:pPr lvl="1"/>
            <a:r>
              <a:rPr lang="en-US" dirty="0">
                <a:latin typeface="Source Sans 3" panose="020B0303030403020204" pitchFamily="34" charset="0"/>
              </a:rPr>
              <a:t>microwaves, dishwashers, air conditioners, cameras</a:t>
            </a:r>
          </a:p>
          <a:p>
            <a:r>
              <a:rPr lang="en-US" dirty="0">
                <a:latin typeface="Source Sans 3" panose="020B0303030403020204" pitchFamily="34" charset="0"/>
              </a:rPr>
              <a:t>Used frequently by software engineers for:</a:t>
            </a:r>
          </a:p>
          <a:p>
            <a:pPr lvl="1"/>
            <a:r>
              <a:rPr lang="en-US" b="1" dirty="0">
                <a:latin typeface="Source Sans 3" panose="020B0303030403020204" pitchFamily="34" charset="0"/>
              </a:rPr>
              <a:t>web development</a:t>
            </a:r>
            <a:r>
              <a:rPr lang="en-US" dirty="0">
                <a:latin typeface="Source Sans 3" panose="020B0303030403020204" pitchFamily="34" charset="0"/>
              </a:rPr>
              <a:t>: running servers and web tools on servers</a:t>
            </a:r>
          </a:p>
          <a:p>
            <a:pPr lvl="1"/>
            <a:r>
              <a:rPr lang="en-US" b="1" dirty="0">
                <a:latin typeface="Source Sans 3" panose="020B0303030403020204" pitchFamily="34" charset="0"/>
              </a:rPr>
              <a:t>machine learning</a:t>
            </a:r>
            <a:r>
              <a:rPr lang="en-US" dirty="0">
                <a:latin typeface="Source Sans 3" panose="020B0303030403020204" pitchFamily="34" charset="0"/>
              </a:rPr>
              <a:t>: processing data, training models</a:t>
            </a:r>
          </a:p>
          <a:p>
            <a:pPr lvl="1"/>
            <a:r>
              <a:rPr lang="en-US" b="1" dirty="0">
                <a:latin typeface="Source Sans 3" panose="020B0303030403020204" pitchFamily="34" charset="0"/>
              </a:rPr>
              <a:t>systems</a:t>
            </a:r>
            <a:r>
              <a:rPr lang="en-US" dirty="0">
                <a:latin typeface="Source Sans 3" panose="020B0303030403020204" pitchFamily="34" charset="0"/>
              </a:rPr>
              <a:t>: implementing operating systems, networks, compilers, and drivers</a:t>
            </a:r>
          </a:p>
          <a:p>
            <a:pPr lvl="1"/>
            <a:r>
              <a:rPr lang="en-US" b="1" dirty="0">
                <a:latin typeface="Source Sans 3" panose="020B0303030403020204" pitchFamily="34" charset="0"/>
              </a:rPr>
              <a:t>mobile development</a:t>
            </a:r>
            <a:r>
              <a:rPr lang="en-US" dirty="0">
                <a:latin typeface="Source Sans 3" panose="020B0303030403020204" pitchFamily="34" charset="0"/>
              </a:rPr>
              <a:t>: running tools, managing libraries</a:t>
            </a:r>
            <a:endParaRPr lang="en-US" b="1" dirty="0">
              <a:latin typeface="Source Sans 3" panose="020B0303030403020204" pitchFamily="34" charset="0"/>
            </a:endParaRPr>
          </a:p>
          <a:p>
            <a:r>
              <a:rPr lang="en-US" dirty="0">
                <a:latin typeface="Source Sans 3" panose="020B0303030403020204" pitchFamily="34" charset="0"/>
              </a:rPr>
              <a:t>We'll use Unix and the command line to implement and test C programs.</a:t>
            </a:r>
          </a:p>
        </p:txBody>
      </p:sp>
    </p:spTree>
    <p:extLst>
      <p:ext uri="{BB962C8B-B14F-4D97-AF65-F5344CB8AC3E}">
        <p14:creationId xmlns:p14="http://schemas.microsoft.com/office/powerpoint/2010/main" val="1841832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10645-217B-B545-B4DB-B0E8D2B0A95E}"/>
              </a:ext>
            </a:extLst>
          </p:cNvPr>
          <p:cNvSpPr>
            <a:spLocks noGrp="1"/>
          </p:cNvSpPr>
          <p:nvPr>
            <p:ph type="title"/>
          </p:nvPr>
        </p:nvSpPr>
        <p:spPr/>
        <p:txBody>
          <a:bodyPr/>
          <a:lstStyle/>
          <a:p>
            <a:r>
              <a:rPr lang="en-US" dirty="0">
                <a:latin typeface="Source Sans 3" panose="020B0303030403020204" pitchFamily="34" charset="0"/>
              </a:rPr>
              <a:t>Unix Commands To Try</a:t>
            </a:r>
          </a:p>
        </p:txBody>
      </p:sp>
      <p:sp>
        <p:nvSpPr>
          <p:cNvPr id="3" name="Content Placeholder 2">
            <a:extLst>
              <a:ext uri="{FF2B5EF4-FFF2-40B4-BE49-F238E27FC236}">
                <a16:creationId xmlns:a16="http://schemas.microsoft.com/office/drawing/2014/main" id="{33F8C2B0-7297-4F42-8297-DD96D10EFDEE}"/>
              </a:ext>
            </a:extLst>
          </p:cNvPr>
          <p:cNvSpPr>
            <a:spLocks noGrp="1"/>
          </p:cNvSpPr>
          <p:nvPr>
            <p:ph idx="1"/>
          </p:nvPr>
        </p:nvSpPr>
        <p:spPr/>
        <p:txBody>
          <a:bodyPr/>
          <a:lstStyle/>
          <a:p>
            <a:r>
              <a:rPr lang="en-US" b="1" dirty="0">
                <a:latin typeface="Source Code Pro" panose="020B0309030403020204" pitchFamily="34" charset="0"/>
                <a:ea typeface="Source Code Pro" panose="020B0309030403020204" pitchFamily="34" charset="0"/>
              </a:rPr>
              <a:t>cd</a:t>
            </a:r>
            <a:r>
              <a:rPr lang="en-US" dirty="0">
                <a:latin typeface="Source Sans 3" panose="020B0303030403020204" pitchFamily="34" charset="0"/>
              </a:rPr>
              <a:t>: change directories</a:t>
            </a:r>
          </a:p>
          <a:p>
            <a:r>
              <a:rPr lang="en-US" b="1" dirty="0">
                <a:latin typeface="Source Code Pro" panose="020B0309030403020204" pitchFamily="34" charset="0"/>
                <a:ea typeface="Source Code Pro" panose="020B0309030403020204" pitchFamily="34" charset="0"/>
              </a:rPr>
              <a:t>ls</a:t>
            </a:r>
            <a:r>
              <a:rPr lang="en-US" dirty="0">
                <a:latin typeface="Source Sans 3" panose="020B0303030403020204" pitchFamily="34" charset="0"/>
              </a:rPr>
              <a:t>: list directory contents</a:t>
            </a:r>
            <a:endParaRPr lang="en-US" b="1" dirty="0">
              <a:latin typeface="Source Sans 3" panose="020B0303030403020204" pitchFamily="34" charset="0"/>
            </a:endParaRPr>
          </a:p>
          <a:p>
            <a:r>
              <a:rPr lang="en-US" b="1" dirty="0" err="1">
                <a:latin typeface="Source Code Pro" panose="020B0309030403020204" pitchFamily="34" charset="0"/>
                <a:ea typeface="Source Code Pro" panose="020B0309030403020204" pitchFamily="34" charset="0"/>
              </a:rPr>
              <a:t>mkdir</a:t>
            </a:r>
            <a:r>
              <a:rPr lang="en-US" dirty="0">
                <a:latin typeface="Source Sans 3" panose="020B0303030403020204" pitchFamily="34" charset="0"/>
              </a:rPr>
              <a:t>: create a new directory</a:t>
            </a:r>
          </a:p>
          <a:p>
            <a:r>
              <a:rPr lang="en-US" b="1" dirty="0">
                <a:latin typeface="Source Code Pro" panose="020B0309030403020204" pitchFamily="34" charset="0"/>
                <a:ea typeface="Source Code Pro" panose="020B0309030403020204" pitchFamily="34" charset="0"/>
              </a:rPr>
              <a:t>emacs</a:t>
            </a:r>
            <a:r>
              <a:rPr lang="en-US" dirty="0">
                <a:latin typeface="Source Sans 3" panose="020B0303030403020204" pitchFamily="34" charset="0"/>
              </a:rPr>
              <a:t>: open text editor</a:t>
            </a:r>
          </a:p>
          <a:p>
            <a:r>
              <a:rPr lang="en-US" b="1" dirty="0">
                <a:latin typeface="Source Code Pro" panose="020B0309030403020204" pitchFamily="34" charset="0"/>
                <a:ea typeface="Source Code Pro" panose="020B0309030403020204" pitchFamily="34" charset="0"/>
              </a:rPr>
              <a:t>rm</a:t>
            </a:r>
            <a:r>
              <a:rPr lang="en-US" dirty="0">
                <a:latin typeface="Source Sans 3" panose="020B0303030403020204" pitchFamily="34" charset="0"/>
              </a:rPr>
              <a:t>: irreversibly delete file or folder</a:t>
            </a:r>
          </a:p>
          <a:p>
            <a:r>
              <a:rPr lang="en-US" b="1" dirty="0">
                <a:latin typeface="Source Code Pro" panose="020B0309030403020204" pitchFamily="34" charset="0"/>
                <a:ea typeface="Source Code Pro" panose="020B0309030403020204" pitchFamily="34" charset="0"/>
              </a:rPr>
              <a:t>man</a:t>
            </a:r>
            <a:r>
              <a:rPr lang="en-US" dirty="0">
                <a:latin typeface="Source Sans 3" panose="020B0303030403020204" pitchFamily="34" charset="0"/>
              </a:rPr>
              <a:t>: read documentation for standard C functions</a:t>
            </a:r>
          </a:p>
        </p:txBody>
      </p:sp>
      <p:sp>
        <p:nvSpPr>
          <p:cNvPr id="4" name="TextBox 3">
            <a:extLst>
              <a:ext uri="{FF2B5EF4-FFF2-40B4-BE49-F238E27FC236}">
                <a16:creationId xmlns:a16="http://schemas.microsoft.com/office/drawing/2014/main" id="{5FC747EC-5EA0-684D-A9A3-088B2F2EFB5A}"/>
              </a:ext>
            </a:extLst>
          </p:cNvPr>
          <p:cNvSpPr txBox="1"/>
          <p:nvPr/>
        </p:nvSpPr>
        <p:spPr>
          <a:xfrm>
            <a:off x="7315200" y="4609376"/>
            <a:ext cx="4570468" cy="1421928"/>
          </a:xfrm>
          <a:prstGeom prst="rect">
            <a:avLst/>
          </a:prstGeom>
          <a:solidFill>
            <a:schemeClr val="accent1">
              <a:lumMod val="40000"/>
              <a:lumOff val="60000"/>
            </a:schemeClr>
          </a:solidFill>
          <a:ln>
            <a:solidFill>
              <a:schemeClr val="tx1"/>
            </a:solidFill>
          </a:ln>
        </p:spPr>
        <p:txBody>
          <a:bodyPr wrap="square" rtlCol="0">
            <a:spAutoFit/>
          </a:bodyPr>
          <a:lstStyle/>
          <a:p>
            <a:pPr algn="ctr">
              <a:lnSpc>
                <a:spcPct val="90000"/>
              </a:lnSpc>
            </a:pPr>
            <a:r>
              <a:rPr lang="en-US" sz="3200" dirty="0">
                <a:latin typeface="Source Sans 3" panose="020B0303030403020204" pitchFamily="34" charset="0"/>
                <a:cs typeface="Calibri" panose="020F0502020204030204" pitchFamily="34" charset="0"/>
              </a:rPr>
              <a:t>See the course website for more commands and a complete reference.</a:t>
            </a:r>
          </a:p>
        </p:txBody>
      </p:sp>
    </p:spTree>
    <p:extLst>
      <p:ext uri="{BB962C8B-B14F-4D97-AF65-F5344CB8AC3E}">
        <p14:creationId xmlns:p14="http://schemas.microsoft.com/office/powerpoint/2010/main" val="2273429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2E77A5-EDA8-6841-8D8B-141154FF19B1}"/>
              </a:ext>
            </a:extLst>
          </p:cNvPr>
          <p:cNvSpPr>
            <a:spLocks noGrp="1"/>
          </p:cNvSpPr>
          <p:nvPr>
            <p:ph type="title"/>
          </p:nvPr>
        </p:nvSpPr>
        <p:spPr/>
        <p:txBody>
          <a:bodyPr/>
          <a:lstStyle/>
          <a:p>
            <a:r>
              <a:rPr lang="en-US" dirty="0">
                <a:latin typeface="Source Sans 3" panose="020B0303030403020204" pitchFamily="34" charset="0"/>
              </a:rPr>
              <a:t>Demo: Using Unix and the Command Line</a:t>
            </a:r>
          </a:p>
        </p:txBody>
      </p:sp>
      <p:pic>
        <p:nvPicPr>
          <p:cNvPr id="7" name="Image">
            <a:extLst>
              <a:ext uri="{FF2B5EF4-FFF2-40B4-BE49-F238E27FC236}">
                <a16:creationId xmlns:a16="http://schemas.microsoft.com/office/drawing/2014/main" id="{8DB01688-24D5-CF45-A991-E7DA2987886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539328" y="4589467"/>
            <a:ext cx="1127632" cy="1127632"/>
          </a:xfrm>
          <a:prstGeom prst="rect">
            <a:avLst/>
          </a:prstGeom>
          <a:ln w="12700">
            <a:miter lim="400000"/>
          </a:ln>
        </p:spPr>
      </p:pic>
      <p:sp>
        <p:nvSpPr>
          <p:cNvPr id="6" name="TextBox 5">
            <a:extLst>
              <a:ext uri="{FF2B5EF4-FFF2-40B4-BE49-F238E27FC236}">
                <a16:creationId xmlns:a16="http://schemas.microsoft.com/office/drawing/2014/main" id="{5FBE42C7-9A2E-C74D-81FC-C25F57B84956}"/>
              </a:ext>
            </a:extLst>
          </p:cNvPr>
          <p:cNvSpPr txBox="1"/>
          <p:nvPr/>
        </p:nvSpPr>
        <p:spPr>
          <a:xfrm>
            <a:off x="1070360" y="5750436"/>
            <a:ext cx="10065576" cy="954107"/>
          </a:xfrm>
          <a:prstGeom prst="rect">
            <a:avLst/>
          </a:prstGeom>
          <a:noFill/>
        </p:spPr>
        <p:txBody>
          <a:bodyPr wrap="none" rtlCol="0">
            <a:spAutoFit/>
          </a:bodyPr>
          <a:lstStyle/>
          <a:p>
            <a:pPr algn="ctr"/>
            <a:r>
              <a:rPr lang="en-US" sz="2800" dirty="0">
                <a:latin typeface="Source Sans 3" panose="020B0303030403020204" pitchFamily="34" charset="0"/>
                <a:cs typeface="Calibri" panose="020F0502020204030204" pitchFamily="34" charset="0"/>
              </a:rPr>
              <a:t>Get up and running with our guide:</a:t>
            </a:r>
          </a:p>
          <a:p>
            <a:pPr algn="ctr"/>
            <a:r>
              <a:rPr lang="en-US" sz="2800" b="1" dirty="0">
                <a:latin typeface="Source Code Pro" panose="020B0309030403020204" pitchFamily="34" charset="0"/>
                <a:ea typeface="Source Code Pro" panose="020B0309030403020204" pitchFamily="34" charset="0"/>
                <a:cs typeface="Calibri" panose="020F0502020204030204" pitchFamily="34" charset="0"/>
                <a:hlinkClick r:id="rId4"/>
              </a:rPr>
              <a:t>http://cs107.stanford.edu/getting-started.html</a:t>
            </a:r>
            <a:endParaRPr lang="en-US" sz="2800" b="1" dirty="0">
              <a:latin typeface="Source Code Pro" panose="020B0309030403020204" pitchFamily="34" charset="0"/>
              <a:ea typeface="Source Code Pro" panose="020B0309030403020204" pitchFamily="34" charset="0"/>
              <a:cs typeface="Calibri" panose="020F0502020204030204" pitchFamily="34" charset="0"/>
            </a:endParaRPr>
          </a:p>
        </p:txBody>
      </p:sp>
    </p:spTree>
    <p:extLst>
      <p:ext uri="{BB962C8B-B14F-4D97-AF65-F5344CB8AC3E}">
        <p14:creationId xmlns:p14="http://schemas.microsoft.com/office/powerpoint/2010/main" val="2093145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F9E1F-1788-3441-819D-FB1BD74B8F4F}"/>
              </a:ext>
            </a:extLst>
          </p:cNvPr>
          <p:cNvSpPr>
            <a:spLocks noGrp="1"/>
          </p:cNvSpPr>
          <p:nvPr>
            <p:ph type="title"/>
          </p:nvPr>
        </p:nvSpPr>
        <p:spPr/>
        <p:txBody>
          <a:bodyPr/>
          <a:lstStyle/>
          <a:p>
            <a:r>
              <a:rPr lang="en-US" dirty="0">
                <a:latin typeface="Source Sans 3" panose="020B0303030403020204" pitchFamily="34" charset="0"/>
              </a:rPr>
              <a:t>Learning Unix and the Command Line</a:t>
            </a:r>
          </a:p>
        </p:txBody>
      </p:sp>
      <p:sp>
        <p:nvSpPr>
          <p:cNvPr id="3" name="Content Placeholder 2">
            <a:extLst>
              <a:ext uri="{FF2B5EF4-FFF2-40B4-BE49-F238E27FC236}">
                <a16:creationId xmlns:a16="http://schemas.microsoft.com/office/drawing/2014/main" id="{4B63F5E3-1B48-884E-8D38-7D08CBB2CF29}"/>
              </a:ext>
            </a:extLst>
          </p:cNvPr>
          <p:cNvSpPr>
            <a:spLocks noGrp="1"/>
          </p:cNvSpPr>
          <p:nvPr>
            <p:ph idx="1"/>
          </p:nvPr>
        </p:nvSpPr>
        <p:spPr>
          <a:effectLst>
            <a:softEdge rad="1270000"/>
          </a:effectLst>
        </p:spPr>
        <p:txBody>
          <a:bodyPr/>
          <a:lstStyle/>
          <a:p>
            <a:r>
              <a:rPr lang="en-US" dirty="0">
                <a:latin typeface="Source Sans 3" panose="020B0303030403020204" pitchFamily="34" charset="0"/>
              </a:rPr>
              <a:t>Using Unix and the command line can be very intimidating at first.</a:t>
            </a:r>
          </a:p>
          <a:p>
            <a:pPr lvl="1"/>
            <a:r>
              <a:rPr lang="en-US" dirty="0">
                <a:latin typeface="Source Sans 3" panose="020B0303030403020204" pitchFamily="34" charset="0"/>
              </a:rPr>
              <a:t>How do I know what to type?</a:t>
            </a:r>
          </a:p>
          <a:p>
            <a:pPr lvl="1"/>
            <a:r>
              <a:rPr lang="en-US" dirty="0">
                <a:latin typeface="Source Sans 3" panose="020B0303030403020204" pitchFamily="34" charset="0"/>
              </a:rPr>
              <a:t>It looks retro! It </a:t>
            </a:r>
            <a:r>
              <a:rPr lang="en-US" b="1" dirty="0">
                <a:latin typeface="Source Sans 3" panose="020B0303030403020204" pitchFamily="34" charset="0"/>
              </a:rPr>
              <a:t>is</a:t>
            </a:r>
            <a:r>
              <a:rPr lang="en-US" dirty="0">
                <a:latin typeface="Source Sans 3" panose="020B0303030403020204" pitchFamily="34" charset="0"/>
              </a:rPr>
              <a:t> retro! </a:t>
            </a:r>
            <a:br>
              <a:rPr lang="en-US" dirty="0">
                <a:latin typeface="Source Sans 3" panose="020B0303030403020204" pitchFamily="34" charset="0"/>
              </a:rPr>
            </a:br>
            <a:br>
              <a:rPr lang="en-US" dirty="0">
                <a:latin typeface="Source Sans 3" panose="020B0303030403020204" pitchFamily="34" charset="0"/>
              </a:rPr>
            </a:br>
            <a:br>
              <a:rPr lang="en-US" dirty="0">
                <a:latin typeface="Source Sans 3" panose="020B0303030403020204" pitchFamily="34" charset="0"/>
              </a:rPr>
            </a:br>
            <a:br>
              <a:rPr lang="en-US" dirty="0">
                <a:latin typeface="Source Sans 3" panose="020B0303030403020204" pitchFamily="34" charset="0"/>
              </a:rPr>
            </a:br>
            <a:br>
              <a:rPr lang="en-US" dirty="0">
                <a:latin typeface="Source Sans 3" panose="020B0303030403020204" pitchFamily="34" charset="0"/>
              </a:rPr>
            </a:br>
            <a:br>
              <a:rPr lang="en-US" dirty="0">
                <a:latin typeface="Source Sans 3" panose="020B0303030403020204" pitchFamily="34" charset="0"/>
              </a:rPr>
            </a:br>
            <a:br>
              <a:rPr lang="en-US" dirty="0">
                <a:latin typeface="Source Sans 3" panose="020B0303030403020204" pitchFamily="34" charset="0"/>
              </a:rPr>
            </a:br>
            <a:endParaRPr lang="en-US" dirty="0">
              <a:latin typeface="Source Sans 3" panose="020B0303030403020204" pitchFamily="34" charset="0"/>
            </a:endParaRPr>
          </a:p>
          <a:p>
            <a:r>
              <a:rPr lang="en-US" dirty="0">
                <a:latin typeface="Source Sans 3" panose="020B0303030403020204" pitchFamily="34" charset="0"/>
              </a:rPr>
              <a:t>You're learning a new language.</a:t>
            </a:r>
          </a:p>
          <a:p>
            <a:pPr lvl="1"/>
            <a:r>
              <a:rPr lang="en-US" dirty="0">
                <a:latin typeface="Source Sans 3" panose="020B0303030403020204" pitchFamily="34" charset="0"/>
              </a:rPr>
              <a:t>You should repeatedly look things up (</a:t>
            </a:r>
            <a:r>
              <a:rPr lang="en-US" b="1" dirty="0">
                <a:solidFill>
                  <a:schemeClr val="accent1"/>
                </a:solidFill>
                <a:latin typeface="Source Sans 3" panose="020B0303030403020204" pitchFamily="34" charset="0"/>
              </a:rPr>
              <a:t>resources</a:t>
            </a:r>
            <a:r>
              <a:rPr lang="en-US" dirty="0">
                <a:latin typeface="Source Sans 3" panose="020B0303030403020204" pitchFamily="34" charset="0"/>
              </a:rPr>
              <a:t> on course website)</a:t>
            </a:r>
          </a:p>
          <a:p>
            <a:pPr lvl="1"/>
            <a:r>
              <a:rPr lang="en-US" dirty="0">
                <a:latin typeface="Source Sans 3" panose="020B0303030403020204" pitchFamily="34" charset="0"/>
              </a:rPr>
              <a:t>Spend as much time as possible (during labs and assignments) building muscle memory with the tools</a:t>
            </a:r>
          </a:p>
        </p:txBody>
      </p:sp>
      <p:pic>
        <p:nvPicPr>
          <p:cNvPr id="3076" name="Picture 4" descr="Groovy hippie 70s set. Funny cartoon flower, rainbow, peace, Love, heart, daisy, mushroom etc. Sticker pack in trendy retro psychedelic cartoon style. Isolated vector illustration. Flower power.">
            <a:extLst>
              <a:ext uri="{FF2B5EF4-FFF2-40B4-BE49-F238E27FC236}">
                <a16:creationId xmlns:a16="http://schemas.microsoft.com/office/drawing/2014/main" id="{BA3655A4-38AE-E67D-CEFE-DDAD44FEF8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514600"/>
            <a:ext cx="7010400" cy="2333559"/>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2723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F92A-94A3-9F44-A2AA-C60E2902BCE0}"/>
              </a:ext>
            </a:extLst>
          </p:cNvPr>
          <p:cNvSpPr>
            <a:spLocks noGrp="1"/>
          </p:cNvSpPr>
          <p:nvPr>
            <p:ph type="title"/>
          </p:nvPr>
        </p:nvSpPr>
        <p:spPr/>
        <p:txBody>
          <a:bodyPr/>
          <a:lstStyle/>
          <a:p>
            <a:r>
              <a:rPr lang="en-US" dirty="0">
                <a:latin typeface="Source Sans 3" panose="020B0303030403020204" pitchFamily="34" charset="0"/>
              </a:rPr>
              <a:t>Question Break</a:t>
            </a:r>
          </a:p>
        </p:txBody>
      </p:sp>
      <p:sp>
        <p:nvSpPr>
          <p:cNvPr id="3" name="TextBox 2">
            <a:extLst>
              <a:ext uri="{FF2B5EF4-FFF2-40B4-BE49-F238E27FC236}">
                <a16:creationId xmlns:a16="http://schemas.microsoft.com/office/drawing/2014/main" id="{775BD64A-604D-0962-FD48-BD3A1523AF75}"/>
              </a:ext>
            </a:extLst>
          </p:cNvPr>
          <p:cNvSpPr txBox="1"/>
          <p:nvPr/>
        </p:nvSpPr>
        <p:spPr>
          <a:xfrm>
            <a:off x="1070360" y="5750436"/>
            <a:ext cx="10065576" cy="954107"/>
          </a:xfrm>
          <a:prstGeom prst="rect">
            <a:avLst/>
          </a:prstGeom>
          <a:noFill/>
        </p:spPr>
        <p:txBody>
          <a:bodyPr wrap="none" rtlCol="0">
            <a:spAutoFit/>
          </a:bodyPr>
          <a:lstStyle/>
          <a:p>
            <a:pPr algn="ctr"/>
            <a:r>
              <a:rPr lang="en-US" sz="2800" dirty="0">
                <a:latin typeface="Source Sans 3" panose="020B0303030403020204" pitchFamily="34" charset="0"/>
                <a:cs typeface="Calibri" panose="020F0502020204030204" pitchFamily="34" charset="0"/>
              </a:rPr>
              <a:t>Get up and running with our guide:</a:t>
            </a:r>
          </a:p>
          <a:p>
            <a:pPr algn="ctr"/>
            <a:r>
              <a:rPr lang="en-US" sz="2800" b="1" dirty="0">
                <a:latin typeface="Source Code Pro" panose="020B0309030403020204" pitchFamily="34" charset="0"/>
                <a:ea typeface="Source Code Pro" panose="020B0309030403020204" pitchFamily="34" charset="0"/>
                <a:cs typeface="Calibri" panose="020F0502020204030204" pitchFamily="34" charset="0"/>
                <a:hlinkClick r:id="rId2"/>
              </a:rPr>
              <a:t>http://cs107.stanford.edu/getting-started.html</a:t>
            </a:r>
            <a:endParaRPr lang="en-US" sz="2800" b="1" dirty="0">
              <a:latin typeface="Source Code Pro" panose="020B0309030403020204" pitchFamily="34" charset="0"/>
              <a:ea typeface="Source Code Pro" panose="020B0309030403020204" pitchFamily="34" charset="0"/>
              <a:cs typeface="Calibri" panose="020F0502020204030204" pitchFamily="34" charset="0"/>
            </a:endParaRPr>
          </a:p>
        </p:txBody>
      </p:sp>
    </p:spTree>
    <p:extLst>
      <p:ext uri="{BB962C8B-B14F-4D97-AF65-F5344CB8AC3E}">
        <p14:creationId xmlns:p14="http://schemas.microsoft.com/office/powerpoint/2010/main" val="37120745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640A9-B43B-242E-CF90-3A493EACBF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6F2001-B4F8-49F9-3AE7-74372F47D690}"/>
              </a:ext>
            </a:extLst>
          </p:cNvPr>
          <p:cNvSpPr>
            <a:spLocks noGrp="1"/>
          </p:cNvSpPr>
          <p:nvPr>
            <p:ph type="title"/>
          </p:nvPr>
        </p:nvSpPr>
        <p:spPr/>
        <p:txBody>
          <a:bodyPr/>
          <a:lstStyle/>
          <a:p>
            <a:r>
              <a:rPr lang="en-US" dirty="0">
                <a:latin typeface="Source Code Pro" panose="020B0309030403020204" pitchFamily="34" charset="0"/>
                <a:ea typeface="Source Code Pro" panose="020B0309030403020204" pitchFamily="34" charset="0"/>
              </a:rPr>
              <a:t>assign0</a:t>
            </a:r>
          </a:p>
        </p:txBody>
      </p:sp>
      <p:sp>
        <p:nvSpPr>
          <p:cNvPr id="3" name="Content Placeholder 2">
            <a:extLst>
              <a:ext uri="{FF2B5EF4-FFF2-40B4-BE49-F238E27FC236}">
                <a16:creationId xmlns:a16="http://schemas.microsoft.com/office/drawing/2014/main" id="{CFAEE358-9F82-ECC0-04F8-FA537C8B24EB}"/>
              </a:ext>
            </a:extLst>
          </p:cNvPr>
          <p:cNvSpPr>
            <a:spLocks noGrp="1"/>
          </p:cNvSpPr>
          <p:nvPr>
            <p:ph idx="1"/>
          </p:nvPr>
        </p:nvSpPr>
        <p:spPr/>
        <p:txBody>
          <a:bodyPr/>
          <a:lstStyle/>
          <a:p>
            <a:pPr marL="0" indent="0" algn="ctr">
              <a:buNone/>
            </a:pPr>
            <a:r>
              <a:rPr lang="en-US" b="1" dirty="0">
                <a:latin typeface="Source Code Pro" panose="020B0309030403020204" pitchFamily="34" charset="0"/>
                <a:ea typeface="Source Code Pro" panose="020B0309030403020204" pitchFamily="34" charset="0"/>
              </a:rPr>
              <a:t>assign0</a:t>
            </a:r>
            <a:r>
              <a:rPr lang="en-US" b="1" dirty="0">
                <a:latin typeface="Source Sans 3" panose="020B0303030403020204" pitchFamily="34" charset="0"/>
              </a:rPr>
              <a:t> </a:t>
            </a:r>
            <a:r>
              <a:rPr lang="en-US" dirty="0">
                <a:latin typeface="Source Sans 3" panose="020B0303030403020204" pitchFamily="34" charset="0"/>
              </a:rPr>
              <a:t>(Intro to Unix and C) goes out on Wednesday and falls due a week later, on </a:t>
            </a:r>
            <a:r>
              <a:rPr lang="en-US" b="1" dirty="0">
                <a:solidFill>
                  <a:schemeClr val="accent1"/>
                </a:solidFill>
                <a:latin typeface="Source Sans 3" panose="020B0303030403020204" pitchFamily="34" charset="0"/>
              </a:rPr>
              <a:t>Wednesday, January 14</a:t>
            </a:r>
            <a:r>
              <a:rPr lang="en-US" b="1" baseline="30000" dirty="0">
                <a:solidFill>
                  <a:schemeClr val="accent1"/>
                </a:solidFill>
                <a:latin typeface="Source Sans 3" panose="020B0303030403020204" pitchFamily="34" charset="0"/>
              </a:rPr>
              <a:t>th</a:t>
            </a:r>
            <a:r>
              <a:rPr lang="en-US" b="1" dirty="0">
                <a:solidFill>
                  <a:schemeClr val="accent1"/>
                </a:solidFill>
                <a:latin typeface="Source Sans 3" panose="020B0303030403020204" pitchFamily="34" charset="0"/>
              </a:rPr>
              <a:t> at 11:59PM PDT</a:t>
            </a:r>
            <a:r>
              <a:rPr lang="en-US" dirty="0">
                <a:latin typeface="Source Sans 3" panose="020B0303030403020204" pitchFamily="34" charset="0"/>
              </a:rPr>
              <a:t>.</a:t>
            </a:r>
            <a:endParaRPr lang="en-US" b="1" dirty="0">
              <a:latin typeface="Source Sans 3" panose="020B0303030403020204" pitchFamily="34" charset="0"/>
            </a:endParaRPr>
          </a:p>
          <a:p>
            <a:endParaRPr lang="en-US" dirty="0">
              <a:latin typeface="Source Sans 3" panose="020B0303030403020204" pitchFamily="34" charset="0"/>
            </a:endParaRPr>
          </a:p>
          <a:p>
            <a:pPr marL="0" indent="0">
              <a:buNone/>
            </a:pPr>
            <a:r>
              <a:rPr lang="en-US" dirty="0">
                <a:latin typeface="Source Sans 3" panose="020B0303030403020204" pitchFamily="34" charset="0"/>
              </a:rPr>
              <a:t>There are </a:t>
            </a:r>
            <a:r>
              <a:rPr lang="en-US" b="1" dirty="0">
                <a:latin typeface="Source Sans 3" panose="020B0303030403020204" pitchFamily="34" charset="0"/>
              </a:rPr>
              <a:t>5</a:t>
            </a:r>
            <a:r>
              <a:rPr lang="en-US" dirty="0">
                <a:latin typeface="Source Sans 3" panose="020B0303030403020204" pitchFamily="34" charset="0"/>
              </a:rPr>
              <a:t> parts to the assignment, which is meant to get you comfortable using the command line, and editing/compiling/running C programs:</a:t>
            </a:r>
          </a:p>
          <a:p>
            <a:r>
              <a:rPr lang="en-US" dirty="0">
                <a:latin typeface="Source Sans 3" panose="020B0303030403020204" pitchFamily="34" charset="0"/>
              </a:rPr>
              <a:t>surveying the course website to learn a few different Unix commands</a:t>
            </a:r>
          </a:p>
          <a:p>
            <a:r>
              <a:rPr lang="en-US" b="1" dirty="0">
                <a:latin typeface="Source Sans 3" panose="020B0303030403020204" pitchFamily="34" charset="0"/>
              </a:rPr>
              <a:t>clone</a:t>
            </a:r>
            <a:r>
              <a:rPr lang="en-US" dirty="0">
                <a:latin typeface="Source Sans 3" panose="020B0303030403020204" pitchFamily="34" charset="0"/>
              </a:rPr>
              <a:t> the </a:t>
            </a:r>
            <a:r>
              <a:rPr lang="en-US" b="1" dirty="0">
                <a:latin typeface="Source Code Pro" panose="020B0309030403020204" pitchFamily="34" charset="0"/>
                <a:ea typeface="Source Code Pro" panose="020B0309030403020204" pitchFamily="34" charset="0"/>
              </a:rPr>
              <a:t>assign0</a:t>
            </a:r>
            <a:r>
              <a:rPr lang="en-US" dirty="0">
                <a:latin typeface="Source Sans 3" panose="020B0303030403020204" pitchFamily="34" charset="0"/>
              </a:rPr>
              <a:t> starter project</a:t>
            </a:r>
          </a:p>
          <a:p>
            <a:r>
              <a:rPr lang="en-US" b="1" dirty="0">
                <a:latin typeface="Source Sans 3" panose="020B0303030403020204" pitchFamily="34" charset="0"/>
              </a:rPr>
              <a:t>answer</a:t>
            </a:r>
            <a:r>
              <a:rPr lang="en-US" dirty="0">
                <a:latin typeface="Source Sans 3" panose="020B0303030403020204" pitchFamily="34" charset="0"/>
              </a:rPr>
              <a:t> several questions in </a:t>
            </a:r>
            <a:r>
              <a:rPr lang="en-US" b="1" dirty="0" err="1">
                <a:latin typeface="Source Code Pro" panose="020B0309030403020204" pitchFamily="34" charset="0"/>
                <a:ea typeface="Source Code Pro" panose="020B0309030403020204" pitchFamily="34" charset="0"/>
              </a:rPr>
              <a:t>readme.txt</a:t>
            </a:r>
            <a:endParaRPr lang="en-US" b="1" dirty="0">
              <a:latin typeface="Source Code Pro" panose="020B0309030403020204" pitchFamily="34" charset="0"/>
              <a:ea typeface="Source Code Pro" panose="020B0309030403020204" pitchFamily="34" charset="0"/>
            </a:endParaRPr>
          </a:p>
          <a:p>
            <a:r>
              <a:rPr lang="en-US" b="1" dirty="0">
                <a:latin typeface="Source Sans 3" panose="020B0303030403020204" pitchFamily="34" charset="0"/>
              </a:rPr>
              <a:t>compile </a:t>
            </a:r>
            <a:r>
              <a:rPr lang="en-US" dirty="0">
                <a:latin typeface="Source Sans 3" panose="020B0303030403020204" pitchFamily="34" charset="0"/>
              </a:rPr>
              <a:t>a provided C program and </a:t>
            </a:r>
            <a:r>
              <a:rPr lang="en-US" b="1" dirty="0">
                <a:latin typeface="Source Sans 3" panose="020B0303030403020204" pitchFamily="34" charset="0"/>
              </a:rPr>
              <a:t>modify</a:t>
            </a:r>
            <a:r>
              <a:rPr lang="en-US" dirty="0">
                <a:latin typeface="Source Sans 3" panose="020B0303030403020204" pitchFamily="34" charset="0"/>
              </a:rPr>
              <a:t> it</a:t>
            </a:r>
          </a:p>
          <a:p>
            <a:r>
              <a:rPr lang="en-US" b="1" dirty="0">
                <a:latin typeface="Source Sans 3" panose="020B0303030403020204" pitchFamily="34" charset="0"/>
              </a:rPr>
              <a:t>submit</a:t>
            </a:r>
            <a:r>
              <a:rPr lang="en-US" dirty="0">
                <a:latin typeface="Source Sans 3" panose="020B0303030403020204" pitchFamily="34" charset="0"/>
              </a:rPr>
              <a:t> the assignment</a:t>
            </a:r>
            <a:endParaRPr lang="en-US" b="1" dirty="0">
              <a:latin typeface="Source Sans 3" panose="020B0303030403020204" pitchFamily="34" charset="0"/>
            </a:endParaRPr>
          </a:p>
        </p:txBody>
      </p:sp>
    </p:spTree>
    <p:extLst>
      <p:ext uri="{BB962C8B-B14F-4D97-AF65-F5344CB8AC3E}">
        <p14:creationId xmlns:p14="http://schemas.microsoft.com/office/powerpoint/2010/main" val="3114726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2E2A0-926F-DAF9-7493-940AA91AC38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5DF3646-4CF8-5702-B03E-385544F5C357}"/>
              </a:ext>
            </a:extLst>
          </p:cNvPr>
          <p:cNvSpPr>
            <a:spLocks noGrp="1"/>
          </p:cNvSpPr>
          <p:nvPr>
            <p:ph type="title"/>
          </p:nvPr>
        </p:nvSpPr>
        <p:spPr/>
        <p:txBody>
          <a:bodyPr/>
          <a:lstStyle/>
          <a:p>
            <a:r>
              <a:rPr lang="en-US" dirty="0">
                <a:latin typeface="Source Sans 3" panose="020B0303030403020204" pitchFamily="34" charset="0"/>
              </a:rPr>
              <a:t>Lecture Recap</a:t>
            </a:r>
          </a:p>
        </p:txBody>
      </p:sp>
      <p:sp>
        <p:nvSpPr>
          <p:cNvPr id="5" name="Content Placeholder 4">
            <a:extLst>
              <a:ext uri="{FF2B5EF4-FFF2-40B4-BE49-F238E27FC236}">
                <a16:creationId xmlns:a16="http://schemas.microsoft.com/office/drawing/2014/main" id="{56578EF0-268C-FB16-BC60-44E21ECE9EBC}"/>
              </a:ext>
            </a:extLst>
          </p:cNvPr>
          <p:cNvSpPr>
            <a:spLocks noGrp="1"/>
          </p:cNvSpPr>
          <p:nvPr>
            <p:ph idx="1"/>
          </p:nvPr>
        </p:nvSpPr>
        <p:spPr/>
        <p:txBody>
          <a:bodyPr/>
          <a:lstStyle/>
          <a:p>
            <a:pPr marL="0" indent="0" algn="ctr">
              <a:buNone/>
            </a:pPr>
            <a:r>
              <a:rPr lang="en-US" b="1" dirty="0">
                <a:latin typeface="Source Sans 3" panose="020B0303030403020204" pitchFamily="34" charset="0"/>
              </a:rPr>
              <a:t>CS107 is a programming class in C that teaches you about programming languages and software and what goes on </a:t>
            </a:r>
            <a:r>
              <a:rPr lang="en-US" b="1" dirty="0">
                <a:solidFill>
                  <a:schemeClr val="accent1"/>
                </a:solidFill>
                <a:latin typeface="Source Sans 3" panose="020B0303030403020204" pitchFamily="34" charset="0"/>
              </a:rPr>
              <a:t>under the hood</a:t>
            </a:r>
            <a:r>
              <a:rPr lang="en-US" b="1" dirty="0">
                <a:latin typeface="Source Sans 3" panose="020B0303030403020204" pitchFamily="34" charset="0"/>
              </a:rPr>
              <a:t>.</a:t>
            </a:r>
          </a:p>
          <a:p>
            <a:r>
              <a:rPr lang="en-US" dirty="0">
                <a:latin typeface="Source Sans 3" panose="020B0303030403020204" pitchFamily="34" charset="0"/>
              </a:rPr>
              <a:t>We’ll use Unix and its tools to implement, debug and test our programs.</a:t>
            </a:r>
          </a:p>
          <a:p>
            <a:r>
              <a:rPr lang="en-US" dirty="0">
                <a:latin typeface="Source Sans 3" panose="020B0303030403020204" pitchFamily="34" charset="0"/>
              </a:rPr>
              <a:t>Please visit the course website, </a:t>
            </a:r>
            <a:r>
              <a:rPr lang="en-US" b="1" dirty="0">
                <a:latin typeface="Source Code Pro" panose="020B0309030403020204" pitchFamily="34" charset="0"/>
                <a:ea typeface="Source Code Pro" panose="020B0309030403020204" pitchFamily="34" charset="0"/>
                <a:hlinkClick r:id="rId2"/>
              </a:rPr>
              <a:t>https://cs107.stanford.edu</a:t>
            </a:r>
            <a:r>
              <a:rPr lang="en-US" dirty="0">
                <a:latin typeface="Source Sans 3" panose="020B0303030403020204" pitchFamily="34" charset="0"/>
              </a:rPr>
              <a:t>, where you can read the lecture schedule, the syllabus, the information we provide about the Honor Code in CS107, and much, much more.</a:t>
            </a:r>
          </a:p>
          <a:p>
            <a:endParaRPr lang="en-US" dirty="0">
              <a:latin typeface="Source Sans 3" panose="020B0303030403020204" pitchFamily="34" charset="0"/>
            </a:endParaRPr>
          </a:p>
          <a:p>
            <a:pPr marL="0" indent="0" algn="ctr">
              <a:buNone/>
            </a:pPr>
            <a:r>
              <a:rPr lang="en-US" b="1" dirty="0">
                <a:latin typeface="Source Sans 3" panose="020B0303030403020204" pitchFamily="34" charset="0"/>
              </a:rPr>
              <a:t>I’m looking forward to an awesome quarter!</a:t>
            </a:r>
            <a:endParaRPr lang="en-US" dirty="0">
              <a:latin typeface="Source Sans 3" panose="020B0303030403020204" pitchFamily="34" charset="0"/>
            </a:endParaRPr>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156973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12362</TotalTime>
  <Words>2928</Words>
  <Application>Microsoft Macintosh PowerPoint</Application>
  <PresentationFormat>Widescreen</PresentationFormat>
  <Paragraphs>280</Paragraphs>
  <Slides>33</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Andale Mono</vt:lpstr>
      <vt:lpstr>Arial</vt:lpstr>
      <vt:lpstr>Calibri</vt:lpstr>
      <vt:lpstr>Source Code Pro</vt:lpstr>
      <vt:lpstr>Source Sans 3</vt:lpstr>
      <vt:lpstr>Tahoma</vt:lpstr>
      <vt:lpstr>Verdana</vt:lpstr>
      <vt:lpstr>Default Design</vt:lpstr>
      <vt:lpstr>CS107, Lecture 1 Welcome to CS107!</vt:lpstr>
      <vt:lpstr>CS107 Asks How and Why?</vt:lpstr>
      <vt:lpstr>CS107 and Programming Experience</vt:lpstr>
      <vt:lpstr>CS107 Learning Goals</vt:lpstr>
      <vt:lpstr>CS107’s Topics and Big Questions</vt:lpstr>
      <vt:lpstr>CS107 Teaching Team</vt:lpstr>
      <vt:lpstr>Companion Class: CS107ACE</vt:lpstr>
      <vt:lpstr>Textbooks</vt:lpstr>
      <vt:lpstr>Course Structure</vt:lpstr>
      <vt:lpstr>CS107 Grading</vt:lpstr>
      <vt:lpstr>CS107 Grading: Assignments</vt:lpstr>
      <vt:lpstr>CS107 Assignments</vt:lpstr>
      <vt:lpstr>CS107 Style Bucket System</vt:lpstr>
      <vt:lpstr>CS107 Late Assignment Policy</vt:lpstr>
      <vt:lpstr>CS107 Assignment Resubmission Policy</vt:lpstr>
      <vt:lpstr>CS107 Grading: Labs</vt:lpstr>
      <vt:lpstr>CS107 Labs</vt:lpstr>
      <vt:lpstr>CS107 Grading: Exams</vt:lpstr>
      <vt:lpstr>CS107 Exams</vt:lpstr>
      <vt:lpstr>CS107 Grading</vt:lpstr>
      <vt:lpstr>Getting Help</vt:lpstr>
      <vt:lpstr>Stanford Honor Code</vt:lpstr>
      <vt:lpstr>Stanford Honor Code and CS107</vt:lpstr>
      <vt:lpstr>What is Unix?</vt:lpstr>
      <vt:lpstr>What is the Command Line?</vt:lpstr>
      <vt:lpstr>CLI vs. GUI</vt:lpstr>
      <vt:lpstr>Why Unix?</vt:lpstr>
      <vt:lpstr>Unix Commands To Try</vt:lpstr>
      <vt:lpstr>Demo: Using Unix and the Command Line</vt:lpstr>
      <vt:lpstr>Learning Unix and the Command Line</vt:lpstr>
      <vt:lpstr>Question Break</vt:lpstr>
      <vt:lpstr>assign0</vt:lpstr>
      <vt:lpstr>Lecture 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1104</cp:revision>
  <cp:lastPrinted>2026-01-05T16:57:02Z</cp:lastPrinted>
  <dcterms:created xsi:type="dcterms:W3CDTF">2008-06-28T20:57:21Z</dcterms:created>
  <dcterms:modified xsi:type="dcterms:W3CDTF">2026-01-05T18:02:18Z</dcterms:modified>
</cp:coreProperties>
</file>