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0"/>
  </p:notesMasterIdLst>
  <p:handoutMasterIdLst>
    <p:handoutMasterId r:id="rId61"/>
  </p:handoutMasterIdLst>
  <p:sldIdLst>
    <p:sldId id="256" r:id="rId2"/>
    <p:sldId id="330" r:id="rId3"/>
    <p:sldId id="257" r:id="rId4"/>
    <p:sldId id="306" r:id="rId5"/>
    <p:sldId id="454" r:id="rId6"/>
    <p:sldId id="262" r:id="rId7"/>
    <p:sldId id="355" r:id="rId8"/>
    <p:sldId id="457" r:id="rId9"/>
    <p:sldId id="458" r:id="rId10"/>
    <p:sldId id="459" r:id="rId11"/>
    <p:sldId id="318" r:id="rId12"/>
    <p:sldId id="260" r:id="rId13"/>
    <p:sldId id="259" r:id="rId14"/>
    <p:sldId id="448" r:id="rId15"/>
    <p:sldId id="307" r:id="rId16"/>
    <p:sldId id="516" r:id="rId17"/>
    <p:sldId id="435" r:id="rId18"/>
    <p:sldId id="490" r:id="rId19"/>
    <p:sldId id="489" r:id="rId20"/>
    <p:sldId id="414" r:id="rId21"/>
    <p:sldId id="415" r:id="rId22"/>
    <p:sldId id="416" r:id="rId23"/>
    <p:sldId id="509" r:id="rId24"/>
    <p:sldId id="269" r:id="rId25"/>
    <p:sldId id="510" r:id="rId26"/>
    <p:sldId id="517" r:id="rId27"/>
    <p:sldId id="272" r:id="rId28"/>
    <p:sldId id="518" r:id="rId29"/>
    <p:sldId id="421" r:id="rId30"/>
    <p:sldId id="511" r:id="rId31"/>
    <p:sldId id="274" r:id="rId32"/>
    <p:sldId id="512" r:id="rId33"/>
    <p:sldId id="498" r:id="rId34"/>
    <p:sldId id="499" r:id="rId35"/>
    <p:sldId id="500" r:id="rId36"/>
    <p:sldId id="508" r:id="rId37"/>
    <p:sldId id="513" r:id="rId38"/>
    <p:sldId id="441" r:id="rId39"/>
    <p:sldId id="514" r:id="rId40"/>
    <p:sldId id="515" r:id="rId41"/>
    <p:sldId id="451" r:id="rId42"/>
    <p:sldId id="271" r:id="rId43"/>
    <p:sldId id="496" r:id="rId44"/>
    <p:sldId id="316" r:id="rId45"/>
    <p:sldId id="474" r:id="rId46"/>
    <p:sldId id="503" r:id="rId47"/>
    <p:sldId id="504" r:id="rId48"/>
    <p:sldId id="492" r:id="rId49"/>
    <p:sldId id="519" r:id="rId50"/>
    <p:sldId id="520" r:id="rId51"/>
    <p:sldId id="497" r:id="rId52"/>
    <p:sldId id="280" r:id="rId53"/>
    <p:sldId id="281" r:id="rId54"/>
    <p:sldId id="288" r:id="rId55"/>
    <p:sldId id="282" r:id="rId56"/>
    <p:sldId id="283" r:id="rId57"/>
    <p:sldId id="305" r:id="rId58"/>
    <p:sldId id="304" r:id="rId59"/>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330"/>
          </p14:sldIdLst>
        </p14:section>
        <p14:section name="Introduction" id="{39C5DE3E-1E39-1247-9909-C9CA8CD86DDC}">
          <p14:sldIdLst>
            <p14:sldId id="257"/>
            <p14:sldId id="306"/>
            <p14:sldId id="454"/>
            <p14:sldId id="262"/>
            <p14:sldId id="355"/>
            <p14:sldId id="457"/>
            <p14:sldId id="458"/>
            <p14:sldId id="459"/>
            <p14:sldId id="318"/>
            <p14:sldId id="260"/>
            <p14:sldId id="259"/>
            <p14:sldId id="448"/>
          </p14:sldIdLst>
        </p14:section>
        <p14:section name="Course Policies" id="{18700722-5B52-0942-88B8-24B176BEAC3F}">
          <p14:sldIdLst>
            <p14:sldId id="307"/>
            <p14:sldId id="516"/>
            <p14:sldId id="435"/>
            <p14:sldId id="490"/>
            <p14:sldId id="489"/>
            <p14:sldId id="414"/>
            <p14:sldId id="415"/>
            <p14:sldId id="416"/>
            <p14:sldId id="509"/>
            <p14:sldId id="269"/>
            <p14:sldId id="510"/>
            <p14:sldId id="517"/>
            <p14:sldId id="272"/>
            <p14:sldId id="518"/>
            <p14:sldId id="421"/>
            <p14:sldId id="511"/>
            <p14:sldId id="274"/>
            <p14:sldId id="512"/>
            <p14:sldId id="498"/>
            <p14:sldId id="499"/>
            <p14:sldId id="500"/>
            <p14:sldId id="508"/>
            <p14:sldId id="513"/>
            <p14:sldId id="441"/>
            <p14:sldId id="514"/>
            <p14:sldId id="515"/>
            <p14:sldId id="451"/>
            <p14:sldId id="271"/>
            <p14:sldId id="496"/>
            <p14:sldId id="316"/>
            <p14:sldId id="474"/>
            <p14:sldId id="503"/>
            <p14:sldId id="504"/>
            <p14:sldId id="492"/>
            <p14:sldId id="519"/>
            <p14:sldId id="520"/>
            <p14:sldId id="497"/>
          </p14:sldIdLst>
        </p14:section>
        <p14:section name="Unix/Command Line" id="{125659AB-9756-CD48-8640-41C9E45E1EF9}">
          <p14:sldIdLst>
            <p14:sldId id="280"/>
            <p14:sldId id="281"/>
            <p14:sldId id="288"/>
            <p14:sldId id="282"/>
            <p14:sldId id="283"/>
            <p14:sldId id="305"/>
          </p14:sldIdLst>
        </p14:section>
        <p14:section name="C" id="{BCF74FFF-8295-9940-82CD-FFAE48C42CCA}">
          <p14:sldIdLst/>
        </p14:section>
        <p14:section name="Closing" id="{7D1D26ED-FE5A-6E48-95FA-E15597726F49}">
          <p14:sldIdLst>
            <p14:sldId id="30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DDDDDD"/>
    <a:srgbClr val="F8F8F8"/>
    <a:srgbClr val="FF9999"/>
    <a:srgbClr val="8C1515"/>
    <a:srgbClr val="FFFFC0"/>
    <a:srgbClr val="FFFF80"/>
    <a:srgbClr val="CCCC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68" autoAdjust="0"/>
    <p:restoredTop sz="73562" autoAdjust="0"/>
  </p:normalViewPr>
  <p:slideViewPr>
    <p:cSldViewPr>
      <p:cViewPr>
        <p:scale>
          <a:sx n="74" d="100"/>
          <a:sy n="74" d="100"/>
        </p:scale>
        <p:origin x="1552" y="55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186462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someone else does too</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4030577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Head TA</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3327123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2443977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240736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there for quick tour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885245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2428659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had a bug like yesterday!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2428659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list everything, just pick a few</a:t>
            </a:r>
          </a:p>
          <a:p>
            <a:r>
              <a:rPr lang="en-US" dirty="0"/>
              <a:t>Set you up for success with a few key aspects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2208135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level deeper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2471254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Better programmers have no bugs? No!</a:t>
            </a:r>
          </a:p>
          <a:p>
            <a:r>
              <a:rPr lang="en-US" dirty="0"/>
              <a:t>Bugs don’t go away, kinds of bugs change, get better at solving them</a:t>
            </a:r>
          </a:p>
          <a:p>
            <a:r>
              <a:rPr lang="en-US" dirty="0"/>
              <a:t>Important part of software development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2081824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we going to get there?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3411889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90D6-6372-DAD1-E8FE-5AEA07A61D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277CF9-1EB9-CA8E-B445-E374441566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63BE56-F6AB-79C3-ECA7-34E4143BD6F5}"/>
              </a:ext>
            </a:extLst>
          </p:cNvPr>
          <p:cNvSpPr>
            <a:spLocks noGrp="1"/>
          </p:cNvSpPr>
          <p:nvPr>
            <p:ph type="body" idx="1"/>
          </p:nvPr>
        </p:nvSpPr>
        <p:spPr/>
        <p:txBody>
          <a:bodyPr/>
          <a:lstStyle/>
          <a:p>
            <a:r>
              <a:rPr lang="en-US" dirty="0"/>
              <a:t>How are we going to get there?</a:t>
            </a:r>
          </a:p>
        </p:txBody>
      </p:sp>
      <p:sp>
        <p:nvSpPr>
          <p:cNvPr id="4" name="Slide Number Placeholder 3">
            <a:extLst>
              <a:ext uri="{FF2B5EF4-FFF2-40B4-BE49-F238E27FC236}">
                <a16:creationId xmlns:a16="http://schemas.microsoft.com/office/drawing/2014/main" id="{7BC347DF-5E5D-B880-EE92-D6837698EDFC}"/>
              </a:ext>
            </a:extLst>
          </p:cNvPr>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1673538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there for quick tour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389640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there for quick tour</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1393887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mn-ea"/>
                <a:cs typeface="+mn-cs"/>
              </a:rPr>
              <a:t>t’s also good to give a reminder to the students that the PDF shouldn’t be distributed/reuploaded anywhere beyond their personal computers. </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1993742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16560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455692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2E027-8BAF-CF90-3293-EB45F6DE0C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DD4D4-BC0F-EFC5-060E-C0C2C0AD0D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C54744-DF2F-CB78-A0CA-FB491E3BF0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0E961E-CCF1-208E-43D4-D359898D0DF0}"/>
              </a:ext>
            </a:extLst>
          </p:cNvPr>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28896890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AUTOMATED functionality grading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243128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Mostly ok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3784665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a:effectLst/>
                <a:latin typeface="Helvetica Neue" panose="02000503000000020004" pitchFamily="2" charset="0"/>
              </a:rPr>
              <a:t>Of course, completing the assignment is the target - but it’s not the only goal.  It’s possible to complete assignments without learning what we set out to have you learn on each assignment.  Unfortunately - but something that can come up on various </a:t>
            </a:r>
            <a:r>
              <a:rPr lang="en-US" dirty="0" err="1">
                <a:effectLst/>
                <a:latin typeface="Helvetica Neue" panose="02000503000000020004" pitchFamily="2" charset="0"/>
              </a:rPr>
              <a:t>homeworks</a:t>
            </a:r>
            <a:r>
              <a:rPr lang="en-US" dirty="0">
                <a:effectLst/>
                <a:latin typeface="Helvetica Neue" panose="02000503000000020004" pitchFamily="2" charset="0"/>
              </a:rPr>
              <a:t>. e.g. guess-and-check, I’m guilty of this too sometimes in debugging!</a:t>
            </a:r>
          </a:p>
          <a:p>
            <a:pPr>
              <a:buFont typeface="Arial" panose="020B0604020202020204" pitchFamily="34" charset="0"/>
              <a:buChar char="•"/>
            </a:pPr>
            <a:r>
              <a:rPr lang="en-US">
                <a:effectLst/>
                <a:latin typeface="Helvetica Neue" panose="02000503000000020004" pitchFamily="2" charset="0"/>
              </a:rPr>
              <a:t>But this deprives you of the learning process.  It’s how you approach the assignment that will maximize your learning, and set you up for success on the exams.  Just completing the assignments isn’t enough - it’s how you complete them.</a:t>
            </a:r>
            <a:endParaRPr lang="en-US" dirty="0">
              <a:effectLst/>
              <a:latin typeface="Helvetica Neue" panose="02000503000000020004" pitchFamily="2" charset="0"/>
            </a:endParaRP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1355646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32571929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3F25B-F50E-5F44-A422-5CA488BC9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3C98E9-91D2-9EFF-8AE1-86B745FBBF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6D6378-A73B-F38C-ADA1-6089991D38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F23AA3-555E-47CB-80F8-CB7A41B5B578}"/>
              </a:ext>
            </a:extLst>
          </p:cNvPr>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13111123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76163-4028-E99D-53AC-7CF083D5F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F23B93-FF8A-B892-E818-BC6D888F33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452C6C-2DEE-46EC-28EF-1E169D2862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69964E-CB75-87DB-E39F-F9B8C13B23A6}"/>
              </a:ext>
            </a:extLst>
          </p:cNvPr>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6892178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C1349-4422-4CA1-1B6A-2D741A707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4908AD-A24E-C4B6-0A8F-CD695D5F02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007FF5-A7EB-B9BE-5406-EC8432A3B8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920ED9-06EA-E157-A4F9-F1068CEC4B3F}"/>
              </a:ext>
            </a:extLst>
          </p:cNvPr>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4216523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107 fast paced class, want to help you stay up to date with the material, set you up for success</a:t>
            </a:r>
          </a:p>
          <a:p>
            <a:endParaRPr lang="en-US" dirty="0"/>
          </a:p>
          <a:p>
            <a:r>
              <a:rPr lang="en-US" dirty="0"/>
              <a:t>- Lets you start early on assignments</a:t>
            </a:r>
          </a:p>
          <a:p>
            <a:r>
              <a:rPr lang="en-US" dirty="0"/>
              <a:t>- Take most advantage of labs</a:t>
            </a:r>
          </a:p>
          <a:p>
            <a:r>
              <a:rPr lang="en-US" dirty="0"/>
              <a:t>- Questions during lecture help shape lecture to be more helpful to you</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4183177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D06F-2C48-5149-787B-A77B4C649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23FAA7-E1AE-38D8-115C-FBBCD63324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C4668C-65B7-0A91-526C-EEC115A80D7C}"/>
              </a:ext>
            </a:extLst>
          </p:cNvPr>
          <p:cNvSpPr>
            <a:spLocks noGrp="1"/>
          </p:cNvSpPr>
          <p:nvPr>
            <p:ph type="body" idx="1"/>
          </p:nvPr>
        </p:nvSpPr>
        <p:spPr/>
        <p:txBody>
          <a:bodyPr/>
          <a:lstStyle/>
          <a:p>
            <a:r>
              <a:rPr lang="en-US" dirty="0"/>
              <a:t>107 fast paced class, want to help you stay up to date with the material, set you up for success</a:t>
            </a:r>
          </a:p>
          <a:p>
            <a:endParaRPr lang="en-US" dirty="0"/>
          </a:p>
          <a:p>
            <a:r>
              <a:rPr lang="en-US" dirty="0"/>
              <a:t>- Lets you start early on assignments</a:t>
            </a:r>
          </a:p>
          <a:p>
            <a:r>
              <a:rPr lang="en-US" dirty="0"/>
              <a:t>- Take most advantage of labs</a:t>
            </a:r>
          </a:p>
          <a:p>
            <a:r>
              <a:rPr lang="en-US" dirty="0"/>
              <a:t>- Questions during lecture help shape lecture to be more helpful to you.</a:t>
            </a:r>
          </a:p>
          <a:p>
            <a:endParaRPr lang="en-US" dirty="0"/>
          </a:p>
          <a:p>
            <a:r>
              <a:rPr lang="en-US" dirty="0"/>
              <a:t>Want you to commit</a:t>
            </a:r>
          </a:p>
        </p:txBody>
      </p:sp>
      <p:sp>
        <p:nvSpPr>
          <p:cNvPr id="4" name="Slide Number Placeholder 3">
            <a:extLst>
              <a:ext uri="{FF2B5EF4-FFF2-40B4-BE49-F238E27FC236}">
                <a16:creationId xmlns:a16="http://schemas.microsoft.com/office/drawing/2014/main" id="{3622583D-C84F-3A21-3832-1EEE587CE57C}"/>
              </a:ext>
            </a:extLst>
          </p:cNvPr>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8882956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474AD-3EF9-E7EF-9791-8D5C9D903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DB3892-61BD-A79B-C149-57ACA25F30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071839-526B-3B33-474A-808A90BBD9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37BD3E-6B1B-D728-D023-DDBDB083392B}"/>
              </a:ext>
            </a:extLst>
          </p:cNvPr>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4493781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D90A8-1336-E7A6-7E82-0D48C8990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9C9871-73E4-362B-29A1-3F599E527B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5FE0E7-F3D4-53C7-95AD-A284C46540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06185B-C8C0-3C45-BDEB-CD04342CF493}"/>
              </a:ext>
            </a:extLst>
          </p:cNvPr>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36213623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Communication - head ta main point of contact, me for personal matters, 3 forms to help us more quickly respond</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37010992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38112931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pull levers you didn’t even know existed</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27399449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Environment for all to do best work with integrity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34576362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trying to scare you – trying to convince you</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21264657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trying to scare you – trying to convince you</a:t>
            </a:r>
          </a:p>
          <a:p>
            <a:endParaRPr lang="en-US" dirty="0"/>
          </a:p>
          <a:p>
            <a:r>
              <a:rPr lang="en-US" dirty="0"/>
              <a:t>If in a situation where you feel the only option is to violate the honor code, send me an email – will be so happy to help</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798366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E79CC-C9DD-C1E9-0B3E-379F33900A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80D395-C120-E5D7-B51B-DBD1B7F9C8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26E8AC-1820-E094-299C-7EC62C07C53D}"/>
              </a:ext>
            </a:extLst>
          </p:cNvPr>
          <p:cNvSpPr>
            <a:spLocks noGrp="1"/>
          </p:cNvSpPr>
          <p:nvPr>
            <p:ph type="body" idx="1"/>
          </p:nvPr>
        </p:nvSpPr>
        <p:spPr/>
        <p:txBody>
          <a:bodyPr/>
          <a:lstStyle/>
          <a:p>
            <a:r>
              <a:rPr lang="en-US" dirty="0"/>
              <a:t>Not trying to scare you – trying to convince you</a:t>
            </a:r>
          </a:p>
          <a:p>
            <a:endParaRPr lang="en-US" dirty="0"/>
          </a:p>
          <a:p>
            <a:r>
              <a:rPr lang="en-US" dirty="0"/>
              <a:t>If in a situation where you feel the only option is to violate the honor code, send me an email – will be so happy to help</a:t>
            </a:r>
          </a:p>
        </p:txBody>
      </p:sp>
      <p:sp>
        <p:nvSpPr>
          <p:cNvPr id="4" name="Slide Number Placeholder 3">
            <a:extLst>
              <a:ext uri="{FF2B5EF4-FFF2-40B4-BE49-F238E27FC236}">
                <a16:creationId xmlns:a16="http://schemas.microsoft.com/office/drawing/2014/main" id="{95F1F64F-C68B-684F-95DD-67BE14C752C6}"/>
              </a:ext>
            </a:extLst>
          </p:cNvPr>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36255040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won’t learn what we want you to learn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30507747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4214131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39540528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Remote access is easy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20655949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questions!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22025283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1126790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s107.stanford.edu/syllabu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eb.stanford.edu/class/cs107/collaboration.html"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edstem.org/us/courses/97282/discussio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edstem.org/us/courses/97282/discussion/7867674"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troccoli@stanford.ed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web.stanford.edu/class/cs107ac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cs107.stanford.edu/"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edstem.org/us/courses/97282/discussion"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cs107.stanford.edu/syllabu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cs107.stanford.edu/calendar" TargetMode="External"/></Relationships>
</file>

<file path=ppt/slides/_rels/slide18.xml.rels><?xml version="1.0" encoding="UTF-8" standalone="yes"?>
<Relationships xmlns="http://schemas.openxmlformats.org/package/2006/relationships"><Relationship Id="rId2" Type="http://schemas.openxmlformats.org/officeDocument/2006/relationships/hyperlink" Target="https://cs107.stanford.edu/cgo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cs111.stanford.edu/getting-started.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cs107.stanford.edu/getting-started.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ctl.stanford.edu/use-learning-technology/live-polling"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cs107.stanford.edu/syllabus.html"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honorcode.stanford.edu/"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cs107.stanford.edu/collaboration"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a:t>
            </a:r>
            <a:br>
              <a:rPr lang="en-US" dirty="0"/>
            </a:br>
            <a:r>
              <a:rPr lang="en-US" sz="3400" dirty="0"/>
              <a:t>Welcome to CS107!</a:t>
            </a:r>
          </a:p>
        </p:txBody>
      </p:sp>
      <p:sp>
        <p:nvSpPr>
          <p:cNvPr id="3" name="Subtitle 2">
            <a:extLst>
              <a:ext uri="{FF2B5EF4-FFF2-40B4-BE49-F238E27FC236}">
                <a16:creationId xmlns:a16="http://schemas.microsoft.com/office/drawing/2014/main" id="{07EAA89F-6B9D-BB4F-9609-8D56C72B9E0F}"/>
              </a:ext>
            </a:extLst>
          </p:cNvPr>
          <p:cNvSpPr>
            <a:spLocks noGrp="1"/>
          </p:cNvSpPr>
          <p:nvPr>
            <p:ph type="subTitle" idx="1"/>
          </p:nvPr>
        </p:nvSpPr>
        <p:spPr/>
        <p:txBody>
          <a:bodyPr/>
          <a:lstStyle/>
          <a:p>
            <a:pPr>
              <a:spcBef>
                <a:spcPts val="360"/>
              </a:spcBef>
            </a:pPr>
            <a:r>
              <a:rPr lang="en-US" sz="2000" dirty="0"/>
              <a:t>reading:</a:t>
            </a:r>
          </a:p>
          <a:p>
            <a:pPr>
              <a:spcBef>
                <a:spcPts val="360"/>
              </a:spcBef>
            </a:pPr>
            <a:r>
              <a:rPr lang="en-US" sz="2000" i="1" dirty="0">
                <a:hlinkClick r:id="rId3"/>
              </a:rPr>
              <a:t>Course Syllabus</a:t>
            </a:r>
            <a:endParaRPr lang="en-US" sz="2000" i="1" dirty="0"/>
          </a:p>
          <a:p>
            <a:pPr>
              <a:spcBef>
                <a:spcPts val="360"/>
              </a:spcBef>
            </a:pPr>
            <a:r>
              <a:rPr lang="en-US" sz="2000" i="1" dirty="0"/>
              <a:t>Bryant &amp; </a:t>
            </a:r>
            <a:r>
              <a:rPr lang="en-US" sz="2000" i="1" dirty="0" err="1"/>
              <a:t>O’Hallaron</a:t>
            </a:r>
            <a:r>
              <a:rPr lang="en-US" sz="2000" i="1" dirty="0"/>
              <a:t>, Ch. 1 (skim)</a:t>
            </a:r>
          </a:p>
          <a:p>
            <a:pPr>
              <a:spcBef>
                <a:spcPts val="360"/>
              </a:spcBef>
            </a:pPr>
            <a:r>
              <a:rPr lang="en-US" sz="2000" i="1" dirty="0">
                <a:hlinkClick r:id="rId4"/>
              </a:rPr>
              <a:t>Honor Code and Collaboration Page</a:t>
            </a:r>
            <a:endParaRPr lang="en-US" sz="2000" i="1" dirty="0"/>
          </a:p>
          <a:p>
            <a:pPr>
              <a:spcBef>
                <a:spcPts val="360"/>
              </a:spcBef>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3A91-FFB7-0044-BFC3-05BCA65DDF63}"/>
              </a:ext>
            </a:extLst>
          </p:cNvPr>
          <p:cNvSpPr>
            <a:spLocks noGrp="1"/>
          </p:cNvSpPr>
          <p:nvPr>
            <p:ph type="title"/>
          </p:nvPr>
        </p:nvSpPr>
        <p:spPr/>
        <p:txBody>
          <a:bodyPr/>
          <a:lstStyle/>
          <a:p>
            <a:r>
              <a:rPr lang="en-US" dirty="0"/>
              <a:t>Asking Questions</a:t>
            </a:r>
          </a:p>
        </p:txBody>
      </p:sp>
      <p:sp>
        <p:nvSpPr>
          <p:cNvPr id="3" name="Content Placeholder 2">
            <a:extLst>
              <a:ext uri="{FF2B5EF4-FFF2-40B4-BE49-F238E27FC236}">
                <a16:creationId xmlns:a16="http://schemas.microsoft.com/office/drawing/2014/main" id="{41ACCCE2-1A0B-C042-8797-46952064CF20}"/>
              </a:ext>
            </a:extLst>
          </p:cNvPr>
          <p:cNvSpPr>
            <a:spLocks noGrp="1"/>
          </p:cNvSpPr>
          <p:nvPr>
            <p:ph idx="1"/>
          </p:nvPr>
        </p:nvSpPr>
        <p:spPr/>
        <p:txBody>
          <a:bodyPr/>
          <a:lstStyle/>
          <a:p>
            <a:r>
              <a:rPr lang="en-US" dirty="0"/>
              <a:t>Feel free to raise your hand at any time with a question</a:t>
            </a:r>
          </a:p>
          <a:p>
            <a:r>
              <a:rPr lang="en-US" dirty="0"/>
              <a:t>If you are more comfortable, you can post a question in the Ed forum thread for each day’s lecture (optionally anonymously)</a:t>
            </a:r>
          </a:p>
          <a:p>
            <a:r>
              <a:rPr lang="en-US" dirty="0"/>
              <a:t>We will monitor the thread throughout the lecture for questions</a:t>
            </a:r>
          </a:p>
        </p:txBody>
      </p:sp>
      <p:sp>
        <p:nvSpPr>
          <p:cNvPr id="4" name="TextBox 3">
            <a:extLst>
              <a:ext uri="{FF2B5EF4-FFF2-40B4-BE49-F238E27FC236}">
                <a16:creationId xmlns:a16="http://schemas.microsoft.com/office/drawing/2014/main" id="{52913A26-B38B-E64B-9A2A-A26C0F1BEE54}"/>
              </a:ext>
            </a:extLst>
          </p:cNvPr>
          <p:cNvSpPr txBox="1"/>
          <p:nvPr/>
        </p:nvSpPr>
        <p:spPr>
          <a:xfrm>
            <a:off x="1789634" y="4419600"/>
            <a:ext cx="8536531" cy="954107"/>
          </a:xfrm>
          <a:prstGeom prst="rect">
            <a:avLst/>
          </a:prstGeom>
          <a:noFill/>
        </p:spPr>
        <p:txBody>
          <a:bodyPr wrap="square" rtlCol="0">
            <a:spAutoFit/>
          </a:bodyPr>
          <a:lstStyle/>
          <a:p>
            <a:pPr algn="ctr"/>
            <a:r>
              <a:rPr lang="en-US" sz="2800" dirty="0">
                <a:latin typeface="+mn-lt"/>
              </a:rPr>
              <a:t>Visit Ed (or access via Canvas):</a:t>
            </a:r>
          </a:p>
          <a:p>
            <a:pPr algn="ctr"/>
            <a:r>
              <a:rPr lang="en-US" sz="2800" dirty="0">
                <a:latin typeface="+mn-lt"/>
                <a:hlinkClick r:id="rId3"/>
              </a:rPr>
              <a:t>https://edstem.org/us/courses/97282/discussion</a:t>
            </a:r>
            <a:r>
              <a:rPr lang="en-US" sz="2800" dirty="0">
                <a:latin typeface="+mn-lt"/>
              </a:rPr>
              <a:t>    </a:t>
            </a:r>
          </a:p>
        </p:txBody>
      </p:sp>
      <p:sp>
        <p:nvSpPr>
          <p:cNvPr id="5" name="TextBox 4">
            <a:extLst>
              <a:ext uri="{FF2B5EF4-FFF2-40B4-BE49-F238E27FC236}">
                <a16:creationId xmlns:a16="http://schemas.microsoft.com/office/drawing/2014/main" id="{B79ABF5E-E2AC-EC42-B11B-B194BBECFA10}"/>
              </a:ext>
            </a:extLst>
          </p:cNvPr>
          <p:cNvSpPr txBox="1"/>
          <p:nvPr/>
        </p:nvSpPr>
        <p:spPr>
          <a:xfrm>
            <a:off x="1561566" y="5607614"/>
            <a:ext cx="9068866" cy="954107"/>
          </a:xfrm>
          <a:prstGeom prst="rect">
            <a:avLst/>
          </a:prstGeom>
          <a:noFill/>
        </p:spPr>
        <p:txBody>
          <a:bodyPr wrap="square" rtlCol="0">
            <a:spAutoFit/>
          </a:bodyPr>
          <a:lstStyle/>
          <a:p>
            <a:pPr algn="ctr"/>
            <a:r>
              <a:rPr lang="en-US" sz="2800" dirty="0">
                <a:latin typeface="+mn-lt"/>
              </a:rPr>
              <a:t>Today’s thread:</a:t>
            </a:r>
          </a:p>
          <a:p>
            <a:pPr algn="ctr"/>
            <a:r>
              <a:rPr lang="en-US" sz="2800" dirty="0">
                <a:latin typeface="+mn-lt"/>
                <a:hlinkClick r:id="rId4"/>
              </a:rPr>
              <a:t>https://edstem.org/us/courses/97282/discussion/7867674</a:t>
            </a:r>
            <a:r>
              <a:rPr lang="en-US" sz="2800" dirty="0">
                <a:latin typeface="+mn-lt"/>
              </a:rPr>
              <a:t> </a:t>
            </a:r>
          </a:p>
        </p:txBody>
      </p:sp>
      <p:pic>
        <p:nvPicPr>
          <p:cNvPr id="6" name="Picture 5" descr="the icon for Ed, the website hosting the CS107 discussion forum">
            <a:extLst>
              <a:ext uri="{FF2B5EF4-FFF2-40B4-BE49-F238E27FC236}">
                <a16:creationId xmlns:a16="http://schemas.microsoft.com/office/drawing/2014/main" id="{E3B01826-D1B6-CE43-8403-AD667A38F602}"/>
              </a:ext>
            </a:extLst>
          </p:cNvPr>
          <p:cNvPicPr>
            <a:picLocks noChangeAspect="1"/>
          </p:cNvPicPr>
          <p:nvPr/>
        </p:nvPicPr>
        <p:blipFill>
          <a:blip r:embed="rId5"/>
          <a:stretch>
            <a:fillRect/>
          </a:stretch>
        </p:blipFill>
        <p:spPr>
          <a:xfrm>
            <a:off x="440625" y="4515907"/>
            <a:ext cx="1098884" cy="1083186"/>
          </a:xfrm>
          <a:prstGeom prst="rect">
            <a:avLst/>
          </a:prstGeom>
        </p:spPr>
      </p:pic>
    </p:spTree>
    <p:extLst>
      <p:ext uri="{BB962C8B-B14F-4D97-AF65-F5344CB8AC3E}">
        <p14:creationId xmlns:p14="http://schemas.microsoft.com/office/powerpoint/2010/main" val="1663114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Introduction</a:t>
            </a:r>
          </a:p>
          <a:p>
            <a:r>
              <a:rPr lang="en-US" dirty="0"/>
              <a:t>CS107 Course Topics</a:t>
            </a:r>
          </a:p>
          <a:p>
            <a:r>
              <a:rPr lang="en-US" dirty="0"/>
              <a:t>CS107 Course Policies</a:t>
            </a:r>
          </a:p>
          <a:p>
            <a:r>
              <a:rPr lang="en-US" dirty="0"/>
              <a:t>Unix and the Command Line</a:t>
            </a:r>
          </a:p>
        </p:txBody>
      </p:sp>
    </p:spTree>
    <p:extLst>
      <p:ext uri="{BB962C8B-B14F-4D97-AF65-F5344CB8AC3E}">
        <p14:creationId xmlns:p14="http://schemas.microsoft.com/office/powerpoint/2010/main" val="2914379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b="1" dirty="0"/>
              <a:t>Introduction</a:t>
            </a:r>
          </a:p>
          <a:p>
            <a:r>
              <a:rPr lang="en-US" dirty="0">
                <a:solidFill>
                  <a:schemeClr val="bg1">
                    <a:lumMod val="75000"/>
                  </a:schemeClr>
                </a:solidFill>
              </a:rPr>
              <a:t>CS107 Course Topics</a:t>
            </a:r>
          </a:p>
          <a:p>
            <a:r>
              <a:rPr lang="en-US" dirty="0">
                <a:solidFill>
                  <a:schemeClr val="bg1">
                    <a:lumMod val="75000"/>
                  </a:schemeClr>
                </a:solidFill>
              </a:rPr>
              <a:t>CS107 Course Policies</a:t>
            </a:r>
          </a:p>
          <a:p>
            <a:r>
              <a:rPr lang="en-US" dirty="0">
                <a:solidFill>
                  <a:schemeClr val="bg1">
                    <a:lumMod val="75000"/>
                  </a:schemeClr>
                </a:solidFill>
              </a:rPr>
              <a:t>Unix and the Command Line</a:t>
            </a:r>
          </a:p>
        </p:txBody>
      </p:sp>
    </p:spTree>
    <p:extLst>
      <p:ext uri="{BB962C8B-B14F-4D97-AF65-F5344CB8AC3E}">
        <p14:creationId xmlns:p14="http://schemas.microsoft.com/office/powerpoint/2010/main" val="2430750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B111D-3F9B-2448-B1FC-0A1A0FABD96C}"/>
              </a:ext>
            </a:extLst>
          </p:cNvPr>
          <p:cNvSpPr>
            <a:spLocks noGrp="1"/>
          </p:cNvSpPr>
          <p:nvPr>
            <p:ph type="title"/>
          </p:nvPr>
        </p:nvSpPr>
        <p:spPr/>
        <p:txBody>
          <a:bodyPr/>
          <a:lstStyle/>
          <a:p>
            <a:r>
              <a:rPr lang="en-US" dirty="0"/>
              <a:t>Teaching Team</a:t>
            </a:r>
          </a:p>
        </p:txBody>
      </p:sp>
      <p:sp>
        <p:nvSpPr>
          <p:cNvPr id="11" name="Content Placeholder 8">
            <a:extLst>
              <a:ext uri="{FF2B5EF4-FFF2-40B4-BE49-F238E27FC236}">
                <a16:creationId xmlns:a16="http://schemas.microsoft.com/office/drawing/2014/main" id="{B6BE4453-059C-DD4A-A1EC-BF15C49E3F2F}"/>
              </a:ext>
            </a:extLst>
          </p:cNvPr>
          <p:cNvSpPr>
            <a:spLocks noGrp="1"/>
          </p:cNvSpPr>
          <p:nvPr>
            <p:ph idx="1"/>
          </p:nvPr>
        </p:nvSpPr>
        <p:spPr>
          <a:xfrm>
            <a:off x="114301" y="5040140"/>
            <a:ext cx="11811000" cy="1817860"/>
          </a:xfrm>
        </p:spPr>
        <p:txBody>
          <a:bodyPr/>
          <a:lstStyle/>
          <a:p>
            <a:pPr marL="0" indent="0">
              <a:buNone/>
            </a:pPr>
            <a:r>
              <a:rPr lang="en-US" sz="2400" dirty="0"/>
              <a:t>About Nick Troccoli (</a:t>
            </a:r>
            <a:r>
              <a:rPr lang="en-US" sz="2400" dirty="0">
                <a:hlinkClick r:id="rId3"/>
              </a:rPr>
              <a:t>troccoli@stanford.edu</a:t>
            </a:r>
            <a:r>
              <a:rPr lang="en-US" sz="2400" dirty="0"/>
              <a:t>):</a:t>
            </a:r>
          </a:p>
          <a:p>
            <a:r>
              <a:rPr lang="en-US" sz="2400" dirty="0"/>
              <a:t>Lecturer in CS, taught CS106X, CS107, CS110, CS111</a:t>
            </a:r>
          </a:p>
          <a:p>
            <a:r>
              <a:rPr lang="en-US" sz="2400" dirty="0"/>
              <a:t>Stanford BS/MS (</a:t>
            </a:r>
            <a:r>
              <a:rPr lang="en-US" sz="2400" dirty="0" err="1"/>
              <a:t>coterm</a:t>
            </a:r>
            <a:r>
              <a:rPr lang="en-US" sz="2400" dirty="0"/>
              <a:t>) in CS</a:t>
            </a:r>
          </a:p>
          <a:p>
            <a:r>
              <a:rPr lang="en-US" sz="2400" dirty="0"/>
              <a:t>Systems track undergrad, AI track grad</a:t>
            </a:r>
          </a:p>
        </p:txBody>
      </p:sp>
      <p:pic>
        <p:nvPicPr>
          <p:cNvPr id="4" name="Picture 3">
            <a:extLst>
              <a:ext uri="{FF2B5EF4-FFF2-40B4-BE49-F238E27FC236}">
                <a16:creationId xmlns:a16="http://schemas.microsoft.com/office/drawing/2014/main" id="{1D6C3A04-F190-6A04-7465-F86AC7C79D0D}"/>
              </a:ext>
            </a:extLst>
          </p:cNvPr>
          <p:cNvPicPr>
            <a:picLocks noChangeAspect="1"/>
          </p:cNvPicPr>
          <p:nvPr/>
        </p:nvPicPr>
        <p:blipFill>
          <a:blip r:embed="rId4"/>
          <a:stretch>
            <a:fillRect/>
          </a:stretch>
        </p:blipFill>
        <p:spPr>
          <a:xfrm>
            <a:off x="130631" y="1419225"/>
            <a:ext cx="4726656" cy="3620915"/>
          </a:xfrm>
          <a:prstGeom prst="rect">
            <a:avLst/>
          </a:prstGeom>
        </p:spPr>
      </p:pic>
      <p:pic>
        <p:nvPicPr>
          <p:cNvPr id="7" name="Picture 6">
            <a:extLst>
              <a:ext uri="{FF2B5EF4-FFF2-40B4-BE49-F238E27FC236}">
                <a16:creationId xmlns:a16="http://schemas.microsoft.com/office/drawing/2014/main" id="{70052D80-6A54-D9D9-E58D-179E081B90F8}"/>
              </a:ext>
            </a:extLst>
          </p:cNvPr>
          <p:cNvPicPr>
            <a:picLocks noChangeAspect="1"/>
          </p:cNvPicPr>
          <p:nvPr/>
        </p:nvPicPr>
        <p:blipFill>
          <a:blip r:embed="rId5"/>
          <a:stretch>
            <a:fillRect/>
          </a:stretch>
        </p:blipFill>
        <p:spPr>
          <a:xfrm>
            <a:off x="4933833" y="1441450"/>
            <a:ext cx="1543167" cy="1682750"/>
          </a:xfrm>
          <a:prstGeom prst="rect">
            <a:avLst/>
          </a:prstGeom>
        </p:spPr>
      </p:pic>
    </p:spTree>
    <p:extLst>
      <p:ext uri="{BB962C8B-B14F-4D97-AF65-F5344CB8AC3E}">
        <p14:creationId xmlns:p14="http://schemas.microsoft.com/office/powerpoint/2010/main" val="1748698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AE0A-294E-D449-837B-9F94C943F617}"/>
              </a:ext>
            </a:extLst>
          </p:cNvPr>
          <p:cNvSpPr>
            <a:spLocks noGrp="1"/>
          </p:cNvSpPr>
          <p:nvPr>
            <p:ph type="title"/>
          </p:nvPr>
        </p:nvSpPr>
        <p:spPr/>
        <p:txBody>
          <a:bodyPr/>
          <a:lstStyle/>
          <a:p>
            <a:r>
              <a:rPr lang="en-US" dirty="0"/>
              <a:t>Companion Class: CS107ACE</a:t>
            </a:r>
          </a:p>
        </p:txBody>
      </p:sp>
      <p:sp>
        <p:nvSpPr>
          <p:cNvPr id="3" name="Content Placeholder 2">
            <a:extLst>
              <a:ext uri="{FF2B5EF4-FFF2-40B4-BE49-F238E27FC236}">
                <a16:creationId xmlns:a16="http://schemas.microsoft.com/office/drawing/2014/main" id="{30878CF3-040B-1545-A23D-C836F4BED9B7}"/>
              </a:ext>
            </a:extLst>
          </p:cNvPr>
          <p:cNvSpPr>
            <a:spLocks noGrp="1"/>
          </p:cNvSpPr>
          <p:nvPr>
            <p:ph idx="1"/>
          </p:nvPr>
        </p:nvSpPr>
        <p:spPr>
          <a:xfrm>
            <a:off x="152400" y="1295400"/>
            <a:ext cx="9829800" cy="5181600"/>
          </a:xfrm>
        </p:spPr>
        <p:txBody>
          <a:bodyPr/>
          <a:lstStyle/>
          <a:p>
            <a:pPr marL="0" indent="0">
              <a:buNone/>
            </a:pPr>
            <a:r>
              <a:rPr lang="en-US" b="1" dirty="0"/>
              <a:t>CS107ACE </a:t>
            </a:r>
            <a:r>
              <a:rPr lang="en-US" dirty="0"/>
              <a:t>is a 1-unit CR/NC supplementary companion course to CS107. It's designed to provide extra support and problem-solving resources for students, particularly for those who identify as coming from underrepresented or under-resourced backgrounds.  </a:t>
            </a:r>
          </a:p>
          <a:p>
            <a:r>
              <a:rPr lang="en-US" dirty="0"/>
              <a:t>Entry by application; section M/W 1:30-2:20PM in Lathrop 014, beginning week 2.</a:t>
            </a:r>
          </a:p>
          <a:p>
            <a:r>
              <a:rPr lang="en-US" dirty="0"/>
              <a:t>In addition to all normal CS107 requirements such as lab</a:t>
            </a:r>
          </a:p>
          <a:p>
            <a:r>
              <a:rPr lang="en-US" dirty="0"/>
              <a:t>see </a:t>
            </a:r>
            <a:r>
              <a:rPr lang="en-US" dirty="0">
                <a:hlinkClick r:id="rId3"/>
              </a:rPr>
              <a:t>https://web.stanford.edu/class/cs107ace/</a:t>
            </a:r>
            <a:r>
              <a:rPr lang="en-US" dirty="0"/>
              <a:t> for more details and the link to apply</a:t>
            </a:r>
          </a:p>
          <a:p>
            <a:r>
              <a:rPr lang="en-US" dirty="0"/>
              <a:t>Applications are still open! Isabel will go through applications and send out enrollment codes to accepted students by the end of the week. The final deadline for applications is Friday 4/3 at 5pm! (for late enrollment, email Isabel)</a:t>
            </a:r>
          </a:p>
          <a:p>
            <a:endParaRPr lang="en-US" dirty="0"/>
          </a:p>
        </p:txBody>
      </p:sp>
      <p:pic>
        <p:nvPicPr>
          <p:cNvPr id="5" name="Picture 4">
            <a:extLst>
              <a:ext uri="{FF2B5EF4-FFF2-40B4-BE49-F238E27FC236}">
                <a16:creationId xmlns:a16="http://schemas.microsoft.com/office/drawing/2014/main" id="{7550DD83-7AE7-C644-BBD8-8F38662AE4AD}"/>
              </a:ext>
            </a:extLst>
          </p:cNvPr>
          <p:cNvPicPr>
            <a:picLocks noChangeAspect="1"/>
          </p:cNvPicPr>
          <p:nvPr/>
        </p:nvPicPr>
        <p:blipFill>
          <a:blip r:embed="rId4"/>
          <a:srcRect/>
          <a:stretch/>
        </p:blipFill>
        <p:spPr>
          <a:xfrm>
            <a:off x="9982200" y="1321279"/>
            <a:ext cx="1923764" cy="2139696"/>
          </a:xfrm>
          <a:prstGeom prst="rect">
            <a:avLst/>
          </a:prstGeom>
        </p:spPr>
      </p:pic>
    </p:spTree>
    <p:extLst>
      <p:ext uri="{BB962C8B-B14F-4D97-AF65-F5344CB8AC3E}">
        <p14:creationId xmlns:p14="http://schemas.microsoft.com/office/powerpoint/2010/main" val="3701864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6445-2EC0-C34B-A5C2-A87BDF107C58}"/>
              </a:ext>
            </a:extLst>
          </p:cNvPr>
          <p:cNvSpPr>
            <a:spLocks noGrp="1"/>
          </p:cNvSpPr>
          <p:nvPr>
            <p:ph type="title"/>
          </p:nvPr>
        </p:nvSpPr>
        <p:spPr/>
        <p:txBody>
          <a:bodyPr/>
          <a:lstStyle/>
          <a:p>
            <a:r>
              <a:rPr lang="en-US" dirty="0"/>
              <a:t>A Wonderful Community ❤️</a:t>
            </a:r>
          </a:p>
        </p:txBody>
      </p:sp>
      <p:sp>
        <p:nvSpPr>
          <p:cNvPr id="3" name="Rounded Rectangular Callout 2">
            <a:extLst>
              <a:ext uri="{FF2B5EF4-FFF2-40B4-BE49-F238E27FC236}">
                <a16:creationId xmlns:a16="http://schemas.microsoft.com/office/drawing/2014/main" id="{B3371804-1558-304C-A5F1-A5D1B0E7ECF5}"/>
              </a:ext>
            </a:extLst>
          </p:cNvPr>
          <p:cNvSpPr/>
          <p:nvPr/>
        </p:nvSpPr>
        <p:spPr>
          <a:xfrm>
            <a:off x="457200" y="1447800"/>
            <a:ext cx="2362200" cy="1143000"/>
          </a:xfrm>
          <a:prstGeom prst="wedgeRoundRectCallout">
            <a:avLst>
              <a:gd name="adj1" fmla="val -70328"/>
              <a:gd name="adj2" fmla="val 82855"/>
              <a:gd name="adj3"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like to crochet!</a:t>
            </a:r>
          </a:p>
        </p:txBody>
      </p:sp>
      <p:sp>
        <p:nvSpPr>
          <p:cNvPr id="17" name="Rounded Rectangular Callout 16">
            <a:extLst>
              <a:ext uri="{FF2B5EF4-FFF2-40B4-BE49-F238E27FC236}">
                <a16:creationId xmlns:a16="http://schemas.microsoft.com/office/drawing/2014/main" id="{0E170543-5BB4-9E4B-8B72-6753637CB591}"/>
              </a:ext>
            </a:extLst>
          </p:cNvPr>
          <p:cNvSpPr/>
          <p:nvPr/>
        </p:nvSpPr>
        <p:spPr>
          <a:xfrm>
            <a:off x="4343400" y="1447800"/>
            <a:ext cx="2514600" cy="1143000"/>
          </a:xfrm>
          <a:prstGeom prst="wedgeRoundRectCallout">
            <a:avLst>
              <a:gd name="adj1" fmla="val 2149"/>
              <a:gd name="adj2" fmla="val -69237"/>
              <a:gd name="adj3"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am scared of birds.</a:t>
            </a:r>
          </a:p>
        </p:txBody>
      </p:sp>
      <p:sp>
        <p:nvSpPr>
          <p:cNvPr id="18" name="Rounded Rectangular Callout 17">
            <a:extLst>
              <a:ext uri="{FF2B5EF4-FFF2-40B4-BE49-F238E27FC236}">
                <a16:creationId xmlns:a16="http://schemas.microsoft.com/office/drawing/2014/main" id="{BF95B14E-C9EE-C447-96DA-A7D19B0FFB71}"/>
              </a:ext>
            </a:extLst>
          </p:cNvPr>
          <p:cNvSpPr/>
          <p:nvPr/>
        </p:nvSpPr>
        <p:spPr>
          <a:xfrm>
            <a:off x="805249" y="3041823"/>
            <a:ext cx="1981200" cy="1295400"/>
          </a:xfrm>
          <a:prstGeom prst="wedgeRoundRectCallout">
            <a:avLst>
              <a:gd name="adj1" fmla="val -91455"/>
              <a:gd name="adj2" fmla="val 35690"/>
              <a:gd name="adj3" fmla="val 16667"/>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have two cats</a:t>
            </a:r>
          </a:p>
        </p:txBody>
      </p:sp>
      <p:sp>
        <p:nvSpPr>
          <p:cNvPr id="19" name="Rounded Rectangular Callout 18">
            <a:extLst>
              <a:ext uri="{FF2B5EF4-FFF2-40B4-BE49-F238E27FC236}">
                <a16:creationId xmlns:a16="http://schemas.microsoft.com/office/drawing/2014/main" id="{711B0D32-0F08-244C-8F18-6DB21FE5C9E3}"/>
              </a:ext>
            </a:extLst>
          </p:cNvPr>
          <p:cNvSpPr/>
          <p:nvPr/>
        </p:nvSpPr>
        <p:spPr>
          <a:xfrm>
            <a:off x="457200" y="4869182"/>
            <a:ext cx="3276600" cy="1379218"/>
          </a:xfrm>
          <a:prstGeom prst="wedgeRoundRectCallout">
            <a:avLst>
              <a:gd name="adj1" fmla="val -69634"/>
              <a:gd name="adj2" fmla="val 89136"/>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cannot distinguish </a:t>
            </a:r>
            <a:r>
              <a:rPr lang="en-US" b="0" dirty="0" err="1">
                <a:solidFill>
                  <a:srgbClr val="202124"/>
                </a:solidFill>
                <a:effectLst/>
                <a:latin typeface="Roboto" panose="02000000000000000000" pitchFamily="2" charset="0"/>
              </a:rPr>
              <a:t>cheerwine</a:t>
            </a:r>
            <a:r>
              <a:rPr lang="en-US" b="0" dirty="0">
                <a:solidFill>
                  <a:srgbClr val="202124"/>
                </a:solidFill>
                <a:effectLst/>
                <a:latin typeface="Roboto" panose="02000000000000000000" pitchFamily="2" charset="0"/>
              </a:rPr>
              <a:t> and dr. pepper</a:t>
            </a:r>
          </a:p>
        </p:txBody>
      </p:sp>
      <p:sp>
        <p:nvSpPr>
          <p:cNvPr id="20" name="Rounded Rectangular Callout 19">
            <a:extLst>
              <a:ext uri="{FF2B5EF4-FFF2-40B4-BE49-F238E27FC236}">
                <a16:creationId xmlns:a16="http://schemas.microsoft.com/office/drawing/2014/main" id="{A86F3255-25AE-EF42-BD34-06C5843B3753}"/>
              </a:ext>
            </a:extLst>
          </p:cNvPr>
          <p:cNvSpPr/>
          <p:nvPr/>
        </p:nvSpPr>
        <p:spPr>
          <a:xfrm>
            <a:off x="3733800" y="3200400"/>
            <a:ext cx="2743200" cy="762000"/>
          </a:xfrm>
          <a:prstGeom prst="wedgeRoundRectCallout">
            <a:avLst>
              <a:gd name="adj1" fmla="val -42618"/>
              <a:gd name="adj2" fmla="val 426812"/>
              <a:gd name="adj3" fmla="val 16667"/>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dance with Stanford XTRM K-pop!</a:t>
            </a:r>
          </a:p>
        </p:txBody>
      </p:sp>
      <p:sp>
        <p:nvSpPr>
          <p:cNvPr id="21" name="Rounded Rectangular Callout 20">
            <a:extLst>
              <a:ext uri="{FF2B5EF4-FFF2-40B4-BE49-F238E27FC236}">
                <a16:creationId xmlns:a16="http://schemas.microsoft.com/office/drawing/2014/main" id="{38C3011B-0936-F44B-91AC-DC8DC92AC936}"/>
              </a:ext>
            </a:extLst>
          </p:cNvPr>
          <p:cNvSpPr/>
          <p:nvPr/>
        </p:nvSpPr>
        <p:spPr>
          <a:xfrm>
            <a:off x="4792026" y="4693922"/>
            <a:ext cx="4123374" cy="1564354"/>
          </a:xfrm>
          <a:prstGeom prst="wedgeRoundRectCallout">
            <a:avLst>
              <a:gd name="adj1" fmla="val -29366"/>
              <a:gd name="adj2" fmla="val 89587"/>
              <a:gd name="adj3"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can whistle a fantastic Twitter notification imitation.</a:t>
            </a:r>
          </a:p>
        </p:txBody>
      </p:sp>
      <p:sp>
        <p:nvSpPr>
          <p:cNvPr id="22" name="Rounded Rectangular Callout 21">
            <a:extLst>
              <a:ext uri="{FF2B5EF4-FFF2-40B4-BE49-F238E27FC236}">
                <a16:creationId xmlns:a16="http://schemas.microsoft.com/office/drawing/2014/main" id="{55F166B9-54EB-B742-B4F7-CC08F211D716}"/>
              </a:ext>
            </a:extLst>
          </p:cNvPr>
          <p:cNvSpPr/>
          <p:nvPr/>
        </p:nvSpPr>
        <p:spPr>
          <a:xfrm>
            <a:off x="7277102" y="2628900"/>
            <a:ext cx="3848098" cy="1143000"/>
          </a:xfrm>
          <a:prstGeom prst="wedgeRoundRectCallout">
            <a:avLst>
              <a:gd name="adj1" fmla="val -39342"/>
              <a:gd name="adj2" fmla="val -172348"/>
              <a:gd name="adj3" fmla="val 1666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can jump over a chair</a:t>
            </a:r>
          </a:p>
        </p:txBody>
      </p:sp>
      <p:sp>
        <p:nvSpPr>
          <p:cNvPr id="23" name="Rounded Rectangular Callout 22">
            <a:extLst>
              <a:ext uri="{FF2B5EF4-FFF2-40B4-BE49-F238E27FC236}">
                <a16:creationId xmlns:a16="http://schemas.microsoft.com/office/drawing/2014/main" id="{4581EBF9-12C7-D34F-875F-C92ED8DC54E2}"/>
              </a:ext>
            </a:extLst>
          </p:cNvPr>
          <p:cNvSpPr/>
          <p:nvPr/>
        </p:nvSpPr>
        <p:spPr>
          <a:xfrm>
            <a:off x="9086442" y="4046222"/>
            <a:ext cx="2514600" cy="1874518"/>
          </a:xfrm>
          <a:prstGeom prst="wedgeRoundRectCallout">
            <a:avLst>
              <a:gd name="adj1" fmla="val 66218"/>
              <a:gd name="adj2" fmla="val 45116"/>
              <a:gd name="adj3" fmla="val 16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srgbClr val="202124"/>
                </a:solidFill>
                <a:effectLst/>
                <a:latin typeface="Roboto" panose="02000000000000000000" pitchFamily="2" charset="0"/>
              </a:rPr>
              <a:t>I did not write a single line of code before coming to Stanford two quarters ago.</a:t>
            </a:r>
          </a:p>
        </p:txBody>
      </p:sp>
      <p:sp>
        <p:nvSpPr>
          <p:cNvPr id="4" name="TextBox 3">
            <a:extLst>
              <a:ext uri="{FF2B5EF4-FFF2-40B4-BE49-F238E27FC236}">
                <a16:creationId xmlns:a16="http://schemas.microsoft.com/office/drawing/2014/main" id="{EE8233A3-CD12-AB43-8A44-5EE4CB8C858A}"/>
              </a:ext>
            </a:extLst>
          </p:cNvPr>
          <p:cNvSpPr txBox="1"/>
          <p:nvPr/>
        </p:nvSpPr>
        <p:spPr>
          <a:xfrm>
            <a:off x="8283469" y="6551788"/>
            <a:ext cx="3416320" cy="292388"/>
          </a:xfrm>
          <a:prstGeom prst="rect">
            <a:avLst/>
          </a:prstGeom>
          <a:noFill/>
        </p:spPr>
        <p:txBody>
          <a:bodyPr wrap="none" rtlCol="0">
            <a:spAutoFit/>
          </a:bodyPr>
          <a:lstStyle/>
          <a:p>
            <a:r>
              <a:rPr lang="en-US" sz="1300" dirty="0"/>
              <a:t>*Quotes taken from course welcome survey</a:t>
            </a:r>
          </a:p>
        </p:txBody>
      </p:sp>
    </p:spTree>
    <p:extLst>
      <p:ext uri="{BB962C8B-B14F-4D97-AF65-F5344CB8AC3E}">
        <p14:creationId xmlns:p14="http://schemas.microsoft.com/office/powerpoint/2010/main" val="2063062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6A2D-62DD-4548-A8C2-1D8C102B712E}"/>
              </a:ext>
            </a:extLst>
          </p:cNvPr>
          <p:cNvSpPr>
            <a:spLocks noGrp="1"/>
          </p:cNvSpPr>
          <p:nvPr>
            <p:ph type="title"/>
          </p:nvPr>
        </p:nvSpPr>
        <p:spPr/>
        <p:txBody>
          <a:bodyPr/>
          <a:lstStyle/>
          <a:p>
            <a:r>
              <a:rPr lang="en-US" dirty="0"/>
              <a:t>Course Website</a:t>
            </a:r>
          </a:p>
        </p:txBody>
      </p:sp>
      <p:sp>
        <p:nvSpPr>
          <p:cNvPr id="3" name="Content Placeholder 2">
            <a:extLst>
              <a:ext uri="{FF2B5EF4-FFF2-40B4-BE49-F238E27FC236}">
                <a16:creationId xmlns:a16="http://schemas.microsoft.com/office/drawing/2014/main" id="{757E875C-7B52-214A-B92F-FC55AD8A03D5}"/>
              </a:ext>
            </a:extLst>
          </p:cNvPr>
          <p:cNvSpPr>
            <a:spLocks noGrp="1"/>
          </p:cNvSpPr>
          <p:nvPr>
            <p:ph idx="1"/>
          </p:nvPr>
        </p:nvSpPr>
        <p:spPr/>
        <p:txBody>
          <a:bodyPr anchor="ctr"/>
          <a:lstStyle/>
          <a:p>
            <a:pPr marL="0" indent="0" algn="ctr">
              <a:buNone/>
            </a:pPr>
            <a:r>
              <a:rPr lang="en-US" altLang="x-none" sz="8800" dirty="0">
                <a:hlinkClick r:id="rId3"/>
              </a:rPr>
              <a:t>cs107.stanford.edu</a:t>
            </a:r>
            <a:endParaRPr lang="en-US" altLang="x-none" sz="8800" dirty="0"/>
          </a:p>
          <a:p>
            <a:pPr marL="0" indent="0" algn="ctr">
              <a:buNone/>
            </a:pPr>
            <a:endParaRPr lang="en-US" altLang="x-none" sz="3600" dirty="0"/>
          </a:p>
          <a:p>
            <a:pPr marL="0" indent="0" algn="ctr">
              <a:buNone/>
            </a:pPr>
            <a:r>
              <a:rPr lang="en-US" altLang="x-none" sz="3600" dirty="0"/>
              <a:t>Ed Discussion (includes course announcements): </a:t>
            </a:r>
            <a:r>
              <a:rPr lang="en-US" altLang="x-none" sz="3600" dirty="0">
                <a:hlinkClick r:id="rId4"/>
              </a:rPr>
              <a:t>https://edstem.org/us/courses/97282/discussion</a:t>
            </a:r>
            <a:r>
              <a:rPr lang="en-US" altLang="x-none" sz="3600" dirty="0"/>
              <a:t> </a:t>
            </a:r>
          </a:p>
        </p:txBody>
      </p:sp>
      <p:sp>
        <p:nvSpPr>
          <p:cNvPr id="5" name="TextBox 4">
            <a:extLst>
              <a:ext uri="{FF2B5EF4-FFF2-40B4-BE49-F238E27FC236}">
                <a16:creationId xmlns:a16="http://schemas.microsoft.com/office/drawing/2014/main" id="{7EDEEBBA-02AC-FEF2-89BE-75AFBAD447C1}"/>
              </a:ext>
            </a:extLst>
          </p:cNvPr>
          <p:cNvSpPr txBox="1"/>
          <p:nvPr/>
        </p:nvSpPr>
        <p:spPr>
          <a:xfrm>
            <a:off x="3836407" y="6107668"/>
            <a:ext cx="4519186" cy="369332"/>
          </a:xfrm>
          <a:prstGeom prst="rect">
            <a:avLst/>
          </a:prstGeom>
          <a:noFill/>
        </p:spPr>
        <p:txBody>
          <a:bodyPr wrap="none" rtlCol="0">
            <a:spAutoFit/>
          </a:bodyPr>
          <a:lstStyle/>
          <a:p>
            <a:r>
              <a:rPr lang="en-US" dirty="0"/>
              <a:t>*lecture videos / lecture grades on Canvas</a:t>
            </a:r>
          </a:p>
        </p:txBody>
      </p:sp>
    </p:spTree>
    <p:extLst>
      <p:ext uri="{BB962C8B-B14F-4D97-AF65-F5344CB8AC3E}">
        <p14:creationId xmlns:p14="http://schemas.microsoft.com/office/powerpoint/2010/main" val="2830168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solidFill>
                  <a:schemeClr val="bg1">
                    <a:lumMod val="75000"/>
                  </a:schemeClr>
                </a:solidFill>
              </a:rPr>
              <a:t>Introduction</a:t>
            </a:r>
          </a:p>
          <a:p>
            <a:r>
              <a:rPr lang="en-US" b="1" dirty="0"/>
              <a:t>CS107 Course Topics</a:t>
            </a:r>
          </a:p>
          <a:p>
            <a:r>
              <a:rPr lang="en-US" dirty="0">
                <a:solidFill>
                  <a:schemeClr val="bg1">
                    <a:lumMod val="75000"/>
                  </a:schemeClr>
                </a:solidFill>
              </a:rPr>
              <a:t>CS107 Course Policies</a:t>
            </a:r>
          </a:p>
          <a:p>
            <a:r>
              <a:rPr lang="en-US" dirty="0">
                <a:solidFill>
                  <a:schemeClr val="bg1">
                    <a:lumMod val="75000"/>
                  </a:schemeClr>
                </a:solidFill>
              </a:rPr>
              <a:t>Unix and the Command Line</a:t>
            </a:r>
          </a:p>
        </p:txBody>
      </p:sp>
    </p:spTree>
    <p:extLst>
      <p:ext uri="{BB962C8B-B14F-4D97-AF65-F5344CB8AC3E}">
        <p14:creationId xmlns:p14="http://schemas.microsoft.com/office/powerpoint/2010/main" val="1852700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1E792-4344-7941-82DA-7459ED5BBA15}"/>
              </a:ext>
            </a:extLst>
          </p:cNvPr>
          <p:cNvSpPr>
            <a:spLocks noGrp="1"/>
          </p:cNvSpPr>
          <p:nvPr>
            <p:ph type="title"/>
          </p:nvPr>
        </p:nvSpPr>
        <p:spPr/>
        <p:txBody>
          <a:bodyPr/>
          <a:lstStyle/>
          <a:p>
            <a:r>
              <a:rPr lang="en-US" dirty="0"/>
              <a:t>What </a:t>
            </a:r>
            <a:r>
              <a:rPr lang="en-US"/>
              <a:t>is CS107?</a:t>
            </a:r>
            <a:endParaRPr lang="en-US" dirty="0"/>
          </a:p>
        </p:txBody>
      </p:sp>
      <p:sp>
        <p:nvSpPr>
          <p:cNvPr id="3" name="Content Placeholder 2">
            <a:extLst>
              <a:ext uri="{FF2B5EF4-FFF2-40B4-BE49-F238E27FC236}">
                <a16:creationId xmlns:a16="http://schemas.microsoft.com/office/drawing/2014/main" id="{933EEE88-AE2F-2A49-91E0-73C80E42FF62}"/>
              </a:ext>
            </a:extLst>
          </p:cNvPr>
          <p:cNvSpPr>
            <a:spLocks noGrp="1"/>
          </p:cNvSpPr>
          <p:nvPr>
            <p:ph idx="1"/>
          </p:nvPr>
        </p:nvSpPr>
        <p:spPr/>
        <p:txBody>
          <a:bodyPr/>
          <a:lstStyle/>
          <a:p>
            <a:pPr marL="0" indent="0">
              <a:buNone/>
            </a:pPr>
            <a:r>
              <a:rPr lang="en-US" dirty="0"/>
              <a:t>The CS106 courses (or equivalent) provided you with a solid foundation in programming methodology and abstractions (variables, functions, data structures, pointers, recursion, classes, algorithms).</a:t>
            </a:r>
          </a:p>
          <a:p>
            <a:pPr marL="0" indent="0">
              <a:buNone/>
            </a:pPr>
            <a:r>
              <a:rPr lang="en-US" dirty="0"/>
              <a:t>CS107 follows on this to build up and expand your breadth and depth of programming experience and techniques to show you how machines really work.</a:t>
            </a:r>
          </a:p>
          <a:p>
            <a:pPr marL="0" indent="0">
              <a:buNone/>
            </a:pPr>
            <a:endParaRPr lang="en-US" dirty="0"/>
          </a:p>
          <a:p>
            <a:pPr marL="0" indent="0">
              <a:buNone/>
            </a:pPr>
            <a:r>
              <a:rPr lang="en-US" b="1" dirty="0"/>
              <a:t>CS107 key question: </a:t>
            </a:r>
            <a:r>
              <a:rPr lang="en-US" b="1" i="1" u="sng" dirty="0"/>
              <a:t>how / why</a:t>
            </a:r>
            <a:r>
              <a:rPr lang="en-US" b="1" dirty="0"/>
              <a:t>?</a:t>
            </a:r>
          </a:p>
        </p:txBody>
      </p:sp>
    </p:spTree>
    <p:extLst>
      <p:ext uri="{BB962C8B-B14F-4D97-AF65-F5344CB8AC3E}">
        <p14:creationId xmlns:p14="http://schemas.microsoft.com/office/powerpoint/2010/main" val="3371159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1E792-4344-7941-82DA-7459ED5BBA15}"/>
              </a:ext>
            </a:extLst>
          </p:cNvPr>
          <p:cNvSpPr>
            <a:spLocks noGrp="1"/>
          </p:cNvSpPr>
          <p:nvPr>
            <p:ph type="title"/>
          </p:nvPr>
        </p:nvSpPr>
        <p:spPr/>
        <p:txBody>
          <a:bodyPr/>
          <a:lstStyle/>
          <a:p>
            <a:r>
              <a:rPr lang="en-US" dirty="0"/>
              <a:t>CS107: How/Why?</a:t>
            </a:r>
          </a:p>
        </p:txBody>
      </p:sp>
      <p:sp>
        <p:nvSpPr>
          <p:cNvPr id="3" name="Content Placeholder 2">
            <a:extLst>
              <a:ext uri="{FF2B5EF4-FFF2-40B4-BE49-F238E27FC236}">
                <a16:creationId xmlns:a16="http://schemas.microsoft.com/office/drawing/2014/main" id="{933EEE88-AE2F-2A49-91E0-73C80E42FF62}"/>
              </a:ext>
            </a:extLst>
          </p:cNvPr>
          <p:cNvSpPr>
            <a:spLocks noGrp="1"/>
          </p:cNvSpPr>
          <p:nvPr>
            <p:ph idx="1"/>
          </p:nvPr>
        </p:nvSpPr>
        <p:spPr/>
        <p:txBody>
          <a:bodyPr/>
          <a:lstStyle/>
          <a:p>
            <a:pPr marL="0" indent="0">
              <a:buNone/>
            </a:pPr>
            <a:r>
              <a:rPr lang="en-US" dirty="0"/>
              <a:t>The CS106 series taught you how to solve problems as a programmer.  CS107 goes a level deeper to understand the </a:t>
            </a:r>
            <a:r>
              <a:rPr lang="en-US" b="1" dirty="0"/>
              <a:t>how</a:t>
            </a:r>
            <a:r>
              <a:rPr lang="en-US" dirty="0"/>
              <a:t> and </a:t>
            </a:r>
            <a:r>
              <a:rPr lang="en-US" b="1" dirty="0"/>
              <a:t>why</a:t>
            </a:r>
            <a:r>
              <a:rPr lang="en-US" dirty="0"/>
              <a:t>:</a:t>
            </a:r>
          </a:p>
          <a:p>
            <a:r>
              <a:rPr lang="en-US" b="1" u="sng" dirty="0"/>
              <a:t>How</a:t>
            </a:r>
            <a:r>
              <a:rPr lang="en-US" dirty="0"/>
              <a:t> is data in our program really represented?</a:t>
            </a:r>
          </a:p>
          <a:p>
            <a:r>
              <a:rPr lang="en-US" b="1" u="sng" dirty="0"/>
              <a:t>How</a:t>
            </a:r>
            <a:r>
              <a:rPr lang="en-US" dirty="0"/>
              <a:t> does heap memory work?</a:t>
            </a:r>
          </a:p>
          <a:p>
            <a:r>
              <a:rPr lang="en-US" b="1" u="sng" dirty="0"/>
              <a:t>How</a:t>
            </a:r>
            <a:r>
              <a:rPr lang="en-US" dirty="0"/>
              <a:t> does a computer know how to run the code we write?</a:t>
            </a:r>
          </a:p>
          <a:p>
            <a:r>
              <a:rPr lang="en-US" b="1" u="sng" dirty="0"/>
              <a:t>How</a:t>
            </a:r>
            <a:r>
              <a:rPr lang="en-US" dirty="0"/>
              <a:t> does a program map onto the components of computer systems?</a:t>
            </a:r>
          </a:p>
          <a:p>
            <a:r>
              <a:rPr lang="en-US" b="1" u="sng" dirty="0"/>
              <a:t>Why</a:t>
            </a:r>
            <a:r>
              <a:rPr lang="en-US" dirty="0"/>
              <a:t> is my program doing X when I expected it to do Y?</a:t>
            </a:r>
          </a:p>
          <a:p>
            <a:endParaRPr lang="en-US" b="1" u="sng" dirty="0"/>
          </a:p>
          <a:p>
            <a:pPr marL="0" indent="0">
              <a:buNone/>
            </a:pPr>
            <a:r>
              <a:rPr lang="en-US" dirty="0"/>
              <a:t>Understanding computing at this level demystifies how these seemingly-complex systems work and can aid future projects you work on.</a:t>
            </a:r>
          </a:p>
        </p:txBody>
      </p:sp>
    </p:spTree>
    <p:extLst>
      <p:ext uri="{BB962C8B-B14F-4D97-AF65-F5344CB8AC3E}">
        <p14:creationId xmlns:p14="http://schemas.microsoft.com/office/powerpoint/2010/main" val="140281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3B-5F91-E244-830D-6F870236E1F5}"/>
              </a:ext>
            </a:extLst>
          </p:cNvPr>
          <p:cNvSpPr>
            <a:spLocks noGrp="1"/>
          </p:cNvSpPr>
          <p:nvPr>
            <p:ph type="title"/>
          </p:nvPr>
        </p:nvSpPr>
        <p:spPr/>
        <p:txBody>
          <a:bodyPr/>
          <a:lstStyle/>
          <a:p>
            <a:r>
              <a:rPr lang="en-US" dirty="0"/>
              <a:t>Course Overview</a:t>
            </a:r>
          </a:p>
        </p:txBody>
      </p:sp>
      <p:sp>
        <p:nvSpPr>
          <p:cNvPr id="3" name="Content Placeholder 2">
            <a:extLst>
              <a:ext uri="{FF2B5EF4-FFF2-40B4-BE49-F238E27FC236}">
                <a16:creationId xmlns:a16="http://schemas.microsoft.com/office/drawing/2014/main" id="{F179511B-6901-5647-AE2A-D9B5CCEA7864}"/>
              </a:ext>
            </a:extLst>
          </p:cNvPr>
          <p:cNvSpPr>
            <a:spLocks noGrp="1"/>
          </p:cNvSpPr>
          <p:nvPr>
            <p:ph idx="1"/>
          </p:nvPr>
        </p:nvSpPr>
        <p:spPr/>
        <p:txBody>
          <a:bodyPr/>
          <a:lstStyle/>
          <a:p>
            <a:pPr marL="514350" indent="-514350">
              <a:buFont typeface="+mj-lt"/>
              <a:buAutoNum type="arabicPeriod"/>
            </a:pPr>
            <a:r>
              <a:rPr lang="en-US" sz="2700" b="1" dirty="0"/>
              <a:t>Bits and Bytes - </a:t>
            </a:r>
            <a:r>
              <a:rPr lang="en-US" sz="2700" i="1" dirty="0"/>
              <a:t>How can a computer represent integer numbers?</a:t>
            </a:r>
          </a:p>
          <a:p>
            <a:pPr marL="514350" indent="-514350">
              <a:buFont typeface="+mj-lt"/>
              <a:buAutoNum type="arabicPeriod"/>
            </a:pPr>
            <a:r>
              <a:rPr lang="en-US" sz="2700" b="1" dirty="0"/>
              <a:t>Chars and C-Strings - </a:t>
            </a:r>
            <a:r>
              <a:rPr lang="en-US" sz="2700" i="1" dirty="0"/>
              <a:t>How can a computer represent and manipulate more complex data like text?</a:t>
            </a:r>
          </a:p>
          <a:p>
            <a:pPr marL="514350" indent="-514350">
              <a:buFont typeface="+mj-lt"/>
              <a:buAutoNum type="arabicPeriod"/>
            </a:pPr>
            <a:r>
              <a:rPr lang="en-US" sz="2700" b="1" dirty="0"/>
              <a:t>Pointers, Stack and Heap – </a:t>
            </a:r>
            <a:r>
              <a:rPr lang="en-US" sz="2700" i="1" dirty="0"/>
              <a:t>How can we effectively manage all types of memory in our programs?</a:t>
            </a:r>
          </a:p>
          <a:p>
            <a:pPr marL="514350" indent="-514350">
              <a:buFont typeface="+mj-lt"/>
              <a:buAutoNum type="arabicPeriod"/>
            </a:pPr>
            <a:r>
              <a:rPr lang="en-US" sz="2700" b="1" dirty="0"/>
              <a:t>Generics - </a:t>
            </a:r>
            <a:r>
              <a:rPr lang="en-US" sz="2700" i="1" dirty="0"/>
              <a:t>How can we use our knowledge of memory and data representation to write code that works with any data type?</a:t>
            </a:r>
            <a:r>
              <a:rPr lang="en-US" sz="2700" dirty="0"/>
              <a:t> </a:t>
            </a:r>
          </a:p>
          <a:p>
            <a:pPr marL="514350" indent="-514350">
              <a:buFont typeface="+mj-lt"/>
              <a:buAutoNum type="arabicPeriod"/>
            </a:pPr>
            <a:r>
              <a:rPr lang="en-US" sz="2700" b="1" dirty="0"/>
              <a:t>Assembly - </a:t>
            </a:r>
            <a:r>
              <a:rPr lang="en-US" sz="2700" i="1" dirty="0"/>
              <a:t>How does a computer interpret and execute C programs?</a:t>
            </a:r>
            <a:r>
              <a:rPr lang="en-US" sz="2700" dirty="0"/>
              <a:t> </a:t>
            </a:r>
          </a:p>
          <a:p>
            <a:pPr marL="514350" indent="-514350">
              <a:buFont typeface="+mj-lt"/>
              <a:buAutoNum type="arabicPeriod"/>
            </a:pPr>
            <a:r>
              <a:rPr lang="en-US" sz="2700" b="1" dirty="0"/>
              <a:t>Heap Allocators - </a:t>
            </a:r>
            <a:r>
              <a:rPr lang="en-US" sz="2700" i="1" dirty="0"/>
              <a:t>How do core memory-allocation operations like malloc and free work?</a:t>
            </a:r>
            <a:r>
              <a:rPr lang="en-US" sz="2700" dirty="0"/>
              <a:t> </a:t>
            </a:r>
          </a:p>
          <a:p>
            <a:pPr marL="514350" indent="-514350">
              <a:buFont typeface="+mj-lt"/>
              <a:buAutoNum type="arabicPeriod"/>
            </a:pPr>
            <a:r>
              <a:rPr lang="en-US" sz="2700" b="1" dirty="0"/>
              <a:t>Ethics, Privacy, Partiality and Trust - </a:t>
            </a:r>
            <a:r>
              <a:rPr lang="en-US" sz="2700" i="1" dirty="0"/>
              <a:t>How do we act responsibly in maintaining security, protecting privacy, and ensuring warranted trust in the systems we build and maintain?</a:t>
            </a:r>
          </a:p>
          <a:p>
            <a:pPr marL="514350" indent="-514350">
              <a:buFont typeface="+mj-lt"/>
              <a:buAutoNum type="arabicPeriod"/>
            </a:pPr>
            <a:endParaRPr lang="en-US" sz="2700" b="1" dirty="0"/>
          </a:p>
        </p:txBody>
      </p:sp>
    </p:spTree>
    <p:extLst>
      <p:ext uri="{BB962C8B-B14F-4D97-AF65-F5344CB8AC3E}">
        <p14:creationId xmlns:p14="http://schemas.microsoft.com/office/powerpoint/2010/main" val="1354244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2B37-F15D-7142-B7B5-EDA1C863990B}"/>
              </a:ext>
            </a:extLst>
          </p:cNvPr>
          <p:cNvSpPr>
            <a:spLocks noGrp="1"/>
          </p:cNvSpPr>
          <p:nvPr>
            <p:ph type="title"/>
          </p:nvPr>
        </p:nvSpPr>
        <p:spPr/>
        <p:txBody>
          <a:bodyPr/>
          <a:lstStyle/>
          <a:p>
            <a:r>
              <a:rPr lang="en-US" dirty="0"/>
              <a:t>CS107 Learning Goals</a:t>
            </a:r>
          </a:p>
        </p:txBody>
      </p:sp>
      <p:sp>
        <p:nvSpPr>
          <p:cNvPr id="3" name="Content Placeholder 2">
            <a:extLst>
              <a:ext uri="{FF2B5EF4-FFF2-40B4-BE49-F238E27FC236}">
                <a16:creationId xmlns:a16="http://schemas.microsoft.com/office/drawing/2014/main" id="{CADFBDA0-E97F-E141-8085-3960B98D68C1}"/>
              </a:ext>
            </a:extLst>
          </p:cNvPr>
          <p:cNvSpPr>
            <a:spLocks noGrp="1"/>
          </p:cNvSpPr>
          <p:nvPr>
            <p:ph idx="1"/>
          </p:nvPr>
        </p:nvSpPr>
        <p:spPr/>
        <p:txBody>
          <a:bodyPr/>
          <a:lstStyle/>
          <a:p>
            <a:pPr marL="0" indent="0">
              <a:spcBef>
                <a:spcPts val="500"/>
              </a:spcBef>
              <a:buNone/>
            </a:pPr>
            <a:r>
              <a:rPr lang="en-US" sz="2600" dirty="0"/>
              <a:t>The goals for CS107 are for students to gain </a:t>
            </a:r>
            <a:r>
              <a:rPr lang="en-US" sz="2600" b="1" dirty="0">
                <a:solidFill>
                  <a:schemeClr val="accent2">
                    <a:lumMod val="75000"/>
                  </a:schemeClr>
                </a:solidFill>
              </a:rPr>
              <a:t>mastery</a:t>
            </a:r>
            <a:r>
              <a:rPr lang="en-US" sz="2600" dirty="0"/>
              <a:t> of</a:t>
            </a:r>
          </a:p>
          <a:p>
            <a:pPr marL="0" indent="0">
              <a:spcBef>
                <a:spcPts val="500"/>
              </a:spcBef>
              <a:buNone/>
            </a:pPr>
            <a:r>
              <a:rPr lang="en-US" sz="2600" dirty="0"/>
              <a:t>	- writing C programs with complex use of memory and pointers</a:t>
            </a:r>
          </a:p>
          <a:p>
            <a:pPr marL="0" indent="0">
              <a:spcBef>
                <a:spcPts val="500"/>
              </a:spcBef>
              <a:buNone/>
            </a:pPr>
            <a:r>
              <a:rPr lang="en-US" sz="2600" dirty="0"/>
              <a:t>	- an accurate model of the address space of C programs</a:t>
            </a:r>
          </a:p>
          <a:p>
            <a:pPr marL="0" indent="0">
              <a:spcBef>
                <a:spcPts val="500"/>
              </a:spcBef>
              <a:buNone/>
            </a:pPr>
            <a:r>
              <a:rPr lang="en-US" sz="2600" dirty="0"/>
              <a:t>	- the compile/runtime behavior of C programs</a:t>
            </a:r>
          </a:p>
          <a:p>
            <a:pPr marL="0" indent="0">
              <a:spcBef>
                <a:spcPts val="500"/>
              </a:spcBef>
              <a:buNone/>
            </a:pPr>
            <a:r>
              <a:rPr lang="en-US" sz="2600" dirty="0"/>
              <a:t>to achieve </a:t>
            </a:r>
            <a:r>
              <a:rPr lang="en-US" sz="2600" b="1" dirty="0">
                <a:solidFill>
                  <a:schemeClr val="accent2">
                    <a:lumMod val="75000"/>
                  </a:schemeClr>
                </a:solidFill>
              </a:rPr>
              <a:t>competence</a:t>
            </a:r>
            <a:r>
              <a:rPr lang="en-US" sz="2600" dirty="0"/>
              <a:t> in</a:t>
            </a:r>
          </a:p>
          <a:p>
            <a:pPr marL="0" indent="0">
              <a:spcBef>
                <a:spcPts val="500"/>
              </a:spcBef>
              <a:buNone/>
            </a:pPr>
            <a:r>
              <a:rPr lang="en-US" sz="2600" dirty="0"/>
              <a:t>	- translating C to/from assembly</a:t>
            </a:r>
          </a:p>
          <a:p>
            <a:pPr marL="0" indent="0">
              <a:spcBef>
                <a:spcPts val="500"/>
              </a:spcBef>
              <a:buNone/>
            </a:pPr>
            <a:r>
              <a:rPr lang="en-US" sz="2600" dirty="0"/>
              <a:t>	- writing programs that respect the limitations of computer arithmetic</a:t>
            </a:r>
          </a:p>
          <a:p>
            <a:pPr marL="0" indent="0">
              <a:spcBef>
                <a:spcPts val="500"/>
              </a:spcBef>
              <a:buNone/>
            </a:pPr>
            <a:r>
              <a:rPr lang="en-US" sz="2600" dirty="0"/>
              <a:t>	- identifying bottlenecks and improving runtime performance</a:t>
            </a:r>
          </a:p>
          <a:p>
            <a:pPr marL="0" indent="0">
              <a:spcBef>
                <a:spcPts val="500"/>
              </a:spcBef>
              <a:buNone/>
            </a:pPr>
            <a:r>
              <a:rPr lang="en-US" sz="2600" dirty="0"/>
              <a:t>	- working effectively in a Unix development environment</a:t>
            </a:r>
          </a:p>
          <a:p>
            <a:pPr marL="0" indent="0">
              <a:spcBef>
                <a:spcPts val="500"/>
              </a:spcBef>
              <a:buNone/>
            </a:pPr>
            <a:r>
              <a:rPr lang="en-US" sz="2600" dirty="0"/>
              <a:t>	- using ethical frameworks and case studies to inform decision-making</a:t>
            </a:r>
          </a:p>
          <a:p>
            <a:pPr marL="0" indent="0">
              <a:spcBef>
                <a:spcPts val="500"/>
              </a:spcBef>
              <a:buNone/>
            </a:pPr>
            <a:r>
              <a:rPr lang="en-US" sz="2600" dirty="0"/>
              <a:t>and have </a:t>
            </a:r>
            <a:r>
              <a:rPr lang="en-US" sz="2600" b="1" dirty="0">
                <a:solidFill>
                  <a:schemeClr val="accent2">
                    <a:lumMod val="75000"/>
                  </a:schemeClr>
                </a:solidFill>
              </a:rPr>
              <a:t>exposure</a:t>
            </a:r>
            <a:r>
              <a:rPr lang="en-US" sz="2600" dirty="0"/>
              <a:t> to</a:t>
            </a:r>
          </a:p>
          <a:p>
            <a:pPr marL="0" indent="0">
              <a:spcBef>
                <a:spcPts val="500"/>
              </a:spcBef>
              <a:buNone/>
            </a:pPr>
            <a:r>
              <a:rPr lang="en-US" sz="2600" dirty="0"/>
              <a:t>	- understanding compilers and disassemblers</a:t>
            </a:r>
          </a:p>
          <a:p>
            <a:pPr marL="0" indent="0">
              <a:spcBef>
                <a:spcPts val="500"/>
              </a:spcBef>
              <a:buNone/>
            </a:pPr>
            <a:r>
              <a:rPr lang="en-US" sz="2600" dirty="0"/>
              <a:t>	- a working understanding of the basics of computer architecture</a:t>
            </a:r>
          </a:p>
          <a:p>
            <a:pPr marL="0" indent="0">
              <a:spcBef>
                <a:spcPts val="500"/>
              </a:spcBef>
              <a:buNone/>
            </a:pPr>
            <a:endParaRPr lang="en-US" sz="2600" dirty="0"/>
          </a:p>
        </p:txBody>
      </p:sp>
    </p:spTree>
    <p:extLst>
      <p:ext uri="{BB962C8B-B14F-4D97-AF65-F5344CB8AC3E}">
        <p14:creationId xmlns:p14="http://schemas.microsoft.com/office/powerpoint/2010/main" val="3418716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B09A79-97F9-7041-8C7B-E9A1012AF1B3}"/>
              </a:ext>
            </a:extLst>
          </p:cNvPr>
          <p:cNvSpPr>
            <a:spLocks noGrp="1"/>
          </p:cNvSpPr>
          <p:nvPr>
            <p:ph type="title"/>
          </p:nvPr>
        </p:nvSpPr>
        <p:spPr/>
        <p:txBody>
          <a:bodyPr/>
          <a:lstStyle/>
          <a:p>
            <a:r>
              <a:rPr lang="en-US" dirty="0"/>
              <a:t>CS107 and Programming Experience</a:t>
            </a:r>
          </a:p>
        </p:txBody>
      </p:sp>
      <p:sp>
        <p:nvSpPr>
          <p:cNvPr id="6" name="Content Placeholder 5">
            <a:extLst>
              <a:ext uri="{FF2B5EF4-FFF2-40B4-BE49-F238E27FC236}">
                <a16:creationId xmlns:a16="http://schemas.microsoft.com/office/drawing/2014/main" id="{E76DF590-3910-3D4F-ADE1-716B494F8E09}"/>
              </a:ext>
            </a:extLst>
          </p:cNvPr>
          <p:cNvSpPr>
            <a:spLocks noGrp="1"/>
          </p:cNvSpPr>
          <p:nvPr>
            <p:ph idx="1"/>
          </p:nvPr>
        </p:nvSpPr>
        <p:spPr/>
        <p:txBody>
          <a:bodyPr/>
          <a:lstStyle/>
          <a:p>
            <a:r>
              <a:rPr lang="en-US" dirty="0"/>
              <a:t>We hope that CS107 can help further develop your programming experience and comfort with programming.</a:t>
            </a:r>
          </a:p>
          <a:p>
            <a:r>
              <a:rPr lang="en-US" dirty="0"/>
              <a:t>CS107 focuses heavily on </a:t>
            </a:r>
            <a:r>
              <a:rPr lang="en-US" b="1" dirty="0"/>
              <a:t>debugging</a:t>
            </a:r>
            <a:r>
              <a:rPr lang="en-US" dirty="0"/>
              <a:t> and getting to the root of why something is happening.</a:t>
            </a:r>
          </a:p>
          <a:p>
            <a:r>
              <a:rPr lang="en-US" dirty="0"/>
              <a:t>Across assignments, we will be emphasizing how to become a better debugger, how to write better code, and how to further your software development skills.</a:t>
            </a:r>
          </a:p>
        </p:txBody>
      </p:sp>
    </p:spTree>
    <p:extLst>
      <p:ext uri="{BB962C8B-B14F-4D97-AF65-F5344CB8AC3E}">
        <p14:creationId xmlns:p14="http://schemas.microsoft.com/office/powerpoint/2010/main" val="3593198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solidFill>
                  <a:schemeClr val="bg1">
                    <a:lumMod val="85000"/>
                  </a:schemeClr>
                </a:solidFill>
              </a:rPr>
              <a:t>Introduction</a:t>
            </a:r>
          </a:p>
          <a:p>
            <a:r>
              <a:rPr lang="en-US" dirty="0">
                <a:solidFill>
                  <a:schemeClr val="bg1">
                    <a:lumMod val="85000"/>
                  </a:schemeClr>
                </a:solidFill>
              </a:rPr>
              <a:t>CS107 Course Topics</a:t>
            </a:r>
          </a:p>
          <a:p>
            <a:r>
              <a:rPr lang="en-US" b="1" dirty="0"/>
              <a:t>CS107 Course Policies</a:t>
            </a:r>
          </a:p>
          <a:p>
            <a:r>
              <a:rPr lang="en-US" dirty="0">
                <a:solidFill>
                  <a:schemeClr val="bg1">
                    <a:lumMod val="85000"/>
                  </a:schemeClr>
                </a:solidFill>
              </a:rPr>
              <a:t>Unix and the Command Line</a:t>
            </a:r>
          </a:p>
        </p:txBody>
      </p:sp>
    </p:spTree>
    <p:extLst>
      <p:ext uri="{BB962C8B-B14F-4D97-AF65-F5344CB8AC3E}">
        <p14:creationId xmlns:p14="http://schemas.microsoft.com/office/powerpoint/2010/main" val="3879474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F6101-4155-224C-A716-11D5F7E3A7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36AD17-3CE9-ECC5-69A9-808C60CE82D4}"/>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D2704821-F52F-EDFD-57E3-88F944C9F117}"/>
              </a:ext>
            </a:extLst>
          </p:cNvPr>
          <p:cNvSpPr>
            <a:spLocks noGrp="1"/>
          </p:cNvSpPr>
          <p:nvPr>
            <p:ph idx="1"/>
          </p:nvPr>
        </p:nvSpPr>
        <p:spPr/>
        <p:txBody>
          <a:bodyPr/>
          <a:lstStyle/>
          <a:p>
            <a:r>
              <a:rPr lang="en-US" dirty="0">
                <a:solidFill>
                  <a:schemeClr val="bg1">
                    <a:lumMod val="85000"/>
                  </a:schemeClr>
                </a:solidFill>
              </a:rPr>
              <a:t>Introduction</a:t>
            </a:r>
          </a:p>
          <a:p>
            <a:r>
              <a:rPr lang="en-US" dirty="0">
                <a:solidFill>
                  <a:schemeClr val="bg1">
                    <a:lumMod val="85000"/>
                  </a:schemeClr>
                </a:solidFill>
              </a:rPr>
              <a:t>CS107 Course Topics</a:t>
            </a:r>
          </a:p>
          <a:p>
            <a:r>
              <a:rPr lang="en-US" b="1" dirty="0"/>
              <a:t>CS107 Course Policies</a:t>
            </a:r>
          </a:p>
          <a:p>
            <a:pPr lvl="1"/>
            <a:r>
              <a:rPr lang="en-US" b="1" dirty="0"/>
              <a:t>Course website</a:t>
            </a:r>
          </a:p>
          <a:p>
            <a:pPr lvl="1"/>
            <a:r>
              <a:rPr lang="en-US" b="1" dirty="0"/>
              <a:t>Textbook</a:t>
            </a:r>
          </a:p>
          <a:p>
            <a:pPr lvl="1"/>
            <a:r>
              <a:rPr lang="en-US" b="1" dirty="0"/>
              <a:t>Grading</a:t>
            </a:r>
          </a:p>
          <a:p>
            <a:pPr lvl="1"/>
            <a:r>
              <a:rPr lang="en-US" b="1" dirty="0"/>
              <a:t>Getting Help</a:t>
            </a:r>
          </a:p>
          <a:p>
            <a:pPr lvl="1"/>
            <a:r>
              <a:rPr lang="en-US" b="1" dirty="0"/>
              <a:t>Honor Code</a:t>
            </a:r>
          </a:p>
          <a:p>
            <a:r>
              <a:rPr lang="en-US" dirty="0">
                <a:solidFill>
                  <a:schemeClr val="bg1">
                    <a:lumMod val="85000"/>
                  </a:schemeClr>
                </a:solidFill>
              </a:rPr>
              <a:t>Unix and the Command Line</a:t>
            </a:r>
          </a:p>
        </p:txBody>
      </p:sp>
    </p:spTree>
    <p:extLst>
      <p:ext uri="{BB962C8B-B14F-4D97-AF65-F5344CB8AC3E}">
        <p14:creationId xmlns:p14="http://schemas.microsoft.com/office/powerpoint/2010/main" val="756723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6A2D-62DD-4548-A8C2-1D8C102B712E}"/>
              </a:ext>
            </a:extLst>
          </p:cNvPr>
          <p:cNvSpPr>
            <a:spLocks noGrp="1"/>
          </p:cNvSpPr>
          <p:nvPr>
            <p:ph type="title"/>
          </p:nvPr>
        </p:nvSpPr>
        <p:spPr/>
        <p:txBody>
          <a:bodyPr/>
          <a:lstStyle/>
          <a:p>
            <a:r>
              <a:rPr lang="en-US" dirty="0"/>
              <a:t>Course Syllabus and Schedule</a:t>
            </a:r>
          </a:p>
        </p:txBody>
      </p:sp>
      <p:sp>
        <p:nvSpPr>
          <p:cNvPr id="3" name="Content Placeholder 2">
            <a:extLst>
              <a:ext uri="{FF2B5EF4-FFF2-40B4-BE49-F238E27FC236}">
                <a16:creationId xmlns:a16="http://schemas.microsoft.com/office/drawing/2014/main" id="{757E875C-7B52-214A-B92F-FC55AD8A03D5}"/>
              </a:ext>
            </a:extLst>
          </p:cNvPr>
          <p:cNvSpPr>
            <a:spLocks noGrp="1"/>
          </p:cNvSpPr>
          <p:nvPr>
            <p:ph idx="1"/>
          </p:nvPr>
        </p:nvSpPr>
        <p:spPr/>
        <p:txBody>
          <a:bodyPr anchor="ctr"/>
          <a:lstStyle/>
          <a:p>
            <a:pPr marL="0" indent="0" algn="ctr">
              <a:buNone/>
            </a:pPr>
            <a:r>
              <a:rPr lang="en-US" altLang="x-none" sz="7200" dirty="0">
                <a:hlinkClick r:id="rId3"/>
              </a:rPr>
              <a:t>cs107.stanford.edu/syllabus</a:t>
            </a:r>
            <a:endParaRPr lang="en-US" altLang="x-none" sz="7200" dirty="0"/>
          </a:p>
          <a:p>
            <a:pPr marL="0" indent="0" algn="ctr">
              <a:buNone/>
            </a:pPr>
            <a:r>
              <a:rPr lang="en-US" altLang="x-none" sz="7200" dirty="0">
                <a:hlinkClick r:id="rId4"/>
              </a:rPr>
              <a:t>cs107.stanford.edu/calendar</a:t>
            </a:r>
            <a:endParaRPr lang="en-US" altLang="x-none" sz="7200" dirty="0"/>
          </a:p>
        </p:txBody>
      </p:sp>
    </p:spTree>
    <p:extLst>
      <p:ext uri="{BB962C8B-B14F-4D97-AF65-F5344CB8AC3E}">
        <p14:creationId xmlns:p14="http://schemas.microsoft.com/office/powerpoint/2010/main" val="2696906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BA6F4-0BF0-E54D-3657-98D82F366FD0}"/>
              </a:ext>
            </a:extLst>
          </p:cNvPr>
          <p:cNvSpPr>
            <a:spLocks noGrp="1"/>
          </p:cNvSpPr>
          <p:nvPr>
            <p:ph type="title"/>
          </p:nvPr>
        </p:nvSpPr>
        <p:spPr/>
        <p:txBody>
          <a:bodyPr/>
          <a:lstStyle/>
          <a:p>
            <a:r>
              <a:rPr lang="en-US" dirty="0"/>
              <a:t>CGOE Students</a:t>
            </a:r>
          </a:p>
        </p:txBody>
      </p:sp>
      <p:sp>
        <p:nvSpPr>
          <p:cNvPr id="4" name="Content Placeholder 2">
            <a:extLst>
              <a:ext uri="{FF2B5EF4-FFF2-40B4-BE49-F238E27FC236}">
                <a16:creationId xmlns:a16="http://schemas.microsoft.com/office/drawing/2014/main" id="{54CF6133-1D8D-BD07-A5B0-FA9ED6953A40}"/>
              </a:ext>
            </a:extLst>
          </p:cNvPr>
          <p:cNvSpPr>
            <a:spLocks noGrp="1"/>
          </p:cNvSpPr>
          <p:nvPr>
            <p:ph idx="1"/>
          </p:nvPr>
        </p:nvSpPr>
        <p:spPr>
          <a:xfrm>
            <a:off x="152400" y="1295400"/>
            <a:ext cx="11811000" cy="5181600"/>
          </a:xfrm>
        </p:spPr>
        <p:txBody>
          <a:bodyPr anchor="ctr"/>
          <a:lstStyle/>
          <a:p>
            <a:pPr marL="0" indent="0" algn="ctr">
              <a:buNone/>
            </a:pPr>
            <a:r>
              <a:rPr lang="en-US" altLang="x-none" sz="7200" dirty="0">
                <a:hlinkClick r:id="rId2"/>
              </a:rPr>
              <a:t>cs107.stanford.edu/</a:t>
            </a:r>
            <a:r>
              <a:rPr lang="en-US" altLang="x-none" sz="7200" dirty="0" err="1">
                <a:hlinkClick r:id="rId2"/>
              </a:rPr>
              <a:t>cgoe</a:t>
            </a:r>
            <a:endParaRPr lang="en-US" altLang="x-none" sz="7200" dirty="0"/>
          </a:p>
        </p:txBody>
      </p:sp>
    </p:spTree>
    <p:extLst>
      <p:ext uri="{BB962C8B-B14F-4D97-AF65-F5344CB8AC3E}">
        <p14:creationId xmlns:p14="http://schemas.microsoft.com/office/powerpoint/2010/main" val="2656500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6A2D-62DD-4548-A8C2-1D8C102B712E}"/>
              </a:ext>
            </a:extLst>
          </p:cNvPr>
          <p:cNvSpPr>
            <a:spLocks noGrp="1"/>
          </p:cNvSpPr>
          <p:nvPr>
            <p:ph type="title"/>
          </p:nvPr>
        </p:nvSpPr>
        <p:spPr/>
        <p:txBody>
          <a:bodyPr/>
          <a:lstStyle/>
          <a:p>
            <a:r>
              <a:rPr lang="en-US" dirty="0"/>
              <a:t>Getting Started Guide</a:t>
            </a:r>
          </a:p>
        </p:txBody>
      </p:sp>
      <p:sp>
        <p:nvSpPr>
          <p:cNvPr id="3" name="Content Placeholder 2">
            <a:extLst>
              <a:ext uri="{FF2B5EF4-FFF2-40B4-BE49-F238E27FC236}">
                <a16:creationId xmlns:a16="http://schemas.microsoft.com/office/drawing/2014/main" id="{757E875C-7B52-214A-B92F-FC55AD8A03D5}"/>
              </a:ext>
            </a:extLst>
          </p:cNvPr>
          <p:cNvSpPr>
            <a:spLocks noGrp="1"/>
          </p:cNvSpPr>
          <p:nvPr>
            <p:ph idx="1"/>
          </p:nvPr>
        </p:nvSpPr>
        <p:spPr/>
        <p:txBody>
          <a:bodyPr anchor="ctr"/>
          <a:lstStyle/>
          <a:p>
            <a:pPr marL="0" indent="0" algn="ctr">
              <a:buNone/>
            </a:pPr>
            <a:r>
              <a:rPr lang="en-US" altLang="x-none" sz="5500" dirty="0">
                <a:hlinkClick r:id="rId3"/>
              </a:rPr>
              <a:t>cs107.</a:t>
            </a:r>
            <a:r>
              <a:rPr lang="en-US" altLang="x-none" sz="5500" dirty="0">
                <a:hlinkClick r:id="rId4"/>
              </a:rPr>
              <a:t>stanford</a:t>
            </a:r>
            <a:r>
              <a:rPr lang="en-US" altLang="x-none" sz="5500" dirty="0">
                <a:hlinkClick r:id="rId3"/>
              </a:rPr>
              <a:t>.edu/getting-started.html</a:t>
            </a:r>
            <a:endParaRPr lang="en-US" altLang="x-none" sz="5500" dirty="0"/>
          </a:p>
        </p:txBody>
      </p:sp>
      <p:sp>
        <p:nvSpPr>
          <p:cNvPr id="4" name="TextBox 3">
            <a:extLst>
              <a:ext uri="{FF2B5EF4-FFF2-40B4-BE49-F238E27FC236}">
                <a16:creationId xmlns:a16="http://schemas.microsoft.com/office/drawing/2014/main" id="{866A54FF-278E-3BB5-5D32-4DF2DCE02CD3}"/>
              </a:ext>
            </a:extLst>
          </p:cNvPr>
          <p:cNvSpPr txBox="1"/>
          <p:nvPr/>
        </p:nvSpPr>
        <p:spPr>
          <a:xfrm>
            <a:off x="3119724" y="5953780"/>
            <a:ext cx="5876352" cy="523220"/>
          </a:xfrm>
          <a:prstGeom prst="rect">
            <a:avLst/>
          </a:prstGeom>
        </p:spPr>
        <p:txBody>
          <a:bodyPr wrap="none" rtlCol="0">
            <a:spAutoFit/>
          </a:bodyPr>
          <a:lstStyle/>
          <a:p>
            <a:pPr algn="ctr" fontAlgn="auto">
              <a:spcAft>
                <a:spcPts val="0"/>
              </a:spcAft>
            </a:pPr>
            <a:r>
              <a:rPr lang="en-US" sz="2800" dirty="0">
                <a:latin typeface="+mn-lt"/>
                <a:ea typeface="Tahoma" panose="020B0604030504040204" pitchFamily="34" charset="0"/>
                <a:cs typeface="Tahoma" panose="020B0604030504040204" pitchFamily="34" charset="0"/>
              </a:rPr>
              <a:t>(on course website under ”handouts”)</a:t>
            </a:r>
          </a:p>
        </p:txBody>
      </p:sp>
    </p:spTree>
    <p:extLst>
      <p:ext uri="{BB962C8B-B14F-4D97-AF65-F5344CB8AC3E}">
        <p14:creationId xmlns:p14="http://schemas.microsoft.com/office/powerpoint/2010/main" val="3031852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E778-B48A-F04E-AC37-88F4E99B3237}"/>
              </a:ext>
            </a:extLst>
          </p:cNvPr>
          <p:cNvSpPr>
            <a:spLocks noGrp="1"/>
          </p:cNvSpPr>
          <p:nvPr>
            <p:ph type="title"/>
          </p:nvPr>
        </p:nvSpPr>
        <p:spPr/>
        <p:txBody>
          <a:bodyPr/>
          <a:lstStyle/>
          <a:p>
            <a:r>
              <a:rPr lang="en-US" dirty="0"/>
              <a:t>Textbook(s)</a:t>
            </a:r>
          </a:p>
        </p:txBody>
      </p:sp>
      <p:sp>
        <p:nvSpPr>
          <p:cNvPr id="3" name="Content Placeholder 2">
            <a:extLst>
              <a:ext uri="{FF2B5EF4-FFF2-40B4-BE49-F238E27FC236}">
                <a16:creationId xmlns:a16="http://schemas.microsoft.com/office/drawing/2014/main" id="{2A737495-180B-014B-AC3D-2928F071759F}"/>
              </a:ext>
            </a:extLst>
          </p:cNvPr>
          <p:cNvSpPr>
            <a:spLocks noGrp="1"/>
          </p:cNvSpPr>
          <p:nvPr>
            <p:ph idx="1"/>
          </p:nvPr>
        </p:nvSpPr>
        <p:spPr>
          <a:xfrm>
            <a:off x="152399" y="1295400"/>
            <a:ext cx="7571697" cy="5181600"/>
          </a:xfrm>
        </p:spPr>
        <p:txBody>
          <a:bodyPr/>
          <a:lstStyle/>
          <a:p>
            <a:r>
              <a:rPr lang="en-US" i="1" dirty="0"/>
              <a:t>Computer Systems: A Programmer’s Perspective </a:t>
            </a:r>
            <a:r>
              <a:rPr lang="en-US" dirty="0"/>
              <a:t>by</a:t>
            </a:r>
            <a:r>
              <a:rPr lang="en-US" i="1" dirty="0"/>
              <a:t> </a:t>
            </a:r>
            <a:r>
              <a:rPr lang="en-US" dirty="0"/>
              <a:t>Bryant &amp; </a:t>
            </a:r>
            <a:r>
              <a:rPr lang="en-US" dirty="0" err="1"/>
              <a:t>O’Hallaron</a:t>
            </a:r>
            <a:r>
              <a:rPr lang="en-US" dirty="0"/>
              <a:t>, </a:t>
            </a:r>
            <a:r>
              <a:rPr lang="en-US" b="1" dirty="0"/>
              <a:t>3</a:t>
            </a:r>
            <a:r>
              <a:rPr lang="en-US" b="1" baseline="30000" dirty="0"/>
              <a:t>rd</a:t>
            </a:r>
            <a:r>
              <a:rPr lang="en-US" b="1" dirty="0"/>
              <a:t> Edition</a:t>
            </a:r>
            <a:endParaRPr lang="en-US" b="1" i="1" dirty="0"/>
          </a:p>
          <a:p>
            <a:pPr lvl="1"/>
            <a:r>
              <a:rPr lang="en-US" b="1" dirty="0"/>
              <a:t>3</a:t>
            </a:r>
            <a:r>
              <a:rPr lang="en-US" b="1" baseline="30000" dirty="0"/>
              <a:t>rd</a:t>
            </a:r>
            <a:r>
              <a:rPr lang="en-US" b="1" dirty="0"/>
              <a:t> edition matters </a:t>
            </a:r>
            <a:r>
              <a:rPr lang="en-US" dirty="0"/>
              <a:t>– important updates to content</a:t>
            </a:r>
          </a:p>
          <a:p>
            <a:pPr lvl="1"/>
            <a:r>
              <a:rPr lang="en-US" dirty="0"/>
              <a:t>Stanford Library has generously scanned </a:t>
            </a:r>
            <a:r>
              <a:rPr lang="en-US" b="1" u="sng" dirty="0"/>
              <a:t>all</a:t>
            </a:r>
            <a:r>
              <a:rPr lang="en-US" dirty="0"/>
              <a:t> readings for CS107 under “fair use” (private study, scholarship, research). [</a:t>
            </a:r>
            <a:r>
              <a:rPr lang="en-US" b="1" u="sng" dirty="0"/>
              <a:t>Canvas -&gt; Files</a:t>
            </a:r>
            <a:r>
              <a:rPr lang="en-US" dirty="0"/>
              <a:t>]. Please do not distribute.</a:t>
            </a:r>
          </a:p>
          <a:p>
            <a:pPr lvl="1"/>
            <a:r>
              <a:rPr lang="en-US" dirty="0"/>
              <a:t>If you want more context, you may want to purchase a full copy</a:t>
            </a:r>
          </a:p>
          <a:p>
            <a:r>
              <a:rPr lang="en-US" dirty="0"/>
              <a:t>A C programming reference of your choice</a:t>
            </a:r>
          </a:p>
          <a:p>
            <a:pPr lvl="1"/>
            <a:r>
              <a:rPr lang="en-US" i="1" dirty="0"/>
              <a:t>The C Programming Language </a:t>
            </a:r>
            <a:r>
              <a:rPr lang="en-US" dirty="0"/>
              <a:t>by Kernighan and Ritchie (free link on course website Resources page)</a:t>
            </a:r>
          </a:p>
          <a:p>
            <a:pPr lvl="1"/>
            <a:r>
              <a:rPr lang="en-US" dirty="0"/>
              <a:t>Other C programming books, websites, or reference sheets</a:t>
            </a:r>
          </a:p>
        </p:txBody>
      </p:sp>
      <p:pic>
        <p:nvPicPr>
          <p:cNvPr id="4" name="Image" descr="The cover of the course textbook, &quot;Computer Systems: A Programmer's Perspective&quot;, 3rd edition.">
            <a:extLst>
              <a:ext uri="{FF2B5EF4-FFF2-40B4-BE49-F238E27FC236}">
                <a16:creationId xmlns:a16="http://schemas.microsoft.com/office/drawing/2014/main" id="{D90211EC-2746-8341-8F84-A31D6F43C1E7}"/>
              </a:ext>
            </a:extLst>
          </p:cNvPr>
          <p:cNvPicPr>
            <a:picLocks noChangeAspect="1"/>
          </p:cNvPicPr>
          <p:nvPr/>
        </p:nvPicPr>
        <p:blipFill>
          <a:blip r:embed="rId3"/>
          <a:stretch>
            <a:fillRect/>
          </a:stretch>
        </p:blipFill>
        <p:spPr>
          <a:xfrm>
            <a:off x="8046476" y="1326220"/>
            <a:ext cx="1664340" cy="2134976"/>
          </a:xfrm>
          <a:prstGeom prst="rect">
            <a:avLst/>
          </a:prstGeom>
          <a:ln w="12700">
            <a:miter lim="400000"/>
          </a:ln>
        </p:spPr>
      </p:pic>
      <p:sp>
        <p:nvSpPr>
          <p:cNvPr id="5" name="TextBox 4">
            <a:extLst>
              <a:ext uri="{FF2B5EF4-FFF2-40B4-BE49-F238E27FC236}">
                <a16:creationId xmlns:a16="http://schemas.microsoft.com/office/drawing/2014/main" id="{EEBB8F4A-7C8D-9C40-B396-DFBC711C18BC}"/>
              </a:ext>
            </a:extLst>
          </p:cNvPr>
          <p:cNvSpPr txBox="1"/>
          <p:nvPr/>
        </p:nvSpPr>
        <p:spPr>
          <a:xfrm>
            <a:off x="8055223" y="3500120"/>
            <a:ext cx="1664341" cy="369332"/>
          </a:xfrm>
          <a:prstGeom prst="rect">
            <a:avLst/>
          </a:prstGeom>
          <a:noFill/>
        </p:spPr>
        <p:txBody>
          <a:bodyPr wrap="square" rtlCol="0">
            <a:spAutoFit/>
          </a:bodyPr>
          <a:lstStyle/>
          <a:p>
            <a:pPr algn="ctr"/>
            <a:r>
              <a:rPr lang="en-US" dirty="0">
                <a:latin typeface="+mn-lt"/>
              </a:rPr>
              <a:t>Full textbook</a:t>
            </a:r>
          </a:p>
        </p:txBody>
      </p:sp>
      <p:pic>
        <p:nvPicPr>
          <p:cNvPr id="1026" name="Picture 2" descr="Computer Systems A Programmer's Perspective Custom for Stanford University  CS107: Bryant, O'hallaron: 9781323311424: Amazon.com: Books">
            <a:extLst>
              <a:ext uri="{FF2B5EF4-FFF2-40B4-BE49-F238E27FC236}">
                <a16:creationId xmlns:a16="http://schemas.microsoft.com/office/drawing/2014/main" id="{5C9744C9-BD1E-F344-99DE-163C931B096E}"/>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l="2063" t="838" r="3608" b="2361"/>
          <a:stretch/>
        </p:blipFill>
        <p:spPr bwMode="auto">
          <a:xfrm>
            <a:off x="10145584" y="1326219"/>
            <a:ext cx="1691345" cy="213497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87C6D5A-692F-7646-90A3-26D1E56C9CC4}"/>
              </a:ext>
            </a:extLst>
          </p:cNvPr>
          <p:cNvSpPr txBox="1"/>
          <p:nvPr/>
        </p:nvSpPr>
        <p:spPr>
          <a:xfrm>
            <a:off x="9891797" y="3500120"/>
            <a:ext cx="2173416" cy="369332"/>
          </a:xfrm>
          <a:prstGeom prst="rect">
            <a:avLst/>
          </a:prstGeom>
          <a:noFill/>
        </p:spPr>
        <p:txBody>
          <a:bodyPr wrap="square" rtlCol="0">
            <a:spAutoFit/>
          </a:bodyPr>
          <a:lstStyle/>
          <a:p>
            <a:pPr algn="ctr"/>
            <a:r>
              <a:rPr lang="en-US" dirty="0">
                <a:latin typeface="+mn-lt"/>
              </a:rPr>
              <a:t>CS107 full chapters</a:t>
            </a:r>
          </a:p>
        </p:txBody>
      </p:sp>
      <p:pic>
        <p:nvPicPr>
          <p:cNvPr id="8" name="Picture 7" descr="The logo for the Canvas website">
            <a:extLst>
              <a:ext uri="{FF2B5EF4-FFF2-40B4-BE49-F238E27FC236}">
                <a16:creationId xmlns:a16="http://schemas.microsoft.com/office/drawing/2014/main" id="{6387B1D9-2ACB-F54C-8D99-0D49F62D9362}"/>
              </a:ext>
            </a:extLst>
          </p:cNvPr>
          <p:cNvPicPr>
            <a:picLocks noChangeAspect="1"/>
          </p:cNvPicPr>
          <p:nvPr/>
        </p:nvPicPr>
        <p:blipFill>
          <a:blip r:embed="rId5"/>
          <a:stretch>
            <a:fillRect/>
          </a:stretch>
        </p:blipFill>
        <p:spPr>
          <a:xfrm>
            <a:off x="7809137" y="4100765"/>
            <a:ext cx="1690463" cy="400110"/>
          </a:xfrm>
          <a:prstGeom prst="rect">
            <a:avLst/>
          </a:prstGeom>
        </p:spPr>
      </p:pic>
      <p:sp>
        <p:nvSpPr>
          <p:cNvPr id="6" name="TextBox 5">
            <a:extLst>
              <a:ext uri="{FF2B5EF4-FFF2-40B4-BE49-F238E27FC236}">
                <a16:creationId xmlns:a16="http://schemas.microsoft.com/office/drawing/2014/main" id="{CF628E92-BDC7-6044-8904-92C2D54E7341}"/>
              </a:ext>
            </a:extLst>
          </p:cNvPr>
          <p:cNvSpPr txBox="1"/>
          <p:nvPr/>
        </p:nvSpPr>
        <p:spPr>
          <a:xfrm>
            <a:off x="9668314" y="4116154"/>
            <a:ext cx="2383986" cy="369332"/>
          </a:xfrm>
          <a:prstGeom prst="rect">
            <a:avLst/>
          </a:prstGeom>
          <a:noFill/>
        </p:spPr>
        <p:txBody>
          <a:bodyPr wrap="none" rtlCol="0">
            <a:spAutoFit/>
          </a:bodyPr>
          <a:lstStyle/>
          <a:p>
            <a:pPr algn="l"/>
            <a:r>
              <a:rPr lang="en-US" dirty="0">
                <a:latin typeface="+mn-lt"/>
              </a:rPr>
              <a:t>CS107-specific readings</a:t>
            </a:r>
          </a:p>
        </p:txBody>
      </p:sp>
      <p:sp>
        <p:nvSpPr>
          <p:cNvPr id="11" name="TextBox 10">
            <a:extLst>
              <a:ext uri="{FF2B5EF4-FFF2-40B4-BE49-F238E27FC236}">
                <a16:creationId xmlns:a16="http://schemas.microsoft.com/office/drawing/2014/main" id="{4A647E9D-63FD-6B41-AA6E-6A295A7537AE}"/>
              </a:ext>
            </a:extLst>
          </p:cNvPr>
          <p:cNvSpPr txBox="1"/>
          <p:nvPr/>
        </p:nvSpPr>
        <p:spPr>
          <a:xfrm>
            <a:off x="7735080" y="4747577"/>
            <a:ext cx="4290105" cy="1569660"/>
          </a:xfrm>
          <a:prstGeom prst="rect">
            <a:avLst/>
          </a:prstGeom>
          <a:solidFill>
            <a:schemeClr val="accent1">
              <a:lumMod val="40000"/>
              <a:lumOff val="60000"/>
            </a:schemeClr>
          </a:solidFill>
          <a:ln>
            <a:solidFill>
              <a:schemeClr val="tx1"/>
            </a:solidFill>
          </a:ln>
        </p:spPr>
        <p:txBody>
          <a:bodyPr wrap="square" rtlCol="0">
            <a:spAutoFit/>
          </a:bodyPr>
          <a:lstStyle/>
          <a:p>
            <a:pPr algn="l"/>
            <a:r>
              <a:rPr lang="en-US" sz="2400" dirty="0">
                <a:latin typeface="+mn-lt"/>
              </a:rPr>
              <a:t>The textbook (and C programming references) are </a:t>
            </a:r>
            <a:r>
              <a:rPr lang="en-US" sz="2400" b="1" dirty="0">
                <a:latin typeface="+mn-lt"/>
              </a:rPr>
              <a:t>very</a:t>
            </a:r>
            <a:r>
              <a:rPr lang="en-US" sz="2400" dirty="0">
                <a:latin typeface="+mn-lt"/>
              </a:rPr>
              <a:t> good resources in this course, especially post-midterm!</a:t>
            </a:r>
          </a:p>
        </p:txBody>
      </p:sp>
    </p:spTree>
    <p:extLst>
      <p:ext uri="{BB962C8B-B14F-4D97-AF65-F5344CB8AC3E}">
        <p14:creationId xmlns:p14="http://schemas.microsoft.com/office/powerpoint/2010/main" val="3992967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5ECF-38C4-6E46-83B9-8BE34C67300E}"/>
              </a:ext>
            </a:extLst>
          </p:cNvPr>
          <p:cNvSpPr>
            <a:spLocks noGrp="1"/>
          </p:cNvSpPr>
          <p:nvPr>
            <p:ph type="title"/>
          </p:nvPr>
        </p:nvSpPr>
        <p:spPr/>
        <p:txBody>
          <a:bodyPr/>
          <a:lstStyle/>
          <a:p>
            <a:r>
              <a:rPr lang="en-US" dirty="0"/>
              <a:t>Course Structure</a:t>
            </a:r>
          </a:p>
        </p:txBody>
      </p:sp>
      <p:sp>
        <p:nvSpPr>
          <p:cNvPr id="3" name="Content Placeholder 2">
            <a:extLst>
              <a:ext uri="{FF2B5EF4-FFF2-40B4-BE49-F238E27FC236}">
                <a16:creationId xmlns:a16="http://schemas.microsoft.com/office/drawing/2014/main" id="{CAA2C808-E211-2547-B0C5-A2D459D944EB}"/>
              </a:ext>
            </a:extLst>
          </p:cNvPr>
          <p:cNvSpPr>
            <a:spLocks noGrp="1"/>
          </p:cNvSpPr>
          <p:nvPr>
            <p:ph idx="1"/>
          </p:nvPr>
        </p:nvSpPr>
        <p:spPr/>
        <p:txBody>
          <a:bodyPr/>
          <a:lstStyle/>
          <a:p>
            <a:r>
              <a:rPr lang="en-US" dirty="0"/>
              <a:t>Lectures: understand concepts, see demos</a:t>
            </a:r>
          </a:p>
          <a:p>
            <a:r>
              <a:rPr lang="en-US" dirty="0"/>
              <a:t>Labs: learn tools, study code, discuss with peers</a:t>
            </a:r>
          </a:p>
          <a:p>
            <a:r>
              <a:rPr lang="en-US" dirty="0"/>
              <a:t>Assignments: build programming skills, synthesize lecture/lab content</a:t>
            </a:r>
          </a:p>
          <a:p>
            <a:pPr lvl="1"/>
            <a:r>
              <a:rPr lang="en-US" b="1" dirty="0"/>
              <a:t>assign0</a:t>
            </a:r>
            <a:r>
              <a:rPr lang="en-US" dirty="0"/>
              <a:t>: due next Monday (covers today and part of Wednesday’s lecture)</a:t>
            </a:r>
          </a:p>
        </p:txBody>
      </p:sp>
      <p:sp>
        <p:nvSpPr>
          <p:cNvPr id="5" name="Left Arrow 4">
            <a:extLst>
              <a:ext uri="{FF2B5EF4-FFF2-40B4-BE49-F238E27FC236}">
                <a16:creationId xmlns:a16="http://schemas.microsoft.com/office/drawing/2014/main" id="{2E88F843-BF40-AB4D-B95B-6DF0E42F801F}"/>
              </a:ext>
            </a:extLst>
          </p:cNvPr>
          <p:cNvSpPr/>
          <p:nvPr/>
        </p:nvSpPr>
        <p:spPr>
          <a:xfrm>
            <a:off x="7569443" y="1828800"/>
            <a:ext cx="914400" cy="457200"/>
          </a:xfrm>
          <a:prstGeom prst="lef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35DEDBF-C2ED-5246-92FA-56A25F64178B}"/>
              </a:ext>
            </a:extLst>
          </p:cNvPr>
          <p:cNvSpPr txBox="1"/>
          <p:nvPr/>
        </p:nvSpPr>
        <p:spPr>
          <a:xfrm>
            <a:off x="8608891" y="1857345"/>
            <a:ext cx="3267561" cy="400110"/>
          </a:xfrm>
          <a:prstGeom prst="rect">
            <a:avLst/>
          </a:prstGeom>
          <a:noFill/>
        </p:spPr>
        <p:txBody>
          <a:bodyPr wrap="none" rtlCol="0">
            <a:spAutoFit/>
          </a:bodyPr>
          <a:lstStyle/>
          <a:p>
            <a:r>
              <a:rPr lang="en-US" sz="2000" b="1" dirty="0">
                <a:solidFill>
                  <a:schemeClr val="accent2"/>
                </a:solidFill>
                <a:latin typeface="Calibri" panose="020F0502020204030204" pitchFamily="34" charset="0"/>
                <a:cs typeface="Calibri" panose="020F0502020204030204" pitchFamily="34" charset="0"/>
              </a:rPr>
              <a:t>Great preview of homework!</a:t>
            </a:r>
          </a:p>
        </p:txBody>
      </p:sp>
    </p:spTree>
    <p:extLst>
      <p:ext uri="{BB962C8B-B14F-4D97-AF65-F5344CB8AC3E}">
        <p14:creationId xmlns:p14="http://schemas.microsoft.com/office/powerpoint/2010/main" val="2593874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7EA-46D6-8A4C-8014-DEA6D919942F}"/>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5787B7CA-70A4-3A46-B04E-766F1C97EF53}"/>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4400" dirty="0"/>
              <a:t>		35%		Assignments</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5%		Lab Participation</a:t>
            </a:r>
          </a:p>
          <a:p>
            <a:pPr lvl="1">
              <a:spcBef>
                <a:spcPts val="1000"/>
              </a:spcBef>
              <a:buNone/>
              <a:tabLst>
                <a:tab pos="2055813" algn="l"/>
                <a:tab pos="2684463" algn="l"/>
              </a:tabLst>
            </a:pPr>
            <a:r>
              <a:rPr lang="en-US" altLang="x-none" sz="4400" dirty="0"/>
              <a:t>	</a:t>
            </a:r>
            <a:r>
              <a:rPr lang="en-US" altLang="x-none" sz="4400" b="1" dirty="0">
                <a:solidFill>
                  <a:schemeClr val="accent6"/>
                </a:solidFill>
              </a:rPr>
              <a:t>*</a:t>
            </a:r>
            <a:r>
              <a:rPr lang="en-US" altLang="x-none" sz="4400" dirty="0"/>
              <a:t>		  5%		Lecture Points</a:t>
            </a:r>
            <a:endParaRPr lang="en-US" altLang="x-none" sz="4400" b="1" dirty="0">
              <a:solidFill>
                <a:schemeClr val="hlink"/>
              </a:solidFill>
            </a:endParaRPr>
          </a:p>
          <a:p>
            <a:pPr lvl="1">
              <a:spcBef>
                <a:spcPts val="1000"/>
              </a:spcBef>
              <a:buNone/>
              <a:tabLst>
                <a:tab pos="2055813" algn="l"/>
                <a:tab pos="2684463" algn="l"/>
              </a:tabLst>
            </a:pPr>
            <a:r>
              <a:rPr lang="en-US" altLang="x-none" sz="4400" b="1" dirty="0">
                <a:solidFill>
                  <a:schemeClr val="hlink"/>
                </a:solidFill>
              </a:rPr>
              <a:t>	**</a:t>
            </a:r>
            <a:r>
              <a:rPr lang="en-US" altLang="x-none" sz="4400" dirty="0"/>
              <a:t>		20%		Midterm Exam</a:t>
            </a:r>
          </a:p>
          <a:p>
            <a:pPr lvl="1">
              <a:spcBef>
                <a:spcPts val="1000"/>
              </a:spcBef>
              <a:buNone/>
              <a:tabLst>
                <a:tab pos="2055813" algn="l"/>
                <a:tab pos="2684463" algn="l"/>
              </a:tabLst>
            </a:pPr>
            <a:r>
              <a:rPr lang="en-US" altLang="x-none" sz="4400" dirty="0"/>
              <a:t>	</a:t>
            </a:r>
            <a:r>
              <a:rPr lang="en-US" altLang="x-none" sz="4400" b="1" dirty="0">
                <a:solidFill>
                  <a:srgbClr val="7030A0"/>
                </a:solidFill>
              </a:rPr>
              <a:t>****</a:t>
            </a:r>
            <a:r>
              <a:rPr lang="en-US" altLang="x-none" sz="4400" dirty="0"/>
              <a:t>		35%		Final Exam</a:t>
            </a:r>
          </a:p>
          <a:p>
            <a:pPr lvl="1">
              <a:spcBef>
                <a:spcPts val="1000"/>
              </a:spcBef>
              <a:buNone/>
              <a:tabLst>
                <a:tab pos="2055813" algn="l"/>
                <a:tab pos="2684463" algn="l"/>
              </a:tabLst>
            </a:pPr>
            <a:endParaRPr lang="en-US" altLang="x-none" sz="4400" dirty="0"/>
          </a:p>
        </p:txBody>
      </p:sp>
      <p:sp>
        <p:nvSpPr>
          <p:cNvPr id="6" name="Rectangle 5">
            <a:extLst>
              <a:ext uri="{FF2B5EF4-FFF2-40B4-BE49-F238E27FC236}">
                <a16:creationId xmlns:a16="http://schemas.microsoft.com/office/drawing/2014/main" id="{7E515C97-B1AB-2043-5853-E9F7643BA559}"/>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78414F-CD63-EA5A-23A2-F6143B4C2C3F}"/>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42EA488-1555-F5F5-CF05-AA62E2DC273A}"/>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D7DE5DD8-3F7C-6325-49FF-00059A008A64}"/>
              </a:ext>
            </a:extLst>
          </p:cNvPr>
          <p:cNvSpPr/>
          <p:nvPr/>
        </p:nvSpPr>
        <p:spPr>
          <a:xfrm>
            <a:off x="1905000" y="1755511"/>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3FDE034-3E2D-709E-D59A-6229EE88778A}"/>
              </a:ext>
            </a:extLst>
          </p:cNvPr>
          <p:cNvSpPr/>
          <p:nvPr/>
        </p:nvSpPr>
        <p:spPr>
          <a:xfrm>
            <a:off x="1905000" y="456909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4208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8F4CA-C3CA-9CD4-16C6-55ED623690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1B3EA4-A40A-00F6-B2CD-AA077484F029}"/>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3E738794-9F92-0E57-4F05-FDBF49DCA836}"/>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4400" dirty="0"/>
              <a:t>		35%		Assignments</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Lab Participation</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Lecture Points</a:t>
            </a:r>
            <a:endParaRPr lang="en-US" altLang="x-none" sz="4400" b="1" dirty="0">
              <a:solidFill>
                <a:schemeClr val="bg1">
                  <a:lumMod val="75000"/>
                </a:schemeClr>
              </a:solidFill>
            </a:endParaRPr>
          </a:p>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20%		Midterm Exam</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35%		Final Exam</a:t>
            </a:r>
          </a:p>
          <a:p>
            <a:pPr lvl="1">
              <a:spcBef>
                <a:spcPts val="1000"/>
              </a:spcBef>
              <a:buNone/>
              <a:tabLst>
                <a:tab pos="2055813" algn="l"/>
                <a:tab pos="2684463" algn="l"/>
              </a:tabLst>
            </a:pPr>
            <a:endParaRPr lang="en-US" altLang="x-none" sz="4400" dirty="0"/>
          </a:p>
        </p:txBody>
      </p:sp>
      <p:sp>
        <p:nvSpPr>
          <p:cNvPr id="6" name="Rectangle 5">
            <a:extLst>
              <a:ext uri="{FF2B5EF4-FFF2-40B4-BE49-F238E27FC236}">
                <a16:creationId xmlns:a16="http://schemas.microsoft.com/office/drawing/2014/main" id="{C9805362-FCEB-81DC-C984-385E166BFDFE}"/>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8E63603-930A-D1A7-C720-C3ACCA693473}"/>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58BA9BF-A6E0-58FB-13FA-CA71BA33CCA1}"/>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3E73E349-950D-BE51-7E68-F4F9D2C394F1}"/>
              </a:ext>
            </a:extLst>
          </p:cNvPr>
          <p:cNvSpPr/>
          <p:nvPr/>
        </p:nvSpPr>
        <p:spPr>
          <a:xfrm>
            <a:off x="1905000" y="1755511"/>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0A9EA95-16B5-F080-E5F6-DC0E1C448A5B}"/>
              </a:ext>
            </a:extLst>
          </p:cNvPr>
          <p:cNvSpPr/>
          <p:nvPr/>
        </p:nvSpPr>
        <p:spPr>
          <a:xfrm>
            <a:off x="1905000" y="456909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3140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A99A7-6E16-AA4B-A526-E46C9D7542ED}"/>
              </a:ext>
            </a:extLst>
          </p:cNvPr>
          <p:cNvSpPr>
            <a:spLocks noGrp="1"/>
          </p:cNvSpPr>
          <p:nvPr>
            <p:ph type="title"/>
          </p:nvPr>
        </p:nvSpPr>
        <p:spPr/>
        <p:txBody>
          <a:bodyPr/>
          <a:lstStyle/>
          <a:p>
            <a:r>
              <a:rPr lang="en-US" dirty="0"/>
              <a:t>Assignments</a:t>
            </a:r>
          </a:p>
        </p:txBody>
      </p:sp>
      <p:sp>
        <p:nvSpPr>
          <p:cNvPr id="3" name="Content Placeholder 2">
            <a:extLst>
              <a:ext uri="{FF2B5EF4-FFF2-40B4-BE49-F238E27FC236}">
                <a16:creationId xmlns:a16="http://schemas.microsoft.com/office/drawing/2014/main" id="{B6664004-DABE-7B4B-B79B-85C4C5D9AC48}"/>
              </a:ext>
            </a:extLst>
          </p:cNvPr>
          <p:cNvSpPr>
            <a:spLocks noGrp="1"/>
          </p:cNvSpPr>
          <p:nvPr>
            <p:ph idx="1"/>
          </p:nvPr>
        </p:nvSpPr>
        <p:spPr>
          <a:xfrm>
            <a:off x="152400" y="1295400"/>
            <a:ext cx="7696200" cy="5181600"/>
          </a:xfrm>
        </p:spPr>
        <p:txBody>
          <a:bodyPr/>
          <a:lstStyle/>
          <a:p>
            <a:r>
              <a:rPr lang="en-US" dirty="0"/>
              <a:t>7 programming assignments completed individually using </a:t>
            </a:r>
            <a:r>
              <a:rPr lang="en-US" b="1" dirty="0"/>
              <a:t>Unix command line tools</a:t>
            </a:r>
          </a:p>
          <a:p>
            <a:pPr lvl="1"/>
            <a:r>
              <a:rPr lang="en-US" dirty="0"/>
              <a:t>Free software, pre-installed on Myth machines / available on course website</a:t>
            </a:r>
          </a:p>
          <a:p>
            <a:pPr lvl="1"/>
            <a:r>
              <a:rPr lang="en-US" dirty="0"/>
              <a:t>We will give out starter projects for each assignment</a:t>
            </a:r>
          </a:p>
          <a:p>
            <a:r>
              <a:rPr lang="en-US" dirty="0"/>
              <a:t>Graded on </a:t>
            </a:r>
            <a:r>
              <a:rPr lang="en-US" b="1" dirty="0"/>
              <a:t>functionality</a:t>
            </a:r>
            <a:r>
              <a:rPr lang="en-US" dirty="0"/>
              <a:t> (behavior) and </a:t>
            </a:r>
            <a:r>
              <a:rPr lang="en-US" b="1" dirty="0"/>
              <a:t>style</a:t>
            </a:r>
            <a:r>
              <a:rPr lang="en-US" dirty="0"/>
              <a:t> (elegance).  Style weighted 15%, functionality 85%.</a:t>
            </a:r>
          </a:p>
          <a:p>
            <a:pPr lvl="1"/>
            <a:r>
              <a:rPr lang="en-US" dirty="0"/>
              <a:t>Functionality graded using </a:t>
            </a:r>
            <a:r>
              <a:rPr lang="en-US" i="1" dirty="0"/>
              <a:t>automated tools, </a:t>
            </a:r>
            <a:r>
              <a:rPr lang="en-US" dirty="0"/>
              <a:t>given as point score – no TA review</a:t>
            </a:r>
          </a:p>
          <a:p>
            <a:pPr lvl="1"/>
            <a:r>
              <a:rPr lang="en-US" dirty="0"/>
              <a:t>Style graded via </a:t>
            </a:r>
            <a:r>
              <a:rPr lang="en-US" i="1" dirty="0"/>
              <a:t>automated tests </a:t>
            </a:r>
            <a:r>
              <a:rPr lang="en-US" dirty="0"/>
              <a:t>and TA code review, given as bucket score</a:t>
            </a:r>
          </a:p>
          <a:p>
            <a:pPr lvl="1"/>
            <a:r>
              <a:rPr lang="en-US" dirty="0"/>
              <a:t>Grades returned via course website</a:t>
            </a:r>
          </a:p>
          <a:p>
            <a:r>
              <a:rPr lang="en-US" dirty="0"/>
              <a:t>Weights of each assignment in course syllabus</a:t>
            </a:r>
          </a:p>
          <a:p>
            <a:pPr lvl="1"/>
            <a:endParaRPr lang="en-US" dirty="0"/>
          </a:p>
          <a:p>
            <a:pPr lvl="1"/>
            <a:endParaRPr lang="en-US" dirty="0"/>
          </a:p>
          <a:p>
            <a:pPr lvl="1"/>
            <a:endParaRPr lang="en-US" dirty="0"/>
          </a:p>
        </p:txBody>
      </p:sp>
      <p:pic>
        <p:nvPicPr>
          <p:cNvPr id="7" name="Picture 6" descr="A screenshot of a Unix terminal, the program used to work on assignments in CS107.  The code displayed in the screenshot is not important.">
            <a:extLst>
              <a:ext uri="{FF2B5EF4-FFF2-40B4-BE49-F238E27FC236}">
                <a16:creationId xmlns:a16="http://schemas.microsoft.com/office/drawing/2014/main" id="{BD0AFB68-6967-CD42-85FD-3CD466213F3C}"/>
              </a:ext>
            </a:extLst>
          </p:cNvPr>
          <p:cNvPicPr>
            <a:picLocks noChangeAspect="1"/>
          </p:cNvPicPr>
          <p:nvPr/>
        </p:nvPicPr>
        <p:blipFill>
          <a:blip r:embed="rId3"/>
          <a:stretch>
            <a:fillRect/>
          </a:stretch>
        </p:blipFill>
        <p:spPr>
          <a:xfrm>
            <a:off x="7772400" y="2209800"/>
            <a:ext cx="4397258" cy="3352800"/>
          </a:xfrm>
          <a:prstGeom prst="rect">
            <a:avLst/>
          </a:prstGeom>
        </p:spPr>
      </p:pic>
    </p:spTree>
    <p:extLst>
      <p:ext uri="{BB962C8B-B14F-4D97-AF65-F5344CB8AC3E}">
        <p14:creationId xmlns:p14="http://schemas.microsoft.com/office/powerpoint/2010/main" val="407334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30908-CF76-CC42-BFEF-C4C5EEA27728}"/>
              </a:ext>
            </a:extLst>
          </p:cNvPr>
          <p:cNvSpPr>
            <a:spLocks noGrp="1"/>
          </p:cNvSpPr>
          <p:nvPr>
            <p:ph type="title"/>
          </p:nvPr>
        </p:nvSpPr>
        <p:spPr/>
        <p:txBody>
          <a:bodyPr/>
          <a:lstStyle/>
          <a:p>
            <a:r>
              <a:rPr lang="en-US" dirty="0"/>
              <a:t>The Style Bucket System</a:t>
            </a:r>
          </a:p>
        </p:txBody>
      </p:sp>
      <p:graphicFrame>
        <p:nvGraphicFramePr>
          <p:cNvPr id="4" name="Group 4">
            <a:extLst>
              <a:ext uri="{FF2B5EF4-FFF2-40B4-BE49-F238E27FC236}">
                <a16:creationId xmlns:a16="http://schemas.microsoft.com/office/drawing/2014/main" id="{7F2DD58F-3924-2145-99FE-E8BC95BB2BBD}"/>
              </a:ext>
            </a:extLst>
          </p:cNvPr>
          <p:cNvGraphicFramePr>
            <a:graphicFrameLocks noGrp="1"/>
          </p:cNvGraphicFramePr>
          <p:nvPr/>
        </p:nvGraphicFramePr>
        <p:xfrm>
          <a:off x="457200" y="1524000"/>
          <a:ext cx="11277600" cy="4566285"/>
        </p:xfrm>
        <a:graphic>
          <a:graphicData uri="http://schemas.openxmlformats.org/drawingml/2006/table">
            <a:tbl>
              <a:tblPr/>
              <a:tblGrid>
                <a:gridCol w="1972650">
                  <a:extLst>
                    <a:ext uri="{9D8B030D-6E8A-4147-A177-3AD203B41FA5}">
                      <a16:colId xmlns:a16="http://schemas.microsoft.com/office/drawing/2014/main" val="20000"/>
                    </a:ext>
                  </a:extLst>
                </a:gridCol>
                <a:gridCol w="9304950">
                  <a:extLst>
                    <a:ext uri="{9D8B030D-6E8A-4147-A177-3AD203B41FA5}">
                      <a16:colId xmlns:a16="http://schemas.microsoft.com/office/drawing/2014/main" val="20001"/>
                    </a:ext>
                  </a:extLst>
                </a:gridCol>
              </a:tblGrid>
              <a:tr h="542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great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mn-lt"/>
                          <a:ea typeface="+mn-ea"/>
                          <a:cs typeface="+mn-cs"/>
                        </a:rPr>
                        <a:t>An outstanding job; reflects code that is notably clean, elegant and readable, with no issues present.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minor-issues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Calibri" charset="0"/>
                          <a:ea typeface="+mn-ea"/>
                          <a:cs typeface="+mn-cs"/>
                        </a:rPr>
                        <a:t>A good job; reflects code that demonstrates solid effort and is fairly successful at meeting expectations, but also has opportunities for improvement.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major-issue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1200" dirty="0">
                          <a:solidFill>
                            <a:schemeClr val="tx1"/>
                          </a:solidFill>
                          <a:effectLst/>
                          <a:latin typeface="Calibri" charset="0"/>
                          <a:ea typeface="+mn-ea"/>
                          <a:cs typeface="+mn-cs"/>
                        </a:rPr>
                        <a:t>Has more problems, but shows some effort and understanding. There was either a large concern, or several smaller concerns, in the submission.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42925">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multiple-major-issues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charset="0"/>
                        </a:defRPr>
                      </a:lvl1pPr>
                      <a:lvl2pPr marL="344488" algn="l">
                        <a:spcBef>
                          <a:spcPct val="20000"/>
                        </a:spcBef>
                        <a:defRPr sz="2000">
                          <a:solidFill>
                            <a:schemeClr val="tx1"/>
                          </a:solidFill>
                          <a:latin typeface="Calibri" charset="0"/>
                        </a:defRPr>
                      </a:lvl2pPr>
                      <a:lvl3pPr marL="685800" algn="l">
                        <a:spcBef>
                          <a:spcPct val="20000"/>
                        </a:spcBef>
                        <a:defRPr>
                          <a:solidFill>
                            <a:schemeClr val="tx1"/>
                          </a:solidFill>
                          <a:latin typeface="Calibri" charset="0"/>
                        </a:defRPr>
                      </a:lvl3pPr>
                      <a:lvl4pPr marL="969963" algn="l">
                        <a:spcBef>
                          <a:spcPct val="20000"/>
                        </a:spcBef>
                        <a:defRPr sz="1600">
                          <a:solidFill>
                            <a:schemeClr val="tx1"/>
                          </a:solidFill>
                          <a:latin typeface="Calibri" charset="0"/>
                        </a:defRPr>
                      </a:lvl4pPr>
                      <a:lvl5pPr marL="1258888" algn="l">
                        <a:spcBef>
                          <a:spcPct val="20000"/>
                        </a:spcBef>
                        <a:defRPr sz="1600">
                          <a:solidFill>
                            <a:schemeClr val="tx1"/>
                          </a:solidFill>
                          <a:latin typeface="Calibri" charset="0"/>
                        </a:defRPr>
                      </a:lvl5pPr>
                      <a:lvl6pPr marL="1716088" fontAlgn="base">
                        <a:spcBef>
                          <a:spcPct val="20000"/>
                        </a:spcBef>
                        <a:spcAft>
                          <a:spcPct val="0"/>
                        </a:spcAft>
                        <a:defRPr sz="1600">
                          <a:solidFill>
                            <a:schemeClr val="tx1"/>
                          </a:solidFill>
                          <a:latin typeface="Calibri" charset="0"/>
                        </a:defRPr>
                      </a:lvl6pPr>
                      <a:lvl7pPr marL="2173288" fontAlgn="base">
                        <a:spcBef>
                          <a:spcPct val="20000"/>
                        </a:spcBef>
                        <a:spcAft>
                          <a:spcPct val="0"/>
                        </a:spcAft>
                        <a:defRPr sz="1600">
                          <a:solidFill>
                            <a:schemeClr val="tx1"/>
                          </a:solidFill>
                          <a:latin typeface="Calibri" charset="0"/>
                        </a:defRPr>
                      </a:lvl7pPr>
                      <a:lvl8pPr marL="2630488" fontAlgn="base">
                        <a:spcBef>
                          <a:spcPct val="20000"/>
                        </a:spcBef>
                        <a:spcAft>
                          <a:spcPct val="0"/>
                        </a:spcAft>
                        <a:defRPr sz="1600">
                          <a:solidFill>
                            <a:schemeClr val="tx1"/>
                          </a:solidFill>
                          <a:latin typeface="Calibri" charset="0"/>
                        </a:defRPr>
                      </a:lvl8pPr>
                      <a:lvl9pPr marL="3087688" fontAlgn="base">
                        <a:spcBef>
                          <a:spcPct val="20000"/>
                        </a:spcBef>
                        <a:spcAft>
                          <a:spcPct val="0"/>
                        </a:spcAft>
                        <a:defRPr sz="1600">
                          <a:solidFill>
                            <a:schemeClr val="tx1"/>
                          </a:solidFill>
                          <a:latin typeface="Calibri" charset="0"/>
                        </a:defRPr>
                      </a:lvl9pPr>
                    </a:lstStyle>
                    <a:p>
                      <a:r>
                        <a:rPr lang="en-US" sz="2400" kern="1200" dirty="0">
                          <a:solidFill>
                            <a:schemeClr val="tx1"/>
                          </a:solidFill>
                          <a:effectLst/>
                          <a:latin typeface="Calibri" charset="0"/>
                          <a:ea typeface="+mn-ea"/>
                          <a:cs typeface="+mn-cs"/>
                        </a:rPr>
                        <a:t>Has significant issues, either several large issues or a multitude of smaller ones, that together constitute very poor style work.</a:t>
                      </a:r>
                      <a:endParaRPr lang="en-US" sz="2400" dirty="0"/>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42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2400" b="1" i="0" u="none" strike="noStrike" cap="none" normalizeH="0" baseline="0" dirty="0">
                          <a:ln>
                            <a:noFill/>
                          </a:ln>
                          <a:solidFill>
                            <a:schemeClr val="tx1"/>
                          </a:solidFill>
                          <a:effectLst/>
                          <a:latin typeface="Calibri" charset="0"/>
                          <a:sym typeface="Symbol" charset="2"/>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No work submitted, or barely any changes from the starter assignment.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59522044"/>
                  </a:ext>
                </a:extLst>
              </a:tr>
            </a:tbl>
          </a:graphicData>
        </a:graphic>
      </p:graphicFrame>
    </p:spTree>
    <p:extLst>
      <p:ext uri="{BB962C8B-B14F-4D97-AF65-F5344CB8AC3E}">
        <p14:creationId xmlns:p14="http://schemas.microsoft.com/office/powerpoint/2010/main" val="1023926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D5DC7-5CC9-A1BE-B37F-F22A800FB9D1}"/>
              </a:ext>
            </a:extLst>
          </p:cNvPr>
          <p:cNvSpPr>
            <a:spLocks noGrp="1"/>
          </p:cNvSpPr>
          <p:nvPr>
            <p:ph type="title"/>
          </p:nvPr>
        </p:nvSpPr>
        <p:spPr/>
        <p:txBody>
          <a:bodyPr/>
          <a:lstStyle/>
          <a:p>
            <a:r>
              <a:rPr lang="en-US" dirty="0"/>
              <a:t>Assignments – Emphasizing the Process</a:t>
            </a:r>
          </a:p>
        </p:txBody>
      </p:sp>
      <p:sp>
        <p:nvSpPr>
          <p:cNvPr id="3" name="Content Placeholder 2">
            <a:extLst>
              <a:ext uri="{FF2B5EF4-FFF2-40B4-BE49-F238E27FC236}">
                <a16:creationId xmlns:a16="http://schemas.microsoft.com/office/drawing/2014/main" id="{5D7439AC-E3A7-29A9-3A9C-EC7C4C1C2EEE}"/>
              </a:ext>
            </a:extLst>
          </p:cNvPr>
          <p:cNvSpPr>
            <a:spLocks noGrp="1"/>
          </p:cNvSpPr>
          <p:nvPr>
            <p:ph idx="1"/>
          </p:nvPr>
        </p:nvSpPr>
        <p:spPr/>
        <p:txBody>
          <a:bodyPr/>
          <a:lstStyle/>
          <a:p>
            <a:r>
              <a:rPr lang="en-US" dirty="0"/>
              <a:t>When working on the assignments, it’s not just about completing the assignments, but </a:t>
            </a:r>
            <a:r>
              <a:rPr lang="en-US" i="1" dirty="0"/>
              <a:t>how</a:t>
            </a:r>
            <a:r>
              <a:rPr lang="en-US" dirty="0"/>
              <a:t> you complete the assignments.</a:t>
            </a:r>
          </a:p>
          <a:p>
            <a:r>
              <a:rPr lang="en-US" dirty="0"/>
              <a:t>“Process, instead of artifact”</a:t>
            </a:r>
          </a:p>
          <a:p>
            <a:r>
              <a:rPr lang="en-US" dirty="0"/>
              <a:t>Focus on </a:t>
            </a:r>
            <a:r>
              <a:rPr lang="en-US" i="1" dirty="0"/>
              <a:t>how</a:t>
            </a:r>
            <a:r>
              <a:rPr lang="en-US" dirty="0"/>
              <a:t> you approach the assignments to ensure you achieve the learning goals</a:t>
            </a:r>
          </a:p>
          <a:p>
            <a:pPr lvl="1"/>
            <a:r>
              <a:rPr lang="en-US" dirty="0"/>
              <a:t>e.g. when you encounter a bug, make sure you exactly understand the root cause and fix before continuing.</a:t>
            </a:r>
          </a:p>
          <a:p>
            <a:pPr lvl="1"/>
            <a:r>
              <a:rPr lang="en-US" dirty="0"/>
              <a:t>E.g. make sure you understand every code change you make and why it’s necessary</a:t>
            </a:r>
          </a:p>
          <a:p>
            <a:endParaRPr lang="en-US" dirty="0"/>
          </a:p>
        </p:txBody>
      </p:sp>
    </p:spTree>
    <p:extLst>
      <p:ext uri="{BB962C8B-B14F-4D97-AF65-F5344CB8AC3E}">
        <p14:creationId xmlns:p14="http://schemas.microsoft.com/office/powerpoint/2010/main" val="174807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174B4-8614-8E4A-83C5-502E1E119367}"/>
              </a:ext>
            </a:extLst>
          </p:cNvPr>
          <p:cNvSpPr>
            <a:spLocks noGrp="1"/>
          </p:cNvSpPr>
          <p:nvPr>
            <p:ph type="title"/>
          </p:nvPr>
        </p:nvSpPr>
        <p:spPr/>
        <p:txBody>
          <a:bodyPr/>
          <a:lstStyle/>
          <a:p>
            <a:r>
              <a:rPr lang="en-US" dirty="0"/>
              <a:t>Assignment Late Policy</a:t>
            </a:r>
          </a:p>
        </p:txBody>
      </p:sp>
      <p:sp>
        <p:nvSpPr>
          <p:cNvPr id="3" name="Content Placeholder 2">
            <a:extLst>
              <a:ext uri="{FF2B5EF4-FFF2-40B4-BE49-F238E27FC236}">
                <a16:creationId xmlns:a16="http://schemas.microsoft.com/office/drawing/2014/main" id="{BE27E57E-7624-404F-84E4-31F08FDA130E}"/>
              </a:ext>
            </a:extLst>
          </p:cNvPr>
          <p:cNvSpPr>
            <a:spLocks noGrp="1"/>
          </p:cNvSpPr>
          <p:nvPr>
            <p:ph idx="1"/>
          </p:nvPr>
        </p:nvSpPr>
        <p:spPr/>
        <p:txBody>
          <a:bodyPr/>
          <a:lstStyle/>
          <a:p>
            <a:pPr marL="0" indent="0">
              <a:buNone/>
            </a:pPr>
            <a:r>
              <a:rPr lang="en-US" dirty="0"/>
              <a:t>Assignments are due at 11:59PM PDT, but also allow for late submissions up to 2 days after the published deadline, with a cap:</a:t>
            </a:r>
          </a:p>
          <a:p>
            <a:r>
              <a:rPr lang="en-US" dirty="0"/>
              <a:t>Submitting by the published deadline does not incur any cap</a:t>
            </a:r>
          </a:p>
          <a:p>
            <a:r>
              <a:rPr lang="en-US" dirty="0"/>
              <a:t>Submitting after the deadline but within 24 hours means you can get at most 95% of the points. </a:t>
            </a:r>
          </a:p>
          <a:p>
            <a:r>
              <a:rPr lang="en-US" dirty="0"/>
              <a:t>Submitting between 24 hours and 48 hours after the deadline means you can get at most 87.5% of the points.</a:t>
            </a:r>
          </a:p>
          <a:p>
            <a:pPr marL="0" indent="0">
              <a:buNone/>
            </a:pPr>
            <a:r>
              <a:rPr lang="en-US" b="1" dirty="0"/>
              <a:t>Submissions closed beyond 2 days, and this policy does not apply for the last assignment (assign6), where no late submissions are accepted except for Head-TA granted extensions.  Assign5 permits submissions at most 1 day late except for Head-TA granted extensions. </a:t>
            </a:r>
            <a:r>
              <a:rPr lang="en-US" dirty="0"/>
              <a:t>(extension form on course homepage)</a:t>
            </a:r>
            <a:br>
              <a:rPr lang="en-US" dirty="0"/>
            </a:br>
            <a:endParaRPr lang="en-US" dirty="0"/>
          </a:p>
        </p:txBody>
      </p:sp>
    </p:spTree>
    <p:extLst>
      <p:ext uri="{BB962C8B-B14F-4D97-AF65-F5344CB8AC3E}">
        <p14:creationId xmlns:p14="http://schemas.microsoft.com/office/powerpoint/2010/main" val="154098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B2358-05C0-4311-C042-7FE4B3B64E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E2594E-C8A4-1A9F-6F00-5A0A791D1126}"/>
              </a:ext>
            </a:extLst>
          </p:cNvPr>
          <p:cNvSpPr>
            <a:spLocks noGrp="1"/>
          </p:cNvSpPr>
          <p:nvPr>
            <p:ph type="title"/>
          </p:nvPr>
        </p:nvSpPr>
        <p:spPr/>
        <p:txBody>
          <a:bodyPr/>
          <a:lstStyle/>
          <a:p>
            <a:r>
              <a:rPr lang="en-US" dirty="0"/>
              <a:t>Assignment Late Policy</a:t>
            </a:r>
          </a:p>
        </p:txBody>
      </p:sp>
      <p:sp>
        <p:nvSpPr>
          <p:cNvPr id="3" name="Content Placeholder 2">
            <a:extLst>
              <a:ext uri="{FF2B5EF4-FFF2-40B4-BE49-F238E27FC236}">
                <a16:creationId xmlns:a16="http://schemas.microsoft.com/office/drawing/2014/main" id="{9DCB202B-A838-BB13-0B9E-4C207270BA9B}"/>
              </a:ext>
            </a:extLst>
          </p:cNvPr>
          <p:cNvSpPr>
            <a:spLocks noGrp="1"/>
          </p:cNvSpPr>
          <p:nvPr>
            <p:ph idx="1"/>
          </p:nvPr>
        </p:nvSpPr>
        <p:spPr/>
        <p:txBody>
          <a:bodyPr/>
          <a:lstStyle/>
          <a:p>
            <a:pPr marL="0" indent="0">
              <a:buNone/>
            </a:pPr>
            <a:r>
              <a:rPr lang="en-US" b="1" dirty="0"/>
              <a:t>Only the Head TA</a:t>
            </a:r>
            <a:r>
              <a:rPr lang="en-US" dirty="0"/>
              <a:t> can grant extensions of the on-time deadline (via form submission on the course homepage) due to medical/emergency/extenuating circumstances, or extensions beyond the specified late period. All extension requests must be received in advance of the assignment deadline, or as soon as possible if extenuating circumstances occur later, or extenuating circumstances prevent reaching out prior to the deadline. Please do not hesitate to reach out to the course staff or the instructor if any personal circumstances or issues arise!</a:t>
            </a:r>
            <a:br>
              <a:rPr lang="en-US" dirty="0"/>
            </a:br>
            <a:endParaRPr lang="en-US" dirty="0"/>
          </a:p>
        </p:txBody>
      </p:sp>
    </p:spTree>
    <p:extLst>
      <p:ext uri="{BB962C8B-B14F-4D97-AF65-F5344CB8AC3E}">
        <p14:creationId xmlns:p14="http://schemas.microsoft.com/office/powerpoint/2010/main" val="111044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t>Question Break!</a:t>
            </a:r>
          </a:p>
        </p:txBody>
      </p:sp>
      <p:sp>
        <p:nvSpPr>
          <p:cNvPr id="4" name="TextBox 3">
            <a:extLst>
              <a:ext uri="{FF2B5EF4-FFF2-40B4-BE49-F238E27FC236}">
                <a16:creationId xmlns:a16="http://schemas.microsoft.com/office/drawing/2014/main" id="{CED5AAC9-229D-B843-9559-AA2745F07AEE}"/>
              </a:ext>
            </a:extLst>
          </p:cNvPr>
          <p:cNvSpPr txBox="1"/>
          <p:nvPr/>
        </p:nvSpPr>
        <p:spPr>
          <a:xfrm>
            <a:off x="1335914" y="4267200"/>
            <a:ext cx="9534459" cy="954107"/>
          </a:xfrm>
          <a:prstGeom prst="rect">
            <a:avLst/>
          </a:prstGeom>
          <a:noFill/>
        </p:spPr>
        <p:txBody>
          <a:bodyPr wrap="square" rtlCol="0">
            <a:spAutoFit/>
          </a:bodyPr>
          <a:lstStyle/>
          <a:p>
            <a:pPr algn="ctr"/>
            <a:r>
              <a:rPr lang="en-US" sz="2800" dirty="0">
                <a:latin typeface="Calibri" panose="020F0502020204030204" pitchFamily="34" charset="0"/>
                <a:cs typeface="Calibri" panose="020F0502020204030204" pitchFamily="34" charset="0"/>
              </a:rPr>
              <a:t>What questions do you have about the overall course goals, textbook or assignments?</a:t>
            </a:r>
          </a:p>
        </p:txBody>
      </p:sp>
    </p:spTree>
    <p:extLst>
      <p:ext uri="{BB962C8B-B14F-4D97-AF65-F5344CB8AC3E}">
        <p14:creationId xmlns:p14="http://schemas.microsoft.com/office/powerpoint/2010/main" val="26309452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7DBA5-E9D5-DE2C-3D0A-44A0811F84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492DAC-3B1C-91F7-BA63-3A5932667411}"/>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665400C1-9640-0C03-8123-924E1D854A5A}"/>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35%		Assignments</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5%		Lab Participation</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Lecture Points</a:t>
            </a:r>
            <a:endParaRPr lang="en-US" altLang="x-none" sz="4400" b="1" dirty="0">
              <a:solidFill>
                <a:schemeClr val="bg1">
                  <a:lumMod val="75000"/>
                </a:schemeClr>
              </a:solidFill>
            </a:endParaRPr>
          </a:p>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20%		Midterm Exam</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35%		Final Exam</a:t>
            </a:r>
          </a:p>
          <a:p>
            <a:pPr lvl="1">
              <a:spcBef>
                <a:spcPts val="1000"/>
              </a:spcBef>
              <a:buNone/>
              <a:tabLst>
                <a:tab pos="2055813" algn="l"/>
                <a:tab pos="2684463" algn="l"/>
              </a:tabLst>
            </a:pPr>
            <a:endParaRPr lang="en-US" altLang="x-none" sz="4400" dirty="0"/>
          </a:p>
        </p:txBody>
      </p:sp>
      <p:sp>
        <p:nvSpPr>
          <p:cNvPr id="6" name="Rectangle 5">
            <a:extLst>
              <a:ext uri="{FF2B5EF4-FFF2-40B4-BE49-F238E27FC236}">
                <a16:creationId xmlns:a16="http://schemas.microsoft.com/office/drawing/2014/main" id="{024528D5-4E30-F46D-CA2C-C6A265753662}"/>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A70F455-5BA7-A1E1-B350-83CAF81A6497}"/>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980ED9E-BEFA-6303-3E09-893708D04A3C}"/>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112CBCEC-23A7-EAA7-973D-DF65784131B0}"/>
              </a:ext>
            </a:extLst>
          </p:cNvPr>
          <p:cNvSpPr/>
          <p:nvPr/>
        </p:nvSpPr>
        <p:spPr>
          <a:xfrm>
            <a:off x="1905000" y="1755511"/>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2F1B4A1-91F7-D67F-366B-1DD024DB2457}"/>
              </a:ext>
            </a:extLst>
          </p:cNvPr>
          <p:cNvSpPr/>
          <p:nvPr/>
        </p:nvSpPr>
        <p:spPr>
          <a:xfrm>
            <a:off x="1905000" y="456909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8913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5CD-0D28-0A43-9620-D0684D746672}"/>
              </a:ext>
            </a:extLst>
          </p:cNvPr>
          <p:cNvSpPr>
            <a:spLocks noGrp="1"/>
          </p:cNvSpPr>
          <p:nvPr>
            <p:ph type="title"/>
          </p:nvPr>
        </p:nvSpPr>
        <p:spPr/>
        <p:txBody>
          <a:bodyPr/>
          <a:lstStyle/>
          <a:p>
            <a:r>
              <a:rPr lang="en-US" dirty="0"/>
              <a:t>Lab Sections</a:t>
            </a:r>
          </a:p>
        </p:txBody>
      </p:sp>
      <p:sp>
        <p:nvSpPr>
          <p:cNvPr id="3" name="Content Placeholder 2">
            <a:extLst>
              <a:ext uri="{FF2B5EF4-FFF2-40B4-BE49-F238E27FC236}">
                <a16:creationId xmlns:a16="http://schemas.microsoft.com/office/drawing/2014/main" id="{668D2A55-9433-6243-9DCD-681E776E4950}"/>
              </a:ext>
            </a:extLst>
          </p:cNvPr>
          <p:cNvSpPr>
            <a:spLocks noGrp="1"/>
          </p:cNvSpPr>
          <p:nvPr>
            <p:ph idx="1"/>
          </p:nvPr>
        </p:nvSpPr>
        <p:spPr/>
        <p:txBody>
          <a:bodyPr/>
          <a:lstStyle/>
          <a:p>
            <a:r>
              <a:rPr lang="en-US" dirty="0"/>
              <a:t>Weekly 1-hour 20-minute in-person labs led by a CA, starting </a:t>
            </a:r>
            <a:r>
              <a:rPr lang="en-US" i="1" dirty="0"/>
              <a:t>next </a:t>
            </a:r>
            <a:r>
              <a:rPr lang="en-US" dirty="0"/>
              <a:t>week, offered Wednesdays through Fridays.</a:t>
            </a:r>
          </a:p>
          <a:p>
            <a:r>
              <a:rPr lang="en-US" dirty="0"/>
              <a:t>Hands-on practice in small groups with lecture material and course concepts.  Designed to act as prep/preview of homework!</a:t>
            </a:r>
          </a:p>
          <a:p>
            <a:r>
              <a:rPr lang="en-US" dirty="0"/>
              <a:t>Graded on attendance + participation</a:t>
            </a:r>
          </a:p>
          <a:p>
            <a:r>
              <a:rPr lang="en-US" dirty="0"/>
              <a:t>Lab preference submissions open </a:t>
            </a:r>
            <a:r>
              <a:rPr lang="en-US" b="1" dirty="0"/>
              <a:t>Tuesday 3/31 at 9AM PST</a:t>
            </a:r>
            <a:r>
              <a:rPr lang="en-US" dirty="0"/>
              <a:t> and </a:t>
            </a:r>
            <a:r>
              <a:rPr lang="en-US" b="1" dirty="0"/>
              <a:t>are not first-come first-serve</a:t>
            </a:r>
            <a:r>
              <a:rPr lang="en-US" dirty="0"/>
              <a:t>.  You may submit your preferences anytime until </a:t>
            </a:r>
            <a:r>
              <a:rPr lang="en-US" b="1" dirty="0"/>
              <a:t>Thursday 4/2 11:59PM PST</a:t>
            </a:r>
            <a:r>
              <a:rPr lang="en-US" dirty="0"/>
              <a:t>.  Submit your preferences on the course website.</a:t>
            </a:r>
          </a:p>
        </p:txBody>
      </p:sp>
    </p:spTree>
    <p:extLst>
      <p:ext uri="{BB962C8B-B14F-4D97-AF65-F5344CB8AC3E}">
        <p14:creationId xmlns:p14="http://schemas.microsoft.com/office/powerpoint/2010/main" val="119284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A9BF9-BAFD-3608-EEDE-C0ACA793F5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E89683-E95C-8DE9-FF1B-5CA2DBE5CBC6}"/>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DDD2D62E-F258-F4C8-644C-F94CFFA10A6F}"/>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4400" b="1" dirty="0">
                <a:solidFill>
                  <a:schemeClr val="bg1">
                    <a:lumMod val="75000"/>
                  </a:schemeClr>
                </a:solidFill>
              </a:rPr>
              <a:t>****</a:t>
            </a:r>
            <a:r>
              <a:rPr lang="en-US" altLang="x-none" sz="4400" dirty="0">
                <a:solidFill>
                  <a:schemeClr val="bg1">
                    <a:lumMod val="75000"/>
                  </a:schemeClr>
                </a:solidFill>
              </a:rPr>
              <a:t>		35%		Assignments</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Lab Participation</a:t>
            </a:r>
          </a:p>
          <a:p>
            <a:pPr lvl="1">
              <a:spcBef>
                <a:spcPts val="1000"/>
              </a:spcBef>
              <a:buNone/>
              <a:tabLst>
                <a:tab pos="2055813" algn="l"/>
                <a:tab pos="2684463" algn="l"/>
              </a:tabLst>
            </a:pPr>
            <a:r>
              <a:rPr lang="en-US" altLang="x-none" sz="4400" dirty="0"/>
              <a:t>	</a:t>
            </a:r>
            <a:r>
              <a:rPr lang="en-US" altLang="x-none" sz="4400" b="1" dirty="0">
                <a:solidFill>
                  <a:schemeClr val="accent6"/>
                </a:solidFill>
              </a:rPr>
              <a:t>*</a:t>
            </a:r>
            <a:r>
              <a:rPr lang="en-US" altLang="x-none" sz="4400" dirty="0"/>
              <a:t>		  5%		Lecture Points</a:t>
            </a:r>
            <a:endParaRPr lang="en-US" altLang="x-none" sz="4400" b="1" dirty="0">
              <a:solidFill>
                <a:schemeClr val="hlink"/>
              </a:solidFill>
            </a:endParaRPr>
          </a:p>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20%		Midterm Exam</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35%		Final Exam</a:t>
            </a:r>
          </a:p>
          <a:p>
            <a:pPr lvl="1">
              <a:spcBef>
                <a:spcPts val="1000"/>
              </a:spcBef>
              <a:buNone/>
              <a:tabLst>
                <a:tab pos="2055813" algn="l"/>
                <a:tab pos="2684463" algn="l"/>
              </a:tabLst>
            </a:pPr>
            <a:endParaRPr lang="en-US" altLang="x-none" sz="4400" dirty="0"/>
          </a:p>
        </p:txBody>
      </p:sp>
      <p:sp>
        <p:nvSpPr>
          <p:cNvPr id="6" name="Rectangle 5">
            <a:extLst>
              <a:ext uri="{FF2B5EF4-FFF2-40B4-BE49-F238E27FC236}">
                <a16:creationId xmlns:a16="http://schemas.microsoft.com/office/drawing/2014/main" id="{13CE328C-883B-CB55-F619-BBB565B764BB}"/>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37C11FF-8BA7-7249-DD3F-0E91EA69C6CA}"/>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B5A4923-B210-768F-B041-4EE8CB5CA235}"/>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A096BE61-8242-7A7E-3DE6-BFF860352E26}"/>
              </a:ext>
            </a:extLst>
          </p:cNvPr>
          <p:cNvSpPr/>
          <p:nvPr/>
        </p:nvSpPr>
        <p:spPr>
          <a:xfrm>
            <a:off x="1905000" y="1755511"/>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55D3A33-64FA-7C98-5A67-28CA48D3F646}"/>
              </a:ext>
            </a:extLst>
          </p:cNvPr>
          <p:cNvSpPr/>
          <p:nvPr/>
        </p:nvSpPr>
        <p:spPr>
          <a:xfrm>
            <a:off x="1905000" y="456909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89101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5CD-0D28-0A43-9620-D0684D746672}"/>
              </a:ext>
            </a:extLst>
          </p:cNvPr>
          <p:cNvSpPr>
            <a:spLocks noGrp="1"/>
          </p:cNvSpPr>
          <p:nvPr>
            <p:ph type="title"/>
          </p:nvPr>
        </p:nvSpPr>
        <p:spPr/>
        <p:txBody>
          <a:bodyPr/>
          <a:lstStyle/>
          <a:p>
            <a:r>
              <a:rPr lang="en-US" dirty="0"/>
              <a:t>Lecture Recordings</a:t>
            </a:r>
          </a:p>
        </p:txBody>
      </p:sp>
      <p:sp>
        <p:nvSpPr>
          <p:cNvPr id="3" name="Content Placeholder 2">
            <a:extLst>
              <a:ext uri="{FF2B5EF4-FFF2-40B4-BE49-F238E27FC236}">
                <a16:creationId xmlns:a16="http://schemas.microsoft.com/office/drawing/2014/main" id="{668D2A55-9433-6243-9DCD-681E776E4950}"/>
              </a:ext>
            </a:extLst>
          </p:cNvPr>
          <p:cNvSpPr>
            <a:spLocks noGrp="1"/>
          </p:cNvSpPr>
          <p:nvPr>
            <p:ph idx="1"/>
          </p:nvPr>
        </p:nvSpPr>
        <p:spPr/>
        <p:txBody>
          <a:bodyPr/>
          <a:lstStyle/>
          <a:p>
            <a:pPr>
              <a:buFont typeface="Arial" panose="020B0604020202020204" pitchFamily="34" charset="0"/>
              <a:buChar char="•"/>
            </a:pPr>
            <a:r>
              <a:rPr lang="en-US" dirty="0">
                <a:effectLst/>
              </a:rPr>
              <a:t>Because CS107 is offered on CGOE (for professional development students) this quarter, the course is being recorded for later viewing. </a:t>
            </a:r>
          </a:p>
          <a:p>
            <a:pPr>
              <a:buFont typeface="Arial" panose="020B0604020202020204" pitchFamily="34" charset="0"/>
              <a:buChar char="•"/>
            </a:pPr>
            <a:r>
              <a:rPr lang="en-US" dirty="0">
                <a:effectLst/>
              </a:rPr>
              <a:t>See the calendar page (or lecture dropdown) on the course website for slides and lecture code.  Materials are posted the evening before each lecture.</a:t>
            </a:r>
          </a:p>
        </p:txBody>
      </p:sp>
    </p:spTree>
    <p:extLst>
      <p:ext uri="{BB962C8B-B14F-4D97-AF65-F5344CB8AC3E}">
        <p14:creationId xmlns:p14="http://schemas.microsoft.com/office/powerpoint/2010/main" val="22095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5CD-0D28-0A43-9620-D0684D746672}"/>
              </a:ext>
            </a:extLst>
          </p:cNvPr>
          <p:cNvSpPr>
            <a:spLocks noGrp="1"/>
          </p:cNvSpPr>
          <p:nvPr>
            <p:ph type="title"/>
          </p:nvPr>
        </p:nvSpPr>
        <p:spPr/>
        <p:txBody>
          <a:bodyPr/>
          <a:lstStyle/>
          <a:p>
            <a:r>
              <a:rPr lang="en-US" dirty="0"/>
              <a:t>Lecture Recordings</a:t>
            </a:r>
          </a:p>
        </p:txBody>
      </p:sp>
      <p:sp>
        <p:nvSpPr>
          <p:cNvPr id="3" name="Content Placeholder 2">
            <a:extLst>
              <a:ext uri="{FF2B5EF4-FFF2-40B4-BE49-F238E27FC236}">
                <a16:creationId xmlns:a16="http://schemas.microsoft.com/office/drawing/2014/main" id="{668D2A55-9433-6243-9DCD-681E776E4950}"/>
              </a:ext>
            </a:extLst>
          </p:cNvPr>
          <p:cNvSpPr>
            <a:spLocks noGrp="1"/>
          </p:cNvSpPr>
          <p:nvPr>
            <p:ph idx="1"/>
          </p:nvPr>
        </p:nvSpPr>
        <p:spPr/>
        <p:txBody>
          <a:bodyPr/>
          <a:lstStyle/>
          <a:p>
            <a:pPr>
              <a:buFont typeface="Arial" panose="020B0604020202020204" pitchFamily="34" charset="0"/>
              <a:buChar char="•"/>
            </a:pPr>
            <a:r>
              <a:rPr lang="en-US" dirty="0">
                <a:effectLst/>
              </a:rPr>
              <a:t>Because CS107 is not on </a:t>
            </a:r>
            <a:r>
              <a:rPr lang="en-US" dirty="0"/>
              <a:t>CGOE</a:t>
            </a:r>
            <a:r>
              <a:rPr lang="en-US" dirty="0">
                <a:effectLst/>
              </a:rPr>
              <a:t> (for professional development students) this quarter, the course is not officially recorded. </a:t>
            </a:r>
          </a:p>
          <a:p>
            <a:pPr>
              <a:buFont typeface="Arial" panose="020B0604020202020204" pitchFamily="34" charset="0"/>
              <a:buChar char="•"/>
            </a:pPr>
            <a:r>
              <a:rPr lang="en-US" dirty="0">
                <a:effectLst/>
              </a:rPr>
              <a:t>However, we have recording equipment provided in the lecture hall and will do our best to record each lecture ourselves. There may be quality issues and some content may be lost, but we’ll do our best! </a:t>
            </a:r>
          </a:p>
          <a:p>
            <a:pPr>
              <a:buFont typeface="Arial" panose="020B0604020202020204" pitchFamily="34" charset="0"/>
              <a:buChar char="•"/>
            </a:pPr>
            <a:r>
              <a:rPr lang="en-US" dirty="0">
                <a:effectLst/>
              </a:rPr>
              <a:t>See the calendar page (or lecture dropdown) on the course website for slides and lecture code.  Materials are posted the evening before each lecture.</a:t>
            </a:r>
          </a:p>
        </p:txBody>
      </p:sp>
    </p:spTree>
    <p:extLst>
      <p:ext uri="{BB962C8B-B14F-4D97-AF65-F5344CB8AC3E}">
        <p14:creationId xmlns:p14="http://schemas.microsoft.com/office/powerpoint/2010/main" val="1022949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5CD-0D28-0A43-9620-D0684D746672}"/>
              </a:ext>
            </a:extLst>
          </p:cNvPr>
          <p:cNvSpPr>
            <a:spLocks noGrp="1"/>
          </p:cNvSpPr>
          <p:nvPr>
            <p:ph type="title"/>
          </p:nvPr>
        </p:nvSpPr>
        <p:spPr/>
        <p:txBody>
          <a:bodyPr/>
          <a:lstStyle/>
          <a:p>
            <a:r>
              <a:rPr lang="en-US" dirty="0"/>
              <a:t>Lecture Points</a:t>
            </a:r>
          </a:p>
        </p:txBody>
      </p:sp>
      <p:sp>
        <p:nvSpPr>
          <p:cNvPr id="3" name="Content Placeholder 2">
            <a:extLst>
              <a:ext uri="{FF2B5EF4-FFF2-40B4-BE49-F238E27FC236}">
                <a16:creationId xmlns:a16="http://schemas.microsoft.com/office/drawing/2014/main" id="{668D2A55-9433-6243-9DCD-681E776E4950}"/>
              </a:ext>
            </a:extLst>
          </p:cNvPr>
          <p:cNvSpPr>
            <a:spLocks noGrp="1"/>
          </p:cNvSpPr>
          <p:nvPr>
            <p:ph idx="1"/>
          </p:nvPr>
        </p:nvSpPr>
        <p:spPr/>
        <p:txBody>
          <a:bodyPr/>
          <a:lstStyle/>
          <a:p>
            <a:pPr marL="0" indent="0">
              <a:buNone/>
            </a:pPr>
            <a:r>
              <a:rPr lang="en-US" dirty="0"/>
              <a:t>At the same time, staying current with the material is essential to your success this quarter!  Our goal is to incentivize staying current with lectures to enable you to </a:t>
            </a:r>
            <a:r>
              <a:rPr lang="en-US" b="1" dirty="0"/>
              <a:t>start early on assignments</a:t>
            </a:r>
            <a:r>
              <a:rPr lang="en-US" dirty="0"/>
              <a:t> and </a:t>
            </a:r>
            <a:r>
              <a:rPr lang="en-US" b="1" dirty="0"/>
              <a:t>get the most out of labs</a:t>
            </a:r>
            <a:r>
              <a:rPr lang="en-US" dirty="0"/>
              <a:t>.</a:t>
            </a:r>
            <a:endParaRPr lang="en-US" b="1" dirty="0"/>
          </a:p>
          <a:p>
            <a:r>
              <a:rPr lang="en-US" dirty="0"/>
              <a:t>In each lecture (starting Fri), we’ll use </a:t>
            </a:r>
            <a:r>
              <a:rPr lang="en-US" dirty="0">
                <a:hlinkClick r:id="rId3"/>
              </a:rPr>
              <a:t>Poll Everywhere</a:t>
            </a:r>
            <a:r>
              <a:rPr lang="en-US" dirty="0"/>
              <a:t> and in-class worksheets to take polls and do practice questions.  If you submit answers to all poll/worksheet questions in a lecture (regardless of correctness), you get credit for that lecture. </a:t>
            </a:r>
          </a:p>
          <a:p>
            <a:r>
              <a:rPr lang="en-US" dirty="0"/>
              <a:t>We will provide </a:t>
            </a:r>
            <a:r>
              <a:rPr lang="en-US" b="1" dirty="0"/>
              <a:t>3 pre-excused absences</a:t>
            </a:r>
            <a:r>
              <a:rPr lang="en-US" dirty="0"/>
              <a:t> for when you are ill, in COVID-19 isolation, or have other extenuating circumstances.  They are intended only for these scenarios!</a:t>
            </a:r>
          </a:p>
          <a:p>
            <a:r>
              <a:rPr lang="en-US" dirty="0"/>
              <a:t>Further excused absences are granted by the </a:t>
            </a:r>
            <a:r>
              <a:rPr lang="en-US" b="1" dirty="0"/>
              <a:t>Head TA</a:t>
            </a:r>
            <a:r>
              <a:rPr lang="en-US" dirty="0"/>
              <a:t> only in cases where you have already used your excused absences for extenuating circumstances and further extenuating circumstances necessitate additional accommodations.</a:t>
            </a:r>
          </a:p>
          <a:p>
            <a:pPr marL="0" indent="0">
              <a:buNone/>
            </a:pPr>
            <a:endParaRPr lang="en-US" b="1" dirty="0"/>
          </a:p>
        </p:txBody>
      </p:sp>
    </p:spTree>
    <p:extLst>
      <p:ext uri="{BB962C8B-B14F-4D97-AF65-F5344CB8AC3E}">
        <p14:creationId xmlns:p14="http://schemas.microsoft.com/office/powerpoint/2010/main" val="63117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BB6F4-1756-48AC-027D-B2057A9ACA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1C85F5-A970-C11B-E371-2C86C8DE6AA0}"/>
              </a:ext>
            </a:extLst>
          </p:cNvPr>
          <p:cNvSpPr>
            <a:spLocks noGrp="1"/>
          </p:cNvSpPr>
          <p:nvPr>
            <p:ph type="title"/>
          </p:nvPr>
        </p:nvSpPr>
        <p:spPr/>
        <p:txBody>
          <a:bodyPr/>
          <a:lstStyle/>
          <a:p>
            <a:r>
              <a:rPr lang="en-US" dirty="0"/>
              <a:t>Lecture Points</a:t>
            </a:r>
          </a:p>
        </p:txBody>
      </p:sp>
      <p:sp>
        <p:nvSpPr>
          <p:cNvPr id="3" name="Content Placeholder 2">
            <a:extLst>
              <a:ext uri="{FF2B5EF4-FFF2-40B4-BE49-F238E27FC236}">
                <a16:creationId xmlns:a16="http://schemas.microsoft.com/office/drawing/2014/main" id="{5D1AFA03-3CE6-50B2-D959-08F6B5226861}"/>
              </a:ext>
            </a:extLst>
          </p:cNvPr>
          <p:cNvSpPr>
            <a:spLocks noGrp="1"/>
          </p:cNvSpPr>
          <p:nvPr>
            <p:ph idx="1"/>
          </p:nvPr>
        </p:nvSpPr>
        <p:spPr/>
        <p:txBody>
          <a:bodyPr/>
          <a:lstStyle/>
          <a:p>
            <a:pPr marL="0" indent="0">
              <a:buNone/>
            </a:pPr>
            <a:r>
              <a:rPr lang="en-US" dirty="0"/>
              <a:t>Polls require being present in the classroom – CGOE students can complete per-lecture quizzes by the end of the week each week.</a:t>
            </a:r>
          </a:p>
          <a:p>
            <a:pPr marL="0" indent="0">
              <a:buNone/>
            </a:pPr>
            <a:endParaRPr lang="en-US" dirty="0"/>
          </a:p>
          <a:p>
            <a:pPr marL="0" indent="0">
              <a:buNone/>
            </a:pPr>
            <a:r>
              <a:rPr lang="en-US" dirty="0"/>
              <a:t>We’ll do a </a:t>
            </a:r>
            <a:r>
              <a:rPr lang="en-US" dirty="0" err="1"/>
              <a:t>PollEV</a:t>
            </a:r>
            <a:r>
              <a:rPr lang="en-US" dirty="0"/>
              <a:t> dry run (doesn’t count) in lecture Wednesday, and lecture points will start with lecture on </a:t>
            </a:r>
            <a:r>
              <a:rPr lang="en-US" b="1" dirty="0"/>
              <a:t>Fri 4/3.</a:t>
            </a:r>
            <a:endParaRPr lang="en-US" dirty="0"/>
          </a:p>
          <a:p>
            <a:pPr marL="0" indent="0">
              <a:buNone/>
            </a:pPr>
            <a:endParaRPr lang="en-US" b="1" dirty="0"/>
          </a:p>
        </p:txBody>
      </p:sp>
    </p:spTree>
    <p:extLst>
      <p:ext uri="{BB962C8B-B14F-4D97-AF65-F5344CB8AC3E}">
        <p14:creationId xmlns:p14="http://schemas.microsoft.com/office/powerpoint/2010/main" val="47666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C8CB1-363A-F0EB-3D3D-3899FD70E9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807264-E6BA-5D2E-1F84-BAD52AB16A50}"/>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7C82283A-5627-5C6C-1A5A-D1A1593E3140}"/>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chemeClr val="bg1">
                    <a:lumMod val="75000"/>
                  </a:schemeClr>
                </a:solidFill>
              </a:rPr>
              <a:t>	****</a:t>
            </a:r>
            <a:r>
              <a:rPr lang="en-US" altLang="x-none" sz="4400" dirty="0">
                <a:solidFill>
                  <a:schemeClr val="bg1">
                    <a:lumMod val="75000"/>
                  </a:schemeClr>
                </a:solidFill>
              </a:rPr>
              <a:t>		35%		Assignments</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Lab Participation</a:t>
            </a:r>
          </a:p>
          <a:p>
            <a:pPr lvl="1">
              <a:spcBef>
                <a:spcPts val="1000"/>
              </a:spcBef>
              <a:buNone/>
              <a:tabLst>
                <a:tab pos="2055813" algn="l"/>
                <a:tab pos="2684463" algn="l"/>
              </a:tabLst>
            </a:pPr>
            <a:r>
              <a:rPr lang="en-US" altLang="x-none" sz="4400" dirty="0">
                <a:solidFill>
                  <a:schemeClr val="bg1">
                    <a:lumMod val="75000"/>
                  </a:schemeClr>
                </a:solidFill>
              </a:rPr>
              <a:t>	</a:t>
            </a:r>
            <a:r>
              <a:rPr lang="en-US" altLang="x-none" sz="4400" b="1" dirty="0">
                <a:solidFill>
                  <a:schemeClr val="bg1">
                    <a:lumMod val="75000"/>
                  </a:schemeClr>
                </a:solidFill>
              </a:rPr>
              <a:t>*</a:t>
            </a:r>
            <a:r>
              <a:rPr lang="en-US" altLang="x-none" sz="4400" dirty="0">
                <a:solidFill>
                  <a:schemeClr val="bg1">
                    <a:lumMod val="75000"/>
                  </a:schemeClr>
                </a:solidFill>
              </a:rPr>
              <a:t>		  5%		Lecture Points</a:t>
            </a:r>
            <a:endParaRPr lang="en-US" altLang="x-none" sz="4400" b="1" dirty="0">
              <a:solidFill>
                <a:schemeClr val="bg1">
                  <a:lumMod val="75000"/>
                </a:schemeClr>
              </a:solidFill>
            </a:endParaRPr>
          </a:p>
          <a:p>
            <a:pPr lvl="1">
              <a:spcBef>
                <a:spcPts val="1000"/>
              </a:spcBef>
              <a:buNone/>
              <a:tabLst>
                <a:tab pos="2055813" algn="l"/>
                <a:tab pos="2684463" algn="l"/>
              </a:tabLst>
            </a:pPr>
            <a:r>
              <a:rPr lang="en-US" altLang="x-none" sz="4400" b="1" dirty="0">
                <a:solidFill>
                  <a:schemeClr val="hlink"/>
                </a:solidFill>
              </a:rPr>
              <a:t>	**</a:t>
            </a:r>
            <a:r>
              <a:rPr lang="en-US" altLang="x-none" sz="4400" dirty="0"/>
              <a:t>		20%		Midterm Exam</a:t>
            </a:r>
          </a:p>
          <a:p>
            <a:pPr lvl="1">
              <a:spcBef>
                <a:spcPts val="1000"/>
              </a:spcBef>
              <a:buNone/>
              <a:tabLst>
                <a:tab pos="2055813" algn="l"/>
                <a:tab pos="2684463" algn="l"/>
              </a:tabLst>
            </a:pPr>
            <a:r>
              <a:rPr lang="en-US" altLang="x-none" sz="4400" dirty="0"/>
              <a:t>	</a:t>
            </a:r>
            <a:r>
              <a:rPr lang="en-US" altLang="x-none" sz="4400" b="1" dirty="0">
                <a:solidFill>
                  <a:srgbClr val="7030A0"/>
                </a:solidFill>
              </a:rPr>
              <a:t>****</a:t>
            </a:r>
            <a:r>
              <a:rPr lang="en-US" altLang="x-none" sz="4400" dirty="0"/>
              <a:t>		35%		Final Exam</a:t>
            </a:r>
          </a:p>
          <a:p>
            <a:pPr lvl="1">
              <a:spcBef>
                <a:spcPts val="1000"/>
              </a:spcBef>
              <a:buNone/>
              <a:tabLst>
                <a:tab pos="2055813" algn="l"/>
                <a:tab pos="2684463" algn="l"/>
              </a:tabLst>
            </a:pPr>
            <a:endParaRPr lang="en-US" altLang="x-none" sz="4400" dirty="0"/>
          </a:p>
        </p:txBody>
      </p:sp>
      <p:sp>
        <p:nvSpPr>
          <p:cNvPr id="6" name="Rectangle 5">
            <a:extLst>
              <a:ext uri="{FF2B5EF4-FFF2-40B4-BE49-F238E27FC236}">
                <a16:creationId xmlns:a16="http://schemas.microsoft.com/office/drawing/2014/main" id="{40BEB49C-AC5B-DA7F-5745-22FD806EFBE4}"/>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857B40C-3774-633F-3716-694358161F93}"/>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7FD0269-893F-619D-DA97-0824C04C3A13}"/>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66618D6B-49DC-BEE9-445D-E03FCAF06D2B}"/>
              </a:ext>
            </a:extLst>
          </p:cNvPr>
          <p:cNvSpPr/>
          <p:nvPr/>
        </p:nvSpPr>
        <p:spPr>
          <a:xfrm>
            <a:off x="1905000" y="1755511"/>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E7A7D4B-ACAF-AD46-4A04-608573FBDC63}"/>
              </a:ext>
            </a:extLst>
          </p:cNvPr>
          <p:cNvSpPr/>
          <p:nvPr/>
        </p:nvSpPr>
        <p:spPr>
          <a:xfrm>
            <a:off x="1905000" y="456909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02738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BDBF4-2A09-0648-9D04-5060806454A7}"/>
              </a:ext>
            </a:extLst>
          </p:cNvPr>
          <p:cNvSpPr>
            <a:spLocks noGrp="1"/>
          </p:cNvSpPr>
          <p:nvPr>
            <p:ph type="title"/>
          </p:nvPr>
        </p:nvSpPr>
        <p:spPr/>
        <p:txBody>
          <a:bodyPr/>
          <a:lstStyle/>
          <a:p>
            <a:r>
              <a:rPr lang="en-US" dirty="0"/>
              <a:t>Exams</a:t>
            </a:r>
          </a:p>
        </p:txBody>
      </p:sp>
      <p:sp>
        <p:nvSpPr>
          <p:cNvPr id="3" name="Content Placeholder 2">
            <a:extLst>
              <a:ext uri="{FF2B5EF4-FFF2-40B4-BE49-F238E27FC236}">
                <a16:creationId xmlns:a16="http://schemas.microsoft.com/office/drawing/2014/main" id="{E02DCD3A-41DE-B14C-BAFE-7199A8AAF90B}"/>
              </a:ext>
            </a:extLst>
          </p:cNvPr>
          <p:cNvSpPr>
            <a:spLocks noGrp="1"/>
          </p:cNvSpPr>
          <p:nvPr>
            <p:ph idx="1"/>
          </p:nvPr>
        </p:nvSpPr>
        <p:spPr/>
        <p:txBody>
          <a:bodyPr/>
          <a:lstStyle/>
          <a:p>
            <a:r>
              <a:rPr lang="en-US" b="1" dirty="0"/>
              <a:t>Midterm exam</a:t>
            </a:r>
            <a:r>
              <a:rPr lang="en-US" dirty="0"/>
              <a:t> – Tuesday, May 5, 7-9PM outside of class</a:t>
            </a:r>
          </a:p>
          <a:p>
            <a:pPr lvl="1"/>
            <a:r>
              <a:rPr lang="en-US" dirty="0"/>
              <a:t>Submit our exam information form by 11:59PM on Friday, April 17 if you have an academic or University conflict with this time, and absolutely cannot make the regularly scheduled midterm.  We will offer 2 alternate midterm exam times.</a:t>
            </a:r>
          </a:p>
          <a:p>
            <a:r>
              <a:rPr lang="en-US" b="1" dirty="0"/>
              <a:t>Final exam</a:t>
            </a:r>
            <a:r>
              <a:rPr lang="en-US" dirty="0"/>
              <a:t> – Wednesday, June 10, 8:30AM-11:30AM</a:t>
            </a:r>
          </a:p>
          <a:p>
            <a:pPr lvl="1"/>
            <a:r>
              <a:rPr lang="en-US" dirty="0"/>
              <a:t>No alternate final!  You </a:t>
            </a:r>
            <a:r>
              <a:rPr lang="en-US" b="1" u="sng" dirty="0"/>
              <a:t>MUST</a:t>
            </a:r>
            <a:r>
              <a:rPr lang="en-US" dirty="0"/>
              <a:t> be able to take the final exam at the scheduled time (except for university athletics or OAE accommodations).  If you have any concerns, please reach out to me (Nick).</a:t>
            </a:r>
          </a:p>
          <a:p>
            <a:r>
              <a:rPr lang="en-US" dirty="0"/>
              <a:t>Both exams are in-person, closed-book, closed-note, closed-computer paper-and-pencil exams.  You are provided with a reference sheet during the exam.</a:t>
            </a:r>
          </a:p>
          <a:p>
            <a:r>
              <a:rPr lang="en-US" dirty="0">
                <a:effectLst/>
              </a:rPr>
              <a:t>CGOE students have </a:t>
            </a:r>
            <a:r>
              <a:rPr lang="en-US" dirty="0"/>
              <a:t>a</a:t>
            </a:r>
            <a:r>
              <a:rPr lang="en-US" dirty="0">
                <a:effectLst/>
              </a:rPr>
              <a:t> window during which to take the exams</a:t>
            </a:r>
          </a:p>
          <a:p>
            <a:r>
              <a:rPr lang="en-US" dirty="0"/>
              <a:t>Submit our exam information form if you have a midterm conflict, are a CGOE student wanting to take exams on campus, or if you want a left-handed desk!</a:t>
            </a:r>
            <a:endParaRPr lang="en-US" dirty="0">
              <a:effectLst/>
            </a:endParaRPr>
          </a:p>
        </p:txBody>
      </p:sp>
    </p:spTree>
    <p:extLst>
      <p:ext uri="{BB962C8B-B14F-4D97-AF65-F5344CB8AC3E}">
        <p14:creationId xmlns:p14="http://schemas.microsoft.com/office/powerpoint/2010/main" val="11826589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2D32D-42A1-BC86-A884-7B35422ECE4C}"/>
              </a:ext>
            </a:extLst>
          </p:cNvPr>
          <p:cNvSpPr>
            <a:spLocks noGrp="1"/>
          </p:cNvSpPr>
          <p:nvPr>
            <p:ph type="title"/>
          </p:nvPr>
        </p:nvSpPr>
        <p:spPr/>
        <p:txBody>
          <a:bodyPr/>
          <a:lstStyle/>
          <a:p>
            <a:r>
              <a:rPr lang="en-US" dirty="0"/>
              <a:t>AIWG Proctoring Study</a:t>
            </a:r>
          </a:p>
        </p:txBody>
      </p:sp>
      <p:sp>
        <p:nvSpPr>
          <p:cNvPr id="3" name="Content Placeholder 2">
            <a:extLst>
              <a:ext uri="{FF2B5EF4-FFF2-40B4-BE49-F238E27FC236}">
                <a16:creationId xmlns:a16="http://schemas.microsoft.com/office/drawing/2014/main" id="{E5896625-1651-9D75-C6B9-5B6E42B7DD43}"/>
              </a:ext>
            </a:extLst>
          </p:cNvPr>
          <p:cNvSpPr>
            <a:spLocks noGrp="1"/>
          </p:cNvSpPr>
          <p:nvPr>
            <p:ph idx="1"/>
          </p:nvPr>
        </p:nvSpPr>
        <p:spPr/>
        <p:txBody>
          <a:bodyPr/>
          <a:lstStyle/>
          <a:p>
            <a:pPr marL="0" indent="0">
              <a:buNone/>
            </a:pPr>
            <a:r>
              <a:rPr lang="en-US" dirty="0"/>
              <a:t>This quarter, CS107 is participating in the Proctoring Study, meaning the midterm and final exams will be proctored, and some OAE exams will be administered by the Centralized Testing Center (CTC).</a:t>
            </a:r>
          </a:p>
          <a:p>
            <a:pPr marL="0" indent="0">
              <a:buNone/>
            </a:pPr>
            <a:endParaRPr lang="en-US" dirty="0"/>
          </a:p>
          <a:p>
            <a:pPr marL="0" indent="0">
              <a:buNone/>
            </a:pPr>
            <a:r>
              <a:rPr lang="en-US" dirty="0"/>
              <a:t>For this reason, OAE exam accommodations must be submitted to us at least 10 calendar days prior to the midterm, and no later than May 25th, 2026, at 5:00 pm for the final exam.  For urgent OAE-related accommodation needs that arise after the deadline, please consult your OAE adviser.</a:t>
            </a:r>
          </a:p>
        </p:txBody>
      </p:sp>
    </p:spTree>
    <p:extLst>
      <p:ext uri="{BB962C8B-B14F-4D97-AF65-F5344CB8AC3E}">
        <p14:creationId xmlns:p14="http://schemas.microsoft.com/office/powerpoint/2010/main" val="40087167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6AB3F-FEE6-AB8A-580C-746819A6E6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189212-8699-AA53-EF41-F3D4A0E26B9C}"/>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F02D31DC-C134-ACA7-A2E3-4E6D19D07571}"/>
              </a:ext>
            </a:extLst>
          </p:cNvPr>
          <p:cNvSpPr>
            <a:spLocks noGrp="1"/>
          </p:cNvSpPr>
          <p:nvPr>
            <p:ph idx="1"/>
          </p:nvPr>
        </p:nvSpPr>
        <p:spPr/>
        <p:txBody>
          <a:bodyPr anchor="ctr"/>
          <a:lstStyle/>
          <a:p>
            <a:pPr lvl="1">
              <a:spcBef>
                <a:spcPts val="1000"/>
              </a:spcBef>
              <a:buNone/>
              <a:tabLst>
                <a:tab pos="2055813" algn="l"/>
                <a:tab pos="2684463" algn="l"/>
              </a:tabLst>
            </a:pPr>
            <a:r>
              <a:rPr lang="en-US" altLang="x-none" sz="4400" b="1" dirty="0">
                <a:solidFill>
                  <a:srgbClr val="800000"/>
                </a:solidFill>
              </a:rPr>
              <a:t>	****</a:t>
            </a:r>
            <a:r>
              <a:rPr lang="en-US" altLang="x-none" sz="4400" dirty="0"/>
              <a:t>		35%		Assignments</a:t>
            </a:r>
          </a:p>
          <a:p>
            <a:pPr lvl="1">
              <a:spcBef>
                <a:spcPts val="1000"/>
              </a:spcBef>
              <a:buNone/>
              <a:tabLst>
                <a:tab pos="2055813" algn="l"/>
                <a:tab pos="2684463" algn="l"/>
              </a:tabLst>
            </a:pPr>
            <a:r>
              <a:rPr lang="en-US" altLang="x-none" sz="4400" dirty="0"/>
              <a:t>	</a:t>
            </a:r>
            <a:r>
              <a:rPr lang="en-US" altLang="x-none" sz="4400" b="1" dirty="0">
                <a:solidFill>
                  <a:schemeClr val="accent2"/>
                </a:solidFill>
              </a:rPr>
              <a:t>*</a:t>
            </a:r>
            <a:r>
              <a:rPr lang="en-US" altLang="x-none" sz="4400" dirty="0"/>
              <a:t>		  5%		Lab Participation</a:t>
            </a:r>
          </a:p>
          <a:p>
            <a:pPr lvl="1">
              <a:spcBef>
                <a:spcPts val="1000"/>
              </a:spcBef>
              <a:buNone/>
              <a:tabLst>
                <a:tab pos="2055813" algn="l"/>
                <a:tab pos="2684463" algn="l"/>
              </a:tabLst>
            </a:pPr>
            <a:r>
              <a:rPr lang="en-US" altLang="x-none" sz="4400" dirty="0"/>
              <a:t>	</a:t>
            </a:r>
            <a:r>
              <a:rPr lang="en-US" altLang="x-none" sz="4400" b="1" dirty="0">
                <a:solidFill>
                  <a:schemeClr val="accent6"/>
                </a:solidFill>
              </a:rPr>
              <a:t>*</a:t>
            </a:r>
            <a:r>
              <a:rPr lang="en-US" altLang="x-none" sz="4400" dirty="0"/>
              <a:t>		  5%		Lecture Points</a:t>
            </a:r>
            <a:endParaRPr lang="en-US" altLang="x-none" sz="4400" b="1" dirty="0">
              <a:solidFill>
                <a:schemeClr val="hlink"/>
              </a:solidFill>
            </a:endParaRPr>
          </a:p>
          <a:p>
            <a:pPr lvl="1">
              <a:spcBef>
                <a:spcPts val="1000"/>
              </a:spcBef>
              <a:buNone/>
              <a:tabLst>
                <a:tab pos="2055813" algn="l"/>
                <a:tab pos="2684463" algn="l"/>
              </a:tabLst>
            </a:pPr>
            <a:r>
              <a:rPr lang="en-US" altLang="x-none" sz="4400" b="1" dirty="0">
                <a:solidFill>
                  <a:schemeClr val="hlink"/>
                </a:solidFill>
              </a:rPr>
              <a:t>	**</a:t>
            </a:r>
            <a:r>
              <a:rPr lang="en-US" altLang="x-none" sz="4400" dirty="0"/>
              <a:t>		20%		Midterm Exam</a:t>
            </a:r>
          </a:p>
          <a:p>
            <a:pPr lvl="1">
              <a:spcBef>
                <a:spcPts val="1000"/>
              </a:spcBef>
              <a:buNone/>
              <a:tabLst>
                <a:tab pos="2055813" algn="l"/>
                <a:tab pos="2684463" algn="l"/>
              </a:tabLst>
            </a:pPr>
            <a:r>
              <a:rPr lang="en-US" altLang="x-none" sz="4400" dirty="0"/>
              <a:t>	</a:t>
            </a:r>
            <a:r>
              <a:rPr lang="en-US" altLang="x-none" sz="4400" b="1" dirty="0">
                <a:solidFill>
                  <a:srgbClr val="7030A0"/>
                </a:solidFill>
              </a:rPr>
              <a:t>****</a:t>
            </a:r>
            <a:r>
              <a:rPr lang="en-US" altLang="x-none" sz="4400" dirty="0"/>
              <a:t>		35%		Final Exam</a:t>
            </a:r>
          </a:p>
          <a:p>
            <a:pPr lvl="1">
              <a:spcBef>
                <a:spcPts val="1000"/>
              </a:spcBef>
              <a:buNone/>
              <a:tabLst>
                <a:tab pos="2055813" algn="l"/>
                <a:tab pos="2684463" algn="l"/>
              </a:tabLst>
            </a:pPr>
            <a:endParaRPr lang="en-US" altLang="x-none" sz="4400" dirty="0"/>
          </a:p>
        </p:txBody>
      </p:sp>
      <p:sp>
        <p:nvSpPr>
          <p:cNvPr id="6" name="Rectangle 5">
            <a:extLst>
              <a:ext uri="{FF2B5EF4-FFF2-40B4-BE49-F238E27FC236}">
                <a16:creationId xmlns:a16="http://schemas.microsoft.com/office/drawing/2014/main" id="{083A723C-EB9B-4FB5-A98C-794EBA15D02D}"/>
              </a:ext>
            </a:extLst>
          </p:cNvPr>
          <p:cNvSpPr/>
          <p:nvPr/>
        </p:nvSpPr>
        <p:spPr>
          <a:xfrm>
            <a:off x="1066800" y="312420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98A49B5-54D4-BF86-E719-1149E5CC8E34}"/>
              </a:ext>
            </a:extLst>
          </p:cNvPr>
          <p:cNvSpPr/>
          <p:nvPr/>
        </p:nvSpPr>
        <p:spPr>
          <a:xfrm>
            <a:off x="1066800" y="2301114"/>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6E5B4BA-4886-4923-54B4-C62018D99CDC}"/>
              </a:ext>
            </a:extLst>
          </p:cNvPr>
          <p:cNvSpPr txBox="1"/>
          <p:nvPr/>
        </p:nvSpPr>
        <p:spPr>
          <a:xfrm>
            <a:off x="3023780" y="5791200"/>
            <a:ext cx="6144439" cy="954107"/>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rPr>
              <a:t>Read our full course policies document:</a:t>
            </a:r>
          </a:p>
          <a:p>
            <a:pPr algn="ctr"/>
            <a:r>
              <a:rPr lang="en-US" sz="2800" dirty="0">
                <a:latin typeface="Calibri" panose="020F0502020204030204" pitchFamily="34" charset="0"/>
                <a:cs typeface="Calibri" panose="020F0502020204030204" pitchFamily="34" charset="0"/>
                <a:hlinkClick r:id="rId3"/>
              </a:rPr>
              <a:t>https://cs107.stanford.edu/syllabus.html</a:t>
            </a:r>
            <a:endParaRPr lang="en-US" sz="28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867753F6-6C98-159E-861A-731194F69006}"/>
              </a:ext>
            </a:extLst>
          </p:cNvPr>
          <p:cNvSpPr/>
          <p:nvPr/>
        </p:nvSpPr>
        <p:spPr>
          <a:xfrm>
            <a:off x="1905000" y="1755511"/>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CF6BF6D-2D53-A2D7-45CB-E3304A237B24}"/>
              </a:ext>
            </a:extLst>
          </p:cNvPr>
          <p:cNvSpPr/>
          <p:nvPr/>
        </p:nvSpPr>
        <p:spPr>
          <a:xfrm>
            <a:off x="1905000" y="4569090"/>
            <a:ext cx="152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75920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F92A-94A3-9F44-A2AA-C60E2902BCE0}"/>
              </a:ext>
            </a:extLst>
          </p:cNvPr>
          <p:cNvSpPr>
            <a:spLocks noGrp="1"/>
          </p:cNvSpPr>
          <p:nvPr>
            <p:ph type="title"/>
          </p:nvPr>
        </p:nvSpPr>
        <p:spPr/>
        <p:txBody>
          <a:bodyPr/>
          <a:lstStyle/>
          <a:p>
            <a:r>
              <a:rPr lang="en-US" dirty="0"/>
              <a:t>Question Break!</a:t>
            </a:r>
          </a:p>
        </p:txBody>
      </p:sp>
      <p:sp>
        <p:nvSpPr>
          <p:cNvPr id="4" name="TextBox 3">
            <a:extLst>
              <a:ext uri="{FF2B5EF4-FFF2-40B4-BE49-F238E27FC236}">
                <a16:creationId xmlns:a16="http://schemas.microsoft.com/office/drawing/2014/main" id="{CED5AAC9-229D-B843-9559-AA2745F07AEE}"/>
              </a:ext>
            </a:extLst>
          </p:cNvPr>
          <p:cNvSpPr txBox="1"/>
          <p:nvPr/>
        </p:nvSpPr>
        <p:spPr>
          <a:xfrm>
            <a:off x="1335914" y="4267200"/>
            <a:ext cx="9534459" cy="523220"/>
          </a:xfrm>
          <a:prstGeom prst="rect">
            <a:avLst/>
          </a:prstGeom>
          <a:noFill/>
        </p:spPr>
        <p:txBody>
          <a:bodyPr wrap="square" rtlCol="0">
            <a:spAutoFit/>
          </a:bodyPr>
          <a:lstStyle/>
          <a:p>
            <a:pPr algn="ctr"/>
            <a:r>
              <a:rPr lang="en-US" sz="2800" dirty="0">
                <a:latin typeface="Calibri" panose="020F0502020204030204" pitchFamily="34" charset="0"/>
                <a:cs typeface="Calibri" panose="020F0502020204030204" pitchFamily="34" charset="0"/>
              </a:rPr>
              <a:t>What questions do you have about section, lecture or exams?</a:t>
            </a:r>
          </a:p>
        </p:txBody>
      </p:sp>
    </p:spTree>
    <p:extLst>
      <p:ext uri="{BB962C8B-B14F-4D97-AF65-F5344CB8AC3E}">
        <p14:creationId xmlns:p14="http://schemas.microsoft.com/office/powerpoint/2010/main" val="36559658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1AD7E-6893-1A4B-BF35-62AA2C4186FE}"/>
              </a:ext>
            </a:extLst>
          </p:cNvPr>
          <p:cNvSpPr>
            <a:spLocks noGrp="1"/>
          </p:cNvSpPr>
          <p:nvPr>
            <p:ph type="title"/>
          </p:nvPr>
        </p:nvSpPr>
        <p:spPr/>
        <p:txBody>
          <a:bodyPr/>
          <a:lstStyle/>
          <a:p>
            <a:r>
              <a:rPr lang="en-US" dirty="0"/>
              <a:t>Getting Help</a:t>
            </a:r>
          </a:p>
        </p:txBody>
      </p:sp>
      <p:sp>
        <p:nvSpPr>
          <p:cNvPr id="3" name="Content Placeholder 2">
            <a:extLst>
              <a:ext uri="{FF2B5EF4-FFF2-40B4-BE49-F238E27FC236}">
                <a16:creationId xmlns:a16="http://schemas.microsoft.com/office/drawing/2014/main" id="{94946847-EBAE-FC4F-9EF7-ED67E68C9630}"/>
              </a:ext>
            </a:extLst>
          </p:cNvPr>
          <p:cNvSpPr>
            <a:spLocks noGrp="1"/>
          </p:cNvSpPr>
          <p:nvPr>
            <p:ph idx="1"/>
          </p:nvPr>
        </p:nvSpPr>
        <p:spPr>
          <a:xfrm>
            <a:off x="152400" y="1295400"/>
            <a:ext cx="11811000" cy="5334000"/>
          </a:xfrm>
        </p:spPr>
        <p:txBody>
          <a:bodyPr/>
          <a:lstStyle/>
          <a:p>
            <a:r>
              <a:rPr lang="en-US" dirty="0"/>
              <a:t>Post on the </a:t>
            </a:r>
            <a:r>
              <a:rPr lang="en-US" b="1" dirty="0"/>
              <a:t>Discussion Forum</a:t>
            </a:r>
            <a:endParaRPr lang="en-US" dirty="0"/>
          </a:p>
          <a:p>
            <a:pPr lvl="1"/>
            <a:r>
              <a:rPr lang="en-US" dirty="0"/>
              <a:t>Online discussion forum for students; post questions, answer other students’ questions</a:t>
            </a:r>
          </a:p>
          <a:p>
            <a:pPr lvl="1"/>
            <a:r>
              <a:rPr lang="en-US" dirty="0"/>
              <a:t>Best for course material discussions, course policy questions, short debugging questions or general assignment questions (DON’T POST ASSIGNMENT CODE!)</a:t>
            </a:r>
          </a:p>
          <a:p>
            <a:r>
              <a:rPr lang="en-US" dirty="0"/>
              <a:t>Visit </a:t>
            </a:r>
            <a:r>
              <a:rPr lang="en-US" b="1" dirty="0"/>
              <a:t>Helper Hours</a:t>
            </a:r>
            <a:endParaRPr lang="en-US" dirty="0"/>
          </a:p>
          <a:p>
            <a:pPr lvl="1"/>
            <a:r>
              <a:rPr lang="en-US" dirty="0"/>
              <a:t>Chat about course topics or just hang out</a:t>
            </a:r>
          </a:p>
          <a:p>
            <a:pPr lvl="1"/>
            <a:r>
              <a:rPr lang="en-US" dirty="0"/>
              <a:t>Sign up in a queue for 1:1 TA help; schedule will be posted / hours start tomorrow.</a:t>
            </a:r>
          </a:p>
          <a:p>
            <a:pPr lvl="1"/>
            <a:r>
              <a:rPr lang="en-US" dirty="0"/>
              <a:t>Mix of in-person-only and online-only helper hours</a:t>
            </a:r>
          </a:p>
          <a:p>
            <a:pPr lvl="1"/>
            <a:r>
              <a:rPr lang="en-US" dirty="0"/>
              <a:t>Best for </a:t>
            </a:r>
            <a:r>
              <a:rPr lang="en-US" b="1" dirty="0"/>
              <a:t>group work</a:t>
            </a:r>
            <a:r>
              <a:rPr lang="en-US" dirty="0"/>
              <a:t>, </a:t>
            </a:r>
            <a:r>
              <a:rPr lang="en-US" b="1" dirty="0"/>
              <a:t>coding/debugging questions (with TAs only!)</a:t>
            </a:r>
            <a:r>
              <a:rPr lang="en-US" dirty="0"/>
              <a:t> or </a:t>
            </a:r>
            <a:r>
              <a:rPr lang="en-US" b="1" dirty="0"/>
              <a:t>longer course material discussions</a:t>
            </a:r>
          </a:p>
        </p:txBody>
      </p:sp>
    </p:spTree>
    <p:extLst>
      <p:ext uri="{BB962C8B-B14F-4D97-AF65-F5344CB8AC3E}">
        <p14:creationId xmlns:p14="http://schemas.microsoft.com/office/powerpoint/2010/main" val="27973814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FF1EC-6702-3F64-1DF5-2BAEDD93A596}"/>
              </a:ext>
            </a:extLst>
          </p:cNvPr>
          <p:cNvSpPr>
            <a:spLocks noGrp="1"/>
          </p:cNvSpPr>
          <p:nvPr>
            <p:ph type="title"/>
          </p:nvPr>
        </p:nvSpPr>
        <p:spPr/>
        <p:txBody>
          <a:bodyPr/>
          <a:lstStyle/>
          <a:p>
            <a:r>
              <a:rPr lang="en-US" dirty="0"/>
              <a:t>Course Staff Contact Information</a:t>
            </a:r>
          </a:p>
        </p:txBody>
      </p:sp>
      <p:sp>
        <p:nvSpPr>
          <p:cNvPr id="3" name="Content Placeholder 2">
            <a:extLst>
              <a:ext uri="{FF2B5EF4-FFF2-40B4-BE49-F238E27FC236}">
                <a16:creationId xmlns:a16="http://schemas.microsoft.com/office/drawing/2014/main" id="{4099BDAF-3A09-E368-7810-74160DC9BDB7}"/>
              </a:ext>
            </a:extLst>
          </p:cNvPr>
          <p:cNvSpPr>
            <a:spLocks noGrp="1"/>
          </p:cNvSpPr>
          <p:nvPr>
            <p:ph idx="1"/>
          </p:nvPr>
        </p:nvSpPr>
        <p:spPr>
          <a:xfrm>
            <a:off x="152400" y="1219200"/>
            <a:ext cx="11811000" cy="5181600"/>
          </a:xfrm>
        </p:spPr>
        <p:txBody>
          <a:bodyPr/>
          <a:lstStyle/>
          <a:p>
            <a:r>
              <a:rPr lang="en-US" dirty="0"/>
              <a:t>3 forms on the course homepage for OAE, extensions, and exam info.</a:t>
            </a:r>
          </a:p>
          <a:p>
            <a:r>
              <a:rPr lang="en-US" dirty="0"/>
              <a:t>Email the </a:t>
            </a:r>
            <a:r>
              <a:rPr lang="en-US" b="1" dirty="0"/>
              <a:t>grader</a:t>
            </a:r>
            <a:r>
              <a:rPr lang="en-US" dirty="0"/>
              <a:t> on your assignment grade report for questions about assignment style or manual review grades - for questions about assignment </a:t>
            </a:r>
            <a:r>
              <a:rPr lang="en-US" dirty="0" err="1"/>
              <a:t>autograder</a:t>
            </a:r>
            <a:r>
              <a:rPr lang="en-US" dirty="0"/>
              <a:t> test scores, please email the </a:t>
            </a:r>
            <a:r>
              <a:rPr lang="en-US" b="1" dirty="0"/>
              <a:t>assignment grading lead TA</a:t>
            </a:r>
            <a:r>
              <a:rPr lang="en-US" dirty="0"/>
              <a:t>.</a:t>
            </a:r>
          </a:p>
          <a:p>
            <a:r>
              <a:rPr lang="en-US" dirty="0"/>
              <a:t>Email your </a:t>
            </a:r>
            <a:r>
              <a:rPr lang="en-US" b="1" dirty="0"/>
              <a:t>lab TA </a:t>
            </a:r>
            <a:r>
              <a:rPr lang="en-US" dirty="0"/>
              <a:t>for questions about section attendance grades, or for section accommodations (e.g. missing a section due to extenuating circumstances).</a:t>
            </a:r>
          </a:p>
          <a:p>
            <a:r>
              <a:rPr lang="en-US" dirty="0"/>
              <a:t>Email the </a:t>
            </a:r>
            <a:r>
              <a:rPr lang="en-US" b="1" dirty="0"/>
              <a:t>Head TA </a:t>
            </a:r>
            <a:r>
              <a:rPr lang="en-US" dirty="0"/>
              <a:t>for other requests, such as about Office of Accessible Education accommodations or other accommodations, enrollment questions, auditing, or other personal matters.</a:t>
            </a:r>
          </a:p>
          <a:p>
            <a:r>
              <a:rPr lang="en-US" dirty="0"/>
              <a:t>Can also email the </a:t>
            </a:r>
            <a:r>
              <a:rPr lang="en-US" b="1" dirty="0"/>
              <a:t>instructor</a:t>
            </a:r>
            <a:r>
              <a:rPr lang="en-US" dirty="0"/>
              <a:t> for questions about private/personal matters.</a:t>
            </a:r>
          </a:p>
          <a:p>
            <a:r>
              <a:rPr lang="en-US" dirty="0"/>
              <a:t>We are not able to answer course material or assignment questions via email; instead, take advantage of Ed or Helper hours resources!</a:t>
            </a:r>
          </a:p>
        </p:txBody>
      </p:sp>
    </p:spTree>
    <p:extLst>
      <p:ext uri="{BB962C8B-B14F-4D97-AF65-F5344CB8AC3E}">
        <p14:creationId xmlns:p14="http://schemas.microsoft.com/office/powerpoint/2010/main" val="301912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5ECF-38C4-6E46-83B9-8BE34C67300E}"/>
              </a:ext>
            </a:extLst>
          </p:cNvPr>
          <p:cNvSpPr>
            <a:spLocks noGrp="1"/>
          </p:cNvSpPr>
          <p:nvPr>
            <p:ph type="title"/>
          </p:nvPr>
        </p:nvSpPr>
        <p:spPr/>
        <p:txBody>
          <a:bodyPr/>
          <a:lstStyle/>
          <a:p>
            <a:r>
              <a:rPr lang="en-US" dirty="0"/>
              <a:t>OAE Accommodations</a:t>
            </a:r>
          </a:p>
        </p:txBody>
      </p:sp>
      <p:sp>
        <p:nvSpPr>
          <p:cNvPr id="3" name="Content Placeholder 2">
            <a:extLst>
              <a:ext uri="{FF2B5EF4-FFF2-40B4-BE49-F238E27FC236}">
                <a16:creationId xmlns:a16="http://schemas.microsoft.com/office/drawing/2014/main" id="{CAA2C808-E211-2547-B0C5-A2D459D944EB}"/>
              </a:ext>
            </a:extLst>
          </p:cNvPr>
          <p:cNvSpPr>
            <a:spLocks noGrp="1"/>
          </p:cNvSpPr>
          <p:nvPr>
            <p:ph idx="1"/>
          </p:nvPr>
        </p:nvSpPr>
        <p:spPr/>
        <p:txBody>
          <a:bodyPr/>
          <a:lstStyle/>
          <a:p>
            <a:pPr marL="0" indent="0">
              <a:buNone/>
            </a:pPr>
            <a:r>
              <a:rPr lang="en-US" dirty="0"/>
              <a:t>We are eager to do everything we can to support you and make you successful in CS107!  Please upload your OAE letter via our OAE form on the course homepage as soon as possible.  In particular, please let us know of any needed exam accommodations by </a:t>
            </a:r>
            <a:r>
              <a:rPr lang="en-US" b="1" dirty="0"/>
              <a:t>Fri 4/17 if possible.</a:t>
            </a:r>
            <a:endParaRPr lang="en-US" dirty="0"/>
          </a:p>
        </p:txBody>
      </p:sp>
    </p:spTree>
    <p:extLst>
      <p:ext uri="{BB962C8B-B14F-4D97-AF65-F5344CB8AC3E}">
        <p14:creationId xmlns:p14="http://schemas.microsoft.com/office/powerpoint/2010/main" val="26916576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14376-C605-90E2-6148-A74AF059579C}"/>
              </a:ext>
            </a:extLst>
          </p:cNvPr>
          <p:cNvSpPr>
            <a:spLocks noGrp="1"/>
          </p:cNvSpPr>
          <p:nvPr>
            <p:ph type="title"/>
          </p:nvPr>
        </p:nvSpPr>
        <p:spPr/>
        <p:txBody>
          <a:bodyPr/>
          <a:lstStyle/>
          <a:p>
            <a:r>
              <a:rPr lang="en-US" dirty="0"/>
              <a:t>Course Flexibility</a:t>
            </a:r>
          </a:p>
        </p:txBody>
      </p:sp>
      <p:sp>
        <p:nvSpPr>
          <p:cNvPr id="3" name="Content Placeholder 2">
            <a:extLst>
              <a:ext uri="{FF2B5EF4-FFF2-40B4-BE49-F238E27FC236}">
                <a16:creationId xmlns:a16="http://schemas.microsoft.com/office/drawing/2014/main" id="{D8A42A2F-22BE-EAF5-5ADE-99655A417EFC}"/>
              </a:ext>
            </a:extLst>
          </p:cNvPr>
          <p:cNvSpPr>
            <a:spLocks noGrp="1"/>
          </p:cNvSpPr>
          <p:nvPr>
            <p:ph idx="1"/>
          </p:nvPr>
        </p:nvSpPr>
        <p:spPr/>
        <p:txBody>
          <a:bodyPr/>
          <a:lstStyle/>
          <a:p>
            <a:pPr marL="0" indent="0">
              <a:buNone/>
            </a:pPr>
            <a:r>
              <a:rPr lang="en-US" b="0" i="0" u="none" strike="noStrike" dirty="0">
                <a:effectLst/>
              </a:rPr>
              <a:t>If you are ever sick or encounter an emergency or other exceptional circumstance, we have a variety of accommodation mechanisms, including:</a:t>
            </a:r>
          </a:p>
          <a:p>
            <a:pPr lvl="1"/>
            <a:r>
              <a:rPr lang="en-US" sz="2800" b="0" i="0" u="none" strike="noStrike" dirty="0">
                <a:effectLst/>
              </a:rPr>
              <a:t>Extended time on assignments</a:t>
            </a:r>
          </a:p>
          <a:p>
            <a:pPr lvl="1"/>
            <a:r>
              <a:rPr lang="en-US" sz="2800" dirty="0"/>
              <a:t>Makeup labs</a:t>
            </a:r>
          </a:p>
          <a:p>
            <a:pPr lvl="1"/>
            <a:r>
              <a:rPr lang="en-US" sz="2800" b="0" i="0" u="none" strike="noStrike" dirty="0">
                <a:effectLst/>
              </a:rPr>
              <a:t>Lecture pre-excused misses</a:t>
            </a:r>
          </a:p>
          <a:p>
            <a:pPr lvl="1"/>
            <a:r>
              <a:rPr lang="en-US" sz="2800" dirty="0"/>
              <a:t>Exam accommodations for emergencies/illness</a:t>
            </a:r>
          </a:p>
          <a:p>
            <a:pPr lvl="1"/>
            <a:r>
              <a:rPr lang="en-US" sz="2800" b="0" i="0" u="none" strike="noStrike" dirty="0">
                <a:effectLst/>
              </a:rPr>
              <a:t>Ability to attend all helper hours remotely with Head TA permission</a:t>
            </a:r>
          </a:p>
          <a:p>
            <a:pPr lvl="1"/>
            <a:endParaRPr lang="en-US" sz="2800" dirty="0"/>
          </a:p>
          <a:p>
            <a:pPr marL="0" indent="0">
              <a:buNone/>
            </a:pPr>
            <a:r>
              <a:rPr lang="en-US" dirty="0"/>
              <a:t>If you feel ill or are sick, </a:t>
            </a:r>
            <a:r>
              <a:rPr lang="en-US" b="1" dirty="0"/>
              <a:t>please stay home and take care of yourself</a:t>
            </a:r>
            <a:r>
              <a:rPr lang="en-US" dirty="0"/>
              <a:t>. We never want you to feel that you must attend class or helper hours if you are not feeling well.  And if you are ill or have another emergency or exceptional circumstance, please reach out to us so that we can help!</a:t>
            </a:r>
          </a:p>
        </p:txBody>
      </p:sp>
    </p:spTree>
    <p:extLst>
      <p:ext uri="{BB962C8B-B14F-4D97-AF65-F5344CB8AC3E}">
        <p14:creationId xmlns:p14="http://schemas.microsoft.com/office/powerpoint/2010/main" val="2553965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243AF-263F-B640-9827-F799AA5E9C83}"/>
              </a:ext>
            </a:extLst>
          </p:cNvPr>
          <p:cNvSpPr>
            <a:spLocks noGrp="1"/>
          </p:cNvSpPr>
          <p:nvPr>
            <p:ph type="title"/>
          </p:nvPr>
        </p:nvSpPr>
        <p:spPr/>
        <p:txBody>
          <a:bodyPr/>
          <a:lstStyle/>
          <a:p>
            <a:r>
              <a:rPr lang="en-US" dirty="0"/>
              <a:t>Stanford Honor Code</a:t>
            </a:r>
          </a:p>
        </p:txBody>
      </p:sp>
      <p:sp>
        <p:nvSpPr>
          <p:cNvPr id="3" name="Content Placeholder 2">
            <a:extLst>
              <a:ext uri="{FF2B5EF4-FFF2-40B4-BE49-F238E27FC236}">
                <a16:creationId xmlns:a16="http://schemas.microsoft.com/office/drawing/2014/main" id="{2D500C3A-FCFC-234B-9337-04898735108B}"/>
              </a:ext>
            </a:extLst>
          </p:cNvPr>
          <p:cNvSpPr>
            <a:spLocks noGrp="1"/>
          </p:cNvSpPr>
          <p:nvPr>
            <p:ph idx="1"/>
          </p:nvPr>
        </p:nvSpPr>
        <p:spPr>
          <a:xfrm>
            <a:off x="152400" y="1219200"/>
            <a:ext cx="11811000" cy="5181600"/>
          </a:xfrm>
        </p:spPr>
        <p:txBody>
          <a:bodyPr/>
          <a:lstStyle/>
          <a:p>
            <a:pPr marL="0" indent="0">
              <a:buNone/>
            </a:pPr>
            <a:r>
              <a:rPr lang="en-US" sz="2200" i="1" strike="noStrike" dirty="0">
                <a:effectLst/>
              </a:rPr>
              <a:t>From </a:t>
            </a:r>
            <a:r>
              <a:rPr lang="en-US" sz="2200" i="1" strike="noStrike" dirty="0">
                <a:effectLst/>
                <a:hlinkClick r:id="rId3"/>
              </a:rPr>
              <a:t>http://honorcode.stanford.edu</a:t>
            </a:r>
            <a:r>
              <a:rPr lang="en-US" sz="2200" i="1" strike="noStrike" dirty="0">
                <a:effectLst/>
              </a:rPr>
              <a:t> (newly updated Honor Code):</a:t>
            </a:r>
          </a:p>
          <a:p>
            <a:pPr marL="0" indent="0">
              <a:buNone/>
            </a:pPr>
            <a:r>
              <a:rPr lang="en-US" sz="2200" b="1" i="0" u="sng" strike="noStrike" dirty="0">
                <a:effectLst/>
              </a:rPr>
              <a:t>The Honor Code is an undertaking of the Stanford academic community, individually and collectively. Its purpose is to uphold a culture of academic honesty.</a:t>
            </a:r>
            <a:endParaRPr lang="en-US" sz="2200" dirty="0"/>
          </a:p>
          <a:p>
            <a:pPr marL="0" indent="0">
              <a:buNone/>
            </a:pPr>
            <a:r>
              <a:rPr lang="en-US" sz="2200" dirty="0"/>
              <a:t>Students will support this culture of academic honesty by neither giving nor accepting unpermitted academic aid in any work that serves as a component of grading or evaluation, including assignments, examinations, and research.</a:t>
            </a:r>
          </a:p>
          <a:p>
            <a:pPr marL="0" indent="0">
              <a:buNone/>
            </a:pPr>
            <a:endParaRPr lang="en-US" sz="2200" dirty="0"/>
          </a:p>
          <a:p>
            <a:pPr marL="0" indent="0">
              <a:buNone/>
            </a:pPr>
            <a:r>
              <a:rPr lang="en-US" sz="2200" dirty="0"/>
              <a:t>Instructors will support this culture of academic honesty by providing clear guidance, both in their course syllabi and in response to student questions, on what constitutes permitted and unpermitted aid. Instructors will also not take unusual or unreasonable precautions to prevent academic dishonesty.</a:t>
            </a:r>
          </a:p>
          <a:p>
            <a:pPr marL="0" indent="0">
              <a:buNone/>
            </a:pPr>
            <a:endParaRPr lang="en-US" sz="2200" dirty="0"/>
          </a:p>
          <a:p>
            <a:pPr marL="0" indent="0">
              <a:buNone/>
            </a:pPr>
            <a:r>
              <a:rPr lang="en-US" sz="2200" dirty="0"/>
              <a:t>Students and instructors will also cultivate an environment conducive to academic integrity. While instructors alone set academic requirements, the Honor Code is a community undertaking that requires students and instructors to work together to ensure conditions that support academic integrity.</a:t>
            </a:r>
          </a:p>
        </p:txBody>
      </p:sp>
    </p:spTree>
    <p:extLst>
      <p:ext uri="{BB962C8B-B14F-4D97-AF65-F5344CB8AC3E}">
        <p14:creationId xmlns:p14="http://schemas.microsoft.com/office/powerpoint/2010/main" val="34810148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E2D10-8C30-D242-BAEE-7859F255AE3A}"/>
              </a:ext>
            </a:extLst>
          </p:cNvPr>
          <p:cNvSpPr>
            <a:spLocks noGrp="1"/>
          </p:cNvSpPr>
          <p:nvPr>
            <p:ph type="title"/>
          </p:nvPr>
        </p:nvSpPr>
        <p:spPr/>
        <p:txBody>
          <a:bodyPr/>
          <a:lstStyle/>
          <a:p>
            <a:r>
              <a:rPr lang="en-US" dirty="0"/>
              <a:t>Honor Code and CS107</a:t>
            </a:r>
          </a:p>
        </p:txBody>
      </p:sp>
      <p:sp>
        <p:nvSpPr>
          <p:cNvPr id="3" name="Content Placeholder 2">
            <a:extLst>
              <a:ext uri="{FF2B5EF4-FFF2-40B4-BE49-F238E27FC236}">
                <a16:creationId xmlns:a16="http://schemas.microsoft.com/office/drawing/2014/main" id="{68954AFA-D21A-0D48-8DE9-F188BDCAA2C3}"/>
              </a:ext>
            </a:extLst>
          </p:cNvPr>
          <p:cNvSpPr>
            <a:spLocks noGrp="1"/>
          </p:cNvSpPr>
          <p:nvPr>
            <p:ph idx="1"/>
          </p:nvPr>
        </p:nvSpPr>
        <p:spPr/>
        <p:txBody>
          <a:bodyPr/>
          <a:lstStyle/>
          <a:p>
            <a:pPr marL="0" indent="0">
              <a:buNone/>
            </a:pPr>
            <a:r>
              <a:rPr lang="en-US" altLang="x-none" sz="2800" b="1" dirty="0">
                <a:solidFill>
                  <a:srgbClr val="FF0000"/>
                </a:solidFill>
              </a:rPr>
              <a:t>It is your responsibility to ensure you have read and are familiar with the honor code guidelines posted on the main page of the course website.  Please read them and come talk to us if you have any questions or concerns.</a:t>
            </a:r>
            <a:endParaRPr lang="en-US" altLang="x-none" dirty="0"/>
          </a:p>
          <a:p>
            <a:pPr marL="0" indent="0">
              <a:buNone/>
            </a:pPr>
            <a:endParaRPr lang="en-US" altLang="x-none" dirty="0"/>
          </a:p>
          <a:p>
            <a:pPr marL="0" indent="0">
              <a:buNone/>
            </a:pPr>
            <a:r>
              <a:rPr lang="en-US" altLang="x-none" dirty="0"/>
              <a:t>Please help us ensure academic integrity:</a:t>
            </a:r>
          </a:p>
          <a:p>
            <a:pPr lvl="1"/>
            <a:r>
              <a:rPr lang="en-US" altLang="x-none" dirty="0"/>
              <a:t>Indicate any assistance received on HW (books, friends, etc.).</a:t>
            </a:r>
          </a:p>
          <a:p>
            <a:pPr lvl="1"/>
            <a:r>
              <a:rPr lang="en-US" altLang="x-none" dirty="0"/>
              <a:t>Do not look at other people's solution code or answers</a:t>
            </a:r>
          </a:p>
          <a:p>
            <a:pPr lvl="1"/>
            <a:r>
              <a:rPr lang="en-US" altLang="x-none" dirty="0"/>
              <a:t>Do not give your solutions to others or post them publicly on the web or our Ed forum.</a:t>
            </a:r>
          </a:p>
          <a:p>
            <a:pPr lvl="1"/>
            <a:r>
              <a:rPr lang="en-US" altLang="x-none" dirty="0"/>
              <a:t>Tutoring is not appropriate for help with work that will be submitted for a grade.</a:t>
            </a:r>
          </a:p>
          <a:p>
            <a:pPr lvl="1"/>
            <a:r>
              <a:rPr lang="en-US" altLang="x-none" dirty="0"/>
              <a:t>Do not use AI tools to write code/responses for you on assignments or any graded work.</a:t>
            </a:r>
          </a:p>
        </p:txBody>
      </p:sp>
      <p:sp>
        <p:nvSpPr>
          <p:cNvPr id="4" name="TextBox 3">
            <a:extLst>
              <a:ext uri="{FF2B5EF4-FFF2-40B4-BE49-F238E27FC236}">
                <a16:creationId xmlns:a16="http://schemas.microsoft.com/office/drawing/2014/main" id="{81DBBC69-D4F4-F840-83AA-11438562684D}"/>
              </a:ext>
            </a:extLst>
          </p:cNvPr>
          <p:cNvSpPr txBox="1"/>
          <p:nvPr/>
        </p:nvSpPr>
        <p:spPr>
          <a:xfrm>
            <a:off x="2991996" y="2514600"/>
            <a:ext cx="6131808" cy="523220"/>
          </a:xfrm>
          <a:prstGeom prst="rect">
            <a:avLst/>
          </a:prstGeom>
          <a:noFill/>
        </p:spPr>
        <p:txBody>
          <a:bodyPr wrap="none" rtlCol="0">
            <a:spAutoFit/>
          </a:bodyPr>
          <a:lstStyle/>
          <a:p>
            <a:pPr algn="ctr"/>
            <a:r>
              <a:rPr lang="en-US" sz="2800" dirty="0">
                <a:latin typeface="Calibri" panose="020F0502020204030204" pitchFamily="34" charset="0"/>
                <a:cs typeface="Calibri" panose="020F0502020204030204" pitchFamily="34" charset="0"/>
                <a:hlinkClick r:id="rId3"/>
              </a:rPr>
              <a:t>https://cs107.stanford.edu/collaboration</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040380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E2D10-8C30-D242-BAEE-7859F255AE3A}"/>
              </a:ext>
            </a:extLst>
          </p:cNvPr>
          <p:cNvSpPr>
            <a:spLocks noGrp="1"/>
          </p:cNvSpPr>
          <p:nvPr>
            <p:ph type="title"/>
          </p:nvPr>
        </p:nvSpPr>
        <p:spPr/>
        <p:txBody>
          <a:bodyPr/>
          <a:lstStyle/>
          <a:p>
            <a:r>
              <a:rPr lang="en-US" dirty="0"/>
              <a:t>Honor Code and CS107</a:t>
            </a:r>
          </a:p>
        </p:txBody>
      </p:sp>
      <p:sp>
        <p:nvSpPr>
          <p:cNvPr id="3" name="Content Placeholder 2">
            <a:extLst>
              <a:ext uri="{FF2B5EF4-FFF2-40B4-BE49-F238E27FC236}">
                <a16:creationId xmlns:a16="http://schemas.microsoft.com/office/drawing/2014/main" id="{68954AFA-D21A-0D48-8DE9-F188BDCAA2C3}"/>
              </a:ext>
            </a:extLst>
          </p:cNvPr>
          <p:cNvSpPr>
            <a:spLocks noGrp="1"/>
          </p:cNvSpPr>
          <p:nvPr>
            <p:ph idx="1"/>
          </p:nvPr>
        </p:nvSpPr>
        <p:spPr/>
        <p:txBody>
          <a:bodyPr/>
          <a:lstStyle/>
          <a:p>
            <a:pPr marL="0" indent="0">
              <a:buNone/>
            </a:pPr>
            <a:r>
              <a:rPr lang="en-US" dirty="0"/>
              <a:t>The resources that we designate as off limits are designated as such because:</a:t>
            </a:r>
          </a:p>
          <a:p>
            <a:r>
              <a:rPr lang="en-US" dirty="0"/>
              <a:t>We want the work you submit to be your own</a:t>
            </a:r>
          </a:p>
          <a:p>
            <a:r>
              <a:rPr lang="en-US" dirty="0"/>
              <a:t>This is the best way we believe we can achieve the learning goals for CS107</a:t>
            </a:r>
          </a:p>
          <a:p>
            <a:r>
              <a:rPr lang="en-US" dirty="0"/>
              <a:t>The learning happens in the process; appropriating someone else’s work as your own, or using help beyond what is allowed, means you deprive yourself of that process. </a:t>
            </a:r>
          </a:p>
          <a:p>
            <a:r>
              <a:rPr lang="en-US" altLang="x-none" dirty="0"/>
              <a:t>If you need help, please contact us and we will help you.  We do not want you to feel any pressure to violate the Honor Code in order to succeed in this course.</a:t>
            </a:r>
          </a:p>
          <a:p>
            <a:pPr lvl="1"/>
            <a:r>
              <a:rPr lang="en-US" altLang="x-none" dirty="0"/>
              <a:t>We also have a retraction policy that permits retracting all or part of previously-submitted assignment or other work up to 5 days after the on-time deadline, no questions asked (except for the final exam).</a:t>
            </a:r>
            <a:endParaRPr lang="en-US" dirty="0"/>
          </a:p>
        </p:txBody>
      </p:sp>
    </p:spTree>
    <p:extLst>
      <p:ext uri="{BB962C8B-B14F-4D97-AF65-F5344CB8AC3E}">
        <p14:creationId xmlns:p14="http://schemas.microsoft.com/office/powerpoint/2010/main" val="193654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3CEC5-BB5E-C7A1-AFD8-A5ACAA99B0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A4B56F-3737-8BAD-7A63-E0E1F864C206}"/>
              </a:ext>
            </a:extLst>
          </p:cNvPr>
          <p:cNvSpPr>
            <a:spLocks noGrp="1"/>
          </p:cNvSpPr>
          <p:nvPr>
            <p:ph type="title"/>
          </p:nvPr>
        </p:nvSpPr>
        <p:spPr/>
        <p:txBody>
          <a:bodyPr/>
          <a:lstStyle/>
          <a:p>
            <a:r>
              <a:rPr lang="en-US" dirty="0"/>
              <a:t>Honor Code and CS107</a:t>
            </a:r>
          </a:p>
        </p:txBody>
      </p:sp>
      <p:sp>
        <p:nvSpPr>
          <p:cNvPr id="3" name="Content Placeholder 2">
            <a:extLst>
              <a:ext uri="{FF2B5EF4-FFF2-40B4-BE49-F238E27FC236}">
                <a16:creationId xmlns:a16="http://schemas.microsoft.com/office/drawing/2014/main" id="{DF95785F-A2A8-30CD-0EA1-65AD480EA57A}"/>
              </a:ext>
            </a:extLst>
          </p:cNvPr>
          <p:cNvSpPr>
            <a:spLocks noGrp="1"/>
          </p:cNvSpPr>
          <p:nvPr>
            <p:ph idx="1"/>
          </p:nvPr>
        </p:nvSpPr>
        <p:spPr/>
        <p:txBody>
          <a:bodyPr/>
          <a:lstStyle/>
          <a:p>
            <a:pPr marL="0" indent="0">
              <a:buNone/>
            </a:pPr>
            <a:r>
              <a:rPr lang="en-US" dirty="0"/>
              <a:t>We have sophisticated tools and detection mechanisms.  </a:t>
            </a:r>
            <a:r>
              <a:rPr lang="en-US" altLang="x-none" dirty="0"/>
              <a:t>Assignments are checked for similarity with help of robust software tools and processes.  Concerns are reported to the Office of Community Standards.</a:t>
            </a:r>
            <a:r>
              <a:rPr lang="en-US" dirty="0"/>
              <a:t> Any cases determined by the OCS process to be Honor Code violations will result in zero credit for the work of concern plus a course grade penalty of at least a one grade bucket decrease (e.g. B to B-) up to failing the course.</a:t>
            </a:r>
          </a:p>
          <a:p>
            <a:pPr marL="0" indent="0">
              <a:buNone/>
            </a:pPr>
            <a:endParaRPr lang="en-US" altLang="x-none" dirty="0"/>
          </a:p>
          <a:p>
            <a:pPr marL="0" indent="0">
              <a:buNone/>
            </a:pPr>
            <a:r>
              <a:rPr lang="en-US" dirty="0"/>
              <a:t>We tell you this to show you how seriously we take this – we want to foster an environment where everyone can do their best work with integrity.</a:t>
            </a:r>
            <a:endParaRPr lang="en-US" altLang="x-none" dirty="0"/>
          </a:p>
        </p:txBody>
      </p:sp>
    </p:spTree>
    <p:extLst>
      <p:ext uri="{BB962C8B-B14F-4D97-AF65-F5344CB8AC3E}">
        <p14:creationId xmlns:p14="http://schemas.microsoft.com/office/powerpoint/2010/main" val="1662855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C831B-71CB-A7AD-4003-F436DA6AB05E}"/>
              </a:ext>
            </a:extLst>
          </p:cNvPr>
          <p:cNvSpPr>
            <a:spLocks noGrp="1"/>
          </p:cNvSpPr>
          <p:nvPr>
            <p:ph type="title"/>
          </p:nvPr>
        </p:nvSpPr>
        <p:spPr/>
        <p:txBody>
          <a:bodyPr/>
          <a:lstStyle/>
          <a:p>
            <a:r>
              <a:rPr lang="en-US" dirty="0"/>
              <a:t>Use of AI Tools</a:t>
            </a:r>
          </a:p>
        </p:txBody>
      </p:sp>
      <p:sp>
        <p:nvSpPr>
          <p:cNvPr id="3" name="Content Placeholder 2">
            <a:extLst>
              <a:ext uri="{FF2B5EF4-FFF2-40B4-BE49-F238E27FC236}">
                <a16:creationId xmlns:a16="http://schemas.microsoft.com/office/drawing/2014/main" id="{0CF25AFE-A48F-EF8E-2EDF-4FAE41D19EF2}"/>
              </a:ext>
            </a:extLst>
          </p:cNvPr>
          <p:cNvSpPr>
            <a:spLocks noGrp="1"/>
          </p:cNvSpPr>
          <p:nvPr>
            <p:ph idx="1"/>
          </p:nvPr>
        </p:nvSpPr>
        <p:spPr/>
        <p:txBody>
          <a:bodyPr/>
          <a:lstStyle/>
          <a:p>
            <a:r>
              <a:rPr lang="en-US" dirty="0"/>
              <a:t>AI tools can be extremely valuable in certain contexts and enable easier development / coding.  </a:t>
            </a:r>
          </a:p>
          <a:p>
            <a:r>
              <a:rPr lang="en-US" dirty="0"/>
              <a:t>However, for CS107 our focus is on not just the artifact but also the process: developing skills to write code, debug code, and think critically about existing code and code you write, all of which will make you a more powerful computer scientist and let you work more effectively and efficiently!</a:t>
            </a:r>
          </a:p>
          <a:p>
            <a:r>
              <a:rPr lang="en-US" dirty="0"/>
              <a:t>For these reasons, you should only use AI tools in the same way that you would ask a friend in the class for help – high level questions, citations where needed, etc.  You </a:t>
            </a:r>
            <a:r>
              <a:rPr lang="en-US" b="1" dirty="0"/>
              <a:t>should not use AI tools to write code/responses for you on assignments or any graded work</a:t>
            </a:r>
            <a:r>
              <a:rPr lang="en-US" dirty="0"/>
              <a:t>.  Doing so is a violation of the Stanford Honor Code.</a:t>
            </a:r>
          </a:p>
        </p:txBody>
      </p:sp>
    </p:spTree>
    <p:extLst>
      <p:ext uri="{BB962C8B-B14F-4D97-AF65-F5344CB8AC3E}">
        <p14:creationId xmlns:p14="http://schemas.microsoft.com/office/powerpoint/2010/main" val="108886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solidFill>
                  <a:schemeClr val="bg1">
                    <a:lumMod val="75000"/>
                  </a:schemeClr>
                </a:solidFill>
              </a:rPr>
              <a:t>Introduction</a:t>
            </a:r>
          </a:p>
          <a:p>
            <a:r>
              <a:rPr lang="en-US" dirty="0">
                <a:solidFill>
                  <a:schemeClr val="bg1">
                    <a:lumMod val="75000"/>
                  </a:schemeClr>
                </a:solidFill>
              </a:rPr>
              <a:t>CS107 Course Topics</a:t>
            </a:r>
          </a:p>
          <a:p>
            <a:r>
              <a:rPr lang="en-US" dirty="0">
                <a:solidFill>
                  <a:schemeClr val="bg1">
                    <a:lumMod val="75000"/>
                  </a:schemeClr>
                </a:solidFill>
              </a:rPr>
              <a:t>CS107 Course Policies</a:t>
            </a:r>
          </a:p>
          <a:p>
            <a:r>
              <a:rPr lang="en-US" b="1" dirty="0"/>
              <a:t>Unix and the Command Line</a:t>
            </a:r>
          </a:p>
        </p:txBody>
      </p:sp>
    </p:spTree>
    <p:extLst>
      <p:ext uri="{BB962C8B-B14F-4D97-AF65-F5344CB8AC3E}">
        <p14:creationId xmlns:p14="http://schemas.microsoft.com/office/powerpoint/2010/main" val="15806763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58061-40A9-EF44-A5D6-FED093104CFF}"/>
              </a:ext>
            </a:extLst>
          </p:cNvPr>
          <p:cNvSpPr>
            <a:spLocks noGrp="1"/>
          </p:cNvSpPr>
          <p:nvPr>
            <p:ph type="title"/>
          </p:nvPr>
        </p:nvSpPr>
        <p:spPr/>
        <p:txBody>
          <a:bodyPr/>
          <a:lstStyle/>
          <a:p>
            <a:r>
              <a:rPr lang="en-US" dirty="0"/>
              <a:t>What is Unix?</a:t>
            </a:r>
          </a:p>
        </p:txBody>
      </p:sp>
      <p:sp>
        <p:nvSpPr>
          <p:cNvPr id="3" name="Content Placeholder 2">
            <a:extLst>
              <a:ext uri="{FF2B5EF4-FFF2-40B4-BE49-F238E27FC236}">
                <a16:creationId xmlns:a16="http://schemas.microsoft.com/office/drawing/2014/main" id="{0FF14759-C2C3-2E48-B300-047528E8F677}"/>
              </a:ext>
            </a:extLst>
          </p:cNvPr>
          <p:cNvSpPr>
            <a:spLocks noGrp="1"/>
          </p:cNvSpPr>
          <p:nvPr>
            <p:ph idx="1"/>
          </p:nvPr>
        </p:nvSpPr>
        <p:spPr/>
        <p:txBody>
          <a:bodyPr/>
          <a:lstStyle/>
          <a:p>
            <a:r>
              <a:rPr lang="en-US" b="1" dirty="0"/>
              <a:t>Unix: </a:t>
            </a:r>
            <a:r>
              <a:rPr lang="en-US" dirty="0"/>
              <a:t>a set of standards and tools commonly used in software development.</a:t>
            </a:r>
          </a:p>
          <a:p>
            <a:pPr lvl="1"/>
            <a:r>
              <a:rPr lang="en-US" b="1" dirty="0"/>
              <a:t>macOS</a:t>
            </a:r>
            <a:r>
              <a:rPr lang="en-US" dirty="0"/>
              <a:t> and </a:t>
            </a:r>
            <a:r>
              <a:rPr lang="en-US" b="1" dirty="0"/>
              <a:t>Linux </a:t>
            </a:r>
            <a:r>
              <a:rPr lang="en-US" dirty="0"/>
              <a:t>are operating systems built on top of Unix</a:t>
            </a:r>
          </a:p>
          <a:p>
            <a:r>
              <a:rPr lang="en-US" dirty="0"/>
              <a:t>You can navigate a Unix system using the </a:t>
            </a:r>
            <a:r>
              <a:rPr lang="en-US" b="1" dirty="0"/>
              <a:t>command line</a:t>
            </a:r>
            <a:r>
              <a:rPr lang="en-US" dirty="0"/>
              <a:t> (“terminal”)</a:t>
            </a:r>
          </a:p>
          <a:p>
            <a:r>
              <a:rPr lang="en-US" dirty="0"/>
              <a:t>Every Unix system works with the same tools and commands</a:t>
            </a:r>
          </a:p>
        </p:txBody>
      </p:sp>
      <p:pic>
        <p:nvPicPr>
          <p:cNvPr id="6" name="Picture 5" descr="A screenshot of a command line Unix interface, which is how we work on programs in CS107.  The specific contents of the screenshot are not important.">
            <a:extLst>
              <a:ext uri="{FF2B5EF4-FFF2-40B4-BE49-F238E27FC236}">
                <a16:creationId xmlns:a16="http://schemas.microsoft.com/office/drawing/2014/main" id="{F92B8986-1EE8-9343-A8A2-5F20EB30917F}"/>
              </a:ext>
            </a:extLst>
          </p:cNvPr>
          <p:cNvPicPr>
            <a:picLocks noChangeAspect="1"/>
          </p:cNvPicPr>
          <p:nvPr/>
        </p:nvPicPr>
        <p:blipFill>
          <a:blip r:embed="rId3"/>
          <a:stretch>
            <a:fillRect/>
          </a:stretch>
        </p:blipFill>
        <p:spPr>
          <a:xfrm>
            <a:off x="3657600" y="3451646"/>
            <a:ext cx="4876800" cy="3406354"/>
          </a:xfrm>
          <a:prstGeom prst="rect">
            <a:avLst/>
          </a:prstGeom>
        </p:spPr>
      </p:pic>
    </p:spTree>
    <p:extLst>
      <p:ext uri="{BB962C8B-B14F-4D97-AF65-F5344CB8AC3E}">
        <p14:creationId xmlns:p14="http://schemas.microsoft.com/office/powerpoint/2010/main" val="6117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A83-6CEF-334D-9F1F-DB8B016B7104}"/>
              </a:ext>
            </a:extLst>
          </p:cNvPr>
          <p:cNvSpPr>
            <a:spLocks noGrp="1"/>
          </p:cNvSpPr>
          <p:nvPr>
            <p:ph type="title"/>
          </p:nvPr>
        </p:nvSpPr>
        <p:spPr/>
        <p:txBody>
          <a:bodyPr/>
          <a:lstStyle/>
          <a:p>
            <a:r>
              <a:rPr lang="en-US" dirty="0"/>
              <a:t>What is the Command Line?</a:t>
            </a:r>
          </a:p>
        </p:txBody>
      </p:sp>
      <p:sp>
        <p:nvSpPr>
          <p:cNvPr id="3" name="Content Placeholder 2">
            <a:extLst>
              <a:ext uri="{FF2B5EF4-FFF2-40B4-BE49-F238E27FC236}">
                <a16:creationId xmlns:a16="http://schemas.microsoft.com/office/drawing/2014/main" id="{EA1E2FB8-EEC4-6644-B13B-F221D4307365}"/>
              </a:ext>
            </a:extLst>
          </p:cNvPr>
          <p:cNvSpPr>
            <a:spLocks noGrp="1"/>
          </p:cNvSpPr>
          <p:nvPr>
            <p:ph idx="1"/>
          </p:nvPr>
        </p:nvSpPr>
        <p:spPr/>
        <p:txBody>
          <a:bodyPr/>
          <a:lstStyle/>
          <a:p>
            <a:r>
              <a:rPr lang="en-US" dirty="0"/>
              <a:t>The </a:t>
            </a:r>
            <a:r>
              <a:rPr lang="en-US" b="1" dirty="0"/>
              <a:t>command-line</a:t>
            </a:r>
            <a:r>
              <a:rPr lang="en-US" dirty="0"/>
              <a:t> is a text-based interface (i.e., </a:t>
            </a:r>
            <a:r>
              <a:rPr lang="en-US" b="1" dirty="0"/>
              <a:t>terminal </a:t>
            </a:r>
            <a:r>
              <a:rPr lang="en-US" dirty="0"/>
              <a:t>interface) to navigate a computer, instead of a Graphical User Interface (GUI).</a:t>
            </a:r>
          </a:p>
        </p:txBody>
      </p:sp>
      <p:pic>
        <p:nvPicPr>
          <p:cNvPr id="5" name="Picture 4" descr="A graphical user interface displaying files on a computer.  It is displaying the contents of a folder called &quot;lectures&quot; with lecture documents in it, but is displaying it using a visual icons and a graphical interface.">
            <a:extLst>
              <a:ext uri="{FF2B5EF4-FFF2-40B4-BE49-F238E27FC236}">
                <a16:creationId xmlns:a16="http://schemas.microsoft.com/office/drawing/2014/main" id="{EE15B869-958D-E94D-81AB-13BC87D420FD}"/>
              </a:ext>
            </a:extLst>
          </p:cNvPr>
          <p:cNvPicPr>
            <a:picLocks noChangeAspect="1"/>
          </p:cNvPicPr>
          <p:nvPr/>
        </p:nvPicPr>
        <p:blipFill>
          <a:blip r:embed="rId2"/>
          <a:stretch>
            <a:fillRect/>
          </a:stretch>
        </p:blipFill>
        <p:spPr>
          <a:xfrm>
            <a:off x="152400" y="2362200"/>
            <a:ext cx="6009510" cy="3733800"/>
          </a:xfrm>
          <a:prstGeom prst="rect">
            <a:avLst/>
          </a:prstGeom>
        </p:spPr>
      </p:pic>
      <p:pic>
        <p:nvPicPr>
          <p:cNvPr id="9" name="Picture 8" descr="A command line user interface displaying files on a computer.  It is displaying the contents of a folder called &quot;lectures&quot; with lecture documents in it, but is displaying it using a text based interface.">
            <a:extLst>
              <a:ext uri="{FF2B5EF4-FFF2-40B4-BE49-F238E27FC236}">
                <a16:creationId xmlns:a16="http://schemas.microsoft.com/office/drawing/2014/main" id="{3BC3D833-7511-B448-A57B-9AB29EBA03C9}"/>
              </a:ext>
            </a:extLst>
          </p:cNvPr>
          <p:cNvPicPr>
            <a:picLocks noChangeAspect="1"/>
          </p:cNvPicPr>
          <p:nvPr/>
        </p:nvPicPr>
        <p:blipFill>
          <a:blip r:embed="rId3"/>
          <a:stretch>
            <a:fillRect/>
          </a:stretch>
        </p:blipFill>
        <p:spPr>
          <a:xfrm>
            <a:off x="6172200" y="2206577"/>
            <a:ext cx="5791200" cy="4045046"/>
          </a:xfrm>
          <a:prstGeom prst="rect">
            <a:avLst/>
          </a:prstGeom>
        </p:spPr>
      </p:pic>
      <p:sp>
        <p:nvSpPr>
          <p:cNvPr id="10" name="TextBox 9">
            <a:extLst>
              <a:ext uri="{FF2B5EF4-FFF2-40B4-BE49-F238E27FC236}">
                <a16:creationId xmlns:a16="http://schemas.microsoft.com/office/drawing/2014/main" id="{8C694469-A301-3841-9D82-12A7ADE12091}"/>
              </a:ext>
            </a:extLst>
          </p:cNvPr>
          <p:cNvSpPr txBox="1"/>
          <p:nvPr/>
        </p:nvSpPr>
        <p:spPr>
          <a:xfrm>
            <a:off x="1819624" y="6088445"/>
            <a:ext cx="2685352" cy="369332"/>
          </a:xfrm>
          <a:prstGeom prst="rect">
            <a:avLst/>
          </a:prstGeom>
          <a:noFill/>
        </p:spPr>
        <p:txBody>
          <a:bodyPr wrap="none" rtlCol="0">
            <a:spAutoFit/>
          </a:bodyPr>
          <a:lstStyle/>
          <a:p>
            <a:pPr algn="ctr"/>
            <a:r>
              <a:rPr lang="en-US" dirty="0"/>
              <a:t>Graphical User Interface</a:t>
            </a:r>
          </a:p>
        </p:txBody>
      </p:sp>
      <p:sp>
        <p:nvSpPr>
          <p:cNvPr id="11" name="TextBox 10">
            <a:extLst>
              <a:ext uri="{FF2B5EF4-FFF2-40B4-BE49-F238E27FC236}">
                <a16:creationId xmlns:a16="http://schemas.microsoft.com/office/drawing/2014/main" id="{52E8C8D5-96ED-1D4E-96D2-C5DDD9AF2FA0}"/>
              </a:ext>
            </a:extLst>
          </p:cNvPr>
          <p:cNvSpPr txBox="1"/>
          <p:nvPr/>
        </p:nvSpPr>
        <p:spPr>
          <a:xfrm>
            <a:off x="7936689" y="6088445"/>
            <a:ext cx="2262222" cy="369332"/>
          </a:xfrm>
          <a:prstGeom prst="rect">
            <a:avLst/>
          </a:prstGeom>
          <a:noFill/>
        </p:spPr>
        <p:txBody>
          <a:bodyPr wrap="none" rtlCol="0">
            <a:spAutoFit/>
          </a:bodyPr>
          <a:lstStyle/>
          <a:p>
            <a:pPr algn="ctr"/>
            <a:r>
              <a:rPr lang="en-US" dirty="0"/>
              <a:t>Text-based interface</a:t>
            </a:r>
          </a:p>
        </p:txBody>
      </p:sp>
    </p:spTree>
    <p:extLst>
      <p:ext uri="{BB962C8B-B14F-4D97-AF65-F5344CB8AC3E}">
        <p14:creationId xmlns:p14="http://schemas.microsoft.com/office/powerpoint/2010/main" val="5320255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CD9E-A7C7-904D-B03A-8E9F71A08682}"/>
              </a:ext>
            </a:extLst>
          </p:cNvPr>
          <p:cNvSpPr>
            <a:spLocks noGrp="1"/>
          </p:cNvSpPr>
          <p:nvPr>
            <p:ph type="title"/>
          </p:nvPr>
        </p:nvSpPr>
        <p:spPr/>
        <p:txBody>
          <a:bodyPr/>
          <a:lstStyle/>
          <a:p>
            <a:r>
              <a:rPr lang="en-US" dirty="0"/>
              <a:t>Command Line Vs. GUI</a:t>
            </a:r>
          </a:p>
        </p:txBody>
      </p:sp>
      <p:sp>
        <p:nvSpPr>
          <p:cNvPr id="3" name="Content Placeholder 2">
            <a:extLst>
              <a:ext uri="{FF2B5EF4-FFF2-40B4-BE49-F238E27FC236}">
                <a16:creationId xmlns:a16="http://schemas.microsoft.com/office/drawing/2014/main" id="{375A01E6-41F7-664B-9D48-57083B866318}"/>
              </a:ext>
            </a:extLst>
          </p:cNvPr>
          <p:cNvSpPr>
            <a:spLocks noGrp="1"/>
          </p:cNvSpPr>
          <p:nvPr>
            <p:ph idx="1"/>
          </p:nvPr>
        </p:nvSpPr>
        <p:spPr/>
        <p:txBody>
          <a:bodyPr/>
          <a:lstStyle/>
          <a:p>
            <a:pPr marL="0" indent="0">
              <a:buNone/>
            </a:pPr>
            <a:r>
              <a:rPr lang="en-US" dirty="0"/>
              <a:t>Just like a GUI file explorer interface, a terminal interface:</a:t>
            </a:r>
          </a:p>
          <a:p>
            <a:r>
              <a:rPr lang="en-US" dirty="0"/>
              <a:t>shows you a </a:t>
            </a:r>
            <a:r>
              <a:rPr lang="en-US" b="1" dirty="0"/>
              <a:t>specific place </a:t>
            </a:r>
            <a:r>
              <a:rPr lang="en-US" dirty="0"/>
              <a:t>on your computer at any given time.</a:t>
            </a:r>
          </a:p>
          <a:p>
            <a:r>
              <a:rPr lang="en-US" dirty="0"/>
              <a:t>lets you go </a:t>
            </a:r>
            <a:r>
              <a:rPr lang="en-US" b="1" dirty="0"/>
              <a:t>into folders </a:t>
            </a:r>
            <a:r>
              <a:rPr lang="en-US" dirty="0"/>
              <a:t>and </a:t>
            </a:r>
            <a:r>
              <a:rPr lang="en-US" b="1" dirty="0"/>
              <a:t>out of folders</a:t>
            </a:r>
            <a:r>
              <a:rPr lang="en-US" dirty="0"/>
              <a:t>.</a:t>
            </a:r>
          </a:p>
          <a:p>
            <a:r>
              <a:rPr lang="en-US" dirty="0"/>
              <a:t>lets you </a:t>
            </a:r>
            <a:r>
              <a:rPr lang="en-US" b="1" dirty="0"/>
              <a:t>create new </a:t>
            </a:r>
            <a:r>
              <a:rPr lang="en-US" dirty="0"/>
              <a:t>files and </a:t>
            </a:r>
            <a:r>
              <a:rPr lang="en-US" b="1" dirty="0"/>
              <a:t>edit</a:t>
            </a:r>
            <a:r>
              <a:rPr lang="en-US" dirty="0"/>
              <a:t> files.</a:t>
            </a:r>
          </a:p>
          <a:p>
            <a:r>
              <a:rPr lang="en-US" dirty="0"/>
              <a:t>lets you </a:t>
            </a:r>
            <a:r>
              <a:rPr lang="en-US" b="1" dirty="0"/>
              <a:t>execute programs</a:t>
            </a:r>
            <a:r>
              <a:rPr lang="en-US" dirty="0"/>
              <a:t>.</a:t>
            </a:r>
            <a:endParaRPr lang="en-US" b="1" dirty="0"/>
          </a:p>
        </p:txBody>
      </p:sp>
      <p:pic>
        <p:nvPicPr>
          <p:cNvPr id="4" name="Picture 3" descr="A graphical user interface displaying files on a computer.  It is displaying the contents of a folder called &quot;lectures&quot; with lecture documents in it, but is displaying it using a visual icons and a graphical interface.">
            <a:extLst>
              <a:ext uri="{FF2B5EF4-FFF2-40B4-BE49-F238E27FC236}">
                <a16:creationId xmlns:a16="http://schemas.microsoft.com/office/drawing/2014/main" id="{9BF9EBC4-F9CA-9044-8520-5C10706513C1}"/>
              </a:ext>
            </a:extLst>
          </p:cNvPr>
          <p:cNvPicPr>
            <a:picLocks noChangeAspect="1"/>
          </p:cNvPicPr>
          <p:nvPr/>
        </p:nvPicPr>
        <p:blipFill>
          <a:blip r:embed="rId3"/>
          <a:stretch>
            <a:fillRect/>
          </a:stretch>
        </p:blipFill>
        <p:spPr>
          <a:xfrm>
            <a:off x="2286380" y="4043182"/>
            <a:ext cx="3799710" cy="2360818"/>
          </a:xfrm>
          <a:prstGeom prst="rect">
            <a:avLst/>
          </a:prstGeom>
        </p:spPr>
      </p:pic>
      <p:pic>
        <p:nvPicPr>
          <p:cNvPr id="5" name="Picture 4" descr="A command line user interface displaying files on a computer.  It is displaying the contents of a folder called &quot;lectures&quot; with lecture documents in it, but is displaying it using a text based interface.">
            <a:extLst>
              <a:ext uri="{FF2B5EF4-FFF2-40B4-BE49-F238E27FC236}">
                <a16:creationId xmlns:a16="http://schemas.microsoft.com/office/drawing/2014/main" id="{BD612C66-C519-5041-9ED0-EDCC293E9276}"/>
              </a:ext>
            </a:extLst>
          </p:cNvPr>
          <p:cNvPicPr>
            <a:picLocks noChangeAspect="1"/>
          </p:cNvPicPr>
          <p:nvPr/>
        </p:nvPicPr>
        <p:blipFill>
          <a:blip r:embed="rId4"/>
          <a:stretch>
            <a:fillRect/>
          </a:stretch>
        </p:blipFill>
        <p:spPr>
          <a:xfrm>
            <a:off x="6086090" y="3846387"/>
            <a:ext cx="3661676" cy="2557613"/>
          </a:xfrm>
          <a:prstGeom prst="rect">
            <a:avLst/>
          </a:prstGeom>
        </p:spPr>
      </p:pic>
      <p:sp>
        <p:nvSpPr>
          <p:cNvPr id="6" name="TextBox 5">
            <a:extLst>
              <a:ext uri="{FF2B5EF4-FFF2-40B4-BE49-F238E27FC236}">
                <a16:creationId xmlns:a16="http://schemas.microsoft.com/office/drawing/2014/main" id="{5700F5CC-3EA0-9F45-BB4E-8C9D8A4C580B}"/>
              </a:ext>
            </a:extLst>
          </p:cNvPr>
          <p:cNvSpPr txBox="1"/>
          <p:nvPr/>
        </p:nvSpPr>
        <p:spPr>
          <a:xfrm>
            <a:off x="2811832" y="6402975"/>
            <a:ext cx="2748806" cy="369332"/>
          </a:xfrm>
          <a:prstGeom prst="rect">
            <a:avLst/>
          </a:prstGeom>
          <a:noFill/>
        </p:spPr>
        <p:txBody>
          <a:bodyPr wrap="square" rtlCol="0">
            <a:spAutoFit/>
          </a:bodyPr>
          <a:lstStyle/>
          <a:p>
            <a:pPr algn="ctr"/>
            <a:r>
              <a:rPr lang="en-US" dirty="0"/>
              <a:t>Graphical User Interface</a:t>
            </a:r>
          </a:p>
        </p:txBody>
      </p:sp>
      <p:sp>
        <p:nvSpPr>
          <p:cNvPr id="7" name="TextBox 6">
            <a:extLst>
              <a:ext uri="{FF2B5EF4-FFF2-40B4-BE49-F238E27FC236}">
                <a16:creationId xmlns:a16="http://schemas.microsoft.com/office/drawing/2014/main" id="{650A0E3C-495A-B745-999F-02EDA3B461C3}"/>
              </a:ext>
            </a:extLst>
          </p:cNvPr>
          <p:cNvSpPr txBox="1"/>
          <p:nvPr/>
        </p:nvSpPr>
        <p:spPr>
          <a:xfrm>
            <a:off x="6603044" y="6402975"/>
            <a:ext cx="2627767" cy="369332"/>
          </a:xfrm>
          <a:prstGeom prst="rect">
            <a:avLst/>
          </a:prstGeom>
          <a:noFill/>
        </p:spPr>
        <p:txBody>
          <a:bodyPr wrap="square" rtlCol="0">
            <a:spAutoFit/>
          </a:bodyPr>
          <a:lstStyle/>
          <a:p>
            <a:pPr algn="ctr"/>
            <a:r>
              <a:rPr lang="en-US" dirty="0"/>
              <a:t>Command-line interface</a:t>
            </a:r>
          </a:p>
        </p:txBody>
      </p:sp>
    </p:spTree>
    <p:extLst>
      <p:ext uri="{BB962C8B-B14F-4D97-AF65-F5344CB8AC3E}">
        <p14:creationId xmlns:p14="http://schemas.microsoft.com/office/powerpoint/2010/main" val="11121337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D74B-F881-D948-B836-FD1F796D4DB6}"/>
              </a:ext>
            </a:extLst>
          </p:cNvPr>
          <p:cNvSpPr>
            <a:spLocks noGrp="1"/>
          </p:cNvSpPr>
          <p:nvPr>
            <p:ph type="title"/>
          </p:nvPr>
        </p:nvSpPr>
        <p:spPr/>
        <p:txBody>
          <a:bodyPr/>
          <a:lstStyle/>
          <a:p>
            <a:r>
              <a:rPr lang="en-US" dirty="0"/>
              <a:t>Why Use Unix / the Command Line?</a:t>
            </a:r>
          </a:p>
        </p:txBody>
      </p:sp>
      <p:sp>
        <p:nvSpPr>
          <p:cNvPr id="3" name="Content Placeholder 2">
            <a:extLst>
              <a:ext uri="{FF2B5EF4-FFF2-40B4-BE49-F238E27FC236}">
                <a16:creationId xmlns:a16="http://schemas.microsoft.com/office/drawing/2014/main" id="{7305BE42-F069-6649-9484-C3E722A5F8EE}"/>
              </a:ext>
            </a:extLst>
          </p:cNvPr>
          <p:cNvSpPr>
            <a:spLocks noGrp="1"/>
          </p:cNvSpPr>
          <p:nvPr>
            <p:ph idx="1"/>
          </p:nvPr>
        </p:nvSpPr>
        <p:spPr>
          <a:xfrm>
            <a:off x="152400" y="1295400"/>
            <a:ext cx="11811000" cy="5562600"/>
          </a:xfrm>
        </p:spPr>
        <p:txBody>
          <a:bodyPr/>
          <a:lstStyle/>
          <a:p>
            <a:r>
              <a:rPr lang="en-US" dirty="0"/>
              <a:t>You can navigate almost any device using the same tools and commands:</a:t>
            </a:r>
          </a:p>
          <a:p>
            <a:pPr lvl="1"/>
            <a:r>
              <a:rPr lang="en-US" dirty="0"/>
              <a:t>Servers</a:t>
            </a:r>
          </a:p>
          <a:p>
            <a:pPr lvl="1"/>
            <a:r>
              <a:rPr lang="en-US" dirty="0"/>
              <a:t>Laptops and desktops</a:t>
            </a:r>
          </a:p>
          <a:p>
            <a:pPr lvl="1"/>
            <a:r>
              <a:rPr lang="en-US" dirty="0"/>
              <a:t>Embedded devices (Raspberry Pi, etc.)</a:t>
            </a:r>
          </a:p>
          <a:p>
            <a:pPr lvl="1"/>
            <a:r>
              <a:rPr lang="en-US" dirty="0"/>
              <a:t>Mobile Devices (Android, etc.)</a:t>
            </a:r>
          </a:p>
          <a:p>
            <a:r>
              <a:rPr lang="en-US" dirty="0"/>
              <a:t>Used frequently by software engineers:</a:t>
            </a:r>
          </a:p>
          <a:p>
            <a:pPr lvl="1"/>
            <a:r>
              <a:rPr lang="en-US" b="1" dirty="0"/>
              <a:t>Web development</a:t>
            </a:r>
            <a:r>
              <a:rPr lang="en-US" dirty="0"/>
              <a:t>: running servers and web tools on servers</a:t>
            </a:r>
          </a:p>
          <a:p>
            <a:pPr lvl="1"/>
            <a:r>
              <a:rPr lang="en-US" b="1" dirty="0"/>
              <a:t>Machine learning</a:t>
            </a:r>
            <a:r>
              <a:rPr lang="en-US" dirty="0"/>
              <a:t>: processing data on servers, running algorithms</a:t>
            </a:r>
          </a:p>
          <a:p>
            <a:pPr lvl="1"/>
            <a:r>
              <a:rPr lang="en-US" b="1" dirty="0"/>
              <a:t>Systems</a:t>
            </a:r>
            <a:r>
              <a:rPr lang="en-US" dirty="0"/>
              <a:t>: writing operating systems, networking code and embedded software</a:t>
            </a:r>
          </a:p>
          <a:p>
            <a:pPr lvl="1"/>
            <a:r>
              <a:rPr lang="en-US" b="1" dirty="0"/>
              <a:t>Mobile Development</a:t>
            </a:r>
            <a:r>
              <a:rPr lang="en-US" dirty="0"/>
              <a:t>: running tools, managing libraries</a:t>
            </a:r>
            <a:endParaRPr lang="en-US" b="1" dirty="0"/>
          </a:p>
          <a:p>
            <a:pPr lvl="1"/>
            <a:r>
              <a:rPr lang="en-US" dirty="0"/>
              <a:t>And more…</a:t>
            </a:r>
          </a:p>
          <a:p>
            <a:r>
              <a:rPr lang="en-US" dirty="0"/>
              <a:t>We’ll use Unix and the command line to implement and execute our programs.</a:t>
            </a:r>
          </a:p>
        </p:txBody>
      </p:sp>
    </p:spTree>
    <p:extLst>
      <p:ext uri="{BB962C8B-B14F-4D97-AF65-F5344CB8AC3E}">
        <p14:creationId xmlns:p14="http://schemas.microsoft.com/office/powerpoint/2010/main" val="1841832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F9E1F-1788-3441-819D-FB1BD74B8F4F}"/>
              </a:ext>
            </a:extLst>
          </p:cNvPr>
          <p:cNvSpPr>
            <a:spLocks noGrp="1"/>
          </p:cNvSpPr>
          <p:nvPr>
            <p:ph type="title"/>
          </p:nvPr>
        </p:nvSpPr>
        <p:spPr/>
        <p:txBody>
          <a:bodyPr/>
          <a:lstStyle/>
          <a:p>
            <a:r>
              <a:rPr lang="en-US" dirty="0"/>
              <a:t>Learning Unix and the Command Line</a:t>
            </a:r>
          </a:p>
        </p:txBody>
      </p:sp>
      <p:sp>
        <p:nvSpPr>
          <p:cNvPr id="3" name="Content Placeholder 2">
            <a:extLst>
              <a:ext uri="{FF2B5EF4-FFF2-40B4-BE49-F238E27FC236}">
                <a16:creationId xmlns:a16="http://schemas.microsoft.com/office/drawing/2014/main" id="{4B63F5E3-1B48-884E-8D38-7D08CBB2CF29}"/>
              </a:ext>
            </a:extLst>
          </p:cNvPr>
          <p:cNvSpPr>
            <a:spLocks noGrp="1"/>
          </p:cNvSpPr>
          <p:nvPr>
            <p:ph idx="1"/>
          </p:nvPr>
        </p:nvSpPr>
        <p:spPr/>
        <p:txBody>
          <a:bodyPr/>
          <a:lstStyle/>
          <a:p>
            <a:r>
              <a:rPr lang="en-US" dirty="0"/>
              <a:t>Using Unix and the command line can be intimidating at first:</a:t>
            </a:r>
          </a:p>
          <a:p>
            <a:pPr lvl="1"/>
            <a:r>
              <a:rPr lang="en-US" dirty="0"/>
              <a:t>It looks retro!</a:t>
            </a:r>
          </a:p>
          <a:p>
            <a:pPr lvl="1"/>
            <a:r>
              <a:rPr lang="en-US" dirty="0"/>
              <a:t>How do I know what to type?</a:t>
            </a:r>
          </a:p>
          <a:p>
            <a:r>
              <a:rPr lang="en-US" dirty="0"/>
              <a:t>It’s like learning a new language:</a:t>
            </a:r>
          </a:p>
          <a:p>
            <a:pPr lvl="1"/>
            <a:r>
              <a:rPr lang="en-US" dirty="0"/>
              <a:t>At first, you may have to constantly look things up (</a:t>
            </a:r>
            <a:r>
              <a:rPr lang="en-US" b="1" dirty="0"/>
              <a:t>resources</a:t>
            </a:r>
            <a:r>
              <a:rPr lang="en-US" dirty="0"/>
              <a:t> on course website!)</a:t>
            </a:r>
          </a:p>
          <a:p>
            <a:pPr lvl="1"/>
            <a:r>
              <a:rPr lang="en-US" dirty="0"/>
              <a:t>It’s important to spend as much time as possible (during labs and assignments) building muscle memory with the tools</a:t>
            </a:r>
          </a:p>
          <a:p>
            <a:endParaRPr lang="en-US" dirty="0"/>
          </a:p>
          <a:p>
            <a:endParaRPr lang="en-US" dirty="0"/>
          </a:p>
          <a:p>
            <a:endParaRPr lang="en-US" dirty="0"/>
          </a:p>
          <a:p>
            <a:pPr marL="0" indent="0">
              <a:buNone/>
            </a:pPr>
            <a:r>
              <a:rPr lang="en-US" i="1" dirty="0"/>
              <a:t>More next time!</a:t>
            </a:r>
          </a:p>
          <a:p>
            <a:pPr lvl="1"/>
            <a:endParaRPr lang="en-US" dirty="0"/>
          </a:p>
        </p:txBody>
      </p:sp>
    </p:spTree>
    <p:extLst>
      <p:ext uri="{BB962C8B-B14F-4D97-AF65-F5344CB8AC3E}">
        <p14:creationId xmlns:p14="http://schemas.microsoft.com/office/powerpoint/2010/main" val="41027230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FD60F-8103-5D46-B399-6E500F31D807}"/>
              </a:ext>
            </a:extLst>
          </p:cNvPr>
          <p:cNvSpPr>
            <a:spLocks noGrp="1"/>
          </p:cNvSpPr>
          <p:nvPr>
            <p:ph type="title"/>
          </p:nvPr>
        </p:nvSpPr>
        <p:spPr/>
        <p:txBody>
          <a:bodyPr/>
          <a:lstStyle/>
          <a:p>
            <a:r>
              <a:rPr lang="en-US" dirty="0"/>
              <a:t>Assign0</a:t>
            </a:r>
          </a:p>
        </p:txBody>
      </p:sp>
      <p:sp>
        <p:nvSpPr>
          <p:cNvPr id="3" name="Content Placeholder 2">
            <a:extLst>
              <a:ext uri="{FF2B5EF4-FFF2-40B4-BE49-F238E27FC236}">
                <a16:creationId xmlns:a16="http://schemas.microsoft.com/office/drawing/2014/main" id="{CC96AAF1-298C-E044-B9F2-DD6C3577123E}"/>
              </a:ext>
            </a:extLst>
          </p:cNvPr>
          <p:cNvSpPr>
            <a:spLocks noGrp="1"/>
          </p:cNvSpPr>
          <p:nvPr>
            <p:ph idx="1"/>
          </p:nvPr>
        </p:nvSpPr>
        <p:spPr/>
        <p:txBody>
          <a:bodyPr/>
          <a:lstStyle/>
          <a:p>
            <a:pPr marL="0" indent="0">
              <a:buNone/>
            </a:pPr>
            <a:r>
              <a:rPr lang="en-US" b="1" dirty="0"/>
              <a:t>Assignment 0 </a:t>
            </a:r>
            <a:r>
              <a:rPr lang="en-US" dirty="0"/>
              <a:t>(Intro to Unix and C) is due in one week on </a:t>
            </a:r>
            <a:r>
              <a:rPr lang="en-US" b="1" dirty="0">
                <a:solidFill>
                  <a:schemeClr val="accent1"/>
                </a:solidFill>
              </a:rPr>
              <a:t>Mon. 4/6 at 11:59PM PDT</a:t>
            </a:r>
            <a:r>
              <a:rPr lang="en-US" dirty="0"/>
              <a:t>.  It relies on material from this and the next lecture.</a:t>
            </a:r>
            <a:endParaRPr lang="en-US" b="1" dirty="0"/>
          </a:p>
          <a:p>
            <a:endParaRPr lang="en-US" dirty="0"/>
          </a:p>
          <a:p>
            <a:pPr marL="0" indent="0">
              <a:buNone/>
            </a:pPr>
            <a:r>
              <a:rPr lang="en-US" dirty="0"/>
              <a:t>There are </a:t>
            </a:r>
            <a:r>
              <a:rPr lang="en-US" b="1" dirty="0"/>
              <a:t>5</a:t>
            </a:r>
            <a:r>
              <a:rPr lang="en-US" dirty="0"/>
              <a:t> parts to the assignment, which is meant to get you comfortable using the command line, and editing/compiling/running C programs:</a:t>
            </a:r>
          </a:p>
          <a:p>
            <a:r>
              <a:rPr lang="en-US" dirty="0"/>
              <a:t>Visit the website resources to become familiar with different Unix commands</a:t>
            </a:r>
          </a:p>
          <a:p>
            <a:r>
              <a:rPr lang="en-US" b="1" dirty="0"/>
              <a:t>Clone</a:t>
            </a:r>
            <a:r>
              <a:rPr lang="en-US" dirty="0"/>
              <a:t> the assign0 starter project</a:t>
            </a:r>
          </a:p>
          <a:p>
            <a:r>
              <a:rPr lang="en-US" b="1" dirty="0"/>
              <a:t>Answer</a:t>
            </a:r>
            <a:r>
              <a:rPr lang="en-US" dirty="0"/>
              <a:t> several questions in </a:t>
            </a:r>
            <a:r>
              <a:rPr lang="en-US" dirty="0" err="1">
                <a:latin typeface="Consolas" panose="020B0609020204030204" pitchFamily="49" charset="0"/>
                <a:cs typeface="Consolas" panose="020B0609020204030204" pitchFamily="49" charset="0"/>
              </a:rPr>
              <a:t>readme.txt</a:t>
            </a:r>
            <a:endParaRPr lang="en-US" dirty="0">
              <a:latin typeface="Consolas" panose="020B0609020204030204" pitchFamily="49" charset="0"/>
              <a:cs typeface="Consolas" panose="020B0609020204030204" pitchFamily="49" charset="0"/>
            </a:endParaRPr>
          </a:p>
          <a:p>
            <a:r>
              <a:rPr lang="en-US" b="1" dirty="0"/>
              <a:t>Compile </a:t>
            </a:r>
            <a:r>
              <a:rPr lang="en-US" dirty="0"/>
              <a:t>a provided C program and </a:t>
            </a:r>
            <a:r>
              <a:rPr lang="en-US" b="1" dirty="0"/>
              <a:t>modify</a:t>
            </a:r>
            <a:r>
              <a:rPr lang="en-US" dirty="0"/>
              <a:t> it</a:t>
            </a:r>
          </a:p>
          <a:p>
            <a:r>
              <a:rPr lang="en-US" b="1" dirty="0"/>
              <a:t>Submit</a:t>
            </a:r>
            <a:r>
              <a:rPr lang="en-US" dirty="0"/>
              <a:t> the assignment</a:t>
            </a:r>
            <a:endParaRPr lang="en-US" b="1" dirty="0"/>
          </a:p>
        </p:txBody>
      </p:sp>
    </p:spTree>
    <p:extLst>
      <p:ext uri="{BB962C8B-B14F-4D97-AF65-F5344CB8AC3E}">
        <p14:creationId xmlns:p14="http://schemas.microsoft.com/office/powerpoint/2010/main" val="3745871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9B2C88-C776-9442-BD79-37E8C4F7863B}"/>
              </a:ext>
            </a:extLst>
          </p:cNvPr>
          <p:cNvSpPr>
            <a:spLocks noGrp="1"/>
          </p:cNvSpPr>
          <p:nvPr>
            <p:ph type="title"/>
          </p:nvPr>
        </p:nvSpPr>
        <p:spPr/>
        <p:txBody>
          <a:bodyPr/>
          <a:lstStyle/>
          <a:p>
            <a:r>
              <a:rPr lang="en-US" dirty="0"/>
              <a:t>Recap</a:t>
            </a:r>
          </a:p>
        </p:txBody>
      </p:sp>
      <p:sp>
        <p:nvSpPr>
          <p:cNvPr id="5" name="Content Placeholder 4">
            <a:extLst>
              <a:ext uri="{FF2B5EF4-FFF2-40B4-BE49-F238E27FC236}">
                <a16:creationId xmlns:a16="http://schemas.microsoft.com/office/drawing/2014/main" id="{AF839203-217E-6146-9D0E-2F420A0D3088}"/>
              </a:ext>
            </a:extLst>
          </p:cNvPr>
          <p:cNvSpPr>
            <a:spLocks noGrp="1"/>
          </p:cNvSpPr>
          <p:nvPr>
            <p:ph idx="1"/>
          </p:nvPr>
        </p:nvSpPr>
        <p:spPr/>
        <p:txBody>
          <a:bodyPr/>
          <a:lstStyle/>
          <a:p>
            <a:r>
              <a:rPr lang="en-US" dirty="0"/>
              <a:t>CS107 is a programming class in C that teaches you about what goes on under the hood of programming languages and software.</a:t>
            </a:r>
          </a:p>
          <a:p>
            <a:r>
              <a:rPr lang="en-US" dirty="0"/>
              <a:t>We’ll use Unix and command line tools to write, debug and run our programs.</a:t>
            </a:r>
          </a:p>
          <a:p>
            <a:r>
              <a:rPr lang="en-US" dirty="0"/>
              <a:t>Please visit the course website, cs107.stanford.edu, where you can read the General Information page, information about the Honor Code in CS107, and more about CS107 course policies and logistics.</a:t>
            </a:r>
          </a:p>
          <a:p>
            <a:endParaRPr lang="en-US" dirty="0"/>
          </a:p>
          <a:p>
            <a:pPr marL="0" indent="0">
              <a:buNone/>
            </a:pPr>
            <a:r>
              <a:rPr lang="en-US" b="1" dirty="0"/>
              <a:t>We’re looking forward to an awesome quarter!</a:t>
            </a:r>
            <a:endParaRPr lang="en-US" dirty="0"/>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2157148143"/>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10237</TotalTime>
  <Words>5060</Words>
  <Application>Microsoft Macintosh PowerPoint</Application>
  <PresentationFormat>Widescreen</PresentationFormat>
  <Paragraphs>463</Paragraphs>
  <Slides>58</Slides>
  <Notes>43</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58</vt:i4>
      </vt:variant>
    </vt:vector>
  </HeadingPairs>
  <TitlesOfParts>
    <vt:vector size="67" baseType="lpstr">
      <vt:lpstr>Andale Mono</vt:lpstr>
      <vt:lpstr>Arial</vt:lpstr>
      <vt:lpstr>Calibri</vt:lpstr>
      <vt:lpstr>Consolas</vt:lpstr>
      <vt:lpstr>Helvetica Neue</vt:lpstr>
      <vt:lpstr>Roboto</vt:lpstr>
      <vt:lpstr>Tahoma</vt:lpstr>
      <vt:lpstr>Verdana</vt:lpstr>
      <vt:lpstr>Default Design</vt:lpstr>
      <vt:lpstr>CS107, Lecture 1 Welcome to CS107!</vt:lpstr>
      <vt:lpstr>Asking Questions</vt:lpstr>
      <vt:lpstr>Plan For Today</vt:lpstr>
      <vt:lpstr>Plan For Today</vt:lpstr>
      <vt:lpstr>Teaching Team</vt:lpstr>
      <vt:lpstr>Companion Class: CS107ACE</vt:lpstr>
      <vt:lpstr>A Wonderful Community ❤️</vt:lpstr>
      <vt:lpstr>Course Website</vt:lpstr>
      <vt:lpstr>Plan For Today</vt:lpstr>
      <vt:lpstr>What is CS107?</vt:lpstr>
      <vt:lpstr>CS107: How/Why?</vt:lpstr>
      <vt:lpstr>Course Overview</vt:lpstr>
      <vt:lpstr>CS107 Learning Goals</vt:lpstr>
      <vt:lpstr>CS107 and Programming Experience</vt:lpstr>
      <vt:lpstr>Plan For Today</vt:lpstr>
      <vt:lpstr>Plan For Today</vt:lpstr>
      <vt:lpstr>Course Syllabus and Schedule</vt:lpstr>
      <vt:lpstr>CGOE Students</vt:lpstr>
      <vt:lpstr>Getting Started Guide</vt:lpstr>
      <vt:lpstr>Textbook(s)</vt:lpstr>
      <vt:lpstr>Course Structure</vt:lpstr>
      <vt:lpstr>Grading</vt:lpstr>
      <vt:lpstr>Grading</vt:lpstr>
      <vt:lpstr>Assignments</vt:lpstr>
      <vt:lpstr>The Style Bucket System</vt:lpstr>
      <vt:lpstr>Assignments – Emphasizing the Process</vt:lpstr>
      <vt:lpstr>Assignment Late Policy</vt:lpstr>
      <vt:lpstr>Assignment Late Policy</vt:lpstr>
      <vt:lpstr>Question Break!</vt:lpstr>
      <vt:lpstr>Grading</vt:lpstr>
      <vt:lpstr>Lab Sections</vt:lpstr>
      <vt:lpstr>Grading</vt:lpstr>
      <vt:lpstr>Lecture Recordings</vt:lpstr>
      <vt:lpstr>Lecture Recordings</vt:lpstr>
      <vt:lpstr>Lecture Points</vt:lpstr>
      <vt:lpstr>Lecture Points</vt:lpstr>
      <vt:lpstr>Grading</vt:lpstr>
      <vt:lpstr>Exams</vt:lpstr>
      <vt:lpstr>AIWG Proctoring Study</vt:lpstr>
      <vt:lpstr>Grading</vt:lpstr>
      <vt:lpstr>Question Break!</vt:lpstr>
      <vt:lpstr>Getting Help</vt:lpstr>
      <vt:lpstr>Course Staff Contact Information</vt:lpstr>
      <vt:lpstr>OAE Accommodations</vt:lpstr>
      <vt:lpstr>Course Flexibility</vt:lpstr>
      <vt:lpstr>Stanford Honor Code</vt:lpstr>
      <vt:lpstr>Honor Code and CS107</vt:lpstr>
      <vt:lpstr>Honor Code and CS107</vt:lpstr>
      <vt:lpstr>Honor Code and CS107</vt:lpstr>
      <vt:lpstr>Use of AI Tools</vt:lpstr>
      <vt:lpstr>Plan For Today</vt:lpstr>
      <vt:lpstr>What is Unix?</vt:lpstr>
      <vt:lpstr>What is the Command Line?</vt:lpstr>
      <vt:lpstr>Command Line Vs. GUI</vt:lpstr>
      <vt:lpstr>Why Use Unix / the Command Line?</vt:lpstr>
      <vt:lpstr>Learning Unix and the Command Line</vt:lpstr>
      <vt:lpstr>Assign0</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1039</cp:revision>
  <cp:lastPrinted>2019-04-01T19:20:09Z</cp:lastPrinted>
  <dcterms:created xsi:type="dcterms:W3CDTF">2008-06-28T20:57:21Z</dcterms:created>
  <dcterms:modified xsi:type="dcterms:W3CDTF">2026-03-30T07:56:59Z</dcterms:modified>
</cp:coreProperties>
</file>