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256" r:id="rId2"/>
    <p:sldId id="290" r:id="rId3"/>
    <p:sldId id="291" r:id="rId4"/>
    <p:sldId id="292" r:id="rId5"/>
    <p:sldId id="30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1" r:id="rId14"/>
    <p:sldId id="300" r:id="rId15"/>
    <p:sldId id="314" r:id="rId16"/>
    <p:sldId id="470" r:id="rId17"/>
    <p:sldId id="310" r:id="rId18"/>
    <p:sldId id="434" r:id="rId19"/>
    <p:sldId id="303" r:id="rId20"/>
    <p:sldId id="451" r:id="rId21"/>
    <p:sldId id="262" r:id="rId22"/>
    <p:sldId id="258" r:id="rId23"/>
    <p:sldId id="261" r:id="rId24"/>
    <p:sldId id="266" r:id="rId25"/>
    <p:sldId id="274" r:id="rId26"/>
    <p:sldId id="268" r:id="rId27"/>
    <p:sldId id="269" r:id="rId28"/>
    <p:sldId id="271" r:id="rId29"/>
    <p:sldId id="272" r:id="rId30"/>
    <p:sldId id="306" r:id="rId31"/>
    <p:sldId id="282" r:id="rId32"/>
    <p:sldId id="264" r:id="rId33"/>
    <p:sldId id="263" r:id="rId34"/>
    <p:sldId id="287" r:id="rId35"/>
    <p:sldId id="283" r:id="rId36"/>
    <p:sldId id="381" r:id="rId37"/>
    <p:sldId id="284" r:id="rId38"/>
    <p:sldId id="285" r:id="rId39"/>
    <p:sldId id="286" r:id="rId40"/>
    <p:sldId id="456" r:id="rId41"/>
    <p:sldId id="457" r:id="rId42"/>
    <p:sldId id="458" r:id="rId43"/>
    <p:sldId id="467" r:id="rId44"/>
    <p:sldId id="469" r:id="rId4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290"/>
            <p14:sldId id="291"/>
            <p14:sldId id="292"/>
            <p14:sldId id="302"/>
            <p14:sldId id="293"/>
            <p14:sldId id="294"/>
            <p14:sldId id="295"/>
            <p14:sldId id="296"/>
            <p14:sldId id="297"/>
            <p14:sldId id="298"/>
            <p14:sldId id="299"/>
            <p14:sldId id="301"/>
            <p14:sldId id="300"/>
            <p14:sldId id="314"/>
            <p14:sldId id="470"/>
            <p14:sldId id="310"/>
            <p14:sldId id="434"/>
            <p14:sldId id="303"/>
          </p14:sldIdLst>
        </p14:section>
        <p14:section name="Transition to Bits and Bytes" id="{7D1D26ED-FE5A-6E48-95FA-E15597726F49}">
          <p14:sldIdLst>
            <p14:sldId id="451"/>
            <p14:sldId id="262"/>
            <p14:sldId id="258"/>
            <p14:sldId id="261"/>
            <p14:sldId id="266"/>
            <p14:sldId id="274"/>
            <p14:sldId id="268"/>
            <p14:sldId id="269"/>
            <p14:sldId id="271"/>
            <p14:sldId id="272"/>
            <p14:sldId id="306"/>
            <p14:sldId id="282"/>
            <p14:sldId id="264"/>
            <p14:sldId id="263"/>
            <p14:sldId id="287"/>
            <p14:sldId id="283"/>
            <p14:sldId id="381"/>
            <p14:sldId id="284"/>
            <p14:sldId id="285"/>
            <p14:sldId id="286"/>
            <p14:sldId id="456"/>
            <p14:sldId id="457"/>
            <p14:sldId id="458"/>
            <p14:sldId id="467"/>
            <p14:sldId id="4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02" autoAdjust="0"/>
    <p:restoredTop sz="95781" autoAdjust="0"/>
  </p:normalViewPr>
  <p:slideViewPr>
    <p:cSldViewPr>
      <p:cViewPr varScale="1">
        <p:scale>
          <a:sx n="115" d="100"/>
          <a:sy n="115" d="100"/>
        </p:scale>
        <p:origin x="232" y="1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86462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C++ is C+1!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3907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Manipulations that are easy in C, harder elsewhere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9150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34487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provided to the program when it is run on command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98240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\n</a:t>
            </a:r>
          </a:p>
          <a:p>
            <a:r>
              <a:rPr lang="en-US" dirty="0" err="1"/>
              <a:t>stdio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9339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motivate more by showing multiline print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84922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4650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</a:t>
            </a:r>
          </a:p>
          <a:p>
            <a:r>
              <a:rPr lang="en-US" dirty="0"/>
              <a:t>Change numbers, consistently incorrect!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45155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91764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Nibble!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1510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2980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6911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4177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0352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68966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5439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83551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2167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your own</a:t>
            </a:r>
          </a:p>
          <a:p>
            <a:endParaRPr lang="en-US" dirty="0"/>
          </a:p>
          <a:p>
            <a:r>
              <a:rPr lang="en-US" dirty="0"/>
              <a:t>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715313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your own</a:t>
            </a:r>
          </a:p>
          <a:p>
            <a:endParaRPr lang="en-US" dirty="0"/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172480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78995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Whiteboard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55477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Whiteboard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554929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381490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80652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047165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532308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211886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506162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Each hexadecimal digit represents four bits (binary digits), also known as a nibble (or </a:t>
            </a:r>
            <a:r>
              <a:rPr lang="en-US" dirty="0" err="1"/>
              <a:t>nybble</a:t>
            </a:r>
            <a:r>
              <a:rPr lang="en-US" dirty="0"/>
              <a:t>), which is half a byte.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062833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2314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Jerry Cain,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Chris Gregg,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https://en.wikipedia.org/wiki/B_(programming_language)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tiobe.com/tiobe-index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s107.stanford.edu/resources/getting-started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CS107, Lecture 2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Unix, C, Bits and Bytes Intro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AA89F-6B9D-BB4F-9609-8D56C72B9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4038600"/>
            <a:ext cx="8229600" cy="457200"/>
          </a:xfrm>
        </p:spPr>
        <p:txBody>
          <a:bodyPr/>
          <a:lstStyle/>
          <a:p>
            <a:pPr>
              <a:spcBef>
                <a:spcPts val="360"/>
              </a:spcBef>
            </a:pPr>
            <a:r>
              <a:rPr lang="en-US" sz="2000" b="1" dirty="0">
                <a:latin typeface="Source Sans 3" panose="020B0303030403020204" pitchFamily="34" charset="0"/>
              </a:rPr>
              <a:t>Reading</a:t>
            </a:r>
            <a:r>
              <a:rPr lang="en-US" sz="2000" dirty="0">
                <a:latin typeface="Source Sans 3" panose="020B0303030403020204" pitchFamily="34" charset="0"/>
              </a:rPr>
              <a:t>: Bryant &amp; O’Hallaron, Ch. 2.2-2.3 (skim)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135DE39F-7C0B-1190-0435-3A1E9638ADDD}"/>
              </a:ext>
            </a:extLst>
          </p:cNvPr>
          <p:cNvSpPr txBox="1">
            <a:spLocks/>
          </p:cNvSpPr>
          <p:nvPr/>
        </p:nvSpPr>
        <p:spPr bwMode="auto">
          <a:xfrm>
            <a:off x="190500" y="14478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</a:t>
            </a:r>
            <a:r>
              <a:rPr lang="en-US" dirty="0">
                <a:latin typeface="Source Sans 3" panose="020B0303030403020204" pitchFamily="34" charset="0"/>
              </a:rPr>
              <a:t> was created by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Dennis Ritchie</a:t>
            </a:r>
            <a:r>
              <a:rPr lang="en-US" dirty="0">
                <a:latin typeface="Source Sans 3" panose="020B0303030403020204" pitchFamily="34" charset="0"/>
              </a:rPr>
              <a:t> at Bell Labs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between 1969 and 1972</a:t>
            </a:r>
            <a:r>
              <a:rPr lang="en-US" dirty="0">
                <a:latin typeface="Source Sans 3" panose="020B0303030403020204" pitchFamily="34" charset="0"/>
              </a:rPr>
              <a:t>, with its first stable form emerging around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1972</a:t>
            </a:r>
            <a:r>
              <a:rPr lang="en-US" dirty="0">
                <a:latin typeface="Source Sans 3" panose="020B0303030403020204" pitchFamily="34" charset="0"/>
              </a:rPr>
              <a:t>, and was invented to solve practical systems engineering problems, including the implementation of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Unix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Early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Unix</a:t>
            </a:r>
            <a:r>
              <a:rPr lang="en-US" dirty="0">
                <a:latin typeface="Source Sans 3" panose="020B0303030403020204" pitchFamily="34" charset="0"/>
              </a:rPr>
              <a:t> was written in: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Source Sans 3" panose="020B0303030403020204" pitchFamily="34" charset="0"/>
                <a:ea typeface="Source Sans Pro" panose="020B0503030403020204" pitchFamily="34" charset="0"/>
              </a:rPr>
              <a:t>assembly language (difficult to maintain and impossible to port)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Source Sans 3" panose="020B0303030403020204" pitchFamily="34" charset="0"/>
                <a:ea typeface="Source Sans Pro" panose="020B0503030403020204" pitchFamily="34" charset="0"/>
              </a:rPr>
              <a:t>the </a:t>
            </a:r>
            <a:r>
              <a:rPr lang="en-US" b="1" dirty="0">
                <a:latin typeface="Source Sans 3" panose="020B0303030403020204" pitchFamily="34" charset="0"/>
                <a:ea typeface="Source Sans Pro" panose="020B0503030403020204" pitchFamily="34" charset="0"/>
                <a:hlinkClick r:id="rId2"/>
              </a:rPr>
              <a:t>B programming language</a:t>
            </a:r>
            <a:r>
              <a:rPr lang="en-US" dirty="0">
                <a:latin typeface="Source Sans 3" panose="020B0303030403020204" pitchFamily="34" charset="0"/>
                <a:ea typeface="Source Sans Pro" panose="020B0503030403020204" pitchFamily="34" charset="0"/>
              </a:rPr>
              <a:t> (lacked strong types, arrays, and records)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</a:t>
            </a:r>
            <a:r>
              <a:rPr lang="en-US" dirty="0">
                <a:latin typeface="Source Sans 3" panose="020B0303030403020204" pitchFamily="34" charset="0"/>
              </a:rPr>
              <a:t> is an extension of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</a:t>
            </a:r>
            <a:r>
              <a:rPr lang="en-US" dirty="0">
                <a:latin typeface="Source Sans 3" panose="020B0303030403020204" pitchFamily="34" charset="0"/>
              </a:rPr>
              <a:t> and introduced:</a:t>
            </a:r>
          </a:p>
          <a:p>
            <a:pPr lvl="1" fontAlgn="auto">
              <a:spcAft>
                <a:spcPts val="0"/>
              </a:spcAft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s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</a:t>
            </a:r>
            <a:r>
              <a:rPr lang="en-US" dirty="0">
                <a:latin typeface="Source Sans 3" panose="020B0303030403020204" pitchFamily="34" charset="0"/>
              </a:rPr>
              <a:t>s, pointers, arrays, and records 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Source Sans 3" panose="020B0303030403020204" pitchFamily="34" charset="0"/>
                <a:ea typeface="Source Sans Pro" panose="020B0503030403020204" pitchFamily="34" charset="0"/>
              </a:rPr>
              <a:t>pointer arithmetic and the ability to reason about computer memory</a:t>
            </a:r>
          </a:p>
          <a:p>
            <a:pPr lvl="1" fontAlgn="auto">
              <a:spcAft>
                <a:spcPts val="0"/>
              </a:spcAft>
            </a:pPr>
            <a:endParaRPr lang="en-US" dirty="0">
              <a:latin typeface="Source Sans 3" panose="020B0303030403020204" pitchFamily="34" charset="0"/>
              <a:ea typeface="Source Sans Pro" panose="020B0503030403020204" pitchFamily="34" charset="0"/>
            </a:endParaRPr>
          </a:p>
          <a:p>
            <a:pPr lvl="1" fontAlgn="auto">
              <a:spcAft>
                <a:spcPts val="0"/>
              </a:spcAft>
            </a:pPr>
            <a:endParaRPr lang="en-US" dirty="0">
              <a:latin typeface="Source Sans 3" panose="020B0303030403020204" pitchFamily="34" charset="0"/>
              <a:ea typeface="Source Sans Pro" panose="020B0503030403020204" pitchFamily="34" charset="0"/>
            </a:endParaRPr>
          </a:p>
          <a:p>
            <a:pPr marL="45720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Source Sans 3" panose="020B0303030403020204" pitchFamily="34" charset="0"/>
              <a:ea typeface="Source Sans Pro" panose="020B0503030403020204" pitchFamily="34" charset="0"/>
            </a:endParaRPr>
          </a:p>
          <a:p>
            <a:pPr marL="45720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Source Sans 3" panose="020B0303030403020204" pitchFamily="34" charset="0"/>
              <a:ea typeface="Source Sans Pro" panose="020B0503030403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81F817-6936-224C-B39E-2266F35C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C Language</a:t>
            </a:r>
          </a:p>
        </p:txBody>
      </p:sp>
      <p:pic>
        <p:nvPicPr>
          <p:cNvPr id="1026" name="Picture 2" descr="Dennis Family Photos – Dennis Ritchie Thesis">
            <a:extLst>
              <a:ext uri="{FF2B5EF4-FFF2-40B4-BE49-F238E27FC236}">
                <a16:creationId xmlns:a16="http://schemas.microsoft.com/office/drawing/2014/main" id="{4F704B1B-6350-6B2F-112D-CBD0891C1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2743200"/>
            <a:ext cx="1702593" cy="236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83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D3AD-D2C0-7F47-A078-A34D3816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C vs C++ and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38B7A-EE94-C04D-9A8D-CA89242D94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All three share:</a:t>
            </a:r>
          </a:p>
          <a:p>
            <a:r>
              <a:rPr lang="en-US" dirty="0">
                <a:latin typeface="Source Sans 3" panose="020B0303030403020204" pitchFamily="34" charset="0"/>
              </a:rPr>
              <a:t>syntax</a:t>
            </a:r>
          </a:p>
          <a:p>
            <a:r>
              <a:rPr lang="en-US" dirty="0">
                <a:latin typeface="Source Sans 3" panose="020B0303030403020204" pitchFamily="34" charset="0"/>
              </a:rPr>
              <a:t>primitive data types</a:t>
            </a:r>
          </a:p>
          <a:p>
            <a:r>
              <a:rPr lang="en-US" dirty="0">
                <a:latin typeface="Source Sans 3" panose="020B0303030403020204" pitchFamily="34" charset="0"/>
              </a:rPr>
              <a:t>arithmetic, relational, and logical operators</a:t>
            </a:r>
          </a:p>
          <a:p>
            <a:r>
              <a:rPr lang="en-US" dirty="0">
                <a:latin typeface="Source Sans 3" panose="020B0303030403020204" pitchFamily="34" charset="0"/>
              </a:rPr>
              <a:t>common control idioms, e.g.,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for</a:t>
            </a:r>
            <a:r>
              <a:rPr lang="en-US" dirty="0">
                <a:latin typeface="Source Sans 3" panose="020B0303030403020204" pitchFamily="34" charset="0"/>
              </a:rPr>
              <a:t> loops,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switch</a:t>
            </a:r>
            <a:r>
              <a:rPr lang="en-US" dirty="0">
                <a:latin typeface="Source Sans 3" panose="020B0303030403020204" pitchFamily="34" charset="0"/>
              </a:rPr>
              <a:t> statements,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if</a:t>
            </a:r>
            <a:r>
              <a:rPr lang="en-US" dirty="0">
                <a:latin typeface="Source Sans 3" panose="020B0303030403020204" pitchFamily="34" charset="0"/>
              </a:rPr>
              <a:t>/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else</a:t>
            </a:r>
            <a:r>
              <a:rPr lang="en-US" dirty="0">
                <a:latin typeface="Source Sans 3" panose="020B0303030403020204" pitchFamily="34" charset="0"/>
              </a:rPr>
              <a:t> clauses, functions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48AF0-D3E7-AB40-8FCE-07296C4817AB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C limitations:</a:t>
            </a:r>
            <a:endParaRPr lang="en-US" dirty="0">
              <a:latin typeface="Source Sans 3" panose="020B0303030403020204" pitchFamily="34" charset="0"/>
            </a:endParaRPr>
          </a:p>
          <a:p>
            <a:r>
              <a:rPr lang="en-US" dirty="0">
                <a:latin typeface="Source Sans 3" panose="020B0303030403020204" pitchFamily="34" charset="0"/>
              </a:rPr>
              <a:t>no advanced features like operator overloading, default arguments, true pass by reference, object orientation</a:t>
            </a:r>
          </a:p>
          <a:p>
            <a:r>
              <a:rPr lang="en-US" dirty="0">
                <a:latin typeface="Source Sans 3" panose="020B0303030403020204" pitchFamily="34" charset="0"/>
              </a:rPr>
              <a:t>few native libraries (no graphics, networking, etc.)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small language footprint, though 😇</a:t>
            </a:r>
          </a:p>
          <a:p>
            <a:r>
              <a:rPr lang="en-US" dirty="0">
                <a:latin typeface="Source Sans 3" panose="020B0303030403020204" pitchFamily="34" charset="0"/>
              </a:rPr>
              <a:t>minimalist runtime model, near zero runtime error checking by default</a:t>
            </a:r>
          </a:p>
        </p:txBody>
      </p:sp>
    </p:spTree>
    <p:extLst>
      <p:ext uri="{BB962C8B-B14F-4D97-AF65-F5344CB8AC3E}">
        <p14:creationId xmlns:p14="http://schemas.microsoft.com/office/powerpoint/2010/main" val="83947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7C3CD-6398-B24B-B4AF-1B971171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Programming Language Philosophies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DDC6A-63A8-9F4B-A310-209809C5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447800"/>
            <a:ext cx="11811000" cy="51414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C is procedural:</a:t>
            </a:r>
            <a:r>
              <a:rPr lang="en-US" dirty="0">
                <a:latin typeface="Source Sans 3" panose="020B0303030403020204" pitchFamily="34" charset="0"/>
              </a:rPr>
              <a:t> you write functions, </a:t>
            </a:r>
            <a:r>
              <a:rPr lang="en-US" dirty="0"/>
              <a:t>rather than define new variable types with classes and invoke methods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 is small, fast and efficient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b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</a:br>
            <a:endParaRPr lang="en-US" b="1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Python is multi-paradigm but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dynamically typed</a:t>
            </a:r>
            <a:r>
              <a:rPr lang="en-US" dirty="0">
                <a:latin typeface="Source Sans 3" panose="020B0303030403020204" pitchFamily="34" charset="0"/>
              </a:rPr>
              <a:t>: you still write functions and call methods on objects but traditionally omit data types when coding. The development process is very different.</a:t>
            </a:r>
            <a:br>
              <a:rPr lang="en-US" b="1" dirty="0">
                <a:latin typeface="Source Sans 3" panose="020B0303030403020204" pitchFamily="34" charset="0"/>
              </a:rPr>
            </a:br>
            <a:endParaRPr lang="en-US" b="1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C++ is procedural, but with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objects</a:t>
            </a:r>
            <a:r>
              <a:rPr lang="en-US" dirty="0">
                <a:latin typeface="Source Sans 3" panose="020B0303030403020204" pitchFamily="34" charset="0"/>
              </a:rPr>
              <a:t>: you still write functions, and define new variable types with classes, and call methods on objects.</a:t>
            </a:r>
          </a:p>
          <a:p>
            <a:pPr marL="0" indent="0" algn="ctr">
              <a:buNone/>
            </a:pPr>
            <a:br>
              <a:rPr lang="en-US" b="1" dirty="0">
                <a:latin typeface="Source Sans 3" panose="020B0303030403020204" pitchFamily="34" charset="0"/>
              </a:rPr>
            </a:br>
            <a:r>
              <a:rPr lang="en-US" b="1" dirty="0">
                <a:latin typeface="Source Sans 3" panose="020B0303030403020204" pitchFamily="34" charset="0"/>
              </a:rPr>
              <a:t>Java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primarily object oriented</a:t>
            </a:r>
            <a:r>
              <a:rPr lang="en-US" b="1" dirty="0">
                <a:latin typeface="Source Sans 3" panose="020B0303030403020204" pitchFamily="34" charset="0"/>
              </a:rPr>
              <a:t>:</a:t>
            </a:r>
            <a:r>
              <a:rPr lang="en-US" dirty="0">
                <a:latin typeface="Source Sans 3" panose="020B0303030403020204" pitchFamily="34" charset="0"/>
              </a:rPr>
              <a:t> virtually everything is an object and everything you write must conform to the object-oriented paradigm.</a:t>
            </a:r>
            <a:endParaRPr lang="en-US" b="1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9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7C3CD-6398-B24B-B4AF-1B971171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Why C? Nostalgia?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97852F9-DC11-E5DF-1918-280881CB8DA6}"/>
              </a:ext>
            </a:extLst>
          </p:cNvPr>
          <p:cNvSpPr txBox="1">
            <a:spLocks/>
          </p:cNvSpPr>
          <p:nvPr/>
        </p:nvSpPr>
        <p:spPr bwMode="auto">
          <a:xfrm>
            <a:off x="190500" y="14478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</a:t>
            </a:r>
            <a:r>
              <a:rPr lang="en-US" dirty="0">
                <a:latin typeface="Source Sans 3" panose="020B0303030403020204" pitchFamily="34" charset="0"/>
              </a:rPr>
              <a:t> lets you see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what the computer is really doing</a:t>
            </a:r>
            <a:r>
              <a:rPr lang="en-US" dirty="0">
                <a:latin typeface="Source Sans 3" panose="020B0303030403020204" pitchFamily="34" charset="0"/>
              </a:rPr>
              <a:t>. Memory, pointers, and data layout are explicit and not hidden behind abstractions.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b="1" dirty="0">
              <a:solidFill>
                <a:schemeClr val="accent1"/>
              </a:solidFill>
              <a:latin typeface="Source Sans 3" panose="020B0303030403020204" pitchFamily="34" charset="0"/>
            </a:endParaRP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</a:t>
            </a:r>
            <a:r>
              <a:rPr lang="en-US" dirty="0">
                <a:latin typeface="Source Sans 3" panose="020B0303030403020204" pitchFamily="34" charset="0"/>
              </a:rPr>
              <a:t> is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language many systems are implemented in</a:t>
            </a:r>
            <a:r>
              <a:rPr lang="en-US" dirty="0">
                <a:latin typeface="Source Sans 3" panose="020B0303030403020204" pitchFamily="34" charset="0"/>
              </a:rPr>
              <a:t>. Operating systems, compilers, databases, drivers, and embedded firmware are largely written in C.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</a:t>
            </a:r>
            <a:r>
              <a:rPr lang="en-US" dirty="0">
                <a:latin typeface="Source Sans 3" panose="020B0303030403020204" pitchFamily="34" charset="0"/>
              </a:rPr>
              <a:t> is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foundation underlying many higher-level programming languages</a:t>
            </a:r>
            <a:r>
              <a:rPr lang="en-US" dirty="0">
                <a:latin typeface="Source Sans 3" panose="020B0303030403020204" pitchFamily="34" charset="0"/>
              </a:rPr>
              <a:t>. Many languages and their runtimes are implemented in C, so understanding C explains language performance and limitations.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/>
              <a:t>Learning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</a:t>
            </a:r>
            <a:r>
              <a:rPr lang="en-US" dirty="0"/>
              <a:t> first makes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learning other systems languages easier</a:t>
            </a:r>
            <a:r>
              <a:rPr lang="en-US" dirty="0"/>
              <a:t>. Rust, Go, and others make more sense once you understand the problems C exposes directly.</a:t>
            </a:r>
            <a:endParaRPr lang="en-US" dirty="0">
              <a:latin typeface="Source Sans 3" panose="020B0303030403020204" pitchFamily="34" charset="0"/>
              <a:ea typeface="Source Sans Pro" panose="020B0503030403020204" pitchFamily="34" charset="0"/>
            </a:endParaRPr>
          </a:p>
          <a:p>
            <a:pPr marL="45720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Source Sans 3" panose="020B0303030403020204" pitchFamily="34" charset="0"/>
              <a:ea typeface="Source Sans Pro" panose="020B0503030403020204" pitchFamily="34" charset="0"/>
            </a:endParaRPr>
          </a:p>
          <a:p>
            <a:pPr marL="45720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Source Sans 3" panose="020B0303030403020204" pitchFamily="34" charset="0"/>
              <a:ea typeface="Source Sans Pro" panose="020B0503030403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5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B6282-FF0F-C740-83C7-17A2E6DFF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Programming Language Popularity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22060E-0D01-3D4F-A2B4-5F6C917EA06F}"/>
              </a:ext>
            </a:extLst>
          </p:cNvPr>
          <p:cNvSpPr txBox="1"/>
          <p:nvPr/>
        </p:nvSpPr>
        <p:spPr>
          <a:xfrm>
            <a:off x="304800" y="6019800"/>
            <a:ext cx="1158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hlinkClick r:id="rId2"/>
              </a:rPr>
              <a:t>https://www.tiobe.com/tiobe-index/</a:t>
            </a:r>
            <a:endParaRPr lang="en-US" sz="24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D6AE9-E961-03E0-240C-BCFF6CDD1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5" y="1447800"/>
            <a:ext cx="11975649" cy="3962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BA156A-9F25-2956-A32B-CD3388B38B25}"/>
              </a:ext>
            </a:extLst>
          </p:cNvPr>
          <p:cNvSpPr txBox="1"/>
          <p:nvPr/>
        </p:nvSpPr>
        <p:spPr>
          <a:xfrm>
            <a:off x="457200" y="5320341"/>
            <a:ext cx="11218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ratings percentage</a:t>
            </a:r>
            <a:r>
              <a:rPr lang="en-US" dirty="0">
                <a:latin typeface="Source Sans 3" panose="020B0303030403020204" pitchFamily="34" charset="0"/>
              </a:rPr>
              <a:t> is the proportion of all programming language related search hits that mention a given language, relative to all languages tracked by TIOBE.</a:t>
            </a:r>
          </a:p>
        </p:txBody>
      </p:sp>
    </p:spTree>
    <p:extLst>
      <p:ext uri="{BB962C8B-B14F-4D97-AF65-F5344CB8AC3E}">
        <p14:creationId xmlns:p14="http://schemas.microsoft.com/office/powerpoint/2010/main" val="1470029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stdio.h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exposes </a:t>
            </a:r>
            <a:r>
              <a:rPr lang="en-US" sz="20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[]) {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"Hello, world!\n"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7430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C Program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/*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This program prints a welcome message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to the user.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stdio.h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exposes </a:t>
            </a:r>
            <a:r>
              <a:rPr lang="en-US" sz="20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"Hello, world!\n"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return 0;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5BCCB-22E5-494C-A83D-4FA47C86725A}"/>
              </a:ext>
            </a:extLst>
          </p:cNvPr>
          <p:cNvSpPr txBox="1"/>
          <p:nvPr/>
        </p:nvSpPr>
        <p:spPr>
          <a:xfrm>
            <a:off x="6781800" y="5153025"/>
            <a:ext cx="4953000" cy="76944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b="1" dirty="0">
                <a:latin typeface="Source Sans 3" panose="020B0303030403020204" pitchFamily="34" charset="0"/>
                <a:ea typeface="ＭＳ Ｐゴシック" charset="0"/>
                <a:cs typeface="Calibri"/>
              </a:rPr>
              <a:t>Program comments</a:t>
            </a:r>
          </a:p>
          <a:p>
            <a:pPr algn="ctr">
              <a:defRPr/>
            </a:pPr>
            <a:r>
              <a:rPr lang="en-US" sz="2200" dirty="0">
                <a:latin typeface="Source Sans 3" panose="020B0303030403020204" pitchFamily="34" charset="0"/>
                <a:ea typeface="ＭＳ Ｐゴシック" charset="0"/>
                <a:cs typeface="Calibri"/>
              </a:rPr>
              <a:t>You can write block or inline comments.</a:t>
            </a:r>
            <a:endParaRPr lang="en-US" dirty="0">
              <a:solidFill>
                <a:srgbClr val="008000"/>
              </a:solidFill>
              <a:latin typeface="Source Sans 3" panose="020B0303030403020204" pitchFamily="34" charset="0"/>
              <a:ea typeface="ＭＳ Ｐゴシック" charset="0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3642092-BBD7-644F-AD28-7CC1F33CF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219200"/>
            <a:ext cx="6324600" cy="1905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3769852B-6BDE-BE42-BF7B-A2B44E8A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124200"/>
            <a:ext cx="32004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25881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C Program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/*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This program prints a welcome message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to the user.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stdio.h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exposes </a:t>
            </a:r>
            <a:r>
              <a:rPr lang="en-US" sz="20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"Hello, world!\n"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return 0;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BC11A-DCAD-D14F-BED4-A6A079E69033}"/>
              </a:ext>
            </a:extLst>
          </p:cNvPr>
          <p:cNvSpPr txBox="1"/>
          <p:nvPr/>
        </p:nvSpPr>
        <p:spPr>
          <a:xfrm>
            <a:off x="6096000" y="5030787"/>
            <a:ext cx="5638800" cy="14465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b="1" dirty="0">
                <a:latin typeface="Source Sans 3" panose="020B0303030403020204" pitchFamily="34" charset="0"/>
                <a:ea typeface="ＭＳ Ｐゴシック" charset="0"/>
                <a:cs typeface="Calibri"/>
              </a:rPr>
              <a:t>Import statements</a:t>
            </a:r>
            <a:endParaRPr lang="en-US" b="1" dirty="0">
              <a:latin typeface="Source Sans 3" panose="020B0303030403020204" pitchFamily="34" charset="0"/>
              <a:ea typeface="ＭＳ Ｐゴシック" charset="0"/>
            </a:endParaRPr>
          </a:p>
          <a:p>
            <a:pPr algn="ctr">
              <a:defRPr/>
            </a:pPr>
            <a:r>
              <a:rPr lang="en-US" sz="2200" dirty="0">
                <a:latin typeface="Source Sans 3" panose="020B0303030403020204" pitchFamily="34" charset="0"/>
                <a:ea typeface="ＭＳ Ｐゴシック" charset="0"/>
                <a:cs typeface="Calibri"/>
              </a:rPr>
              <a:t>C libraries are written with angle brackets.</a:t>
            </a:r>
          </a:p>
          <a:p>
            <a:pPr algn="ctr">
              <a:defRPr/>
            </a:pPr>
            <a:r>
              <a:rPr lang="en-US" sz="2200" dirty="0">
                <a:latin typeface="Source Sans 3" panose="020B0303030403020204" pitchFamily="34" charset="0"/>
                <a:ea typeface="ＭＳ Ｐゴシック" charset="0"/>
                <a:cs typeface="Calibri"/>
              </a:rPr>
              <a:t>Local libraries use quotes instead, as with</a:t>
            </a:r>
          </a:p>
          <a:p>
            <a:pPr algn="ctr">
              <a:defRPr/>
            </a:pPr>
            <a:r>
              <a:rPr lang="en-US" sz="22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"wordle-</a:t>
            </a:r>
            <a:r>
              <a:rPr lang="en-US" sz="22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utils.h</a:t>
            </a:r>
            <a:r>
              <a:rPr lang="en-US" sz="22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"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B9F5F3C4-1179-AF45-A000-A848189BD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124200"/>
            <a:ext cx="28956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79569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C Program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/*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This program prints a welcome message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to the user.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stdio.h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exposes </a:t>
            </a:r>
            <a:r>
              <a:rPr lang="en-US" sz="20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"Hello, world!\n"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return 0;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A6C27-5C63-F34F-BC8B-91C6DDF6AAE1}"/>
              </a:ext>
            </a:extLst>
          </p:cNvPr>
          <p:cNvSpPr txBox="1"/>
          <p:nvPr/>
        </p:nvSpPr>
        <p:spPr>
          <a:xfrm>
            <a:off x="5638800" y="5707559"/>
            <a:ext cx="6096000" cy="76944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2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main</a:t>
            </a:r>
            <a:r>
              <a:rPr lang="en-US" altLang="en-US" sz="2200" b="1" dirty="0">
                <a:latin typeface="Source Sans 3" panose="020B0303030403020204" pitchFamily="34" charset="0"/>
                <a:cs typeface="Calibri" panose="020F0502020204030204" pitchFamily="34" charset="0"/>
              </a:rPr>
              <a:t> function</a:t>
            </a:r>
            <a:r>
              <a:rPr lang="en-US" altLang="en-US" sz="2200" dirty="0">
                <a:latin typeface="Source Sans 3" panose="020B0303030403020204" pitchFamily="34" charset="0"/>
                <a:cs typeface="Calibri" panose="020F0502020204030204" pitchFamily="34" charset="0"/>
              </a:rPr>
              <a:t>: entry point for the program, </a:t>
            </a:r>
          </a:p>
          <a:p>
            <a:pPr algn="ctr" eaLnBrk="1" hangingPunct="1"/>
            <a:r>
              <a:rPr lang="en-US" altLang="en-US" sz="2200" dirty="0">
                <a:latin typeface="Source Sans 3" panose="020B0303030403020204" pitchFamily="34" charset="0"/>
                <a:cs typeface="Calibri" panose="020F0502020204030204" pitchFamily="34" charset="0"/>
              </a:rPr>
              <a:t>should always return a small integer (0 == success)</a:t>
            </a: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58B66D8-8883-BC4B-98CE-9320E48A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86200"/>
            <a:ext cx="5486400" cy="1524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44531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C Program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/*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This program prints a welcome message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to the user.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stdio.h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exposes </a:t>
            </a:r>
            <a:r>
              <a:rPr lang="en-US" sz="20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"Hello, world!\n"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return 0;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A6C27-5C63-F34F-BC8B-91C6DDF6AAE1}"/>
              </a:ext>
            </a:extLst>
          </p:cNvPr>
          <p:cNvSpPr txBox="1"/>
          <p:nvPr/>
        </p:nvSpPr>
        <p:spPr>
          <a:xfrm>
            <a:off x="5334000" y="4351638"/>
            <a:ext cx="6400800" cy="212365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2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main</a:t>
            </a:r>
            <a:r>
              <a:rPr lang="en-US" altLang="en-US" sz="2200" b="1" dirty="0">
                <a:latin typeface="Source Sans 3" panose="020B0303030403020204" pitchFamily="34" charset="0"/>
                <a:cs typeface="Calibri" panose="020F0502020204030204" pitchFamily="34" charset="0"/>
              </a:rPr>
              <a:t> parameters </a:t>
            </a:r>
            <a:r>
              <a:rPr lang="en-US" altLang="en-US" sz="2200" dirty="0">
                <a:latin typeface="Source Sans 3" panose="020B0303030403020204" pitchFamily="34" charset="0"/>
                <a:cs typeface="Calibri" panose="020F0502020204030204" pitchFamily="34" charset="0"/>
              </a:rPr>
              <a:t>– </a:t>
            </a:r>
            <a:r>
              <a:rPr lang="en-US" altLang="en-US" sz="22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main</a:t>
            </a:r>
            <a:r>
              <a:rPr lang="en-US" altLang="en-US" sz="2200" dirty="0">
                <a:latin typeface="Source Sans 3" panose="020B0303030403020204" pitchFamily="34" charset="0"/>
                <a:cs typeface="Calibri" panose="020F0502020204030204" pitchFamily="34" charset="0"/>
              </a:rPr>
              <a:t> takes two parameters, both constructed using the command line arguments used to launch the program.</a:t>
            </a:r>
          </a:p>
          <a:p>
            <a:pPr algn="ctr" eaLnBrk="1" hangingPunct="1"/>
            <a:endParaRPr lang="en-US" altLang="en-US" sz="2200" dirty="0">
              <a:latin typeface="Source Sans 3" panose="020B030303040302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n-US" altLang="en-US" sz="22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argc</a:t>
            </a:r>
            <a:r>
              <a:rPr lang="en-US" altLang="en-US" sz="2200" dirty="0">
                <a:latin typeface="Source Sans 3" panose="020B0303030403020204" pitchFamily="34" charset="0"/>
                <a:cs typeface="Calibri" panose="020F0502020204030204" pitchFamily="34" charset="0"/>
              </a:rPr>
              <a:t> is the number of arguments in </a:t>
            </a:r>
            <a:r>
              <a:rPr lang="en-US" altLang="en-US" sz="22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argv</a:t>
            </a:r>
            <a:endParaRPr lang="en-US" altLang="en-US" sz="2200" b="1" dirty="0">
              <a:latin typeface="Source Code Pro" panose="020B0309030403020204" pitchFamily="34" charset="0"/>
              <a:ea typeface="Source Code Pro" panose="020B030903040302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n-US" altLang="en-US" sz="22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argv</a:t>
            </a:r>
            <a:r>
              <a:rPr lang="en-US" altLang="en-US" sz="2200" dirty="0">
                <a:latin typeface="Source Sans 3" panose="020B0303030403020204" pitchFamily="34" charset="0"/>
                <a:cs typeface="Calibri" panose="020F0502020204030204" pitchFamily="34" charset="0"/>
              </a:rPr>
              <a:t> is an array of arguments</a:t>
            </a:r>
            <a:r>
              <a:rPr lang="en-US" altLang="en-US" sz="2200" b="1" dirty="0">
                <a:latin typeface="Source Sans 3" panose="020B0303030403020204" pitchFamily="34" charset="0"/>
                <a:cs typeface="Calibri" panose="020F0502020204030204" pitchFamily="34" charset="0"/>
              </a:rPr>
              <a:t> (</a:t>
            </a:r>
            <a:r>
              <a:rPr lang="en-US" altLang="en-US" sz="22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char *</a:t>
            </a:r>
            <a:r>
              <a:rPr lang="en-US" altLang="en-US" sz="2200" b="1" dirty="0">
                <a:latin typeface="Source Sans 3" panose="020B0303030403020204" pitchFamily="34" charset="0"/>
                <a:cs typeface="Calibri" panose="020F0502020204030204" pitchFamily="34" charset="0"/>
              </a:rPr>
              <a:t> is C string)</a:t>
            </a: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58B66D8-8883-BC4B-98CE-9320E48A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3810000"/>
            <a:ext cx="3733800" cy="4572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73516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C Program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/*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This program prints a welcome message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 to the user.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stdio.h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exposes </a:t>
            </a:r>
            <a:r>
              <a:rPr lang="en-US" sz="20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"Hello, world!\n"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return 0;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B1F68-435C-F548-8145-CD5857D6047E}"/>
              </a:ext>
            </a:extLst>
          </p:cNvPr>
          <p:cNvSpPr txBox="1"/>
          <p:nvPr/>
        </p:nvSpPr>
        <p:spPr>
          <a:xfrm>
            <a:off x="5897562" y="6046113"/>
            <a:ext cx="5837238" cy="4308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2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printf</a:t>
            </a:r>
            <a:r>
              <a:rPr lang="en-US" altLang="en-US" sz="2200" dirty="0">
                <a:latin typeface="Source Sans 3" panose="020B0303030403020204" pitchFamily="34" charset="0"/>
                <a:cs typeface="Calibri" panose="020F0502020204030204" pitchFamily="34" charset="0"/>
              </a:rPr>
              <a:t> prints output to the screen</a:t>
            </a:r>
            <a:endParaRPr lang="en-US" altLang="en-US" sz="2200" dirty="0">
              <a:latin typeface="Source Sans 3" panose="020B0303030403020204" pitchFamily="34" charset="0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298039F0-0499-B04D-B40D-2ADCA2217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267200"/>
            <a:ext cx="40386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48357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C9BC4-7B80-544C-88D3-F8ABDE57B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sz="22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altLang="en-US" sz="22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altLang="en-US" sz="2200" b="1" i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control, arg1, arg2, arg3,...);</a:t>
            </a:r>
            <a:endParaRPr lang="en-US" alt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alt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altLang="en-US" dirty="0">
                <a:latin typeface="Source Sans 3" panose="020B0303030403020204" pitchFamily="34" charset="0"/>
              </a:rPr>
              <a:t> makes it easy to print out the values of variables or expressions.  </a:t>
            </a:r>
          </a:p>
          <a:p>
            <a:pPr marL="0" indent="0" algn="ctr">
              <a:buNone/>
            </a:pPr>
            <a:r>
              <a:rPr lang="en-US" altLang="en-US" dirty="0">
                <a:latin typeface="Source Sans 3" panose="020B0303030403020204" pitchFamily="34" charset="0"/>
              </a:rPr>
              <a:t>If you include </a:t>
            </a:r>
            <a:r>
              <a:rPr lang="en-US" alt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placeholders</a:t>
            </a:r>
            <a:r>
              <a:rPr lang="en-US" altLang="en-US" dirty="0">
                <a:latin typeface="Source Sans 3" panose="020B0303030403020204" pitchFamily="34" charset="0"/>
              </a:rPr>
              <a:t> in your printed text, </a:t>
            </a:r>
            <a:r>
              <a:rPr lang="en-US" alt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altLang="en-US" dirty="0">
                <a:latin typeface="Source Sans 3" panose="020B0303030403020204" pitchFamily="34" charset="0"/>
              </a:rPr>
              <a:t> will replace each placeholder with the values of subsequent parameters, passed after the text.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 algn="ctr">
              <a:buNone/>
            </a:pPr>
            <a:r>
              <a:rPr lang="en-US" alt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%s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>
                <a:latin typeface="Source Sans 3" panose="020B0303030403020204" pitchFamily="34" charset="0"/>
              </a:rPr>
              <a:t>(string)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%d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>
                <a:latin typeface="Source Sans 3" panose="020B0303030403020204" pitchFamily="34" charset="0"/>
              </a:rPr>
              <a:t>(integer)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  // Example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lvl="2">
              <a:buFontTx/>
              <a:buNone/>
            </a:pPr>
            <a:r>
              <a:rPr lang="en-US" alt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*department = </a:t>
            </a:r>
            <a:r>
              <a:rPr lang="en-US" alt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"CS"</a:t>
            </a:r>
            <a:r>
              <a:rPr lang="en-US" alt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;</a:t>
            </a:r>
          </a:p>
          <a:p>
            <a:pPr lvl="2">
              <a:buFontTx/>
              <a:buNone/>
            </a:pPr>
            <a:r>
              <a:rPr lang="en-US" alt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number = 107;</a:t>
            </a:r>
          </a:p>
          <a:p>
            <a:pPr lvl="2">
              <a:buFontTx/>
              <a:buNone/>
            </a:pPr>
            <a:r>
              <a:rPr lang="en-US" alt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alt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alt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"You are in %</a:t>
            </a:r>
            <a:r>
              <a:rPr lang="en-US" altLang="en-US" dirty="0" err="1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s%d</a:t>
            </a:r>
            <a:r>
              <a:rPr lang="en-US" alt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\n"</a:t>
            </a:r>
            <a:r>
              <a:rPr lang="en-US" alt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department, number); </a:t>
            </a:r>
            <a:r>
              <a:rPr lang="en-US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You are in CS107</a:t>
            </a:r>
            <a:endParaRPr lang="en-US" alt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>
              <a:buNone/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3E21E3-05B3-894C-B27A-CF30687B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Console Output: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5E4E6B1D-5B48-D04B-BCDB-821C1B2FFCD8}"/>
              </a:ext>
            </a:extLst>
          </p:cNvPr>
          <p:cNvSpPr/>
          <p:nvPr/>
        </p:nvSpPr>
        <p:spPr>
          <a:xfrm rot="16200000">
            <a:off x="4152900" y="6134100"/>
            <a:ext cx="152400" cy="228600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C44C85C8-B6C2-054E-83CF-FF1DC398B7B8}"/>
              </a:ext>
            </a:extLst>
          </p:cNvPr>
          <p:cNvSpPr/>
          <p:nvPr/>
        </p:nvSpPr>
        <p:spPr>
          <a:xfrm rot="16200000">
            <a:off x="4457700" y="6134100"/>
            <a:ext cx="152400" cy="228600"/>
          </a:xfrm>
          <a:prstGeom prst="leftBracket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50F5D7EB-83BD-6641-BDCD-3735AA43997D}"/>
              </a:ext>
            </a:extLst>
          </p:cNvPr>
          <p:cNvSpPr/>
          <p:nvPr/>
        </p:nvSpPr>
        <p:spPr>
          <a:xfrm>
            <a:off x="4232114" y="6223183"/>
            <a:ext cx="2016286" cy="482112"/>
          </a:xfrm>
          <a:custGeom>
            <a:avLst/>
            <a:gdLst>
              <a:gd name="connsiteX0" fmla="*/ 0 w 1230164"/>
              <a:gd name="connsiteY0" fmla="*/ 111833 h 482112"/>
              <a:gd name="connsiteX1" fmla="*/ 203931 w 1230164"/>
              <a:gd name="connsiteY1" fmla="*/ 447332 h 482112"/>
              <a:gd name="connsiteX2" fmla="*/ 1059125 w 1230164"/>
              <a:gd name="connsiteY2" fmla="*/ 421018 h 482112"/>
              <a:gd name="connsiteX3" fmla="*/ 1230164 w 1230164"/>
              <a:gd name="connsiteY3" fmla="*/ 0 h 4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164" h="482112">
                <a:moveTo>
                  <a:pt x="0" y="111833"/>
                </a:moveTo>
                <a:cubicBezTo>
                  <a:pt x="13705" y="253817"/>
                  <a:pt x="27410" y="395801"/>
                  <a:pt x="203931" y="447332"/>
                </a:cubicBezTo>
                <a:cubicBezTo>
                  <a:pt x="380452" y="498863"/>
                  <a:pt x="888086" y="495573"/>
                  <a:pt x="1059125" y="421018"/>
                </a:cubicBezTo>
                <a:cubicBezTo>
                  <a:pt x="1230164" y="346463"/>
                  <a:pt x="1230164" y="173231"/>
                  <a:pt x="1230164" y="0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46E7598D-E6F4-504D-849A-9950137D58D2}"/>
              </a:ext>
            </a:extLst>
          </p:cNvPr>
          <p:cNvSpPr/>
          <p:nvPr/>
        </p:nvSpPr>
        <p:spPr>
          <a:xfrm>
            <a:off x="4533900" y="6216849"/>
            <a:ext cx="3162300" cy="482112"/>
          </a:xfrm>
          <a:custGeom>
            <a:avLst/>
            <a:gdLst>
              <a:gd name="connsiteX0" fmla="*/ 0 w 1230164"/>
              <a:gd name="connsiteY0" fmla="*/ 111833 h 482112"/>
              <a:gd name="connsiteX1" fmla="*/ 203931 w 1230164"/>
              <a:gd name="connsiteY1" fmla="*/ 447332 h 482112"/>
              <a:gd name="connsiteX2" fmla="*/ 1059125 w 1230164"/>
              <a:gd name="connsiteY2" fmla="*/ 421018 h 482112"/>
              <a:gd name="connsiteX3" fmla="*/ 1230164 w 1230164"/>
              <a:gd name="connsiteY3" fmla="*/ 0 h 4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164" h="482112">
                <a:moveTo>
                  <a:pt x="0" y="111833"/>
                </a:moveTo>
                <a:cubicBezTo>
                  <a:pt x="13705" y="253817"/>
                  <a:pt x="27410" y="395801"/>
                  <a:pt x="203931" y="447332"/>
                </a:cubicBezTo>
                <a:cubicBezTo>
                  <a:pt x="380452" y="498863"/>
                  <a:pt x="888086" y="495573"/>
                  <a:pt x="1059125" y="421018"/>
                </a:cubicBezTo>
                <a:cubicBezTo>
                  <a:pt x="1230164" y="346463"/>
                  <a:pt x="1230164" y="173231"/>
                  <a:pt x="1230164" y="0"/>
                </a:cubicBezTo>
              </a:path>
            </a:pathLst>
          </a:custGeom>
          <a:noFill/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165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0BB5B-0E46-1A45-8C75-61A2856A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Familiar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5965-FDFC-0547-8029-C1CCDCD17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295400"/>
            <a:ext cx="9372600" cy="5181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x = 23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y = 42 - 5 * x;             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variables, types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double pi = 3.14159;</a:t>
            </a:r>
            <a:endParaRPr lang="en-US" sz="2000" dirty="0">
              <a:solidFill>
                <a:srgbClr val="00800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c = 'Q';                   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/* two comment styles */</a:t>
            </a: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for 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0;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&lt; 100;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++) { 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for loops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if 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% 2 == 0) {           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if statements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x +=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while (x &gt; 0 &amp;&amp; c == 'Q' || b) {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while loops, logic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x = x / 2;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if (x == 42) return 0;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return binky(x, y, pi, c);         </a:t>
            </a:r>
            <a:r>
              <a:rPr lang="en-US" sz="20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function call</a:t>
            </a:r>
            <a:endParaRPr lang="en-US" sz="12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90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F09BE-7344-8B45-B32D-7A5A15B9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Boolean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949E6-4D1B-0946-8F7F-AF73AD02B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To declare Booleans, (e.g.,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bool b = </a:t>
            </a:r>
            <a:r>
              <a:rPr lang="en-US" b="1" dirty="0">
                <a:latin typeface="Source Sans 3" panose="020B0303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__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r>
              <a:rPr lang="en-US" b="1" dirty="0">
                <a:latin typeface="Source Sans 3" panose="020B0303030403020204" pitchFamily="34" charset="0"/>
              </a:rPr>
              <a:t>), you include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stdbool.h</a:t>
            </a:r>
            <a:endParaRPr lang="en-US" b="1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sz="1200" dirty="0"/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stdio.h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	</a:t>
            </a:r>
            <a:r>
              <a:rPr lang="en-US" sz="24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// for </a:t>
            </a:r>
            <a:r>
              <a:rPr lang="en-US" sz="24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sz="2400" dirty="0">
              <a:solidFill>
                <a:srgbClr val="00800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stdbool.h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	</a:t>
            </a:r>
            <a:r>
              <a:rPr lang="en-US" sz="24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// for bool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char *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bool x =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&gt; 2 &amp;&amp;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- 1][0] != 'A';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if (x)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	     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"Hello, world!\n"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} else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	     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”Greetings, traveler!\n"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return 0;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58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3291E-BFC2-31A9-3038-A5DE1C3F2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84482-6F6B-4C5F-797A-644AD47E4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Command Line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621DB-4477-D576-7C0B-9F76DB977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44196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b="1" dirty="0">
                <a:latin typeface="Source Sans 3" panose="020B0303030403020204" pitchFamily="34" charset="0"/>
              </a:rPr>
              <a:t> captures array of tokens used to run program, and</a:t>
            </a:r>
            <a:br>
              <a:rPr lang="en-US" b="1" dirty="0">
                <a:latin typeface="Source Sans 3" panose="020B0303030403020204" pitchFamily="34" charset="0"/>
              </a:rPr>
            </a:b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b="1" dirty="0">
                <a:latin typeface="Source Sans 3" panose="020B0303030403020204" pitchFamily="34" charset="0"/>
              </a:rPr>
              <a:t> counts how many tokens</a:t>
            </a:r>
          </a:p>
          <a:p>
            <a:pPr marL="0" indent="0">
              <a:buNone/>
            </a:pPr>
            <a:endParaRPr lang="en-US" sz="1200" dirty="0"/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/* File: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args.c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#include &lt;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stdio.h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 </a:t>
            </a:r>
            <a:r>
              <a:rPr lang="en-US" sz="24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for </a:t>
            </a:r>
            <a:r>
              <a:rPr lang="en-US" sz="24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main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char *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"This program got %d argument(s).\n"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    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for (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size_t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0;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&lt;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;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++)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"Argument %</a:t>
            </a:r>
            <a:r>
              <a:rPr lang="en-US" sz="2400" dirty="0" err="1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zu</a:t>
            </a:r>
            <a:r>
              <a:rPr lang="en-US" sz="24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: %s\n"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argv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]);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return 0;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F17633-51AC-F743-DC88-978171CCD064}"/>
              </a:ext>
            </a:extLst>
          </p:cNvPr>
          <p:cNvSpPr txBox="1"/>
          <p:nvPr/>
        </p:nvSpPr>
        <p:spPr>
          <a:xfrm>
            <a:off x="7543800" y="4668559"/>
            <a:ext cx="4038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myth$ 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./</a:t>
            </a:r>
            <a:r>
              <a:rPr lang="en-US" sz="16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args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1 2 "3 4" five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This program got 5 argument(s).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Argument 0: ./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args</a:t>
            </a: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Argument 1: 1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Argument 2: 2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Argument 3: 3 4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Argument 4: five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DF224F-6843-01B7-76A9-74B3B0C91603}"/>
              </a:ext>
            </a:extLst>
          </p:cNvPr>
          <p:cNvSpPr/>
          <p:nvPr/>
        </p:nvSpPr>
        <p:spPr>
          <a:xfrm>
            <a:off x="7391400" y="4953000"/>
            <a:ext cx="40386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6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CB87C-C336-C048-9C5C-236CE148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Writing, Debugging and Compiling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AF00D-4CD9-9643-BBD1-B5F66175C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1534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We will use:</a:t>
            </a:r>
          </a:p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emacs</a:t>
            </a:r>
            <a:r>
              <a:rPr lang="en-US" dirty="0">
                <a:latin typeface="Source Sans 3" panose="020B0303030403020204" pitchFamily="34" charset="0"/>
              </a:rPr>
              <a:t> text editor to write our C programs</a:t>
            </a:r>
          </a:p>
          <a:p>
            <a:r>
              <a:rPr lang="en-US" dirty="0">
                <a:latin typeface="Source Sans 3" panose="020B0303030403020204" pitchFamily="34" charset="0"/>
              </a:rPr>
              <a:t>the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make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tool to compile our C programs</a:t>
            </a:r>
          </a:p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 debugger to debug our programs</a:t>
            </a:r>
          </a:p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valgrind</a:t>
            </a:r>
            <a:r>
              <a:rPr lang="en-US" dirty="0">
                <a:latin typeface="Source Sans 3" panose="020B0303030403020204" pitchFamily="34" charset="0"/>
              </a:rPr>
              <a:t> tools to debug memory errors and measure program efficiency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68B00469-7690-B141-AF31-96A23C561CF5}"/>
              </a:ext>
            </a:extLst>
          </p:cNvPr>
          <p:cNvSpPr/>
          <p:nvPr/>
        </p:nvSpPr>
        <p:spPr>
          <a:xfrm>
            <a:off x="8839200" y="1905000"/>
            <a:ext cx="381000" cy="838200"/>
          </a:xfrm>
          <a:prstGeom prst="righ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71B1C-5A78-5540-BBBE-27918872C424}"/>
              </a:ext>
            </a:extLst>
          </p:cNvPr>
          <p:cNvSpPr txBox="1"/>
          <p:nvPr/>
        </p:nvSpPr>
        <p:spPr>
          <a:xfrm>
            <a:off x="9448800" y="2093267"/>
            <a:ext cx="1373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this week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C12FB5FB-870C-0C4C-860B-8C011BEE8878}"/>
              </a:ext>
            </a:extLst>
          </p:cNvPr>
          <p:cNvSpPr/>
          <p:nvPr/>
        </p:nvSpPr>
        <p:spPr>
          <a:xfrm>
            <a:off x="8851900" y="2895600"/>
            <a:ext cx="381000" cy="12573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347F2B-B737-CE47-AF19-ED26ED53C873}"/>
              </a:ext>
            </a:extLst>
          </p:cNvPr>
          <p:cNvSpPr txBox="1"/>
          <p:nvPr/>
        </p:nvSpPr>
        <p:spPr>
          <a:xfrm>
            <a:off x="9448800" y="3293417"/>
            <a:ext cx="1571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next week</a:t>
            </a:r>
          </a:p>
        </p:txBody>
      </p:sp>
    </p:spTree>
    <p:extLst>
      <p:ext uri="{BB962C8B-B14F-4D97-AF65-F5344CB8AC3E}">
        <p14:creationId xmlns:p14="http://schemas.microsoft.com/office/powerpoint/2010/main" val="269307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645-217B-B545-B4DB-B0E8D2B0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Customary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8C2B0-7297-4F42-8297-DD96D10E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ssh</a:t>
            </a:r>
            <a:r>
              <a:rPr lang="en-US" dirty="0">
                <a:latin typeface="Source Sans 3" panose="020B0303030403020204" pitchFamily="34" charset="0"/>
              </a:rPr>
              <a:t> – remotely log in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myth</a:t>
            </a:r>
            <a:r>
              <a:rPr lang="en-US" dirty="0">
                <a:latin typeface="Source Sans 3" panose="020B0303030403020204" pitchFamily="34" charset="0"/>
              </a:rPr>
              <a:t> computers</a:t>
            </a:r>
          </a:p>
          <a:p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emacs</a:t>
            </a:r>
            <a:r>
              <a:rPr lang="en-US" dirty="0">
                <a:latin typeface="Source Sans 3" panose="020B0303030403020204" pitchFamily="34" charset="0"/>
              </a:rPr>
              <a:t> – text editor to write and edit C programs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Use the mouse to position cursor, scroll, and highlight text</a:t>
            </a:r>
          </a:p>
          <a:p>
            <a:pPr lvl="1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Ctrl-x Ctrl-s</a:t>
            </a:r>
            <a:r>
              <a:rPr lang="en-US" dirty="0">
                <a:latin typeface="Source Sans 3" panose="020B0303030403020204" pitchFamily="34" charset="0"/>
              </a:rPr>
              <a:t> to save,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Ctrl-x Ctrl-c</a:t>
            </a:r>
            <a:r>
              <a:rPr lang="en-US" dirty="0">
                <a:latin typeface="Source Sans 3" panose="020B0303030403020204" pitchFamily="34" charset="0"/>
              </a:rPr>
              <a:t> to quit</a:t>
            </a:r>
          </a:p>
          <a:p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make</a:t>
            </a:r>
            <a:r>
              <a:rPr lang="en-US" dirty="0">
                <a:latin typeface="Source Sans 3" panose="020B0303030403020204" pitchFamily="34" charset="0"/>
              </a:rPr>
              <a:t> – compile program using provided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Makefile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./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myprogram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– run executable program (perhaps with arguments)</a:t>
            </a:r>
          </a:p>
          <a:p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make clean</a:t>
            </a:r>
            <a:r>
              <a:rPr lang="en-US" dirty="0">
                <a:latin typeface="Source Sans 3" panose="020B0303030403020204" pitchFamily="34" charset="0"/>
              </a:rPr>
              <a:t> – remove executables and other compiler files</a:t>
            </a:r>
          </a:p>
        </p:txBody>
      </p:sp>
    </p:spTree>
    <p:extLst>
      <p:ext uri="{BB962C8B-B14F-4D97-AF65-F5344CB8AC3E}">
        <p14:creationId xmlns:p14="http://schemas.microsoft.com/office/powerpoint/2010/main" val="1336315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2E77A5-EDA8-6841-8D8B-141154FF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Demo: Compiling And Running A C Program</a:t>
            </a:r>
          </a:p>
        </p:txBody>
      </p:sp>
      <p:pic>
        <p:nvPicPr>
          <p:cNvPr id="5" name="Image">
            <a:extLst>
              <a:ext uri="{FF2B5EF4-FFF2-40B4-BE49-F238E27FC236}">
                <a16:creationId xmlns:a16="http://schemas.microsoft.com/office/drawing/2014/main" id="{0E1CF01B-A34A-F24F-AF80-20A7E9E34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28" y="4589467"/>
            <a:ext cx="1127632" cy="112763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20863-EE75-374B-87DD-2DF3771E9D45}"/>
              </a:ext>
            </a:extLst>
          </p:cNvPr>
          <p:cNvSpPr txBox="1"/>
          <p:nvPr/>
        </p:nvSpPr>
        <p:spPr>
          <a:xfrm>
            <a:off x="1070360" y="5750436"/>
            <a:ext cx="100655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Source Sans 3" panose="020B0303030403020204" pitchFamily="34" charset="0"/>
                <a:cs typeface="Calibri" panose="020F0502020204030204" pitchFamily="34" charset="0"/>
              </a:rPr>
              <a:t>Get up and running with our guide:</a:t>
            </a:r>
          </a:p>
          <a:p>
            <a:pPr algn="ctr"/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  <a:hlinkClick r:id="rId4"/>
              </a:rPr>
              <a:t>http://cs107.stanford.edu/getting-started.html</a:t>
            </a:r>
            <a:endParaRPr lang="en-US" sz="2800" b="1" dirty="0">
              <a:latin typeface="Source Code Pro" panose="020B0309030403020204" pitchFamily="34" charset="0"/>
              <a:ea typeface="Source Code Pro" panose="020B03090304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90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Topic 1: Bits and Bytes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  <a:ea typeface="Source Sans Pro" panose="020B0503030403020204" pitchFamily="34" charset="0"/>
              </a:rPr>
              <a:t>How can a computer represent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  <a:ea typeface="Source Sans Pro" panose="020B0503030403020204" pitchFamily="34" charset="0"/>
              </a:rPr>
              <a:t> values?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float</a:t>
            </a:r>
            <a:r>
              <a:rPr lang="en-US" dirty="0">
                <a:latin typeface="Source Sans 3" panose="020B0303030403020204" pitchFamily="34" charset="0"/>
                <a:ea typeface="Source Sans Pro" panose="020B0503030403020204" pitchFamily="34" charset="0"/>
              </a:rPr>
              <a:t>s?</a:t>
            </a:r>
          </a:p>
          <a:p>
            <a:pPr marL="0" indent="0">
              <a:buNone/>
            </a:pPr>
            <a:endParaRPr lang="en-US" b="1" u="sng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Why is answering this question useful?</a:t>
            </a:r>
          </a:p>
          <a:p>
            <a:r>
              <a:rPr lang="en-US" dirty="0">
                <a:latin typeface="Source Sans 3" panose="020B0303030403020204" pitchFamily="34" charset="0"/>
              </a:rPr>
              <a:t>Helps us understand the limitations of computer arithmetic (today and Friday)</a:t>
            </a:r>
          </a:p>
          <a:p>
            <a:r>
              <a:rPr lang="en-US" dirty="0">
                <a:latin typeface="Source Sans 3" panose="020B0303030403020204" pitchFamily="34" charset="0"/>
              </a:rPr>
              <a:t>Shows us how to more efficiently perform arithmetic (Friday and Monday)</a:t>
            </a:r>
          </a:p>
          <a:p>
            <a:r>
              <a:rPr lang="en-US" dirty="0">
                <a:latin typeface="Source Sans 3" panose="020B0303030403020204" pitchFamily="34" charset="0"/>
              </a:rPr>
              <a:t>Shows us how we can encode data more compactly and efficiently (Monday)</a:t>
            </a: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Demo: Unexpected Behavior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BB8BEC-6266-F741-BC89-D55F8C158AC4}"/>
              </a:ext>
            </a:extLst>
          </p:cNvPr>
          <p:cNvSpPr txBox="1"/>
          <p:nvPr/>
        </p:nvSpPr>
        <p:spPr>
          <a:xfrm>
            <a:off x="152400" y="6324600"/>
            <a:ext cx="118110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cp -r /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afs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ir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/class/cs107/lecture-code/lect02 .</a:t>
            </a:r>
          </a:p>
        </p:txBody>
      </p:sp>
    </p:spTree>
    <p:extLst>
      <p:ext uri="{BB962C8B-B14F-4D97-AF65-F5344CB8AC3E}">
        <p14:creationId xmlns:p14="http://schemas.microsoft.com/office/powerpoint/2010/main" val="1297432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542A-61A3-0140-A054-EE2462C7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Binary Digit aka Bit</a:t>
            </a:r>
          </a:p>
        </p:txBody>
      </p:sp>
      <p:pic>
        <p:nvPicPr>
          <p:cNvPr id="1026" name="Picture 2" descr="Free photo Numbers 0 Code 1 One Typography Zero Binary - Max Pixel">
            <a:extLst>
              <a:ext uri="{FF2B5EF4-FFF2-40B4-BE49-F238E27FC236}">
                <a16:creationId xmlns:a16="http://schemas.microsoft.com/office/drawing/2014/main" id="{76B5EF58-246A-B351-6ACC-85CAC9A116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905000"/>
            <a:ext cx="7048500" cy="399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247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D1DC0-6694-3045-9EF1-ED3073675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One Bit At A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CA9BF-F6C6-2746-94C9-6E8124827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We can combine bits, as with base-10 numbers, to represent a larger collection of values  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8 bits = 1 byte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Computer memory is just a large array of bytes. It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byte addressable</a:t>
            </a:r>
            <a:r>
              <a:rPr lang="en-US" dirty="0">
                <a:latin typeface="Source Sans 3" panose="020B0303030403020204" pitchFamily="34" charset="0"/>
              </a:rPr>
              <a:t>, meaning you can’t address a bit in isolation, only a full byte.</a:t>
            </a:r>
          </a:p>
          <a:p>
            <a:r>
              <a:rPr lang="en-US" dirty="0">
                <a:latin typeface="Source Sans 3" panose="020B0303030403020204" pitchFamily="34" charset="0"/>
              </a:rPr>
              <a:t>Computers still fundamentally operate on bits. It's just that we’ve gotten more creative about how to encode information.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images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audio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video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text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D8D163B-12D5-DF1D-8D90-1BF296055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021" y="4495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ode 128 Barcode Examples">
            <a:extLst>
              <a:ext uri="{FF2B5EF4-FFF2-40B4-BE49-F238E27FC236}">
                <a16:creationId xmlns:a16="http://schemas.microsoft.com/office/drawing/2014/main" id="{6E00859D-4D97-EA73-8A05-BA3E3B3D5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852377"/>
            <a:ext cx="3352800" cy="126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83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B95A86-0EB9-E342-8CA6-1E280E063DB5}"/>
              </a:ext>
            </a:extLst>
          </p:cNvPr>
          <p:cNvSpPr txBox="1"/>
          <p:nvPr/>
        </p:nvSpPr>
        <p:spPr>
          <a:xfrm>
            <a:off x="4617037" y="4038600"/>
            <a:ext cx="29579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</a:rPr>
              <a:t>digits 0 – 9</a:t>
            </a:r>
          </a:p>
          <a:p>
            <a:endParaRPr lang="en-US" dirty="0">
              <a:latin typeface="Source Sans 3" panose="020B0303030403020204" pitchFamily="34" charset="0"/>
            </a:endParaRPr>
          </a:p>
          <a:p>
            <a:r>
              <a:rPr lang="en-US" i="1" dirty="0">
                <a:latin typeface="Source Sans 3" panose="020B0303030403020204" pitchFamily="34" charset="0"/>
              </a:rPr>
              <a:t>(or rather, 0 through base – 1)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849351-5BB0-B012-BEE4-444F432F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Base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926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Base 10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24180" y="436121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150617" y="4361217"/>
            <a:ext cx="81625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 rot="19800000">
            <a:off x="4238182" y="4665025"/>
            <a:ext cx="157767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hundreds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 rot="19800000">
            <a:off x="3152629" y="4627754"/>
            <a:ext cx="17267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thousands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783F50-4836-A441-B973-47D2C4868C78}"/>
              </a:ext>
            </a:extLst>
          </p:cNvPr>
          <p:cNvCxnSpPr>
            <a:cxnSpLocks/>
          </p:cNvCxnSpPr>
          <p:nvPr/>
        </p:nvCxnSpPr>
        <p:spPr>
          <a:xfrm flipV="1">
            <a:off x="750520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0668B9C-330F-E847-A882-8A84B51E5C07}"/>
              </a:ext>
            </a:extLst>
          </p:cNvPr>
          <p:cNvCxnSpPr>
            <a:cxnSpLocks/>
          </p:cNvCxnSpPr>
          <p:nvPr/>
        </p:nvCxnSpPr>
        <p:spPr>
          <a:xfrm flipV="1">
            <a:off x="655874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FF3772-D137-434B-890A-C07874D88926}"/>
              </a:ext>
            </a:extLst>
          </p:cNvPr>
          <p:cNvCxnSpPr>
            <a:cxnSpLocks/>
          </p:cNvCxnSpPr>
          <p:nvPr/>
        </p:nvCxnSpPr>
        <p:spPr>
          <a:xfrm flipV="1">
            <a:off x="5666928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49EF61-C781-A041-8E3C-ABF063EB12B4}"/>
              </a:ext>
            </a:extLst>
          </p:cNvPr>
          <p:cNvCxnSpPr>
            <a:cxnSpLocks/>
          </p:cNvCxnSpPr>
          <p:nvPr/>
        </p:nvCxnSpPr>
        <p:spPr>
          <a:xfrm flipV="1">
            <a:off x="4724400" y="4000394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A3F3010-021D-B547-B0EC-67E1647C75E7}"/>
              </a:ext>
            </a:extLst>
          </p:cNvPr>
          <p:cNvSpPr txBox="1"/>
          <p:nvPr/>
        </p:nvSpPr>
        <p:spPr>
          <a:xfrm>
            <a:off x="3566302" y="5899540"/>
            <a:ext cx="5059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= </a:t>
            </a:r>
            <a:r>
              <a:rPr lang="en-US" sz="2400" b="1" dirty="0">
                <a:solidFill>
                  <a:schemeClr val="accent1"/>
                </a:solidFill>
              </a:rPr>
              <a:t>5 </a:t>
            </a:r>
            <a:r>
              <a:rPr lang="en-US" sz="2400" dirty="0">
                <a:solidFill>
                  <a:schemeClr val="accent1"/>
                </a:solidFill>
              </a:rPr>
              <a:t>* 1000 + </a:t>
            </a:r>
            <a:r>
              <a:rPr lang="en-US" sz="2400" b="1" dirty="0">
                <a:solidFill>
                  <a:schemeClr val="accent1"/>
                </a:solidFill>
              </a:rPr>
              <a:t>9 </a:t>
            </a:r>
            <a:r>
              <a:rPr lang="en-US" sz="2400" dirty="0">
                <a:solidFill>
                  <a:schemeClr val="accent1"/>
                </a:solidFill>
              </a:rPr>
              <a:t>* 100 + </a:t>
            </a:r>
            <a:r>
              <a:rPr lang="en-US" sz="2400" b="1" dirty="0">
                <a:solidFill>
                  <a:schemeClr val="accent1"/>
                </a:solidFill>
              </a:rPr>
              <a:t>3 </a:t>
            </a:r>
            <a:r>
              <a:rPr lang="en-US" sz="2400" dirty="0">
                <a:solidFill>
                  <a:schemeClr val="accent1"/>
                </a:solidFill>
              </a:rPr>
              <a:t>* 10 + </a:t>
            </a:r>
            <a:r>
              <a:rPr lang="en-US" sz="2400" b="1" dirty="0">
                <a:solidFill>
                  <a:schemeClr val="accent1"/>
                </a:solidFill>
              </a:rPr>
              <a:t>4 </a:t>
            </a:r>
            <a:r>
              <a:rPr lang="en-US" sz="2400" dirty="0">
                <a:solidFill>
                  <a:schemeClr val="accent1"/>
                </a:solidFill>
              </a:rPr>
              <a:t>* 1</a:t>
            </a:r>
          </a:p>
        </p:txBody>
      </p:sp>
    </p:spTree>
    <p:extLst>
      <p:ext uri="{BB962C8B-B14F-4D97-AF65-F5344CB8AC3E}">
        <p14:creationId xmlns:p14="http://schemas.microsoft.com/office/powerpoint/2010/main" val="341739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Base 10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24180" y="436121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286873" y="4361217"/>
            <a:ext cx="6799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326931" y="4361217"/>
            <a:ext cx="6799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384403" y="4361217"/>
            <a:ext cx="6799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783F50-4836-A441-B973-47D2C4868C78}"/>
              </a:ext>
            </a:extLst>
          </p:cNvPr>
          <p:cNvCxnSpPr>
            <a:cxnSpLocks/>
          </p:cNvCxnSpPr>
          <p:nvPr/>
        </p:nvCxnSpPr>
        <p:spPr>
          <a:xfrm flipV="1">
            <a:off x="750520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0668B9C-330F-E847-A882-8A84B51E5C07}"/>
              </a:ext>
            </a:extLst>
          </p:cNvPr>
          <p:cNvCxnSpPr>
            <a:cxnSpLocks/>
          </p:cNvCxnSpPr>
          <p:nvPr/>
        </p:nvCxnSpPr>
        <p:spPr>
          <a:xfrm flipV="1">
            <a:off x="655874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FF3772-D137-434B-890A-C07874D88926}"/>
              </a:ext>
            </a:extLst>
          </p:cNvPr>
          <p:cNvCxnSpPr>
            <a:cxnSpLocks/>
          </p:cNvCxnSpPr>
          <p:nvPr/>
        </p:nvCxnSpPr>
        <p:spPr>
          <a:xfrm flipV="1">
            <a:off x="5666928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49EF61-C781-A041-8E3C-ABF063EB12B4}"/>
              </a:ext>
            </a:extLst>
          </p:cNvPr>
          <p:cNvCxnSpPr>
            <a:cxnSpLocks/>
          </p:cNvCxnSpPr>
          <p:nvPr/>
        </p:nvCxnSpPr>
        <p:spPr>
          <a:xfrm flipV="1">
            <a:off x="4724400" y="4000394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385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Base 10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393532" y="4051972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447405" y="4051971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564769" y="4051970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31E095-697B-BE48-B071-3AB0EBF76113}"/>
              </a:ext>
            </a:extLst>
          </p:cNvPr>
          <p:cNvSpPr txBox="1"/>
          <p:nvPr/>
        </p:nvSpPr>
        <p:spPr>
          <a:xfrm>
            <a:off x="3120136" y="4051969"/>
            <a:ext cx="76014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x</a:t>
            </a:r>
            <a:r>
              <a:rPr lang="en-US" sz="2600" dirty="0">
                <a:solidFill>
                  <a:srgbClr val="C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94172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Base 2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1 0 1 1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393532" y="4051972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447405" y="4051971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564769" y="4051970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31E095-697B-BE48-B071-3AB0EBF76113}"/>
              </a:ext>
            </a:extLst>
          </p:cNvPr>
          <p:cNvSpPr txBox="1"/>
          <p:nvPr/>
        </p:nvSpPr>
        <p:spPr>
          <a:xfrm>
            <a:off x="3293260" y="4051969"/>
            <a:ext cx="58702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n</a:t>
            </a:r>
            <a:r>
              <a:rPr lang="en-US" sz="2600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6FEBAF-D68B-F800-9670-A132617E9915}"/>
              </a:ext>
            </a:extLst>
          </p:cNvPr>
          <p:cNvSpPr txBox="1"/>
          <p:nvPr/>
        </p:nvSpPr>
        <p:spPr>
          <a:xfrm>
            <a:off x="3046142" y="4538836"/>
            <a:ext cx="60997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</a:rPr>
              <a:t>digits 0 – 1</a:t>
            </a:r>
          </a:p>
          <a:p>
            <a:endParaRPr lang="en-US" dirty="0">
              <a:latin typeface="Source Sans 3" panose="020B0303030403020204" pitchFamily="34" charset="0"/>
            </a:endParaRPr>
          </a:p>
          <a:p>
            <a:pPr algn="ctr"/>
            <a:r>
              <a:rPr lang="en-US" i="1" dirty="0">
                <a:latin typeface="Source Sans 3" panose="020B0303030403020204" pitchFamily="34" charset="0"/>
              </a:rPr>
              <a:t>(or rather, 0 through base – 1)</a:t>
            </a:r>
          </a:p>
        </p:txBody>
      </p:sp>
    </p:spTree>
    <p:extLst>
      <p:ext uri="{BB962C8B-B14F-4D97-AF65-F5344CB8AC3E}">
        <p14:creationId xmlns:p14="http://schemas.microsoft.com/office/powerpoint/2010/main" val="841555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Base 2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1 0 1 1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363954" y="4051972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449554" y="4051971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535154" y="4051970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40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Base 2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1 0 1 1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184371" y="4051969"/>
            <a:ext cx="8707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twos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145849" y="4048444"/>
            <a:ext cx="92685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fours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069232" y="4053426"/>
            <a:ext cx="107593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eights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242579-7FFB-4742-83E9-DE0535AED766}"/>
              </a:ext>
            </a:extLst>
          </p:cNvPr>
          <p:cNvSpPr txBox="1"/>
          <p:nvPr/>
        </p:nvSpPr>
        <p:spPr>
          <a:xfrm>
            <a:off x="3601152" y="5769931"/>
            <a:ext cx="4989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 = </a:t>
            </a:r>
            <a:r>
              <a:rPr lang="en-US" sz="2400" b="1" dirty="0">
                <a:solidFill>
                  <a:schemeClr val="accent1"/>
                </a:solidFill>
              </a:rPr>
              <a:t>1 </a:t>
            </a:r>
            <a:r>
              <a:rPr lang="en-US" sz="2400" dirty="0">
                <a:solidFill>
                  <a:schemeClr val="accent1"/>
                </a:solidFill>
              </a:rPr>
              <a:t>* 8 + </a:t>
            </a:r>
            <a:r>
              <a:rPr lang="en-US" sz="2400" b="1" dirty="0">
                <a:solidFill>
                  <a:schemeClr val="accent1"/>
                </a:solidFill>
              </a:rPr>
              <a:t>0 </a:t>
            </a:r>
            <a:r>
              <a:rPr lang="en-US" sz="2400" dirty="0">
                <a:solidFill>
                  <a:schemeClr val="accent1"/>
                </a:solidFill>
              </a:rPr>
              <a:t>* 4 + </a:t>
            </a:r>
            <a:r>
              <a:rPr lang="en-US" sz="2400" b="1" dirty="0">
                <a:solidFill>
                  <a:schemeClr val="accent1"/>
                </a:solidFill>
              </a:rPr>
              <a:t>1 </a:t>
            </a:r>
            <a:r>
              <a:rPr lang="en-US" sz="2400" dirty="0">
                <a:solidFill>
                  <a:schemeClr val="accent1"/>
                </a:solidFill>
              </a:rPr>
              <a:t>* 2 + </a:t>
            </a:r>
            <a:r>
              <a:rPr lang="en-US" sz="2400" b="1" dirty="0">
                <a:solidFill>
                  <a:schemeClr val="accent1"/>
                </a:solidFill>
              </a:rPr>
              <a:t>1 </a:t>
            </a:r>
            <a:r>
              <a:rPr lang="en-US" sz="2400" dirty="0">
                <a:solidFill>
                  <a:schemeClr val="accent1"/>
                </a:solidFill>
              </a:rPr>
              <a:t>* 1 = 11</a:t>
            </a:r>
            <a:r>
              <a:rPr lang="en-US" sz="2400" baseline="-25000" dirty="0">
                <a:solidFill>
                  <a:schemeClr val="accent1"/>
                </a:solidFill>
              </a:rPr>
              <a:t>10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B5C2BB-AF38-DB44-A0D6-71F23132B301}"/>
              </a:ext>
            </a:extLst>
          </p:cNvPr>
          <p:cNvSpPr txBox="1"/>
          <p:nvPr/>
        </p:nvSpPr>
        <p:spPr>
          <a:xfrm>
            <a:off x="2216097" y="2139371"/>
            <a:ext cx="2642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most significant bit (MSB)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55C76D-EF4B-5C4A-BA2D-3409C86E0763}"/>
              </a:ext>
            </a:extLst>
          </p:cNvPr>
          <p:cNvSpPr txBox="1"/>
          <p:nvPr/>
        </p:nvSpPr>
        <p:spPr>
          <a:xfrm>
            <a:off x="7268181" y="2139371"/>
            <a:ext cx="255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least significant bit (LSB)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0E8A36D-8970-FF42-B615-060763E5FD8C}"/>
              </a:ext>
            </a:extLst>
          </p:cNvPr>
          <p:cNvCxnSpPr>
            <a:stCxn id="12" idx="2"/>
          </p:cNvCxnSpPr>
          <p:nvPr/>
        </p:nvCxnSpPr>
        <p:spPr>
          <a:xfrm flipH="1">
            <a:off x="7556194" y="2508703"/>
            <a:ext cx="988138" cy="5392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7BA276-6095-EB48-88B9-AA24B30618C2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3537132" y="2508703"/>
            <a:ext cx="1187268" cy="5392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49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Base 10 to 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4431785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_  _  _  _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72507-19AC-A942-9D7C-5AB0184BFC37}"/>
              </a:ext>
            </a:extLst>
          </p:cNvPr>
          <p:cNvSpPr txBox="1"/>
          <p:nvPr/>
        </p:nvSpPr>
        <p:spPr>
          <a:xfrm>
            <a:off x="2377995" y="176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1D319D-56DE-6740-A983-1600E3B6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38235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Question: </a:t>
            </a:r>
            <a:r>
              <a:rPr lang="en-US" dirty="0">
                <a:latin typeface="Source Sans 3" panose="020B0303030403020204" pitchFamily="34" charset="0"/>
              </a:rPr>
              <a:t>What is 6 in base 2?</a:t>
            </a:r>
          </a:p>
          <a:p>
            <a:r>
              <a:rPr lang="en-US" dirty="0">
                <a:latin typeface="Source Sans 3" panose="020B0303030403020204" pitchFamily="34" charset="0"/>
              </a:rPr>
              <a:t>Strategy: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What is the largest power of 2 ≤ 6? 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Now, what is the largest power of 2 ≤ 6 – 2</a:t>
            </a:r>
            <a:r>
              <a:rPr lang="en-US" baseline="30000" dirty="0">
                <a:latin typeface="Source Sans 3" panose="020B0303030403020204" pitchFamily="34" charset="0"/>
              </a:rPr>
              <a:t>2</a:t>
            </a:r>
            <a:r>
              <a:rPr lang="en-US" dirty="0">
                <a:latin typeface="Source Sans 3" panose="020B0303030403020204" pitchFamily="34" charset="0"/>
              </a:rPr>
              <a:t>?  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6 – 2</a:t>
            </a:r>
            <a:r>
              <a:rPr lang="en-US" baseline="30000" dirty="0">
                <a:latin typeface="Source Sans 3" panose="020B0303030403020204" pitchFamily="34" charset="0"/>
              </a:rPr>
              <a:t>2</a:t>
            </a:r>
            <a:r>
              <a:rPr lang="en-US" dirty="0">
                <a:latin typeface="Source Sans 3" panose="020B0303030403020204" pitchFamily="34" charset="0"/>
              </a:rPr>
              <a:t> – 2</a:t>
            </a:r>
            <a:r>
              <a:rPr lang="en-US" baseline="30000" dirty="0">
                <a:latin typeface="Source Sans 3" panose="020B0303030403020204" pitchFamily="34" charset="0"/>
              </a:rPr>
              <a:t>1</a:t>
            </a:r>
            <a:r>
              <a:rPr lang="en-US" dirty="0">
                <a:latin typeface="Source Sans 3" panose="020B0303030403020204" pitchFamily="34" charset="0"/>
              </a:rPr>
              <a:t> = 0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124ED-91D3-9947-8099-CCA36C4D72FA}"/>
              </a:ext>
            </a:extLst>
          </p:cNvPr>
          <p:cNvSpPr txBox="1"/>
          <p:nvPr/>
        </p:nvSpPr>
        <p:spPr>
          <a:xfrm>
            <a:off x="7377577" y="575595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D40D0D-1FCE-AA4B-BE17-2402F0E4DE36}"/>
              </a:ext>
            </a:extLst>
          </p:cNvPr>
          <p:cNvSpPr txBox="1"/>
          <p:nvPr/>
        </p:nvSpPr>
        <p:spPr>
          <a:xfrm>
            <a:off x="6480500" y="5742976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9D61B7-D21D-984E-8FC6-16F9E407FF53}"/>
              </a:ext>
            </a:extLst>
          </p:cNvPr>
          <p:cNvSpPr txBox="1"/>
          <p:nvPr/>
        </p:nvSpPr>
        <p:spPr>
          <a:xfrm>
            <a:off x="5217456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F0B52D-B147-7C49-9D52-2955CCF30F43}"/>
              </a:ext>
            </a:extLst>
          </p:cNvPr>
          <p:cNvSpPr txBox="1"/>
          <p:nvPr/>
        </p:nvSpPr>
        <p:spPr>
          <a:xfrm>
            <a:off x="4070958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E2DAF-FEE6-8B4A-9C97-D2DBFC881A06}"/>
              </a:ext>
            </a:extLst>
          </p:cNvPr>
          <p:cNvSpPr txBox="1"/>
          <p:nvPr/>
        </p:nvSpPr>
        <p:spPr>
          <a:xfrm>
            <a:off x="5117232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41E0DA-953B-7145-B4BD-3640BE04E843}"/>
              </a:ext>
            </a:extLst>
          </p:cNvPr>
          <p:cNvSpPr txBox="1"/>
          <p:nvPr/>
        </p:nvSpPr>
        <p:spPr>
          <a:xfrm>
            <a:off x="3936948" y="4364726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3D6E27-AFAC-1243-9B3A-F8855DC3D08E}"/>
              </a:ext>
            </a:extLst>
          </p:cNvPr>
          <p:cNvSpPr txBox="1"/>
          <p:nvPr/>
        </p:nvSpPr>
        <p:spPr>
          <a:xfrm>
            <a:off x="6327859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B760BA-AABD-B449-9625-A97CFACF2743}"/>
              </a:ext>
            </a:extLst>
          </p:cNvPr>
          <p:cNvSpPr txBox="1"/>
          <p:nvPr/>
        </p:nvSpPr>
        <p:spPr>
          <a:xfrm>
            <a:off x="7555973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61F024-C23A-E744-B02B-6058AC3A2D7E}"/>
              </a:ext>
            </a:extLst>
          </p:cNvPr>
          <p:cNvSpPr txBox="1"/>
          <p:nvPr/>
        </p:nvSpPr>
        <p:spPr>
          <a:xfrm>
            <a:off x="4117734" y="6252411"/>
            <a:ext cx="3956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 = </a:t>
            </a:r>
            <a:r>
              <a:rPr lang="en-US" sz="2400" b="1" dirty="0">
                <a:solidFill>
                  <a:schemeClr val="accent1"/>
                </a:solidFill>
              </a:rPr>
              <a:t>0</a:t>
            </a:r>
            <a:r>
              <a:rPr lang="en-US" sz="2400" dirty="0">
                <a:solidFill>
                  <a:schemeClr val="accent1"/>
                </a:solidFill>
              </a:rPr>
              <a:t>*8 +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*4 +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*2 + </a:t>
            </a:r>
            <a:r>
              <a:rPr lang="en-US" sz="2400" b="1" dirty="0">
                <a:solidFill>
                  <a:schemeClr val="accent1"/>
                </a:solidFill>
              </a:rPr>
              <a:t>0</a:t>
            </a:r>
            <a:r>
              <a:rPr lang="en-US" sz="2400" dirty="0">
                <a:solidFill>
                  <a:schemeClr val="accent1"/>
                </a:solidFill>
              </a:rPr>
              <a:t>*1 = 6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28E6268-A4B0-C842-A1B5-C157154139C6}"/>
              </a:ext>
            </a:extLst>
          </p:cNvPr>
          <p:cNvSpPr txBox="1">
            <a:spLocks/>
          </p:cNvSpPr>
          <p:nvPr/>
        </p:nvSpPr>
        <p:spPr bwMode="auto">
          <a:xfrm>
            <a:off x="5383518" y="2209800"/>
            <a:ext cx="1096982" cy="40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>
                <a:latin typeface="Source Sans 3" panose="020B0303030403020204" pitchFamily="34" charset="0"/>
              </a:rPr>
              <a:t>2</a:t>
            </a:r>
            <a:r>
              <a:rPr lang="en-US" b="1" baseline="30000" dirty="0">
                <a:latin typeface="Source Sans 3" panose="020B0303030403020204" pitchFamily="34" charset="0"/>
              </a:rPr>
              <a:t>2</a:t>
            </a:r>
            <a:r>
              <a:rPr lang="en-US" b="1" dirty="0">
                <a:latin typeface="Source Sans 3" panose="020B0303030403020204" pitchFamily="34" charset="0"/>
              </a:rPr>
              <a:t>=4</a:t>
            </a: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E0F0DD2-B19C-ED4F-B4DE-BE5B6E046992}"/>
              </a:ext>
            </a:extLst>
          </p:cNvPr>
          <p:cNvSpPr txBox="1">
            <a:spLocks/>
          </p:cNvSpPr>
          <p:nvPr/>
        </p:nvSpPr>
        <p:spPr bwMode="auto">
          <a:xfrm>
            <a:off x="6599218" y="2609867"/>
            <a:ext cx="1096982" cy="40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>
                <a:latin typeface="Source Sans 3" panose="020B0303030403020204" pitchFamily="34" charset="0"/>
              </a:rPr>
              <a:t>2</a:t>
            </a:r>
            <a:r>
              <a:rPr lang="en-US" b="1" baseline="30000" dirty="0">
                <a:latin typeface="Source Sans 3" panose="020B0303030403020204" pitchFamily="34" charset="0"/>
              </a:rPr>
              <a:t>1</a:t>
            </a:r>
            <a:r>
              <a:rPr lang="en-US" b="1" dirty="0">
                <a:latin typeface="Source Sans 3" panose="020B0303030403020204" pitchFamily="34" charset="0"/>
              </a:rPr>
              <a:t>=2</a:t>
            </a:r>
            <a:endParaRPr lang="en-US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23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21" grpId="0"/>
      <p:bldP spid="22" grpId="0"/>
      <p:bldP spid="17" grpId="0"/>
      <p:bldP spid="18" grpId="0"/>
      <p:bldP spid="19" grpId="0"/>
      <p:bldP spid="20" grpId="0"/>
      <p:bldP spid="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409F-B65F-0E42-B602-BA910A9A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Base 2 to Base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4E066-765E-2C4D-8100-65B821153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is the base-2 value of 1010 in base-10?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20</a:t>
            </a:r>
            <a:r>
              <a:rPr lang="en-US" dirty="0">
                <a:latin typeface="Source Sans 3" panose="020B0303030403020204" pitchFamily="34" charset="0"/>
              </a:rPr>
              <a:t>               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101</a:t>
            </a:r>
            <a:r>
              <a:rPr lang="en-US" dirty="0">
                <a:latin typeface="Source Sans 3" panose="020B0303030403020204" pitchFamily="34" charset="0"/>
              </a:rPr>
              <a:t>              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10</a:t>
            </a:r>
            <a:r>
              <a:rPr lang="en-US" dirty="0">
                <a:latin typeface="Source Sans 3" panose="020B0303030403020204" pitchFamily="34" charset="0"/>
              </a:rPr>
              <a:t>                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5</a:t>
            </a:r>
            <a:r>
              <a:rPr lang="en-US" dirty="0">
                <a:latin typeface="Source Sans 3" panose="020B0303030403020204" pitchFamily="34" charset="0"/>
              </a:rPr>
              <a:t>                  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Other</a:t>
            </a:r>
          </a:p>
          <a:p>
            <a:pPr marL="514350" indent="-514350">
              <a:buFont typeface="+mj-lt"/>
              <a:buAutoNum type="alphaLcParenR"/>
            </a:pPr>
            <a:endParaRPr lang="en-US" b="1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1010 isn’t 1010 so much as it is 8 + 2</a:t>
            </a:r>
          </a:p>
        </p:txBody>
      </p:sp>
    </p:spTree>
    <p:extLst>
      <p:ext uri="{BB962C8B-B14F-4D97-AF65-F5344CB8AC3E}">
        <p14:creationId xmlns:p14="http://schemas.microsoft.com/office/powerpoint/2010/main" val="7735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409F-B65F-0E42-B602-BA910A9A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Base 10 to Base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4E066-765E-2C4D-8100-65B821153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is the base-10 value of 14 in base 2?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1111</a:t>
            </a:r>
            <a:r>
              <a:rPr lang="en-US" dirty="0">
                <a:latin typeface="Source Sans 3" panose="020B0303030403020204" pitchFamily="34" charset="0"/>
              </a:rPr>
              <a:t>               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1110                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1010                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>
                <a:latin typeface="Source Sans 3" panose="020B0303030403020204" pitchFamily="34" charset="0"/>
              </a:rPr>
              <a:t>Other</a:t>
            </a:r>
          </a:p>
          <a:p>
            <a:pPr marL="0" indent="0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14 can be written as a sum of powers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14 isn't 14 so much as it is 8 + 4 + 2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that can be encoded as 1110</a:t>
            </a:r>
          </a:p>
        </p:txBody>
      </p:sp>
    </p:spTree>
    <p:extLst>
      <p:ext uri="{BB962C8B-B14F-4D97-AF65-F5344CB8AC3E}">
        <p14:creationId xmlns:p14="http://schemas.microsoft.com/office/powerpoint/2010/main" val="60769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CCC4-50B1-B847-8160-0EFE4C6F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Byte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7DCF8-D1BB-DE42-8E62-4F075708E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295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What are the </a:t>
            </a:r>
            <a:r>
              <a:rPr lang="en-US" b="1" dirty="0">
                <a:solidFill>
                  <a:schemeClr val="accent1"/>
                </a:solidFill>
              </a:rPr>
              <a:t>minimum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1"/>
                </a:solidFill>
              </a:rPr>
              <a:t>maximum</a:t>
            </a:r>
            <a:r>
              <a:rPr lang="en-US" dirty="0"/>
              <a:t> base-10 values that </a:t>
            </a:r>
            <a:br>
              <a:rPr lang="en-US" dirty="0"/>
            </a:br>
            <a:r>
              <a:rPr lang="en-US" dirty="0"/>
              <a:t>a single byte can represent?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2C34B3-49C6-614F-8D43-6708C8C498AD}"/>
              </a:ext>
            </a:extLst>
          </p:cNvPr>
          <p:cNvSpPr txBox="1">
            <a:spLocks/>
          </p:cNvSpPr>
          <p:nvPr/>
        </p:nvSpPr>
        <p:spPr bwMode="auto">
          <a:xfrm>
            <a:off x="3505200" y="2306912"/>
            <a:ext cx="11811000" cy="419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minimum = 0	maximum = ?</a:t>
            </a:r>
            <a:endParaRPr lang="en-US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9C8D9C-96D1-2343-B2FB-89F130F215C9}"/>
              </a:ext>
            </a:extLst>
          </p:cNvPr>
          <p:cNvSpPr txBox="1"/>
          <p:nvPr/>
        </p:nvSpPr>
        <p:spPr>
          <a:xfrm>
            <a:off x="3796351" y="3178314"/>
            <a:ext cx="4523098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11111111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287FE-41D0-5641-BFAB-7F09055A251C}"/>
              </a:ext>
            </a:extLst>
          </p:cNvPr>
          <p:cNvSpPr txBox="1"/>
          <p:nvPr/>
        </p:nvSpPr>
        <p:spPr>
          <a:xfrm>
            <a:off x="2590801" y="4347864"/>
            <a:ext cx="57286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x</a:t>
            </a:r>
            <a:r>
              <a:rPr lang="en-US" sz="2600">
                <a:solidFill>
                  <a:srgbClr val="C00000"/>
                </a:solidFill>
              </a:rPr>
              <a:t>:            </a:t>
            </a:r>
            <a:r>
              <a:rPr lang="en-US" sz="2600" dirty="0">
                <a:solidFill>
                  <a:srgbClr val="C00000"/>
                </a:solidFill>
              </a:rPr>
              <a:t>7   6    5    4    3    2   1    0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AFA99-EB3F-0D4C-9AE2-15D995445AFA}"/>
              </a:ext>
            </a:extLst>
          </p:cNvPr>
          <p:cNvSpPr txBox="1">
            <a:spLocks/>
          </p:cNvSpPr>
          <p:nvPr/>
        </p:nvSpPr>
        <p:spPr bwMode="auto">
          <a:xfrm>
            <a:off x="152400" y="5367831"/>
            <a:ext cx="11963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b="1" dirty="0">
                <a:latin typeface="Source Sans 3" panose="020B0303030403020204" pitchFamily="34" charset="0"/>
              </a:rPr>
              <a:t>Strategy 1: </a:t>
            </a:r>
            <a:r>
              <a:rPr lang="en-US" dirty="0">
                <a:latin typeface="Source Sans 3" panose="020B0303030403020204" pitchFamily="34" charset="0"/>
              </a:rPr>
              <a:t>1 * 2</a:t>
            </a:r>
            <a:r>
              <a:rPr lang="en-US" baseline="30000" dirty="0">
                <a:latin typeface="Source Sans 3" panose="020B0303030403020204" pitchFamily="34" charset="0"/>
              </a:rPr>
              <a:t>7</a:t>
            </a:r>
            <a:r>
              <a:rPr lang="en-US" dirty="0">
                <a:latin typeface="Source Sans 3" panose="020B0303030403020204" pitchFamily="34" charset="0"/>
              </a:rPr>
              <a:t> + 1 * 2</a:t>
            </a:r>
            <a:r>
              <a:rPr lang="en-US" baseline="30000" dirty="0">
                <a:latin typeface="Source Sans 3" panose="020B0303030403020204" pitchFamily="34" charset="0"/>
              </a:rPr>
              <a:t>6</a:t>
            </a:r>
            <a:r>
              <a:rPr lang="en-US" dirty="0">
                <a:latin typeface="Source Sans 3" panose="020B0303030403020204" pitchFamily="34" charset="0"/>
              </a:rPr>
              <a:t> + 1 * 2</a:t>
            </a:r>
            <a:r>
              <a:rPr lang="en-US" baseline="30000" dirty="0">
                <a:latin typeface="Source Sans 3" panose="020B0303030403020204" pitchFamily="34" charset="0"/>
              </a:rPr>
              <a:t>5</a:t>
            </a:r>
            <a:r>
              <a:rPr lang="en-US" dirty="0">
                <a:latin typeface="Source Sans 3" panose="020B0303030403020204" pitchFamily="34" charset="0"/>
              </a:rPr>
              <a:t> + 1 * 2</a:t>
            </a:r>
            <a:r>
              <a:rPr lang="en-US" baseline="30000" dirty="0">
                <a:latin typeface="Source Sans 3" panose="020B0303030403020204" pitchFamily="34" charset="0"/>
              </a:rPr>
              <a:t>4</a:t>
            </a:r>
            <a:r>
              <a:rPr lang="en-US" dirty="0">
                <a:latin typeface="Source Sans 3" panose="020B0303030403020204" pitchFamily="34" charset="0"/>
              </a:rPr>
              <a:t> + 1 * 2</a:t>
            </a:r>
            <a:r>
              <a:rPr lang="en-US" baseline="30000" dirty="0">
                <a:latin typeface="Source Sans 3" panose="020B0303030403020204" pitchFamily="34" charset="0"/>
              </a:rPr>
              <a:t>3</a:t>
            </a:r>
            <a:r>
              <a:rPr lang="en-US" dirty="0">
                <a:latin typeface="Source Sans 3" panose="020B0303030403020204" pitchFamily="34" charset="0"/>
              </a:rPr>
              <a:t>+ 1 * 2</a:t>
            </a:r>
            <a:r>
              <a:rPr lang="en-US" baseline="30000" dirty="0">
                <a:latin typeface="Source Sans 3" panose="020B0303030403020204" pitchFamily="34" charset="0"/>
              </a:rPr>
              <a:t>2</a:t>
            </a:r>
            <a:r>
              <a:rPr lang="en-US" dirty="0">
                <a:latin typeface="Source Sans 3" panose="020B0303030403020204" pitchFamily="34" charset="0"/>
              </a:rPr>
              <a:t> + 1 * 2</a:t>
            </a:r>
            <a:r>
              <a:rPr lang="en-US" baseline="30000" dirty="0">
                <a:latin typeface="Source Sans 3" panose="020B0303030403020204" pitchFamily="34" charset="0"/>
              </a:rPr>
              <a:t>1</a:t>
            </a:r>
            <a:r>
              <a:rPr lang="en-US" dirty="0">
                <a:latin typeface="Source Sans 3" panose="020B0303030403020204" pitchFamily="34" charset="0"/>
              </a:rPr>
              <a:t> + 1 * 2</a:t>
            </a:r>
            <a:r>
              <a:rPr lang="en-US" baseline="30000" dirty="0">
                <a:latin typeface="Source Sans 3" panose="020B0303030403020204" pitchFamily="34" charset="0"/>
              </a:rPr>
              <a:t>0</a:t>
            </a:r>
            <a:r>
              <a:rPr lang="en-US" dirty="0">
                <a:latin typeface="Source Sans 3" panose="020B0303030403020204" pitchFamily="34" charset="0"/>
              </a:rPr>
              <a:t> = 255</a:t>
            </a:r>
          </a:p>
          <a:p>
            <a:pPr fontAlgn="auto">
              <a:spcAft>
                <a:spcPts val="0"/>
              </a:spcAft>
            </a:pPr>
            <a:r>
              <a:rPr lang="en-US" b="1" dirty="0">
                <a:solidFill>
                  <a:srgbClr val="0070C0"/>
                </a:solidFill>
                <a:latin typeface="Source Sans 3" panose="020B0303030403020204" pitchFamily="34" charset="0"/>
              </a:rPr>
              <a:t>Strategy 2: </a:t>
            </a:r>
            <a:r>
              <a:rPr lang="en-US" dirty="0">
                <a:solidFill>
                  <a:srgbClr val="0070C0"/>
                </a:solidFill>
                <a:latin typeface="Source Sans 3" panose="020B0303030403020204" pitchFamily="34" charset="0"/>
              </a:rPr>
              <a:t>2</a:t>
            </a:r>
            <a:r>
              <a:rPr lang="en-US" baseline="30000" dirty="0">
                <a:solidFill>
                  <a:srgbClr val="0070C0"/>
                </a:solidFill>
                <a:latin typeface="Source Sans 3" panose="020B0303030403020204" pitchFamily="34" charset="0"/>
              </a:rPr>
              <a:t>8</a:t>
            </a:r>
            <a:r>
              <a:rPr lang="en-US" dirty="0">
                <a:solidFill>
                  <a:srgbClr val="0070C0"/>
                </a:solidFill>
                <a:latin typeface="Source Sans 3" panose="020B0303030403020204" pitchFamily="34" charset="0"/>
              </a:rPr>
              <a:t> – 1 = 255</a:t>
            </a:r>
            <a:endParaRPr lang="en-US" b="1" dirty="0">
              <a:solidFill>
                <a:srgbClr val="0070C0"/>
              </a:solidFill>
              <a:latin typeface="Source Sans 3" panose="020B0303030403020204" pitchFamily="34" charset="0"/>
            </a:endParaRPr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74428B-7F67-654A-93BB-694E313555BE}"/>
              </a:ext>
            </a:extLst>
          </p:cNvPr>
          <p:cNvSpPr txBox="1">
            <a:spLocks/>
          </p:cNvSpPr>
          <p:nvPr/>
        </p:nvSpPr>
        <p:spPr bwMode="auto">
          <a:xfrm>
            <a:off x="8077200" y="2291672"/>
            <a:ext cx="782266" cy="4199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/>
              <a:t>255</a:t>
            </a:r>
            <a:endParaRPr lang="en-US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1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uiExpand="1" build="p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39D03-81A6-A343-BC11-B374ABEC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Multiplying by 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5E906-A881-944A-A87A-A3703D8DE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8600" dirty="0"/>
              <a:t>7453 x 10 = 7453</a:t>
            </a:r>
            <a:r>
              <a:rPr lang="en-US" sz="8600" b="1" dirty="0">
                <a:solidFill>
                  <a:schemeClr val="accent1"/>
                </a:solidFill>
              </a:rPr>
              <a:t>0</a:t>
            </a:r>
          </a:p>
          <a:p>
            <a:pPr marL="0" indent="0" algn="ctr">
              <a:buNone/>
            </a:pPr>
            <a:r>
              <a:rPr lang="en-US" sz="8600" dirty="0"/>
              <a:t>1100</a:t>
            </a:r>
            <a:r>
              <a:rPr lang="en-US" sz="8600" baseline="-25000" dirty="0"/>
              <a:t>2</a:t>
            </a:r>
            <a:r>
              <a:rPr lang="en-US" sz="8600" dirty="0"/>
              <a:t> x 10</a:t>
            </a:r>
            <a:r>
              <a:rPr lang="en-US" sz="8600" baseline="-25000" dirty="0"/>
              <a:t>2</a:t>
            </a:r>
            <a:r>
              <a:rPr lang="en-US" sz="8600" dirty="0"/>
              <a:t> = 1100</a:t>
            </a:r>
            <a:r>
              <a:rPr lang="en-US" sz="8600" b="1" dirty="0">
                <a:solidFill>
                  <a:schemeClr val="accent1"/>
                </a:solidFill>
              </a:rPr>
              <a:t>0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Key Idea</a:t>
            </a:r>
            <a:r>
              <a:rPr lang="en-US" dirty="0">
                <a:latin typeface="Source Sans 3" panose="020B0303030403020204" pitchFamily="34" charset="0"/>
              </a:rPr>
              <a:t>: appending a 0 to the end effectively multiplies by the base.</a:t>
            </a:r>
          </a:p>
        </p:txBody>
      </p:sp>
    </p:spTree>
    <p:extLst>
      <p:ext uri="{BB962C8B-B14F-4D97-AF65-F5344CB8AC3E}">
        <p14:creationId xmlns:p14="http://schemas.microsoft.com/office/powerpoint/2010/main" val="57689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39D03-81A6-A343-BC11-B374ABEC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Dividing by 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5E906-A881-944A-A87A-A3703D8DE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8600" dirty="0"/>
              <a:t>145</a:t>
            </a:r>
            <a:r>
              <a:rPr lang="en-US" sz="8600" dirty="0">
                <a:solidFill>
                  <a:schemeClr val="accent2"/>
                </a:solidFill>
              </a:rPr>
              <a:t>8</a:t>
            </a:r>
            <a:r>
              <a:rPr lang="en-US" sz="8600" dirty="0"/>
              <a:t> / 10 = 145</a:t>
            </a:r>
            <a:endParaRPr lang="en-US" sz="8600" b="1" u="sng" dirty="0"/>
          </a:p>
          <a:p>
            <a:pPr marL="0" indent="0" algn="ctr">
              <a:buNone/>
            </a:pPr>
            <a:r>
              <a:rPr lang="en-US" sz="8600" dirty="0"/>
              <a:t>110</a:t>
            </a:r>
            <a:r>
              <a:rPr lang="en-US" sz="8600" dirty="0">
                <a:solidFill>
                  <a:schemeClr val="accent2"/>
                </a:solidFill>
              </a:rPr>
              <a:t>1</a:t>
            </a:r>
            <a:r>
              <a:rPr lang="en-US" sz="8600" baseline="-25000" dirty="0"/>
              <a:t>2</a:t>
            </a:r>
            <a:r>
              <a:rPr lang="en-US" sz="8600" dirty="0"/>
              <a:t> / 10</a:t>
            </a:r>
            <a:r>
              <a:rPr lang="en-US" sz="8600" baseline="-25000" dirty="0"/>
              <a:t>2</a:t>
            </a:r>
            <a:r>
              <a:rPr lang="en-US" sz="8600" dirty="0"/>
              <a:t> = 110</a:t>
            </a:r>
            <a:endParaRPr lang="en-US" sz="8600" b="1" u="sng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Key Idea</a:t>
            </a:r>
            <a:r>
              <a:rPr lang="en-US" dirty="0">
                <a:latin typeface="Source Sans 3" panose="020B0303030403020204" pitchFamily="34" charset="0"/>
              </a:rPr>
              <a:t>: chomping off the last digit at the end integer divides by the base.</a:t>
            </a:r>
          </a:p>
        </p:txBody>
      </p:sp>
    </p:spTree>
    <p:extLst>
      <p:ext uri="{BB962C8B-B14F-4D97-AF65-F5344CB8AC3E}">
        <p14:creationId xmlns:p14="http://schemas.microsoft.com/office/powerpoint/2010/main" val="82329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6517-CEAF-6146-8C6E-4D0059D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C1626-46DE-FF4C-8EB8-A7251EBB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When working with 32- or 64-bit figures, binary representations get long. Instead, we'll often encode numbers in </a:t>
            </a:r>
            <a:r>
              <a:rPr lang="en-US" b="1" dirty="0">
                <a:solidFill>
                  <a:schemeClr val="accent1"/>
                </a:solidFill>
              </a:rPr>
              <a:t>base 16</a:t>
            </a:r>
            <a:r>
              <a:rPr lang="en-US" i="1" dirty="0"/>
              <a:t>, </a:t>
            </a:r>
            <a:r>
              <a:rPr lang="en-US" dirty="0"/>
              <a:t>or</a:t>
            </a:r>
            <a:r>
              <a:rPr lang="en-US" i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hexadecimal</a:t>
            </a:r>
            <a:r>
              <a:rPr lang="en-US" b="1" dirty="0"/>
              <a:t>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7ACD0-B8FF-0A4E-B9F4-588F07695322}"/>
              </a:ext>
            </a:extLst>
          </p:cNvPr>
          <p:cNvSpPr txBox="1"/>
          <p:nvPr/>
        </p:nvSpPr>
        <p:spPr>
          <a:xfrm>
            <a:off x="2057573" y="3178314"/>
            <a:ext cx="8000653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0110 1010 0011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E0647FDC-D8C1-FC4C-BF00-A47912A54468}"/>
              </a:ext>
            </a:extLst>
          </p:cNvPr>
          <p:cNvSpPr/>
          <p:nvPr/>
        </p:nvSpPr>
        <p:spPr>
          <a:xfrm rot="16200000">
            <a:off x="8496300" y="3489186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08CBB-8344-3342-95DE-3B02A10463F5}"/>
              </a:ext>
            </a:extLst>
          </p:cNvPr>
          <p:cNvSpPr txBox="1"/>
          <p:nvPr/>
        </p:nvSpPr>
        <p:spPr>
          <a:xfrm>
            <a:off x="8298340" y="4911178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6A8C72B5-B0CD-874C-A4B6-DCECD6DD89CA}"/>
              </a:ext>
            </a:extLst>
          </p:cNvPr>
          <p:cNvSpPr/>
          <p:nvPr/>
        </p:nvSpPr>
        <p:spPr>
          <a:xfrm rot="16200000">
            <a:off x="5912786" y="3507513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383249-1ADD-194E-9FC4-897524408B2F}"/>
              </a:ext>
            </a:extLst>
          </p:cNvPr>
          <p:cNvSpPr txBox="1"/>
          <p:nvPr/>
        </p:nvSpPr>
        <p:spPr>
          <a:xfrm>
            <a:off x="5714826" y="4929505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AAFD721-53A2-DE4C-BA43-65045E492422}"/>
              </a:ext>
            </a:extLst>
          </p:cNvPr>
          <p:cNvSpPr/>
          <p:nvPr/>
        </p:nvSpPr>
        <p:spPr>
          <a:xfrm rot="16200000">
            <a:off x="3163280" y="3507513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42CDE7-F7C4-F443-8502-F67AF548455C}"/>
              </a:ext>
            </a:extLst>
          </p:cNvPr>
          <p:cNvSpPr txBox="1"/>
          <p:nvPr/>
        </p:nvSpPr>
        <p:spPr>
          <a:xfrm>
            <a:off x="2965320" y="4929505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</p:spTree>
    <p:extLst>
      <p:ext uri="{BB962C8B-B14F-4D97-AF65-F5344CB8AC3E}">
        <p14:creationId xmlns:p14="http://schemas.microsoft.com/office/powerpoint/2010/main" val="232796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6517-CEAF-6146-8C6E-4D0059D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C1626-46DE-FF4C-8EB8-A7251EBB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When working with 32- or 64-bit figures, binary representations get long. Instead, we'll often encode numbers in </a:t>
            </a:r>
            <a:r>
              <a:rPr lang="en-US" b="1" dirty="0">
                <a:solidFill>
                  <a:schemeClr val="accent1"/>
                </a:solidFill>
              </a:rPr>
              <a:t>base 16</a:t>
            </a:r>
            <a:r>
              <a:rPr lang="en-US" i="1" dirty="0"/>
              <a:t>, </a:t>
            </a:r>
            <a:r>
              <a:rPr lang="en-US" dirty="0"/>
              <a:t>or</a:t>
            </a:r>
            <a:r>
              <a:rPr lang="en-US" i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hexadecimal</a:t>
            </a:r>
            <a:r>
              <a:rPr lang="en-US" b="1" dirty="0"/>
              <a:t>.</a:t>
            </a:r>
            <a:endParaRPr lang="en-US" dirty="0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E0647FDC-D8C1-FC4C-BF00-A47912A54468}"/>
              </a:ext>
            </a:extLst>
          </p:cNvPr>
          <p:cNvSpPr/>
          <p:nvPr/>
        </p:nvSpPr>
        <p:spPr>
          <a:xfrm rot="16200000">
            <a:off x="8496300" y="3489186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08CBB-8344-3342-95DE-3B02A10463F5}"/>
              </a:ext>
            </a:extLst>
          </p:cNvPr>
          <p:cNvSpPr txBox="1"/>
          <p:nvPr/>
        </p:nvSpPr>
        <p:spPr>
          <a:xfrm>
            <a:off x="8298340" y="4911178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6A8C72B5-B0CD-874C-A4B6-DCECD6DD89CA}"/>
              </a:ext>
            </a:extLst>
          </p:cNvPr>
          <p:cNvSpPr/>
          <p:nvPr/>
        </p:nvSpPr>
        <p:spPr>
          <a:xfrm rot="16200000">
            <a:off x="5912786" y="3507513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383249-1ADD-194E-9FC4-897524408B2F}"/>
              </a:ext>
            </a:extLst>
          </p:cNvPr>
          <p:cNvSpPr txBox="1"/>
          <p:nvPr/>
        </p:nvSpPr>
        <p:spPr>
          <a:xfrm>
            <a:off x="5714826" y="4929505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AAFD721-53A2-DE4C-BA43-65045E492422}"/>
              </a:ext>
            </a:extLst>
          </p:cNvPr>
          <p:cNvSpPr/>
          <p:nvPr/>
        </p:nvSpPr>
        <p:spPr>
          <a:xfrm rot="16200000">
            <a:off x="3163280" y="3507513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42CDE7-F7C4-F443-8502-F67AF548455C}"/>
              </a:ext>
            </a:extLst>
          </p:cNvPr>
          <p:cNvSpPr txBox="1"/>
          <p:nvPr/>
        </p:nvSpPr>
        <p:spPr>
          <a:xfrm>
            <a:off x="2965320" y="4929505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19A7F0-F444-FD4E-BA40-034BAF256D64}"/>
              </a:ext>
            </a:extLst>
          </p:cNvPr>
          <p:cNvSpPr txBox="1"/>
          <p:nvPr/>
        </p:nvSpPr>
        <p:spPr>
          <a:xfrm>
            <a:off x="1900364" y="5718641"/>
            <a:ext cx="831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</a:rPr>
              <a:t>Each quartet of bits can be rewritten as a single digit in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base 16</a:t>
            </a:r>
            <a:r>
              <a:rPr lang="en-US" sz="2400" dirty="0">
                <a:solidFill>
                  <a:schemeClr val="accent1"/>
                </a:solidFill>
                <a:latin typeface="Source Sans 3" panose="020B0303030403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4394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C1626-46DE-FF4C-8EB8-A7251EBB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Hexadecimal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base 16</a:t>
            </a:r>
            <a:r>
              <a:rPr lang="en-US" dirty="0">
                <a:latin typeface="Source Sans 3" panose="020B0303030403020204" pitchFamily="34" charset="0"/>
              </a:rPr>
              <a:t>, so we need digits for 0 through 15, inclusive. 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But how?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7ACD0-B8FF-0A4E-B9F4-588F07695322}"/>
              </a:ext>
            </a:extLst>
          </p:cNvPr>
          <p:cNvSpPr txBox="1"/>
          <p:nvPr/>
        </p:nvSpPr>
        <p:spPr>
          <a:xfrm>
            <a:off x="505367" y="2861219"/>
            <a:ext cx="1118126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dirty="0"/>
              <a:t>0  1  2  3  4  5  6  7  8  9  a  b  c  d  e  f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B38C82-D9CE-2444-BEA3-E192C21FB375}"/>
              </a:ext>
            </a:extLst>
          </p:cNvPr>
          <p:cNvSpPr txBox="1"/>
          <p:nvPr/>
        </p:nvSpPr>
        <p:spPr>
          <a:xfrm>
            <a:off x="7315200" y="3639978"/>
            <a:ext cx="42445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 10   11    12   13    14   15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57CB8C-D846-1A75-1D88-C0C1F9804F33}"/>
              </a:ext>
            </a:extLst>
          </p:cNvPr>
          <p:cNvSpPr/>
          <p:nvPr/>
        </p:nvSpPr>
        <p:spPr>
          <a:xfrm>
            <a:off x="7696200" y="2667000"/>
            <a:ext cx="3863542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9D77F06-3415-869D-D48F-D861547B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Hexadecimal</a:t>
            </a:r>
          </a:p>
        </p:txBody>
      </p:sp>
    </p:spTree>
    <p:extLst>
      <p:ext uri="{BB962C8B-B14F-4D97-AF65-F5344CB8AC3E}">
        <p14:creationId xmlns:p14="http://schemas.microsoft.com/office/powerpoint/2010/main" val="64735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28876-CD83-224F-BF92-2871BFEC3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If it's not clear from context, we can explicitly identify numbers as hexadecimal by prefixing them with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0x</a:t>
            </a:r>
            <a:r>
              <a:rPr lang="en-US" dirty="0">
                <a:latin typeface="Source Sans 3" panose="020B0303030403020204" pitchFamily="34" charset="0"/>
              </a:rPr>
              <a:t> and identify numbers as binary using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 algn="ctr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0xf5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(or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0xF5</a:t>
            </a:r>
            <a:r>
              <a:rPr lang="en-US" dirty="0">
                <a:latin typeface="Source Sans 3" panose="020B0303030403020204" pitchFamily="34" charset="0"/>
              </a:rPr>
              <a:t>) is binary number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0b11110101</a:t>
            </a:r>
            <a:r>
              <a:rPr lang="en-US" dirty="0">
                <a:latin typeface="Source Sans 3" panose="020B0303030403020204" pitchFamily="34" charset="0"/>
              </a:rPr>
              <a:t> is decimal number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245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C867A0-2746-C840-95C7-1B4A1EDB0EE1}"/>
              </a:ext>
            </a:extLst>
          </p:cNvPr>
          <p:cNvSpPr txBox="1"/>
          <p:nvPr/>
        </p:nvSpPr>
        <p:spPr>
          <a:xfrm>
            <a:off x="4463554" y="3178314"/>
            <a:ext cx="318869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0x f  5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90B405B1-4EE5-9A48-9E89-3D2FA59EC48A}"/>
              </a:ext>
            </a:extLst>
          </p:cNvPr>
          <p:cNvSpPr/>
          <p:nvPr/>
        </p:nvSpPr>
        <p:spPr>
          <a:xfrm rot="16200000">
            <a:off x="5962650" y="4346436"/>
            <a:ext cx="457200" cy="4953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F74C6-DA77-144A-BE0C-A2F1C62C5557}"/>
              </a:ext>
            </a:extLst>
          </p:cNvPr>
          <p:cNvSpPr txBox="1"/>
          <p:nvPr/>
        </p:nvSpPr>
        <p:spPr>
          <a:xfrm>
            <a:off x="5775191" y="4975086"/>
            <a:ext cx="8542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1111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570C77C1-D039-FA4C-99BC-79B8C197734A}"/>
              </a:ext>
            </a:extLst>
          </p:cNvPr>
          <p:cNvSpPr/>
          <p:nvPr/>
        </p:nvSpPr>
        <p:spPr>
          <a:xfrm rot="16200000">
            <a:off x="6953250" y="4346436"/>
            <a:ext cx="457200" cy="4953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7DD9D-0FC0-5D44-AAF3-61CE32CE5132}"/>
              </a:ext>
            </a:extLst>
          </p:cNvPr>
          <p:cNvSpPr txBox="1"/>
          <p:nvPr/>
        </p:nvSpPr>
        <p:spPr>
          <a:xfrm>
            <a:off x="6732654" y="4979364"/>
            <a:ext cx="9284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0101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8C7BF38-04DC-B144-1201-DB26BFF99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Hexadecimal</a:t>
            </a:r>
          </a:p>
        </p:txBody>
      </p:sp>
    </p:spTree>
    <p:extLst>
      <p:ext uri="{BB962C8B-B14F-4D97-AF65-F5344CB8AC3E}">
        <p14:creationId xmlns:p14="http://schemas.microsoft.com/office/powerpoint/2010/main" val="63944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7D589-836B-9D49-B54F-84EEF16B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Hexadecimal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65828-C80B-6845-8C75-0B3F9E6F7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733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is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0x173A</a:t>
            </a:r>
            <a:r>
              <a:rPr lang="en-US" dirty="0">
                <a:latin typeface="Source Sans 3" panose="020B0303030403020204" pitchFamily="34" charset="0"/>
              </a:rPr>
              <a:t> in binary?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0x173A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0b1011100111010</a:t>
            </a:r>
            <a:endParaRPr lang="en-US" dirty="0">
              <a:solidFill>
                <a:schemeClr val="accent2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301A76E-FF80-324C-84FE-5D4240F0D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853725"/>
              </p:ext>
            </p:extLst>
          </p:nvPr>
        </p:nvGraphicFramePr>
        <p:xfrm>
          <a:off x="1257299" y="3185160"/>
          <a:ext cx="9601201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0393">
                  <a:extLst>
                    <a:ext uri="{9D8B030D-6E8A-4147-A177-3AD203B41FA5}">
                      <a16:colId xmlns:a16="http://schemas.microsoft.com/office/drawing/2014/main" val="3907230231"/>
                    </a:ext>
                  </a:extLst>
                </a:gridCol>
                <a:gridCol w="1555202">
                  <a:extLst>
                    <a:ext uri="{9D8B030D-6E8A-4147-A177-3AD203B41FA5}">
                      <a16:colId xmlns:a16="http://schemas.microsoft.com/office/drawing/2014/main" val="1475302328"/>
                    </a:ext>
                  </a:extLst>
                </a:gridCol>
                <a:gridCol w="1555202">
                  <a:extLst>
                    <a:ext uri="{9D8B030D-6E8A-4147-A177-3AD203B41FA5}">
                      <a16:colId xmlns:a16="http://schemas.microsoft.com/office/drawing/2014/main" val="229470600"/>
                    </a:ext>
                  </a:extLst>
                </a:gridCol>
                <a:gridCol w="1555202">
                  <a:extLst>
                    <a:ext uri="{9D8B030D-6E8A-4147-A177-3AD203B41FA5}">
                      <a16:colId xmlns:a16="http://schemas.microsoft.com/office/drawing/2014/main" val="3653598114"/>
                    </a:ext>
                  </a:extLst>
                </a:gridCol>
                <a:gridCol w="1555202">
                  <a:extLst>
                    <a:ext uri="{9D8B030D-6E8A-4147-A177-3AD203B41FA5}">
                      <a16:colId xmlns:a16="http://schemas.microsoft.com/office/drawing/2014/main" val="620688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Hexadecimal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3124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Binary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0001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0111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0011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1010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531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63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7D589-836B-9D49-B54F-84EEF16B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Binary to 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65828-C80B-6845-8C75-0B3F9E6F7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is 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1111001010</a:t>
            </a:r>
            <a:r>
              <a:rPr lang="en-US" dirty="0">
                <a:latin typeface="Source Sans 3" panose="020B0303030403020204" pitchFamily="34" charset="0"/>
              </a:rPr>
              <a:t> in hexadecimal? (Hint: start from the right)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1111001010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 =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0x3CA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3C7AE7-9C96-F843-994E-AEAD43916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563770"/>
              </p:ext>
            </p:extLst>
          </p:nvPr>
        </p:nvGraphicFramePr>
        <p:xfrm>
          <a:off x="2073000" y="3185160"/>
          <a:ext cx="8045999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0393">
                  <a:extLst>
                    <a:ext uri="{9D8B030D-6E8A-4147-A177-3AD203B41FA5}">
                      <a16:colId xmlns:a16="http://schemas.microsoft.com/office/drawing/2014/main" val="3907230231"/>
                    </a:ext>
                  </a:extLst>
                </a:gridCol>
                <a:gridCol w="1555202">
                  <a:extLst>
                    <a:ext uri="{9D8B030D-6E8A-4147-A177-3AD203B41FA5}">
                      <a16:colId xmlns:a16="http://schemas.microsoft.com/office/drawing/2014/main" val="1475302328"/>
                    </a:ext>
                  </a:extLst>
                </a:gridCol>
                <a:gridCol w="1555202">
                  <a:extLst>
                    <a:ext uri="{9D8B030D-6E8A-4147-A177-3AD203B41FA5}">
                      <a16:colId xmlns:a16="http://schemas.microsoft.com/office/drawing/2014/main" val="229470600"/>
                    </a:ext>
                  </a:extLst>
                </a:gridCol>
                <a:gridCol w="1555202">
                  <a:extLst>
                    <a:ext uri="{9D8B030D-6E8A-4147-A177-3AD203B41FA5}">
                      <a16:colId xmlns:a16="http://schemas.microsoft.com/office/drawing/2014/main" val="3653598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Binary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1100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1010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3124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Hexadecimal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531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388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4453-2F8A-A540-BE7E-352E083A5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Hexadecimal: Quirky but concise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B940A-66F2-D044-B805-7EE53BBB3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55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look at a single byte, encoded three ways: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B5F280-73D5-DE47-8B20-F68B8FC39B4F}"/>
              </a:ext>
            </a:extLst>
          </p:cNvPr>
          <p:cNvSpPr txBox="1"/>
          <p:nvPr/>
        </p:nvSpPr>
        <p:spPr>
          <a:xfrm>
            <a:off x="489026" y="3339850"/>
            <a:ext cx="3857146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8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0b10100101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B2A3D-D350-B949-8E32-651017525075}"/>
              </a:ext>
            </a:extLst>
          </p:cNvPr>
          <p:cNvSpPr txBox="1"/>
          <p:nvPr/>
        </p:nvSpPr>
        <p:spPr>
          <a:xfrm>
            <a:off x="3039404" y="1990690"/>
            <a:ext cx="1306768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8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165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52D5D2-1E0A-B94F-9ACC-788B5E359197}"/>
              </a:ext>
            </a:extLst>
          </p:cNvPr>
          <p:cNvSpPr txBox="1"/>
          <p:nvPr/>
        </p:nvSpPr>
        <p:spPr>
          <a:xfrm>
            <a:off x="2670713" y="4750551"/>
            <a:ext cx="1675459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8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0xA5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AAE04-813C-8342-85F6-B5BA895A5C86}"/>
              </a:ext>
            </a:extLst>
          </p:cNvPr>
          <p:cNvSpPr txBox="1"/>
          <p:nvPr/>
        </p:nvSpPr>
        <p:spPr>
          <a:xfrm>
            <a:off x="4898377" y="1929904"/>
            <a:ext cx="5758308" cy="878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Source Sans 3" panose="020B0303030403020204" pitchFamily="34" charset="0"/>
              </a:rPr>
              <a:t>base 10: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human-readable</a:t>
            </a:r>
            <a:r>
              <a:rPr lang="en-US" sz="2800" dirty="0">
                <a:solidFill>
                  <a:prstClr val="black"/>
                </a:solidFill>
                <a:latin typeface="Source Sans 3" panose="020B0303030403020204" pitchFamily="34" charset="0"/>
              </a:rPr>
              <a:t>,</a:t>
            </a:r>
            <a:br>
              <a:rPr lang="en-US" sz="2800" dirty="0">
                <a:solidFill>
                  <a:prstClr val="black"/>
                </a:solidFill>
                <a:latin typeface="Source Sans 3" panose="020B0303030403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Source Sans 3" panose="020B0303030403020204" pitchFamily="34" charset="0"/>
              </a:rPr>
              <a:t>but cannot easily interpret on/off bits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AAB19-1443-8D45-B27A-B00545999898}"/>
              </a:ext>
            </a:extLst>
          </p:cNvPr>
          <p:cNvSpPr txBox="1"/>
          <p:nvPr/>
        </p:nvSpPr>
        <p:spPr>
          <a:xfrm>
            <a:off x="4898377" y="3284450"/>
            <a:ext cx="4872168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base 2: computers 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/>
              </a:rPr>
              <a:t>love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this,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but most humans lack that love.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5D412F-1353-2D4C-BD32-7F363D5ACC8F}"/>
              </a:ext>
            </a:extLst>
          </p:cNvPr>
          <p:cNvSpPr txBox="1"/>
          <p:nvPr/>
        </p:nvSpPr>
        <p:spPr>
          <a:xfrm>
            <a:off x="4898377" y="4695151"/>
            <a:ext cx="706502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base 16: </a:t>
            </a:r>
            <a:r>
              <a:rPr lang="en-US" sz="2800" b="1" dirty="0">
                <a:solidFill>
                  <a:schemeClr val="accent1"/>
                </a:solidFill>
                <a:latin typeface="Calibri" panose="020F0502020204030204"/>
              </a:rPr>
              <a:t>easy to convert to base 2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, more easily digested format for humans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7335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0531-52A5-7B4F-B358-CDD9F2A6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Number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28BCC-717A-F546-8B45-6185C3C76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 Integers</a:t>
            </a:r>
            <a:r>
              <a:rPr lang="en-US" dirty="0">
                <a:latin typeface="Source Sans 3" panose="020B0303030403020204" pitchFamily="34" charset="0"/>
              </a:rPr>
              <a:t>: positive integers and 0 (e.g., 0, 1, 2, … 99999…)</a:t>
            </a:r>
            <a:endParaRPr lang="en-US" i="1" dirty="0">
              <a:latin typeface="Source Sans 3" panose="020B0303030403020204" pitchFamily="34" charset="0"/>
            </a:endParaRPr>
          </a:p>
          <a:p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Signed Integers</a:t>
            </a:r>
            <a:r>
              <a:rPr lang="en-US" dirty="0">
                <a:latin typeface="Source Sans 3" panose="020B0303030403020204" pitchFamily="34" charset="0"/>
              </a:rPr>
              <a:t>: negative, positive and 0 (e.g., …-2, -1, 0, 1, … 99999, …)</a:t>
            </a:r>
            <a:endParaRPr lang="en-US" b="1" dirty="0"/>
          </a:p>
          <a:p>
            <a:r>
              <a:rPr lang="en-US" b="1" dirty="0">
                <a:solidFill>
                  <a:srgbClr val="008000"/>
                </a:solidFill>
              </a:rPr>
              <a:t>Floating Point Numbers</a:t>
            </a:r>
            <a:r>
              <a:rPr lang="en-US" dirty="0"/>
              <a:t>: real numbers (</a:t>
            </a:r>
            <a:r>
              <a:rPr lang="en-US" dirty="0" err="1"/>
              <a:t>e,g</a:t>
            </a:r>
            <a:r>
              <a:rPr lang="en-US" dirty="0"/>
              <a:t>. 0.1, -12.2, 1.18743 x 10</a:t>
            </a:r>
            <a:r>
              <a:rPr lang="en-US" baseline="30000" dirty="0"/>
              <a:t>12</a:t>
            </a:r>
            <a:r>
              <a:rPr lang="en-US" dirty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5043559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11422</TotalTime>
  <Words>2673</Words>
  <Application>Microsoft Macintosh PowerPoint</Application>
  <PresentationFormat>Widescreen</PresentationFormat>
  <Paragraphs>462</Paragraphs>
  <Slides>44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CS107, Lecture 2 Unix, C, Bits and Bytes Intro</vt:lpstr>
      <vt:lpstr>The C Language</vt:lpstr>
      <vt:lpstr>C vs C++ and Java</vt:lpstr>
      <vt:lpstr>Programming Language Philosophies</vt:lpstr>
      <vt:lpstr>Why C? Nostalgia?</vt:lpstr>
      <vt:lpstr>Programming Language Popularity</vt:lpstr>
      <vt:lpstr>Baby’s First C Program</vt:lpstr>
      <vt:lpstr>Baby’s First C Program</vt:lpstr>
      <vt:lpstr>Baby’s First C Program</vt:lpstr>
      <vt:lpstr>Baby’s First C Program</vt:lpstr>
      <vt:lpstr>Baby’s First C Program</vt:lpstr>
      <vt:lpstr>Baby’s First C Program</vt:lpstr>
      <vt:lpstr>Console Output: printf</vt:lpstr>
      <vt:lpstr>Familiar Syntax</vt:lpstr>
      <vt:lpstr>Boolean Variables</vt:lpstr>
      <vt:lpstr>Command Line Arguments</vt:lpstr>
      <vt:lpstr>Writing, Debugging and Compiling</vt:lpstr>
      <vt:lpstr>Customary Workflow</vt:lpstr>
      <vt:lpstr>Demo: Compiling And Running A C Program</vt:lpstr>
      <vt:lpstr>CS107 Topic 1: Bits and Bytes</vt:lpstr>
      <vt:lpstr>Demo: Unexpected Behavior</vt:lpstr>
      <vt:lpstr>The Binary Digit aka Bit</vt:lpstr>
      <vt:lpstr>One Bit At A Time</vt:lpstr>
      <vt:lpstr>Base 10</vt:lpstr>
      <vt:lpstr>Base 10</vt:lpstr>
      <vt:lpstr>Base 10</vt:lpstr>
      <vt:lpstr>Base 10</vt:lpstr>
      <vt:lpstr>Base 2</vt:lpstr>
      <vt:lpstr>Base 2</vt:lpstr>
      <vt:lpstr>Base 2</vt:lpstr>
      <vt:lpstr>Base 10 to Base 2</vt:lpstr>
      <vt:lpstr>Practice: Base 2 to Base 10</vt:lpstr>
      <vt:lpstr>Practice: Base 10 to Base 2</vt:lpstr>
      <vt:lpstr>Byte Values</vt:lpstr>
      <vt:lpstr>Multiplying by Base</vt:lpstr>
      <vt:lpstr>Integer Dividing by Base</vt:lpstr>
      <vt:lpstr>Hexadecimal</vt:lpstr>
      <vt:lpstr>Hexadecimal</vt:lpstr>
      <vt:lpstr>Hexadecimal</vt:lpstr>
      <vt:lpstr>Hexadecimal</vt:lpstr>
      <vt:lpstr>Practice: Hexadecimal to Binary</vt:lpstr>
      <vt:lpstr>Practice: Binary to Hexadecimal</vt:lpstr>
      <vt:lpstr>Hexadecimal: Quirky but concise</vt:lpstr>
      <vt:lpstr>Number Representations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1029</cp:revision>
  <cp:lastPrinted>2025-09-24T16:04:40Z</cp:lastPrinted>
  <dcterms:created xsi:type="dcterms:W3CDTF">2008-06-28T20:57:21Z</dcterms:created>
  <dcterms:modified xsi:type="dcterms:W3CDTF">2026-01-07T17:40:00Z</dcterms:modified>
</cp:coreProperties>
</file>