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23.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0"/>
  </p:notesMasterIdLst>
  <p:handoutMasterIdLst>
    <p:handoutMasterId r:id="rId31"/>
  </p:handoutMasterIdLst>
  <p:sldIdLst>
    <p:sldId id="256" r:id="rId2"/>
    <p:sldId id="470" r:id="rId3"/>
    <p:sldId id="471" r:id="rId4"/>
    <p:sldId id="472" r:id="rId5"/>
    <p:sldId id="307" r:id="rId6"/>
    <p:sldId id="308" r:id="rId7"/>
    <p:sldId id="480" r:id="rId8"/>
    <p:sldId id="479" r:id="rId9"/>
    <p:sldId id="311" r:id="rId10"/>
    <p:sldId id="474" r:id="rId11"/>
    <p:sldId id="312" r:id="rId12"/>
    <p:sldId id="475" r:id="rId13"/>
    <p:sldId id="476" r:id="rId14"/>
    <p:sldId id="318" r:id="rId15"/>
    <p:sldId id="477" r:id="rId16"/>
    <p:sldId id="316" r:id="rId17"/>
    <p:sldId id="321" r:id="rId18"/>
    <p:sldId id="322" r:id="rId19"/>
    <p:sldId id="320" r:id="rId20"/>
    <p:sldId id="323" r:id="rId21"/>
    <p:sldId id="336" r:id="rId22"/>
    <p:sldId id="344" r:id="rId23"/>
    <p:sldId id="345" r:id="rId24"/>
    <p:sldId id="346" r:id="rId25"/>
    <p:sldId id="337" r:id="rId26"/>
    <p:sldId id="481" r:id="rId27"/>
    <p:sldId id="380" r:id="rId28"/>
    <p:sldId id="483" r:id="rId29"/>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Lst>
        </p14:section>
        <p14:section name="Overflow" id="{29500337-F98C-A045-B51F-B2F7DFAB6C77}">
          <p14:sldIdLst>
            <p14:sldId id="470"/>
            <p14:sldId id="471"/>
            <p14:sldId id="472"/>
            <p14:sldId id="307"/>
            <p14:sldId id="308"/>
            <p14:sldId id="480"/>
            <p14:sldId id="479"/>
            <p14:sldId id="311"/>
            <p14:sldId id="474"/>
            <p14:sldId id="312"/>
            <p14:sldId id="475"/>
            <p14:sldId id="476"/>
            <p14:sldId id="318"/>
            <p14:sldId id="477"/>
            <p14:sldId id="316"/>
            <p14:sldId id="321"/>
            <p14:sldId id="322"/>
            <p14:sldId id="320"/>
            <p14:sldId id="323"/>
            <p14:sldId id="336"/>
            <p14:sldId id="344"/>
            <p14:sldId id="345"/>
            <p14:sldId id="346"/>
            <p14:sldId id="337"/>
            <p14:sldId id="481"/>
            <p14:sldId id="380"/>
            <p14:sldId id="483"/>
          </p14:sldIdLst>
        </p14:section>
        <p14:section name="Casting" id="{26F2D7CD-D54F-B941-BADA-7B6419F0FB22}">
          <p14:sldIdLst/>
        </p14:section>
        <p14:section name="Extra Practice" id="{F96DAD3F-58F2-DF43-B603-34A51FEB5D7B}">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0432FF"/>
    <a:srgbClr val="008000"/>
    <a:srgbClr val="DDDDDD"/>
    <a:srgbClr val="F8F8F8"/>
    <a:srgbClr val="FF9999"/>
    <a:srgbClr val="8C1515"/>
    <a:srgbClr val="FFFFC0"/>
    <a:srgbClr val="FFFF8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216" autoAdjust="0"/>
    <p:restoredTop sz="82281" autoAdjust="0"/>
  </p:normalViewPr>
  <p:slideViewPr>
    <p:cSldViewPr>
      <p:cViewPr varScale="1">
        <p:scale>
          <a:sx n="123" d="100"/>
          <a:sy n="123" d="100"/>
        </p:scale>
        <p:origin x="200" y="4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endParaRPr lang="en-US"/>
          </a:p>
        </p:txBody>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3151024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Fun fact: mobile devices still transitioning</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1251893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1627241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3659262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3082675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4040184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F5363-2618-C25E-3B93-A71E4F6D29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3D7A2C-3B07-DDFD-943B-B6E914D5FD3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0692671-FD3C-EFB0-CD1D-8BD89663A16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212E21-4FBB-9332-BE88-29FD1CF9286D}"/>
              </a:ext>
            </a:extLst>
          </p:cNvPr>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4064100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83D64-241C-10A7-9772-D9AB0B47F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48987F-AFB4-1A68-05F7-DEE73C03F02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CEEE1AA-8FF7-D329-47C3-306B7A3B2F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87B6A7-38EA-AD4C-DCEC-7C9A5AB383AF}"/>
              </a:ext>
            </a:extLst>
          </p:cNvPr>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1844972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1754798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1574199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Extra digits just fall off</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1881555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390881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161180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3109740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3842601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3431064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1404738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35512361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12063160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3232867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Technically overflowing with signed integers in C is undefined.  But it is predictable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3197472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Think-Pair-Share</a:t>
            </a:r>
          </a:p>
          <a:p>
            <a:endParaRPr lang="en-US" dirty="0"/>
          </a:p>
          <a:p>
            <a:r>
              <a:rPr lang="en-US" dirty="0"/>
              <a:t>C</a:t>
            </a:r>
          </a:p>
          <a:p>
            <a:endParaRPr lang="en-US" dirty="0"/>
          </a:p>
          <a:p>
            <a:r>
              <a:rPr lang="en-US" dirty="0"/>
              <a:t>DISCONTINUITY = overflow</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8543828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24919013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14171992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2245166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041E1-5FA5-E11A-F50D-695D219D84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838FB0-B6CF-8887-08D7-3ACF12C1152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A1542A0-8CCA-E3EA-91B9-846180EDAA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6109B1-E5AF-668A-1724-371B5CF16C2F}"/>
              </a:ext>
            </a:extLst>
          </p:cNvPr>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297555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Boeing hundredths of a second</a:t>
            </a:r>
          </a:p>
          <a:p>
            <a:endParaRPr lang="en-US" dirty="0"/>
          </a:p>
          <a:p>
            <a:r>
              <a:rPr lang="en-US" dirty="0"/>
              <a:t>How to fix?  </a:t>
            </a:r>
            <a:r>
              <a:rPr lang="en-US" dirty="0" err="1"/>
              <a:t>Sat_add</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33023732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72A60-C14D-DCD4-C05C-59BA30461D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B7DEED-9BA8-338B-0863-5B52D10669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942EC98-7506-F99A-3D36-E907197B98E7}"/>
              </a:ext>
            </a:extLst>
          </p:cNvPr>
          <p:cNvSpPr>
            <a:spLocks noGrp="1"/>
          </p:cNvSpPr>
          <p:nvPr>
            <p:ph type="body" idx="1"/>
          </p:nvPr>
        </p:nvSpPr>
        <p:spPr/>
        <p:txBody>
          <a:bodyPr/>
          <a:lstStyle/>
          <a:p>
            <a:r>
              <a:rPr lang="en-US" dirty="0"/>
              <a:t>Boeing hundredths of a second</a:t>
            </a:r>
          </a:p>
          <a:p>
            <a:endParaRPr lang="en-US" dirty="0"/>
          </a:p>
          <a:p>
            <a:r>
              <a:rPr lang="en-US" dirty="0"/>
              <a:t>How to fix?  </a:t>
            </a:r>
            <a:r>
              <a:rPr lang="en-US" dirty="0" err="1"/>
              <a:t>Sat_add</a:t>
            </a:r>
            <a:endParaRPr lang="en-US" dirty="0"/>
          </a:p>
        </p:txBody>
      </p:sp>
      <p:sp>
        <p:nvSpPr>
          <p:cNvPr id="4" name="Slide Number Placeholder 3">
            <a:extLst>
              <a:ext uri="{FF2B5EF4-FFF2-40B4-BE49-F238E27FC236}">
                <a16:creationId xmlns:a16="http://schemas.microsoft.com/office/drawing/2014/main" id="{62C7925F-22CF-D034-9469-EE6CE3FDD323}"/>
              </a:ext>
            </a:extLst>
          </p:cNvPr>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2152012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and Jerry Cain,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Lisa Yan, Nick </a:t>
            </a:r>
            <a:r>
              <a:rPr lang="en-US" altLang="x-none" sz="800" dirty="0" err="1">
                <a:latin typeface="Calibri" charset="0"/>
              </a:rPr>
              <a:t>Troccoli</a:t>
            </a:r>
            <a:r>
              <a:rPr lang="en-US" altLang="x-none" sz="800" dirty="0">
                <a:latin typeface="Calibri" charset="0"/>
              </a:rPr>
              <a:t>,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F1E6D-072B-0148-BCDC-3DE6F33713F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8D94C7-C9F7-7A4B-B692-F85098C10D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90496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notesSlide" Target="../notesSlides/notesSlide22.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slideLayout" Target="../slideLayouts/slideLayout2.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s>
</file>

<file path=ppt/slides/_rels/slide23.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tags" Target="../tags/tag37.xml"/><Relationship Id="rId18" Type="http://schemas.openxmlformats.org/officeDocument/2006/relationships/tags" Target="../tags/tag42.xml"/><Relationship Id="rId26" Type="http://schemas.openxmlformats.org/officeDocument/2006/relationships/tags" Target="../tags/tag50.xml"/><Relationship Id="rId3" Type="http://schemas.openxmlformats.org/officeDocument/2006/relationships/tags" Target="../tags/tag27.xml"/><Relationship Id="rId21" Type="http://schemas.openxmlformats.org/officeDocument/2006/relationships/tags" Target="../tags/tag45.xml"/><Relationship Id="rId7" Type="http://schemas.openxmlformats.org/officeDocument/2006/relationships/tags" Target="../tags/tag31.xml"/><Relationship Id="rId12" Type="http://schemas.openxmlformats.org/officeDocument/2006/relationships/tags" Target="../tags/tag36.xml"/><Relationship Id="rId17" Type="http://schemas.openxmlformats.org/officeDocument/2006/relationships/tags" Target="../tags/tag41.xml"/><Relationship Id="rId25" Type="http://schemas.openxmlformats.org/officeDocument/2006/relationships/tags" Target="../tags/tag49.xml"/><Relationship Id="rId2" Type="http://schemas.openxmlformats.org/officeDocument/2006/relationships/tags" Target="../tags/tag26.xml"/><Relationship Id="rId16" Type="http://schemas.openxmlformats.org/officeDocument/2006/relationships/tags" Target="../tags/tag40.xml"/><Relationship Id="rId20" Type="http://schemas.openxmlformats.org/officeDocument/2006/relationships/tags" Target="../tags/tag44.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tags" Target="../tags/tag35.xml"/><Relationship Id="rId24" Type="http://schemas.openxmlformats.org/officeDocument/2006/relationships/tags" Target="../tags/tag48.xml"/><Relationship Id="rId5" Type="http://schemas.openxmlformats.org/officeDocument/2006/relationships/tags" Target="../tags/tag29.xml"/><Relationship Id="rId15" Type="http://schemas.openxmlformats.org/officeDocument/2006/relationships/tags" Target="../tags/tag39.xml"/><Relationship Id="rId23" Type="http://schemas.openxmlformats.org/officeDocument/2006/relationships/tags" Target="../tags/tag47.xml"/><Relationship Id="rId28" Type="http://schemas.openxmlformats.org/officeDocument/2006/relationships/notesSlide" Target="../notesSlides/notesSlide23.xml"/><Relationship Id="rId10" Type="http://schemas.openxmlformats.org/officeDocument/2006/relationships/tags" Target="../tags/tag34.xml"/><Relationship Id="rId19" Type="http://schemas.openxmlformats.org/officeDocument/2006/relationships/tags" Target="../tags/tag43.xml"/><Relationship Id="rId4" Type="http://schemas.openxmlformats.org/officeDocument/2006/relationships/tags" Target="../tags/tag28.xml"/><Relationship Id="rId9" Type="http://schemas.openxmlformats.org/officeDocument/2006/relationships/tags" Target="../tags/tag33.xml"/><Relationship Id="rId14" Type="http://schemas.openxmlformats.org/officeDocument/2006/relationships/tags" Target="../tags/tag38.xml"/><Relationship Id="rId22" Type="http://schemas.openxmlformats.org/officeDocument/2006/relationships/tags" Target="../tags/tag46.xml"/><Relationship Id="rId27"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3" Type="http://schemas.openxmlformats.org/officeDocument/2006/relationships/tags" Target="../tags/tag63.xml"/><Relationship Id="rId18" Type="http://schemas.openxmlformats.org/officeDocument/2006/relationships/tags" Target="../tags/tag68.xml"/><Relationship Id="rId26" Type="http://schemas.openxmlformats.org/officeDocument/2006/relationships/tags" Target="../tags/tag76.xml"/><Relationship Id="rId3" Type="http://schemas.openxmlformats.org/officeDocument/2006/relationships/tags" Target="../tags/tag53.xml"/><Relationship Id="rId21" Type="http://schemas.openxmlformats.org/officeDocument/2006/relationships/tags" Target="../tags/tag71.xml"/><Relationship Id="rId7" Type="http://schemas.openxmlformats.org/officeDocument/2006/relationships/tags" Target="../tags/tag57.xml"/><Relationship Id="rId12" Type="http://schemas.openxmlformats.org/officeDocument/2006/relationships/tags" Target="../tags/tag62.xml"/><Relationship Id="rId17" Type="http://schemas.openxmlformats.org/officeDocument/2006/relationships/tags" Target="../tags/tag67.xml"/><Relationship Id="rId25" Type="http://schemas.openxmlformats.org/officeDocument/2006/relationships/tags" Target="../tags/tag75.xml"/><Relationship Id="rId33" Type="http://schemas.openxmlformats.org/officeDocument/2006/relationships/image" Target="../media/image8.jpeg"/><Relationship Id="rId2" Type="http://schemas.openxmlformats.org/officeDocument/2006/relationships/tags" Target="../tags/tag52.xml"/><Relationship Id="rId16" Type="http://schemas.openxmlformats.org/officeDocument/2006/relationships/tags" Target="../tags/tag66.xml"/><Relationship Id="rId20" Type="http://schemas.openxmlformats.org/officeDocument/2006/relationships/tags" Target="../tags/tag70.xml"/><Relationship Id="rId29" Type="http://schemas.openxmlformats.org/officeDocument/2006/relationships/tags" Target="../tags/tag79.xml"/><Relationship Id="rId1" Type="http://schemas.openxmlformats.org/officeDocument/2006/relationships/tags" Target="../tags/tag51.xml"/><Relationship Id="rId6" Type="http://schemas.openxmlformats.org/officeDocument/2006/relationships/tags" Target="../tags/tag56.xml"/><Relationship Id="rId11" Type="http://schemas.openxmlformats.org/officeDocument/2006/relationships/tags" Target="../tags/tag61.xml"/><Relationship Id="rId24" Type="http://schemas.openxmlformats.org/officeDocument/2006/relationships/tags" Target="../tags/tag74.xml"/><Relationship Id="rId32" Type="http://schemas.openxmlformats.org/officeDocument/2006/relationships/notesSlide" Target="../notesSlides/notesSlide24.xml"/><Relationship Id="rId5" Type="http://schemas.openxmlformats.org/officeDocument/2006/relationships/tags" Target="../tags/tag55.xml"/><Relationship Id="rId15" Type="http://schemas.openxmlformats.org/officeDocument/2006/relationships/tags" Target="../tags/tag65.xml"/><Relationship Id="rId23" Type="http://schemas.openxmlformats.org/officeDocument/2006/relationships/tags" Target="../tags/tag73.xml"/><Relationship Id="rId28" Type="http://schemas.openxmlformats.org/officeDocument/2006/relationships/tags" Target="../tags/tag78.xml"/><Relationship Id="rId10" Type="http://schemas.openxmlformats.org/officeDocument/2006/relationships/tags" Target="../tags/tag60.xml"/><Relationship Id="rId19" Type="http://schemas.openxmlformats.org/officeDocument/2006/relationships/tags" Target="../tags/tag69.xml"/><Relationship Id="rId31" Type="http://schemas.openxmlformats.org/officeDocument/2006/relationships/slideLayout" Target="../slideLayouts/slideLayout2.xml"/><Relationship Id="rId4" Type="http://schemas.openxmlformats.org/officeDocument/2006/relationships/tags" Target="../tags/tag54.xml"/><Relationship Id="rId9" Type="http://schemas.openxmlformats.org/officeDocument/2006/relationships/tags" Target="../tags/tag59.xml"/><Relationship Id="rId14" Type="http://schemas.openxmlformats.org/officeDocument/2006/relationships/tags" Target="../tags/tag64.xml"/><Relationship Id="rId22" Type="http://schemas.openxmlformats.org/officeDocument/2006/relationships/tags" Target="../tags/tag72.xml"/><Relationship Id="rId27" Type="http://schemas.openxmlformats.org/officeDocument/2006/relationships/tags" Target="../tags/tag77.xml"/><Relationship Id="rId30" Type="http://schemas.openxmlformats.org/officeDocument/2006/relationships/tags" Target="../tags/tag80.xml"/><Relationship Id="rId8" Type="http://schemas.openxmlformats.org/officeDocument/2006/relationships/tags" Target="../tags/tag58.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www.theverge.com/2014/12/3/7325819/gangnam-style-broke-youtube-view-counter" TargetMode="External"/><Relationship Id="rId4" Type="http://schemas.openxmlformats.org/officeDocument/2006/relationships/hyperlink" Target="https://www.bbc.com/news/world-asia-30288542"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mailto:https://pacman.fandom.com/wiki/Map_256_Glitch"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https://www.reddit.com/r/ProgrammerHumor/comments/34m2o7/integer_overflow_bug_in_boeing_787_dreamliner/"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mailto:https://en.wikipedia.org/wiki/Comair_%28United_States%2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latin typeface="Source Sans 3" panose="020B0303030403020204" pitchFamily="34" charset="0"/>
              </a:rPr>
              <a:t>CS107 Lecture 3</a:t>
            </a:r>
            <a:br>
              <a:rPr lang="en-US" dirty="0">
                <a:latin typeface="Source Sans 3" panose="020B0303030403020204" pitchFamily="34" charset="0"/>
              </a:rPr>
            </a:br>
            <a:r>
              <a:rPr lang="en-US" sz="3400" dirty="0">
                <a:latin typeface="Source Sans 3" panose="020B0303030403020204" pitchFamily="34" charset="0"/>
              </a:rPr>
              <a:t>Bits and Bytes, Integer Representations</a:t>
            </a:r>
          </a:p>
        </p:txBody>
      </p:sp>
      <p:sp>
        <p:nvSpPr>
          <p:cNvPr id="3" name="Subtitle 2">
            <a:extLst>
              <a:ext uri="{FF2B5EF4-FFF2-40B4-BE49-F238E27FC236}">
                <a16:creationId xmlns:a16="http://schemas.microsoft.com/office/drawing/2014/main" id="{07EAA89F-6B9D-BB4F-9609-8D56C72B9E0F}"/>
              </a:ext>
            </a:extLst>
          </p:cNvPr>
          <p:cNvSpPr>
            <a:spLocks noGrp="1"/>
          </p:cNvSpPr>
          <p:nvPr>
            <p:ph type="subTitle" idx="1"/>
          </p:nvPr>
        </p:nvSpPr>
        <p:spPr>
          <a:xfrm>
            <a:off x="1676400" y="4114800"/>
            <a:ext cx="8839200" cy="1524000"/>
          </a:xfrm>
        </p:spPr>
        <p:txBody>
          <a:bodyPr/>
          <a:lstStyle/>
          <a:p>
            <a:pPr>
              <a:spcBef>
                <a:spcPts val="360"/>
              </a:spcBef>
            </a:pPr>
            <a:r>
              <a:rPr lang="en-US" sz="2000" dirty="0">
                <a:latin typeface="Source Sans 3" panose="020B0303030403020204" pitchFamily="34" charset="0"/>
              </a:rPr>
              <a:t>Reading: Bryant &amp; O’Hallaron, Ch. 2.2-2.3 (skim)</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90BC8-AE95-3E4B-A849-161DFF86883E}"/>
              </a:ext>
            </a:extLst>
          </p:cNvPr>
          <p:cNvSpPr>
            <a:spLocks noGrp="1"/>
          </p:cNvSpPr>
          <p:nvPr>
            <p:ph type="title"/>
          </p:nvPr>
        </p:nvSpPr>
        <p:spPr/>
        <p:txBody>
          <a:bodyPr/>
          <a:lstStyle/>
          <a:p>
            <a:r>
              <a:rPr lang="en-US" dirty="0">
                <a:latin typeface="Source Sans 3" panose="020B0303030403020204" pitchFamily="34" charset="0"/>
              </a:rPr>
              <a:t>Data Types: Then and Now</a:t>
            </a:r>
          </a:p>
        </p:txBody>
      </p:sp>
      <p:sp>
        <p:nvSpPr>
          <p:cNvPr id="3" name="Content Placeholder 2">
            <a:extLst>
              <a:ext uri="{FF2B5EF4-FFF2-40B4-BE49-F238E27FC236}">
                <a16:creationId xmlns:a16="http://schemas.microsoft.com/office/drawing/2014/main" id="{2D166868-4F14-3D40-9EFF-9F0748642300}"/>
              </a:ext>
            </a:extLst>
          </p:cNvPr>
          <p:cNvSpPr>
            <a:spLocks noGrp="1"/>
          </p:cNvSpPr>
          <p:nvPr>
            <p:ph idx="1"/>
          </p:nvPr>
        </p:nvSpPr>
        <p:spPr>
          <a:xfrm>
            <a:off x="152400" y="2514600"/>
            <a:ext cx="11811000" cy="4495800"/>
          </a:xfrm>
        </p:spPr>
        <p:txBody>
          <a:bodyPr/>
          <a:lstStyle/>
          <a:p>
            <a:r>
              <a:rPr lang="en-US" b="1" dirty="0">
                <a:latin typeface="Source Sans 3" panose="020B0303030403020204" pitchFamily="34" charset="0"/>
              </a:rPr>
              <a:t>Early 2000s:</a:t>
            </a:r>
            <a:r>
              <a:rPr lang="en-US" dirty="0">
                <a:latin typeface="Source Sans 3" panose="020B0303030403020204" pitchFamily="34" charset="0"/>
              </a:rPr>
              <a:t> most computers were </a:t>
            </a:r>
            <a:r>
              <a:rPr lang="en-US" b="1" dirty="0">
                <a:solidFill>
                  <a:schemeClr val="accent1"/>
                </a:solidFill>
                <a:latin typeface="Source Sans 3" panose="020B0303030403020204" pitchFamily="34" charset="0"/>
              </a:rPr>
              <a:t>32-bit</a:t>
            </a:r>
            <a:r>
              <a:rPr lang="en-US" b="1" dirty="0">
                <a:latin typeface="Source Sans 3" panose="020B0303030403020204" pitchFamily="34" charset="0"/>
              </a:rPr>
              <a:t>. </a:t>
            </a:r>
            <a:r>
              <a:rPr lang="en-US" dirty="0">
                <a:latin typeface="Source Sans 3" panose="020B0303030403020204" pitchFamily="34" charset="0"/>
              </a:rPr>
              <a:t>That meant </a:t>
            </a:r>
            <a:r>
              <a:rPr lang="en-US" b="1" dirty="0">
                <a:solidFill>
                  <a:schemeClr val="accent1"/>
                </a:solidFill>
                <a:latin typeface="Source Code Pro" panose="020B0309030403020204" pitchFamily="34" charset="0"/>
                <a:ea typeface="Source Code Pro" panose="020B0309030403020204" pitchFamily="34" charset="0"/>
              </a:rPr>
              <a:t>long</a:t>
            </a:r>
            <a:r>
              <a:rPr lang="en-US" dirty="0">
                <a:latin typeface="Source Sans 3" panose="020B0303030403020204" pitchFamily="34" charset="0"/>
              </a:rPr>
              <a:t>s and </a:t>
            </a:r>
            <a:r>
              <a:rPr lang="en-US" b="1" dirty="0">
                <a:solidFill>
                  <a:schemeClr val="accent1"/>
                </a:solidFill>
                <a:latin typeface="Source Sans 3" panose="020B0303030403020204" pitchFamily="34" charset="0"/>
              </a:rPr>
              <a:t>pointers</a:t>
            </a:r>
            <a:r>
              <a:rPr lang="en-US" dirty="0">
                <a:latin typeface="Source Sans 3" panose="020B0303030403020204" pitchFamily="34" charset="0"/>
              </a:rPr>
              <a:t> were </a:t>
            </a:r>
            <a:r>
              <a:rPr lang="en-US" b="1" dirty="0">
                <a:latin typeface="Source Sans 3" panose="020B0303030403020204" pitchFamily="34" charset="0"/>
              </a:rPr>
              <a:t>32 bits</a:t>
            </a:r>
            <a:r>
              <a:rPr lang="en-US" dirty="0">
                <a:latin typeface="Source Sans 3" panose="020B0303030403020204" pitchFamily="34" charset="0"/>
              </a:rPr>
              <a:t> or </a:t>
            </a:r>
            <a:r>
              <a:rPr lang="en-US" b="1" dirty="0">
                <a:latin typeface="Source Sans 3" panose="020B0303030403020204" pitchFamily="34" charset="0"/>
              </a:rPr>
              <a:t>4 bytes</a:t>
            </a:r>
            <a:r>
              <a:rPr lang="en-US" dirty="0">
                <a:latin typeface="Source Sans 3" panose="020B0303030403020204" pitchFamily="34" charset="0"/>
              </a:rPr>
              <a:t>.</a:t>
            </a:r>
          </a:p>
          <a:p>
            <a:r>
              <a:rPr lang="en-US" dirty="0">
                <a:latin typeface="Source Sans 3" panose="020B0303030403020204" pitchFamily="34" charset="0"/>
              </a:rPr>
              <a:t>32-bit pointers store memory addresses ranging from 0 to 2</a:t>
            </a:r>
            <a:r>
              <a:rPr lang="en-US" baseline="30000" dirty="0">
                <a:latin typeface="Source Sans 3" panose="020B0303030403020204" pitchFamily="34" charset="0"/>
              </a:rPr>
              <a:t>32</a:t>
            </a:r>
            <a:r>
              <a:rPr lang="en-US" dirty="0">
                <a:latin typeface="Source Sans 3" panose="020B0303030403020204" pitchFamily="34" charset="0"/>
              </a:rPr>
              <a:t> - 1, for a total of </a:t>
            </a:r>
            <a:r>
              <a:rPr lang="en-US" b="1" dirty="0">
                <a:latin typeface="Source Sans 3" panose="020B0303030403020204" pitchFamily="34" charset="0"/>
              </a:rPr>
              <a:t>2</a:t>
            </a:r>
            <a:r>
              <a:rPr lang="en-US" b="1" baseline="30000" dirty="0">
                <a:latin typeface="Source Sans 3" panose="020B0303030403020204" pitchFamily="34" charset="0"/>
              </a:rPr>
              <a:t>32</a:t>
            </a:r>
            <a:r>
              <a:rPr lang="en-US" b="1" dirty="0">
                <a:latin typeface="Source Sans 3" panose="020B0303030403020204" pitchFamily="34" charset="0"/>
              </a:rPr>
              <a:t> bytes of addressable memory</a:t>
            </a:r>
            <a:r>
              <a:rPr lang="en-US" dirty="0">
                <a:latin typeface="Source Sans 3" panose="020B0303030403020204" pitchFamily="34" charset="0"/>
              </a:rPr>
              <a:t>. That's </a:t>
            </a:r>
            <a:r>
              <a:rPr lang="en-US" b="1" dirty="0">
                <a:latin typeface="Source Sans 3" panose="020B0303030403020204" pitchFamily="34" charset="0"/>
              </a:rPr>
              <a:t>4 gigabytes</a:t>
            </a:r>
            <a:r>
              <a:rPr lang="en-US" dirty="0">
                <a:latin typeface="Source Sans 3" panose="020B0303030403020204" pitchFamily="34" charset="0"/>
              </a:rPr>
              <a:t>, meaning 32-bit computers could address </a:t>
            </a:r>
            <a:r>
              <a:rPr lang="en-US" b="1" dirty="0">
                <a:latin typeface="Source Sans 3" panose="020B0303030403020204" pitchFamily="34" charset="0"/>
              </a:rPr>
              <a:t>up to</a:t>
            </a:r>
            <a:r>
              <a:rPr lang="en-US" i="1" dirty="0">
                <a:latin typeface="Source Sans 3" panose="020B0303030403020204" pitchFamily="34" charset="0"/>
              </a:rPr>
              <a:t> </a:t>
            </a:r>
            <a:r>
              <a:rPr lang="en-US" b="1" dirty="0">
                <a:latin typeface="Source Sans 3" panose="020B0303030403020204" pitchFamily="34" charset="0"/>
              </a:rPr>
              <a:t>4GB</a:t>
            </a:r>
            <a:r>
              <a:rPr lang="en-US" dirty="0">
                <a:latin typeface="Source Sans 3" panose="020B0303030403020204" pitchFamily="34" charset="0"/>
              </a:rPr>
              <a:t> of memory! That was a lot back then!</a:t>
            </a:r>
          </a:p>
          <a:p>
            <a:r>
              <a:rPr lang="en-US" dirty="0">
                <a:latin typeface="Source Sans 3" panose="020B0303030403020204" pitchFamily="34" charset="0"/>
              </a:rPr>
              <a:t>Now, most computers are </a:t>
            </a:r>
            <a:r>
              <a:rPr lang="en-US" b="1" dirty="0">
                <a:solidFill>
                  <a:schemeClr val="accent1"/>
                </a:solidFill>
                <a:latin typeface="Source Sans 3" panose="020B0303030403020204" pitchFamily="34" charset="0"/>
              </a:rPr>
              <a:t>64-bit</a:t>
            </a:r>
            <a:r>
              <a:rPr lang="en-US" b="1" dirty="0">
                <a:latin typeface="Source Sans 3" panose="020B0303030403020204" pitchFamily="34" charset="0"/>
              </a:rPr>
              <a:t>.</a:t>
            </a:r>
            <a:r>
              <a:rPr lang="en-US" dirty="0">
                <a:latin typeface="Source Sans 3" panose="020B0303030403020204" pitchFamily="34" charset="0"/>
              </a:rPr>
              <a:t> Some data types (especially </a:t>
            </a:r>
            <a:r>
              <a:rPr lang="en-US" b="1" dirty="0">
                <a:solidFill>
                  <a:schemeClr val="accent1"/>
                </a:solidFill>
                <a:latin typeface="Source Sans 3" panose="020B0303030403020204" pitchFamily="34" charset="0"/>
              </a:rPr>
              <a:t>pointers</a:t>
            </a:r>
            <a:r>
              <a:rPr lang="en-US" dirty="0">
                <a:latin typeface="Source Sans 3" panose="020B0303030403020204" pitchFamily="34" charset="0"/>
              </a:rPr>
              <a:t>, and oftentimes </a:t>
            </a:r>
            <a:r>
              <a:rPr lang="en-US" b="1" dirty="0">
                <a:solidFill>
                  <a:schemeClr val="accent1"/>
                </a:solidFill>
                <a:latin typeface="Source Code Pro" panose="020B0309030403020204" pitchFamily="34" charset="0"/>
                <a:ea typeface="Source Code Pro" panose="020B0309030403020204" pitchFamily="34" charset="0"/>
              </a:rPr>
              <a:t>long</a:t>
            </a:r>
            <a:r>
              <a:rPr lang="en-US" dirty="0">
                <a:latin typeface="Source Sans 3" panose="020B0303030403020204" pitchFamily="34" charset="0"/>
              </a:rPr>
              <a:t>s) were given more memory.</a:t>
            </a:r>
          </a:p>
          <a:p>
            <a:r>
              <a:rPr lang="en-US" dirty="0">
                <a:latin typeface="Source Sans 3" panose="020B0303030403020204" pitchFamily="34" charset="0"/>
              </a:rPr>
              <a:t>64-bit pointers can distinguish between addresses 0 to 2</a:t>
            </a:r>
            <a:r>
              <a:rPr lang="en-US" baseline="30000" dirty="0">
                <a:latin typeface="Source Sans 3" panose="020B0303030403020204" pitchFamily="34" charset="0"/>
              </a:rPr>
              <a:t>64 </a:t>
            </a:r>
            <a:r>
              <a:rPr lang="en-US" dirty="0">
                <a:latin typeface="Source Sans 3" panose="020B0303030403020204" pitchFamily="34" charset="0"/>
              </a:rPr>
              <a:t>- 1, equaling </a:t>
            </a:r>
            <a:r>
              <a:rPr lang="en-US" b="1" dirty="0">
                <a:latin typeface="Source Sans 3" panose="020B0303030403020204" pitchFamily="34" charset="0"/>
              </a:rPr>
              <a:t>2</a:t>
            </a:r>
            <a:r>
              <a:rPr lang="en-US" b="1" baseline="30000" dirty="0">
                <a:latin typeface="Source Sans 3" panose="020B0303030403020204" pitchFamily="34" charset="0"/>
              </a:rPr>
              <a:t>64</a:t>
            </a:r>
            <a:r>
              <a:rPr lang="en-US" b="1" dirty="0">
                <a:latin typeface="Source Sans 3" panose="020B0303030403020204" pitchFamily="34" charset="0"/>
              </a:rPr>
              <a:t> bytes</a:t>
            </a:r>
            <a:r>
              <a:rPr lang="en-US" dirty="0">
                <a:latin typeface="Source Sans 3" panose="020B0303030403020204" pitchFamily="34" charset="0"/>
              </a:rPr>
              <a:t>. This equals </a:t>
            </a:r>
            <a:r>
              <a:rPr lang="en-US" b="1" dirty="0">
                <a:latin typeface="Source Sans 3" panose="020B0303030403020204" pitchFamily="34" charset="0"/>
              </a:rPr>
              <a:t>16 exabytes</a:t>
            </a:r>
            <a:r>
              <a:rPr lang="en-US" dirty="0">
                <a:latin typeface="Source Sans 3" panose="020B0303030403020204" pitchFamily="34" charset="0"/>
              </a:rPr>
              <a:t>, meaning that 64-bit computers could theoretically address up to </a:t>
            </a:r>
            <a:r>
              <a:rPr lang="en-US" b="1" dirty="0">
                <a:latin typeface="Source Sans 3" panose="020B0303030403020204" pitchFamily="34" charset="0"/>
              </a:rPr>
              <a:t>16 * 1024 * 1024 * 1024 GB</a:t>
            </a:r>
            <a:r>
              <a:rPr lang="en-US" dirty="0">
                <a:latin typeface="Source Sans 3" panose="020B0303030403020204" pitchFamily="34" charset="0"/>
              </a:rPr>
              <a:t> of memory!</a:t>
            </a:r>
          </a:p>
        </p:txBody>
      </p:sp>
      <p:pic>
        <p:nvPicPr>
          <p:cNvPr id="4" name="Image">
            <a:extLst>
              <a:ext uri="{FF2B5EF4-FFF2-40B4-BE49-F238E27FC236}">
                <a16:creationId xmlns:a16="http://schemas.microsoft.com/office/drawing/2014/main" id="{4ADEDB6F-6095-FB4C-B2BB-746ECE4B15FD}"/>
              </a:ext>
              <a:ext uri="{C183D7F6-B498-43B3-948B-1728B52AA6E4}">
                <adec:decorative xmlns:adec="http://schemas.microsoft.com/office/drawing/2017/decorative" val="1"/>
              </a:ext>
            </a:extLst>
          </p:cNvPr>
          <p:cNvPicPr>
            <a:picLocks noChangeAspect="1"/>
          </p:cNvPicPr>
          <p:nvPr/>
        </p:nvPicPr>
        <p:blipFill>
          <a:blip r:embed="rId3"/>
          <a:srcRect l="1062" t="18521" r="1067" b="14672"/>
          <a:stretch>
            <a:fillRect/>
          </a:stretch>
        </p:blipFill>
        <p:spPr>
          <a:xfrm>
            <a:off x="4975938" y="1277719"/>
            <a:ext cx="2240123" cy="1084481"/>
          </a:xfrm>
          <a:custGeom>
            <a:avLst/>
            <a:gdLst/>
            <a:ahLst/>
            <a:cxnLst>
              <a:cxn ang="0">
                <a:pos x="wd2" y="hd2"/>
              </a:cxn>
              <a:cxn ang="5400000">
                <a:pos x="wd2" y="hd2"/>
              </a:cxn>
              <a:cxn ang="10800000">
                <a:pos x="wd2" y="hd2"/>
              </a:cxn>
              <a:cxn ang="16200000">
                <a:pos x="wd2" y="hd2"/>
              </a:cxn>
            </a:cxnLst>
            <a:rect l="0" t="0" r="r" b="b"/>
            <a:pathLst>
              <a:path w="21566" h="21579" extrusionOk="0">
                <a:moveTo>
                  <a:pt x="5172" y="0"/>
                </a:moveTo>
                <a:cubicBezTo>
                  <a:pt x="3221" y="5"/>
                  <a:pt x="1264" y="59"/>
                  <a:pt x="1072" y="159"/>
                </a:cubicBezTo>
                <a:cubicBezTo>
                  <a:pt x="875" y="262"/>
                  <a:pt x="680" y="510"/>
                  <a:pt x="500" y="883"/>
                </a:cubicBezTo>
                <a:cubicBezTo>
                  <a:pt x="-34" y="1990"/>
                  <a:pt x="1" y="1292"/>
                  <a:pt x="1" y="10796"/>
                </a:cubicBezTo>
                <a:lnTo>
                  <a:pt x="1" y="19288"/>
                </a:lnTo>
                <a:lnTo>
                  <a:pt x="152" y="19872"/>
                </a:lnTo>
                <a:cubicBezTo>
                  <a:pt x="332" y="20572"/>
                  <a:pt x="666" y="21128"/>
                  <a:pt x="1057" y="21381"/>
                </a:cubicBezTo>
                <a:cubicBezTo>
                  <a:pt x="1282" y="21527"/>
                  <a:pt x="2178" y="21569"/>
                  <a:pt x="5174" y="21577"/>
                </a:cubicBezTo>
                <a:cubicBezTo>
                  <a:pt x="9457" y="21588"/>
                  <a:pt x="9431" y="21593"/>
                  <a:pt x="9898" y="20610"/>
                </a:cubicBezTo>
                <a:cubicBezTo>
                  <a:pt x="10401" y="19554"/>
                  <a:pt x="10383" y="19937"/>
                  <a:pt x="10380" y="10698"/>
                </a:cubicBezTo>
                <a:lnTo>
                  <a:pt x="10376" y="2436"/>
                </a:lnTo>
                <a:lnTo>
                  <a:pt x="10183" y="1736"/>
                </a:lnTo>
                <a:cubicBezTo>
                  <a:pt x="9977" y="986"/>
                  <a:pt x="9604" y="361"/>
                  <a:pt x="9233" y="141"/>
                </a:cubicBezTo>
                <a:cubicBezTo>
                  <a:pt x="9066" y="41"/>
                  <a:pt x="7122" y="-4"/>
                  <a:pt x="5172" y="0"/>
                </a:cubicBezTo>
                <a:close/>
                <a:moveTo>
                  <a:pt x="16396" y="5"/>
                </a:moveTo>
                <a:cubicBezTo>
                  <a:pt x="12133" y="5"/>
                  <a:pt x="12192" y="-7"/>
                  <a:pt x="11670" y="918"/>
                </a:cubicBezTo>
                <a:cubicBezTo>
                  <a:pt x="11142" y="1855"/>
                  <a:pt x="11153" y="1645"/>
                  <a:pt x="11153" y="10864"/>
                </a:cubicBezTo>
                <a:cubicBezTo>
                  <a:pt x="11153" y="18892"/>
                  <a:pt x="11155" y="19019"/>
                  <a:pt x="11296" y="19636"/>
                </a:cubicBezTo>
                <a:cubicBezTo>
                  <a:pt x="11484" y="20455"/>
                  <a:pt x="11790" y="21041"/>
                  <a:pt x="12181" y="21330"/>
                </a:cubicBezTo>
                <a:cubicBezTo>
                  <a:pt x="12461" y="21536"/>
                  <a:pt x="12925" y="21564"/>
                  <a:pt x="16326" y="21573"/>
                </a:cubicBezTo>
                <a:cubicBezTo>
                  <a:pt x="18773" y="21579"/>
                  <a:pt x="20246" y="21531"/>
                  <a:pt x="20405" y="21439"/>
                </a:cubicBezTo>
                <a:cubicBezTo>
                  <a:pt x="20790" y="21218"/>
                  <a:pt x="21209" y="20484"/>
                  <a:pt x="21398" y="19704"/>
                </a:cubicBezTo>
                <a:lnTo>
                  <a:pt x="21566" y="19010"/>
                </a:lnTo>
                <a:lnTo>
                  <a:pt x="21566" y="10726"/>
                </a:lnTo>
                <a:lnTo>
                  <a:pt x="21566" y="2441"/>
                </a:lnTo>
                <a:lnTo>
                  <a:pt x="21387" y="1815"/>
                </a:lnTo>
                <a:cubicBezTo>
                  <a:pt x="21289" y="1471"/>
                  <a:pt x="21122" y="1018"/>
                  <a:pt x="21017" y="811"/>
                </a:cubicBezTo>
                <a:cubicBezTo>
                  <a:pt x="20609" y="8"/>
                  <a:pt x="20592" y="5"/>
                  <a:pt x="16396" y="5"/>
                </a:cubicBezTo>
                <a:close/>
              </a:path>
            </a:pathLst>
          </a:custGeom>
          <a:ln w="12700">
            <a:miter lim="400000"/>
          </a:ln>
        </p:spPr>
      </p:pic>
    </p:spTree>
    <p:extLst>
      <p:ext uri="{BB962C8B-B14F-4D97-AF65-F5344CB8AC3E}">
        <p14:creationId xmlns:p14="http://schemas.microsoft.com/office/powerpoint/2010/main" val="2802763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13054-50DF-704F-925B-3BC787E3478B}"/>
              </a:ext>
            </a:extLst>
          </p:cNvPr>
          <p:cNvSpPr>
            <a:spLocks noGrp="1"/>
          </p:cNvSpPr>
          <p:nvPr>
            <p:ph type="title"/>
          </p:nvPr>
        </p:nvSpPr>
        <p:spPr/>
        <p:txBody>
          <a:bodyPr/>
          <a:lstStyle/>
          <a:p>
            <a:r>
              <a:rPr lang="en-US" dirty="0">
                <a:latin typeface="Source Sans 3" panose="020B0303030403020204" pitchFamily="34" charset="0"/>
              </a:rPr>
              <a:t>Unsigned Integers</a:t>
            </a:r>
          </a:p>
        </p:txBody>
      </p:sp>
      <p:sp>
        <p:nvSpPr>
          <p:cNvPr id="3" name="Content Placeholder 2">
            <a:extLst>
              <a:ext uri="{FF2B5EF4-FFF2-40B4-BE49-F238E27FC236}">
                <a16:creationId xmlns:a16="http://schemas.microsoft.com/office/drawing/2014/main" id="{E14863FF-4FFD-834F-B198-315422B7DBF3}"/>
              </a:ext>
            </a:extLst>
          </p:cNvPr>
          <p:cNvSpPr>
            <a:spLocks noGrp="1"/>
          </p:cNvSpPr>
          <p:nvPr>
            <p:ph idx="1"/>
          </p:nvPr>
        </p:nvSpPr>
        <p:spPr/>
        <p:txBody>
          <a:bodyPr/>
          <a:lstStyle/>
          <a:p>
            <a:pPr marL="0" indent="0" algn="ctr">
              <a:buNone/>
            </a:pPr>
            <a:r>
              <a:rPr lang="en-US" dirty="0">
                <a:latin typeface="Source Sans 3" panose="020B0303030403020204" pitchFamily="34" charset="0"/>
              </a:rPr>
              <a:t>An </a:t>
            </a:r>
            <a:r>
              <a:rPr lang="en-US" b="1" dirty="0">
                <a:solidFill>
                  <a:schemeClr val="accent1"/>
                </a:solidFill>
                <a:latin typeface="Source Sans 3" panose="020B0303030403020204" pitchFamily="34" charset="0"/>
              </a:rPr>
              <a:t>unsigned</a:t>
            </a:r>
            <a:r>
              <a:rPr lang="en-US" dirty="0">
                <a:latin typeface="Source Sans 3" panose="020B0303030403020204" pitchFamily="34" charset="0"/>
              </a:rPr>
              <a:t> integer is either 0 or some positive whole number. There is no support for negative numbers in an unsigned world.</a:t>
            </a:r>
          </a:p>
          <a:p>
            <a:pPr marL="0" indent="0" algn="ctr">
              <a:buNone/>
            </a:pPr>
            <a:r>
              <a:rPr lang="en-US" dirty="0">
                <a:latin typeface="Source Sans 3" panose="020B0303030403020204" pitchFamily="34" charset="0"/>
              </a:rPr>
              <a:t>We’ve already discussed the conversion between decimal and binary, and we’ve implicitly assumed all numbers are nonnegative.</a:t>
            </a:r>
            <a:br>
              <a:rPr lang="en-US" dirty="0"/>
            </a:br>
            <a:endParaRPr lang="en-US" b="1" dirty="0">
              <a:latin typeface="Source Code Pro" panose="020B0309030403020204" pitchFamily="34" charset="0"/>
              <a:ea typeface="Source Code Pro" panose="020B0309030403020204" pitchFamily="34" charset="0"/>
            </a:endParaRPr>
          </a:p>
          <a:p>
            <a:pPr marL="0" indent="0" algn="ctr">
              <a:buNone/>
              <a:defRPr>
                <a:latin typeface="Courier"/>
                <a:ea typeface="Courier"/>
                <a:cs typeface="Courier"/>
                <a:sym typeface="Courier"/>
              </a:defRPr>
            </a:pPr>
            <a:r>
              <a:rPr lang="en-US" b="1" dirty="0">
                <a:latin typeface="Source Code Pro" panose="020B0309030403020204" pitchFamily="34" charset="0"/>
                <a:ea typeface="Source Code Pro" panose="020B0309030403020204" pitchFamily="34" charset="0"/>
              </a:rPr>
              <a:t>0101</a:t>
            </a:r>
            <a:r>
              <a:rPr lang="en-US" b="1" baseline="-25000" dirty="0">
                <a:latin typeface="Source Code Pro" panose="020B0309030403020204" pitchFamily="34" charset="0"/>
                <a:ea typeface="Source Code Pro" panose="020B0309030403020204" pitchFamily="34" charset="0"/>
              </a:rPr>
              <a:t>2</a:t>
            </a:r>
            <a:r>
              <a:rPr lang="en-US" b="1" dirty="0">
                <a:latin typeface="Source Code Pro" panose="020B0309030403020204" pitchFamily="34" charset="0"/>
                <a:ea typeface="Source Code Pro" panose="020B0309030403020204" pitchFamily="34" charset="0"/>
              </a:rPr>
              <a:t> = 5</a:t>
            </a:r>
            <a:r>
              <a:rPr lang="en-US" b="1" baseline="-25000" dirty="0">
                <a:latin typeface="Source Code Pro" panose="020B0309030403020204" pitchFamily="34" charset="0"/>
                <a:ea typeface="Source Code Pro" panose="020B0309030403020204" pitchFamily="34" charset="0"/>
              </a:rPr>
              <a:t>10</a:t>
            </a:r>
            <a:endParaRPr lang="en-US" b="1" dirty="0">
              <a:latin typeface="Source Code Pro" panose="020B0309030403020204" pitchFamily="34" charset="0"/>
              <a:ea typeface="Source Code Pro" panose="020B0309030403020204" pitchFamily="34" charset="0"/>
            </a:endParaRPr>
          </a:p>
          <a:p>
            <a:pPr marL="0" indent="0" algn="ctr">
              <a:buNone/>
              <a:defRPr>
                <a:latin typeface="Courier"/>
                <a:ea typeface="Courier"/>
                <a:cs typeface="Courier"/>
                <a:sym typeface="Courier"/>
              </a:defRPr>
            </a:pPr>
            <a:r>
              <a:rPr lang="en-US" b="1" dirty="0">
                <a:latin typeface="Source Code Pro" panose="020B0309030403020204" pitchFamily="34" charset="0"/>
                <a:ea typeface="Source Code Pro" panose="020B0309030403020204" pitchFamily="34" charset="0"/>
              </a:rPr>
              <a:t> 1011</a:t>
            </a:r>
            <a:r>
              <a:rPr lang="en-US" b="1" baseline="-25000" dirty="0">
                <a:latin typeface="Source Code Pro" panose="020B0309030403020204" pitchFamily="34" charset="0"/>
                <a:ea typeface="Source Code Pro" panose="020B0309030403020204" pitchFamily="34" charset="0"/>
              </a:rPr>
              <a:t>2</a:t>
            </a:r>
            <a:r>
              <a:rPr lang="en-US" b="1" dirty="0">
                <a:latin typeface="Source Code Pro" panose="020B0309030403020204" pitchFamily="34" charset="0"/>
                <a:ea typeface="Source Code Pro" panose="020B0309030403020204" pitchFamily="34" charset="0"/>
              </a:rPr>
              <a:t> = 11</a:t>
            </a:r>
            <a:r>
              <a:rPr lang="en-US" b="1" baseline="-25000" dirty="0">
                <a:latin typeface="Source Code Pro" panose="020B0309030403020204" pitchFamily="34" charset="0"/>
                <a:ea typeface="Source Code Pro" panose="020B0309030403020204" pitchFamily="34" charset="0"/>
              </a:rPr>
              <a:t>10</a:t>
            </a:r>
            <a:endParaRPr lang="en-US" b="1" dirty="0">
              <a:latin typeface="Source Code Pro" panose="020B0309030403020204" pitchFamily="34" charset="0"/>
              <a:ea typeface="Source Code Pro" panose="020B0309030403020204" pitchFamily="34" charset="0"/>
            </a:endParaRPr>
          </a:p>
          <a:p>
            <a:pPr marL="0" indent="0" algn="ctr">
              <a:buNone/>
              <a:defRPr>
                <a:latin typeface="Courier"/>
                <a:ea typeface="Courier"/>
                <a:cs typeface="Courier"/>
                <a:sym typeface="Courier"/>
              </a:defRPr>
            </a:pPr>
            <a:r>
              <a:rPr lang="en-US" b="1" dirty="0">
                <a:latin typeface="Source Code Pro" panose="020B0309030403020204" pitchFamily="34" charset="0"/>
                <a:ea typeface="Source Code Pro" panose="020B0309030403020204" pitchFamily="34" charset="0"/>
              </a:rPr>
              <a:t> 1111</a:t>
            </a:r>
            <a:r>
              <a:rPr lang="en-US" b="1" baseline="-25000" dirty="0">
                <a:latin typeface="Source Code Pro" panose="020B0309030403020204" pitchFamily="34" charset="0"/>
                <a:ea typeface="Source Code Pro" panose="020B0309030403020204" pitchFamily="34" charset="0"/>
              </a:rPr>
              <a:t>2</a:t>
            </a:r>
            <a:r>
              <a:rPr lang="en-US" b="1" dirty="0">
                <a:latin typeface="Source Code Pro" panose="020B0309030403020204" pitchFamily="34" charset="0"/>
                <a:ea typeface="Source Code Pro" panose="020B0309030403020204" pitchFamily="34" charset="0"/>
              </a:rPr>
              <a:t> = 15</a:t>
            </a:r>
            <a:r>
              <a:rPr lang="en-US" b="1" baseline="-25000" dirty="0">
                <a:latin typeface="Source Code Pro" panose="020B0309030403020204" pitchFamily="34" charset="0"/>
                <a:ea typeface="Source Code Pro" panose="020B0309030403020204" pitchFamily="34" charset="0"/>
              </a:rPr>
              <a:t>10</a:t>
            </a:r>
            <a:br>
              <a:rPr lang="en-US" b="1" dirty="0"/>
            </a:br>
            <a:endParaRPr lang="en-US" b="1" dirty="0"/>
          </a:p>
          <a:p>
            <a:pPr marL="0" indent="0" algn="ctr">
              <a:buNone/>
            </a:pPr>
            <a:r>
              <a:rPr lang="en-US" dirty="0">
                <a:latin typeface="Source Sans 3" panose="020B0303030403020204" pitchFamily="34" charset="0"/>
              </a:rPr>
              <a:t>The range of an unsigned integer is understood to be 0 → 2</a:t>
            </a:r>
            <a:r>
              <a:rPr lang="en-US" b="1" baseline="31999" dirty="0">
                <a:solidFill>
                  <a:schemeClr val="accent1"/>
                </a:solidFill>
                <a:latin typeface="Source Sans 3" panose="020B0303030403020204" pitchFamily="34" charset="0"/>
                <a:ea typeface="Helvetica Neue"/>
                <a:cs typeface="Helvetica Neue"/>
                <a:sym typeface="Helvetica Neue"/>
              </a:rPr>
              <a:t>w</a:t>
            </a:r>
            <a:r>
              <a:rPr lang="en-US" baseline="31999" dirty="0">
                <a:latin typeface="Source Sans 3" panose="020B0303030403020204" pitchFamily="34" charset="0"/>
              </a:rPr>
              <a:t> </a:t>
            </a:r>
            <a:r>
              <a:rPr lang="en-US" dirty="0">
                <a:latin typeface="Source Sans 3" panose="020B0303030403020204" pitchFamily="34" charset="0"/>
              </a:rPr>
              <a:t>- 1, where </a:t>
            </a:r>
            <a:r>
              <a:rPr lang="en-US" b="1" dirty="0">
                <a:solidFill>
                  <a:schemeClr val="accent1"/>
                </a:solidFill>
                <a:latin typeface="Source Sans 3" panose="020B0303030403020204" pitchFamily="34" charset="0"/>
                <a:ea typeface="Helvetica Neue"/>
                <a:cs typeface="Helvetica Neue"/>
                <a:sym typeface="Helvetica Neue"/>
              </a:rPr>
              <a:t>w</a:t>
            </a:r>
            <a:r>
              <a:rPr lang="en-US" dirty="0">
                <a:latin typeface="Source Sans 3" panose="020B0303030403020204" pitchFamily="34" charset="0"/>
              </a:rPr>
              <a:t> is the bit count—e.g., 32-bit figures can represent 0 to 2</a:t>
            </a:r>
            <a:r>
              <a:rPr lang="en-US" baseline="31999" dirty="0">
                <a:latin typeface="Source Sans 3" panose="020B0303030403020204" pitchFamily="34" charset="0"/>
              </a:rPr>
              <a:t>32</a:t>
            </a:r>
            <a:r>
              <a:rPr lang="en-US" dirty="0">
                <a:latin typeface="Source Sans 3" panose="020B0303030403020204" pitchFamily="34" charset="0"/>
              </a:rPr>
              <a:t> – 1.</a:t>
            </a:r>
          </a:p>
          <a:p>
            <a:pPr marL="0" indent="0">
              <a:buNone/>
            </a:pPr>
            <a:endParaRPr lang="en-US" dirty="0"/>
          </a:p>
          <a:p>
            <a:endParaRPr lang="en-US" dirty="0"/>
          </a:p>
        </p:txBody>
      </p:sp>
    </p:spTree>
    <p:extLst>
      <p:ext uri="{BB962C8B-B14F-4D97-AF65-F5344CB8AC3E}">
        <p14:creationId xmlns:p14="http://schemas.microsoft.com/office/powerpoint/2010/main" val="1090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F559E-C793-9B42-BE01-FB13D9A3F828}"/>
              </a:ext>
            </a:extLst>
          </p:cNvPr>
          <p:cNvSpPr>
            <a:spLocks noGrp="1"/>
          </p:cNvSpPr>
          <p:nvPr>
            <p:ph type="title"/>
          </p:nvPr>
        </p:nvSpPr>
        <p:spPr/>
        <p:txBody>
          <a:bodyPr/>
          <a:lstStyle/>
          <a:p>
            <a:r>
              <a:rPr lang="en-US" dirty="0">
                <a:latin typeface="Source Sans 3" panose="020B0303030403020204" pitchFamily="34" charset="0"/>
              </a:rPr>
              <a:t>Unsigned Integers</a:t>
            </a:r>
          </a:p>
        </p:txBody>
      </p:sp>
      <p:pic>
        <p:nvPicPr>
          <p:cNvPr id="4" name="Image" descr="This is a number wheel which shows the increasing possible values of a 4-bit unsigned integer in clockwise order.  It starts at the top (12 o'clock) and goes clockwise, increasing in value starting from 0 until it gets to 15, at which point it cycles back to 0 again.">
            <a:extLst>
              <a:ext uri="{FF2B5EF4-FFF2-40B4-BE49-F238E27FC236}">
                <a16:creationId xmlns:a16="http://schemas.microsoft.com/office/drawing/2014/main" id="{21679E4C-5448-4046-A596-AE6E62CC84F1}"/>
              </a:ext>
            </a:extLst>
          </p:cNvPr>
          <p:cNvPicPr>
            <a:picLocks noChangeAspect="1"/>
          </p:cNvPicPr>
          <p:nvPr/>
        </p:nvPicPr>
        <p:blipFill>
          <a:blip r:embed="rId3"/>
          <a:stretch>
            <a:fillRect/>
          </a:stretch>
        </p:blipFill>
        <p:spPr>
          <a:xfrm>
            <a:off x="3445939" y="1295400"/>
            <a:ext cx="5300122" cy="5394500"/>
          </a:xfrm>
          <a:prstGeom prst="rect">
            <a:avLst/>
          </a:prstGeom>
          <a:ln w="12700">
            <a:miter lim="400000"/>
          </a:ln>
        </p:spPr>
      </p:pic>
      <p:sp>
        <p:nvSpPr>
          <p:cNvPr id="5" name="TextBox 4">
            <a:extLst>
              <a:ext uri="{FF2B5EF4-FFF2-40B4-BE49-F238E27FC236}">
                <a16:creationId xmlns:a16="http://schemas.microsoft.com/office/drawing/2014/main" id="{4D638CB3-DF6C-6C20-8F6F-135259735947}"/>
              </a:ext>
            </a:extLst>
          </p:cNvPr>
          <p:cNvSpPr txBox="1"/>
          <p:nvPr/>
        </p:nvSpPr>
        <p:spPr>
          <a:xfrm>
            <a:off x="228600" y="1676400"/>
            <a:ext cx="3217339" cy="1200329"/>
          </a:xfrm>
          <a:prstGeom prst="rect">
            <a:avLst/>
          </a:prstGeom>
          <a:noFill/>
        </p:spPr>
        <p:txBody>
          <a:bodyPr wrap="square">
            <a:spAutoFit/>
          </a:bodyPr>
          <a:lstStyle/>
          <a:p>
            <a:pPr marL="0" indent="0" algn="ctr">
              <a:buNone/>
            </a:pPr>
            <a:r>
              <a:rPr lang="en-US" dirty="0">
                <a:latin typeface="Source Sans 3" panose="020B0303030403020204" pitchFamily="34" charset="0"/>
              </a:rPr>
              <a:t>Our little number wheel to the right tells us a little about the range of values an </a:t>
            </a:r>
            <a:r>
              <a:rPr lang="en-US" dirty="0">
                <a:solidFill>
                  <a:schemeClr val="accent1"/>
                </a:solidFill>
                <a:latin typeface="Source Sans 3" panose="020B0303030403020204" pitchFamily="34" charset="0"/>
              </a:rPr>
              <a:t>imagined</a:t>
            </a:r>
            <a:r>
              <a:rPr lang="en-US" dirty="0">
                <a:latin typeface="Source Sans 3" panose="020B0303030403020204" pitchFamily="34" charset="0"/>
              </a:rPr>
              <a:t>, </a:t>
            </a:r>
            <a:r>
              <a:rPr lang="en-US" dirty="0">
                <a:solidFill>
                  <a:schemeClr val="accent1"/>
                </a:solidFill>
                <a:latin typeface="Source Sans 3" panose="020B0303030403020204" pitchFamily="34" charset="0"/>
              </a:rPr>
              <a:t>4-bit</a:t>
            </a:r>
            <a:r>
              <a:rPr lang="en-US" dirty="0">
                <a:latin typeface="Source Sans 3" panose="020B0303030403020204" pitchFamily="34" charset="0"/>
              </a:rPr>
              <a:t> </a:t>
            </a:r>
            <a:r>
              <a:rPr lang="en-US" b="1" dirty="0">
                <a:solidFill>
                  <a:schemeClr val="accent1"/>
                </a:solidFill>
                <a:latin typeface="Source Code Pro" panose="020B0309030403020204" pitchFamily="34" charset="0"/>
                <a:ea typeface="Source Code Pro" panose="020B0309030403020204" pitchFamily="34" charset="0"/>
              </a:rPr>
              <a:t>unsigned</a:t>
            </a:r>
            <a:r>
              <a:rPr lang="en-US" dirty="0">
                <a:latin typeface="Source Sans 3" panose="020B0303030403020204" pitchFamily="34" charset="0"/>
              </a:rPr>
              <a:t> </a:t>
            </a:r>
            <a:r>
              <a:rPr lang="en-US" b="1" dirty="0">
                <a:solidFill>
                  <a:schemeClr val="accent1"/>
                </a:solidFill>
                <a:latin typeface="Source Code Pro" panose="020B0309030403020204" pitchFamily="34" charset="0"/>
                <a:ea typeface="Source Code Pro" panose="020B0309030403020204" pitchFamily="34" charset="0"/>
              </a:rPr>
              <a:t>mini</a:t>
            </a:r>
            <a:r>
              <a:rPr lang="en-US" dirty="0">
                <a:latin typeface="Source Sans 3" panose="020B0303030403020204" pitchFamily="34" charset="0"/>
              </a:rPr>
              <a:t> would be. </a:t>
            </a:r>
          </a:p>
        </p:txBody>
      </p:sp>
      <p:sp>
        <p:nvSpPr>
          <p:cNvPr id="7" name="TextBox 6">
            <a:extLst>
              <a:ext uri="{FF2B5EF4-FFF2-40B4-BE49-F238E27FC236}">
                <a16:creationId xmlns:a16="http://schemas.microsoft.com/office/drawing/2014/main" id="{7CE4A30A-1460-6098-758D-09D148090969}"/>
              </a:ext>
            </a:extLst>
          </p:cNvPr>
          <p:cNvSpPr txBox="1"/>
          <p:nvPr/>
        </p:nvSpPr>
        <p:spPr>
          <a:xfrm>
            <a:off x="609600" y="3767652"/>
            <a:ext cx="2133600" cy="2031325"/>
          </a:xfrm>
          <a:prstGeom prst="rect">
            <a:avLst/>
          </a:prstGeom>
          <a:noFill/>
        </p:spPr>
        <p:txBody>
          <a:bodyPr wrap="square">
            <a:spAutoFit/>
          </a:bodyPr>
          <a:lstStyle/>
          <a:p>
            <a:pPr marL="0" indent="0" algn="ctr">
              <a:buNone/>
            </a:pPr>
            <a:r>
              <a:rPr lang="en-US" dirty="0">
                <a:latin typeface="Source Sans 3" panose="020B0303030403020204" pitchFamily="34" charset="0"/>
              </a:rPr>
              <a:t>The rotary nature of the wheel implies that 15 precedes 0 in the same way that 0 precedes 1.  In many ways, that’s accurate.</a:t>
            </a:r>
          </a:p>
        </p:txBody>
      </p:sp>
      <p:sp>
        <p:nvSpPr>
          <p:cNvPr id="8" name="TextBox 7">
            <a:extLst>
              <a:ext uri="{FF2B5EF4-FFF2-40B4-BE49-F238E27FC236}">
                <a16:creationId xmlns:a16="http://schemas.microsoft.com/office/drawing/2014/main" id="{7D409420-8D55-0CF6-AF33-C8DF8108F861}"/>
              </a:ext>
            </a:extLst>
          </p:cNvPr>
          <p:cNvSpPr txBox="1"/>
          <p:nvPr/>
        </p:nvSpPr>
        <p:spPr>
          <a:xfrm>
            <a:off x="9220200" y="2667000"/>
            <a:ext cx="2133600" cy="2862322"/>
          </a:xfrm>
          <a:prstGeom prst="rect">
            <a:avLst/>
          </a:prstGeom>
          <a:noFill/>
        </p:spPr>
        <p:txBody>
          <a:bodyPr wrap="square">
            <a:spAutoFit/>
          </a:bodyPr>
          <a:lstStyle/>
          <a:p>
            <a:pPr marL="0" indent="0" algn="ctr">
              <a:buNone/>
            </a:pPr>
            <a:r>
              <a:rPr lang="en-US" dirty="0">
                <a:latin typeface="Source Sans 3" panose="020B0303030403020204" pitchFamily="34" charset="0"/>
              </a:rPr>
              <a:t>Think of the wheel as a binary odometer that tracks a count and turns over from 1111 to 0000 in the same way that real odometers turn over from 999 999 to 000 000.</a:t>
            </a:r>
          </a:p>
        </p:txBody>
      </p:sp>
    </p:spTree>
    <p:extLst>
      <p:ext uri="{BB962C8B-B14F-4D97-AF65-F5344CB8AC3E}">
        <p14:creationId xmlns:p14="http://schemas.microsoft.com/office/powerpoint/2010/main" val="289640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13054-50DF-704F-925B-3BC787E3478B}"/>
              </a:ext>
            </a:extLst>
          </p:cNvPr>
          <p:cNvSpPr>
            <a:spLocks noGrp="1"/>
          </p:cNvSpPr>
          <p:nvPr>
            <p:ph type="title"/>
          </p:nvPr>
        </p:nvSpPr>
        <p:spPr/>
        <p:txBody>
          <a:bodyPr/>
          <a:lstStyle/>
          <a:p>
            <a:r>
              <a:rPr lang="en-US" dirty="0">
                <a:latin typeface="Source Sans 3" panose="020B0303030403020204" pitchFamily="34" charset="0"/>
              </a:rPr>
              <a:t>Signed Integers</a:t>
            </a:r>
          </a:p>
        </p:txBody>
      </p:sp>
      <p:sp>
        <p:nvSpPr>
          <p:cNvPr id="3" name="Content Placeholder 2">
            <a:extLst>
              <a:ext uri="{FF2B5EF4-FFF2-40B4-BE49-F238E27FC236}">
                <a16:creationId xmlns:a16="http://schemas.microsoft.com/office/drawing/2014/main" id="{E14863FF-4FFD-834F-B198-315422B7DBF3}"/>
              </a:ext>
            </a:extLst>
          </p:cNvPr>
          <p:cNvSpPr>
            <a:spLocks noGrp="1"/>
          </p:cNvSpPr>
          <p:nvPr>
            <p:ph idx="1"/>
          </p:nvPr>
        </p:nvSpPr>
        <p:spPr/>
        <p:txBody>
          <a:bodyPr/>
          <a:lstStyle/>
          <a:p>
            <a:pPr marL="0" indent="0" algn="ctr">
              <a:buNone/>
            </a:pPr>
            <a:r>
              <a:rPr lang="en-US" dirty="0">
                <a:latin typeface="Source Sans 3" panose="020B0303030403020204" pitchFamily="34" charset="0"/>
              </a:rPr>
              <a:t>A </a:t>
            </a:r>
            <a:r>
              <a:rPr lang="en-US" b="1" dirty="0">
                <a:solidFill>
                  <a:schemeClr val="accent1"/>
                </a:solidFill>
                <a:latin typeface="Source Sans 3" panose="020B0303030403020204" pitchFamily="34" charset="0"/>
              </a:rPr>
              <a:t>signed</a:t>
            </a:r>
            <a:r>
              <a:rPr lang="en-US" dirty="0">
                <a:latin typeface="Source Sans 3" panose="020B0303030403020204" pitchFamily="34" charset="0"/>
              </a:rPr>
              <a:t> integer can be either positive, negative, or zero.</a:t>
            </a:r>
          </a:p>
          <a:p>
            <a:pPr marL="0" indent="0" algn="ctr">
              <a:buNone/>
            </a:pPr>
            <a:r>
              <a:rPr lang="en-US" b="1" dirty="0">
                <a:solidFill>
                  <a:srgbClr val="C00000"/>
                </a:solidFill>
                <a:latin typeface="Source Sans 3" panose="020B0303030403020204" pitchFamily="34" charset="0"/>
              </a:rPr>
              <a:t>Dilemma</a:t>
            </a:r>
            <a:r>
              <a:rPr lang="en-US" i="1" dirty="0">
                <a:latin typeface="Source Sans 3" panose="020B0303030403020204" pitchFamily="34" charset="0"/>
              </a:rPr>
              <a:t>:</a:t>
            </a:r>
            <a:r>
              <a:rPr lang="en-US" dirty="0">
                <a:latin typeface="Source Sans 3" panose="020B0303030403020204" pitchFamily="34" charset="0"/>
              </a:rPr>
              <a:t> How do we represent both negative and positive numbers?</a:t>
            </a:r>
          </a:p>
          <a:p>
            <a:pPr marL="0" indent="0">
              <a:buNone/>
            </a:pPr>
            <a:endParaRPr lang="en-US" dirty="0"/>
          </a:p>
          <a:p>
            <a:endParaRPr lang="en-US" dirty="0"/>
          </a:p>
        </p:txBody>
      </p:sp>
      <p:sp>
        <p:nvSpPr>
          <p:cNvPr id="4" name="TextBox 3">
            <a:extLst>
              <a:ext uri="{FF2B5EF4-FFF2-40B4-BE49-F238E27FC236}">
                <a16:creationId xmlns:a16="http://schemas.microsoft.com/office/drawing/2014/main" id="{A19471E1-0763-5C4F-8113-85F6B8AA4C79}"/>
              </a:ext>
            </a:extLst>
          </p:cNvPr>
          <p:cNvSpPr txBox="1"/>
          <p:nvPr/>
        </p:nvSpPr>
        <p:spPr>
          <a:xfrm>
            <a:off x="228600" y="4038600"/>
            <a:ext cx="11734800" cy="1200329"/>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ctr"/>
            <a:r>
              <a:rPr lang="en-US" sz="3600" b="1" dirty="0">
                <a:latin typeface="Source Sans 3" panose="020B0303030403020204" pitchFamily="34" charset="0"/>
              </a:rPr>
              <a:t>Proposal</a:t>
            </a:r>
            <a:r>
              <a:rPr lang="en-US" sz="3600" dirty="0">
                <a:latin typeface="Source Sans 3" panose="020B0303030403020204" pitchFamily="34" charset="0"/>
              </a:rPr>
              <a:t>: use the </a:t>
            </a:r>
            <a:r>
              <a:rPr lang="en-US" sz="3600" b="1" dirty="0">
                <a:latin typeface="Source Sans 3" panose="020B0303030403020204" pitchFamily="34" charset="0"/>
              </a:rPr>
              <a:t>most</a:t>
            </a:r>
            <a:r>
              <a:rPr lang="en-US" sz="3600" b="1" i="1" dirty="0">
                <a:latin typeface="Source Sans 3" panose="020B0303030403020204" pitchFamily="34" charset="0"/>
              </a:rPr>
              <a:t> </a:t>
            </a:r>
            <a:r>
              <a:rPr lang="en-US" sz="3600" b="1" dirty="0">
                <a:latin typeface="Source Sans 3" panose="020B0303030403020204" pitchFamily="34" charset="0"/>
              </a:rPr>
              <a:t>significant bit</a:t>
            </a:r>
            <a:r>
              <a:rPr lang="en-US" sz="3600" i="1" dirty="0">
                <a:latin typeface="Source Sans 3" panose="020B0303030403020204" pitchFamily="34" charset="0"/>
              </a:rPr>
              <a:t> </a:t>
            </a:r>
            <a:r>
              <a:rPr lang="en-US" sz="3600" dirty="0">
                <a:latin typeface="Source Sans 3" panose="020B0303030403020204" pitchFamily="34" charset="0"/>
              </a:rPr>
              <a:t>to</a:t>
            </a:r>
            <a:r>
              <a:rPr lang="en-US" sz="3600" i="1" dirty="0">
                <a:latin typeface="Source Sans 3" panose="020B0303030403020204" pitchFamily="34" charset="0"/>
              </a:rPr>
              <a:t> </a:t>
            </a:r>
            <a:r>
              <a:rPr lang="en-US" sz="3600" dirty="0">
                <a:latin typeface="Source Sans 3" panose="020B0303030403020204" pitchFamily="34" charset="0"/>
              </a:rPr>
              <a:t>represent sign and let all others represent magnitude.</a:t>
            </a:r>
          </a:p>
        </p:txBody>
      </p:sp>
      <p:sp>
        <p:nvSpPr>
          <p:cNvPr id="16" name="TextBox 15">
            <a:extLst>
              <a:ext uri="{FF2B5EF4-FFF2-40B4-BE49-F238E27FC236}">
                <a16:creationId xmlns:a16="http://schemas.microsoft.com/office/drawing/2014/main" id="{8C5AC8DB-02C2-84C5-CE88-ACFA33D953FD}"/>
              </a:ext>
            </a:extLst>
          </p:cNvPr>
          <p:cNvSpPr txBox="1"/>
          <p:nvPr/>
        </p:nvSpPr>
        <p:spPr>
          <a:xfrm>
            <a:off x="3352800" y="5416729"/>
            <a:ext cx="5486400" cy="923330"/>
          </a:xfrm>
          <a:prstGeom prst="rect">
            <a:avLst/>
          </a:prstGeom>
          <a:noFill/>
        </p:spPr>
        <p:txBody>
          <a:bodyPr wrap="square">
            <a:spAutoFit/>
          </a:bodyPr>
          <a:lstStyle/>
          <a:p>
            <a:pPr marL="0" indent="0" algn="ctr">
              <a:buNone/>
            </a:pPr>
            <a:r>
              <a:rPr lang="en-US" dirty="0">
                <a:latin typeface="Source Sans 3" panose="020B0303030403020204" pitchFamily="34" charset="0"/>
              </a:rPr>
              <a:t>Happy side effect: for every positive number there’s a corresponding negative number.  That suggests a 50/50 split between positive and negative.</a:t>
            </a:r>
          </a:p>
        </p:txBody>
      </p:sp>
    </p:spTree>
    <p:extLst>
      <p:ext uri="{BB962C8B-B14F-4D97-AF65-F5344CB8AC3E}">
        <p14:creationId xmlns:p14="http://schemas.microsoft.com/office/powerpoint/2010/main" val="373302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dissolv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CCDA-013C-0748-852E-6BAEE2AC22C2}"/>
              </a:ext>
            </a:extLst>
          </p:cNvPr>
          <p:cNvSpPr>
            <a:spLocks noGrp="1"/>
          </p:cNvSpPr>
          <p:nvPr>
            <p:ph type="title"/>
          </p:nvPr>
        </p:nvSpPr>
        <p:spPr/>
        <p:txBody>
          <a:bodyPr/>
          <a:lstStyle/>
          <a:p>
            <a:r>
              <a:rPr lang="en-US" dirty="0">
                <a:latin typeface="Source Sans 3" panose="020B0303030403020204" pitchFamily="34" charset="0"/>
              </a:rPr>
              <a:t>Proposal: MSB represents + vs -</a:t>
            </a:r>
          </a:p>
        </p:txBody>
      </p:sp>
      <p:sp>
        <p:nvSpPr>
          <p:cNvPr id="4" name="TextBox 3">
            <a:extLst>
              <a:ext uri="{FF2B5EF4-FFF2-40B4-BE49-F238E27FC236}">
                <a16:creationId xmlns:a16="http://schemas.microsoft.com/office/drawing/2014/main" id="{E85C243A-E35B-DD45-B15D-90A3A317AFA7}"/>
              </a:ext>
            </a:extLst>
          </p:cNvPr>
          <p:cNvSpPr txBox="1"/>
          <p:nvPr/>
        </p:nvSpPr>
        <p:spPr>
          <a:xfrm>
            <a:off x="4816707" y="1371600"/>
            <a:ext cx="2558586" cy="1415772"/>
          </a:xfrm>
          <a:prstGeom prst="rect">
            <a:avLst/>
          </a:prstGeom>
          <a:noFill/>
        </p:spPr>
        <p:txBody>
          <a:bodyPr wrap="none" rtlCol="0">
            <a:spAutoFit/>
          </a:bodyPr>
          <a:lstStyle/>
          <a:p>
            <a:pPr algn="ctr"/>
            <a:r>
              <a:rPr lang="en-US" sz="8600" dirty="0"/>
              <a:t>0110</a:t>
            </a:r>
          </a:p>
        </p:txBody>
      </p:sp>
      <p:sp>
        <p:nvSpPr>
          <p:cNvPr id="5" name="Left Brace 4">
            <a:extLst>
              <a:ext uri="{FF2B5EF4-FFF2-40B4-BE49-F238E27FC236}">
                <a16:creationId xmlns:a16="http://schemas.microsoft.com/office/drawing/2014/main" id="{1C68CD43-B702-B642-A6B2-F7F66F2ACCEB}"/>
              </a:ext>
            </a:extLst>
          </p:cNvPr>
          <p:cNvSpPr/>
          <p:nvPr/>
        </p:nvSpPr>
        <p:spPr>
          <a:xfrm rot="16200000">
            <a:off x="5004166" y="2554128"/>
            <a:ext cx="457200" cy="495300"/>
          </a:xfrm>
          <a:prstGeom prst="leftBrace">
            <a:avLst/>
          </a:prstGeom>
          <a:ln w="57150">
            <a:solidFill>
              <a:srgbClr val="008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8000"/>
              </a:solidFill>
            </a:endParaRPr>
          </a:p>
        </p:txBody>
      </p:sp>
      <p:sp>
        <p:nvSpPr>
          <p:cNvPr id="6" name="TextBox 5">
            <a:extLst>
              <a:ext uri="{FF2B5EF4-FFF2-40B4-BE49-F238E27FC236}">
                <a16:creationId xmlns:a16="http://schemas.microsoft.com/office/drawing/2014/main" id="{7F2BC79B-D561-7240-9991-76708AC8E5E5}"/>
              </a:ext>
            </a:extLst>
          </p:cNvPr>
          <p:cNvSpPr txBox="1"/>
          <p:nvPr/>
        </p:nvSpPr>
        <p:spPr>
          <a:xfrm>
            <a:off x="4572000" y="3182778"/>
            <a:ext cx="1316386" cy="492443"/>
          </a:xfrm>
          <a:prstGeom prst="rect">
            <a:avLst/>
          </a:prstGeom>
          <a:noFill/>
        </p:spPr>
        <p:txBody>
          <a:bodyPr wrap="none" rtlCol="0">
            <a:spAutoFit/>
          </a:bodyPr>
          <a:lstStyle/>
          <a:p>
            <a:pPr algn="l"/>
            <a:r>
              <a:rPr lang="en-US" sz="2600" dirty="0">
                <a:solidFill>
                  <a:srgbClr val="008000"/>
                </a:solidFill>
              </a:rPr>
              <a:t>positive</a:t>
            </a:r>
          </a:p>
        </p:txBody>
      </p:sp>
      <p:sp>
        <p:nvSpPr>
          <p:cNvPr id="7" name="Left Brace 6">
            <a:extLst>
              <a:ext uri="{FF2B5EF4-FFF2-40B4-BE49-F238E27FC236}">
                <a16:creationId xmlns:a16="http://schemas.microsoft.com/office/drawing/2014/main" id="{30E499F1-0900-D14C-9C42-37460A95A82B}"/>
              </a:ext>
            </a:extLst>
          </p:cNvPr>
          <p:cNvSpPr/>
          <p:nvPr/>
        </p:nvSpPr>
        <p:spPr>
          <a:xfrm rot="16200000">
            <a:off x="6304081" y="1959166"/>
            <a:ext cx="457200" cy="1685223"/>
          </a:xfrm>
          <a:prstGeom prst="leftBrace">
            <a:avLst/>
          </a:prstGeom>
          <a:ln w="57150">
            <a:solidFill>
              <a:srgbClr val="008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8000"/>
              </a:solidFill>
            </a:endParaRPr>
          </a:p>
        </p:txBody>
      </p:sp>
      <p:sp>
        <p:nvSpPr>
          <p:cNvPr id="8" name="TextBox 7">
            <a:extLst>
              <a:ext uri="{FF2B5EF4-FFF2-40B4-BE49-F238E27FC236}">
                <a16:creationId xmlns:a16="http://schemas.microsoft.com/office/drawing/2014/main" id="{730EDFEA-6FC3-AD46-8607-04DDF7BEB5F5}"/>
              </a:ext>
            </a:extLst>
          </p:cNvPr>
          <p:cNvSpPr txBox="1"/>
          <p:nvPr/>
        </p:nvSpPr>
        <p:spPr>
          <a:xfrm>
            <a:off x="6347374" y="3182778"/>
            <a:ext cx="370614" cy="492443"/>
          </a:xfrm>
          <a:prstGeom prst="rect">
            <a:avLst/>
          </a:prstGeom>
          <a:noFill/>
        </p:spPr>
        <p:txBody>
          <a:bodyPr wrap="none" rtlCol="0">
            <a:spAutoFit/>
          </a:bodyPr>
          <a:lstStyle/>
          <a:p>
            <a:pPr algn="l"/>
            <a:r>
              <a:rPr lang="en-US" sz="2600" dirty="0">
                <a:solidFill>
                  <a:srgbClr val="008000"/>
                </a:solidFill>
              </a:rPr>
              <a:t>6</a:t>
            </a:r>
          </a:p>
        </p:txBody>
      </p:sp>
      <p:sp>
        <p:nvSpPr>
          <p:cNvPr id="9" name="TextBox 8">
            <a:extLst>
              <a:ext uri="{FF2B5EF4-FFF2-40B4-BE49-F238E27FC236}">
                <a16:creationId xmlns:a16="http://schemas.microsoft.com/office/drawing/2014/main" id="{5BCA8138-A209-5744-B31D-B54DBCB69C02}"/>
              </a:ext>
            </a:extLst>
          </p:cNvPr>
          <p:cNvSpPr txBox="1"/>
          <p:nvPr/>
        </p:nvSpPr>
        <p:spPr>
          <a:xfrm>
            <a:off x="4857649" y="3903821"/>
            <a:ext cx="2476704" cy="1415772"/>
          </a:xfrm>
          <a:prstGeom prst="rect">
            <a:avLst/>
          </a:prstGeom>
          <a:noFill/>
        </p:spPr>
        <p:txBody>
          <a:bodyPr wrap="none" rtlCol="0">
            <a:spAutoFit/>
          </a:bodyPr>
          <a:lstStyle/>
          <a:p>
            <a:pPr algn="ctr"/>
            <a:r>
              <a:rPr lang="en-US" sz="8600" dirty="0"/>
              <a:t>1110</a:t>
            </a:r>
          </a:p>
        </p:txBody>
      </p:sp>
      <p:sp>
        <p:nvSpPr>
          <p:cNvPr id="10" name="Left Brace 9">
            <a:extLst>
              <a:ext uri="{FF2B5EF4-FFF2-40B4-BE49-F238E27FC236}">
                <a16:creationId xmlns:a16="http://schemas.microsoft.com/office/drawing/2014/main" id="{2B6C1698-C25F-C94F-A163-31A2D11C3DD9}"/>
              </a:ext>
            </a:extLst>
          </p:cNvPr>
          <p:cNvSpPr/>
          <p:nvPr/>
        </p:nvSpPr>
        <p:spPr>
          <a:xfrm rot="16200000">
            <a:off x="5004166" y="5086349"/>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47903D48-CA0B-234C-9089-9DA15A1C303B}"/>
              </a:ext>
            </a:extLst>
          </p:cNvPr>
          <p:cNvSpPr txBox="1"/>
          <p:nvPr/>
        </p:nvSpPr>
        <p:spPr>
          <a:xfrm>
            <a:off x="4572000" y="5714999"/>
            <a:ext cx="1447832" cy="492443"/>
          </a:xfrm>
          <a:prstGeom prst="rect">
            <a:avLst/>
          </a:prstGeom>
          <a:noFill/>
        </p:spPr>
        <p:txBody>
          <a:bodyPr wrap="none" rtlCol="0">
            <a:spAutoFit/>
          </a:bodyPr>
          <a:lstStyle/>
          <a:p>
            <a:pPr algn="l"/>
            <a:r>
              <a:rPr lang="en-US" sz="2600" dirty="0">
                <a:solidFill>
                  <a:srgbClr val="C00000"/>
                </a:solidFill>
              </a:rPr>
              <a:t>negative</a:t>
            </a:r>
          </a:p>
        </p:txBody>
      </p:sp>
      <p:sp>
        <p:nvSpPr>
          <p:cNvPr id="12" name="Left Brace 11">
            <a:extLst>
              <a:ext uri="{FF2B5EF4-FFF2-40B4-BE49-F238E27FC236}">
                <a16:creationId xmlns:a16="http://schemas.microsoft.com/office/drawing/2014/main" id="{FED2E831-AD83-644C-A725-6A304E8F2341}"/>
              </a:ext>
            </a:extLst>
          </p:cNvPr>
          <p:cNvSpPr/>
          <p:nvPr/>
        </p:nvSpPr>
        <p:spPr>
          <a:xfrm rot="16200000">
            <a:off x="6176612" y="4491387"/>
            <a:ext cx="457200" cy="1685223"/>
          </a:xfrm>
          <a:prstGeom prst="leftBrace">
            <a:avLst>
              <a:gd name="adj1" fmla="val 8333"/>
              <a:gd name="adj2" fmla="val 55814"/>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E21CBBDD-06BA-A845-9C8A-F9359B7E5DDC}"/>
              </a:ext>
            </a:extLst>
          </p:cNvPr>
          <p:cNvSpPr txBox="1"/>
          <p:nvPr/>
        </p:nvSpPr>
        <p:spPr>
          <a:xfrm>
            <a:off x="6347374" y="5714999"/>
            <a:ext cx="370614" cy="492443"/>
          </a:xfrm>
          <a:prstGeom prst="rect">
            <a:avLst/>
          </a:prstGeom>
          <a:noFill/>
        </p:spPr>
        <p:txBody>
          <a:bodyPr wrap="none" rtlCol="0">
            <a:spAutoFit/>
          </a:bodyPr>
          <a:lstStyle/>
          <a:p>
            <a:pPr algn="l"/>
            <a:r>
              <a:rPr lang="en-US" sz="2600" dirty="0">
                <a:solidFill>
                  <a:srgbClr val="C00000"/>
                </a:solidFill>
              </a:rPr>
              <a:t>6</a:t>
            </a:r>
          </a:p>
        </p:txBody>
      </p:sp>
    </p:spTree>
    <p:extLst>
      <p:ext uri="{BB962C8B-B14F-4D97-AF65-F5344CB8AC3E}">
        <p14:creationId xmlns:p14="http://schemas.microsoft.com/office/powerpoint/2010/main" val="2173632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dissolv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dissolve">
                                      <p:cBhvr>
                                        <p:cTn id="26" dur="500"/>
                                        <p:tgtEl>
                                          <p:spTgt spid="10"/>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dissolve">
                                      <p:cBhvr>
                                        <p:cTn id="29" dur="500"/>
                                        <p:tgtEl>
                                          <p:spTgt spid="12"/>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dissolve">
                                      <p:cBhvr>
                                        <p:cTn id="32" dur="500"/>
                                        <p:tgtEl>
                                          <p:spTgt spid="11"/>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dissolve">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p:bldP spid="10" grpId="0" animBg="1"/>
      <p:bldP spid="11" grpId="0"/>
      <p:bldP spid="12" grpId="0" animBg="1"/>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43BF2-0D00-5A83-4CD3-E82264F0F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B6B667-2B7F-FFD8-A0AD-658B06D83AB0}"/>
              </a:ext>
            </a:extLst>
          </p:cNvPr>
          <p:cNvSpPr>
            <a:spLocks noGrp="1"/>
          </p:cNvSpPr>
          <p:nvPr>
            <p:ph type="title"/>
          </p:nvPr>
        </p:nvSpPr>
        <p:spPr/>
        <p:txBody>
          <a:bodyPr/>
          <a:lstStyle/>
          <a:p>
            <a:r>
              <a:rPr lang="en-US" dirty="0">
                <a:latin typeface="Source Sans 3" panose="020B0303030403020204" pitchFamily="34" charset="0"/>
              </a:rPr>
              <a:t>Proposal: MSB represents + vs -</a:t>
            </a:r>
            <a:endParaRPr lang="en-US" dirty="0"/>
          </a:p>
        </p:txBody>
      </p:sp>
      <p:sp>
        <p:nvSpPr>
          <p:cNvPr id="4" name="TextBox 3">
            <a:extLst>
              <a:ext uri="{FF2B5EF4-FFF2-40B4-BE49-F238E27FC236}">
                <a16:creationId xmlns:a16="http://schemas.microsoft.com/office/drawing/2014/main" id="{7A80F074-5CC3-25C2-FF0B-99D6E70941D2}"/>
              </a:ext>
            </a:extLst>
          </p:cNvPr>
          <p:cNvSpPr txBox="1"/>
          <p:nvPr/>
        </p:nvSpPr>
        <p:spPr>
          <a:xfrm>
            <a:off x="4816707" y="1371600"/>
            <a:ext cx="2558586" cy="1415772"/>
          </a:xfrm>
          <a:prstGeom prst="rect">
            <a:avLst/>
          </a:prstGeom>
          <a:noFill/>
        </p:spPr>
        <p:txBody>
          <a:bodyPr wrap="none" rtlCol="0">
            <a:spAutoFit/>
          </a:bodyPr>
          <a:lstStyle/>
          <a:p>
            <a:pPr algn="ctr"/>
            <a:r>
              <a:rPr lang="en-US" sz="8600" dirty="0"/>
              <a:t>0011</a:t>
            </a:r>
          </a:p>
        </p:txBody>
      </p:sp>
      <p:sp>
        <p:nvSpPr>
          <p:cNvPr id="5" name="Left Brace 4">
            <a:extLst>
              <a:ext uri="{FF2B5EF4-FFF2-40B4-BE49-F238E27FC236}">
                <a16:creationId xmlns:a16="http://schemas.microsoft.com/office/drawing/2014/main" id="{5A39E58F-DCBC-1AA4-A5A6-4FBD8D6BF6E6}"/>
              </a:ext>
            </a:extLst>
          </p:cNvPr>
          <p:cNvSpPr/>
          <p:nvPr/>
        </p:nvSpPr>
        <p:spPr>
          <a:xfrm rot="16200000">
            <a:off x="5004166" y="2554128"/>
            <a:ext cx="457200" cy="495300"/>
          </a:xfrm>
          <a:prstGeom prst="leftBrace">
            <a:avLst/>
          </a:prstGeom>
          <a:ln w="57150">
            <a:solidFill>
              <a:srgbClr val="008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6F23A93C-AF65-DD00-2112-5041020A5AA4}"/>
              </a:ext>
            </a:extLst>
          </p:cNvPr>
          <p:cNvSpPr txBox="1"/>
          <p:nvPr/>
        </p:nvSpPr>
        <p:spPr>
          <a:xfrm>
            <a:off x="4572000" y="3182778"/>
            <a:ext cx="1316386" cy="492443"/>
          </a:xfrm>
          <a:prstGeom prst="rect">
            <a:avLst/>
          </a:prstGeom>
          <a:noFill/>
        </p:spPr>
        <p:txBody>
          <a:bodyPr wrap="none" rtlCol="0">
            <a:spAutoFit/>
          </a:bodyPr>
          <a:lstStyle/>
          <a:p>
            <a:pPr algn="l"/>
            <a:r>
              <a:rPr lang="en-US" sz="2600" dirty="0">
                <a:solidFill>
                  <a:srgbClr val="008000"/>
                </a:solidFill>
              </a:rPr>
              <a:t>positive</a:t>
            </a:r>
          </a:p>
        </p:txBody>
      </p:sp>
      <p:sp>
        <p:nvSpPr>
          <p:cNvPr id="7" name="Left Brace 6">
            <a:extLst>
              <a:ext uri="{FF2B5EF4-FFF2-40B4-BE49-F238E27FC236}">
                <a16:creationId xmlns:a16="http://schemas.microsoft.com/office/drawing/2014/main" id="{CFBEE26A-47E1-A9E6-8DE3-36CA3BC6987F}"/>
              </a:ext>
            </a:extLst>
          </p:cNvPr>
          <p:cNvSpPr/>
          <p:nvPr/>
        </p:nvSpPr>
        <p:spPr>
          <a:xfrm rot="16200000">
            <a:off x="6304081" y="1959166"/>
            <a:ext cx="457200" cy="1685223"/>
          </a:xfrm>
          <a:prstGeom prst="leftBrace">
            <a:avLst/>
          </a:prstGeom>
          <a:ln w="57150">
            <a:solidFill>
              <a:srgbClr val="008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B169CC31-3510-FC3F-9B3F-ECA5CF3F8B3A}"/>
              </a:ext>
            </a:extLst>
          </p:cNvPr>
          <p:cNvSpPr txBox="1"/>
          <p:nvPr/>
        </p:nvSpPr>
        <p:spPr>
          <a:xfrm>
            <a:off x="6347374" y="3182778"/>
            <a:ext cx="370614" cy="492443"/>
          </a:xfrm>
          <a:prstGeom prst="rect">
            <a:avLst/>
          </a:prstGeom>
          <a:noFill/>
        </p:spPr>
        <p:txBody>
          <a:bodyPr wrap="none" rtlCol="0">
            <a:spAutoFit/>
          </a:bodyPr>
          <a:lstStyle/>
          <a:p>
            <a:pPr algn="l"/>
            <a:r>
              <a:rPr lang="en-US" sz="2600" dirty="0">
                <a:solidFill>
                  <a:srgbClr val="008000"/>
                </a:solidFill>
              </a:rPr>
              <a:t>3</a:t>
            </a:r>
          </a:p>
        </p:txBody>
      </p:sp>
      <p:sp>
        <p:nvSpPr>
          <p:cNvPr id="9" name="TextBox 8">
            <a:extLst>
              <a:ext uri="{FF2B5EF4-FFF2-40B4-BE49-F238E27FC236}">
                <a16:creationId xmlns:a16="http://schemas.microsoft.com/office/drawing/2014/main" id="{FCE8B27F-13E5-C515-D0F7-E0CC2F9A6001}"/>
              </a:ext>
            </a:extLst>
          </p:cNvPr>
          <p:cNvSpPr txBox="1"/>
          <p:nvPr/>
        </p:nvSpPr>
        <p:spPr>
          <a:xfrm>
            <a:off x="4816708" y="3903821"/>
            <a:ext cx="2558586" cy="1415772"/>
          </a:xfrm>
          <a:prstGeom prst="rect">
            <a:avLst/>
          </a:prstGeom>
          <a:noFill/>
        </p:spPr>
        <p:txBody>
          <a:bodyPr wrap="none" rtlCol="0">
            <a:spAutoFit/>
          </a:bodyPr>
          <a:lstStyle/>
          <a:p>
            <a:pPr algn="ctr"/>
            <a:r>
              <a:rPr lang="en-US" sz="8600" dirty="0"/>
              <a:t>1011</a:t>
            </a:r>
          </a:p>
        </p:txBody>
      </p:sp>
      <p:sp>
        <p:nvSpPr>
          <p:cNvPr id="10" name="Left Brace 9">
            <a:extLst>
              <a:ext uri="{FF2B5EF4-FFF2-40B4-BE49-F238E27FC236}">
                <a16:creationId xmlns:a16="http://schemas.microsoft.com/office/drawing/2014/main" id="{8B8A6370-DD4B-6D0B-3313-94C14CB12E41}"/>
              </a:ext>
            </a:extLst>
          </p:cNvPr>
          <p:cNvSpPr/>
          <p:nvPr/>
        </p:nvSpPr>
        <p:spPr>
          <a:xfrm rot="16200000">
            <a:off x="5004166" y="5086349"/>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742F1B27-A21B-073A-F717-A42AD45F0939}"/>
              </a:ext>
            </a:extLst>
          </p:cNvPr>
          <p:cNvSpPr txBox="1"/>
          <p:nvPr/>
        </p:nvSpPr>
        <p:spPr>
          <a:xfrm>
            <a:off x="4572000" y="5714999"/>
            <a:ext cx="1447832" cy="492443"/>
          </a:xfrm>
          <a:prstGeom prst="rect">
            <a:avLst/>
          </a:prstGeom>
          <a:noFill/>
        </p:spPr>
        <p:txBody>
          <a:bodyPr wrap="none" rtlCol="0">
            <a:spAutoFit/>
          </a:bodyPr>
          <a:lstStyle/>
          <a:p>
            <a:pPr algn="l"/>
            <a:r>
              <a:rPr lang="en-US" sz="2600" dirty="0">
                <a:solidFill>
                  <a:srgbClr val="C00000"/>
                </a:solidFill>
              </a:rPr>
              <a:t>negative</a:t>
            </a:r>
          </a:p>
        </p:txBody>
      </p:sp>
      <p:sp>
        <p:nvSpPr>
          <p:cNvPr id="12" name="Left Brace 11">
            <a:extLst>
              <a:ext uri="{FF2B5EF4-FFF2-40B4-BE49-F238E27FC236}">
                <a16:creationId xmlns:a16="http://schemas.microsoft.com/office/drawing/2014/main" id="{45B83AC9-B569-7E80-9C90-7BA724DFFFE3}"/>
              </a:ext>
            </a:extLst>
          </p:cNvPr>
          <p:cNvSpPr/>
          <p:nvPr/>
        </p:nvSpPr>
        <p:spPr>
          <a:xfrm rot="16200000">
            <a:off x="6176612" y="4491387"/>
            <a:ext cx="457200" cy="1685223"/>
          </a:xfrm>
          <a:prstGeom prst="leftBrace">
            <a:avLst>
              <a:gd name="adj1" fmla="val 8333"/>
              <a:gd name="adj2" fmla="val 55814"/>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09D5BA5C-D50D-8D08-2073-8F0EC05938FE}"/>
              </a:ext>
            </a:extLst>
          </p:cNvPr>
          <p:cNvSpPr txBox="1"/>
          <p:nvPr/>
        </p:nvSpPr>
        <p:spPr>
          <a:xfrm>
            <a:off x="6347374" y="5714999"/>
            <a:ext cx="370614" cy="492443"/>
          </a:xfrm>
          <a:prstGeom prst="rect">
            <a:avLst/>
          </a:prstGeom>
          <a:noFill/>
        </p:spPr>
        <p:txBody>
          <a:bodyPr wrap="none" rtlCol="0">
            <a:spAutoFit/>
          </a:bodyPr>
          <a:lstStyle/>
          <a:p>
            <a:pPr algn="l"/>
            <a:r>
              <a:rPr lang="en-US" sz="2600" dirty="0">
                <a:solidFill>
                  <a:srgbClr val="C00000"/>
                </a:solidFill>
              </a:rPr>
              <a:t>3</a:t>
            </a:r>
          </a:p>
        </p:txBody>
      </p:sp>
    </p:spTree>
    <p:extLst>
      <p:ext uri="{BB962C8B-B14F-4D97-AF65-F5344CB8AC3E}">
        <p14:creationId xmlns:p14="http://schemas.microsoft.com/office/powerpoint/2010/main" val="3136006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dissolv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dissolve">
                                      <p:cBhvr>
                                        <p:cTn id="26" dur="500"/>
                                        <p:tgtEl>
                                          <p:spTgt spid="10"/>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dissolve">
                                      <p:cBhvr>
                                        <p:cTn id="29" dur="500"/>
                                        <p:tgtEl>
                                          <p:spTgt spid="11"/>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ssolve">
                                      <p:cBhvr>
                                        <p:cTn id="32" dur="500"/>
                                        <p:tgtEl>
                                          <p:spTgt spid="12"/>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dissolve">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p:bldP spid="10" grpId="0" animBg="1"/>
      <p:bldP spid="11" grpId="0"/>
      <p:bldP spid="12" grpId="0" animBg="1"/>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B8DBC-6468-7A0A-4F47-94613781C5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8560FC-1159-716E-90B4-3FB54EA77888}"/>
              </a:ext>
            </a:extLst>
          </p:cNvPr>
          <p:cNvSpPr>
            <a:spLocks noGrp="1"/>
          </p:cNvSpPr>
          <p:nvPr>
            <p:ph type="title"/>
          </p:nvPr>
        </p:nvSpPr>
        <p:spPr/>
        <p:txBody>
          <a:bodyPr/>
          <a:lstStyle/>
          <a:p>
            <a:r>
              <a:rPr lang="en-US" dirty="0">
                <a:latin typeface="Source Sans 3" panose="020B0303030403020204" pitchFamily="34" charset="0"/>
              </a:rPr>
              <a:t>Proposal: MSB represents + vs -</a:t>
            </a:r>
            <a:endParaRPr lang="en-US" dirty="0"/>
          </a:p>
        </p:txBody>
      </p:sp>
      <p:sp>
        <p:nvSpPr>
          <p:cNvPr id="4" name="TextBox 3">
            <a:extLst>
              <a:ext uri="{FF2B5EF4-FFF2-40B4-BE49-F238E27FC236}">
                <a16:creationId xmlns:a16="http://schemas.microsoft.com/office/drawing/2014/main" id="{F94F00A8-A1EC-24A9-A9A6-992DD09FE998}"/>
              </a:ext>
            </a:extLst>
          </p:cNvPr>
          <p:cNvSpPr txBox="1"/>
          <p:nvPr/>
        </p:nvSpPr>
        <p:spPr>
          <a:xfrm>
            <a:off x="4775767" y="1371600"/>
            <a:ext cx="2640467" cy="1415772"/>
          </a:xfrm>
          <a:prstGeom prst="rect">
            <a:avLst/>
          </a:prstGeom>
          <a:noFill/>
        </p:spPr>
        <p:txBody>
          <a:bodyPr wrap="none" rtlCol="0">
            <a:spAutoFit/>
          </a:bodyPr>
          <a:lstStyle/>
          <a:p>
            <a:pPr algn="ctr"/>
            <a:r>
              <a:rPr lang="en-US" sz="8600" dirty="0"/>
              <a:t>0000</a:t>
            </a:r>
          </a:p>
        </p:txBody>
      </p:sp>
      <p:sp>
        <p:nvSpPr>
          <p:cNvPr id="5" name="Left Brace 4">
            <a:extLst>
              <a:ext uri="{FF2B5EF4-FFF2-40B4-BE49-F238E27FC236}">
                <a16:creationId xmlns:a16="http://schemas.microsoft.com/office/drawing/2014/main" id="{9E4BF2AE-D1A8-5902-BF5C-F57E3EE0CC52}"/>
              </a:ext>
            </a:extLst>
          </p:cNvPr>
          <p:cNvSpPr/>
          <p:nvPr/>
        </p:nvSpPr>
        <p:spPr>
          <a:xfrm rot="16200000">
            <a:off x="5004166" y="2554128"/>
            <a:ext cx="457200" cy="495300"/>
          </a:xfrm>
          <a:prstGeom prst="leftBrace">
            <a:avLst/>
          </a:prstGeom>
          <a:ln w="57150">
            <a:solidFill>
              <a:srgbClr val="0432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00C8D3B0-1E9C-1EEE-FAE7-7353A1B4FEBD}"/>
              </a:ext>
            </a:extLst>
          </p:cNvPr>
          <p:cNvSpPr txBox="1"/>
          <p:nvPr/>
        </p:nvSpPr>
        <p:spPr>
          <a:xfrm>
            <a:off x="4572000" y="3182778"/>
            <a:ext cx="1316386" cy="492443"/>
          </a:xfrm>
          <a:prstGeom prst="rect">
            <a:avLst/>
          </a:prstGeom>
          <a:noFill/>
        </p:spPr>
        <p:txBody>
          <a:bodyPr wrap="none" rtlCol="0">
            <a:spAutoFit/>
          </a:bodyPr>
          <a:lstStyle/>
          <a:p>
            <a:pPr algn="l"/>
            <a:r>
              <a:rPr lang="en-US" sz="2600" dirty="0">
                <a:solidFill>
                  <a:srgbClr val="0432FF"/>
                </a:solidFill>
              </a:rPr>
              <a:t>positive</a:t>
            </a:r>
          </a:p>
        </p:txBody>
      </p:sp>
      <p:sp>
        <p:nvSpPr>
          <p:cNvPr id="7" name="Left Brace 6">
            <a:extLst>
              <a:ext uri="{FF2B5EF4-FFF2-40B4-BE49-F238E27FC236}">
                <a16:creationId xmlns:a16="http://schemas.microsoft.com/office/drawing/2014/main" id="{8AEEFD4B-39C9-FECA-1AD6-4E30861791B6}"/>
              </a:ext>
            </a:extLst>
          </p:cNvPr>
          <p:cNvSpPr/>
          <p:nvPr/>
        </p:nvSpPr>
        <p:spPr>
          <a:xfrm rot="16200000">
            <a:off x="6304081" y="1959166"/>
            <a:ext cx="457200" cy="1685223"/>
          </a:xfrm>
          <a:prstGeom prst="leftBrace">
            <a:avLst/>
          </a:prstGeom>
          <a:ln w="57150">
            <a:solidFill>
              <a:srgbClr val="0432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5A246AAF-E8A2-7675-06AB-A7DBA17B3BE1}"/>
              </a:ext>
            </a:extLst>
          </p:cNvPr>
          <p:cNvSpPr txBox="1"/>
          <p:nvPr/>
        </p:nvSpPr>
        <p:spPr>
          <a:xfrm>
            <a:off x="6347374" y="3182778"/>
            <a:ext cx="370614" cy="492443"/>
          </a:xfrm>
          <a:prstGeom prst="rect">
            <a:avLst/>
          </a:prstGeom>
          <a:noFill/>
        </p:spPr>
        <p:txBody>
          <a:bodyPr wrap="none" rtlCol="0">
            <a:spAutoFit/>
          </a:bodyPr>
          <a:lstStyle/>
          <a:p>
            <a:pPr algn="l"/>
            <a:r>
              <a:rPr lang="en-US" sz="2600" dirty="0">
                <a:solidFill>
                  <a:srgbClr val="0432FF"/>
                </a:solidFill>
              </a:rPr>
              <a:t>0</a:t>
            </a:r>
          </a:p>
        </p:txBody>
      </p:sp>
      <p:sp>
        <p:nvSpPr>
          <p:cNvPr id="9" name="TextBox 8">
            <a:extLst>
              <a:ext uri="{FF2B5EF4-FFF2-40B4-BE49-F238E27FC236}">
                <a16:creationId xmlns:a16="http://schemas.microsoft.com/office/drawing/2014/main" id="{ECB44212-6BFB-6329-1EC1-C255C8B39C04}"/>
              </a:ext>
            </a:extLst>
          </p:cNvPr>
          <p:cNvSpPr txBox="1"/>
          <p:nvPr/>
        </p:nvSpPr>
        <p:spPr>
          <a:xfrm>
            <a:off x="4775768" y="3903821"/>
            <a:ext cx="2640467" cy="1415772"/>
          </a:xfrm>
          <a:prstGeom prst="rect">
            <a:avLst/>
          </a:prstGeom>
          <a:noFill/>
        </p:spPr>
        <p:txBody>
          <a:bodyPr wrap="none" rtlCol="0">
            <a:spAutoFit/>
          </a:bodyPr>
          <a:lstStyle/>
          <a:p>
            <a:pPr algn="ctr"/>
            <a:r>
              <a:rPr lang="en-US" sz="8600" dirty="0"/>
              <a:t>1000</a:t>
            </a:r>
          </a:p>
        </p:txBody>
      </p:sp>
      <p:sp>
        <p:nvSpPr>
          <p:cNvPr id="10" name="Left Brace 9">
            <a:extLst>
              <a:ext uri="{FF2B5EF4-FFF2-40B4-BE49-F238E27FC236}">
                <a16:creationId xmlns:a16="http://schemas.microsoft.com/office/drawing/2014/main" id="{3F618990-6430-09EB-902B-5C6660BD1835}"/>
              </a:ext>
            </a:extLst>
          </p:cNvPr>
          <p:cNvSpPr/>
          <p:nvPr/>
        </p:nvSpPr>
        <p:spPr>
          <a:xfrm rot="16200000">
            <a:off x="5004166" y="5086349"/>
            <a:ext cx="457200" cy="495300"/>
          </a:xfrm>
          <a:prstGeom prst="leftBrace">
            <a:avLst/>
          </a:prstGeom>
          <a:ln w="57150">
            <a:solidFill>
              <a:srgbClr val="0432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9769D758-0F30-F0B9-A75A-1DE84BE1D3E7}"/>
              </a:ext>
            </a:extLst>
          </p:cNvPr>
          <p:cNvSpPr txBox="1"/>
          <p:nvPr/>
        </p:nvSpPr>
        <p:spPr>
          <a:xfrm>
            <a:off x="4572000" y="5714999"/>
            <a:ext cx="1447832" cy="492443"/>
          </a:xfrm>
          <a:prstGeom prst="rect">
            <a:avLst/>
          </a:prstGeom>
          <a:noFill/>
        </p:spPr>
        <p:txBody>
          <a:bodyPr wrap="none" rtlCol="0">
            <a:spAutoFit/>
          </a:bodyPr>
          <a:lstStyle/>
          <a:p>
            <a:pPr algn="l"/>
            <a:r>
              <a:rPr lang="en-US" sz="2600" dirty="0">
                <a:solidFill>
                  <a:srgbClr val="0432FF"/>
                </a:solidFill>
              </a:rPr>
              <a:t>negative</a:t>
            </a:r>
          </a:p>
        </p:txBody>
      </p:sp>
      <p:sp>
        <p:nvSpPr>
          <p:cNvPr id="12" name="Left Brace 11">
            <a:extLst>
              <a:ext uri="{FF2B5EF4-FFF2-40B4-BE49-F238E27FC236}">
                <a16:creationId xmlns:a16="http://schemas.microsoft.com/office/drawing/2014/main" id="{656D2D09-5DE5-B312-54A0-E2492CB6A8F1}"/>
              </a:ext>
            </a:extLst>
          </p:cNvPr>
          <p:cNvSpPr/>
          <p:nvPr/>
        </p:nvSpPr>
        <p:spPr>
          <a:xfrm rot="16200000">
            <a:off x="6176612" y="4491387"/>
            <a:ext cx="457200" cy="1685223"/>
          </a:xfrm>
          <a:prstGeom prst="leftBrace">
            <a:avLst>
              <a:gd name="adj1" fmla="val 8333"/>
              <a:gd name="adj2" fmla="val 53876"/>
            </a:avLst>
          </a:prstGeom>
          <a:ln w="57150">
            <a:solidFill>
              <a:srgbClr val="0432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246C2993-FE3B-7D70-6564-2954BD1302B6}"/>
              </a:ext>
            </a:extLst>
          </p:cNvPr>
          <p:cNvSpPr txBox="1"/>
          <p:nvPr/>
        </p:nvSpPr>
        <p:spPr>
          <a:xfrm>
            <a:off x="6319129" y="5714999"/>
            <a:ext cx="370614" cy="492443"/>
          </a:xfrm>
          <a:prstGeom prst="rect">
            <a:avLst/>
          </a:prstGeom>
          <a:noFill/>
        </p:spPr>
        <p:txBody>
          <a:bodyPr wrap="none" rtlCol="0">
            <a:spAutoFit/>
          </a:bodyPr>
          <a:lstStyle/>
          <a:p>
            <a:pPr algn="l"/>
            <a:r>
              <a:rPr lang="en-US" sz="2600" dirty="0">
                <a:solidFill>
                  <a:srgbClr val="0432FF"/>
                </a:solidFill>
              </a:rPr>
              <a:t>0</a:t>
            </a:r>
          </a:p>
        </p:txBody>
      </p:sp>
      <p:pic>
        <p:nvPicPr>
          <p:cNvPr id="1026" name="Picture 2" descr="Sadness | Inside Out Emotions Wiki | Fandom">
            <a:extLst>
              <a:ext uri="{FF2B5EF4-FFF2-40B4-BE49-F238E27FC236}">
                <a16:creationId xmlns:a16="http://schemas.microsoft.com/office/drawing/2014/main" id="{03D0CECA-13B1-417B-54BC-5DC3417EEF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3000" y="2285999"/>
            <a:ext cx="2561360" cy="327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9705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dissolv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dissolve">
                                      <p:cBhvr>
                                        <p:cTn id="26" dur="500"/>
                                        <p:tgtEl>
                                          <p:spTgt spid="10"/>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dissolve">
                                      <p:cBhvr>
                                        <p:cTn id="29" dur="500"/>
                                        <p:tgtEl>
                                          <p:spTgt spid="12"/>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dissolve">
                                      <p:cBhvr>
                                        <p:cTn id="32" dur="500"/>
                                        <p:tgtEl>
                                          <p:spTgt spid="11"/>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dissolv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026"/>
                                        </p:tgtEl>
                                        <p:attrNameLst>
                                          <p:attrName>style.visibility</p:attrName>
                                        </p:attrNameLst>
                                      </p:cBhvr>
                                      <p:to>
                                        <p:strVal val="visible"/>
                                      </p:to>
                                    </p:set>
                                    <p:animEffect transition="in" filter="dissolve">
                                      <p:cBhvr>
                                        <p:cTn id="4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p:bldP spid="10" grpId="0" animBg="1"/>
      <p:bldP spid="11" grpId="0"/>
      <p:bldP spid="12" grpId="0" animBg="1"/>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358DC-338C-6D48-ABE7-C93CAEE74C8E}"/>
              </a:ext>
            </a:extLst>
          </p:cNvPr>
          <p:cNvSpPr>
            <a:spLocks noGrp="1"/>
          </p:cNvSpPr>
          <p:nvPr>
            <p:ph type="title"/>
          </p:nvPr>
        </p:nvSpPr>
        <p:spPr/>
        <p:txBody>
          <a:bodyPr/>
          <a:lstStyle/>
          <a:p>
            <a:r>
              <a:rPr lang="en-US" dirty="0">
                <a:latin typeface="Source Sans 3" panose="020B0303030403020204" pitchFamily="34" charset="0"/>
              </a:rPr>
              <a:t>Proposal: MSB represents + vs -</a:t>
            </a:r>
            <a:endParaRPr lang="en-US" dirty="0"/>
          </a:p>
        </p:txBody>
      </p:sp>
      <p:sp>
        <p:nvSpPr>
          <p:cNvPr id="3" name="Content Placeholder 2">
            <a:extLst>
              <a:ext uri="{FF2B5EF4-FFF2-40B4-BE49-F238E27FC236}">
                <a16:creationId xmlns:a16="http://schemas.microsoft.com/office/drawing/2014/main" id="{730B2442-6268-744B-AD2A-05FA57CA60B0}"/>
              </a:ext>
            </a:extLst>
          </p:cNvPr>
          <p:cNvSpPr>
            <a:spLocks noGrp="1"/>
          </p:cNvSpPr>
          <p:nvPr>
            <p:ph idx="1"/>
          </p:nvPr>
        </p:nvSpPr>
        <p:spPr>
          <a:xfrm>
            <a:off x="152400" y="5562600"/>
            <a:ext cx="11811000" cy="762000"/>
          </a:xfrm>
        </p:spPr>
        <p:txBody>
          <a:bodyPr/>
          <a:lstStyle/>
          <a:p>
            <a:pPr marL="0" indent="0" algn="ctr">
              <a:buNone/>
            </a:pPr>
            <a:r>
              <a:rPr lang="en-US" b="1" dirty="0">
                <a:latin typeface="Source Sans 3" panose="020B0303030403020204" pitchFamily="34" charset="0"/>
              </a:rPr>
              <a:t>We’re only representing 15 different values via 16 different patterns.</a:t>
            </a:r>
            <a:br>
              <a:rPr lang="en-US" b="1" dirty="0">
                <a:latin typeface="Source Sans 3" panose="020B0303030403020204" pitchFamily="34" charset="0"/>
              </a:rPr>
            </a:br>
            <a:r>
              <a:rPr lang="en-US" b="1" dirty="0">
                <a:latin typeface="Source Sans 3" panose="020B0303030403020204" pitchFamily="34" charset="0"/>
              </a:rPr>
              <a:t>#sadness</a:t>
            </a:r>
          </a:p>
        </p:txBody>
      </p:sp>
      <p:sp>
        <p:nvSpPr>
          <p:cNvPr id="4" name="1 001 = -1…">
            <a:extLst>
              <a:ext uri="{FF2B5EF4-FFF2-40B4-BE49-F238E27FC236}">
                <a16:creationId xmlns:a16="http://schemas.microsoft.com/office/drawing/2014/main" id="{F443899F-C1E1-B742-888C-42AD603EB962}"/>
              </a:ext>
            </a:extLst>
          </p:cNvPr>
          <p:cNvSpPr txBox="1"/>
          <p:nvPr/>
        </p:nvSpPr>
        <p:spPr>
          <a:xfrm>
            <a:off x="4267200" y="1701066"/>
            <a:ext cx="1439497" cy="33034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p>
            <a:pPr algn="l"/>
            <a:r>
              <a:rPr lang="en-US" sz="2600" dirty="0">
                <a:latin typeface="Source Sans 3" panose="020B0303030403020204" pitchFamily="34" charset="0"/>
              </a:rPr>
              <a:t>1 000 = -0</a:t>
            </a:r>
          </a:p>
          <a:p>
            <a:pPr algn="l"/>
            <a:r>
              <a:rPr sz="2600" dirty="0">
                <a:latin typeface="Source Sans 3" panose="020B0303030403020204" pitchFamily="34" charset="0"/>
              </a:rPr>
              <a:t>1 001 = -1</a:t>
            </a:r>
          </a:p>
          <a:p>
            <a:pPr algn="l"/>
            <a:r>
              <a:rPr sz="2600" dirty="0">
                <a:latin typeface="Source Sans 3" panose="020B0303030403020204" pitchFamily="34" charset="0"/>
              </a:rPr>
              <a:t>1 010 = -2</a:t>
            </a:r>
          </a:p>
          <a:p>
            <a:pPr algn="l"/>
            <a:r>
              <a:rPr sz="2600" dirty="0">
                <a:latin typeface="Source Sans 3" panose="020B0303030403020204" pitchFamily="34" charset="0"/>
              </a:rPr>
              <a:t>1 011 = -3</a:t>
            </a:r>
          </a:p>
          <a:p>
            <a:pPr algn="l"/>
            <a:r>
              <a:rPr sz="2600" dirty="0">
                <a:latin typeface="Source Sans 3" panose="020B0303030403020204" pitchFamily="34" charset="0"/>
              </a:rPr>
              <a:t>1 100 = -4</a:t>
            </a:r>
          </a:p>
          <a:p>
            <a:pPr algn="l"/>
            <a:r>
              <a:rPr sz="2600" dirty="0">
                <a:latin typeface="Source Sans 3" panose="020B0303030403020204" pitchFamily="34" charset="0"/>
              </a:rPr>
              <a:t>1 101 = -5</a:t>
            </a:r>
          </a:p>
          <a:p>
            <a:pPr algn="l"/>
            <a:r>
              <a:rPr sz="2600" dirty="0">
                <a:latin typeface="Source Sans 3" panose="020B0303030403020204" pitchFamily="34" charset="0"/>
              </a:rPr>
              <a:t>1 110 = -6</a:t>
            </a:r>
          </a:p>
          <a:p>
            <a:pPr algn="l"/>
            <a:r>
              <a:rPr sz="2600" dirty="0">
                <a:latin typeface="Source Sans 3" panose="020B0303030403020204" pitchFamily="34" charset="0"/>
              </a:rPr>
              <a:t>1 111 = -7</a:t>
            </a:r>
          </a:p>
        </p:txBody>
      </p:sp>
      <p:sp>
        <p:nvSpPr>
          <p:cNvPr id="5" name="1 001 = -1…">
            <a:extLst>
              <a:ext uri="{FF2B5EF4-FFF2-40B4-BE49-F238E27FC236}">
                <a16:creationId xmlns:a16="http://schemas.microsoft.com/office/drawing/2014/main" id="{A38A29E4-F3B7-1449-8C36-B7B0031B7F79}"/>
              </a:ext>
            </a:extLst>
          </p:cNvPr>
          <p:cNvSpPr txBox="1"/>
          <p:nvPr/>
        </p:nvSpPr>
        <p:spPr>
          <a:xfrm>
            <a:off x="6096000" y="1701066"/>
            <a:ext cx="1336904" cy="33034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p>
            <a:pPr algn="l"/>
            <a:r>
              <a:rPr lang="en-US" sz="2600" dirty="0">
                <a:latin typeface="Source Sans 3" panose="020B0303030403020204" pitchFamily="34" charset="0"/>
              </a:rPr>
              <a:t>0 000 = 0</a:t>
            </a:r>
          </a:p>
          <a:p>
            <a:pPr algn="l"/>
            <a:r>
              <a:rPr lang="en-US" sz="2600" dirty="0">
                <a:latin typeface="Source Sans 3" panose="020B0303030403020204" pitchFamily="34" charset="0"/>
              </a:rPr>
              <a:t>0</a:t>
            </a:r>
            <a:r>
              <a:rPr sz="2600" dirty="0">
                <a:latin typeface="Source Sans 3" panose="020B0303030403020204" pitchFamily="34" charset="0"/>
              </a:rPr>
              <a:t> 001 = 1</a:t>
            </a:r>
          </a:p>
          <a:p>
            <a:pPr algn="l"/>
            <a:r>
              <a:rPr lang="en-US" sz="2600" dirty="0">
                <a:latin typeface="Source Sans 3" panose="020B0303030403020204" pitchFamily="34" charset="0"/>
              </a:rPr>
              <a:t>0</a:t>
            </a:r>
            <a:r>
              <a:rPr sz="2600" dirty="0">
                <a:latin typeface="Source Sans 3" panose="020B0303030403020204" pitchFamily="34" charset="0"/>
              </a:rPr>
              <a:t> 010 = 2</a:t>
            </a:r>
          </a:p>
          <a:p>
            <a:pPr algn="l"/>
            <a:r>
              <a:rPr lang="en-US" sz="2600" dirty="0">
                <a:latin typeface="Source Sans 3" panose="020B0303030403020204" pitchFamily="34" charset="0"/>
              </a:rPr>
              <a:t>0</a:t>
            </a:r>
            <a:r>
              <a:rPr sz="2600" dirty="0">
                <a:latin typeface="Source Sans 3" panose="020B0303030403020204" pitchFamily="34" charset="0"/>
              </a:rPr>
              <a:t> 011 = 3</a:t>
            </a:r>
          </a:p>
          <a:p>
            <a:pPr algn="l"/>
            <a:r>
              <a:rPr lang="en-US" sz="2600" dirty="0">
                <a:latin typeface="Source Sans 3" panose="020B0303030403020204" pitchFamily="34" charset="0"/>
              </a:rPr>
              <a:t>0</a:t>
            </a:r>
            <a:r>
              <a:rPr sz="2600" dirty="0">
                <a:latin typeface="Source Sans 3" panose="020B0303030403020204" pitchFamily="34" charset="0"/>
              </a:rPr>
              <a:t> 100 = 4</a:t>
            </a:r>
          </a:p>
          <a:p>
            <a:pPr algn="l"/>
            <a:r>
              <a:rPr lang="en-US" sz="2600" dirty="0">
                <a:latin typeface="Source Sans 3" panose="020B0303030403020204" pitchFamily="34" charset="0"/>
              </a:rPr>
              <a:t>0</a:t>
            </a:r>
            <a:r>
              <a:rPr sz="2600" dirty="0">
                <a:latin typeface="Source Sans 3" panose="020B0303030403020204" pitchFamily="34" charset="0"/>
              </a:rPr>
              <a:t> 101 = 5</a:t>
            </a:r>
          </a:p>
          <a:p>
            <a:pPr algn="l"/>
            <a:r>
              <a:rPr lang="en-US" sz="2600" dirty="0">
                <a:latin typeface="Source Sans 3" panose="020B0303030403020204" pitchFamily="34" charset="0"/>
              </a:rPr>
              <a:t>0</a:t>
            </a:r>
            <a:r>
              <a:rPr sz="2600" dirty="0">
                <a:latin typeface="Source Sans 3" panose="020B0303030403020204" pitchFamily="34" charset="0"/>
              </a:rPr>
              <a:t> 110 = 6</a:t>
            </a:r>
          </a:p>
          <a:p>
            <a:pPr algn="l"/>
            <a:r>
              <a:rPr lang="en-US" sz="2600" dirty="0">
                <a:latin typeface="Source Sans 3" panose="020B0303030403020204" pitchFamily="34" charset="0"/>
              </a:rPr>
              <a:t>0</a:t>
            </a:r>
            <a:r>
              <a:rPr sz="2600" dirty="0">
                <a:latin typeface="Source Sans 3" panose="020B0303030403020204" pitchFamily="34" charset="0"/>
              </a:rPr>
              <a:t> 111 = 7</a:t>
            </a:r>
          </a:p>
        </p:txBody>
      </p:sp>
      <p:pic>
        <p:nvPicPr>
          <p:cNvPr id="7" name="Picture 2" descr="Sadness | Inside Out Emotions Wiki | Fandom">
            <a:extLst>
              <a:ext uri="{FF2B5EF4-FFF2-40B4-BE49-F238E27FC236}">
                <a16:creationId xmlns:a16="http://schemas.microsoft.com/office/drawing/2014/main" id="{82BEEF8F-C3D0-5EB2-1F80-5B820CBC56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3000" y="2285999"/>
            <a:ext cx="2561360" cy="327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883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ow to let go of sadness, mindfully | by Andy Hix | Medium">
            <a:extLst>
              <a:ext uri="{FF2B5EF4-FFF2-40B4-BE49-F238E27FC236}">
                <a16:creationId xmlns:a16="http://schemas.microsoft.com/office/drawing/2014/main" id="{8DB3544F-C381-B199-4606-828D5A57CC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600200"/>
            <a:ext cx="1214589" cy="76944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1BA2674-3372-F74A-841E-F64CF6FBC5F7}"/>
              </a:ext>
            </a:extLst>
          </p:cNvPr>
          <p:cNvSpPr>
            <a:spLocks noGrp="1"/>
          </p:cNvSpPr>
          <p:nvPr>
            <p:ph type="title"/>
          </p:nvPr>
        </p:nvSpPr>
        <p:spPr/>
        <p:txBody>
          <a:bodyPr/>
          <a:lstStyle/>
          <a:p>
            <a:r>
              <a:rPr lang="en-US" dirty="0">
                <a:latin typeface="Source Sans 3" panose="020B0303030403020204" pitchFamily="34" charset="0"/>
              </a:rPr>
              <a:t>Proposal: MSB represents + vs -</a:t>
            </a:r>
          </a:p>
        </p:txBody>
      </p:sp>
      <p:sp>
        <p:nvSpPr>
          <p:cNvPr id="3" name="Content Placeholder 2">
            <a:extLst>
              <a:ext uri="{FF2B5EF4-FFF2-40B4-BE49-F238E27FC236}">
                <a16:creationId xmlns:a16="http://schemas.microsoft.com/office/drawing/2014/main" id="{666C6AA5-31A9-C04E-9C9B-7BA3AD8363C8}"/>
              </a:ext>
            </a:extLst>
          </p:cNvPr>
          <p:cNvSpPr>
            <a:spLocks noGrp="1"/>
          </p:cNvSpPr>
          <p:nvPr>
            <p:ph idx="1"/>
          </p:nvPr>
        </p:nvSpPr>
        <p:spPr/>
        <p:txBody>
          <a:bodyPr/>
          <a:lstStyle/>
          <a:p>
            <a:pPr>
              <a:buClr>
                <a:schemeClr val="tx1"/>
              </a:buClr>
            </a:pPr>
            <a:r>
              <a:rPr lang="en-US" b="1" dirty="0">
                <a:solidFill>
                  <a:srgbClr val="008000"/>
                </a:solidFill>
                <a:latin typeface="Source Sans 3" panose="020B0303030403020204" pitchFamily="34" charset="0"/>
              </a:rPr>
              <a:t>Pro</a:t>
            </a:r>
            <a:r>
              <a:rPr lang="en-US" b="1" dirty="0">
                <a:latin typeface="Source Sans 3" panose="020B0303030403020204" pitchFamily="34" charset="0"/>
              </a:rPr>
              <a:t>: </a:t>
            </a:r>
            <a:r>
              <a:rPr lang="en-US" dirty="0">
                <a:latin typeface="Source Sans 3" panose="020B0303030403020204" pitchFamily="34" charset="0"/>
              </a:rPr>
              <a:t>easy to represent, and easy for humans to convert to and from decimal.</a:t>
            </a:r>
          </a:p>
          <a:p>
            <a:pPr>
              <a:buClr>
                <a:schemeClr val="tx1"/>
              </a:buClr>
            </a:pPr>
            <a:r>
              <a:rPr lang="en-US" b="1" dirty="0">
                <a:solidFill>
                  <a:srgbClr val="C00000"/>
                </a:solidFill>
                <a:latin typeface="Source Sans 3" panose="020B0303030403020204" pitchFamily="34" charset="0"/>
              </a:rPr>
              <a:t>Con</a:t>
            </a:r>
            <a:r>
              <a:rPr lang="en-US" b="1" dirty="0">
                <a:latin typeface="Source Sans 3" panose="020B0303030403020204" pitchFamily="34" charset="0"/>
              </a:rPr>
              <a:t>: </a:t>
            </a:r>
            <a:r>
              <a:rPr lang="en-US" dirty="0">
                <a:latin typeface="Source Sans 3" panose="020B0303030403020204" pitchFamily="34" charset="0"/>
              </a:rPr>
              <a:t>+/-0 is </a:t>
            </a:r>
          </a:p>
          <a:p>
            <a:pPr>
              <a:buClr>
                <a:schemeClr val="tx1"/>
              </a:buClr>
            </a:pPr>
            <a:r>
              <a:rPr lang="en-US" b="1" dirty="0">
                <a:solidFill>
                  <a:srgbClr val="C00000"/>
                </a:solidFill>
                <a:latin typeface="Source Sans 3" panose="020B0303030403020204" pitchFamily="34" charset="0"/>
              </a:rPr>
              <a:t>Con</a:t>
            </a:r>
            <a:r>
              <a:rPr lang="en-US" b="1" dirty="0">
                <a:latin typeface="Source Sans 3" panose="020B0303030403020204" pitchFamily="34" charset="0"/>
              </a:rPr>
              <a:t>:</a:t>
            </a:r>
            <a:r>
              <a:rPr lang="en-US" dirty="0">
                <a:latin typeface="Source Sans 3" panose="020B0303030403020204" pitchFamily="34" charset="0"/>
              </a:rPr>
              <a:t> we lose a bit that could be used to represent more numbers</a:t>
            </a:r>
          </a:p>
          <a:p>
            <a:pPr>
              <a:buClr>
                <a:schemeClr val="tx1"/>
              </a:buClr>
            </a:pPr>
            <a:r>
              <a:rPr lang="en-US" b="1" dirty="0">
                <a:solidFill>
                  <a:srgbClr val="C00000"/>
                </a:solidFill>
                <a:latin typeface="Source Sans 3" panose="020B0303030403020204" pitchFamily="34" charset="0"/>
              </a:rPr>
              <a:t>Legit Con</a:t>
            </a:r>
            <a:r>
              <a:rPr lang="en-US" b="1" dirty="0">
                <a:latin typeface="Source Sans 3" panose="020B0303030403020204" pitchFamily="34" charset="0"/>
              </a:rPr>
              <a:t>:</a:t>
            </a:r>
            <a:r>
              <a:rPr lang="en-US" dirty="0">
                <a:latin typeface="Source Sans 3" panose="020B0303030403020204" pitchFamily="34" charset="0"/>
              </a:rPr>
              <a:t> arithmetic is tricky: we need to find the sign, perhaps subtract (borrow and carry, etc.), maybe change the sign, maybe not. This complicates how hardware implements something as fundamental as addition. </a:t>
            </a:r>
            <a:r>
              <a:rPr lang="en-US" b="1" dirty="0">
                <a:solidFill>
                  <a:srgbClr val="0432FF"/>
                </a:solidFill>
                <a:latin typeface="Source Sans 3" panose="020B0303030403020204" pitchFamily="34" charset="0"/>
              </a:rPr>
              <a:t>This is the disadvantage we really care about.</a:t>
            </a:r>
          </a:p>
          <a:p>
            <a:endParaRPr lang="en-US" b="1" dirty="0"/>
          </a:p>
        </p:txBody>
      </p:sp>
      <p:sp>
        <p:nvSpPr>
          <p:cNvPr id="4" name="TextBox 3">
            <a:extLst>
              <a:ext uri="{FF2B5EF4-FFF2-40B4-BE49-F238E27FC236}">
                <a16:creationId xmlns:a16="http://schemas.microsoft.com/office/drawing/2014/main" id="{5A051495-9704-7B4D-A52F-6178718F38EA}"/>
              </a:ext>
            </a:extLst>
          </p:cNvPr>
          <p:cNvSpPr txBox="1"/>
          <p:nvPr/>
        </p:nvSpPr>
        <p:spPr>
          <a:xfrm>
            <a:off x="4191000" y="5239434"/>
            <a:ext cx="3733800" cy="646331"/>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ctr"/>
            <a:r>
              <a:rPr lang="en-US" sz="3600" dirty="0">
                <a:latin typeface="Source Sans 3" panose="020B0303030403020204" pitchFamily="34" charset="0"/>
              </a:rPr>
              <a:t>Can we do better?</a:t>
            </a:r>
          </a:p>
        </p:txBody>
      </p:sp>
      <p:sp>
        <p:nvSpPr>
          <p:cNvPr id="5" name="TextBox 4">
            <a:extLst>
              <a:ext uri="{FF2B5EF4-FFF2-40B4-BE49-F238E27FC236}">
                <a16:creationId xmlns:a16="http://schemas.microsoft.com/office/drawing/2014/main" id="{5DE807EA-EF12-19DF-0E20-A028554E8264}"/>
              </a:ext>
            </a:extLst>
          </p:cNvPr>
          <p:cNvSpPr txBox="1"/>
          <p:nvPr/>
        </p:nvSpPr>
        <p:spPr>
          <a:xfrm>
            <a:off x="4686300" y="5983069"/>
            <a:ext cx="2819400" cy="646331"/>
          </a:xfrm>
          <a:prstGeom prst="rect">
            <a:avLst/>
          </a:prstGeom>
          <a:noFill/>
        </p:spPr>
        <p:txBody>
          <a:bodyPr wrap="square">
            <a:spAutoFit/>
          </a:bodyPr>
          <a:lstStyle/>
          <a:p>
            <a:pPr marL="0" indent="0" algn="ctr">
              <a:buNone/>
            </a:pPr>
            <a:r>
              <a:rPr lang="en-US" dirty="0">
                <a:latin typeface="Source Sans 3" panose="020B0303030403020204" pitchFamily="34" charset="0"/>
              </a:rPr>
              <a:t>Of course we can, else I wouldn’t have asked.</a:t>
            </a:r>
          </a:p>
        </p:txBody>
      </p:sp>
    </p:spTree>
    <p:extLst>
      <p:ext uri="{BB962C8B-B14F-4D97-AF65-F5344CB8AC3E}">
        <p14:creationId xmlns:p14="http://schemas.microsoft.com/office/powerpoint/2010/main" val="341437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dissolv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latin typeface="Source Sans 3" panose="020B0303030403020204" pitchFamily="34" charset="0"/>
              </a:rPr>
              <a:t>Proposal: Optimize for Addition</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pPr marL="0" indent="0" algn="ctr">
              <a:buNone/>
            </a:pPr>
            <a:r>
              <a:rPr lang="en-US" sz="2400" dirty="0">
                <a:latin typeface="Source Sans 3" panose="020B0303030403020204" pitchFamily="34" charset="0"/>
              </a:rPr>
              <a:t>Ideally, binary addition should work the same whether the numbers</a:t>
            </a:r>
            <a:br>
              <a:rPr lang="en-US" sz="2400" dirty="0">
                <a:latin typeface="Source Sans 3" panose="020B0303030403020204" pitchFamily="34" charset="0"/>
              </a:rPr>
            </a:br>
            <a:r>
              <a:rPr lang="en-US" sz="2400" dirty="0">
                <a:latin typeface="Source Sans 3" panose="020B0303030403020204" pitchFamily="34" charset="0"/>
              </a:rPr>
              <a:t> are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0101</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6" y="2971800"/>
            <a:ext cx="2640467" cy="1415772"/>
          </a:xfrm>
          <a:prstGeom prst="rect">
            <a:avLst/>
          </a:prstGeom>
          <a:noFill/>
        </p:spPr>
        <p:txBody>
          <a:bodyPr wrap="none" rtlCol="0">
            <a:spAutoFit/>
          </a:bodyPr>
          <a:lstStyle/>
          <a:p>
            <a:pPr algn="ctr"/>
            <a:r>
              <a:rPr lang="en-US" sz="8600" dirty="0">
                <a:solidFill>
                  <a:srgbClr val="C00000"/>
                </a:solidFill>
              </a:rPr>
              <a:t>????</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
        <p:nvSpPr>
          <p:cNvPr id="3" name="TextBox 2">
            <a:extLst>
              <a:ext uri="{FF2B5EF4-FFF2-40B4-BE49-F238E27FC236}">
                <a16:creationId xmlns:a16="http://schemas.microsoft.com/office/drawing/2014/main" id="{6A106821-7F0C-B8AA-94E5-27F49D9BCF1B}"/>
              </a:ext>
            </a:extLst>
          </p:cNvPr>
          <p:cNvSpPr txBox="1"/>
          <p:nvPr/>
        </p:nvSpPr>
        <p:spPr>
          <a:xfrm>
            <a:off x="650289" y="3218021"/>
            <a:ext cx="3365216" cy="923330"/>
          </a:xfrm>
          <a:prstGeom prst="rect">
            <a:avLst/>
          </a:prstGeom>
          <a:noFill/>
        </p:spPr>
        <p:txBody>
          <a:bodyPr wrap="square">
            <a:spAutoFit/>
          </a:bodyPr>
          <a:lstStyle/>
          <a:p>
            <a:pPr marL="0" indent="0" algn="ctr">
              <a:buNone/>
            </a:pPr>
            <a:r>
              <a:rPr lang="en-US" dirty="0">
                <a:latin typeface="Source Sans 3" panose="020B0303030403020204" pitchFamily="34" charset="0"/>
              </a:rPr>
              <a:t>What pattern can be paired with 0101 so that bit-by-bit addition produces all zeros?</a:t>
            </a:r>
          </a:p>
        </p:txBody>
      </p:sp>
    </p:spTree>
    <p:extLst>
      <p:ext uri="{BB962C8B-B14F-4D97-AF65-F5344CB8AC3E}">
        <p14:creationId xmlns:p14="http://schemas.microsoft.com/office/powerpoint/2010/main" val="168200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latin typeface="Source Sans 3" panose="020B0303030403020204" pitchFamily="34" charset="0"/>
              </a:rPr>
              <a:t>Proposal: Optimize for Addition</a:t>
            </a:r>
            <a:endParaRPr lang="en-US" dirty="0"/>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pPr marL="0" indent="0" algn="ctr">
              <a:buNone/>
            </a:pPr>
            <a:r>
              <a:rPr lang="en-US" sz="2400" dirty="0">
                <a:latin typeface="Source Sans 3" panose="020B0303030403020204" pitchFamily="34" charset="0"/>
              </a:rPr>
              <a:t>Ideally, binary addition should work the same whether the numbers</a:t>
            </a:r>
            <a:br>
              <a:rPr lang="en-US" sz="2400" dirty="0">
                <a:latin typeface="Source Sans 3" panose="020B0303030403020204" pitchFamily="34" charset="0"/>
              </a:rPr>
            </a:br>
            <a:r>
              <a:rPr lang="en-US" sz="2400" dirty="0">
                <a:latin typeface="Source Sans 3" panose="020B0303030403020204" pitchFamily="34" charset="0"/>
              </a:rPr>
              <a:t> are positive or negative.</a:t>
            </a:r>
          </a:p>
          <a:p>
            <a:pPr marL="0" indent="0" algn="ctr">
              <a:buNone/>
            </a:pP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r>
              <a:rPr lang="en-US" sz="2400" dirty="0">
                <a:latin typeface="Source Sans 3" panose="020B0303030403020204" pitchFamily="34" charset="0"/>
              </a:rPr>
              <a:t>yes, it's really </a:t>
            </a:r>
            <a:r>
              <a:rPr lang="en-US" sz="2400" b="1" dirty="0">
                <a:solidFill>
                  <a:srgbClr val="C00000"/>
                </a:solidFill>
                <a:latin typeface="Source Sans 3" panose="020B0303030403020204" pitchFamily="34" charset="0"/>
              </a:rPr>
              <a:t>1</a:t>
            </a:r>
            <a:r>
              <a:rPr lang="en-US" sz="2400" b="1" dirty="0">
                <a:latin typeface="Source Sans 3" panose="020B0303030403020204" pitchFamily="34" charset="0"/>
              </a:rPr>
              <a:t> 0000</a:t>
            </a:r>
            <a:r>
              <a:rPr lang="en-US" sz="2400" dirty="0">
                <a:latin typeface="Source Sans 3" panose="020B0303030403020204" pitchFamily="34" charset="0"/>
              </a:rPr>
              <a:t>, but there’s no fifth bit available to store that </a:t>
            </a:r>
            <a:br>
              <a:rPr lang="en-US" sz="2400" dirty="0">
                <a:latin typeface="Source Sans 3" panose="020B0303030403020204" pitchFamily="34" charset="0"/>
              </a:rPr>
            </a:br>
            <a:r>
              <a:rPr lang="en-US" sz="2400" dirty="0">
                <a:latin typeface="Source Sans 3" panose="020B0303030403020204" pitchFamily="34" charset="0"/>
              </a:rPr>
              <a:t>leftmost one, so we let it fall away. The binary odometer analogy comes back. </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0101</a:t>
            </a:r>
          </a:p>
        </p:txBody>
      </p:sp>
      <p:sp>
        <p:nvSpPr>
          <p:cNvPr id="6" name="TextBox 5">
            <a:extLst>
              <a:ext uri="{FF2B5EF4-FFF2-40B4-BE49-F238E27FC236}">
                <a16:creationId xmlns:a16="http://schemas.microsoft.com/office/drawing/2014/main" id="{05540C65-B337-ED4F-86A0-9EFCB9D1A996}"/>
              </a:ext>
            </a:extLst>
          </p:cNvPr>
          <p:cNvSpPr txBox="1"/>
          <p:nvPr/>
        </p:nvSpPr>
        <p:spPr>
          <a:xfrm>
            <a:off x="4816706" y="2971800"/>
            <a:ext cx="2558586" cy="1415772"/>
          </a:xfrm>
          <a:prstGeom prst="rect">
            <a:avLst/>
          </a:prstGeom>
          <a:noFill/>
        </p:spPr>
        <p:txBody>
          <a:bodyPr wrap="none" rtlCol="0">
            <a:spAutoFit/>
          </a:bodyPr>
          <a:lstStyle/>
          <a:p>
            <a:pPr algn="ctr"/>
            <a:r>
              <a:rPr lang="en-US" sz="8600" dirty="0">
                <a:solidFill>
                  <a:srgbClr val="C00000"/>
                </a:solidFill>
              </a:rPr>
              <a:t>1011</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3023706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latin typeface="Source Sans 3" panose="020B0303030403020204" pitchFamily="34" charset="0"/>
              </a:rPr>
              <a:t>Proposal: Optimize for Addition</a:t>
            </a:r>
            <a:endParaRPr lang="en-US" dirty="0"/>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pPr marL="0" indent="0" algn="ctr">
              <a:buNone/>
            </a:pPr>
            <a:r>
              <a:rPr lang="en-US" sz="2400" dirty="0">
                <a:latin typeface="Source Sans 3" panose="020B0303030403020204" pitchFamily="34" charset="0"/>
              </a:rPr>
              <a:t>Ideally, binary addition should work the same whether the numbers</a:t>
            </a:r>
            <a:br>
              <a:rPr lang="en-US" sz="2400" dirty="0">
                <a:latin typeface="Source Sans 3" panose="020B0303030403020204" pitchFamily="34" charset="0"/>
              </a:rPr>
            </a:br>
            <a:r>
              <a:rPr lang="en-US" sz="2400" dirty="0">
                <a:latin typeface="Source Sans 3" panose="020B0303030403020204" pitchFamily="34" charset="0"/>
              </a:rPr>
              <a:t> are positive or negative.</a:t>
            </a:r>
          </a:p>
          <a:p>
            <a:pPr marL="0" indent="0">
              <a:buNone/>
            </a:pPr>
            <a:endParaRPr lang="en-US" dirty="0"/>
          </a:p>
        </p:txBody>
      </p:sp>
      <p:sp>
        <p:nvSpPr>
          <p:cNvPr id="5" name="TextBox 4">
            <a:extLst>
              <a:ext uri="{FF2B5EF4-FFF2-40B4-BE49-F238E27FC236}">
                <a16:creationId xmlns:a16="http://schemas.microsoft.com/office/drawing/2014/main" id="{87C16FFC-DD12-6F4B-8F33-87B4AB1CD457}"/>
              </a:ext>
            </a:extLst>
          </p:cNvPr>
          <p:cNvSpPr txBox="1"/>
          <p:nvPr/>
        </p:nvSpPr>
        <p:spPr>
          <a:xfrm>
            <a:off x="4816707" y="1921430"/>
            <a:ext cx="2558586" cy="1415772"/>
          </a:xfrm>
          <a:prstGeom prst="rect">
            <a:avLst/>
          </a:prstGeom>
          <a:noFill/>
        </p:spPr>
        <p:txBody>
          <a:bodyPr wrap="none" rtlCol="0">
            <a:spAutoFit/>
          </a:bodyPr>
          <a:lstStyle/>
          <a:p>
            <a:pPr algn="ctr"/>
            <a:r>
              <a:rPr lang="en-US" sz="8600" dirty="0"/>
              <a:t>0011</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6" y="2971800"/>
            <a:ext cx="2640467" cy="1415772"/>
          </a:xfrm>
          <a:prstGeom prst="rect">
            <a:avLst/>
          </a:prstGeom>
          <a:noFill/>
        </p:spPr>
        <p:txBody>
          <a:bodyPr wrap="none" rtlCol="0">
            <a:spAutoFit/>
          </a:bodyPr>
          <a:lstStyle/>
          <a:p>
            <a:pPr algn="ctr"/>
            <a:r>
              <a:rPr lang="en-US" sz="8600" dirty="0">
                <a:solidFill>
                  <a:srgbClr val="C00000"/>
                </a:solidFill>
              </a:rPr>
              <a:t>????</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3227198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latin typeface="Source Sans 3" panose="020B0303030403020204" pitchFamily="34" charset="0"/>
              </a:rPr>
              <a:t>Proposal: Optimize for Addition</a:t>
            </a:r>
            <a:endParaRPr lang="en-US" dirty="0"/>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pPr marL="0" indent="0" algn="ctr">
              <a:buNone/>
            </a:pPr>
            <a:r>
              <a:rPr lang="en-US" sz="2400" dirty="0">
                <a:latin typeface="Source Sans 3" panose="020B0303030403020204" pitchFamily="34" charset="0"/>
              </a:rPr>
              <a:t>Ideally, binary addition should work the same whether the numbers</a:t>
            </a:r>
            <a:br>
              <a:rPr lang="en-US" sz="2400" dirty="0">
                <a:latin typeface="Source Sans 3" panose="020B0303030403020204" pitchFamily="34" charset="0"/>
              </a:rPr>
            </a:br>
            <a:r>
              <a:rPr lang="en-US" sz="2400" dirty="0">
                <a:latin typeface="Source Sans 3" panose="020B0303030403020204" pitchFamily="34" charset="0"/>
              </a:rPr>
              <a:t> are positive or negative.</a:t>
            </a:r>
          </a:p>
          <a:p>
            <a:pPr marL="0" indent="0" algn="ctr">
              <a:buNone/>
            </a:pPr>
            <a:endParaRPr lang="en-US" sz="2400" dirty="0"/>
          </a:p>
        </p:txBody>
      </p:sp>
      <p:sp>
        <p:nvSpPr>
          <p:cNvPr id="5" name="TextBox 4">
            <a:extLst>
              <a:ext uri="{FF2B5EF4-FFF2-40B4-BE49-F238E27FC236}">
                <a16:creationId xmlns:a16="http://schemas.microsoft.com/office/drawing/2014/main" id="{87C16FFC-DD12-6F4B-8F33-87B4AB1CD457}"/>
              </a:ext>
            </a:extLst>
          </p:cNvPr>
          <p:cNvSpPr txBox="1"/>
          <p:nvPr/>
        </p:nvSpPr>
        <p:spPr>
          <a:xfrm>
            <a:off x="4816707" y="1921430"/>
            <a:ext cx="2558586" cy="1415772"/>
          </a:xfrm>
          <a:prstGeom prst="rect">
            <a:avLst/>
          </a:prstGeom>
          <a:noFill/>
        </p:spPr>
        <p:txBody>
          <a:bodyPr wrap="none" rtlCol="0">
            <a:spAutoFit/>
          </a:bodyPr>
          <a:lstStyle/>
          <a:p>
            <a:pPr algn="ctr"/>
            <a:r>
              <a:rPr lang="en-US" sz="8600" dirty="0"/>
              <a:t>0011</a:t>
            </a:r>
          </a:p>
        </p:txBody>
      </p:sp>
      <p:sp>
        <p:nvSpPr>
          <p:cNvPr id="6" name="TextBox 5">
            <a:extLst>
              <a:ext uri="{FF2B5EF4-FFF2-40B4-BE49-F238E27FC236}">
                <a16:creationId xmlns:a16="http://schemas.microsoft.com/office/drawing/2014/main" id="{05540C65-B337-ED4F-86A0-9EFCB9D1A996}"/>
              </a:ext>
            </a:extLst>
          </p:cNvPr>
          <p:cNvSpPr txBox="1"/>
          <p:nvPr/>
        </p:nvSpPr>
        <p:spPr>
          <a:xfrm>
            <a:off x="4816706" y="2971800"/>
            <a:ext cx="2558586" cy="1415772"/>
          </a:xfrm>
          <a:prstGeom prst="rect">
            <a:avLst/>
          </a:prstGeom>
          <a:noFill/>
        </p:spPr>
        <p:txBody>
          <a:bodyPr wrap="none" rtlCol="0">
            <a:spAutoFit/>
          </a:bodyPr>
          <a:lstStyle/>
          <a:p>
            <a:pPr algn="ctr"/>
            <a:r>
              <a:rPr lang="en-US" sz="8600" dirty="0">
                <a:solidFill>
                  <a:srgbClr val="C00000"/>
                </a:solidFill>
              </a:rPr>
              <a:t>1101</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
        <p:nvSpPr>
          <p:cNvPr id="3" name="TextBox 2">
            <a:extLst>
              <a:ext uri="{FF2B5EF4-FFF2-40B4-BE49-F238E27FC236}">
                <a16:creationId xmlns:a16="http://schemas.microsoft.com/office/drawing/2014/main" id="{BC2C7116-7639-7E85-9E8A-852124ED039D}"/>
              </a:ext>
            </a:extLst>
          </p:cNvPr>
          <p:cNvSpPr txBox="1"/>
          <p:nvPr/>
        </p:nvSpPr>
        <p:spPr>
          <a:xfrm>
            <a:off x="7848600" y="2875537"/>
            <a:ext cx="3365216" cy="1754326"/>
          </a:xfrm>
          <a:prstGeom prst="rect">
            <a:avLst/>
          </a:prstGeom>
          <a:noFill/>
        </p:spPr>
        <p:txBody>
          <a:bodyPr wrap="square">
            <a:spAutoFit/>
          </a:bodyPr>
          <a:lstStyle/>
          <a:p>
            <a:pPr marL="0" indent="0" algn="ctr">
              <a:buNone/>
            </a:pPr>
            <a:r>
              <a:rPr lang="en-US" dirty="0"/>
              <a:t>The CPU adds numbers by column-wise adding bits and throwing away anything that doesn’t fit. This works for negative numbers too, without any special cases.</a:t>
            </a:r>
            <a:endParaRPr lang="en-US" dirty="0">
              <a:latin typeface="Source Sans 3" panose="020B0303030403020204" pitchFamily="34" charset="0"/>
            </a:endParaRPr>
          </a:p>
        </p:txBody>
      </p:sp>
    </p:spTree>
    <p:extLst>
      <p:ext uri="{BB962C8B-B14F-4D97-AF65-F5344CB8AC3E}">
        <p14:creationId xmlns:p14="http://schemas.microsoft.com/office/powerpoint/2010/main" val="1775423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latin typeface="Source Sans 3" panose="020B0303030403020204" pitchFamily="34" charset="0"/>
              </a:rPr>
              <a:t>Proposal: Optimize for Addition</a:t>
            </a:r>
            <a:endParaRPr lang="en-US" dirty="0"/>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pPr marL="0" indent="0" algn="ctr">
              <a:buNone/>
            </a:pPr>
            <a:r>
              <a:rPr lang="en-US" sz="2400" dirty="0">
                <a:latin typeface="Source Sans 3" panose="020B0303030403020204" pitchFamily="34" charset="0"/>
              </a:rPr>
              <a:t>Ideally, binary addition should work the same whether the numbers</a:t>
            </a:r>
            <a:br>
              <a:rPr lang="en-US" sz="2400" dirty="0">
                <a:latin typeface="Source Sans 3" panose="020B0303030403020204" pitchFamily="34" charset="0"/>
              </a:rPr>
            </a:br>
            <a:r>
              <a:rPr lang="en-US" sz="2400" dirty="0">
                <a:latin typeface="Source Sans 3" panose="020B0303030403020204" pitchFamily="34" charset="0"/>
              </a:rPr>
              <a:t> are positive or negative.</a:t>
            </a:r>
          </a:p>
          <a:p>
            <a:pPr marL="0" indent="0" algn="ctr">
              <a:buNone/>
            </a:pPr>
            <a:endParaRPr lang="en-US" dirty="0"/>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0000</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6" y="2971800"/>
            <a:ext cx="2640467" cy="1415772"/>
          </a:xfrm>
          <a:prstGeom prst="rect">
            <a:avLst/>
          </a:prstGeom>
          <a:noFill/>
        </p:spPr>
        <p:txBody>
          <a:bodyPr wrap="none" rtlCol="0">
            <a:spAutoFit/>
          </a:bodyPr>
          <a:lstStyle/>
          <a:p>
            <a:pPr algn="ctr"/>
            <a:r>
              <a:rPr lang="en-US" sz="8600" dirty="0">
                <a:solidFill>
                  <a:srgbClr val="C00000"/>
                </a:solidFill>
              </a:rPr>
              <a:t>????</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2419443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latin typeface="Source Sans 3" panose="020B0303030403020204" pitchFamily="34" charset="0"/>
              </a:rPr>
              <a:t>Proposal: Optimize for Addition</a:t>
            </a:r>
            <a:endParaRPr lang="en-US" dirty="0"/>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pPr marL="0" indent="0" algn="ctr">
              <a:buNone/>
            </a:pPr>
            <a:r>
              <a:rPr lang="en-US" sz="2400" dirty="0">
                <a:latin typeface="Source Sans 3" panose="020B0303030403020204" pitchFamily="34" charset="0"/>
              </a:rPr>
              <a:t>Ideally, binary addition should work the same whether the numbers</a:t>
            </a:r>
            <a:br>
              <a:rPr lang="en-US" sz="2400" dirty="0">
                <a:latin typeface="Source Sans 3" panose="020B0303030403020204" pitchFamily="34" charset="0"/>
              </a:rPr>
            </a:br>
            <a:r>
              <a:rPr lang="en-US" sz="2400" dirty="0">
                <a:latin typeface="Source Sans 3" panose="020B0303030403020204" pitchFamily="34" charset="0"/>
              </a:rPr>
              <a:t> are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0000</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5" y="2971800"/>
            <a:ext cx="2640467" cy="1415772"/>
          </a:xfrm>
          <a:prstGeom prst="rect">
            <a:avLst/>
          </a:prstGeom>
          <a:noFill/>
        </p:spPr>
        <p:txBody>
          <a:bodyPr wrap="none" rtlCol="0">
            <a:spAutoFit/>
          </a:bodyPr>
          <a:lstStyle/>
          <a:p>
            <a:pPr algn="ctr"/>
            <a:r>
              <a:rPr lang="en-US" sz="8600" dirty="0">
                <a:solidFill>
                  <a:srgbClr val="C00000"/>
                </a:solidFill>
              </a:rPr>
              <a:t>0000</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pic>
        <p:nvPicPr>
          <p:cNvPr id="2050" name="Picture 2" descr="Joy (Inside Out) - Wikipedia">
            <a:extLst>
              <a:ext uri="{FF2B5EF4-FFF2-40B4-BE49-F238E27FC236}">
                <a16:creationId xmlns:a16="http://schemas.microsoft.com/office/drawing/2014/main" id="{C77EBE65-1CCF-58CC-46EF-2F2CDDC4D7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1571" y="1937508"/>
            <a:ext cx="1598044" cy="3625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477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ssolve">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13D3A-9096-8648-ADDB-3F75F6DDF06A}"/>
              </a:ext>
            </a:extLst>
          </p:cNvPr>
          <p:cNvSpPr>
            <a:spLocks noGrp="1"/>
          </p:cNvSpPr>
          <p:nvPr>
            <p:ph type="title"/>
          </p:nvPr>
        </p:nvSpPr>
        <p:spPr/>
        <p:txBody>
          <a:bodyPr/>
          <a:lstStyle/>
          <a:p>
            <a:r>
              <a:rPr lang="en-US" dirty="0">
                <a:latin typeface="Source Sans 3" panose="020B0303030403020204" pitchFamily="34" charset="0"/>
              </a:rPr>
              <a:t>Proposal: Optimize for Addition</a:t>
            </a:r>
            <a:endParaRPr lang="en-US" dirty="0"/>
          </a:p>
        </p:txBody>
      </p:sp>
      <p:grpSp>
        <p:nvGrpSpPr>
          <p:cNvPr id="20" name="Group 19">
            <a:extLst>
              <a:ext uri="{FF2B5EF4-FFF2-40B4-BE49-F238E27FC236}">
                <a16:creationId xmlns:a16="http://schemas.microsoft.com/office/drawing/2014/main" id="{6C2FAFAB-CE27-CE47-9750-6F012363E244}"/>
              </a:ext>
            </a:extLst>
          </p:cNvPr>
          <p:cNvGrpSpPr/>
          <p:nvPr/>
        </p:nvGrpSpPr>
        <p:grpSpPr>
          <a:xfrm>
            <a:off x="1217159" y="1639927"/>
            <a:ext cx="9757682" cy="3578145"/>
            <a:chOff x="169428" y="1828800"/>
            <a:chExt cx="9757682" cy="3578145"/>
          </a:xfrm>
        </p:grpSpPr>
        <p:sp>
          <p:nvSpPr>
            <p:cNvPr id="4" name="TextBox 3">
              <a:extLst>
                <a:ext uri="{FF2B5EF4-FFF2-40B4-BE49-F238E27FC236}">
                  <a16:creationId xmlns:a16="http://schemas.microsoft.com/office/drawing/2014/main" id="{CB23B46B-36AD-E54F-BB28-E6B482185D4A}"/>
                </a:ext>
              </a:extLst>
            </p:cNvPr>
            <p:cNvSpPr txBox="1"/>
            <p:nvPr/>
          </p:nvSpPr>
          <p:spPr>
            <a:xfrm>
              <a:off x="457200" y="1828800"/>
              <a:ext cx="2640467" cy="1415772"/>
            </a:xfrm>
            <a:prstGeom prst="rect">
              <a:avLst/>
            </a:prstGeom>
            <a:noFill/>
          </p:spPr>
          <p:txBody>
            <a:bodyPr wrap="none" rtlCol="0">
              <a:spAutoFit/>
            </a:bodyPr>
            <a:lstStyle/>
            <a:p>
              <a:pPr algn="ctr"/>
              <a:r>
                <a:rPr lang="en-US" sz="8600" dirty="0"/>
                <a:t>0101</a:t>
              </a:r>
            </a:p>
          </p:txBody>
        </p:sp>
        <p:sp>
          <p:nvSpPr>
            <p:cNvPr id="5" name="TextBox 4">
              <a:extLst>
                <a:ext uri="{FF2B5EF4-FFF2-40B4-BE49-F238E27FC236}">
                  <a16:creationId xmlns:a16="http://schemas.microsoft.com/office/drawing/2014/main" id="{54659B1D-4870-FC4B-B3D4-8C0D6A30EB0F}"/>
                </a:ext>
              </a:extLst>
            </p:cNvPr>
            <p:cNvSpPr txBox="1"/>
            <p:nvPr/>
          </p:nvSpPr>
          <p:spPr>
            <a:xfrm>
              <a:off x="498140" y="2879170"/>
              <a:ext cx="2558586" cy="1415772"/>
            </a:xfrm>
            <a:prstGeom prst="rect">
              <a:avLst/>
            </a:prstGeom>
            <a:noFill/>
          </p:spPr>
          <p:txBody>
            <a:bodyPr wrap="none" rtlCol="0">
              <a:spAutoFit/>
            </a:bodyPr>
            <a:lstStyle/>
            <a:p>
              <a:pPr algn="ctr"/>
              <a:r>
                <a:rPr lang="en-US" sz="8600" dirty="0">
                  <a:solidFill>
                    <a:srgbClr val="C00000"/>
                  </a:solidFill>
                </a:rPr>
                <a:t>1011</a:t>
              </a:r>
            </a:p>
          </p:txBody>
        </p:sp>
        <p:sp>
          <p:nvSpPr>
            <p:cNvPr id="6" name="TextBox 5">
              <a:extLst>
                <a:ext uri="{FF2B5EF4-FFF2-40B4-BE49-F238E27FC236}">
                  <a16:creationId xmlns:a16="http://schemas.microsoft.com/office/drawing/2014/main" id="{6006A4F1-25AC-5448-9949-CAFA0DD3D015}"/>
                </a:ext>
              </a:extLst>
            </p:cNvPr>
            <p:cNvSpPr txBox="1"/>
            <p:nvPr/>
          </p:nvSpPr>
          <p:spPr>
            <a:xfrm>
              <a:off x="457199" y="3991173"/>
              <a:ext cx="2640467" cy="1415772"/>
            </a:xfrm>
            <a:prstGeom prst="rect">
              <a:avLst/>
            </a:prstGeom>
            <a:noFill/>
          </p:spPr>
          <p:txBody>
            <a:bodyPr wrap="none" rtlCol="0">
              <a:spAutoFit/>
            </a:bodyPr>
            <a:lstStyle/>
            <a:p>
              <a:pPr algn="ctr"/>
              <a:r>
                <a:rPr lang="en-US" sz="8600" dirty="0"/>
                <a:t>0000</a:t>
              </a:r>
            </a:p>
          </p:txBody>
        </p:sp>
        <p:cxnSp>
          <p:nvCxnSpPr>
            <p:cNvPr id="7" name="Straight Connector 6">
              <a:extLst>
                <a:ext uri="{FF2B5EF4-FFF2-40B4-BE49-F238E27FC236}">
                  <a16:creationId xmlns:a16="http://schemas.microsoft.com/office/drawing/2014/main" id="{19981EB6-E0D4-074D-8871-069AE40CBBC1}"/>
                </a:ext>
              </a:extLst>
            </p:cNvPr>
            <p:cNvCxnSpPr/>
            <p:nvPr/>
          </p:nvCxnSpPr>
          <p:spPr>
            <a:xfrm flipH="1">
              <a:off x="329634" y="417457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9EB58BB-224D-8645-A6A5-7E1AC9ABAE1A}"/>
                </a:ext>
              </a:extLst>
            </p:cNvPr>
            <p:cNvSpPr txBox="1"/>
            <p:nvPr/>
          </p:nvSpPr>
          <p:spPr>
            <a:xfrm>
              <a:off x="169428" y="3408158"/>
              <a:ext cx="521298" cy="784830"/>
            </a:xfrm>
            <a:prstGeom prst="rect">
              <a:avLst/>
            </a:prstGeom>
            <a:noFill/>
          </p:spPr>
          <p:txBody>
            <a:bodyPr wrap="none" rtlCol="0">
              <a:spAutoFit/>
            </a:bodyPr>
            <a:lstStyle/>
            <a:p>
              <a:r>
                <a:rPr lang="en-US" sz="4500" b="1" dirty="0"/>
                <a:t>+</a:t>
              </a:r>
            </a:p>
          </p:txBody>
        </p:sp>
        <p:sp>
          <p:nvSpPr>
            <p:cNvPr id="9" name="TextBox 8">
              <a:extLst>
                <a:ext uri="{FF2B5EF4-FFF2-40B4-BE49-F238E27FC236}">
                  <a16:creationId xmlns:a16="http://schemas.microsoft.com/office/drawing/2014/main" id="{1537F850-3229-3541-803D-0EDF69F83299}"/>
                </a:ext>
              </a:extLst>
            </p:cNvPr>
            <p:cNvSpPr txBox="1"/>
            <p:nvPr/>
          </p:nvSpPr>
          <p:spPr>
            <a:xfrm>
              <a:off x="3849079" y="1828800"/>
              <a:ext cx="2558586" cy="1415772"/>
            </a:xfrm>
            <a:prstGeom prst="rect">
              <a:avLst/>
            </a:prstGeom>
            <a:noFill/>
          </p:spPr>
          <p:txBody>
            <a:bodyPr wrap="none" rtlCol="0">
              <a:spAutoFit/>
            </a:bodyPr>
            <a:lstStyle/>
            <a:p>
              <a:pPr algn="ctr"/>
              <a:r>
                <a:rPr lang="en-US" sz="8600" dirty="0"/>
                <a:t>0011</a:t>
              </a:r>
            </a:p>
          </p:txBody>
        </p:sp>
        <p:sp>
          <p:nvSpPr>
            <p:cNvPr id="10" name="TextBox 9">
              <a:extLst>
                <a:ext uri="{FF2B5EF4-FFF2-40B4-BE49-F238E27FC236}">
                  <a16:creationId xmlns:a16="http://schemas.microsoft.com/office/drawing/2014/main" id="{DA32A148-3632-4444-98F7-DFB3B1AD2847}"/>
                </a:ext>
              </a:extLst>
            </p:cNvPr>
            <p:cNvSpPr txBox="1"/>
            <p:nvPr/>
          </p:nvSpPr>
          <p:spPr>
            <a:xfrm>
              <a:off x="3849078" y="2879170"/>
              <a:ext cx="2558586" cy="1415772"/>
            </a:xfrm>
            <a:prstGeom prst="rect">
              <a:avLst/>
            </a:prstGeom>
            <a:noFill/>
          </p:spPr>
          <p:txBody>
            <a:bodyPr wrap="none" rtlCol="0">
              <a:spAutoFit/>
            </a:bodyPr>
            <a:lstStyle/>
            <a:p>
              <a:pPr algn="ctr"/>
              <a:r>
                <a:rPr lang="en-US" sz="8600" dirty="0">
                  <a:solidFill>
                    <a:srgbClr val="C00000"/>
                  </a:solidFill>
                </a:rPr>
                <a:t>1101</a:t>
              </a:r>
            </a:p>
          </p:txBody>
        </p:sp>
        <p:sp>
          <p:nvSpPr>
            <p:cNvPr id="11" name="TextBox 10">
              <a:extLst>
                <a:ext uri="{FF2B5EF4-FFF2-40B4-BE49-F238E27FC236}">
                  <a16:creationId xmlns:a16="http://schemas.microsoft.com/office/drawing/2014/main" id="{18F2ABCF-EF3D-3F4C-B02B-6DDFDB5B56BB}"/>
                </a:ext>
              </a:extLst>
            </p:cNvPr>
            <p:cNvSpPr txBox="1"/>
            <p:nvPr/>
          </p:nvSpPr>
          <p:spPr>
            <a:xfrm>
              <a:off x="3808137" y="3991173"/>
              <a:ext cx="2640467" cy="1415772"/>
            </a:xfrm>
            <a:prstGeom prst="rect">
              <a:avLst/>
            </a:prstGeom>
            <a:noFill/>
          </p:spPr>
          <p:txBody>
            <a:bodyPr wrap="none" rtlCol="0">
              <a:spAutoFit/>
            </a:bodyPr>
            <a:lstStyle/>
            <a:p>
              <a:pPr algn="ctr"/>
              <a:r>
                <a:rPr lang="en-US" sz="8600" dirty="0"/>
                <a:t>0000</a:t>
              </a:r>
            </a:p>
          </p:txBody>
        </p:sp>
        <p:cxnSp>
          <p:nvCxnSpPr>
            <p:cNvPr id="12" name="Straight Connector 11">
              <a:extLst>
                <a:ext uri="{FF2B5EF4-FFF2-40B4-BE49-F238E27FC236}">
                  <a16:creationId xmlns:a16="http://schemas.microsoft.com/office/drawing/2014/main" id="{72B1F6D9-45B1-114C-88EA-159B36E13E84}"/>
                </a:ext>
              </a:extLst>
            </p:cNvPr>
            <p:cNvCxnSpPr/>
            <p:nvPr/>
          </p:nvCxnSpPr>
          <p:spPr>
            <a:xfrm flipH="1">
              <a:off x="3680572" y="417457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EC3537E-198B-F748-B3A5-7E8E29BB1CC5}"/>
                </a:ext>
              </a:extLst>
            </p:cNvPr>
            <p:cNvSpPr txBox="1"/>
            <p:nvPr/>
          </p:nvSpPr>
          <p:spPr>
            <a:xfrm>
              <a:off x="3520366" y="3408158"/>
              <a:ext cx="521298" cy="784830"/>
            </a:xfrm>
            <a:prstGeom prst="rect">
              <a:avLst/>
            </a:prstGeom>
            <a:noFill/>
          </p:spPr>
          <p:txBody>
            <a:bodyPr wrap="none" rtlCol="0">
              <a:spAutoFit/>
            </a:bodyPr>
            <a:lstStyle/>
            <a:p>
              <a:r>
                <a:rPr lang="en-US" sz="4500" b="1" dirty="0"/>
                <a:t>+</a:t>
              </a:r>
            </a:p>
          </p:txBody>
        </p:sp>
        <p:sp>
          <p:nvSpPr>
            <p:cNvPr id="14" name="TextBox 13">
              <a:extLst>
                <a:ext uri="{FF2B5EF4-FFF2-40B4-BE49-F238E27FC236}">
                  <a16:creationId xmlns:a16="http://schemas.microsoft.com/office/drawing/2014/main" id="{CC963221-2CA9-1F4F-A7BE-9B5EFE002A66}"/>
                </a:ext>
              </a:extLst>
            </p:cNvPr>
            <p:cNvSpPr txBox="1"/>
            <p:nvPr/>
          </p:nvSpPr>
          <p:spPr>
            <a:xfrm>
              <a:off x="7159076" y="1828800"/>
              <a:ext cx="2640467" cy="1415772"/>
            </a:xfrm>
            <a:prstGeom prst="rect">
              <a:avLst/>
            </a:prstGeom>
            <a:noFill/>
          </p:spPr>
          <p:txBody>
            <a:bodyPr wrap="none" rtlCol="0">
              <a:spAutoFit/>
            </a:bodyPr>
            <a:lstStyle/>
            <a:p>
              <a:pPr algn="ctr"/>
              <a:r>
                <a:rPr lang="en-US" sz="8600" dirty="0"/>
                <a:t>0000</a:t>
              </a:r>
            </a:p>
          </p:txBody>
        </p:sp>
        <p:sp>
          <p:nvSpPr>
            <p:cNvPr id="15" name="TextBox 14">
              <a:extLst>
                <a:ext uri="{FF2B5EF4-FFF2-40B4-BE49-F238E27FC236}">
                  <a16:creationId xmlns:a16="http://schemas.microsoft.com/office/drawing/2014/main" id="{C5454F8E-E7B5-3B4E-8D6A-33A8E27A02F1}"/>
                </a:ext>
              </a:extLst>
            </p:cNvPr>
            <p:cNvSpPr txBox="1"/>
            <p:nvPr/>
          </p:nvSpPr>
          <p:spPr>
            <a:xfrm>
              <a:off x="7159075" y="2879170"/>
              <a:ext cx="2640467" cy="1415772"/>
            </a:xfrm>
            <a:prstGeom prst="rect">
              <a:avLst/>
            </a:prstGeom>
            <a:noFill/>
          </p:spPr>
          <p:txBody>
            <a:bodyPr wrap="none" rtlCol="0">
              <a:spAutoFit/>
            </a:bodyPr>
            <a:lstStyle/>
            <a:p>
              <a:pPr algn="ctr"/>
              <a:r>
                <a:rPr lang="en-US" sz="8600" dirty="0">
                  <a:solidFill>
                    <a:srgbClr val="C00000"/>
                  </a:solidFill>
                </a:rPr>
                <a:t>0000</a:t>
              </a:r>
            </a:p>
          </p:txBody>
        </p:sp>
        <p:sp>
          <p:nvSpPr>
            <p:cNvPr id="16" name="TextBox 15">
              <a:extLst>
                <a:ext uri="{FF2B5EF4-FFF2-40B4-BE49-F238E27FC236}">
                  <a16:creationId xmlns:a16="http://schemas.microsoft.com/office/drawing/2014/main" id="{B01CDD01-EB9E-2649-83DD-9906FF76F07D}"/>
                </a:ext>
              </a:extLst>
            </p:cNvPr>
            <p:cNvSpPr txBox="1"/>
            <p:nvPr/>
          </p:nvSpPr>
          <p:spPr>
            <a:xfrm>
              <a:off x="7159075" y="3991173"/>
              <a:ext cx="2640467" cy="1415772"/>
            </a:xfrm>
            <a:prstGeom prst="rect">
              <a:avLst/>
            </a:prstGeom>
            <a:noFill/>
          </p:spPr>
          <p:txBody>
            <a:bodyPr wrap="none" rtlCol="0">
              <a:spAutoFit/>
            </a:bodyPr>
            <a:lstStyle/>
            <a:p>
              <a:pPr algn="ctr"/>
              <a:r>
                <a:rPr lang="en-US" sz="8600" dirty="0"/>
                <a:t>0000</a:t>
              </a:r>
            </a:p>
          </p:txBody>
        </p:sp>
        <p:cxnSp>
          <p:nvCxnSpPr>
            <p:cNvPr id="17" name="Straight Connector 16">
              <a:extLst>
                <a:ext uri="{FF2B5EF4-FFF2-40B4-BE49-F238E27FC236}">
                  <a16:creationId xmlns:a16="http://schemas.microsoft.com/office/drawing/2014/main" id="{E5DEA1D3-BD20-0C4F-8D6A-C37E30740716}"/>
                </a:ext>
              </a:extLst>
            </p:cNvPr>
            <p:cNvCxnSpPr/>
            <p:nvPr/>
          </p:nvCxnSpPr>
          <p:spPr>
            <a:xfrm flipH="1">
              <a:off x="7031510" y="417457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4F4424B-4D41-2349-A64E-266DF6B85F90}"/>
                </a:ext>
              </a:extLst>
            </p:cNvPr>
            <p:cNvSpPr txBox="1"/>
            <p:nvPr/>
          </p:nvSpPr>
          <p:spPr>
            <a:xfrm>
              <a:off x="6736375" y="3397588"/>
              <a:ext cx="521298" cy="784830"/>
            </a:xfrm>
            <a:prstGeom prst="rect">
              <a:avLst/>
            </a:prstGeom>
            <a:noFill/>
          </p:spPr>
          <p:txBody>
            <a:bodyPr wrap="none" rtlCol="0">
              <a:spAutoFit/>
            </a:bodyPr>
            <a:lstStyle/>
            <a:p>
              <a:r>
                <a:rPr lang="en-US" sz="4500" b="1" dirty="0"/>
                <a:t>+</a:t>
              </a:r>
            </a:p>
          </p:txBody>
        </p:sp>
      </p:grpSp>
      <p:sp>
        <p:nvSpPr>
          <p:cNvPr id="21" name="Content Placeholder 2">
            <a:extLst>
              <a:ext uri="{FF2B5EF4-FFF2-40B4-BE49-F238E27FC236}">
                <a16:creationId xmlns:a16="http://schemas.microsoft.com/office/drawing/2014/main" id="{5928B160-9EB6-FE42-9A0F-CD3452DC5A27}"/>
              </a:ext>
            </a:extLst>
          </p:cNvPr>
          <p:cNvSpPr>
            <a:spLocks noGrp="1"/>
          </p:cNvSpPr>
          <p:nvPr>
            <p:ph idx="1"/>
          </p:nvPr>
        </p:nvSpPr>
        <p:spPr>
          <a:xfrm>
            <a:off x="190500" y="5653366"/>
            <a:ext cx="11811000" cy="578604"/>
          </a:xfrm>
        </p:spPr>
        <p:txBody>
          <a:bodyPr/>
          <a:lstStyle/>
          <a:p>
            <a:pPr marL="0" indent="0" algn="ctr">
              <a:buNone/>
            </a:pPr>
            <a:r>
              <a:rPr lang="en-US" dirty="0">
                <a:latin typeface="Source Sans 3" panose="020B0303030403020204" pitchFamily="34" charset="0"/>
              </a:rPr>
              <a:t>The negated number is the original number </a:t>
            </a:r>
            <a:r>
              <a:rPr lang="en-US" b="1" dirty="0">
                <a:solidFill>
                  <a:srgbClr val="0432FF"/>
                </a:solidFill>
                <a:latin typeface="Source Sans 3" panose="020B0303030403020204" pitchFamily="34" charset="0"/>
              </a:rPr>
              <a:t>bitwise</a:t>
            </a:r>
            <a:r>
              <a:rPr lang="en-US" dirty="0">
                <a:solidFill>
                  <a:srgbClr val="0432FF"/>
                </a:solidFill>
                <a:latin typeface="Source Sans 3" panose="020B0303030403020204" pitchFamily="34" charset="0"/>
              </a:rPr>
              <a:t> </a:t>
            </a:r>
            <a:r>
              <a:rPr lang="en-US" b="1" dirty="0">
                <a:solidFill>
                  <a:srgbClr val="0432FF"/>
                </a:solidFill>
                <a:latin typeface="Source Sans 3" panose="020B0303030403020204" pitchFamily="34" charset="0"/>
              </a:rPr>
              <a:t>inverted</a:t>
            </a:r>
            <a:r>
              <a:rPr lang="en-US" dirty="0">
                <a:latin typeface="Source Sans 3" panose="020B0303030403020204" pitchFamily="34" charset="0"/>
              </a:rPr>
              <a:t>,</a:t>
            </a:r>
            <a:r>
              <a:rPr lang="en-US" b="1" dirty="0">
                <a:latin typeface="Source Sans 3" panose="020B0303030403020204" pitchFamily="34" charset="0"/>
              </a:rPr>
              <a:t> </a:t>
            </a:r>
            <a:r>
              <a:rPr lang="en-US" b="1" dirty="0">
                <a:solidFill>
                  <a:srgbClr val="0432FF"/>
                </a:solidFill>
                <a:latin typeface="Source Sans 3" panose="020B0303030403020204" pitchFamily="34" charset="0"/>
              </a:rPr>
              <a:t>plus one more</a:t>
            </a:r>
            <a:r>
              <a:rPr lang="en-US" dirty="0">
                <a:latin typeface="Source Sans 3" panose="020B0303030403020204" pitchFamily="34" charset="0"/>
              </a:rPr>
              <a:t>. </a:t>
            </a:r>
          </a:p>
        </p:txBody>
      </p:sp>
    </p:spTree>
    <p:extLst>
      <p:ext uri="{BB962C8B-B14F-4D97-AF65-F5344CB8AC3E}">
        <p14:creationId xmlns:p14="http://schemas.microsoft.com/office/powerpoint/2010/main" val="929824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13D3A-9096-8648-ADDB-3F75F6DDF06A}"/>
              </a:ext>
            </a:extLst>
          </p:cNvPr>
          <p:cNvSpPr>
            <a:spLocks noGrp="1"/>
          </p:cNvSpPr>
          <p:nvPr>
            <p:ph type="title"/>
          </p:nvPr>
        </p:nvSpPr>
        <p:spPr/>
        <p:txBody>
          <a:bodyPr/>
          <a:lstStyle/>
          <a:p>
            <a:r>
              <a:rPr lang="en-US" dirty="0">
                <a:latin typeface="Source Sans 3" panose="020B0303030403020204" pitchFamily="34" charset="0"/>
              </a:rPr>
              <a:t>Proposal: Optimize for Addition</a:t>
            </a:r>
            <a:endParaRPr lang="en-US" dirty="0"/>
          </a:p>
        </p:txBody>
      </p:sp>
      <p:sp>
        <p:nvSpPr>
          <p:cNvPr id="19" name="Text Placeholder 18">
            <a:extLst>
              <a:ext uri="{FF2B5EF4-FFF2-40B4-BE49-F238E27FC236}">
                <a16:creationId xmlns:a16="http://schemas.microsoft.com/office/drawing/2014/main" id="{5EE40293-987E-744B-B1F4-9877A9E2BBBC}"/>
              </a:ext>
            </a:extLst>
          </p:cNvPr>
          <p:cNvSpPr>
            <a:spLocks noGrp="1"/>
          </p:cNvSpPr>
          <p:nvPr>
            <p:ph type="body" idx="11"/>
          </p:nvPr>
        </p:nvSpPr>
        <p:spPr/>
        <p:txBody>
          <a:bodyPr anchor="ctr"/>
          <a:lstStyle/>
          <a:p>
            <a:r>
              <a:rPr lang="en-US" dirty="0">
                <a:latin typeface="Source Sans 3" panose="020B0303030403020204" pitchFamily="34" charset="0"/>
              </a:rPr>
              <a:t>A binary number plus its inverse is all 1s.</a:t>
            </a:r>
          </a:p>
        </p:txBody>
      </p:sp>
      <p:sp>
        <p:nvSpPr>
          <p:cNvPr id="22" name="Text Placeholder 21">
            <a:extLst>
              <a:ext uri="{FF2B5EF4-FFF2-40B4-BE49-F238E27FC236}">
                <a16:creationId xmlns:a16="http://schemas.microsoft.com/office/drawing/2014/main" id="{C5942253-D6E0-6C42-994C-481CDED86851}"/>
              </a:ext>
            </a:extLst>
          </p:cNvPr>
          <p:cNvSpPr>
            <a:spLocks noGrp="1"/>
          </p:cNvSpPr>
          <p:nvPr>
            <p:ph type="body" idx="12"/>
          </p:nvPr>
        </p:nvSpPr>
        <p:spPr/>
        <p:txBody>
          <a:bodyPr anchor="ctr"/>
          <a:lstStyle/>
          <a:p>
            <a:r>
              <a:rPr lang="en-US" dirty="0">
                <a:latin typeface="Source Sans 3" panose="020B0303030403020204" pitchFamily="34" charset="0"/>
              </a:rPr>
              <a:t>Add 1 to this to carry over all 1s and get 0!</a:t>
            </a:r>
          </a:p>
        </p:txBody>
      </p:sp>
      <p:sp>
        <p:nvSpPr>
          <p:cNvPr id="4" name="TextBox 3">
            <a:extLst>
              <a:ext uri="{FF2B5EF4-FFF2-40B4-BE49-F238E27FC236}">
                <a16:creationId xmlns:a16="http://schemas.microsoft.com/office/drawing/2014/main" id="{CB23B46B-36AD-E54F-BB28-E6B482185D4A}"/>
              </a:ext>
            </a:extLst>
          </p:cNvPr>
          <p:cNvSpPr txBox="1"/>
          <p:nvPr/>
        </p:nvSpPr>
        <p:spPr>
          <a:xfrm>
            <a:off x="1705978" y="2378672"/>
            <a:ext cx="2640467" cy="1415772"/>
          </a:xfrm>
          <a:prstGeom prst="rect">
            <a:avLst/>
          </a:prstGeom>
          <a:noFill/>
        </p:spPr>
        <p:txBody>
          <a:bodyPr wrap="none" rtlCol="0">
            <a:spAutoFit/>
          </a:bodyPr>
          <a:lstStyle/>
          <a:p>
            <a:pPr algn="ctr"/>
            <a:r>
              <a:rPr lang="en-US" sz="8600" dirty="0"/>
              <a:t>0101</a:t>
            </a:r>
          </a:p>
        </p:txBody>
      </p:sp>
      <p:sp>
        <p:nvSpPr>
          <p:cNvPr id="5" name="TextBox 4">
            <a:extLst>
              <a:ext uri="{FF2B5EF4-FFF2-40B4-BE49-F238E27FC236}">
                <a16:creationId xmlns:a16="http://schemas.microsoft.com/office/drawing/2014/main" id="{54659B1D-4870-FC4B-B3D4-8C0D6A30EB0F}"/>
              </a:ext>
            </a:extLst>
          </p:cNvPr>
          <p:cNvSpPr txBox="1"/>
          <p:nvPr/>
        </p:nvSpPr>
        <p:spPr>
          <a:xfrm>
            <a:off x="1705978" y="3429042"/>
            <a:ext cx="2640467" cy="1415772"/>
          </a:xfrm>
          <a:prstGeom prst="rect">
            <a:avLst/>
          </a:prstGeom>
          <a:noFill/>
        </p:spPr>
        <p:txBody>
          <a:bodyPr wrap="none" rtlCol="0">
            <a:spAutoFit/>
          </a:bodyPr>
          <a:lstStyle/>
          <a:p>
            <a:pPr algn="ctr"/>
            <a:r>
              <a:rPr lang="en-US" sz="8600" dirty="0">
                <a:solidFill>
                  <a:srgbClr val="C00000"/>
                </a:solidFill>
              </a:rPr>
              <a:t>1010</a:t>
            </a:r>
          </a:p>
        </p:txBody>
      </p:sp>
      <p:sp>
        <p:nvSpPr>
          <p:cNvPr id="6" name="TextBox 5">
            <a:extLst>
              <a:ext uri="{FF2B5EF4-FFF2-40B4-BE49-F238E27FC236}">
                <a16:creationId xmlns:a16="http://schemas.microsoft.com/office/drawing/2014/main" id="{6006A4F1-25AC-5448-9949-CAFA0DD3D015}"/>
              </a:ext>
            </a:extLst>
          </p:cNvPr>
          <p:cNvSpPr txBox="1"/>
          <p:nvPr/>
        </p:nvSpPr>
        <p:spPr>
          <a:xfrm>
            <a:off x="1828800" y="4541045"/>
            <a:ext cx="2394823" cy="1415772"/>
          </a:xfrm>
          <a:prstGeom prst="rect">
            <a:avLst/>
          </a:prstGeom>
          <a:noFill/>
        </p:spPr>
        <p:txBody>
          <a:bodyPr wrap="none" rtlCol="0">
            <a:spAutoFit/>
          </a:bodyPr>
          <a:lstStyle/>
          <a:p>
            <a:pPr algn="ctr"/>
            <a:r>
              <a:rPr lang="en-US" sz="8600" dirty="0"/>
              <a:t>1111</a:t>
            </a:r>
          </a:p>
        </p:txBody>
      </p:sp>
      <p:cxnSp>
        <p:nvCxnSpPr>
          <p:cNvPr id="7" name="Straight Connector 6">
            <a:extLst>
              <a:ext uri="{FF2B5EF4-FFF2-40B4-BE49-F238E27FC236}">
                <a16:creationId xmlns:a16="http://schemas.microsoft.com/office/drawing/2014/main" id="{19981EB6-E0D4-074D-8871-069AE40CBBC1}"/>
              </a:ext>
            </a:extLst>
          </p:cNvPr>
          <p:cNvCxnSpPr/>
          <p:nvPr/>
        </p:nvCxnSpPr>
        <p:spPr>
          <a:xfrm flipH="1">
            <a:off x="1578412" y="4724442"/>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9EB58BB-224D-8645-A6A5-7E1AC9ABAE1A}"/>
              </a:ext>
            </a:extLst>
          </p:cNvPr>
          <p:cNvSpPr txBox="1"/>
          <p:nvPr/>
        </p:nvSpPr>
        <p:spPr>
          <a:xfrm>
            <a:off x="1418206" y="3958030"/>
            <a:ext cx="521298" cy="784830"/>
          </a:xfrm>
          <a:prstGeom prst="rect">
            <a:avLst/>
          </a:prstGeom>
          <a:noFill/>
        </p:spPr>
        <p:txBody>
          <a:bodyPr wrap="none" rtlCol="0">
            <a:spAutoFit/>
          </a:bodyPr>
          <a:lstStyle/>
          <a:p>
            <a:r>
              <a:rPr lang="en-US" sz="4500" b="1" dirty="0"/>
              <a:t>+</a:t>
            </a:r>
          </a:p>
        </p:txBody>
      </p:sp>
      <p:cxnSp>
        <p:nvCxnSpPr>
          <p:cNvPr id="23" name="Straight Connector 22">
            <a:extLst>
              <a:ext uri="{FF2B5EF4-FFF2-40B4-BE49-F238E27FC236}">
                <a16:creationId xmlns:a16="http://schemas.microsoft.com/office/drawing/2014/main" id="{60802D9C-A6CB-F344-B7D6-47F6B11C7995}"/>
              </a:ext>
            </a:extLst>
          </p:cNvPr>
          <p:cNvCxnSpPr>
            <a:cxnSpLocks/>
          </p:cNvCxnSpPr>
          <p:nvPr/>
        </p:nvCxnSpPr>
        <p:spPr>
          <a:xfrm flipH="1">
            <a:off x="130612" y="2362200"/>
            <a:ext cx="535578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94C7AB5-631B-0D49-AEE8-7645A99B9249}"/>
              </a:ext>
            </a:extLst>
          </p:cNvPr>
          <p:cNvCxnSpPr>
            <a:cxnSpLocks/>
          </p:cNvCxnSpPr>
          <p:nvPr/>
        </p:nvCxnSpPr>
        <p:spPr>
          <a:xfrm flipH="1">
            <a:off x="6172200" y="2362200"/>
            <a:ext cx="571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7013FB0-46E1-3F4B-B390-6C9D80B6EA46}"/>
              </a:ext>
            </a:extLst>
          </p:cNvPr>
          <p:cNvSpPr txBox="1"/>
          <p:nvPr/>
        </p:nvSpPr>
        <p:spPr>
          <a:xfrm>
            <a:off x="7840558" y="2377740"/>
            <a:ext cx="2394823" cy="1415772"/>
          </a:xfrm>
          <a:prstGeom prst="rect">
            <a:avLst/>
          </a:prstGeom>
          <a:noFill/>
        </p:spPr>
        <p:txBody>
          <a:bodyPr wrap="none" rtlCol="0">
            <a:spAutoFit/>
          </a:bodyPr>
          <a:lstStyle/>
          <a:p>
            <a:pPr algn="ctr"/>
            <a:r>
              <a:rPr lang="en-US" sz="8600" dirty="0"/>
              <a:t>1111</a:t>
            </a:r>
          </a:p>
        </p:txBody>
      </p:sp>
      <p:sp>
        <p:nvSpPr>
          <p:cNvPr id="33" name="TextBox 32">
            <a:extLst>
              <a:ext uri="{FF2B5EF4-FFF2-40B4-BE49-F238E27FC236}">
                <a16:creationId xmlns:a16="http://schemas.microsoft.com/office/drawing/2014/main" id="{61A908C7-1F5B-D944-9D00-1F8B1FAD268B}"/>
              </a:ext>
            </a:extLst>
          </p:cNvPr>
          <p:cNvSpPr txBox="1"/>
          <p:nvPr/>
        </p:nvSpPr>
        <p:spPr>
          <a:xfrm>
            <a:off x="7717735" y="3428110"/>
            <a:ext cx="2640467" cy="1415772"/>
          </a:xfrm>
          <a:prstGeom prst="rect">
            <a:avLst/>
          </a:prstGeom>
          <a:noFill/>
        </p:spPr>
        <p:txBody>
          <a:bodyPr wrap="none" rtlCol="0">
            <a:spAutoFit/>
          </a:bodyPr>
          <a:lstStyle/>
          <a:p>
            <a:pPr algn="ctr"/>
            <a:r>
              <a:rPr lang="en-US" sz="8600" dirty="0">
                <a:solidFill>
                  <a:srgbClr val="C00000"/>
                </a:solidFill>
              </a:rPr>
              <a:t>0001</a:t>
            </a:r>
          </a:p>
        </p:txBody>
      </p:sp>
      <p:sp>
        <p:nvSpPr>
          <p:cNvPr id="34" name="TextBox 33">
            <a:extLst>
              <a:ext uri="{FF2B5EF4-FFF2-40B4-BE49-F238E27FC236}">
                <a16:creationId xmlns:a16="http://schemas.microsoft.com/office/drawing/2014/main" id="{32B19241-7CD3-1043-B6E6-7F02493D1ABE}"/>
              </a:ext>
            </a:extLst>
          </p:cNvPr>
          <p:cNvSpPr txBox="1"/>
          <p:nvPr/>
        </p:nvSpPr>
        <p:spPr>
          <a:xfrm>
            <a:off x="7717735" y="4540113"/>
            <a:ext cx="2640467" cy="1415772"/>
          </a:xfrm>
          <a:prstGeom prst="rect">
            <a:avLst/>
          </a:prstGeom>
          <a:noFill/>
        </p:spPr>
        <p:txBody>
          <a:bodyPr wrap="none" rtlCol="0">
            <a:spAutoFit/>
          </a:bodyPr>
          <a:lstStyle/>
          <a:p>
            <a:pPr algn="ctr"/>
            <a:r>
              <a:rPr lang="en-US" sz="8600" dirty="0"/>
              <a:t>0000</a:t>
            </a:r>
          </a:p>
        </p:txBody>
      </p:sp>
      <p:cxnSp>
        <p:nvCxnSpPr>
          <p:cNvPr id="35" name="Straight Connector 34">
            <a:extLst>
              <a:ext uri="{FF2B5EF4-FFF2-40B4-BE49-F238E27FC236}">
                <a16:creationId xmlns:a16="http://schemas.microsoft.com/office/drawing/2014/main" id="{BA2E6A8B-2FEF-2840-933D-7A29BB6E04DA}"/>
              </a:ext>
            </a:extLst>
          </p:cNvPr>
          <p:cNvCxnSpPr/>
          <p:nvPr/>
        </p:nvCxnSpPr>
        <p:spPr>
          <a:xfrm flipH="1">
            <a:off x="7590169" y="472351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2A692E1A-674A-1E4F-BAB1-D3B21DFA76BE}"/>
              </a:ext>
            </a:extLst>
          </p:cNvPr>
          <p:cNvSpPr txBox="1"/>
          <p:nvPr/>
        </p:nvSpPr>
        <p:spPr>
          <a:xfrm>
            <a:off x="7227481" y="3958030"/>
            <a:ext cx="521298" cy="784830"/>
          </a:xfrm>
          <a:prstGeom prst="rect">
            <a:avLst/>
          </a:prstGeom>
          <a:noFill/>
        </p:spPr>
        <p:txBody>
          <a:bodyPr wrap="none" rtlCol="0">
            <a:spAutoFit/>
          </a:bodyPr>
          <a:lstStyle/>
          <a:p>
            <a:r>
              <a:rPr lang="en-US" sz="4500" b="1" dirty="0"/>
              <a:t>+</a:t>
            </a:r>
          </a:p>
        </p:txBody>
      </p:sp>
      <p:sp>
        <p:nvSpPr>
          <p:cNvPr id="9" name="TextBox 8">
            <a:extLst>
              <a:ext uri="{FF2B5EF4-FFF2-40B4-BE49-F238E27FC236}">
                <a16:creationId xmlns:a16="http://schemas.microsoft.com/office/drawing/2014/main" id="{2A90C1AD-5154-70AA-6BAF-18BF3387C207}"/>
              </a:ext>
            </a:extLst>
          </p:cNvPr>
          <p:cNvSpPr txBox="1"/>
          <p:nvPr/>
        </p:nvSpPr>
        <p:spPr>
          <a:xfrm>
            <a:off x="872477" y="5836864"/>
            <a:ext cx="10227590" cy="954107"/>
          </a:xfrm>
          <a:prstGeom prst="rect">
            <a:avLst/>
          </a:prstGeom>
          <a:noFill/>
        </p:spPr>
        <p:txBody>
          <a:bodyPr wrap="square">
            <a:spAutoFit/>
          </a:bodyPr>
          <a:lstStyle/>
          <a:p>
            <a:pPr algn="ctr"/>
            <a:r>
              <a:rPr lang="en-US" sz="2800" dirty="0">
                <a:latin typeface="Source Sans 3" panose="020B0303030403020204" pitchFamily="34" charset="0"/>
              </a:rPr>
              <a:t>This "proposal" is in fact the scheme used in practice, and it’s called </a:t>
            </a:r>
            <a:r>
              <a:rPr lang="en-US" sz="2800" b="1" dirty="0">
                <a:solidFill>
                  <a:srgbClr val="0432FF"/>
                </a:solidFill>
                <a:latin typeface="Source Sans 3" panose="020B0303030403020204" pitchFamily="34" charset="0"/>
              </a:rPr>
              <a:t>two’s complement</a:t>
            </a:r>
            <a:r>
              <a:rPr lang="en-US" sz="2800" dirty="0">
                <a:latin typeface="Source Sans 3" panose="020B0303030403020204" pitchFamily="34" charset="0"/>
              </a:rPr>
              <a:t>.</a:t>
            </a:r>
            <a:endParaRPr lang="en-US" sz="2800" dirty="0"/>
          </a:p>
        </p:txBody>
      </p:sp>
    </p:spTree>
    <p:extLst>
      <p:ext uri="{BB962C8B-B14F-4D97-AF65-F5344CB8AC3E}">
        <p14:creationId xmlns:p14="http://schemas.microsoft.com/office/powerpoint/2010/main" val="426759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P spid="32" grpId="0"/>
      <p:bldP spid="33" grpId="0"/>
      <p:bldP spid="34" grpId="0"/>
      <p:bldP spid="36"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549F-C722-1841-B844-658517D487E0}"/>
              </a:ext>
            </a:extLst>
          </p:cNvPr>
          <p:cNvSpPr>
            <a:spLocks noGrp="1"/>
          </p:cNvSpPr>
          <p:nvPr>
            <p:ph type="title"/>
          </p:nvPr>
        </p:nvSpPr>
        <p:spPr/>
        <p:txBody>
          <a:bodyPr/>
          <a:lstStyle/>
          <a:p>
            <a:r>
              <a:rPr lang="en-US" dirty="0">
                <a:latin typeface="Source Sans 3" panose="020B0303030403020204" pitchFamily="34" charset="0"/>
              </a:rPr>
              <a:t>Redux: Two’s Complement</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FA814DF-2C62-2F42-82DE-24392E1D3213}"/>
              </a:ext>
            </a:extLst>
          </p:cNvPr>
          <p:cNvPicPr>
            <a:picLocks noChangeAspect="1"/>
          </p:cNvPicPr>
          <p:nvPr/>
        </p:nvPicPr>
        <p:blipFill>
          <a:blip r:embed="rId3"/>
          <a:stretch>
            <a:fillRect/>
          </a:stretch>
        </p:blipFill>
        <p:spPr>
          <a:xfrm>
            <a:off x="6705600" y="1371600"/>
            <a:ext cx="5297273" cy="5341581"/>
          </a:xfrm>
          <a:prstGeom prst="rect">
            <a:avLst/>
          </a:prstGeom>
          <a:ln w="12700">
            <a:miter lim="400000"/>
          </a:ln>
        </p:spPr>
      </p:pic>
      <p:sp>
        <p:nvSpPr>
          <p:cNvPr id="5" name="Content Placeholder 2">
            <a:extLst>
              <a:ext uri="{FF2B5EF4-FFF2-40B4-BE49-F238E27FC236}">
                <a16:creationId xmlns:a16="http://schemas.microsoft.com/office/drawing/2014/main" id="{BEC05EDB-4284-7E42-8622-90564550C2FA}"/>
              </a:ext>
            </a:extLst>
          </p:cNvPr>
          <p:cNvSpPr>
            <a:spLocks noGrp="1"/>
          </p:cNvSpPr>
          <p:nvPr>
            <p:ph idx="1"/>
          </p:nvPr>
        </p:nvSpPr>
        <p:spPr>
          <a:xfrm>
            <a:off x="152400" y="1295400"/>
            <a:ext cx="6705600" cy="5181600"/>
          </a:xfrm>
        </p:spPr>
        <p:txBody>
          <a:bodyPr/>
          <a:lstStyle/>
          <a:p>
            <a:r>
              <a:rPr lang="en-US" dirty="0">
                <a:latin typeface="Source Sans 3" panose="020B0303030403020204" pitchFamily="34" charset="0"/>
              </a:rPr>
              <a:t>We represent a positive number as we did before, and its negative counterpart via its </a:t>
            </a:r>
            <a:r>
              <a:rPr lang="en-US" b="1" dirty="0">
                <a:solidFill>
                  <a:srgbClr val="0432FF"/>
                </a:solidFill>
                <a:latin typeface="Source Sans 3" panose="020B0303030403020204" pitchFamily="34" charset="0"/>
              </a:rPr>
              <a:t>two's complement</a:t>
            </a:r>
            <a:r>
              <a:rPr lang="en-US" b="1" dirty="0">
                <a:latin typeface="Source Sans 3" panose="020B0303030403020204" pitchFamily="34" charset="0"/>
              </a:rPr>
              <a:t>.</a:t>
            </a:r>
          </a:p>
          <a:p>
            <a:r>
              <a:rPr lang="en-US" dirty="0">
                <a:latin typeface="Source Sans 3" panose="020B0303030403020204" pitchFamily="34" charset="0"/>
              </a:rPr>
              <a:t>The </a:t>
            </a:r>
            <a:r>
              <a:rPr lang="en-US" b="1" dirty="0">
                <a:solidFill>
                  <a:srgbClr val="0432FF"/>
                </a:solidFill>
                <a:latin typeface="Source Sans 3" panose="020B0303030403020204" pitchFamily="34" charset="0"/>
              </a:rPr>
              <a:t>two’s complement</a:t>
            </a:r>
            <a:r>
              <a:rPr lang="en-US" dirty="0">
                <a:latin typeface="Source Sans 3" panose="020B0303030403020204" pitchFamily="34" charset="0"/>
              </a:rPr>
              <a:t> of a number is formed by inverting all bits and then adding 1.</a:t>
            </a:r>
          </a:p>
          <a:p>
            <a:r>
              <a:rPr lang="en-US" dirty="0">
                <a:latin typeface="Source Sans 3" panose="020B0303030403020204" pitchFamily="34" charset="0"/>
              </a:rPr>
              <a:t>This works to convert from positive to negative </a:t>
            </a:r>
            <a:r>
              <a:rPr lang="en-US" b="1" dirty="0">
                <a:solidFill>
                  <a:schemeClr val="accent2"/>
                </a:solidFill>
                <a:latin typeface="Source Sans 3" panose="020B0303030403020204" pitchFamily="34" charset="0"/>
              </a:rPr>
              <a:t>and</a:t>
            </a:r>
            <a:r>
              <a:rPr lang="en-US" dirty="0">
                <a:latin typeface="Source Sans 3" panose="020B0303030403020204" pitchFamily="34" charset="0"/>
              </a:rPr>
              <a:t> back from negative to positive!</a:t>
            </a:r>
          </a:p>
          <a:p>
            <a:endParaRPr lang="en-US" dirty="0"/>
          </a:p>
        </p:txBody>
      </p:sp>
    </p:spTree>
    <p:extLst>
      <p:ext uri="{BB962C8B-B14F-4D97-AF65-F5344CB8AC3E}">
        <p14:creationId xmlns:p14="http://schemas.microsoft.com/office/powerpoint/2010/main" val="214011686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549F-C722-1841-B844-658517D487E0}"/>
              </a:ext>
            </a:extLst>
          </p:cNvPr>
          <p:cNvSpPr>
            <a:spLocks noGrp="1"/>
          </p:cNvSpPr>
          <p:nvPr>
            <p:ph type="title"/>
          </p:nvPr>
        </p:nvSpPr>
        <p:spPr/>
        <p:txBody>
          <a:bodyPr/>
          <a:lstStyle/>
          <a:p>
            <a:r>
              <a:rPr lang="en-US" dirty="0">
                <a:latin typeface="Source Sans 3" panose="020B0303030403020204" pitchFamily="34" charset="0"/>
              </a:rPr>
              <a:t>Redux: Two’s Complement</a:t>
            </a:r>
            <a:endParaRPr lang="en-US" dirty="0"/>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FA814DF-2C62-2F42-82DE-24392E1D3213}"/>
              </a:ext>
            </a:extLst>
          </p:cNvPr>
          <p:cNvPicPr>
            <a:picLocks noChangeAspect="1"/>
          </p:cNvPicPr>
          <p:nvPr/>
        </p:nvPicPr>
        <p:blipFill>
          <a:blip r:embed="rId3"/>
          <a:stretch>
            <a:fillRect/>
          </a:stretch>
        </p:blipFill>
        <p:spPr>
          <a:xfrm>
            <a:off x="6705600" y="1371600"/>
            <a:ext cx="5297273" cy="5341581"/>
          </a:xfrm>
          <a:prstGeom prst="rect">
            <a:avLst/>
          </a:prstGeom>
          <a:ln w="12700">
            <a:miter lim="400000"/>
          </a:ln>
        </p:spPr>
      </p:pic>
      <p:sp>
        <p:nvSpPr>
          <p:cNvPr id="5" name="Content Placeholder 2">
            <a:extLst>
              <a:ext uri="{FF2B5EF4-FFF2-40B4-BE49-F238E27FC236}">
                <a16:creationId xmlns:a16="http://schemas.microsoft.com/office/drawing/2014/main" id="{BEC05EDB-4284-7E42-8622-90564550C2FA}"/>
              </a:ext>
            </a:extLst>
          </p:cNvPr>
          <p:cNvSpPr>
            <a:spLocks noGrp="1"/>
          </p:cNvSpPr>
          <p:nvPr>
            <p:ph idx="1"/>
          </p:nvPr>
        </p:nvSpPr>
        <p:spPr>
          <a:xfrm>
            <a:off x="152400" y="1295400"/>
            <a:ext cx="6553200" cy="5181600"/>
          </a:xfrm>
        </p:spPr>
        <p:txBody>
          <a:bodyPr/>
          <a:lstStyle/>
          <a:p>
            <a:pPr>
              <a:buClr>
                <a:schemeClr val="tx1"/>
              </a:buClr>
            </a:pPr>
            <a:r>
              <a:rPr lang="en-US" b="1" dirty="0">
                <a:solidFill>
                  <a:srgbClr val="C00000"/>
                </a:solidFill>
                <a:latin typeface="Source Sans 3" panose="020B0303030403020204" pitchFamily="34" charset="0"/>
              </a:rPr>
              <a:t>Con</a:t>
            </a:r>
            <a:r>
              <a:rPr lang="en-US" dirty="0">
                <a:latin typeface="Source Sans 3" panose="020B0303030403020204" pitchFamily="34" charset="0"/>
              </a:rPr>
              <a:t>: more difficult to represent than unsigned, and difficult to convert to and from decimal, between positive and negative.</a:t>
            </a:r>
          </a:p>
          <a:p>
            <a:pPr>
              <a:buClr>
                <a:schemeClr val="tx1"/>
              </a:buClr>
            </a:pPr>
            <a:r>
              <a:rPr lang="en-US" b="1" dirty="0">
                <a:solidFill>
                  <a:srgbClr val="008000"/>
                </a:solidFill>
                <a:latin typeface="Source Sans 3" panose="020B0303030403020204" pitchFamily="34" charset="0"/>
              </a:rPr>
              <a:t>Pro</a:t>
            </a:r>
            <a:r>
              <a:rPr lang="en-US" dirty="0">
                <a:latin typeface="Source Sans 3" panose="020B0303030403020204" pitchFamily="34" charset="0"/>
              </a:rPr>
              <a:t>: only 1 representation for 0. 😍</a:t>
            </a:r>
          </a:p>
          <a:p>
            <a:pPr>
              <a:buClr>
                <a:schemeClr val="tx1"/>
              </a:buClr>
            </a:pPr>
            <a:r>
              <a:rPr lang="en-US" b="1" dirty="0">
                <a:solidFill>
                  <a:srgbClr val="008000"/>
                </a:solidFill>
                <a:latin typeface="Source Sans 3" panose="020B0303030403020204" pitchFamily="34" charset="0"/>
              </a:rPr>
              <a:t>Pro</a:t>
            </a:r>
            <a:r>
              <a:rPr lang="en-US" dirty="0">
                <a:latin typeface="Source Sans 3" panose="020B0303030403020204" pitchFamily="34" charset="0"/>
              </a:rPr>
              <a:t>:</a:t>
            </a:r>
            <a:r>
              <a:rPr lang="en-US" b="1" dirty="0">
                <a:latin typeface="Source Sans 3" panose="020B0303030403020204" pitchFamily="34" charset="0"/>
              </a:rPr>
              <a:t> </a:t>
            </a:r>
            <a:r>
              <a:rPr lang="en-US" dirty="0">
                <a:latin typeface="Source Sans 3" panose="020B0303030403020204" pitchFamily="34" charset="0"/>
              </a:rPr>
              <a:t>the most significant bit still indicates the sign of a number.</a:t>
            </a:r>
          </a:p>
          <a:p>
            <a:pPr>
              <a:buClr>
                <a:schemeClr val="tx1"/>
              </a:buClr>
            </a:pPr>
            <a:r>
              <a:rPr lang="en-US" b="1" dirty="0">
                <a:solidFill>
                  <a:srgbClr val="008000"/>
                </a:solidFill>
                <a:latin typeface="Source Sans 3" panose="020B0303030403020204" pitchFamily="34" charset="0"/>
              </a:rPr>
              <a:t>Pro</a:t>
            </a:r>
            <a:r>
              <a:rPr lang="en-US" dirty="0">
                <a:latin typeface="Source Sans 3" panose="020B0303030403020204" pitchFamily="34" charset="0"/>
              </a:rPr>
              <a:t>:</a:t>
            </a:r>
            <a:r>
              <a:rPr lang="en-US" b="1" dirty="0">
                <a:latin typeface="Source Sans 3" panose="020B0303030403020204" pitchFamily="34" charset="0"/>
              </a:rPr>
              <a:t> </a:t>
            </a:r>
            <a:r>
              <a:rPr lang="en-US" dirty="0">
                <a:latin typeface="Source Sans 3" panose="020B0303030403020204" pitchFamily="34" charset="0"/>
              </a:rPr>
              <a:t>addition now works uniformly for any combination of positive and negative numbers.</a:t>
            </a:r>
          </a:p>
        </p:txBody>
      </p:sp>
      <p:pic>
        <p:nvPicPr>
          <p:cNvPr id="4098" name="Picture 2" descr="Joy (Inside Out) Excited Vector by EliBoyProductions on DeviantArt">
            <a:extLst>
              <a:ext uri="{FF2B5EF4-FFF2-40B4-BE49-F238E27FC236}">
                <a16:creationId xmlns:a16="http://schemas.microsoft.com/office/drawing/2014/main" id="{06E06D12-8D0B-7BC2-17C7-73138FE1BF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5259577"/>
            <a:ext cx="1421765" cy="1335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031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DBBD5-976D-884A-811E-AE69C050F3F6}"/>
              </a:ext>
            </a:extLst>
          </p:cNvPr>
          <p:cNvSpPr>
            <a:spLocks noGrp="1"/>
          </p:cNvSpPr>
          <p:nvPr>
            <p:ph type="title"/>
          </p:nvPr>
        </p:nvSpPr>
        <p:spPr/>
        <p:txBody>
          <a:bodyPr/>
          <a:lstStyle/>
          <a:p>
            <a:r>
              <a:rPr lang="en-US" dirty="0">
                <a:latin typeface="Source Sans 3" panose="020B0303030403020204" pitchFamily="34" charset="0"/>
              </a:rPr>
              <a:t>Binary Representation and Overflow</a:t>
            </a:r>
          </a:p>
        </p:txBody>
      </p:sp>
      <p:sp>
        <p:nvSpPr>
          <p:cNvPr id="3" name="Content Placeholder 2">
            <a:extLst>
              <a:ext uri="{FF2B5EF4-FFF2-40B4-BE49-F238E27FC236}">
                <a16:creationId xmlns:a16="http://schemas.microsoft.com/office/drawing/2014/main" id="{DE47D7A4-BC41-674A-A8D4-822F146BA33F}"/>
              </a:ext>
            </a:extLst>
          </p:cNvPr>
          <p:cNvSpPr>
            <a:spLocks noGrp="1"/>
          </p:cNvSpPr>
          <p:nvPr>
            <p:ph idx="1"/>
          </p:nvPr>
        </p:nvSpPr>
        <p:spPr>
          <a:xfrm>
            <a:off x="152400" y="1295400"/>
            <a:ext cx="11811000" cy="5410200"/>
          </a:xfrm>
        </p:spPr>
        <p:txBody>
          <a:bodyPr/>
          <a:lstStyle/>
          <a:p>
            <a:pPr marL="0" indent="0">
              <a:buNone/>
            </a:pPr>
            <a:r>
              <a:rPr lang="en-US" dirty="0">
                <a:latin typeface="Source Sans 3" panose="020B0303030403020204" pitchFamily="34" charset="0"/>
              </a:rPr>
              <a:t>If you exceed the </a:t>
            </a:r>
            <a:r>
              <a:rPr lang="en-US" b="1" dirty="0">
                <a:solidFill>
                  <a:schemeClr val="accent2"/>
                </a:solidFill>
                <a:latin typeface="Source Sans 3" panose="020B0303030403020204" pitchFamily="34" charset="0"/>
              </a:rPr>
              <a:t>maximum</a:t>
            </a:r>
            <a:r>
              <a:rPr lang="en-US" dirty="0">
                <a:latin typeface="Source Sans 3" panose="020B0303030403020204" pitchFamily="34" charset="0"/>
              </a:rPr>
              <a:t> </a:t>
            </a:r>
            <a:r>
              <a:rPr lang="en-US" b="1" dirty="0">
                <a:solidFill>
                  <a:srgbClr val="0432FF"/>
                </a:solidFill>
                <a:latin typeface="Source Sans 3" panose="020B0303030403020204" pitchFamily="34" charset="0"/>
              </a:rPr>
              <a:t>unsigned</a:t>
            </a:r>
            <a:r>
              <a:rPr lang="en-US" dirty="0">
                <a:latin typeface="Source Sans 3" panose="020B0303030403020204" pitchFamily="34" charset="0"/>
              </a:rPr>
              <a:t> value representable with a fixed number of bits n, the result </a:t>
            </a:r>
            <a:r>
              <a:rPr lang="en-US" b="1" dirty="0">
                <a:solidFill>
                  <a:srgbClr val="0432FF"/>
                </a:solidFill>
                <a:latin typeface="Source Sans 3" panose="020B0303030403020204" pitchFamily="34" charset="0"/>
              </a:rPr>
              <a:t>wraps around</a:t>
            </a:r>
            <a:r>
              <a:rPr lang="en-US" dirty="0">
                <a:latin typeface="Source Sans 3" panose="020B0303030403020204" pitchFamily="34" charset="0"/>
              </a:rPr>
              <a:t>, modulo 2ⁿ. This is called </a:t>
            </a:r>
            <a:r>
              <a:rPr lang="en-US" b="1" dirty="0">
                <a:solidFill>
                  <a:srgbClr val="0432FF"/>
                </a:solidFill>
                <a:latin typeface="Source Sans 3" panose="020B0303030403020204" pitchFamily="34" charset="0"/>
              </a:rPr>
              <a:t>overflow</a:t>
            </a:r>
            <a:r>
              <a:rPr lang="en-US" dirty="0">
                <a:latin typeface="Source Sans 3" panose="020B0303030403020204" pitchFamily="34" charset="0"/>
              </a:rPr>
              <a:t>.</a:t>
            </a:r>
          </a:p>
          <a:p>
            <a:pPr marL="0" indent="0">
              <a:buNone/>
            </a:pPr>
            <a:endParaRPr lang="en-US" dirty="0">
              <a:latin typeface="Source Sans 3" panose="020B0303030403020204" pitchFamily="34" charset="0"/>
            </a:endParaRPr>
          </a:p>
          <a:p>
            <a:pPr marL="0" indent="0" algn="ctr">
              <a:buNone/>
            </a:pPr>
            <a:r>
              <a:rPr lang="en-US" dirty="0">
                <a:latin typeface="Source Sans 3" panose="020B0303030403020204" pitchFamily="34" charset="0"/>
                <a:cs typeface="Consolas" panose="020B0609020204030204" pitchFamily="49" charset="0"/>
              </a:rPr>
              <a:t>111111</a:t>
            </a:r>
            <a:r>
              <a:rPr lang="en-US" baseline="-25000" dirty="0">
                <a:latin typeface="Source Sans 3" panose="020B0303030403020204" pitchFamily="34" charset="0"/>
                <a:cs typeface="Consolas" panose="020B0609020204030204" pitchFamily="49" charset="0"/>
              </a:rPr>
              <a:t>2</a:t>
            </a:r>
            <a:r>
              <a:rPr lang="en-US" dirty="0">
                <a:latin typeface="Source Sans 3" panose="020B0303030403020204" pitchFamily="34" charset="0"/>
                <a:cs typeface="Consolas" panose="020B0609020204030204" pitchFamily="49" charset="0"/>
              </a:rPr>
              <a:t> + 000001</a:t>
            </a:r>
            <a:r>
              <a:rPr lang="en-US" baseline="-25000" dirty="0">
                <a:latin typeface="Source Sans 3" panose="020B0303030403020204" pitchFamily="34" charset="0"/>
                <a:cs typeface="Consolas" panose="020B0609020204030204" pitchFamily="49" charset="0"/>
              </a:rPr>
              <a:t>2</a:t>
            </a:r>
            <a:r>
              <a:rPr lang="en-US" dirty="0">
                <a:latin typeface="Source Sans 3" panose="020B0303030403020204" pitchFamily="34" charset="0"/>
                <a:cs typeface="Consolas" panose="020B0609020204030204" pitchFamily="49" charset="0"/>
              </a:rPr>
              <a:t> =  000000</a:t>
            </a:r>
            <a:r>
              <a:rPr lang="en-US" baseline="-25000" dirty="0">
                <a:latin typeface="Source Sans 3" panose="020B0303030403020204" pitchFamily="34" charset="0"/>
                <a:cs typeface="Consolas" panose="020B0609020204030204" pitchFamily="49" charset="0"/>
              </a:rPr>
              <a:t>2</a:t>
            </a:r>
            <a:endParaRPr lang="en-US" dirty="0">
              <a:latin typeface="Source Sans 3" panose="020B0303030403020204" pitchFamily="34" charset="0"/>
              <a:cs typeface="Consolas" panose="020B0609020204030204" pitchFamily="49" charset="0"/>
            </a:endParaRPr>
          </a:p>
          <a:p>
            <a:endParaRPr lang="en-US" dirty="0">
              <a:latin typeface="Source Sans 3" panose="020B0303030403020204" pitchFamily="34" charset="0"/>
            </a:endParaRPr>
          </a:p>
          <a:p>
            <a:pPr marL="0" indent="0">
              <a:buNone/>
            </a:pPr>
            <a:r>
              <a:rPr lang="en-US" dirty="0">
                <a:latin typeface="Source Sans 3" panose="020B0303030403020204" pitchFamily="34" charset="0"/>
              </a:rPr>
              <a:t>If you go below the </a:t>
            </a:r>
            <a:r>
              <a:rPr lang="en-US" b="1" dirty="0">
                <a:solidFill>
                  <a:schemeClr val="accent2"/>
                </a:solidFill>
                <a:latin typeface="Source Sans 3" panose="020B0303030403020204" pitchFamily="34" charset="0"/>
              </a:rPr>
              <a:t>minimum</a:t>
            </a:r>
            <a:r>
              <a:rPr lang="en-US" dirty="0">
                <a:latin typeface="Source Sans 3" panose="020B0303030403020204" pitchFamily="34" charset="0"/>
              </a:rPr>
              <a:t> </a:t>
            </a:r>
            <a:r>
              <a:rPr lang="en-US" b="1" dirty="0">
                <a:solidFill>
                  <a:srgbClr val="0432FF"/>
                </a:solidFill>
                <a:latin typeface="Source Sans 3" panose="020B0303030403020204" pitchFamily="34" charset="0"/>
              </a:rPr>
              <a:t>unsigned</a:t>
            </a:r>
            <a:r>
              <a:rPr lang="en-US" dirty="0">
                <a:latin typeface="Source Sans 3" panose="020B0303030403020204" pitchFamily="34" charset="0"/>
              </a:rPr>
              <a:t> value—i.e., 0—representable with a fixed number of bits, the result </a:t>
            </a:r>
            <a:r>
              <a:rPr lang="en-US" b="1" dirty="0">
                <a:solidFill>
                  <a:srgbClr val="0432FF"/>
                </a:solidFill>
                <a:latin typeface="Source Sans 3" panose="020B0303030403020204" pitchFamily="34" charset="0"/>
              </a:rPr>
              <a:t>wraps around</a:t>
            </a:r>
            <a:r>
              <a:rPr lang="en-US" dirty="0">
                <a:latin typeface="Source Sans 3" panose="020B0303030403020204" pitchFamily="34" charset="0"/>
              </a:rPr>
              <a:t> from the top (also modulo 2ⁿ).</a:t>
            </a:r>
          </a:p>
          <a:p>
            <a:pPr marL="0" indent="0">
              <a:buNone/>
            </a:pPr>
            <a:endParaRPr lang="en-US" dirty="0">
              <a:latin typeface="Source Sans 3" panose="020B0303030403020204" pitchFamily="34" charset="0"/>
              <a:cs typeface="Consolas" panose="020B0609020204030204" pitchFamily="49" charset="0"/>
            </a:endParaRPr>
          </a:p>
          <a:p>
            <a:pPr marL="0" indent="0" algn="ctr">
              <a:buNone/>
            </a:pPr>
            <a:r>
              <a:rPr lang="en-US" dirty="0">
                <a:latin typeface="Source Sans 3" panose="020B0303030403020204" pitchFamily="34" charset="0"/>
                <a:cs typeface="Consolas" panose="020B0609020204030204" pitchFamily="49" charset="0"/>
              </a:rPr>
              <a:t>000000000</a:t>
            </a:r>
            <a:r>
              <a:rPr lang="en-US" baseline="-25000" dirty="0">
                <a:latin typeface="Source Sans 3" panose="020B0303030403020204" pitchFamily="34" charset="0"/>
                <a:cs typeface="Consolas" panose="020B0609020204030204" pitchFamily="49" charset="0"/>
              </a:rPr>
              <a:t>2</a:t>
            </a:r>
            <a:r>
              <a:rPr lang="en-US" dirty="0">
                <a:latin typeface="Source Sans 3" panose="020B0303030403020204" pitchFamily="34" charset="0"/>
                <a:cs typeface="Consolas" panose="020B0609020204030204" pitchFamily="49" charset="0"/>
              </a:rPr>
              <a:t> - 000000001</a:t>
            </a:r>
            <a:r>
              <a:rPr lang="en-US" baseline="-25000" dirty="0">
                <a:latin typeface="Source Sans 3" panose="020B0303030403020204" pitchFamily="34" charset="0"/>
                <a:cs typeface="Consolas" panose="020B0609020204030204" pitchFamily="49" charset="0"/>
              </a:rPr>
              <a:t>2</a:t>
            </a:r>
            <a:r>
              <a:rPr lang="en-US" dirty="0">
                <a:latin typeface="Source Sans 3" panose="020B0303030403020204" pitchFamily="34" charset="0"/>
                <a:cs typeface="Consolas" panose="020B0609020204030204" pitchFamily="49" charset="0"/>
              </a:rPr>
              <a:t> = 111111111</a:t>
            </a:r>
            <a:r>
              <a:rPr lang="en-US" baseline="-25000" dirty="0">
                <a:latin typeface="Source Sans 3" panose="020B0303030403020204" pitchFamily="34" charset="0"/>
                <a:cs typeface="Consolas" panose="020B0609020204030204" pitchFamily="49" charset="0"/>
              </a:rPr>
              <a:t>2</a:t>
            </a:r>
            <a:endParaRPr lang="en-US" dirty="0">
              <a:latin typeface="Source Sans 3" panose="020B0303030403020204" pitchFamily="34" charset="0"/>
              <a:cs typeface="Consolas" panose="020B0609020204030204" pitchFamily="49" charset="0"/>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F7711AE-3AF0-A7D8-7F63-70E385B9696E}"/>
                  </a:ext>
                </a:extLst>
              </p:cNvPr>
              <p:cNvSpPr txBox="1"/>
              <p:nvPr/>
            </p:nvSpPr>
            <p:spPr>
              <a:xfrm>
                <a:off x="216665" y="6035399"/>
                <a:ext cx="11811000" cy="646331"/>
              </a:xfrm>
              <a:prstGeom prst="rect">
                <a:avLst/>
              </a:prstGeom>
              <a:noFill/>
            </p:spPr>
            <p:txBody>
              <a:bodyPr wrap="square">
                <a:spAutoFit/>
              </a:bodyPr>
              <a:lstStyle/>
              <a:p>
                <a:pPr algn="ctr"/>
                <a:r>
                  <a:rPr lang="en-US" dirty="0">
                    <a:latin typeface="Source Sans 3" panose="020B0303030403020204" pitchFamily="34" charset="0"/>
                  </a:rPr>
                  <a:t>Aside: With </a:t>
                </a:r>
                <a:r>
                  <a:rPr lang="en-US" dirty="0">
                    <a:solidFill>
                      <a:srgbClr val="0432FF"/>
                    </a:solidFill>
                    <a:latin typeface="Source Sans 3" panose="020B0303030403020204" pitchFamily="34" charset="0"/>
                  </a:rPr>
                  <a:t>signed</a:t>
                </a:r>
                <a:r>
                  <a:rPr lang="en-US" dirty="0">
                    <a:latin typeface="Source Sans 3" panose="020B0303030403020204" pitchFamily="34" charset="0"/>
                  </a:rPr>
                  <a:t> numbers, the hardware still wraps modulo </a:t>
                </a:r>
                <a14:m>
                  <m:oMath xmlns:m="http://schemas.openxmlformats.org/officeDocument/2006/math">
                    <m:sSup>
                      <m:sSupPr>
                        <m:ctrlPr>
                          <a:rPr lang="ar-AE" i="1">
                            <a:latin typeface="Cambria Math" panose="02040503050406030204" pitchFamily="18" charset="0"/>
                          </a:rPr>
                        </m:ctrlPr>
                      </m:sSupPr>
                      <m:e>
                        <m:r>
                          <a:rPr lang="ar-AE">
                            <a:latin typeface="Cambria Math" panose="02040503050406030204" pitchFamily="18" charset="0"/>
                          </a:rPr>
                          <m:t>2</m:t>
                        </m:r>
                      </m:e>
                      <m:sup>
                        <m:r>
                          <a:rPr lang="ar-AE" i="1">
                            <a:latin typeface="Cambria Math" panose="02040503050406030204" pitchFamily="18" charset="0"/>
                          </a:rPr>
                          <m:t>𝑛</m:t>
                        </m:r>
                      </m:sup>
                    </m:sSup>
                  </m:oMath>
                </a14:m>
                <a:r>
                  <a:rPr lang="ar-AE" dirty="0">
                    <a:latin typeface="Source Sans 3" panose="020B0303030403020204" pitchFamily="34" charset="0"/>
                  </a:rPr>
                  <a:t>, </a:t>
                </a:r>
                <a:r>
                  <a:rPr lang="en-US" dirty="0">
                    <a:latin typeface="Source Sans 3" panose="020B0303030403020204" pitchFamily="34" charset="0"/>
                  </a:rPr>
                  <a:t>but C doesn’t really define </a:t>
                </a:r>
                <a:r>
                  <a:rPr lang="en-US" dirty="0">
                    <a:solidFill>
                      <a:srgbClr val="0432FF"/>
                    </a:solidFill>
                    <a:latin typeface="Source Sans 3" panose="020B0303030403020204" pitchFamily="34" charset="0"/>
                  </a:rPr>
                  <a:t>signed</a:t>
                </a:r>
                <a:r>
                  <a:rPr lang="en-US" dirty="0">
                    <a:latin typeface="Source Sans 3" panose="020B0303030403020204" pitchFamily="34" charset="0"/>
                  </a:rPr>
                  <a:t> overflow, so you’re not </a:t>
                </a:r>
                <a:r>
                  <a:rPr lang="en-US" b="1" dirty="0">
                    <a:latin typeface="Source Sans 3" panose="020B0303030403020204" pitchFamily="34" charset="0"/>
                  </a:rPr>
                  <a:t>supposed</a:t>
                </a:r>
                <a:r>
                  <a:rPr lang="en-US" dirty="0">
                    <a:latin typeface="Source Sans 3" panose="020B0303030403020204" pitchFamily="34" charset="0"/>
                  </a:rPr>
                  <a:t> to rely on that behavior—even though, for n = 4, +7 typically becomes −8 on real machines.</a:t>
                </a:r>
              </a:p>
            </p:txBody>
          </p:sp>
        </mc:Choice>
        <mc:Fallback xmlns="">
          <p:sp>
            <p:nvSpPr>
              <p:cNvPr id="5" name="TextBox 4">
                <a:extLst>
                  <a:ext uri="{FF2B5EF4-FFF2-40B4-BE49-F238E27FC236}">
                    <a16:creationId xmlns:a16="http://schemas.microsoft.com/office/drawing/2014/main" id="{CF7711AE-3AF0-A7D8-7F63-70E385B9696E}"/>
                  </a:ext>
                </a:extLst>
              </p:cNvPr>
              <p:cNvSpPr txBox="1">
                <a:spLocks noRot="1" noChangeAspect="1" noMove="1" noResize="1" noEditPoints="1" noAdjustHandles="1" noChangeArrowheads="1" noChangeShapeType="1" noTextEdit="1"/>
              </p:cNvSpPr>
              <p:nvPr/>
            </p:nvSpPr>
            <p:spPr>
              <a:xfrm>
                <a:off x="216665" y="6035399"/>
                <a:ext cx="11811000" cy="646331"/>
              </a:xfrm>
              <a:prstGeom prst="rect">
                <a:avLst/>
              </a:prstGeom>
              <a:blipFill>
                <a:blip r:embed="rId3"/>
                <a:stretch>
                  <a:fillRect l="-430" t="-9615" r="-644" b="-13462"/>
                </a:stretch>
              </a:blipFill>
            </p:spPr>
            <p:txBody>
              <a:bodyPr/>
              <a:lstStyle/>
              <a:p>
                <a:r>
                  <a:rPr lang="en-US">
                    <a:noFill/>
                  </a:rPr>
                  <a:t> </a:t>
                </a:r>
              </a:p>
            </p:txBody>
          </p:sp>
        </mc:Fallback>
      </mc:AlternateContent>
    </p:spTree>
    <p:extLst>
      <p:ext uri="{BB962C8B-B14F-4D97-AF65-F5344CB8AC3E}">
        <p14:creationId xmlns:p14="http://schemas.microsoft.com/office/powerpoint/2010/main" val="154543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dissolve">
                                      <p:cBhvr>
                                        <p:cTn id="16" dur="500"/>
                                        <p:tgtEl>
                                          <p:spTgt spid="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946D4-E507-B340-96E7-DAF34A340C11}"/>
              </a:ext>
            </a:extLst>
          </p:cNvPr>
          <p:cNvSpPr>
            <a:spLocks noGrp="1"/>
          </p:cNvSpPr>
          <p:nvPr>
            <p:ph type="title"/>
          </p:nvPr>
        </p:nvSpPr>
        <p:spPr/>
        <p:txBody>
          <a:bodyPr/>
          <a:lstStyle/>
          <a:p>
            <a:r>
              <a:rPr lang="en-US" dirty="0">
                <a:latin typeface="Source Sans 3" panose="020B0303030403020204" pitchFamily="34" charset="0"/>
              </a:rPr>
              <a:t>Binary Representation and Overflow</a:t>
            </a:r>
          </a:p>
        </p:txBody>
      </p:sp>
      <p:sp>
        <p:nvSpPr>
          <p:cNvPr id="4" name="Content Placeholder 5">
            <a:extLst>
              <a:ext uri="{FF2B5EF4-FFF2-40B4-BE49-F238E27FC236}">
                <a16:creationId xmlns:a16="http://schemas.microsoft.com/office/drawing/2014/main" id="{17EB5E20-688C-6040-ACAD-1809577E0246}"/>
              </a:ext>
            </a:extLst>
          </p:cNvPr>
          <p:cNvSpPr txBox="1">
            <a:spLocks/>
          </p:cNvSpPr>
          <p:nvPr>
            <p:custDataLst>
              <p:tags r:id="rId1"/>
            </p:custDataLst>
          </p:nvPr>
        </p:nvSpPr>
        <p:spPr>
          <a:xfrm>
            <a:off x="375800" y="1593130"/>
            <a:ext cx="5479582" cy="46305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fontAlgn="auto">
              <a:spcAft>
                <a:spcPts val="0"/>
              </a:spcAft>
              <a:buFont typeface="Arial" panose="020B0604020202020204" pitchFamily="34" charset="0"/>
              <a:buNone/>
            </a:pPr>
            <a:r>
              <a:rPr lang="en-US" b="1" dirty="0">
                <a:latin typeface="Source Sans 3" panose="020B0303030403020204" pitchFamily="34" charset="0"/>
              </a:rPr>
              <a:t>At which points can overflow occur for </a:t>
            </a:r>
            <a:r>
              <a:rPr lang="en-US" b="1" dirty="0">
                <a:latin typeface="Source Code Pro" panose="020B0309030403020204" pitchFamily="34" charset="0"/>
                <a:ea typeface="Source Code Pro" panose="020B0309030403020204" pitchFamily="34" charset="0"/>
              </a:rPr>
              <a:t>signed</a:t>
            </a:r>
            <a:r>
              <a:rPr lang="en-US" b="1" dirty="0">
                <a:latin typeface="Source Sans 3" panose="020B0303030403020204" pitchFamily="34" charset="0"/>
              </a:rPr>
              <a:t> and </a:t>
            </a:r>
            <a:r>
              <a:rPr lang="en-US" b="1" dirty="0">
                <a:latin typeface="Source Code Pro" panose="020B0309030403020204" pitchFamily="34" charset="0"/>
                <a:ea typeface="Source Code Pro" panose="020B0309030403020204" pitchFamily="34" charset="0"/>
              </a:rPr>
              <a:t>unsigned</a:t>
            </a:r>
            <a:r>
              <a:rPr lang="en-US" b="1" dirty="0">
                <a:latin typeface="Source Sans 3" panose="020B0303030403020204" pitchFamily="34" charset="0"/>
              </a:rPr>
              <a:t> </a:t>
            </a:r>
            <a:r>
              <a:rPr lang="en-US" b="1" dirty="0" err="1">
                <a:latin typeface="Source Code Pro" panose="020B0309030403020204" pitchFamily="34" charset="0"/>
                <a:ea typeface="Source Code Pro" panose="020B0309030403020204" pitchFamily="34" charset="0"/>
              </a:rPr>
              <a:t>int</a:t>
            </a:r>
            <a:r>
              <a:rPr lang="en-US" b="1" dirty="0">
                <a:latin typeface="Source Sans 3" panose="020B0303030403020204" pitchFamily="34" charset="0"/>
              </a:rPr>
              <a:t>? </a:t>
            </a:r>
            <a:r>
              <a:rPr lang="en-US" sz="1600" i="1" dirty="0">
                <a:latin typeface="Source Sans 3" panose="020B0303030403020204" pitchFamily="34" charset="0"/>
              </a:rPr>
              <a:t>(assume binary values shown are 32-bit and that signed overflow is legit)</a:t>
            </a:r>
          </a:p>
          <a:p>
            <a:pPr marL="342900" lvl="1" indent="-342900" fontAlgn="auto">
              <a:spcAft>
                <a:spcPts val="0"/>
              </a:spcAft>
              <a:buFont typeface="+mj-lt"/>
              <a:buAutoNum type="alphaUcPeriod"/>
            </a:pPr>
            <a:r>
              <a:rPr lang="en-US" dirty="0">
                <a:latin typeface="Source Sans 3" panose="020B0303030403020204" pitchFamily="34" charset="0"/>
              </a:rPr>
              <a:t>signed and unsigned can both overflow at points X and Y</a:t>
            </a:r>
          </a:p>
          <a:p>
            <a:pPr marL="342900" lvl="1" indent="-342900" fontAlgn="auto">
              <a:spcAft>
                <a:spcPts val="0"/>
              </a:spcAft>
              <a:buFont typeface="+mj-lt"/>
              <a:buAutoNum type="alphaUcPeriod"/>
            </a:pPr>
            <a:r>
              <a:rPr lang="en-US" dirty="0">
                <a:latin typeface="Source Sans 3" panose="020B0303030403020204" pitchFamily="34" charset="0"/>
              </a:rPr>
              <a:t>signed can overflow only at X, unsigned only at Y</a:t>
            </a:r>
          </a:p>
          <a:p>
            <a:pPr marL="342900" lvl="1" indent="-342900" fontAlgn="auto">
              <a:spcAft>
                <a:spcPts val="0"/>
              </a:spcAft>
              <a:buFont typeface="+mj-lt"/>
              <a:buAutoNum type="alphaUcPeriod"/>
            </a:pPr>
            <a:r>
              <a:rPr lang="en-US" dirty="0">
                <a:latin typeface="Source Sans 3" panose="020B0303030403020204" pitchFamily="34" charset="0"/>
              </a:rPr>
              <a:t>signed can overflow only at Y, unsigned only at X</a:t>
            </a:r>
          </a:p>
          <a:p>
            <a:pPr marL="342900" lvl="1" indent="-342900" fontAlgn="auto">
              <a:spcAft>
                <a:spcPts val="0"/>
              </a:spcAft>
              <a:buFont typeface="+mj-lt"/>
              <a:buAutoNum type="alphaUcPeriod"/>
            </a:pPr>
            <a:r>
              <a:rPr lang="en-US" dirty="0">
                <a:latin typeface="Source Sans 3" panose="020B0303030403020204" pitchFamily="34" charset="0"/>
              </a:rPr>
              <a:t>signed can overflow at X and Y, unsigned only at X</a:t>
            </a:r>
          </a:p>
        </p:txBody>
      </p:sp>
      <p:grpSp>
        <p:nvGrpSpPr>
          <p:cNvPr id="3" name="Group 2" descr="This diagram shows binary numbers increasing by 1 from the top of the number circle clockwise around teh circle.  It labels two points - at the top of the circle, X marks where the number goes from all 1s to all 0s, and Y at the bottom of the circle marks where it goes from 01...111 to 10...0.">
            <a:extLst>
              <a:ext uri="{FF2B5EF4-FFF2-40B4-BE49-F238E27FC236}">
                <a16:creationId xmlns:a16="http://schemas.microsoft.com/office/drawing/2014/main" id="{03372DEA-8833-9F43-B03D-0151F7F747FB}"/>
              </a:ext>
            </a:extLst>
          </p:cNvPr>
          <p:cNvGrpSpPr/>
          <p:nvPr/>
        </p:nvGrpSpPr>
        <p:grpSpPr>
          <a:xfrm>
            <a:off x="6433017" y="1905000"/>
            <a:ext cx="4996983" cy="4227598"/>
            <a:chOff x="6433017" y="1905000"/>
            <a:chExt cx="4996983" cy="4227598"/>
          </a:xfrm>
        </p:grpSpPr>
        <p:sp>
          <p:nvSpPr>
            <p:cNvPr id="5" name="Rectangle 4">
              <a:extLst>
                <a:ext uri="{FF2B5EF4-FFF2-40B4-BE49-F238E27FC236}">
                  <a16:creationId xmlns:a16="http://schemas.microsoft.com/office/drawing/2014/main" id="{A2144AFA-4788-DB41-93D0-290E4D2AFB01}"/>
                </a:ext>
              </a:extLst>
            </p:cNvPr>
            <p:cNvSpPr/>
            <p:nvPr>
              <p:custDataLst>
                <p:tags r:id="rId2"/>
              </p:custDataLst>
            </p:nvPr>
          </p:nvSpPr>
          <p:spPr>
            <a:xfrm>
              <a:off x="8666860" y="2676500"/>
              <a:ext cx="311304"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l"/>
              <a:r>
                <a:rPr lang="en-US" b="1" dirty="0">
                  <a:solidFill>
                    <a:schemeClr val="tx1"/>
                  </a:solidFill>
                </a:rPr>
                <a:t>X</a:t>
              </a:r>
              <a:endParaRPr lang="en-US" dirty="0">
                <a:solidFill>
                  <a:schemeClr val="tx1"/>
                </a:solidFill>
              </a:endParaRPr>
            </a:p>
          </p:txBody>
        </p:sp>
        <p:sp>
          <p:nvSpPr>
            <p:cNvPr id="6" name="Rectangle 5">
              <a:extLst>
                <a:ext uri="{FF2B5EF4-FFF2-40B4-BE49-F238E27FC236}">
                  <a16:creationId xmlns:a16="http://schemas.microsoft.com/office/drawing/2014/main" id="{B3ACB775-8649-A548-94AA-19229B8A6BD1}"/>
                </a:ext>
              </a:extLst>
            </p:cNvPr>
            <p:cNvSpPr/>
            <p:nvPr>
              <p:custDataLst>
                <p:tags r:id="rId3"/>
              </p:custDataLst>
            </p:nvPr>
          </p:nvSpPr>
          <p:spPr>
            <a:xfrm>
              <a:off x="8667996" y="4805752"/>
              <a:ext cx="304892"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l"/>
              <a:r>
                <a:rPr lang="en-US" b="1" dirty="0">
                  <a:solidFill>
                    <a:schemeClr val="tx1"/>
                  </a:solidFill>
                </a:rPr>
                <a:t>Y</a:t>
              </a:r>
              <a:endParaRPr lang="en-US" dirty="0">
                <a:solidFill>
                  <a:schemeClr val="tx1"/>
                </a:solidFill>
              </a:endParaRPr>
            </a:p>
          </p:txBody>
        </p:sp>
        <p:sp>
          <p:nvSpPr>
            <p:cNvPr id="7" name="Oval 6">
              <a:extLst>
                <a:ext uri="{FF2B5EF4-FFF2-40B4-BE49-F238E27FC236}">
                  <a16:creationId xmlns:a16="http://schemas.microsoft.com/office/drawing/2014/main" id="{CB294D96-4BBF-C847-9382-1A067694ABC9}"/>
                </a:ext>
              </a:extLst>
            </p:cNvPr>
            <p:cNvSpPr/>
            <p:nvPr>
              <p:custDataLst>
                <p:tags r:id="rId4"/>
              </p:custDataLst>
            </p:nvPr>
          </p:nvSpPr>
          <p:spPr>
            <a:xfrm>
              <a:off x="7294127" y="2370560"/>
              <a:ext cx="3200400" cy="320040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a:solidFill>
                  <a:schemeClr val="tx1"/>
                </a:solidFill>
              </a:endParaRPr>
            </a:p>
          </p:txBody>
        </p:sp>
        <p:cxnSp>
          <p:nvCxnSpPr>
            <p:cNvPr id="8" name="Straight Connector 7">
              <a:extLst>
                <a:ext uri="{FF2B5EF4-FFF2-40B4-BE49-F238E27FC236}">
                  <a16:creationId xmlns:a16="http://schemas.microsoft.com/office/drawing/2014/main" id="{89E7E339-E21E-3C4E-B81A-EB43DEEE5DAA}"/>
                </a:ext>
              </a:extLst>
            </p:cNvPr>
            <p:cNvCxnSpPr/>
            <p:nvPr>
              <p:custDataLst>
                <p:tags r:id="rId5"/>
              </p:custDataLst>
            </p:nvPr>
          </p:nvCxnSpPr>
          <p:spPr>
            <a:xfrm>
              <a:off x="8719442" y="2241225"/>
              <a:ext cx="84840" cy="386058"/>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A6EF31B8-15F6-7C4B-9967-66D8162FE94B}"/>
                </a:ext>
              </a:extLst>
            </p:cNvPr>
            <p:cNvCxnSpPr/>
            <p:nvPr>
              <p:custDataLst>
                <p:tags r:id="rId6"/>
              </p:custDataLst>
            </p:nvPr>
          </p:nvCxnSpPr>
          <p:spPr>
            <a:xfrm>
              <a:off x="8907680" y="5363570"/>
              <a:ext cx="62063" cy="41478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290F361-106C-7A43-A904-1D4EE03DBE29}"/>
                </a:ext>
              </a:extLst>
            </p:cNvPr>
            <p:cNvCxnSpPr/>
            <p:nvPr>
              <p:custDataLst>
                <p:tags r:id="rId7"/>
              </p:custDataLst>
            </p:nvPr>
          </p:nvCxnSpPr>
          <p:spPr>
            <a:xfrm flipH="1">
              <a:off x="8902317" y="2218160"/>
              <a:ext cx="65987" cy="4091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5BF6D1B-24F3-5A4C-9EF8-E33251086385}"/>
                </a:ext>
              </a:extLst>
            </p:cNvPr>
            <p:cNvCxnSpPr/>
            <p:nvPr>
              <p:custDataLst>
                <p:tags r:id="rId8"/>
              </p:custDataLst>
            </p:nvPr>
          </p:nvCxnSpPr>
          <p:spPr>
            <a:xfrm flipH="1">
              <a:off x="8717575" y="5363570"/>
              <a:ext cx="65987" cy="409123"/>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DDFD24E5-FD6A-214C-9474-DE626A4FF118}"/>
                </a:ext>
              </a:extLst>
            </p:cNvPr>
            <p:cNvSpPr/>
            <p:nvPr>
              <p:custDataLst>
                <p:tags r:id="rId9"/>
              </p:custDataLst>
            </p:nvPr>
          </p:nvSpPr>
          <p:spPr>
            <a:xfrm>
              <a:off x="8842967" y="1905000"/>
              <a:ext cx="1184940" cy="369332"/>
            </a:xfrm>
            <a:prstGeom prst="rect">
              <a:avLst/>
            </a:prstGeom>
          </p:spPr>
          <p:txBody>
            <a:bodyPr wrap="none">
              <a:spAutoFit/>
            </a:bodyPr>
            <a:lstStyle/>
            <a:p>
              <a:pPr algn="l"/>
              <a:r>
                <a:rPr lang="en-US" sz="1800" b="1" dirty="0"/>
                <a:t>000…000</a:t>
              </a:r>
            </a:p>
          </p:txBody>
        </p:sp>
        <p:sp>
          <p:nvSpPr>
            <p:cNvPr id="13" name="Rectangle 12">
              <a:extLst>
                <a:ext uri="{FF2B5EF4-FFF2-40B4-BE49-F238E27FC236}">
                  <a16:creationId xmlns:a16="http://schemas.microsoft.com/office/drawing/2014/main" id="{D1293147-37C2-B947-B6D0-9C6A51CD1A0B}"/>
                </a:ext>
              </a:extLst>
            </p:cNvPr>
            <p:cNvSpPr/>
            <p:nvPr>
              <p:custDataLst>
                <p:tags r:id="rId10"/>
              </p:custDataLst>
            </p:nvPr>
          </p:nvSpPr>
          <p:spPr>
            <a:xfrm>
              <a:off x="7705458" y="1909179"/>
              <a:ext cx="1133900" cy="369332"/>
            </a:xfrm>
            <a:prstGeom prst="rect">
              <a:avLst/>
            </a:prstGeom>
          </p:spPr>
          <p:txBody>
            <a:bodyPr wrap="none">
              <a:spAutoFit/>
            </a:bodyPr>
            <a:lstStyle/>
            <a:p>
              <a:pPr algn="l"/>
              <a:r>
                <a:rPr lang="en-US" sz="1800" b="1" dirty="0"/>
                <a:t>111…111</a:t>
              </a:r>
            </a:p>
          </p:txBody>
        </p:sp>
        <p:sp>
          <p:nvSpPr>
            <p:cNvPr id="14" name="Rectangle 13">
              <a:extLst>
                <a:ext uri="{FF2B5EF4-FFF2-40B4-BE49-F238E27FC236}">
                  <a16:creationId xmlns:a16="http://schemas.microsoft.com/office/drawing/2014/main" id="{69D092A3-A430-1147-9F6C-C04BEBF6780F}"/>
                </a:ext>
              </a:extLst>
            </p:cNvPr>
            <p:cNvSpPr/>
            <p:nvPr>
              <p:custDataLst>
                <p:tags r:id="rId11"/>
              </p:custDataLst>
            </p:nvPr>
          </p:nvSpPr>
          <p:spPr>
            <a:xfrm>
              <a:off x="8894327" y="5762323"/>
              <a:ext cx="1146661" cy="369332"/>
            </a:xfrm>
            <a:prstGeom prst="rect">
              <a:avLst/>
            </a:prstGeom>
          </p:spPr>
          <p:txBody>
            <a:bodyPr wrap="none">
              <a:spAutoFit/>
            </a:bodyPr>
            <a:lstStyle/>
            <a:p>
              <a:pPr algn="l"/>
              <a:r>
                <a:rPr lang="en-US" sz="1800" b="1" dirty="0"/>
                <a:t>011…111</a:t>
              </a:r>
            </a:p>
          </p:txBody>
        </p:sp>
        <p:sp>
          <p:nvSpPr>
            <p:cNvPr id="15" name="Rectangle 14">
              <a:extLst>
                <a:ext uri="{FF2B5EF4-FFF2-40B4-BE49-F238E27FC236}">
                  <a16:creationId xmlns:a16="http://schemas.microsoft.com/office/drawing/2014/main" id="{FD5542F1-5362-164C-AFE9-24B3886DB43F}"/>
                </a:ext>
              </a:extLst>
            </p:cNvPr>
            <p:cNvSpPr/>
            <p:nvPr>
              <p:custDataLst>
                <p:tags r:id="rId12"/>
              </p:custDataLst>
            </p:nvPr>
          </p:nvSpPr>
          <p:spPr>
            <a:xfrm>
              <a:off x="7675904" y="5763266"/>
              <a:ext cx="1184940" cy="369332"/>
            </a:xfrm>
            <a:prstGeom prst="rect">
              <a:avLst/>
            </a:prstGeom>
          </p:spPr>
          <p:txBody>
            <a:bodyPr wrap="none">
              <a:spAutoFit/>
            </a:bodyPr>
            <a:lstStyle/>
            <a:p>
              <a:pPr algn="l"/>
              <a:r>
                <a:rPr lang="en-US" sz="1800" b="1" dirty="0"/>
                <a:t>100…000</a:t>
              </a:r>
            </a:p>
          </p:txBody>
        </p:sp>
        <p:sp>
          <p:nvSpPr>
            <p:cNvPr id="16" name="Rectangle 15">
              <a:extLst>
                <a:ext uri="{FF2B5EF4-FFF2-40B4-BE49-F238E27FC236}">
                  <a16:creationId xmlns:a16="http://schemas.microsoft.com/office/drawing/2014/main" id="{0ECC4C19-D38D-CF49-82AB-BC84123089E1}"/>
                </a:ext>
              </a:extLst>
            </p:cNvPr>
            <p:cNvSpPr/>
            <p:nvPr>
              <p:custDataLst>
                <p:tags r:id="rId13"/>
              </p:custDataLst>
            </p:nvPr>
          </p:nvSpPr>
          <p:spPr>
            <a:xfrm>
              <a:off x="9456487" y="2136677"/>
              <a:ext cx="1184940" cy="369332"/>
            </a:xfrm>
            <a:prstGeom prst="rect">
              <a:avLst/>
            </a:prstGeom>
          </p:spPr>
          <p:txBody>
            <a:bodyPr wrap="none">
              <a:spAutoFit/>
            </a:bodyPr>
            <a:lstStyle/>
            <a:p>
              <a:pPr algn="l"/>
              <a:r>
                <a:rPr lang="en-US" sz="1800" dirty="0"/>
                <a:t>000…001</a:t>
              </a:r>
            </a:p>
          </p:txBody>
        </p:sp>
        <p:sp>
          <p:nvSpPr>
            <p:cNvPr id="17" name="Rectangle 16">
              <a:extLst>
                <a:ext uri="{FF2B5EF4-FFF2-40B4-BE49-F238E27FC236}">
                  <a16:creationId xmlns:a16="http://schemas.microsoft.com/office/drawing/2014/main" id="{0EED5737-C5BA-184A-8009-D6005790A4CA}"/>
                </a:ext>
              </a:extLst>
            </p:cNvPr>
            <p:cNvSpPr/>
            <p:nvPr>
              <p:custDataLst>
                <p:tags r:id="rId14"/>
              </p:custDataLst>
            </p:nvPr>
          </p:nvSpPr>
          <p:spPr>
            <a:xfrm>
              <a:off x="9931625" y="2389105"/>
              <a:ext cx="1184940" cy="369332"/>
            </a:xfrm>
            <a:prstGeom prst="rect">
              <a:avLst/>
            </a:prstGeom>
          </p:spPr>
          <p:txBody>
            <a:bodyPr wrap="none">
              <a:spAutoFit/>
            </a:bodyPr>
            <a:lstStyle/>
            <a:p>
              <a:pPr algn="l"/>
              <a:r>
                <a:rPr lang="en-US" sz="1800" dirty="0"/>
                <a:t>000…010</a:t>
              </a:r>
            </a:p>
          </p:txBody>
        </p:sp>
        <p:sp>
          <p:nvSpPr>
            <p:cNvPr id="18" name="Rectangle 17">
              <a:extLst>
                <a:ext uri="{FF2B5EF4-FFF2-40B4-BE49-F238E27FC236}">
                  <a16:creationId xmlns:a16="http://schemas.microsoft.com/office/drawing/2014/main" id="{BCDAB564-0D9A-FC4A-9E0B-0FEE08F92A56}"/>
                </a:ext>
              </a:extLst>
            </p:cNvPr>
            <p:cNvSpPr/>
            <p:nvPr>
              <p:custDataLst>
                <p:tags r:id="rId15"/>
              </p:custDataLst>
            </p:nvPr>
          </p:nvSpPr>
          <p:spPr>
            <a:xfrm>
              <a:off x="10262180" y="2706748"/>
              <a:ext cx="1167820" cy="369332"/>
            </a:xfrm>
            <a:prstGeom prst="rect">
              <a:avLst/>
            </a:prstGeom>
          </p:spPr>
          <p:txBody>
            <a:bodyPr wrap="none">
              <a:spAutoFit/>
            </a:bodyPr>
            <a:lstStyle/>
            <a:p>
              <a:pPr algn="l"/>
              <a:r>
                <a:rPr lang="en-US" sz="1800" dirty="0"/>
                <a:t>000…011</a:t>
              </a:r>
            </a:p>
          </p:txBody>
        </p:sp>
        <p:sp>
          <p:nvSpPr>
            <p:cNvPr id="19" name="Rectangle 18">
              <a:extLst>
                <a:ext uri="{FF2B5EF4-FFF2-40B4-BE49-F238E27FC236}">
                  <a16:creationId xmlns:a16="http://schemas.microsoft.com/office/drawing/2014/main" id="{2C223969-D240-F749-B9D2-1E27DEB62809}"/>
                </a:ext>
              </a:extLst>
            </p:cNvPr>
            <p:cNvSpPr/>
            <p:nvPr>
              <p:custDataLst>
                <p:tags r:id="rId16"/>
              </p:custDataLst>
            </p:nvPr>
          </p:nvSpPr>
          <p:spPr>
            <a:xfrm>
              <a:off x="7128143" y="2157349"/>
              <a:ext cx="1133580" cy="369332"/>
            </a:xfrm>
            <a:prstGeom prst="rect">
              <a:avLst/>
            </a:prstGeom>
          </p:spPr>
          <p:txBody>
            <a:bodyPr wrap="none">
              <a:spAutoFit/>
            </a:bodyPr>
            <a:lstStyle/>
            <a:p>
              <a:pPr algn="l"/>
              <a:r>
                <a:rPr lang="en-US" sz="1800" dirty="0"/>
                <a:t>111…110</a:t>
              </a:r>
            </a:p>
          </p:txBody>
        </p:sp>
        <p:sp>
          <p:nvSpPr>
            <p:cNvPr id="20" name="Rectangle 19">
              <a:extLst>
                <a:ext uri="{FF2B5EF4-FFF2-40B4-BE49-F238E27FC236}">
                  <a16:creationId xmlns:a16="http://schemas.microsoft.com/office/drawing/2014/main" id="{29B6C2DC-6510-3341-95AF-8609411BFC3A}"/>
                </a:ext>
              </a:extLst>
            </p:cNvPr>
            <p:cNvSpPr/>
            <p:nvPr>
              <p:custDataLst>
                <p:tags r:id="rId17"/>
              </p:custDataLst>
            </p:nvPr>
          </p:nvSpPr>
          <p:spPr>
            <a:xfrm>
              <a:off x="6670424" y="2422721"/>
              <a:ext cx="1150700" cy="369332"/>
            </a:xfrm>
            <a:prstGeom prst="rect">
              <a:avLst/>
            </a:prstGeom>
          </p:spPr>
          <p:txBody>
            <a:bodyPr wrap="none">
              <a:spAutoFit/>
            </a:bodyPr>
            <a:lstStyle/>
            <a:p>
              <a:pPr algn="l"/>
              <a:r>
                <a:rPr lang="en-US" sz="1800" dirty="0"/>
                <a:t>111…101</a:t>
              </a:r>
            </a:p>
          </p:txBody>
        </p:sp>
        <p:sp>
          <p:nvSpPr>
            <p:cNvPr id="21" name="Rectangle 20">
              <a:extLst>
                <a:ext uri="{FF2B5EF4-FFF2-40B4-BE49-F238E27FC236}">
                  <a16:creationId xmlns:a16="http://schemas.microsoft.com/office/drawing/2014/main" id="{EEE8E061-F1D5-384D-A232-6B4DE0EABFDF}"/>
                </a:ext>
              </a:extLst>
            </p:cNvPr>
            <p:cNvSpPr/>
            <p:nvPr>
              <p:custDataLst>
                <p:tags r:id="rId18"/>
              </p:custDataLst>
            </p:nvPr>
          </p:nvSpPr>
          <p:spPr>
            <a:xfrm>
              <a:off x="6433017" y="2731606"/>
              <a:ext cx="1150700" cy="369332"/>
            </a:xfrm>
            <a:prstGeom prst="rect">
              <a:avLst/>
            </a:prstGeom>
          </p:spPr>
          <p:txBody>
            <a:bodyPr wrap="none">
              <a:spAutoFit/>
            </a:bodyPr>
            <a:lstStyle/>
            <a:p>
              <a:pPr algn="l"/>
              <a:r>
                <a:rPr lang="en-US" sz="1800" dirty="0"/>
                <a:t>111…100</a:t>
              </a:r>
            </a:p>
          </p:txBody>
        </p:sp>
        <p:sp>
          <p:nvSpPr>
            <p:cNvPr id="22" name="Rectangle 21">
              <a:extLst>
                <a:ext uri="{FF2B5EF4-FFF2-40B4-BE49-F238E27FC236}">
                  <a16:creationId xmlns:a16="http://schemas.microsoft.com/office/drawing/2014/main" id="{187CF762-3C2B-CC40-A485-33D62576FBB0}"/>
                </a:ext>
              </a:extLst>
            </p:cNvPr>
            <p:cNvSpPr/>
            <p:nvPr>
              <p:custDataLst>
                <p:tags r:id="rId19"/>
              </p:custDataLst>
            </p:nvPr>
          </p:nvSpPr>
          <p:spPr>
            <a:xfrm>
              <a:off x="7300988" y="5478343"/>
              <a:ext cx="1184940" cy="369332"/>
            </a:xfrm>
            <a:prstGeom prst="rect">
              <a:avLst/>
            </a:prstGeom>
          </p:spPr>
          <p:txBody>
            <a:bodyPr wrap="none">
              <a:spAutoFit/>
            </a:bodyPr>
            <a:lstStyle/>
            <a:p>
              <a:pPr algn="l"/>
              <a:r>
                <a:rPr lang="en-US" sz="1800" dirty="0"/>
                <a:t>100…001</a:t>
              </a:r>
            </a:p>
          </p:txBody>
        </p:sp>
        <p:sp>
          <p:nvSpPr>
            <p:cNvPr id="23" name="Rectangle 22">
              <a:extLst>
                <a:ext uri="{FF2B5EF4-FFF2-40B4-BE49-F238E27FC236}">
                  <a16:creationId xmlns:a16="http://schemas.microsoft.com/office/drawing/2014/main" id="{C46EFA14-D13D-4C43-B954-DB26B2262276}"/>
                </a:ext>
              </a:extLst>
            </p:cNvPr>
            <p:cNvSpPr/>
            <p:nvPr>
              <p:custDataLst>
                <p:tags r:id="rId20"/>
              </p:custDataLst>
            </p:nvPr>
          </p:nvSpPr>
          <p:spPr>
            <a:xfrm>
              <a:off x="6797344" y="5202749"/>
              <a:ext cx="1184940" cy="369332"/>
            </a:xfrm>
            <a:prstGeom prst="rect">
              <a:avLst/>
            </a:prstGeom>
          </p:spPr>
          <p:txBody>
            <a:bodyPr wrap="none">
              <a:spAutoFit/>
            </a:bodyPr>
            <a:lstStyle/>
            <a:p>
              <a:pPr algn="l"/>
              <a:r>
                <a:rPr lang="en-US" sz="1800" dirty="0"/>
                <a:t>100…010</a:t>
              </a:r>
            </a:p>
          </p:txBody>
        </p:sp>
        <p:sp>
          <p:nvSpPr>
            <p:cNvPr id="24" name="Rectangle 23">
              <a:extLst>
                <a:ext uri="{FF2B5EF4-FFF2-40B4-BE49-F238E27FC236}">
                  <a16:creationId xmlns:a16="http://schemas.microsoft.com/office/drawing/2014/main" id="{2A9127E1-088E-A244-8455-5FCD2973E185}"/>
                </a:ext>
              </a:extLst>
            </p:cNvPr>
            <p:cNvSpPr/>
            <p:nvPr>
              <p:custDataLst>
                <p:tags r:id="rId21"/>
              </p:custDataLst>
            </p:nvPr>
          </p:nvSpPr>
          <p:spPr>
            <a:xfrm>
              <a:off x="9443031" y="5478343"/>
              <a:ext cx="1150700" cy="369332"/>
            </a:xfrm>
            <a:prstGeom prst="rect">
              <a:avLst/>
            </a:prstGeom>
          </p:spPr>
          <p:txBody>
            <a:bodyPr wrap="none">
              <a:spAutoFit/>
            </a:bodyPr>
            <a:lstStyle/>
            <a:p>
              <a:pPr algn="l"/>
              <a:r>
                <a:rPr lang="en-US" sz="1800" dirty="0"/>
                <a:t>011…110</a:t>
              </a:r>
            </a:p>
          </p:txBody>
        </p:sp>
        <p:sp>
          <p:nvSpPr>
            <p:cNvPr id="25" name="Rectangle 24">
              <a:extLst>
                <a:ext uri="{FF2B5EF4-FFF2-40B4-BE49-F238E27FC236}">
                  <a16:creationId xmlns:a16="http://schemas.microsoft.com/office/drawing/2014/main" id="{FC6B3D66-054D-834B-8BE4-6F0642A9ED61}"/>
                </a:ext>
              </a:extLst>
            </p:cNvPr>
            <p:cNvSpPr/>
            <p:nvPr>
              <p:custDataLst>
                <p:tags r:id="rId22"/>
              </p:custDataLst>
            </p:nvPr>
          </p:nvSpPr>
          <p:spPr>
            <a:xfrm>
              <a:off x="9902057" y="5178904"/>
              <a:ext cx="1167820" cy="369332"/>
            </a:xfrm>
            <a:prstGeom prst="rect">
              <a:avLst/>
            </a:prstGeom>
          </p:spPr>
          <p:txBody>
            <a:bodyPr wrap="none">
              <a:spAutoFit/>
            </a:bodyPr>
            <a:lstStyle/>
            <a:p>
              <a:pPr algn="l"/>
              <a:r>
                <a:rPr lang="en-US" sz="1800" dirty="0"/>
                <a:t>011…101</a:t>
              </a:r>
            </a:p>
          </p:txBody>
        </p:sp>
        <p:sp>
          <p:nvSpPr>
            <p:cNvPr id="26" name="Rectangle 25">
              <a:extLst>
                <a:ext uri="{FF2B5EF4-FFF2-40B4-BE49-F238E27FC236}">
                  <a16:creationId xmlns:a16="http://schemas.microsoft.com/office/drawing/2014/main" id="{F1CB4C49-208E-3649-9EF4-07DD9E44F96C}"/>
                </a:ext>
              </a:extLst>
            </p:cNvPr>
            <p:cNvSpPr/>
            <p:nvPr>
              <p:custDataLst>
                <p:tags r:id="rId23"/>
              </p:custDataLst>
            </p:nvPr>
          </p:nvSpPr>
          <p:spPr>
            <a:xfrm>
              <a:off x="10588788" y="3759021"/>
              <a:ext cx="415498" cy="369332"/>
            </a:xfrm>
            <a:prstGeom prst="rect">
              <a:avLst/>
            </a:prstGeom>
          </p:spPr>
          <p:txBody>
            <a:bodyPr wrap="none">
              <a:spAutoFit/>
            </a:bodyPr>
            <a:lstStyle/>
            <a:p>
              <a:pPr algn="l"/>
              <a:r>
                <a:rPr lang="en-US" sz="1800" dirty="0"/>
                <a:t>…</a:t>
              </a:r>
            </a:p>
          </p:txBody>
        </p:sp>
        <p:sp>
          <p:nvSpPr>
            <p:cNvPr id="27" name="Rectangle 26">
              <a:extLst>
                <a:ext uri="{FF2B5EF4-FFF2-40B4-BE49-F238E27FC236}">
                  <a16:creationId xmlns:a16="http://schemas.microsoft.com/office/drawing/2014/main" id="{1C08A2BB-1947-3644-ACDD-FFBD94A2C218}"/>
                </a:ext>
              </a:extLst>
            </p:cNvPr>
            <p:cNvSpPr/>
            <p:nvPr>
              <p:custDataLst>
                <p:tags r:id="rId24"/>
              </p:custDataLst>
            </p:nvPr>
          </p:nvSpPr>
          <p:spPr>
            <a:xfrm>
              <a:off x="6755658" y="3823565"/>
              <a:ext cx="415498" cy="369332"/>
            </a:xfrm>
            <a:prstGeom prst="rect">
              <a:avLst/>
            </a:prstGeom>
          </p:spPr>
          <p:txBody>
            <a:bodyPr wrap="none">
              <a:spAutoFit/>
            </a:bodyPr>
            <a:lstStyle/>
            <a:p>
              <a:pPr algn="l"/>
              <a:r>
                <a:rPr lang="en-US" sz="1800" dirty="0"/>
                <a:t>…</a:t>
              </a:r>
            </a:p>
          </p:txBody>
        </p:sp>
      </p:grpSp>
      <p:sp>
        <p:nvSpPr>
          <p:cNvPr id="28" name="TextBox 27">
            <a:extLst>
              <a:ext uri="{FF2B5EF4-FFF2-40B4-BE49-F238E27FC236}">
                <a16:creationId xmlns:a16="http://schemas.microsoft.com/office/drawing/2014/main" id="{D3DC57AC-5F4B-8046-BF03-FD339579BBD4}"/>
              </a:ext>
            </a:extLst>
          </p:cNvPr>
          <p:cNvSpPr txBox="1"/>
          <p:nvPr/>
        </p:nvSpPr>
        <p:spPr>
          <a:xfrm>
            <a:off x="375800" y="5796870"/>
            <a:ext cx="6614311" cy="433965"/>
          </a:xfrm>
          <a:prstGeom prst="rect">
            <a:avLst/>
          </a:prstGeom>
          <a:noFill/>
        </p:spPr>
        <p:txBody>
          <a:bodyPr wrap="none" rtlCol="0">
            <a:spAutoFit/>
          </a:bodyPr>
          <a:lstStyle/>
          <a:p>
            <a:pPr marL="15875" algn="l" fontAlgn="auto">
              <a:lnSpc>
                <a:spcPct val="90000"/>
              </a:lnSpc>
              <a:spcBef>
                <a:spcPts val="500"/>
              </a:spcBef>
              <a:spcAft>
                <a:spcPts val="0"/>
              </a:spcAft>
            </a:pPr>
            <a:r>
              <a:rPr lang="en-US" sz="2400" b="1" dirty="0">
                <a:solidFill>
                  <a:srgbClr val="0432FF"/>
                </a:solidFill>
                <a:latin typeface="Source Sans 3" panose="020B0303030403020204" pitchFamily="34" charset="0"/>
              </a:rPr>
              <a:t>Key Idea</a:t>
            </a:r>
            <a:r>
              <a:rPr lang="en-US" sz="2400" dirty="0">
                <a:solidFill>
                  <a:prstClr val="black"/>
                </a:solidFill>
                <a:latin typeface="Source Sans 3" panose="020B0303030403020204" pitchFamily="34" charset="0"/>
              </a:rPr>
              <a:t>: Assume </a:t>
            </a:r>
            <a:r>
              <a:rPr lang="en-US" sz="2400" b="1" dirty="0">
                <a:solidFill>
                  <a:prstClr val="black"/>
                </a:solidFill>
                <a:latin typeface="Source Sans 3" panose="020B0303030403020204" pitchFamily="34" charset="0"/>
              </a:rPr>
              <a:t>overflow</a:t>
            </a:r>
            <a:r>
              <a:rPr lang="en-US" sz="2400" dirty="0">
                <a:solidFill>
                  <a:prstClr val="black"/>
                </a:solidFill>
                <a:latin typeface="Source Sans 3" panose="020B0303030403020204" pitchFamily="34" charset="0"/>
              </a:rPr>
              <a:t> means </a:t>
            </a:r>
            <a:r>
              <a:rPr lang="en-US" sz="2400" b="1" dirty="0">
                <a:solidFill>
                  <a:srgbClr val="FF9300"/>
                </a:solidFill>
                <a:latin typeface="Source Sans 3" panose="020B0303030403020204" pitchFamily="34" charset="0"/>
              </a:rPr>
              <a:t>discontinuity</a:t>
            </a:r>
            <a:r>
              <a:rPr lang="en-US" sz="2400" dirty="0">
                <a:solidFill>
                  <a:prstClr val="black"/>
                </a:solidFill>
                <a:latin typeface="Source Sans 3" panose="020B0303030403020204" pitchFamily="34" charset="0"/>
              </a:rPr>
              <a:t>.</a:t>
            </a:r>
            <a:endParaRPr lang="en-US" sz="2400" b="1" dirty="0">
              <a:solidFill>
                <a:srgbClr val="0432FF"/>
              </a:solidFill>
              <a:latin typeface="Source Sans 3" panose="020B0303030403020204" pitchFamily="34" charset="0"/>
            </a:endParaRPr>
          </a:p>
        </p:txBody>
      </p:sp>
      <p:sp>
        <p:nvSpPr>
          <p:cNvPr id="29" name="Donut 28">
            <a:extLst>
              <a:ext uri="{FF2B5EF4-FFF2-40B4-BE49-F238E27FC236}">
                <a16:creationId xmlns:a16="http://schemas.microsoft.com/office/drawing/2014/main" id="{881B288C-CBA0-724F-B8AB-DB34E8A0E666}"/>
              </a:ext>
            </a:extLst>
          </p:cNvPr>
          <p:cNvSpPr/>
          <p:nvPr/>
        </p:nvSpPr>
        <p:spPr>
          <a:xfrm>
            <a:off x="304800" y="3886201"/>
            <a:ext cx="533400" cy="533400"/>
          </a:xfrm>
          <a:prstGeom prst="donut">
            <a:avLst>
              <a:gd name="adj" fmla="val 79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75456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70F34-C77E-4148-8FE0-AE50191244D1}"/>
              </a:ext>
            </a:extLst>
          </p:cNvPr>
          <p:cNvSpPr>
            <a:spLocks noGrp="1"/>
          </p:cNvSpPr>
          <p:nvPr>
            <p:ph type="title"/>
          </p:nvPr>
        </p:nvSpPr>
        <p:spPr/>
        <p:txBody>
          <a:bodyPr/>
          <a:lstStyle/>
          <a:p>
            <a:r>
              <a:rPr lang="en-US" dirty="0">
                <a:latin typeface="Source Sans 3" panose="020B0303030403020204" pitchFamily="34" charset="0"/>
              </a:rPr>
              <a:t>Unsigned Integers and Overflow</a:t>
            </a:r>
          </a:p>
        </p:txBody>
      </p:sp>
      <p:grpSp>
        <p:nvGrpSpPr>
          <p:cNvPr id="3" name="Group 2" descr="This number wheel shows an unsigned integer starting at zero at the top of the circle and increasing in value going clockwise around the circle.  At the top of the circle the number wheel goes from its max value at about 4 billion back to 0, which represents a discontinuity and possible overflow.">
            <a:extLst>
              <a:ext uri="{FF2B5EF4-FFF2-40B4-BE49-F238E27FC236}">
                <a16:creationId xmlns:a16="http://schemas.microsoft.com/office/drawing/2014/main" id="{CAA1F578-8DE0-FA4E-8A88-DC27AB0FC635}"/>
              </a:ext>
            </a:extLst>
          </p:cNvPr>
          <p:cNvGrpSpPr/>
          <p:nvPr/>
        </p:nvGrpSpPr>
        <p:grpSpPr>
          <a:xfrm>
            <a:off x="2573626" y="1133471"/>
            <a:ext cx="7535674" cy="5649889"/>
            <a:chOff x="2573626" y="1133471"/>
            <a:chExt cx="7535674" cy="5649889"/>
          </a:xfrm>
        </p:grpSpPr>
        <p:sp>
          <p:nvSpPr>
            <p:cNvPr id="4" name="Oval 3">
              <a:extLst>
                <a:ext uri="{FF2B5EF4-FFF2-40B4-BE49-F238E27FC236}">
                  <a16:creationId xmlns:a16="http://schemas.microsoft.com/office/drawing/2014/main" id="{18F9F00F-5814-0D4C-8BE7-40D527E2C1C4}"/>
                </a:ext>
              </a:extLst>
            </p:cNvPr>
            <p:cNvSpPr/>
            <p:nvPr>
              <p:custDataLst>
                <p:tags r:id="rId1"/>
              </p:custDataLst>
            </p:nvPr>
          </p:nvSpPr>
          <p:spPr>
            <a:xfrm>
              <a:off x="4734776" y="2299196"/>
              <a:ext cx="3200400" cy="320040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Source Sans 3" panose="020B0303030403020204" pitchFamily="34" charset="0"/>
              </a:endParaRPr>
            </a:p>
          </p:txBody>
        </p:sp>
        <p:cxnSp>
          <p:nvCxnSpPr>
            <p:cNvPr id="5" name="Straight Connector 4">
              <a:extLst>
                <a:ext uri="{FF2B5EF4-FFF2-40B4-BE49-F238E27FC236}">
                  <a16:creationId xmlns:a16="http://schemas.microsoft.com/office/drawing/2014/main" id="{336C4C53-4B69-AB4A-A189-0646B4FF79EF}"/>
                </a:ext>
              </a:extLst>
            </p:cNvPr>
            <p:cNvCxnSpPr/>
            <p:nvPr>
              <p:custDataLst>
                <p:tags r:id="rId2"/>
              </p:custDataLst>
            </p:nvPr>
          </p:nvCxnSpPr>
          <p:spPr>
            <a:xfrm>
              <a:off x="6160091" y="2169861"/>
              <a:ext cx="84840" cy="386058"/>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65A254A2-9AB1-F942-81D2-71BF7878F8A8}"/>
                </a:ext>
              </a:extLst>
            </p:cNvPr>
            <p:cNvCxnSpPr/>
            <p:nvPr>
              <p:custDataLst>
                <p:tags r:id="rId3"/>
              </p:custDataLst>
            </p:nvPr>
          </p:nvCxnSpPr>
          <p:spPr>
            <a:xfrm flipH="1">
              <a:off x="6342966" y="2146796"/>
              <a:ext cx="65987" cy="409123"/>
            </a:xfrm>
            <a:prstGeom prst="line">
              <a:avLst/>
            </a:prstGeom>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7468E642-6D4F-B149-92D9-8EB617F099C6}"/>
                </a:ext>
              </a:extLst>
            </p:cNvPr>
            <p:cNvSpPr/>
            <p:nvPr>
              <p:custDataLst>
                <p:tags r:id="rId4"/>
              </p:custDataLst>
            </p:nvPr>
          </p:nvSpPr>
          <p:spPr>
            <a:xfrm>
              <a:off x="6283616" y="1833636"/>
              <a:ext cx="1184940" cy="369332"/>
            </a:xfrm>
            <a:prstGeom prst="rect">
              <a:avLst/>
            </a:prstGeom>
          </p:spPr>
          <p:txBody>
            <a:bodyPr wrap="none">
              <a:spAutoFit/>
            </a:bodyPr>
            <a:lstStyle/>
            <a:p>
              <a:r>
                <a:rPr lang="en-US" sz="1800" b="1" dirty="0">
                  <a:latin typeface="Source Sans 3" panose="020B0303030403020204" pitchFamily="34" charset="0"/>
                </a:rPr>
                <a:t>000…000</a:t>
              </a:r>
            </a:p>
          </p:txBody>
        </p:sp>
        <p:sp>
          <p:nvSpPr>
            <p:cNvPr id="8" name="Rectangle 7">
              <a:extLst>
                <a:ext uri="{FF2B5EF4-FFF2-40B4-BE49-F238E27FC236}">
                  <a16:creationId xmlns:a16="http://schemas.microsoft.com/office/drawing/2014/main" id="{A8FCAE65-4996-404C-AECA-543F9D24E740}"/>
                </a:ext>
              </a:extLst>
            </p:cNvPr>
            <p:cNvSpPr/>
            <p:nvPr>
              <p:custDataLst>
                <p:tags r:id="rId5"/>
              </p:custDataLst>
            </p:nvPr>
          </p:nvSpPr>
          <p:spPr>
            <a:xfrm>
              <a:off x="5146107" y="1837815"/>
              <a:ext cx="1133900" cy="369332"/>
            </a:xfrm>
            <a:prstGeom prst="rect">
              <a:avLst/>
            </a:prstGeom>
          </p:spPr>
          <p:txBody>
            <a:bodyPr wrap="none">
              <a:spAutoFit/>
            </a:bodyPr>
            <a:lstStyle/>
            <a:p>
              <a:r>
                <a:rPr lang="en-US" sz="1800" b="1" dirty="0">
                  <a:latin typeface="Source Sans 3" panose="020B0303030403020204" pitchFamily="34" charset="0"/>
                </a:rPr>
                <a:t>111…111</a:t>
              </a:r>
            </a:p>
          </p:txBody>
        </p:sp>
        <p:sp>
          <p:nvSpPr>
            <p:cNvPr id="9" name="Rectangle 8">
              <a:extLst>
                <a:ext uri="{FF2B5EF4-FFF2-40B4-BE49-F238E27FC236}">
                  <a16:creationId xmlns:a16="http://schemas.microsoft.com/office/drawing/2014/main" id="{4AE01691-1386-4F48-901F-EBD8C5B66062}"/>
                </a:ext>
              </a:extLst>
            </p:cNvPr>
            <p:cNvSpPr/>
            <p:nvPr>
              <p:custDataLst>
                <p:tags r:id="rId6"/>
              </p:custDataLst>
            </p:nvPr>
          </p:nvSpPr>
          <p:spPr>
            <a:xfrm>
              <a:off x="6334976" y="5690959"/>
              <a:ext cx="1146661" cy="369332"/>
            </a:xfrm>
            <a:prstGeom prst="rect">
              <a:avLst/>
            </a:prstGeom>
          </p:spPr>
          <p:txBody>
            <a:bodyPr wrap="none">
              <a:spAutoFit/>
            </a:bodyPr>
            <a:lstStyle/>
            <a:p>
              <a:r>
                <a:rPr lang="en-US" sz="1800" b="1" dirty="0">
                  <a:latin typeface="Source Sans 3" panose="020B0303030403020204" pitchFamily="34" charset="0"/>
                </a:rPr>
                <a:t>011…111</a:t>
              </a:r>
            </a:p>
          </p:txBody>
        </p:sp>
        <p:sp>
          <p:nvSpPr>
            <p:cNvPr id="10" name="Rectangle 9">
              <a:extLst>
                <a:ext uri="{FF2B5EF4-FFF2-40B4-BE49-F238E27FC236}">
                  <a16:creationId xmlns:a16="http://schemas.microsoft.com/office/drawing/2014/main" id="{77210F14-0BEB-6648-89B5-CB33107158E8}"/>
                </a:ext>
              </a:extLst>
            </p:cNvPr>
            <p:cNvSpPr/>
            <p:nvPr>
              <p:custDataLst>
                <p:tags r:id="rId7"/>
              </p:custDataLst>
            </p:nvPr>
          </p:nvSpPr>
          <p:spPr>
            <a:xfrm>
              <a:off x="5116553" y="5691902"/>
              <a:ext cx="1184940" cy="369332"/>
            </a:xfrm>
            <a:prstGeom prst="rect">
              <a:avLst/>
            </a:prstGeom>
          </p:spPr>
          <p:txBody>
            <a:bodyPr wrap="none">
              <a:spAutoFit/>
            </a:bodyPr>
            <a:lstStyle/>
            <a:p>
              <a:r>
                <a:rPr lang="en-US" sz="1800" b="1" dirty="0">
                  <a:latin typeface="Source Sans 3" panose="020B0303030403020204" pitchFamily="34" charset="0"/>
                </a:rPr>
                <a:t>100…000</a:t>
              </a:r>
            </a:p>
          </p:txBody>
        </p:sp>
        <p:sp>
          <p:nvSpPr>
            <p:cNvPr id="11" name="Rectangle 10">
              <a:extLst>
                <a:ext uri="{FF2B5EF4-FFF2-40B4-BE49-F238E27FC236}">
                  <a16:creationId xmlns:a16="http://schemas.microsoft.com/office/drawing/2014/main" id="{D5BB199A-08B5-6D46-B1DB-14C5AEC62B8B}"/>
                </a:ext>
              </a:extLst>
            </p:cNvPr>
            <p:cNvSpPr/>
            <p:nvPr>
              <p:custDataLst>
                <p:tags r:id="rId8"/>
              </p:custDataLst>
            </p:nvPr>
          </p:nvSpPr>
          <p:spPr>
            <a:xfrm>
              <a:off x="6986904" y="2065313"/>
              <a:ext cx="1095172" cy="369332"/>
            </a:xfrm>
            <a:prstGeom prst="rect">
              <a:avLst/>
            </a:prstGeom>
          </p:spPr>
          <p:txBody>
            <a:bodyPr wrap="none">
              <a:spAutoFit/>
            </a:bodyPr>
            <a:lstStyle/>
            <a:p>
              <a:r>
                <a:rPr lang="en-US" sz="1800" dirty="0">
                  <a:latin typeface="Source Sans 3" panose="020B0303030403020204" pitchFamily="34" charset="0"/>
                </a:rPr>
                <a:t>000…001</a:t>
              </a:r>
            </a:p>
          </p:txBody>
        </p:sp>
        <p:sp>
          <p:nvSpPr>
            <p:cNvPr id="12" name="Rectangle 11">
              <a:extLst>
                <a:ext uri="{FF2B5EF4-FFF2-40B4-BE49-F238E27FC236}">
                  <a16:creationId xmlns:a16="http://schemas.microsoft.com/office/drawing/2014/main" id="{62DF69A0-EF70-EE4B-B7C7-BFAE8AA06CC0}"/>
                </a:ext>
              </a:extLst>
            </p:cNvPr>
            <p:cNvSpPr/>
            <p:nvPr>
              <p:custDataLst>
                <p:tags r:id="rId9"/>
              </p:custDataLst>
            </p:nvPr>
          </p:nvSpPr>
          <p:spPr>
            <a:xfrm>
              <a:off x="7462042" y="2317741"/>
              <a:ext cx="1095172" cy="369332"/>
            </a:xfrm>
            <a:prstGeom prst="rect">
              <a:avLst/>
            </a:prstGeom>
          </p:spPr>
          <p:txBody>
            <a:bodyPr wrap="none">
              <a:spAutoFit/>
            </a:bodyPr>
            <a:lstStyle/>
            <a:p>
              <a:r>
                <a:rPr lang="en-US" sz="1800" dirty="0">
                  <a:latin typeface="Source Sans 3" panose="020B0303030403020204" pitchFamily="34" charset="0"/>
                </a:rPr>
                <a:t>000…010</a:t>
              </a:r>
            </a:p>
          </p:txBody>
        </p:sp>
        <p:sp>
          <p:nvSpPr>
            <p:cNvPr id="13" name="Rectangle 12">
              <a:extLst>
                <a:ext uri="{FF2B5EF4-FFF2-40B4-BE49-F238E27FC236}">
                  <a16:creationId xmlns:a16="http://schemas.microsoft.com/office/drawing/2014/main" id="{C1E2D2C6-C434-0F43-85BC-B81771C47CE8}"/>
                </a:ext>
              </a:extLst>
            </p:cNvPr>
            <p:cNvSpPr/>
            <p:nvPr>
              <p:custDataLst>
                <p:tags r:id="rId10"/>
              </p:custDataLst>
            </p:nvPr>
          </p:nvSpPr>
          <p:spPr>
            <a:xfrm>
              <a:off x="7775477" y="2635384"/>
              <a:ext cx="1095172" cy="369332"/>
            </a:xfrm>
            <a:prstGeom prst="rect">
              <a:avLst/>
            </a:prstGeom>
          </p:spPr>
          <p:txBody>
            <a:bodyPr wrap="none">
              <a:spAutoFit/>
            </a:bodyPr>
            <a:lstStyle/>
            <a:p>
              <a:r>
                <a:rPr lang="en-US" sz="1800" dirty="0">
                  <a:latin typeface="Source Sans 3" panose="020B0303030403020204" pitchFamily="34" charset="0"/>
                </a:rPr>
                <a:t>000…011</a:t>
              </a:r>
            </a:p>
          </p:txBody>
        </p:sp>
        <p:sp>
          <p:nvSpPr>
            <p:cNvPr id="14" name="Rectangle 13">
              <a:extLst>
                <a:ext uri="{FF2B5EF4-FFF2-40B4-BE49-F238E27FC236}">
                  <a16:creationId xmlns:a16="http://schemas.microsoft.com/office/drawing/2014/main" id="{D259D8C6-3468-594B-9C54-4A350296F46E}"/>
                </a:ext>
              </a:extLst>
            </p:cNvPr>
            <p:cNvSpPr/>
            <p:nvPr>
              <p:custDataLst>
                <p:tags r:id="rId11"/>
              </p:custDataLst>
            </p:nvPr>
          </p:nvSpPr>
          <p:spPr>
            <a:xfrm>
              <a:off x="4568792" y="2085985"/>
              <a:ext cx="1133580" cy="369332"/>
            </a:xfrm>
            <a:prstGeom prst="rect">
              <a:avLst/>
            </a:prstGeom>
          </p:spPr>
          <p:txBody>
            <a:bodyPr wrap="none">
              <a:spAutoFit/>
            </a:bodyPr>
            <a:lstStyle/>
            <a:p>
              <a:r>
                <a:rPr lang="en-US" sz="1800" dirty="0">
                  <a:latin typeface="Source Sans 3" panose="020B0303030403020204" pitchFamily="34" charset="0"/>
                </a:rPr>
                <a:t>111…110</a:t>
              </a:r>
            </a:p>
          </p:txBody>
        </p:sp>
        <p:sp>
          <p:nvSpPr>
            <p:cNvPr id="15" name="Rectangle 14">
              <a:extLst>
                <a:ext uri="{FF2B5EF4-FFF2-40B4-BE49-F238E27FC236}">
                  <a16:creationId xmlns:a16="http://schemas.microsoft.com/office/drawing/2014/main" id="{D104DCC4-8221-B842-9829-B298349584C8}"/>
                </a:ext>
              </a:extLst>
            </p:cNvPr>
            <p:cNvSpPr/>
            <p:nvPr>
              <p:custDataLst>
                <p:tags r:id="rId12"/>
              </p:custDataLst>
            </p:nvPr>
          </p:nvSpPr>
          <p:spPr>
            <a:xfrm>
              <a:off x="4166601" y="2351357"/>
              <a:ext cx="1095172" cy="369332"/>
            </a:xfrm>
            <a:prstGeom prst="rect">
              <a:avLst/>
            </a:prstGeom>
          </p:spPr>
          <p:txBody>
            <a:bodyPr wrap="none">
              <a:spAutoFit/>
            </a:bodyPr>
            <a:lstStyle/>
            <a:p>
              <a:r>
                <a:rPr lang="en-US" sz="1800" dirty="0">
                  <a:latin typeface="Source Sans 3" panose="020B0303030403020204" pitchFamily="34" charset="0"/>
                </a:rPr>
                <a:t>111…101</a:t>
              </a:r>
            </a:p>
          </p:txBody>
        </p:sp>
        <p:sp>
          <p:nvSpPr>
            <p:cNvPr id="16" name="Rectangle 15">
              <a:extLst>
                <a:ext uri="{FF2B5EF4-FFF2-40B4-BE49-F238E27FC236}">
                  <a16:creationId xmlns:a16="http://schemas.microsoft.com/office/drawing/2014/main" id="{9BE35184-4501-EC48-AAD2-D5B2C356FECA}"/>
                </a:ext>
              </a:extLst>
            </p:cNvPr>
            <p:cNvSpPr/>
            <p:nvPr>
              <p:custDataLst>
                <p:tags r:id="rId13"/>
              </p:custDataLst>
            </p:nvPr>
          </p:nvSpPr>
          <p:spPr>
            <a:xfrm>
              <a:off x="3929194" y="2660242"/>
              <a:ext cx="1095172" cy="369332"/>
            </a:xfrm>
            <a:prstGeom prst="rect">
              <a:avLst/>
            </a:prstGeom>
          </p:spPr>
          <p:txBody>
            <a:bodyPr wrap="none">
              <a:spAutoFit/>
            </a:bodyPr>
            <a:lstStyle/>
            <a:p>
              <a:r>
                <a:rPr lang="en-US" sz="1800" dirty="0">
                  <a:latin typeface="Source Sans 3" panose="020B0303030403020204" pitchFamily="34" charset="0"/>
                </a:rPr>
                <a:t>111…100</a:t>
              </a:r>
            </a:p>
          </p:txBody>
        </p:sp>
        <p:sp>
          <p:nvSpPr>
            <p:cNvPr id="17" name="Rectangle 16">
              <a:extLst>
                <a:ext uri="{FF2B5EF4-FFF2-40B4-BE49-F238E27FC236}">
                  <a16:creationId xmlns:a16="http://schemas.microsoft.com/office/drawing/2014/main" id="{E31BD065-9D66-D24A-9996-22BA8B441C6A}"/>
                </a:ext>
              </a:extLst>
            </p:cNvPr>
            <p:cNvSpPr/>
            <p:nvPr>
              <p:custDataLst>
                <p:tags r:id="rId14"/>
              </p:custDataLst>
            </p:nvPr>
          </p:nvSpPr>
          <p:spPr>
            <a:xfrm>
              <a:off x="4831405" y="5406979"/>
              <a:ext cx="1095172" cy="369332"/>
            </a:xfrm>
            <a:prstGeom prst="rect">
              <a:avLst/>
            </a:prstGeom>
          </p:spPr>
          <p:txBody>
            <a:bodyPr wrap="none">
              <a:spAutoFit/>
            </a:bodyPr>
            <a:lstStyle/>
            <a:p>
              <a:r>
                <a:rPr lang="en-US" sz="1800" dirty="0">
                  <a:latin typeface="Source Sans 3" panose="020B0303030403020204" pitchFamily="34" charset="0"/>
                </a:rPr>
                <a:t>100…001</a:t>
              </a:r>
            </a:p>
          </p:txBody>
        </p:sp>
        <p:sp>
          <p:nvSpPr>
            <p:cNvPr id="18" name="Rectangle 17">
              <a:extLst>
                <a:ext uri="{FF2B5EF4-FFF2-40B4-BE49-F238E27FC236}">
                  <a16:creationId xmlns:a16="http://schemas.microsoft.com/office/drawing/2014/main" id="{D19BEEB3-4241-F948-BF75-7580520166B1}"/>
                </a:ext>
              </a:extLst>
            </p:cNvPr>
            <p:cNvSpPr/>
            <p:nvPr>
              <p:custDataLst>
                <p:tags r:id="rId15"/>
              </p:custDataLst>
            </p:nvPr>
          </p:nvSpPr>
          <p:spPr>
            <a:xfrm>
              <a:off x="4327761" y="5131385"/>
              <a:ext cx="1095172" cy="369332"/>
            </a:xfrm>
            <a:prstGeom prst="rect">
              <a:avLst/>
            </a:prstGeom>
          </p:spPr>
          <p:txBody>
            <a:bodyPr wrap="none">
              <a:spAutoFit/>
            </a:bodyPr>
            <a:lstStyle/>
            <a:p>
              <a:r>
                <a:rPr lang="en-US" sz="1800" dirty="0">
                  <a:latin typeface="Source Sans 3" panose="020B0303030403020204" pitchFamily="34" charset="0"/>
                </a:rPr>
                <a:t>100…010</a:t>
              </a:r>
            </a:p>
          </p:txBody>
        </p:sp>
        <p:sp>
          <p:nvSpPr>
            <p:cNvPr id="19" name="Rectangle 18">
              <a:extLst>
                <a:ext uri="{FF2B5EF4-FFF2-40B4-BE49-F238E27FC236}">
                  <a16:creationId xmlns:a16="http://schemas.microsoft.com/office/drawing/2014/main" id="{B204AF9C-5BC9-084B-85F4-C6C868E30390}"/>
                </a:ext>
              </a:extLst>
            </p:cNvPr>
            <p:cNvSpPr/>
            <p:nvPr>
              <p:custDataLst>
                <p:tags r:id="rId16"/>
              </p:custDataLst>
            </p:nvPr>
          </p:nvSpPr>
          <p:spPr>
            <a:xfrm>
              <a:off x="6939208" y="5406979"/>
              <a:ext cx="1095172" cy="369332"/>
            </a:xfrm>
            <a:prstGeom prst="rect">
              <a:avLst/>
            </a:prstGeom>
          </p:spPr>
          <p:txBody>
            <a:bodyPr wrap="none">
              <a:spAutoFit/>
            </a:bodyPr>
            <a:lstStyle/>
            <a:p>
              <a:r>
                <a:rPr lang="en-US" sz="1800" dirty="0">
                  <a:latin typeface="Source Sans 3" panose="020B0303030403020204" pitchFamily="34" charset="0"/>
                </a:rPr>
                <a:t>011…110</a:t>
              </a:r>
            </a:p>
          </p:txBody>
        </p:sp>
        <p:sp>
          <p:nvSpPr>
            <p:cNvPr id="20" name="Rectangle 19">
              <a:extLst>
                <a:ext uri="{FF2B5EF4-FFF2-40B4-BE49-F238E27FC236}">
                  <a16:creationId xmlns:a16="http://schemas.microsoft.com/office/drawing/2014/main" id="{5AFC914A-EA59-6545-8FCB-AB73D825AA2B}"/>
                </a:ext>
              </a:extLst>
            </p:cNvPr>
            <p:cNvSpPr/>
            <p:nvPr>
              <p:custDataLst>
                <p:tags r:id="rId17"/>
              </p:custDataLst>
            </p:nvPr>
          </p:nvSpPr>
          <p:spPr>
            <a:xfrm>
              <a:off x="7415354" y="5107540"/>
              <a:ext cx="1095172" cy="369332"/>
            </a:xfrm>
            <a:prstGeom prst="rect">
              <a:avLst/>
            </a:prstGeom>
          </p:spPr>
          <p:txBody>
            <a:bodyPr wrap="none">
              <a:spAutoFit/>
            </a:bodyPr>
            <a:lstStyle/>
            <a:p>
              <a:r>
                <a:rPr lang="en-US" sz="1800" dirty="0">
                  <a:latin typeface="Source Sans 3" panose="020B0303030403020204" pitchFamily="34" charset="0"/>
                </a:rPr>
                <a:t>011…101</a:t>
              </a:r>
            </a:p>
          </p:txBody>
        </p:sp>
        <p:sp>
          <p:nvSpPr>
            <p:cNvPr id="21" name="Rectangle 20">
              <a:extLst>
                <a:ext uri="{FF2B5EF4-FFF2-40B4-BE49-F238E27FC236}">
                  <a16:creationId xmlns:a16="http://schemas.microsoft.com/office/drawing/2014/main" id="{6BDB04DC-A194-2941-BED8-C11678AD32A9}"/>
                </a:ext>
              </a:extLst>
            </p:cNvPr>
            <p:cNvSpPr/>
            <p:nvPr>
              <p:custDataLst>
                <p:tags r:id="rId18"/>
              </p:custDataLst>
            </p:nvPr>
          </p:nvSpPr>
          <p:spPr>
            <a:xfrm>
              <a:off x="8029437" y="3687657"/>
              <a:ext cx="415498" cy="369332"/>
            </a:xfrm>
            <a:prstGeom prst="rect">
              <a:avLst/>
            </a:prstGeom>
          </p:spPr>
          <p:txBody>
            <a:bodyPr wrap="none">
              <a:spAutoFit/>
            </a:bodyPr>
            <a:lstStyle/>
            <a:p>
              <a:r>
                <a:rPr lang="en-US" sz="1800" dirty="0">
                  <a:latin typeface="Source Sans 3" panose="020B0303030403020204" pitchFamily="34" charset="0"/>
                </a:rPr>
                <a:t>…</a:t>
              </a:r>
            </a:p>
          </p:txBody>
        </p:sp>
        <p:sp>
          <p:nvSpPr>
            <p:cNvPr id="22" name="Rectangle 21">
              <a:extLst>
                <a:ext uri="{FF2B5EF4-FFF2-40B4-BE49-F238E27FC236}">
                  <a16:creationId xmlns:a16="http://schemas.microsoft.com/office/drawing/2014/main" id="{B74E4C44-B9B3-F248-8633-FD92963555BC}"/>
                </a:ext>
              </a:extLst>
            </p:cNvPr>
            <p:cNvSpPr/>
            <p:nvPr>
              <p:custDataLst>
                <p:tags r:id="rId19"/>
              </p:custDataLst>
            </p:nvPr>
          </p:nvSpPr>
          <p:spPr>
            <a:xfrm>
              <a:off x="4196307" y="3752201"/>
              <a:ext cx="415498" cy="369332"/>
            </a:xfrm>
            <a:prstGeom prst="rect">
              <a:avLst/>
            </a:prstGeom>
          </p:spPr>
          <p:txBody>
            <a:bodyPr wrap="none">
              <a:spAutoFit/>
            </a:bodyPr>
            <a:lstStyle/>
            <a:p>
              <a:r>
                <a:rPr lang="en-US" sz="1800" dirty="0">
                  <a:latin typeface="Source Sans 3" panose="020B0303030403020204" pitchFamily="34" charset="0"/>
                </a:rPr>
                <a:t>…</a:t>
              </a:r>
            </a:p>
          </p:txBody>
        </p:sp>
        <p:sp>
          <p:nvSpPr>
            <p:cNvPr id="23" name="Rectangle 22">
              <a:extLst>
                <a:ext uri="{FF2B5EF4-FFF2-40B4-BE49-F238E27FC236}">
                  <a16:creationId xmlns:a16="http://schemas.microsoft.com/office/drawing/2014/main" id="{2424785A-3226-B940-B689-7A3C17F4EB76}"/>
                </a:ext>
              </a:extLst>
            </p:cNvPr>
            <p:cNvSpPr/>
            <p:nvPr>
              <p:custDataLst>
                <p:tags r:id="rId20"/>
              </p:custDataLst>
            </p:nvPr>
          </p:nvSpPr>
          <p:spPr>
            <a:xfrm>
              <a:off x="6607894" y="1174452"/>
              <a:ext cx="498855" cy="769441"/>
            </a:xfrm>
            <a:prstGeom prst="rect">
              <a:avLst/>
            </a:prstGeom>
          </p:spPr>
          <p:txBody>
            <a:bodyPr wrap="none">
              <a:spAutoFit/>
            </a:bodyPr>
            <a:lstStyle/>
            <a:p>
              <a:r>
                <a:rPr lang="en-US" sz="4400" b="1" dirty="0">
                  <a:latin typeface="Source Sans 3" panose="020B0303030403020204" pitchFamily="34" charset="0"/>
                </a:rPr>
                <a:t>0</a:t>
              </a:r>
              <a:endParaRPr lang="en-US" sz="4400" dirty="0">
                <a:latin typeface="Source Sans 3" panose="020B0303030403020204" pitchFamily="34" charset="0"/>
              </a:endParaRPr>
            </a:p>
          </p:txBody>
        </p:sp>
        <p:sp>
          <p:nvSpPr>
            <p:cNvPr id="24" name="Curved Left Arrow 23">
              <a:extLst>
                <a:ext uri="{FF2B5EF4-FFF2-40B4-BE49-F238E27FC236}">
                  <a16:creationId xmlns:a16="http://schemas.microsoft.com/office/drawing/2014/main" id="{C71A7D65-96E4-C141-82AF-0257A244FDE7}"/>
                </a:ext>
              </a:extLst>
            </p:cNvPr>
            <p:cNvSpPr/>
            <p:nvPr>
              <p:custDataLst>
                <p:tags r:id="rId21"/>
              </p:custDataLst>
            </p:nvPr>
          </p:nvSpPr>
          <p:spPr>
            <a:xfrm>
              <a:off x="7315200" y="1275734"/>
              <a:ext cx="2216317" cy="5507626"/>
            </a:xfrm>
            <a:prstGeom prst="curvedLeftArrow">
              <a:avLst>
                <a:gd name="adj1" fmla="val 25000"/>
                <a:gd name="adj2" fmla="val 45993"/>
                <a:gd name="adj3" fmla="val 25000"/>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latin typeface="Source Sans 3" panose="020B0303030403020204" pitchFamily="34" charset="0"/>
              </a:endParaRPr>
            </a:p>
          </p:txBody>
        </p:sp>
        <p:sp>
          <p:nvSpPr>
            <p:cNvPr id="25" name="Curved Left Arrow 24">
              <a:extLst>
                <a:ext uri="{FF2B5EF4-FFF2-40B4-BE49-F238E27FC236}">
                  <a16:creationId xmlns:a16="http://schemas.microsoft.com/office/drawing/2014/main" id="{0BF5152D-FB0E-C148-9F58-512475481316}"/>
                </a:ext>
              </a:extLst>
            </p:cNvPr>
            <p:cNvSpPr/>
            <p:nvPr>
              <p:custDataLst>
                <p:tags r:id="rId22"/>
              </p:custDataLst>
            </p:nvPr>
          </p:nvSpPr>
          <p:spPr>
            <a:xfrm rot="10800000">
              <a:off x="3121165" y="1145583"/>
              <a:ext cx="2216317" cy="5507626"/>
            </a:xfrm>
            <a:prstGeom prst="curvedLeftArrow">
              <a:avLst>
                <a:gd name="adj1" fmla="val 25000"/>
                <a:gd name="adj2" fmla="val 45993"/>
                <a:gd name="adj3" fmla="val 25000"/>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latin typeface="Source Sans 3" panose="020B0303030403020204" pitchFamily="34" charset="0"/>
              </a:endParaRPr>
            </a:p>
          </p:txBody>
        </p:sp>
        <p:sp>
          <p:nvSpPr>
            <p:cNvPr id="26" name="Rectangle 25">
              <a:extLst>
                <a:ext uri="{FF2B5EF4-FFF2-40B4-BE49-F238E27FC236}">
                  <a16:creationId xmlns:a16="http://schemas.microsoft.com/office/drawing/2014/main" id="{975C2369-2940-8540-B73C-0461A492EBE1}"/>
                </a:ext>
              </a:extLst>
            </p:cNvPr>
            <p:cNvSpPr/>
            <p:nvPr>
              <p:custDataLst>
                <p:tags r:id="rId23"/>
              </p:custDataLst>
            </p:nvPr>
          </p:nvSpPr>
          <p:spPr>
            <a:xfrm>
              <a:off x="3375354" y="1133471"/>
              <a:ext cx="2784737" cy="769441"/>
            </a:xfrm>
            <a:prstGeom prst="rect">
              <a:avLst/>
            </a:prstGeom>
          </p:spPr>
          <p:txBody>
            <a:bodyPr wrap="none">
              <a:spAutoFit/>
            </a:bodyPr>
            <a:lstStyle/>
            <a:p>
              <a:r>
                <a:rPr lang="en-US" sz="4400" b="1" dirty="0">
                  <a:latin typeface="Source Sans 3" panose="020B0303030403020204" pitchFamily="34" charset="0"/>
                </a:rPr>
                <a:t>≈ +4billion</a:t>
              </a:r>
              <a:endParaRPr lang="en-US" sz="4400" dirty="0">
                <a:latin typeface="Source Sans 3" panose="020B0303030403020204" pitchFamily="34" charset="0"/>
              </a:endParaRPr>
            </a:p>
          </p:txBody>
        </p:sp>
        <p:sp>
          <p:nvSpPr>
            <p:cNvPr id="27" name="Rectangle 26">
              <a:extLst>
                <a:ext uri="{FF2B5EF4-FFF2-40B4-BE49-F238E27FC236}">
                  <a16:creationId xmlns:a16="http://schemas.microsoft.com/office/drawing/2014/main" id="{8537CFBC-590D-5F49-A684-D88F5764BF85}"/>
                </a:ext>
              </a:extLst>
            </p:cNvPr>
            <p:cNvSpPr/>
            <p:nvPr>
              <p:custDataLst>
                <p:tags r:id="rId24"/>
              </p:custDataLst>
            </p:nvPr>
          </p:nvSpPr>
          <p:spPr>
            <a:xfrm>
              <a:off x="5261773" y="2593442"/>
              <a:ext cx="2153581" cy="923330"/>
            </a:xfrm>
            <a:prstGeom prst="rect">
              <a:avLst/>
            </a:prstGeom>
          </p:spPr>
          <p:txBody>
            <a:bodyPr wrap="square">
              <a:spAutoFit/>
            </a:bodyPr>
            <a:lstStyle/>
            <a:p>
              <a:pPr algn="ctr"/>
              <a:r>
                <a:rPr lang="en-US" sz="1800" i="1" dirty="0">
                  <a:latin typeface="Source Sans 3" panose="020B0303030403020204" pitchFamily="34" charset="0"/>
                </a:rPr>
                <a:t>discontinuity means wraparound occurs here</a:t>
              </a:r>
            </a:p>
          </p:txBody>
        </p:sp>
        <p:sp>
          <p:nvSpPr>
            <p:cNvPr id="28" name="Rectangle 27">
              <a:extLst>
                <a:ext uri="{FF2B5EF4-FFF2-40B4-BE49-F238E27FC236}">
                  <a16:creationId xmlns:a16="http://schemas.microsoft.com/office/drawing/2014/main" id="{1447F16C-A43B-0145-8A60-5641EBD45C77}"/>
                </a:ext>
              </a:extLst>
            </p:cNvPr>
            <p:cNvSpPr/>
            <p:nvPr>
              <p:custDataLst>
                <p:tags r:id="rId25"/>
              </p:custDataLst>
            </p:nvPr>
          </p:nvSpPr>
          <p:spPr>
            <a:xfrm rot="5400000">
              <a:off x="8477763" y="3602762"/>
              <a:ext cx="2893741" cy="369332"/>
            </a:xfrm>
            <a:prstGeom prst="rect">
              <a:avLst/>
            </a:prstGeom>
          </p:spPr>
          <p:txBody>
            <a:bodyPr wrap="none">
              <a:spAutoFit/>
            </a:bodyPr>
            <a:lstStyle/>
            <a:p>
              <a:r>
                <a:rPr lang="en-US" dirty="0">
                  <a:solidFill>
                    <a:srgbClr val="00B050"/>
                  </a:solidFill>
                  <a:latin typeface="Source Sans 3" panose="020B0303030403020204" pitchFamily="34" charset="0"/>
                </a:rPr>
                <a:t>i</a:t>
              </a:r>
              <a:r>
                <a:rPr lang="en-US" sz="1800" dirty="0">
                  <a:solidFill>
                    <a:srgbClr val="00B050"/>
                  </a:solidFill>
                  <a:latin typeface="Source Sans 3" panose="020B0303030403020204" pitchFamily="34" charset="0"/>
                </a:rPr>
                <a:t>ncreasing positive numbers</a:t>
              </a:r>
            </a:p>
          </p:txBody>
        </p:sp>
        <p:sp>
          <p:nvSpPr>
            <p:cNvPr id="29" name="Rectangle 28">
              <a:extLst>
                <a:ext uri="{FF2B5EF4-FFF2-40B4-BE49-F238E27FC236}">
                  <a16:creationId xmlns:a16="http://schemas.microsoft.com/office/drawing/2014/main" id="{F4664EB6-2911-8945-A7B1-854D9F5A3A22}"/>
                </a:ext>
              </a:extLst>
            </p:cNvPr>
            <p:cNvSpPr/>
            <p:nvPr>
              <p:custDataLst>
                <p:tags r:id="rId26"/>
              </p:custDataLst>
            </p:nvPr>
          </p:nvSpPr>
          <p:spPr>
            <a:xfrm rot="16200000">
              <a:off x="1036506" y="3714730"/>
              <a:ext cx="3443571" cy="369332"/>
            </a:xfrm>
            <a:prstGeom prst="rect">
              <a:avLst/>
            </a:prstGeom>
          </p:spPr>
          <p:txBody>
            <a:bodyPr wrap="none">
              <a:spAutoFit/>
            </a:bodyPr>
            <a:lstStyle/>
            <a:p>
              <a:r>
                <a:rPr lang="en-US" dirty="0">
                  <a:solidFill>
                    <a:srgbClr val="00B050"/>
                  </a:solidFill>
                  <a:latin typeface="Source Sans 3" panose="020B0303030403020204" pitchFamily="34" charset="0"/>
                </a:rPr>
                <a:t>m</a:t>
              </a:r>
              <a:r>
                <a:rPr lang="en-US" sz="1800" dirty="0">
                  <a:solidFill>
                    <a:srgbClr val="00B050"/>
                  </a:solidFill>
                  <a:latin typeface="Source Sans 3" panose="020B0303030403020204" pitchFamily="34" charset="0"/>
                </a:rPr>
                <a:t>ore increasing positive numbers</a:t>
              </a:r>
            </a:p>
          </p:txBody>
        </p:sp>
      </p:grpSp>
    </p:spTree>
    <p:extLst>
      <p:ext uri="{BB962C8B-B14F-4D97-AF65-F5344CB8AC3E}">
        <p14:creationId xmlns:p14="http://schemas.microsoft.com/office/powerpoint/2010/main" val="4151388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descr="This number wheel shows an unsigned integer starting at zero at the top of the circle and increasing in value going clockwise around the circle.  At the top of the circle the number wheel goes from its -1 back to 0, and at the bottom of the circle the number wheel goes from rougly positive 2 billion to negative 2 billion, indicating a discontinuity and possible overflow.">
            <a:extLst>
              <a:ext uri="{FF2B5EF4-FFF2-40B4-BE49-F238E27FC236}">
                <a16:creationId xmlns:a16="http://schemas.microsoft.com/office/drawing/2014/main" id="{5399A9D6-21BC-6D44-848E-0D22AF92980B}"/>
              </a:ext>
            </a:extLst>
          </p:cNvPr>
          <p:cNvGrpSpPr/>
          <p:nvPr/>
        </p:nvGrpSpPr>
        <p:grpSpPr>
          <a:xfrm>
            <a:off x="2293828" y="1053932"/>
            <a:ext cx="7739275" cy="5826407"/>
            <a:chOff x="2293828" y="1053932"/>
            <a:chExt cx="7739275" cy="5826407"/>
          </a:xfrm>
        </p:grpSpPr>
        <p:sp>
          <p:nvSpPr>
            <p:cNvPr id="4" name="Oval 3">
              <a:extLst>
                <a:ext uri="{FF2B5EF4-FFF2-40B4-BE49-F238E27FC236}">
                  <a16:creationId xmlns:a16="http://schemas.microsoft.com/office/drawing/2014/main" id="{BEA760B0-3481-7945-90D9-565168F4B91F}"/>
                </a:ext>
              </a:extLst>
            </p:cNvPr>
            <p:cNvSpPr/>
            <p:nvPr>
              <p:custDataLst>
                <p:tags r:id="rId1"/>
              </p:custDataLst>
            </p:nvPr>
          </p:nvSpPr>
          <p:spPr>
            <a:xfrm>
              <a:off x="4658576" y="2166462"/>
              <a:ext cx="3200400" cy="320040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Source Sans 3" panose="020B0303030403020204" pitchFamily="34" charset="0"/>
              </a:endParaRPr>
            </a:p>
          </p:txBody>
        </p:sp>
        <p:sp>
          <p:nvSpPr>
            <p:cNvPr id="5" name="Rectangle 4">
              <a:extLst>
                <a:ext uri="{FF2B5EF4-FFF2-40B4-BE49-F238E27FC236}">
                  <a16:creationId xmlns:a16="http://schemas.microsoft.com/office/drawing/2014/main" id="{8DBAEE46-2F3A-714E-9CD2-4E555DB8B9D4}"/>
                </a:ext>
              </a:extLst>
            </p:cNvPr>
            <p:cNvSpPr/>
            <p:nvPr>
              <p:custDataLst>
                <p:tags r:id="rId2"/>
              </p:custDataLst>
            </p:nvPr>
          </p:nvSpPr>
          <p:spPr>
            <a:xfrm>
              <a:off x="6207416" y="1700902"/>
              <a:ext cx="1184940" cy="369332"/>
            </a:xfrm>
            <a:prstGeom prst="rect">
              <a:avLst/>
            </a:prstGeom>
          </p:spPr>
          <p:txBody>
            <a:bodyPr wrap="none">
              <a:spAutoFit/>
            </a:bodyPr>
            <a:lstStyle/>
            <a:p>
              <a:r>
                <a:rPr lang="en-US" sz="1800" b="1" dirty="0">
                  <a:latin typeface="Source Sans 3" panose="020B0303030403020204" pitchFamily="34" charset="0"/>
                </a:rPr>
                <a:t>000…000</a:t>
              </a:r>
            </a:p>
          </p:txBody>
        </p:sp>
        <p:sp>
          <p:nvSpPr>
            <p:cNvPr id="6" name="Rectangle 5">
              <a:extLst>
                <a:ext uri="{FF2B5EF4-FFF2-40B4-BE49-F238E27FC236}">
                  <a16:creationId xmlns:a16="http://schemas.microsoft.com/office/drawing/2014/main" id="{C2F6D202-3065-AD4A-883D-14043D414966}"/>
                </a:ext>
              </a:extLst>
            </p:cNvPr>
            <p:cNvSpPr/>
            <p:nvPr>
              <p:custDataLst>
                <p:tags r:id="rId3"/>
              </p:custDataLst>
            </p:nvPr>
          </p:nvSpPr>
          <p:spPr>
            <a:xfrm>
              <a:off x="5069907" y="1705081"/>
              <a:ext cx="1133900" cy="369332"/>
            </a:xfrm>
            <a:prstGeom prst="rect">
              <a:avLst/>
            </a:prstGeom>
          </p:spPr>
          <p:txBody>
            <a:bodyPr wrap="none">
              <a:spAutoFit/>
            </a:bodyPr>
            <a:lstStyle/>
            <a:p>
              <a:r>
                <a:rPr lang="en-US" sz="1800" b="1" dirty="0">
                  <a:latin typeface="Source Sans 3" panose="020B0303030403020204" pitchFamily="34" charset="0"/>
                </a:rPr>
                <a:t>111…111</a:t>
              </a:r>
            </a:p>
          </p:txBody>
        </p:sp>
        <p:sp>
          <p:nvSpPr>
            <p:cNvPr id="7" name="Rectangle 6">
              <a:extLst>
                <a:ext uri="{FF2B5EF4-FFF2-40B4-BE49-F238E27FC236}">
                  <a16:creationId xmlns:a16="http://schemas.microsoft.com/office/drawing/2014/main" id="{0AFF5591-FBB8-8449-BBF4-C83ECA66D5FB}"/>
                </a:ext>
              </a:extLst>
            </p:cNvPr>
            <p:cNvSpPr/>
            <p:nvPr>
              <p:custDataLst>
                <p:tags r:id="rId4"/>
              </p:custDataLst>
            </p:nvPr>
          </p:nvSpPr>
          <p:spPr>
            <a:xfrm>
              <a:off x="6311629" y="5568595"/>
              <a:ext cx="1146661" cy="369332"/>
            </a:xfrm>
            <a:prstGeom prst="rect">
              <a:avLst/>
            </a:prstGeom>
          </p:spPr>
          <p:txBody>
            <a:bodyPr wrap="none">
              <a:spAutoFit/>
            </a:bodyPr>
            <a:lstStyle/>
            <a:p>
              <a:r>
                <a:rPr lang="en-US" sz="1800" b="1" dirty="0">
                  <a:latin typeface="Source Sans 3" panose="020B0303030403020204" pitchFamily="34" charset="0"/>
                </a:rPr>
                <a:t>011…111</a:t>
              </a:r>
            </a:p>
          </p:txBody>
        </p:sp>
        <p:sp>
          <p:nvSpPr>
            <p:cNvPr id="8" name="Rectangle 7">
              <a:extLst>
                <a:ext uri="{FF2B5EF4-FFF2-40B4-BE49-F238E27FC236}">
                  <a16:creationId xmlns:a16="http://schemas.microsoft.com/office/drawing/2014/main" id="{21BEDA11-C56C-A14F-BD6F-0A3229815EDE}"/>
                </a:ext>
              </a:extLst>
            </p:cNvPr>
            <p:cNvSpPr/>
            <p:nvPr>
              <p:custDataLst>
                <p:tags r:id="rId5"/>
              </p:custDataLst>
            </p:nvPr>
          </p:nvSpPr>
          <p:spPr>
            <a:xfrm>
              <a:off x="5107927" y="5558225"/>
              <a:ext cx="1184940" cy="369332"/>
            </a:xfrm>
            <a:prstGeom prst="rect">
              <a:avLst/>
            </a:prstGeom>
          </p:spPr>
          <p:txBody>
            <a:bodyPr wrap="none">
              <a:spAutoFit/>
            </a:bodyPr>
            <a:lstStyle/>
            <a:p>
              <a:r>
                <a:rPr lang="en-US" sz="1800" b="1" dirty="0">
                  <a:latin typeface="Source Sans 3" panose="020B0303030403020204" pitchFamily="34" charset="0"/>
                </a:rPr>
                <a:t>100…000</a:t>
              </a:r>
            </a:p>
          </p:txBody>
        </p:sp>
        <p:sp>
          <p:nvSpPr>
            <p:cNvPr id="9" name="Rectangle 8">
              <a:extLst>
                <a:ext uri="{FF2B5EF4-FFF2-40B4-BE49-F238E27FC236}">
                  <a16:creationId xmlns:a16="http://schemas.microsoft.com/office/drawing/2014/main" id="{BB850919-3AFC-3C47-B82F-F206052E4BC6}"/>
                </a:ext>
              </a:extLst>
            </p:cNvPr>
            <p:cNvSpPr/>
            <p:nvPr>
              <p:custDataLst>
                <p:tags r:id="rId6"/>
              </p:custDataLst>
            </p:nvPr>
          </p:nvSpPr>
          <p:spPr>
            <a:xfrm>
              <a:off x="6910704" y="1932579"/>
              <a:ext cx="1095172" cy="369332"/>
            </a:xfrm>
            <a:prstGeom prst="rect">
              <a:avLst/>
            </a:prstGeom>
          </p:spPr>
          <p:txBody>
            <a:bodyPr wrap="none">
              <a:spAutoFit/>
            </a:bodyPr>
            <a:lstStyle/>
            <a:p>
              <a:r>
                <a:rPr lang="en-US" sz="1800" dirty="0">
                  <a:latin typeface="Source Sans 3" panose="020B0303030403020204" pitchFamily="34" charset="0"/>
                </a:rPr>
                <a:t>000…001</a:t>
              </a:r>
            </a:p>
          </p:txBody>
        </p:sp>
        <p:sp>
          <p:nvSpPr>
            <p:cNvPr id="10" name="Rectangle 9">
              <a:extLst>
                <a:ext uri="{FF2B5EF4-FFF2-40B4-BE49-F238E27FC236}">
                  <a16:creationId xmlns:a16="http://schemas.microsoft.com/office/drawing/2014/main" id="{DA1D2F06-6439-9C4F-AA6B-4678522047B1}"/>
                </a:ext>
              </a:extLst>
            </p:cNvPr>
            <p:cNvSpPr/>
            <p:nvPr>
              <p:custDataLst>
                <p:tags r:id="rId7"/>
              </p:custDataLst>
            </p:nvPr>
          </p:nvSpPr>
          <p:spPr>
            <a:xfrm>
              <a:off x="7385842" y="2185007"/>
              <a:ext cx="1095172" cy="369332"/>
            </a:xfrm>
            <a:prstGeom prst="rect">
              <a:avLst/>
            </a:prstGeom>
          </p:spPr>
          <p:txBody>
            <a:bodyPr wrap="none">
              <a:spAutoFit/>
            </a:bodyPr>
            <a:lstStyle/>
            <a:p>
              <a:r>
                <a:rPr lang="en-US" sz="1800" dirty="0">
                  <a:latin typeface="Source Sans 3" panose="020B0303030403020204" pitchFamily="34" charset="0"/>
                </a:rPr>
                <a:t>000…010</a:t>
              </a:r>
            </a:p>
          </p:txBody>
        </p:sp>
        <p:sp>
          <p:nvSpPr>
            <p:cNvPr id="11" name="Rectangle 10">
              <a:extLst>
                <a:ext uri="{FF2B5EF4-FFF2-40B4-BE49-F238E27FC236}">
                  <a16:creationId xmlns:a16="http://schemas.microsoft.com/office/drawing/2014/main" id="{7F99B30E-F0DD-3F42-A13B-B06B2E602F24}"/>
                </a:ext>
              </a:extLst>
            </p:cNvPr>
            <p:cNvSpPr/>
            <p:nvPr>
              <p:custDataLst>
                <p:tags r:id="rId8"/>
              </p:custDataLst>
            </p:nvPr>
          </p:nvSpPr>
          <p:spPr>
            <a:xfrm>
              <a:off x="7699277" y="2502650"/>
              <a:ext cx="1095172" cy="369332"/>
            </a:xfrm>
            <a:prstGeom prst="rect">
              <a:avLst/>
            </a:prstGeom>
          </p:spPr>
          <p:txBody>
            <a:bodyPr wrap="none">
              <a:spAutoFit/>
            </a:bodyPr>
            <a:lstStyle/>
            <a:p>
              <a:r>
                <a:rPr lang="en-US" sz="1800" dirty="0">
                  <a:latin typeface="Source Sans 3" panose="020B0303030403020204" pitchFamily="34" charset="0"/>
                </a:rPr>
                <a:t>000…011</a:t>
              </a:r>
            </a:p>
          </p:txBody>
        </p:sp>
        <p:sp>
          <p:nvSpPr>
            <p:cNvPr id="12" name="Rectangle 11">
              <a:extLst>
                <a:ext uri="{FF2B5EF4-FFF2-40B4-BE49-F238E27FC236}">
                  <a16:creationId xmlns:a16="http://schemas.microsoft.com/office/drawing/2014/main" id="{9B496763-05CE-0F4A-8FAC-E14CFC988D4A}"/>
                </a:ext>
              </a:extLst>
            </p:cNvPr>
            <p:cNvSpPr/>
            <p:nvPr>
              <p:custDataLst>
                <p:tags r:id="rId9"/>
              </p:custDataLst>
            </p:nvPr>
          </p:nvSpPr>
          <p:spPr>
            <a:xfrm>
              <a:off x="4492592" y="1953251"/>
              <a:ext cx="1133580" cy="369332"/>
            </a:xfrm>
            <a:prstGeom prst="rect">
              <a:avLst/>
            </a:prstGeom>
          </p:spPr>
          <p:txBody>
            <a:bodyPr wrap="none">
              <a:spAutoFit/>
            </a:bodyPr>
            <a:lstStyle/>
            <a:p>
              <a:r>
                <a:rPr lang="en-US" sz="1800" dirty="0">
                  <a:latin typeface="Source Sans 3" panose="020B0303030403020204" pitchFamily="34" charset="0"/>
                </a:rPr>
                <a:t>111…110</a:t>
              </a:r>
            </a:p>
          </p:txBody>
        </p:sp>
        <p:sp>
          <p:nvSpPr>
            <p:cNvPr id="13" name="Rectangle 12">
              <a:extLst>
                <a:ext uri="{FF2B5EF4-FFF2-40B4-BE49-F238E27FC236}">
                  <a16:creationId xmlns:a16="http://schemas.microsoft.com/office/drawing/2014/main" id="{D377F919-BD0B-2B46-AE23-595C2094E5C1}"/>
                </a:ext>
              </a:extLst>
            </p:cNvPr>
            <p:cNvSpPr/>
            <p:nvPr>
              <p:custDataLst>
                <p:tags r:id="rId10"/>
              </p:custDataLst>
            </p:nvPr>
          </p:nvSpPr>
          <p:spPr>
            <a:xfrm>
              <a:off x="4090401" y="2218623"/>
              <a:ext cx="1095172" cy="369332"/>
            </a:xfrm>
            <a:prstGeom prst="rect">
              <a:avLst/>
            </a:prstGeom>
          </p:spPr>
          <p:txBody>
            <a:bodyPr wrap="none">
              <a:spAutoFit/>
            </a:bodyPr>
            <a:lstStyle/>
            <a:p>
              <a:r>
                <a:rPr lang="en-US" sz="1800" dirty="0">
                  <a:latin typeface="Source Sans 3" panose="020B0303030403020204" pitchFamily="34" charset="0"/>
                </a:rPr>
                <a:t>111…101</a:t>
              </a:r>
            </a:p>
          </p:txBody>
        </p:sp>
        <p:sp>
          <p:nvSpPr>
            <p:cNvPr id="14" name="Rectangle 13">
              <a:extLst>
                <a:ext uri="{FF2B5EF4-FFF2-40B4-BE49-F238E27FC236}">
                  <a16:creationId xmlns:a16="http://schemas.microsoft.com/office/drawing/2014/main" id="{749C0C57-AE2E-A64B-819D-9C4A57136FE3}"/>
                </a:ext>
              </a:extLst>
            </p:cNvPr>
            <p:cNvSpPr/>
            <p:nvPr>
              <p:custDataLst>
                <p:tags r:id="rId11"/>
              </p:custDataLst>
            </p:nvPr>
          </p:nvSpPr>
          <p:spPr>
            <a:xfrm>
              <a:off x="3852994" y="2527508"/>
              <a:ext cx="1095172" cy="369332"/>
            </a:xfrm>
            <a:prstGeom prst="rect">
              <a:avLst/>
            </a:prstGeom>
          </p:spPr>
          <p:txBody>
            <a:bodyPr wrap="none">
              <a:spAutoFit/>
            </a:bodyPr>
            <a:lstStyle/>
            <a:p>
              <a:r>
                <a:rPr lang="en-US" sz="1800" dirty="0">
                  <a:latin typeface="Source Sans 3" panose="020B0303030403020204" pitchFamily="34" charset="0"/>
                </a:rPr>
                <a:t>111…100</a:t>
              </a:r>
            </a:p>
          </p:txBody>
        </p:sp>
        <p:sp>
          <p:nvSpPr>
            <p:cNvPr id="15" name="Rectangle 14">
              <a:extLst>
                <a:ext uri="{FF2B5EF4-FFF2-40B4-BE49-F238E27FC236}">
                  <a16:creationId xmlns:a16="http://schemas.microsoft.com/office/drawing/2014/main" id="{34FCF660-5182-7A4D-96B2-8460311D7BC1}"/>
                </a:ext>
              </a:extLst>
            </p:cNvPr>
            <p:cNvSpPr/>
            <p:nvPr>
              <p:custDataLst>
                <p:tags r:id="rId12"/>
              </p:custDataLst>
            </p:nvPr>
          </p:nvSpPr>
          <p:spPr>
            <a:xfrm>
              <a:off x="4755205" y="5274245"/>
              <a:ext cx="1095172" cy="369332"/>
            </a:xfrm>
            <a:prstGeom prst="rect">
              <a:avLst/>
            </a:prstGeom>
          </p:spPr>
          <p:txBody>
            <a:bodyPr wrap="none">
              <a:spAutoFit/>
            </a:bodyPr>
            <a:lstStyle/>
            <a:p>
              <a:r>
                <a:rPr lang="en-US" sz="1800" dirty="0">
                  <a:latin typeface="Source Sans 3" panose="020B0303030403020204" pitchFamily="34" charset="0"/>
                </a:rPr>
                <a:t>100…001</a:t>
              </a:r>
            </a:p>
          </p:txBody>
        </p:sp>
        <p:sp>
          <p:nvSpPr>
            <p:cNvPr id="16" name="Rectangle 15">
              <a:extLst>
                <a:ext uri="{FF2B5EF4-FFF2-40B4-BE49-F238E27FC236}">
                  <a16:creationId xmlns:a16="http://schemas.microsoft.com/office/drawing/2014/main" id="{8DB485B0-B1B4-7643-9F79-7D924F454777}"/>
                </a:ext>
              </a:extLst>
            </p:cNvPr>
            <p:cNvSpPr/>
            <p:nvPr>
              <p:custDataLst>
                <p:tags r:id="rId13"/>
              </p:custDataLst>
            </p:nvPr>
          </p:nvSpPr>
          <p:spPr>
            <a:xfrm>
              <a:off x="4251561" y="4998651"/>
              <a:ext cx="1095172" cy="369332"/>
            </a:xfrm>
            <a:prstGeom prst="rect">
              <a:avLst/>
            </a:prstGeom>
          </p:spPr>
          <p:txBody>
            <a:bodyPr wrap="none">
              <a:spAutoFit/>
            </a:bodyPr>
            <a:lstStyle/>
            <a:p>
              <a:r>
                <a:rPr lang="en-US" sz="1800" dirty="0">
                  <a:latin typeface="Source Sans 3" panose="020B0303030403020204" pitchFamily="34" charset="0"/>
                </a:rPr>
                <a:t>100…010</a:t>
              </a:r>
            </a:p>
          </p:txBody>
        </p:sp>
        <p:sp>
          <p:nvSpPr>
            <p:cNvPr id="17" name="Rectangle 16">
              <a:extLst>
                <a:ext uri="{FF2B5EF4-FFF2-40B4-BE49-F238E27FC236}">
                  <a16:creationId xmlns:a16="http://schemas.microsoft.com/office/drawing/2014/main" id="{DB38A493-65EA-3840-A20F-FE71484EDC20}"/>
                </a:ext>
              </a:extLst>
            </p:cNvPr>
            <p:cNvSpPr/>
            <p:nvPr>
              <p:custDataLst>
                <p:tags r:id="rId14"/>
              </p:custDataLst>
            </p:nvPr>
          </p:nvSpPr>
          <p:spPr>
            <a:xfrm>
              <a:off x="6863008" y="5274245"/>
              <a:ext cx="1095172" cy="369332"/>
            </a:xfrm>
            <a:prstGeom prst="rect">
              <a:avLst/>
            </a:prstGeom>
          </p:spPr>
          <p:txBody>
            <a:bodyPr wrap="none">
              <a:spAutoFit/>
            </a:bodyPr>
            <a:lstStyle/>
            <a:p>
              <a:r>
                <a:rPr lang="en-US" sz="1800" dirty="0">
                  <a:latin typeface="Source Sans 3" panose="020B0303030403020204" pitchFamily="34" charset="0"/>
                </a:rPr>
                <a:t>011…110</a:t>
              </a:r>
            </a:p>
          </p:txBody>
        </p:sp>
        <p:sp>
          <p:nvSpPr>
            <p:cNvPr id="18" name="Rectangle 17">
              <a:extLst>
                <a:ext uri="{FF2B5EF4-FFF2-40B4-BE49-F238E27FC236}">
                  <a16:creationId xmlns:a16="http://schemas.microsoft.com/office/drawing/2014/main" id="{11E1513F-F773-814D-81FD-7084EBF66DB2}"/>
                </a:ext>
              </a:extLst>
            </p:cNvPr>
            <p:cNvSpPr/>
            <p:nvPr>
              <p:custDataLst>
                <p:tags r:id="rId15"/>
              </p:custDataLst>
            </p:nvPr>
          </p:nvSpPr>
          <p:spPr>
            <a:xfrm>
              <a:off x="7339154" y="4974806"/>
              <a:ext cx="1095172" cy="369332"/>
            </a:xfrm>
            <a:prstGeom prst="rect">
              <a:avLst/>
            </a:prstGeom>
          </p:spPr>
          <p:txBody>
            <a:bodyPr wrap="none">
              <a:spAutoFit/>
            </a:bodyPr>
            <a:lstStyle/>
            <a:p>
              <a:r>
                <a:rPr lang="en-US" sz="1800" dirty="0">
                  <a:latin typeface="Source Sans 3" panose="020B0303030403020204" pitchFamily="34" charset="0"/>
                </a:rPr>
                <a:t>011…101</a:t>
              </a:r>
            </a:p>
          </p:txBody>
        </p:sp>
        <p:sp>
          <p:nvSpPr>
            <p:cNvPr id="19" name="Rectangle 18">
              <a:extLst>
                <a:ext uri="{FF2B5EF4-FFF2-40B4-BE49-F238E27FC236}">
                  <a16:creationId xmlns:a16="http://schemas.microsoft.com/office/drawing/2014/main" id="{0B8D4F0C-FE70-EC44-8673-03FB77AD64A9}"/>
                </a:ext>
              </a:extLst>
            </p:cNvPr>
            <p:cNvSpPr/>
            <p:nvPr>
              <p:custDataLst>
                <p:tags r:id="rId16"/>
              </p:custDataLst>
            </p:nvPr>
          </p:nvSpPr>
          <p:spPr>
            <a:xfrm>
              <a:off x="7953237" y="3554923"/>
              <a:ext cx="415498" cy="369332"/>
            </a:xfrm>
            <a:prstGeom prst="rect">
              <a:avLst/>
            </a:prstGeom>
          </p:spPr>
          <p:txBody>
            <a:bodyPr wrap="none">
              <a:spAutoFit/>
            </a:bodyPr>
            <a:lstStyle/>
            <a:p>
              <a:r>
                <a:rPr lang="en-US" sz="1800" dirty="0">
                  <a:latin typeface="Source Sans 3" panose="020B0303030403020204" pitchFamily="34" charset="0"/>
                </a:rPr>
                <a:t>…</a:t>
              </a:r>
            </a:p>
          </p:txBody>
        </p:sp>
        <p:sp>
          <p:nvSpPr>
            <p:cNvPr id="20" name="Rectangle 19">
              <a:extLst>
                <a:ext uri="{FF2B5EF4-FFF2-40B4-BE49-F238E27FC236}">
                  <a16:creationId xmlns:a16="http://schemas.microsoft.com/office/drawing/2014/main" id="{2C00FEA5-7715-0841-AF45-DF2FD58949A7}"/>
                </a:ext>
              </a:extLst>
            </p:cNvPr>
            <p:cNvSpPr/>
            <p:nvPr>
              <p:custDataLst>
                <p:tags r:id="rId17"/>
              </p:custDataLst>
            </p:nvPr>
          </p:nvSpPr>
          <p:spPr>
            <a:xfrm>
              <a:off x="4120107" y="3619467"/>
              <a:ext cx="415498" cy="369332"/>
            </a:xfrm>
            <a:prstGeom prst="rect">
              <a:avLst/>
            </a:prstGeom>
          </p:spPr>
          <p:txBody>
            <a:bodyPr wrap="none">
              <a:spAutoFit/>
            </a:bodyPr>
            <a:lstStyle/>
            <a:p>
              <a:r>
                <a:rPr lang="en-US" sz="1800" dirty="0">
                  <a:latin typeface="Source Sans 3" panose="020B0303030403020204" pitchFamily="34" charset="0"/>
                </a:rPr>
                <a:t>…</a:t>
              </a:r>
            </a:p>
          </p:txBody>
        </p:sp>
        <p:sp>
          <p:nvSpPr>
            <p:cNvPr id="21" name="Rectangle 20">
              <a:extLst>
                <a:ext uri="{FF2B5EF4-FFF2-40B4-BE49-F238E27FC236}">
                  <a16:creationId xmlns:a16="http://schemas.microsoft.com/office/drawing/2014/main" id="{BF06F2FE-8D8B-DF44-BABB-7457D9C00529}"/>
                </a:ext>
              </a:extLst>
            </p:cNvPr>
            <p:cNvSpPr/>
            <p:nvPr>
              <p:custDataLst>
                <p:tags r:id="rId18"/>
              </p:custDataLst>
            </p:nvPr>
          </p:nvSpPr>
          <p:spPr>
            <a:xfrm>
              <a:off x="6521255" y="1053932"/>
              <a:ext cx="498855" cy="769441"/>
            </a:xfrm>
            <a:prstGeom prst="rect">
              <a:avLst/>
            </a:prstGeom>
          </p:spPr>
          <p:txBody>
            <a:bodyPr wrap="none">
              <a:spAutoFit/>
            </a:bodyPr>
            <a:lstStyle/>
            <a:p>
              <a:r>
                <a:rPr lang="en-US" sz="4400" b="1" dirty="0">
                  <a:latin typeface="Source Sans 3" panose="020B0303030403020204" pitchFamily="34" charset="0"/>
                </a:rPr>
                <a:t>0</a:t>
              </a:r>
              <a:endParaRPr lang="en-US" sz="4400" dirty="0">
                <a:latin typeface="Source Sans 3" panose="020B0303030403020204" pitchFamily="34" charset="0"/>
              </a:endParaRPr>
            </a:p>
          </p:txBody>
        </p:sp>
        <p:sp>
          <p:nvSpPr>
            <p:cNvPr id="22" name="Curved Left Arrow 21">
              <a:extLst>
                <a:ext uri="{FF2B5EF4-FFF2-40B4-BE49-F238E27FC236}">
                  <a16:creationId xmlns:a16="http://schemas.microsoft.com/office/drawing/2014/main" id="{95CC70B9-E0B6-354D-8CD8-8EC9E431A875}"/>
                </a:ext>
              </a:extLst>
            </p:cNvPr>
            <p:cNvSpPr/>
            <p:nvPr>
              <p:custDataLst>
                <p:tags r:id="rId19"/>
              </p:custDataLst>
            </p:nvPr>
          </p:nvSpPr>
          <p:spPr>
            <a:xfrm>
              <a:off x="7239000" y="1143000"/>
              <a:ext cx="2216317" cy="5507626"/>
            </a:xfrm>
            <a:prstGeom prst="curvedLeftArrow">
              <a:avLst>
                <a:gd name="adj1" fmla="val 25000"/>
                <a:gd name="adj2" fmla="val 45993"/>
                <a:gd name="adj3" fmla="val 25000"/>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latin typeface="Source Sans 3" panose="020B0303030403020204" pitchFamily="34" charset="0"/>
              </a:endParaRPr>
            </a:p>
          </p:txBody>
        </p:sp>
        <p:sp>
          <p:nvSpPr>
            <p:cNvPr id="23" name="Curved Left Arrow 22">
              <a:extLst>
                <a:ext uri="{FF2B5EF4-FFF2-40B4-BE49-F238E27FC236}">
                  <a16:creationId xmlns:a16="http://schemas.microsoft.com/office/drawing/2014/main" id="{4F6BF213-372D-4744-9793-D0C81632368F}"/>
                </a:ext>
              </a:extLst>
            </p:cNvPr>
            <p:cNvSpPr/>
            <p:nvPr>
              <p:custDataLst>
                <p:tags r:id="rId20"/>
              </p:custDataLst>
            </p:nvPr>
          </p:nvSpPr>
          <p:spPr>
            <a:xfrm rot="10800000">
              <a:off x="3113512" y="1053932"/>
              <a:ext cx="2216317" cy="5404538"/>
            </a:xfrm>
            <a:prstGeom prst="curvedLeftArrow">
              <a:avLst>
                <a:gd name="adj1" fmla="val 25000"/>
                <a:gd name="adj2" fmla="val 45993"/>
                <a:gd name="adj3" fmla="val 25000"/>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latin typeface="Source Sans 3" panose="020B0303030403020204" pitchFamily="34" charset="0"/>
              </a:endParaRPr>
            </a:p>
          </p:txBody>
        </p:sp>
        <p:sp>
          <p:nvSpPr>
            <p:cNvPr id="24" name="Rectangle 23">
              <a:extLst>
                <a:ext uri="{FF2B5EF4-FFF2-40B4-BE49-F238E27FC236}">
                  <a16:creationId xmlns:a16="http://schemas.microsoft.com/office/drawing/2014/main" id="{E7ECB58B-9A6E-6145-8EC9-E4F209623410}"/>
                </a:ext>
              </a:extLst>
            </p:cNvPr>
            <p:cNvSpPr/>
            <p:nvPr>
              <p:custDataLst>
                <p:tags r:id="rId21"/>
              </p:custDataLst>
            </p:nvPr>
          </p:nvSpPr>
          <p:spPr>
            <a:xfrm>
              <a:off x="5416785" y="1075380"/>
              <a:ext cx="686406" cy="769441"/>
            </a:xfrm>
            <a:prstGeom prst="rect">
              <a:avLst/>
            </a:prstGeom>
          </p:spPr>
          <p:txBody>
            <a:bodyPr wrap="none">
              <a:spAutoFit/>
            </a:bodyPr>
            <a:lstStyle/>
            <a:p>
              <a:r>
                <a:rPr lang="en-US" sz="4400" b="1" dirty="0">
                  <a:latin typeface="Source Sans 3" panose="020B0303030403020204" pitchFamily="34" charset="0"/>
                </a:rPr>
                <a:t>-1</a:t>
              </a:r>
              <a:endParaRPr lang="en-US" sz="4400" dirty="0">
                <a:latin typeface="Source Sans 3" panose="020B0303030403020204" pitchFamily="34" charset="0"/>
              </a:endParaRPr>
            </a:p>
          </p:txBody>
        </p:sp>
        <p:sp>
          <p:nvSpPr>
            <p:cNvPr id="25" name="Rectangle 24">
              <a:extLst>
                <a:ext uri="{FF2B5EF4-FFF2-40B4-BE49-F238E27FC236}">
                  <a16:creationId xmlns:a16="http://schemas.microsoft.com/office/drawing/2014/main" id="{6880BC3C-9851-9645-BDDE-754090E57F2F}"/>
                </a:ext>
              </a:extLst>
            </p:cNvPr>
            <p:cNvSpPr/>
            <p:nvPr>
              <p:custDataLst>
                <p:tags r:id="rId22"/>
              </p:custDataLst>
            </p:nvPr>
          </p:nvSpPr>
          <p:spPr>
            <a:xfrm>
              <a:off x="5137856" y="4140996"/>
              <a:ext cx="2330608" cy="923330"/>
            </a:xfrm>
            <a:prstGeom prst="rect">
              <a:avLst/>
            </a:prstGeom>
          </p:spPr>
          <p:txBody>
            <a:bodyPr wrap="square">
              <a:spAutoFit/>
            </a:bodyPr>
            <a:lstStyle/>
            <a:p>
              <a:pPr algn="ctr"/>
              <a:r>
                <a:rPr lang="en-US" i="1" dirty="0">
                  <a:latin typeface="Source Sans 3" panose="020B0303030403020204" pitchFamily="34" charset="0"/>
                </a:rPr>
                <a:t>discontinuity means wraparound occurs here</a:t>
              </a:r>
            </a:p>
          </p:txBody>
        </p:sp>
        <p:cxnSp>
          <p:nvCxnSpPr>
            <p:cNvPr id="26" name="Straight Connector 25">
              <a:extLst>
                <a:ext uri="{FF2B5EF4-FFF2-40B4-BE49-F238E27FC236}">
                  <a16:creationId xmlns:a16="http://schemas.microsoft.com/office/drawing/2014/main" id="{978CABEE-83C3-4645-B8A3-3E7627E02A39}"/>
                </a:ext>
              </a:extLst>
            </p:cNvPr>
            <p:cNvCxnSpPr/>
            <p:nvPr>
              <p:custDataLst>
                <p:tags r:id="rId23"/>
              </p:custDataLst>
            </p:nvPr>
          </p:nvCxnSpPr>
          <p:spPr>
            <a:xfrm>
              <a:off x="6362305" y="5159472"/>
              <a:ext cx="62063" cy="41478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02F2B6DD-B069-B740-8C84-8CE849D3C715}"/>
                </a:ext>
              </a:extLst>
            </p:cNvPr>
            <p:cNvCxnSpPr/>
            <p:nvPr>
              <p:custDataLst>
                <p:tags r:id="rId24"/>
              </p:custDataLst>
            </p:nvPr>
          </p:nvCxnSpPr>
          <p:spPr>
            <a:xfrm flipH="1">
              <a:off x="6172200" y="5159472"/>
              <a:ext cx="65987" cy="409123"/>
            </a:xfrm>
            <a:prstGeom prst="line">
              <a:avLst/>
            </a:prstGeom>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6AFAFDC2-C068-5049-A066-91610AF861E9}"/>
                </a:ext>
              </a:extLst>
            </p:cNvPr>
            <p:cNvSpPr/>
            <p:nvPr>
              <p:custDataLst>
                <p:tags r:id="rId25"/>
              </p:custDataLst>
            </p:nvPr>
          </p:nvSpPr>
          <p:spPr>
            <a:xfrm rot="5400000">
              <a:off x="7715481" y="3470028"/>
              <a:ext cx="4265912" cy="369332"/>
            </a:xfrm>
            <a:prstGeom prst="rect">
              <a:avLst/>
            </a:prstGeom>
          </p:spPr>
          <p:txBody>
            <a:bodyPr wrap="none">
              <a:spAutoFit/>
            </a:bodyPr>
            <a:lstStyle/>
            <a:p>
              <a:r>
                <a:rPr lang="en-US" dirty="0">
                  <a:solidFill>
                    <a:srgbClr val="00B050"/>
                  </a:solidFill>
                  <a:latin typeface="Source Sans 3" panose="020B0303030403020204" pitchFamily="34" charset="0"/>
                </a:rPr>
                <a:t>positive numbers becoming more positive </a:t>
              </a:r>
            </a:p>
          </p:txBody>
        </p:sp>
        <p:sp>
          <p:nvSpPr>
            <p:cNvPr id="29" name="Rectangle 28">
              <a:extLst>
                <a:ext uri="{FF2B5EF4-FFF2-40B4-BE49-F238E27FC236}">
                  <a16:creationId xmlns:a16="http://schemas.microsoft.com/office/drawing/2014/main" id="{4FF477C5-73B6-364E-84A2-A980FC10A0EB}"/>
                </a:ext>
              </a:extLst>
            </p:cNvPr>
            <p:cNvSpPr/>
            <p:nvPr>
              <p:custDataLst>
                <p:tags r:id="rId26"/>
              </p:custDataLst>
            </p:nvPr>
          </p:nvSpPr>
          <p:spPr>
            <a:xfrm rot="16200000">
              <a:off x="346340" y="3526191"/>
              <a:ext cx="4264308" cy="369332"/>
            </a:xfrm>
            <a:prstGeom prst="rect">
              <a:avLst/>
            </a:prstGeom>
          </p:spPr>
          <p:txBody>
            <a:bodyPr wrap="none">
              <a:spAutoFit/>
            </a:bodyPr>
            <a:lstStyle/>
            <a:p>
              <a:r>
                <a:rPr lang="en-US" dirty="0">
                  <a:solidFill>
                    <a:srgbClr val="0070C0"/>
                  </a:solidFill>
                  <a:latin typeface="Source Sans 3" panose="020B0303030403020204" pitchFamily="34" charset="0"/>
                </a:rPr>
                <a:t>n</a:t>
              </a:r>
              <a:r>
                <a:rPr lang="en-US" sz="1800" dirty="0">
                  <a:solidFill>
                    <a:srgbClr val="0070C0"/>
                  </a:solidFill>
                  <a:latin typeface="Source Sans 3" panose="020B0303030403020204" pitchFamily="34" charset="0"/>
                </a:rPr>
                <a:t>egative numbers becoming </a:t>
              </a:r>
              <a:r>
                <a:rPr lang="en-US" sz="1800" b="1" dirty="0">
                  <a:solidFill>
                    <a:srgbClr val="0070C0"/>
                  </a:solidFill>
                  <a:latin typeface="Source Sans 3" panose="020B0303030403020204" pitchFamily="34" charset="0"/>
                </a:rPr>
                <a:t>less</a:t>
              </a:r>
              <a:r>
                <a:rPr lang="en-US" sz="1800" dirty="0">
                  <a:solidFill>
                    <a:srgbClr val="0070C0"/>
                  </a:solidFill>
                  <a:latin typeface="Source Sans 3" panose="020B0303030403020204" pitchFamily="34" charset="0"/>
                </a:rPr>
                <a:t> negative </a:t>
              </a:r>
            </a:p>
          </p:txBody>
        </p:sp>
        <p:sp>
          <p:nvSpPr>
            <p:cNvPr id="30" name="Rectangle 29">
              <a:extLst>
                <a:ext uri="{FF2B5EF4-FFF2-40B4-BE49-F238E27FC236}">
                  <a16:creationId xmlns:a16="http://schemas.microsoft.com/office/drawing/2014/main" id="{06921621-6218-3746-85E9-31765C20574C}"/>
                </a:ext>
              </a:extLst>
            </p:cNvPr>
            <p:cNvSpPr/>
            <p:nvPr>
              <p:custDataLst>
                <p:tags r:id="rId27"/>
              </p:custDataLst>
            </p:nvPr>
          </p:nvSpPr>
          <p:spPr>
            <a:xfrm>
              <a:off x="6013068" y="5742755"/>
              <a:ext cx="2784737" cy="769441"/>
            </a:xfrm>
            <a:prstGeom prst="rect">
              <a:avLst/>
            </a:prstGeom>
          </p:spPr>
          <p:txBody>
            <a:bodyPr wrap="none">
              <a:spAutoFit/>
            </a:bodyPr>
            <a:lstStyle/>
            <a:p>
              <a:r>
                <a:rPr lang="en-US" sz="4400" b="1" dirty="0">
                  <a:latin typeface="Source Sans 3" panose="020B0303030403020204" pitchFamily="34" charset="0"/>
                </a:rPr>
                <a:t>≈ +2billion</a:t>
              </a:r>
              <a:endParaRPr lang="en-US" sz="4400" dirty="0">
                <a:latin typeface="Source Sans 3" panose="020B0303030403020204" pitchFamily="34" charset="0"/>
              </a:endParaRPr>
            </a:p>
          </p:txBody>
        </p:sp>
        <p:sp>
          <p:nvSpPr>
            <p:cNvPr id="31" name="Rectangle 30">
              <a:extLst>
                <a:ext uri="{FF2B5EF4-FFF2-40B4-BE49-F238E27FC236}">
                  <a16:creationId xmlns:a16="http://schemas.microsoft.com/office/drawing/2014/main" id="{BEDD42FD-31F2-574C-9FDE-533C5B8884B1}"/>
                </a:ext>
              </a:extLst>
            </p:cNvPr>
            <p:cNvSpPr/>
            <p:nvPr>
              <p:custDataLst>
                <p:tags r:id="rId28"/>
              </p:custDataLst>
            </p:nvPr>
          </p:nvSpPr>
          <p:spPr>
            <a:xfrm>
              <a:off x="4177271" y="6110898"/>
              <a:ext cx="2658100" cy="769441"/>
            </a:xfrm>
            <a:prstGeom prst="rect">
              <a:avLst/>
            </a:prstGeom>
          </p:spPr>
          <p:txBody>
            <a:bodyPr wrap="none">
              <a:spAutoFit/>
            </a:bodyPr>
            <a:lstStyle/>
            <a:p>
              <a:r>
                <a:rPr lang="en-US" sz="4400" b="1" dirty="0">
                  <a:latin typeface="Source Sans 3" panose="020B0303030403020204" pitchFamily="34" charset="0"/>
                </a:rPr>
                <a:t>≈ -2billion</a:t>
              </a:r>
              <a:endParaRPr lang="en-US" sz="4400" dirty="0">
                <a:latin typeface="Source Sans 3" panose="020B0303030403020204" pitchFamily="34" charset="0"/>
              </a:endParaRPr>
            </a:p>
          </p:txBody>
        </p:sp>
        <p:pic>
          <p:nvPicPr>
            <p:cNvPr id="32" name="Picture 2" descr="http://static.vibe.com/files/photo_gallery_images/vibe-psy-gangnam-2.jpg">
              <a:extLst>
                <a:ext uri="{FF2B5EF4-FFF2-40B4-BE49-F238E27FC236}">
                  <a16:creationId xmlns:a16="http://schemas.microsoft.com/office/drawing/2014/main" id="{17E81038-1BD3-2B46-BBC3-23B0DAFAFBF6}"/>
                </a:ext>
              </a:extLst>
            </p:cNvPr>
            <p:cNvPicPr>
              <a:picLocks noChangeAspect="1" noChangeArrowheads="1"/>
            </p:cNvPicPr>
            <p:nvPr>
              <p:custDataLst>
                <p:tags r:id="rId29"/>
              </p:custDataLst>
            </p:nvPr>
          </p:nvPicPr>
          <p:blipFill>
            <a:blip r:embed="rId33">
              <a:extLst>
                <a:ext uri="{28A0092B-C50C-407E-A947-70E740481C1C}">
                  <a14:useLocalDpi xmlns:a14="http://schemas.microsoft.com/office/drawing/2010/main" val="0"/>
                </a:ext>
              </a:extLst>
            </a:blip>
            <a:srcRect/>
            <a:stretch>
              <a:fillRect/>
            </a:stretch>
          </p:blipFill>
          <p:spPr bwMode="auto">
            <a:xfrm>
              <a:off x="2912549" y="5469444"/>
              <a:ext cx="1202365" cy="1199961"/>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37EA289B-169D-BE4B-A5F2-8BDB96D0D8B7}"/>
                </a:ext>
              </a:extLst>
            </p:cNvPr>
            <p:cNvSpPr/>
            <p:nvPr>
              <p:custDataLst>
                <p:tags r:id="rId30"/>
              </p:custDataLst>
            </p:nvPr>
          </p:nvSpPr>
          <p:spPr>
            <a:xfrm>
              <a:off x="7516181" y="1334618"/>
              <a:ext cx="780983" cy="769441"/>
            </a:xfrm>
            <a:prstGeom prst="rect">
              <a:avLst/>
            </a:prstGeom>
          </p:spPr>
          <p:txBody>
            <a:bodyPr wrap="none">
              <a:spAutoFit/>
            </a:bodyPr>
            <a:lstStyle/>
            <a:p>
              <a:r>
                <a:rPr lang="en-US" sz="4400" b="1" dirty="0">
                  <a:latin typeface="Source Sans 3" panose="020B0303030403020204" pitchFamily="34" charset="0"/>
                </a:rPr>
                <a:t>+1</a:t>
              </a:r>
              <a:endParaRPr lang="en-US" sz="4400" dirty="0">
                <a:latin typeface="Source Sans 3" panose="020B0303030403020204" pitchFamily="34" charset="0"/>
              </a:endParaRPr>
            </a:p>
          </p:txBody>
        </p:sp>
      </p:grpSp>
      <p:sp>
        <p:nvSpPr>
          <p:cNvPr id="2" name="Title 1">
            <a:extLst>
              <a:ext uri="{FF2B5EF4-FFF2-40B4-BE49-F238E27FC236}">
                <a16:creationId xmlns:a16="http://schemas.microsoft.com/office/drawing/2014/main" id="{C8C880FB-EFC1-0D4F-8078-3EAC864B6031}"/>
              </a:ext>
            </a:extLst>
          </p:cNvPr>
          <p:cNvSpPr>
            <a:spLocks noGrp="1"/>
          </p:cNvSpPr>
          <p:nvPr>
            <p:ph type="title"/>
          </p:nvPr>
        </p:nvSpPr>
        <p:spPr/>
        <p:txBody>
          <a:bodyPr/>
          <a:lstStyle/>
          <a:p>
            <a:r>
              <a:rPr lang="en-US" dirty="0">
                <a:latin typeface="Source Sans 3" panose="020B0303030403020204" pitchFamily="34" charset="0"/>
              </a:rPr>
              <a:t>Signed Integers and "Overflow"</a:t>
            </a:r>
          </a:p>
        </p:txBody>
      </p:sp>
    </p:spTree>
    <p:extLst>
      <p:ext uri="{BB962C8B-B14F-4D97-AF65-F5344CB8AC3E}">
        <p14:creationId xmlns:p14="http://schemas.microsoft.com/office/powerpoint/2010/main" val="823971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3DD54-F7E7-C103-3B58-F076A4DFC1DE}"/>
              </a:ext>
            </a:extLst>
          </p:cNvPr>
          <p:cNvPicPr>
            <a:picLocks noChangeAspect="1"/>
          </p:cNvPicPr>
          <p:nvPr/>
        </p:nvPicPr>
        <p:blipFill>
          <a:blip r:embed="rId3"/>
          <a:stretch>
            <a:fillRect/>
          </a:stretch>
        </p:blipFill>
        <p:spPr>
          <a:xfrm>
            <a:off x="152400" y="1219200"/>
            <a:ext cx="7438856" cy="5486400"/>
          </a:xfrm>
          <a:prstGeom prst="rect">
            <a:avLst/>
          </a:prstGeom>
        </p:spPr>
      </p:pic>
      <p:sp>
        <p:nvSpPr>
          <p:cNvPr id="2" name="Title 1">
            <a:extLst>
              <a:ext uri="{FF2B5EF4-FFF2-40B4-BE49-F238E27FC236}">
                <a16:creationId xmlns:a16="http://schemas.microsoft.com/office/drawing/2014/main" id="{7F8DB649-3A10-454D-8EDE-3897FB04E2C8}"/>
              </a:ext>
            </a:extLst>
          </p:cNvPr>
          <p:cNvSpPr>
            <a:spLocks noGrp="1"/>
          </p:cNvSpPr>
          <p:nvPr>
            <p:ph type="title"/>
          </p:nvPr>
        </p:nvSpPr>
        <p:spPr/>
        <p:txBody>
          <a:bodyPr/>
          <a:lstStyle/>
          <a:p>
            <a:r>
              <a:rPr lang="en-US" dirty="0"/>
              <a:t>Overflow In The Wild: PSY</a:t>
            </a:r>
          </a:p>
        </p:txBody>
      </p:sp>
      <p:sp>
        <p:nvSpPr>
          <p:cNvPr id="5" name="TextBox 4">
            <a:extLst>
              <a:ext uri="{FF2B5EF4-FFF2-40B4-BE49-F238E27FC236}">
                <a16:creationId xmlns:a16="http://schemas.microsoft.com/office/drawing/2014/main" id="{D93178F3-4A5A-5C45-A778-D6E3A91B5E9D}"/>
              </a:ext>
            </a:extLst>
          </p:cNvPr>
          <p:cNvSpPr txBox="1"/>
          <p:nvPr/>
        </p:nvSpPr>
        <p:spPr>
          <a:xfrm>
            <a:off x="7591256" y="1828800"/>
            <a:ext cx="4448344" cy="4154984"/>
          </a:xfrm>
          <a:prstGeom prst="rect">
            <a:avLst/>
          </a:prstGeom>
          <a:noFill/>
        </p:spPr>
        <p:txBody>
          <a:bodyPr wrap="square" rtlCol="0">
            <a:spAutoFit/>
          </a:bodyPr>
          <a:lstStyle/>
          <a:p>
            <a:pPr algn="l"/>
            <a:r>
              <a:rPr lang="en-US" sz="2200" b="1" dirty="0">
                <a:latin typeface="Source Sans 3" panose="020B0303030403020204" pitchFamily="34" charset="0"/>
                <a:cs typeface="Calibri" panose="020F0502020204030204" pitchFamily="34" charset="0"/>
              </a:rPr>
              <a:t>YouTube: </a:t>
            </a:r>
            <a:r>
              <a:rPr lang="en-US" sz="2200" dirty="0">
                <a:latin typeface="Source Sans 3" panose="020B0303030403020204" pitchFamily="34" charset="0"/>
                <a:cs typeface="Calibri" panose="020F0502020204030204" pitchFamily="34" charset="0"/>
              </a:rPr>
              <a:t>"We never thought a video would be watched in numbers greater than a 32-bit integer (up to 2,147,483,647 views), but that was before we met PSY. 'Gangnam Style' has been viewed so many times we had to upgrade to a 64-bit integer (9,223,372,036,854,775,808)!" </a:t>
            </a:r>
            <a:r>
              <a:rPr lang="en-US" sz="2200" dirty="0">
                <a:latin typeface="Source Sans 3" panose="020B0303030403020204" pitchFamily="34" charset="0"/>
                <a:cs typeface="Calibri" panose="020F0502020204030204" pitchFamily="34" charset="0"/>
                <a:hlinkClick r:id="rId4"/>
              </a:rPr>
              <a:t>[link]</a:t>
            </a:r>
            <a:r>
              <a:rPr lang="en-US" sz="2200" dirty="0">
                <a:latin typeface="Source Sans 3" panose="020B0303030403020204" pitchFamily="34" charset="0"/>
                <a:cs typeface="Calibri" panose="020F0502020204030204" pitchFamily="34" charset="0"/>
              </a:rPr>
              <a:t> </a:t>
            </a:r>
          </a:p>
          <a:p>
            <a:pPr algn="l"/>
            <a:endParaRPr lang="en-US" sz="2200" dirty="0">
              <a:latin typeface="Calibri" panose="020F0502020204030204" pitchFamily="34" charset="0"/>
              <a:cs typeface="Calibri" panose="020F0502020204030204" pitchFamily="34" charset="0"/>
            </a:endParaRPr>
          </a:p>
          <a:p>
            <a:pPr algn="l"/>
            <a:r>
              <a:rPr lang="en-US" sz="2200" dirty="0">
                <a:latin typeface="Source Sans 3" panose="020B0303030403020204" pitchFamily="34" charset="0"/>
                <a:cs typeface="Calibri" panose="020F0502020204030204" pitchFamily="34" charset="0"/>
              </a:rPr>
              <a:t>"We saw this coming a couple months ago and updated our systems to prepare for it." </a:t>
            </a:r>
            <a:r>
              <a:rPr lang="en-US" sz="2200" dirty="0">
                <a:latin typeface="Source Sans 3" panose="020B0303030403020204" pitchFamily="34" charset="0"/>
                <a:cs typeface="Calibri" panose="020F0502020204030204" pitchFamily="34" charset="0"/>
                <a:hlinkClick r:id="rId5"/>
              </a:rPr>
              <a:t>[link]</a:t>
            </a:r>
            <a:endParaRPr lang="en-US" sz="2200" dirty="0">
              <a:latin typeface="Source Sans 3" panose="020B0303030403020204" pitchFamily="34" charset="0"/>
              <a:cs typeface="Calibri" panose="020F0502020204030204" pitchFamily="34" charset="0"/>
            </a:endParaRPr>
          </a:p>
        </p:txBody>
      </p:sp>
    </p:spTree>
    <p:extLst>
      <p:ext uri="{BB962C8B-B14F-4D97-AF65-F5344CB8AC3E}">
        <p14:creationId xmlns:p14="http://schemas.microsoft.com/office/powerpoint/2010/main" val="114308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D7196-4F03-9115-1A29-203809FDA8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EA036F-F5EA-02CA-96A4-844EE96A95EC}"/>
              </a:ext>
            </a:extLst>
          </p:cNvPr>
          <p:cNvSpPr>
            <a:spLocks noGrp="1"/>
          </p:cNvSpPr>
          <p:nvPr>
            <p:ph type="title"/>
          </p:nvPr>
        </p:nvSpPr>
        <p:spPr/>
        <p:txBody>
          <a:bodyPr/>
          <a:lstStyle/>
          <a:p>
            <a:r>
              <a:rPr lang="en-US" dirty="0">
                <a:latin typeface="Source Sans 3" panose="020B0303030403020204" pitchFamily="34" charset="0"/>
              </a:rPr>
              <a:t>Overflow In The Wild: Pac-Man</a:t>
            </a:r>
          </a:p>
        </p:txBody>
      </p:sp>
      <p:sp>
        <p:nvSpPr>
          <p:cNvPr id="5" name="TextBox 4">
            <a:extLst>
              <a:ext uri="{FF2B5EF4-FFF2-40B4-BE49-F238E27FC236}">
                <a16:creationId xmlns:a16="http://schemas.microsoft.com/office/drawing/2014/main" id="{67552399-A5A0-16CF-4569-572668DD1508}"/>
              </a:ext>
            </a:extLst>
          </p:cNvPr>
          <p:cNvSpPr txBox="1"/>
          <p:nvPr/>
        </p:nvSpPr>
        <p:spPr>
          <a:xfrm>
            <a:off x="228600" y="1524000"/>
            <a:ext cx="8229600" cy="5016758"/>
          </a:xfrm>
          <a:prstGeom prst="rect">
            <a:avLst/>
          </a:prstGeom>
          <a:noFill/>
        </p:spPr>
        <p:txBody>
          <a:bodyPr wrap="square" rtlCol="0">
            <a:spAutoFit/>
          </a:bodyPr>
          <a:lstStyle/>
          <a:p>
            <a:pPr algn="ctr"/>
            <a:r>
              <a:rPr lang="en-US" sz="1600" b="1" dirty="0">
                <a:solidFill>
                  <a:schemeClr val="accent1"/>
                </a:solidFill>
                <a:latin typeface="Source Sans 3" panose="020B0303030403020204" pitchFamily="34" charset="0"/>
              </a:rPr>
              <a:t>Pac-Man</a:t>
            </a:r>
            <a:r>
              <a:rPr lang="en-US" sz="1600" dirty="0">
                <a:latin typeface="Source Sans 3" panose="020B0303030403020204" pitchFamily="34" charset="0"/>
              </a:rPr>
              <a:t> is a 1980 arcade game where players guide a yellow character through a maze, eating dots while avoiding four ghosts with distinct movement patterns. Power pellets briefly let Pac-Man eat the ghosts for bonus points.</a:t>
            </a:r>
          </a:p>
          <a:p>
            <a:pPr algn="ctr"/>
            <a:endParaRPr lang="en-US" sz="1600" dirty="0">
              <a:latin typeface="Source Sans 3" panose="020B0303030403020204" pitchFamily="34" charset="0"/>
            </a:endParaRPr>
          </a:p>
          <a:p>
            <a:pPr algn="ctr"/>
            <a:r>
              <a:rPr lang="en-US" sz="1600" dirty="0">
                <a:latin typeface="Source Sans 3" panose="020B0303030403020204" pitchFamily="34" charset="0"/>
              </a:rPr>
              <a:t>Pac-Man hit market saturation in 1981 and not only became the highest-grossing arcade game ever—it became a full-on cultural phenomenon, with hit songs, TV shows, and massive merchandising. </a:t>
            </a:r>
            <a:br>
              <a:rPr lang="en-US" sz="1600" dirty="0">
                <a:latin typeface="Source Sans 3" panose="020B0303030403020204" pitchFamily="34" charset="0"/>
              </a:rPr>
            </a:br>
            <a:endParaRPr lang="en-US" sz="1600" dirty="0">
              <a:latin typeface="Source Sans 3" panose="020B0303030403020204" pitchFamily="34" charset="0"/>
            </a:endParaRPr>
          </a:p>
          <a:p>
            <a:pPr algn="ctr"/>
            <a:r>
              <a:rPr lang="en-US" sz="1600" dirty="0">
                <a:latin typeface="Source Sans 3" panose="020B0303030403020204" pitchFamily="34" charset="0"/>
              </a:rPr>
              <a:t>Jerry was in 7</a:t>
            </a:r>
            <a:r>
              <a:rPr lang="en-US" sz="1600" baseline="30000" dirty="0">
                <a:latin typeface="Source Sans 3" panose="020B0303030403020204" pitchFamily="34" charset="0"/>
              </a:rPr>
              <a:t>th</a:t>
            </a:r>
            <a:r>
              <a:rPr lang="en-US" sz="1600" dirty="0">
                <a:latin typeface="Source Sans 3" panose="020B0303030403020204" pitchFamily="34" charset="0"/>
              </a:rPr>
              <a:t> grade in 1981. He stole quarters from his mom’s purse and went to </a:t>
            </a:r>
            <a:r>
              <a:rPr lang="en-US" sz="1600" b="1" dirty="0">
                <a:solidFill>
                  <a:schemeClr val="accent1"/>
                </a:solidFill>
                <a:latin typeface="Source Sans 3" panose="020B0303030403020204" pitchFamily="34" charset="0"/>
              </a:rPr>
              <a:t>Palombo’s</a:t>
            </a:r>
            <a:r>
              <a:rPr lang="en-US" sz="1600" dirty="0">
                <a:latin typeface="Source Sans 3" panose="020B0303030403020204" pitchFamily="34" charset="0"/>
              </a:rPr>
              <a:t> to play for hours after school almost every day.</a:t>
            </a:r>
            <a:br>
              <a:rPr lang="en-US" sz="1600" dirty="0">
                <a:latin typeface="Source Sans 3" panose="020B0303030403020204" pitchFamily="34" charset="0"/>
              </a:rPr>
            </a:br>
            <a:endParaRPr lang="en-US" sz="1600" dirty="0">
              <a:latin typeface="Source Sans 3" panose="020B0303030403020204" pitchFamily="34" charset="0"/>
            </a:endParaRPr>
          </a:p>
          <a:p>
            <a:pPr algn="ctr"/>
            <a:r>
              <a:rPr lang="en-US" sz="1600" dirty="0">
                <a:latin typeface="Source Sans 3" panose="020B0303030403020204" pitchFamily="34" charset="0"/>
              </a:rPr>
              <a:t>In the original game, the </a:t>
            </a:r>
            <a:r>
              <a:rPr lang="en-US" sz="1600" b="1" dirty="0">
                <a:solidFill>
                  <a:schemeClr val="accent1"/>
                </a:solidFill>
                <a:latin typeface="Source Sans 3" panose="020B0303030403020204" pitchFamily="34" charset="0"/>
              </a:rPr>
              <a:t>Map 256 Glitch </a:t>
            </a:r>
            <a:r>
              <a:rPr lang="en-US" sz="1600" dirty="0">
                <a:solidFill>
                  <a:schemeClr val="accent1"/>
                </a:solidFill>
                <a:latin typeface="Source Sans 3" panose="020B0303030403020204" pitchFamily="34" charset="0"/>
              </a:rPr>
              <a:t>[</a:t>
            </a:r>
            <a:r>
              <a:rPr lang="en-US" sz="1600" dirty="0">
                <a:solidFill>
                  <a:schemeClr val="accent1"/>
                </a:solidFill>
                <a:latin typeface="Source Sans 3" panose="020B0303030403020204" pitchFamily="34" charset="0"/>
                <a:hlinkClick r:id="rId3"/>
              </a:rPr>
              <a:t>link</a:t>
            </a:r>
            <a:r>
              <a:rPr lang="en-US" sz="1600" dirty="0">
                <a:solidFill>
                  <a:schemeClr val="accent1"/>
                </a:solidFill>
                <a:latin typeface="Source Sans 3" panose="020B0303030403020204" pitchFamily="34" charset="0"/>
              </a:rPr>
              <a:t>]</a:t>
            </a:r>
            <a:r>
              <a:rPr lang="en-US" sz="1600" dirty="0">
                <a:latin typeface="Source Sans 3" panose="020B0303030403020204" pitchFamily="34" charset="0"/>
              </a:rPr>
              <a:t> happened because the game’s level counter </a:t>
            </a:r>
            <a:r>
              <a:rPr lang="en-US" sz="1600" b="1" dirty="0">
                <a:solidFill>
                  <a:schemeClr val="accent1"/>
                </a:solidFill>
                <a:latin typeface="Source Sans 3" panose="020B0303030403020204" pitchFamily="34" charset="0"/>
              </a:rPr>
              <a:t>overflowed an 8-bit byte</a:t>
            </a:r>
            <a:r>
              <a:rPr lang="en-US" sz="1600" dirty="0">
                <a:latin typeface="Source Sans 3" panose="020B0303030403020204" pitchFamily="34" charset="0"/>
              </a:rPr>
              <a:t>. When you reach level 256—you know, after clearing two cherry levels, two strawberries, two oranges, two apples, two melons, two spaceships, two bells, and 241 keys—the game draws too many pieces of fruit and corrupts the right half of the maze with garbled letters, tiles, and symbols, making the game almost unplayable. At level 256, half the dots aren’t displayed properly (though Pac-Man is expected to eat them), so progress beyond level 256 becomes impossible.</a:t>
            </a:r>
          </a:p>
          <a:p>
            <a:pPr algn="ctr"/>
            <a:endParaRPr lang="en-US" sz="1600" dirty="0">
              <a:latin typeface="Source Sans 3" panose="020B0303030403020204" pitchFamily="34" charset="0"/>
            </a:endParaRPr>
          </a:p>
          <a:p>
            <a:pPr algn="ctr"/>
            <a:r>
              <a:rPr lang="en-US" sz="1600" dirty="0">
                <a:latin typeface="Source Sans 3" panose="020B0303030403020204" pitchFamily="34" charset="0"/>
              </a:rPr>
              <a:t>Jerry never got to level 56, much less 256.</a:t>
            </a:r>
          </a:p>
        </p:txBody>
      </p:sp>
      <p:pic>
        <p:nvPicPr>
          <p:cNvPr id="3074" name="Picture 2" descr="Map 256 Glitch | Pac-Man Wiki | Fandom">
            <a:extLst>
              <a:ext uri="{FF2B5EF4-FFF2-40B4-BE49-F238E27FC236}">
                <a16:creationId xmlns:a16="http://schemas.microsoft.com/office/drawing/2014/main" id="{2708F384-A779-B573-8584-543F4883C1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0600" y="1981200"/>
            <a:ext cx="3048000" cy="3918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816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680F-F932-F44C-8986-84B173DFE326}"/>
              </a:ext>
            </a:extLst>
          </p:cNvPr>
          <p:cNvSpPr>
            <a:spLocks noGrp="1"/>
          </p:cNvSpPr>
          <p:nvPr>
            <p:ph type="title"/>
          </p:nvPr>
        </p:nvSpPr>
        <p:spPr/>
        <p:txBody>
          <a:bodyPr/>
          <a:lstStyle/>
          <a:p>
            <a:r>
              <a:rPr lang="en-US" dirty="0">
                <a:latin typeface="Source Sans 3" panose="020B0303030403020204" pitchFamily="34" charset="0"/>
              </a:rPr>
              <a:t>Overflow In The Wild: Donkey Kong</a:t>
            </a:r>
          </a:p>
        </p:txBody>
      </p:sp>
      <p:pic>
        <p:nvPicPr>
          <p:cNvPr id="4098" name="Picture 2" descr="Donkey Kong Play Guide | How to play and win the game">
            <a:extLst>
              <a:ext uri="{FF2B5EF4-FFF2-40B4-BE49-F238E27FC236}">
                <a16:creationId xmlns:a16="http://schemas.microsoft.com/office/drawing/2014/main" id="{9C3DAA3A-70FB-FFB7-33EA-BA7CC1DE2D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00200"/>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32D7016-C870-3319-6BE8-4C29B3AFDD00}"/>
              </a:ext>
            </a:extLst>
          </p:cNvPr>
          <p:cNvSpPr txBox="1"/>
          <p:nvPr/>
        </p:nvSpPr>
        <p:spPr>
          <a:xfrm>
            <a:off x="5486400" y="1447800"/>
            <a:ext cx="6477000" cy="5262979"/>
          </a:xfrm>
          <a:prstGeom prst="rect">
            <a:avLst/>
          </a:prstGeom>
          <a:noFill/>
        </p:spPr>
        <p:txBody>
          <a:bodyPr wrap="square" rtlCol="0">
            <a:spAutoFit/>
          </a:bodyPr>
          <a:lstStyle/>
          <a:p>
            <a:pPr algn="ctr"/>
            <a:r>
              <a:rPr lang="en-US" sz="1600" b="1" dirty="0">
                <a:solidFill>
                  <a:schemeClr val="accent1"/>
                </a:solidFill>
                <a:latin typeface="Source Sans 3" panose="020B0303030403020204" pitchFamily="34" charset="0"/>
              </a:rPr>
              <a:t>Donkey Kong</a:t>
            </a:r>
            <a:r>
              <a:rPr lang="en-US" sz="1600" dirty="0">
                <a:latin typeface="Source Sans 3" panose="020B0303030403020204" pitchFamily="34" charset="0"/>
              </a:rPr>
              <a:t> is a 1981 Nintendo arcade game where players guide </a:t>
            </a:r>
            <a:r>
              <a:rPr lang="en-US" sz="1600" b="1" dirty="0">
                <a:solidFill>
                  <a:schemeClr val="accent1"/>
                </a:solidFill>
                <a:latin typeface="Source Sans 3" panose="020B0303030403020204" pitchFamily="34" charset="0"/>
              </a:rPr>
              <a:t>Mario</a:t>
            </a:r>
            <a:r>
              <a:rPr lang="en-US" sz="1600" dirty="0">
                <a:latin typeface="Source Sans 3" panose="020B0303030403020204" pitchFamily="34" charset="0"/>
              </a:rPr>
              <a:t> to climb ladders, scale platforms, and ultimately rescue a captive woman from a giant gorilla. Gameplay centers on jumping obstacles and avoiding runaway barrels and Brownian-motion fireballs.</a:t>
            </a:r>
            <a:br>
              <a:rPr lang="en-US" sz="1600" dirty="0">
                <a:latin typeface="Source Sans 3" panose="020B0303030403020204" pitchFamily="34" charset="0"/>
              </a:rPr>
            </a:br>
            <a:endParaRPr lang="en-US" sz="1600" dirty="0">
              <a:latin typeface="Source Sans 3" panose="020B0303030403020204" pitchFamily="34" charset="0"/>
            </a:endParaRPr>
          </a:p>
          <a:p>
            <a:pPr algn="ctr"/>
            <a:r>
              <a:rPr lang="en-US" sz="1600" dirty="0">
                <a:latin typeface="Source Sans 3" panose="020B0303030403020204" pitchFamily="34" charset="0"/>
              </a:rPr>
              <a:t>Donkey Kong surfed the wake of Pac-Man, became absurdly popular in 1982, and launched both Mario (originally named </a:t>
            </a:r>
            <a:r>
              <a:rPr lang="en-US" sz="1600" b="1" dirty="0">
                <a:solidFill>
                  <a:schemeClr val="accent1"/>
                </a:solidFill>
                <a:latin typeface="Source Sans 3" panose="020B0303030403020204" pitchFamily="34" charset="0"/>
              </a:rPr>
              <a:t>Jumpman</a:t>
            </a:r>
            <a:r>
              <a:rPr lang="en-US" sz="1600" dirty="0">
                <a:latin typeface="Source Sans 3" panose="020B0303030403020204" pitchFamily="34" charset="0"/>
              </a:rPr>
              <a:t>) and Donkey Kong as enduring icons of arcade history.</a:t>
            </a:r>
          </a:p>
          <a:p>
            <a:pPr algn="ctr"/>
            <a:endParaRPr lang="en-US" sz="1600" dirty="0">
              <a:latin typeface="Source Sans 3" panose="020B0303030403020204" pitchFamily="34" charset="0"/>
            </a:endParaRPr>
          </a:p>
          <a:p>
            <a:pPr algn="ctr"/>
            <a:r>
              <a:rPr lang="en-US" sz="1600" dirty="0">
                <a:latin typeface="Source Sans 3" panose="020B0303030403020204" pitchFamily="34" charset="0"/>
              </a:rPr>
              <a:t>Jerry was in 8</a:t>
            </a:r>
            <a:r>
              <a:rPr lang="en-US" sz="1600" baseline="30000" dirty="0">
                <a:latin typeface="Source Sans 3" panose="020B0303030403020204" pitchFamily="34" charset="0"/>
              </a:rPr>
              <a:t>th</a:t>
            </a:r>
            <a:r>
              <a:rPr lang="en-US" sz="1600" dirty="0">
                <a:latin typeface="Source Sans 3" panose="020B0303030403020204" pitchFamily="34" charset="0"/>
              </a:rPr>
              <a:t> grade in 1982, carried on his life of change purse crime, and went to that same Palombo’s three blocks from home to play for hours after school almost every day.</a:t>
            </a:r>
          </a:p>
          <a:p>
            <a:pPr algn="ctr"/>
            <a:endParaRPr lang="en-US" sz="1600" dirty="0">
              <a:latin typeface="Source Sans 3" panose="020B0303030403020204" pitchFamily="34" charset="0"/>
            </a:endParaRPr>
          </a:p>
          <a:p>
            <a:pPr algn="ctr"/>
            <a:r>
              <a:rPr lang="en-US" sz="1600" dirty="0">
                <a:latin typeface="Source Sans 3" panose="020B0303030403020204" pitchFamily="34" charset="0"/>
              </a:rPr>
              <a:t>In the original Donkey Kong, a timer is stored as an 8-bit unsigned value. On level 22, the timer calculation </a:t>
            </a:r>
            <a:r>
              <a:rPr lang="en-US" sz="1600" b="1" dirty="0">
                <a:solidFill>
                  <a:schemeClr val="accent1"/>
                </a:solidFill>
                <a:latin typeface="Source Sans 3" panose="020B0303030403020204" pitchFamily="34" charset="0"/>
              </a:rPr>
              <a:t>overflowed</a:t>
            </a:r>
            <a:r>
              <a:rPr lang="en-US" sz="1600" dirty="0">
                <a:latin typeface="Source Sans 3" panose="020B0303030403020204" pitchFamily="34" charset="0"/>
              </a:rPr>
              <a:t>, because the number of time units Mario is granted to finish any level—including Level 22—is computed as 10 x (level + 4) = 260. 260 is really </a:t>
            </a:r>
            <a:r>
              <a:rPr lang="en-US" sz="1600" b="1" dirty="0">
                <a:solidFill>
                  <a:schemeClr val="accent1"/>
                </a:solidFill>
                <a:latin typeface="Source Sans 3" panose="020B0303030403020204" pitchFamily="34" charset="0"/>
              </a:rPr>
              <a:t>1 0000 0100</a:t>
            </a:r>
            <a:r>
              <a:rPr lang="en-US" sz="1600" dirty="0">
                <a:latin typeface="Source Sans 3" panose="020B0303030403020204" pitchFamily="34" charset="0"/>
              </a:rPr>
              <a:t> in binary, but only </a:t>
            </a:r>
            <a:r>
              <a:rPr lang="en-US" sz="1600" b="1" dirty="0">
                <a:solidFill>
                  <a:schemeClr val="accent1"/>
                </a:solidFill>
                <a:latin typeface="Source Sans 3" panose="020B0303030403020204" pitchFamily="34" charset="0"/>
              </a:rPr>
              <a:t>0000 0100</a:t>
            </a:r>
            <a:r>
              <a:rPr lang="en-US" sz="1600" dirty="0">
                <a:latin typeface="Source Sans 3" panose="020B0303030403020204" pitchFamily="34" charset="0"/>
              </a:rPr>
              <a:t> fits. That means Mario was given just 4 time units to complete a level designed to take 260.</a:t>
            </a:r>
          </a:p>
          <a:p>
            <a:pPr algn="ctr"/>
            <a:endParaRPr lang="en-US" sz="1600" dirty="0">
              <a:latin typeface="Source Sans 3" panose="020B0303030403020204" pitchFamily="34" charset="0"/>
            </a:endParaRPr>
          </a:p>
          <a:p>
            <a:pPr algn="ctr"/>
            <a:r>
              <a:rPr lang="en-US" sz="1600" dirty="0">
                <a:latin typeface="Source Sans 3" panose="020B0303030403020204" pitchFamily="34" charset="0"/>
              </a:rPr>
              <a:t>Guess what level Jerry never got to.</a:t>
            </a:r>
          </a:p>
        </p:txBody>
      </p:sp>
    </p:spTree>
    <p:extLst>
      <p:ext uri="{BB962C8B-B14F-4D97-AF65-F5344CB8AC3E}">
        <p14:creationId xmlns:p14="http://schemas.microsoft.com/office/powerpoint/2010/main" val="823022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9D9B9-691D-62AE-4E85-6A64F6CC72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3B77EA-EFC4-76E2-908C-7D662AAE27C0}"/>
              </a:ext>
            </a:extLst>
          </p:cNvPr>
          <p:cNvSpPr>
            <a:spLocks noGrp="1"/>
          </p:cNvSpPr>
          <p:nvPr>
            <p:ph type="title"/>
          </p:nvPr>
        </p:nvSpPr>
        <p:spPr/>
        <p:txBody>
          <a:bodyPr/>
          <a:lstStyle/>
          <a:p>
            <a:r>
              <a:rPr lang="en-US" dirty="0">
                <a:latin typeface="Source Sans 3" panose="020B0303030403020204" pitchFamily="34" charset="0"/>
              </a:rPr>
              <a:t>Overflow In The Wild: Real Problems</a:t>
            </a:r>
          </a:p>
        </p:txBody>
      </p:sp>
      <p:sp>
        <p:nvSpPr>
          <p:cNvPr id="5" name="TextBox 4">
            <a:extLst>
              <a:ext uri="{FF2B5EF4-FFF2-40B4-BE49-F238E27FC236}">
                <a16:creationId xmlns:a16="http://schemas.microsoft.com/office/drawing/2014/main" id="{3EBA59EF-7E2C-F46B-ED6F-5A424F49E917}"/>
              </a:ext>
            </a:extLst>
          </p:cNvPr>
          <p:cNvSpPr txBox="1"/>
          <p:nvPr/>
        </p:nvSpPr>
        <p:spPr>
          <a:xfrm>
            <a:off x="304800" y="1491068"/>
            <a:ext cx="6324600" cy="1569660"/>
          </a:xfrm>
          <a:prstGeom prst="rect">
            <a:avLst/>
          </a:prstGeom>
          <a:noFill/>
        </p:spPr>
        <p:txBody>
          <a:bodyPr wrap="square" rtlCol="0">
            <a:spAutoFit/>
          </a:bodyPr>
          <a:lstStyle/>
          <a:p>
            <a:pPr algn="ctr"/>
            <a:r>
              <a:rPr lang="en-US" sz="1600" dirty="0">
                <a:latin typeface="Source Sans 3" panose="020B0303030403020204" pitchFamily="34" charset="0"/>
              </a:rPr>
              <a:t>Back in 2015, in </a:t>
            </a:r>
            <a:r>
              <a:rPr lang="en-US" sz="1600" b="1" dirty="0">
                <a:solidFill>
                  <a:schemeClr val="accent1"/>
                </a:solidFill>
                <a:latin typeface="Source Sans 3" panose="020B0303030403020204" pitchFamily="34" charset="0"/>
              </a:rPr>
              <a:t>Boeing 787 Dreamliners </a:t>
            </a:r>
            <a:r>
              <a:rPr lang="en-US" sz="1600" dirty="0">
                <a:latin typeface="Source Sans 3" panose="020B0303030403020204" pitchFamily="34" charset="0"/>
              </a:rPr>
              <a:t>[</a:t>
            </a:r>
            <a:r>
              <a:rPr lang="en-US" sz="1600" dirty="0">
                <a:solidFill>
                  <a:schemeClr val="accent1"/>
                </a:solidFill>
                <a:latin typeface="Source Sans 3" panose="020B0303030403020204" pitchFamily="34" charset="0"/>
                <a:hlinkClick r:id="rId3"/>
              </a:rPr>
              <a:t>link</a:t>
            </a:r>
            <a:r>
              <a:rPr lang="en-US" sz="1600" dirty="0">
                <a:latin typeface="Source Sans 3" panose="020B0303030403020204" pitchFamily="34" charset="0"/>
              </a:rPr>
              <a:t>], a counter in each of </a:t>
            </a:r>
            <a:r>
              <a:rPr lang="en-US" sz="1600" b="1" dirty="0">
                <a:solidFill>
                  <a:schemeClr val="accent1"/>
                </a:solidFill>
                <a:latin typeface="Source Sans 3" panose="020B0303030403020204" pitchFamily="34" charset="0"/>
              </a:rPr>
              <a:t>four generator control units</a:t>
            </a:r>
            <a:r>
              <a:rPr lang="en-US" sz="1600" dirty="0">
                <a:latin typeface="Source Sans 3" panose="020B0303030403020204" pitchFamily="34" charset="0"/>
              </a:rPr>
              <a:t> stored as a signed, 32-bit integer. This counter would </a:t>
            </a:r>
            <a:r>
              <a:rPr lang="en-US" sz="1600" b="1" dirty="0">
                <a:solidFill>
                  <a:schemeClr val="accent1"/>
                </a:solidFill>
                <a:latin typeface="Source Sans 3" panose="020B0303030403020204" pitchFamily="34" charset="0"/>
              </a:rPr>
              <a:t>overflow</a:t>
            </a:r>
            <a:r>
              <a:rPr lang="en-US" sz="1600" dirty="0">
                <a:latin typeface="Source Sans 3" panose="020B0303030403020204" pitchFamily="34" charset="0"/>
              </a:rPr>
              <a:t> after 2</a:t>
            </a:r>
            <a:r>
              <a:rPr lang="en-US" sz="1600" baseline="30000" dirty="0">
                <a:latin typeface="Source Sans 3" panose="020B0303030403020204" pitchFamily="34" charset="0"/>
              </a:rPr>
              <a:t>31</a:t>
            </a:r>
            <a:r>
              <a:rPr lang="en-US" sz="1600" dirty="0">
                <a:latin typeface="Source Sans 3" panose="020B0303030403020204" pitchFamily="34" charset="0"/>
              </a:rPr>
              <a:t> – 1 centiseconds (or about 248.5 days) of continuous power, triggering a shutdown of the GCU. </a:t>
            </a:r>
            <a:r>
              <a:rPr lang="en-US" sz="1600" b="1" dirty="0">
                <a:solidFill>
                  <a:schemeClr val="accent1"/>
                </a:solidFill>
                <a:latin typeface="Source Sans 3" panose="020B0303030403020204" pitchFamily="34" charset="0"/>
              </a:rPr>
              <a:t>If all four GCUs hit this overflow together</a:t>
            </a:r>
            <a:r>
              <a:rPr lang="en-US" sz="1600" dirty="0">
                <a:latin typeface="Source Sans 3" panose="020B0303030403020204" pitchFamily="34" charset="0"/>
              </a:rPr>
              <a:t>—not unlikely if all four are powered up at the same time—</a:t>
            </a:r>
            <a:r>
              <a:rPr lang="en-US" sz="1600" b="1" dirty="0">
                <a:solidFill>
                  <a:schemeClr val="accent1"/>
                </a:solidFill>
                <a:latin typeface="Source Sans 3" panose="020B0303030403020204" pitchFamily="34" charset="0"/>
              </a:rPr>
              <a:t>the aircraft could lose all electrical power</a:t>
            </a:r>
            <a:r>
              <a:rPr lang="en-US" sz="1600" dirty="0">
                <a:solidFill>
                  <a:schemeClr val="accent1"/>
                </a:solidFill>
                <a:latin typeface="Source Sans 3" panose="020B0303030403020204" pitchFamily="34" charset="0"/>
              </a:rPr>
              <a:t>.</a:t>
            </a:r>
          </a:p>
        </p:txBody>
      </p:sp>
      <p:sp>
        <p:nvSpPr>
          <p:cNvPr id="3" name="TextBox 2">
            <a:extLst>
              <a:ext uri="{FF2B5EF4-FFF2-40B4-BE49-F238E27FC236}">
                <a16:creationId xmlns:a16="http://schemas.microsoft.com/office/drawing/2014/main" id="{DA2BFF0E-DC7A-F389-2B63-AF0DF3A9761A}"/>
              </a:ext>
            </a:extLst>
          </p:cNvPr>
          <p:cNvSpPr txBox="1"/>
          <p:nvPr/>
        </p:nvSpPr>
        <p:spPr>
          <a:xfrm>
            <a:off x="5257800" y="3799951"/>
            <a:ext cx="6324600" cy="2800767"/>
          </a:xfrm>
          <a:prstGeom prst="rect">
            <a:avLst/>
          </a:prstGeom>
          <a:noFill/>
        </p:spPr>
        <p:txBody>
          <a:bodyPr wrap="square" rtlCol="0">
            <a:spAutoFit/>
          </a:bodyPr>
          <a:lstStyle/>
          <a:p>
            <a:pPr algn="ctr"/>
            <a:r>
              <a:rPr lang="en-US" sz="1600" dirty="0">
                <a:latin typeface="Source Sans 3" panose="020B0303030403020204" pitchFamily="34" charset="0"/>
              </a:rPr>
              <a:t>In December 2004, </a:t>
            </a:r>
            <a:r>
              <a:rPr lang="en-US" sz="1600" b="1" dirty="0">
                <a:solidFill>
                  <a:schemeClr val="accent1"/>
                </a:solidFill>
                <a:latin typeface="Source Sans 3" panose="020B0303030403020204" pitchFamily="34" charset="0"/>
              </a:rPr>
              <a:t>Delta Air Lines</a:t>
            </a:r>
            <a:r>
              <a:rPr lang="en-US" sz="1600" dirty="0">
                <a:latin typeface="Source Sans 3" panose="020B0303030403020204" pitchFamily="34" charset="0"/>
              </a:rPr>
              <a:t> experienced an </a:t>
            </a:r>
            <a:r>
              <a:rPr lang="en-US" sz="1600" b="1" dirty="0">
                <a:solidFill>
                  <a:schemeClr val="accent1"/>
                </a:solidFill>
                <a:latin typeface="Source Sans 3" panose="020B0303030403020204" pitchFamily="34" charset="0"/>
              </a:rPr>
              <a:t>operational collapse</a:t>
            </a:r>
            <a:r>
              <a:rPr lang="en-US" sz="1600" dirty="0">
                <a:latin typeface="Source Sans 3" panose="020B0303030403020204" pitchFamily="34" charset="0"/>
              </a:rPr>
              <a:t> [</a:t>
            </a:r>
            <a:r>
              <a:rPr lang="en-US" sz="1600" dirty="0">
                <a:solidFill>
                  <a:schemeClr val="accent1"/>
                </a:solidFill>
                <a:latin typeface="Source Sans 3" panose="020B0303030403020204" pitchFamily="34" charset="0"/>
                <a:hlinkClick r:id="rId4">
                  <a:extLst>
                    <a:ext uri="{A12FA001-AC4F-418D-AE19-62706E023703}">
                      <ahyp:hlinkClr xmlns:ahyp="http://schemas.microsoft.com/office/drawing/2018/hyperlinkcolor" val="tx"/>
                    </a:ext>
                  </a:extLst>
                </a:hlinkClick>
              </a:rPr>
              <a:t>link</a:t>
            </a:r>
            <a:r>
              <a:rPr lang="en-US" sz="1600" dirty="0">
                <a:latin typeface="Source Sans 3" panose="020B0303030403020204" pitchFamily="34" charset="0"/>
              </a:rPr>
              <a:t>] because of an </a:t>
            </a:r>
            <a:r>
              <a:rPr lang="en-US" sz="1600" b="1" dirty="0">
                <a:solidFill>
                  <a:schemeClr val="accent1"/>
                </a:solidFill>
                <a:latin typeface="Source Sans 3" panose="020B0303030403020204" pitchFamily="34" charset="0"/>
              </a:rPr>
              <a:t>overflow</a:t>
            </a:r>
            <a:r>
              <a:rPr lang="en-US" sz="1600" dirty="0">
                <a:latin typeface="Source Sans 3" panose="020B0303030403020204" pitchFamily="34" charset="0"/>
              </a:rPr>
              <a:t> bug in software used to schedule flight crew. A counter tracking crew changes was stored as a </a:t>
            </a:r>
            <a:r>
              <a:rPr lang="en-US" sz="1600" b="1" dirty="0">
                <a:solidFill>
                  <a:schemeClr val="accent1"/>
                </a:solidFill>
                <a:latin typeface="Source Sans 3" panose="020B0303030403020204" pitchFamily="34" charset="0"/>
              </a:rPr>
              <a:t>signed, 16-bit </a:t>
            </a:r>
            <a:r>
              <a:rPr lang="en-US" sz="1600" b="1" dirty="0">
                <a:solidFill>
                  <a:schemeClr val="accent1"/>
                </a:solidFill>
                <a:latin typeface="Source Code Pro" panose="020B0309030403020204" pitchFamily="34" charset="0"/>
                <a:ea typeface="Source Code Pro" panose="020B0309030403020204" pitchFamily="34" charset="0"/>
              </a:rPr>
              <a:t>int</a:t>
            </a:r>
            <a:r>
              <a:rPr lang="en-US" sz="1600" dirty="0">
                <a:latin typeface="Source Sans 3" panose="020B0303030403020204" pitchFamily="34" charset="0"/>
              </a:rPr>
              <a:t>—the size of </a:t>
            </a:r>
            <a:r>
              <a:rPr lang="en-US" sz="1600" b="1" dirty="0" err="1">
                <a:solidFill>
                  <a:schemeClr val="accent1"/>
                </a:solidFill>
                <a:latin typeface="Source Code Pro" panose="020B0309030403020204" pitchFamily="34" charset="0"/>
                <a:ea typeface="Source Code Pro" panose="020B0309030403020204" pitchFamily="34" charset="0"/>
              </a:rPr>
              <a:t>int</a:t>
            </a:r>
            <a:r>
              <a:rPr lang="en-US" sz="1600" dirty="0" err="1">
                <a:latin typeface="Source Sans 3" panose="020B0303030403020204" pitchFamily="34" charset="0"/>
              </a:rPr>
              <a:t>s</a:t>
            </a:r>
            <a:r>
              <a:rPr lang="en-US" sz="1600" dirty="0">
                <a:latin typeface="Source Sans 3" panose="020B0303030403020204" pitchFamily="34" charset="0"/>
              </a:rPr>
              <a:t> on most systems in 2004—with a maximum value of </a:t>
            </a:r>
            <a:r>
              <a:rPr lang="en-US" sz="1600" b="1" dirty="0">
                <a:solidFill>
                  <a:schemeClr val="accent1"/>
                </a:solidFill>
                <a:latin typeface="Source Sans 3" panose="020B0303030403020204" pitchFamily="34" charset="0"/>
              </a:rPr>
              <a:t>32,767</a:t>
            </a:r>
            <a:r>
              <a:rPr lang="en-US" sz="1600" dirty="0">
                <a:latin typeface="Source Sans 3" panose="020B0303030403020204" pitchFamily="34" charset="0"/>
              </a:rPr>
              <a:t>.</a:t>
            </a:r>
          </a:p>
          <a:p>
            <a:pPr algn="ctr"/>
            <a:endParaRPr lang="en-US" sz="1600" dirty="0">
              <a:latin typeface="Source Sans 3" panose="020B0303030403020204" pitchFamily="34" charset="0"/>
            </a:endParaRPr>
          </a:p>
          <a:p>
            <a:pPr algn="ctr"/>
            <a:r>
              <a:rPr lang="en-US" sz="1600" dirty="0">
                <a:latin typeface="Source Sans 3" panose="020B0303030403020204" pitchFamily="34" charset="0"/>
              </a:rPr>
              <a:t>Severe weather disruptions pushed this count above that limit, prompting it to wrap around to </a:t>
            </a:r>
            <a:r>
              <a:rPr lang="en-US" sz="1600" b="1" dirty="0">
                <a:solidFill>
                  <a:schemeClr val="accent1"/>
                </a:solidFill>
                <a:latin typeface="Source Sans 3" panose="020B0303030403020204" pitchFamily="34" charset="0"/>
              </a:rPr>
              <a:t>-32,768</a:t>
            </a:r>
            <a:r>
              <a:rPr lang="en-US" sz="1600" dirty="0">
                <a:latin typeface="Source Sans 3" panose="020B0303030403020204" pitchFamily="34" charset="0"/>
              </a:rPr>
              <a:t>. This compromised the system’s ability to properly count crew members available to work.</a:t>
            </a:r>
          </a:p>
          <a:p>
            <a:pPr algn="ctr"/>
            <a:endParaRPr lang="en-US" sz="1600" dirty="0">
              <a:latin typeface="Source Sans 3" panose="020B0303030403020204" pitchFamily="34" charset="0"/>
            </a:endParaRPr>
          </a:p>
          <a:p>
            <a:pPr algn="ctr"/>
            <a:r>
              <a:rPr lang="en-US" sz="1600" dirty="0">
                <a:latin typeface="Source Sans 3" panose="020B0303030403020204" pitchFamily="34" charset="0"/>
              </a:rPr>
              <a:t>The result? Thousands of delays and cancellations.</a:t>
            </a:r>
            <a:endParaRPr lang="en-US" sz="1600" dirty="0">
              <a:solidFill>
                <a:schemeClr val="accent1"/>
              </a:solidFill>
              <a:latin typeface="Source Sans 3" panose="020B0303030403020204" pitchFamily="34" charset="0"/>
            </a:endParaRPr>
          </a:p>
        </p:txBody>
      </p:sp>
      <p:pic>
        <p:nvPicPr>
          <p:cNvPr id="6148" name="Picture 4" descr="Download Boeing 787 Dreamliner Png PNG Image with No Background - PNGkey.com">
            <a:extLst>
              <a:ext uri="{FF2B5EF4-FFF2-40B4-BE49-F238E27FC236}">
                <a16:creationId xmlns:a16="http://schemas.microsoft.com/office/drawing/2014/main" id="{BE835317-6D98-B48A-EB0B-3F8EE860FF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1503921"/>
            <a:ext cx="3967566" cy="156966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Delta Airlines - Valley International Airport">
            <a:extLst>
              <a:ext uri="{FF2B5EF4-FFF2-40B4-BE49-F238E27FC236}">
                <a16:creationId xmlns:a16="http://schemas.microsoft.com/office/drawing/2014/main" id="{5D34519B-3EBF-E569-D6B8-982E7044BD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 y="3797273"/>
            <a:ext cx="5269620" cy="2283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30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9" presetClass="entr" presetSubtype="0" fill="hold" nodeType="withEffect">
                                  <p:stCondLst>
                                    <p:cond delay="0"/>
                                  </p:stCondLst>
                                  <p:childTnLst>
                                    <p:set>
                                      <p:cBhvr>
                                        <p:cTn id="8" dur="1" fill="hold">
                                          <p:stCondLst>
                                            <p:cond delay="0"/>
                                          </p:stCondLst>
                                        </p:cTn>
                                        <p:tgtEl>
                                          <p:spTgt spid="6150"/>
                                        </p:tgtEl>
                                        <p:attrNameLst>
                                          <p:attrName>style.visibility</p:attrName>
                                        </p:attrNameLst>
                                      </p:cBhvr>
                                      <p:to>
                                        <p:strVal val="visible"/>
                                      </p:to>
                                    </p:set>
                                    <p:animEffect transition="in" filter="dissolve">
                                      <p:cBhvr>
                                        <p:cTn id="9" dur="500"/>
                                        <p:tgtEl>
                                          <p:spTgt spid="6150"/>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marL="15875" algn="l" fontAlgn="auto">
          <a:lnSpc>
            <a:spcPct val="90000"/>
          </a:lnSpc>
          <a:spcBef>
            <a:spcPts val="500"/>
          </a:spcBef>
          <a:spcAft>
            <a:spcPts val="0"/>
          </a:spcAft>
          <a:defRPr sz="2400" dirty="0">
            <a:solidFill>
              <a:prstClr val="black"/>
            </a:solidFill>
            <a:latin typeface="Calibri" panose="020F0502020204030204"/>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14973</TotalTime>
  <Words>2232</Words>
  <Application>Microsoft Macintosh PowerPoint</Application>
  <PresentationFormat>Widescreen</PresentationFormat>
  <Paragraphs>294</Paragraphs>
  <Slides>28</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Andale Mono</vt:lpstr>
      <vt:lpstr>Arial</vt:lpstr>
      <vt:lpstr>Calibri</vt:lpstr>
      <vt:lpstr>Cambria Math</vt:lpstr>
      <vt:lpstr>Source Code Pro</vt:lpstr>
      <vt:lpstr>Source Sans 3</vt:lpstr>
      <vt:lpstr>Tahoma</vt:lpstr>
      <vt:lpstr>Verdana</vt:lpstr>
      <vt:lpstr>Default Design</vt:lpstr>
      <vt:lpstr>CS107 Lecture 3 Bits and Bytes, Integer Representations</vt:lpstr>
      <vt:lpstr>Data Types: Then and Now</vt:lpstr>
      <vt:lpstr>Unsigned Integers</vt:lpstr>
      <vt:lpstr>Unsigned Integers</vt:lpstr>
      <vt:lpstr>Signed Integers</vt:lpstr>
      <vt:lpstr>Proposal: MSB represents + vs -</vt:lpstr>
      <vt:lpstr>Proposal: MSB represents + vs -</vt:lpstr>
      <vt:lpstr>Proposal: MSB represents + vs -</vt:lpstr>
      <vt:lpstr>Proposal: MSB represents + vs -</vt:lpstr>
      <vt:lpstr>Proposal: MSB represents + vs -</vt:lpstr>
      <vt:lpstr>Proposal: Optimize for Addition</vt:lpstr>
      <vt:lpstr>Proposal: Optimize for Addition</vt:lpstr>
      <vt:lpstr>Proposal: Optimize for Addition</vt:lpstr>
      <vt:lpstr>Proposal: Optimize for Addition</vt:lpstr>
      <vt:lpstr>Proposal: Optimize for Addition</vt:lpstr>
      <vt:lpstr>Proposal: Optimize for Addition</vt:lpstr>
      <vt:lpstr>Proposal: Optimize for Addition</vt:lpstr>
      <vt:lpstr>Proposal: Optimize for Addition</vt:lpstr>
      <vt:lpstr>Redux: Two’s Complement</vt:lpstr>
      <vt:lpstr>Redux: Two’s Complement</vt:lpstr>
      <vt:lpstr>Binary Representation and Overflow</vt:lpstr>
      <vt:lpstr>Binary Representation and Overflow</vt:lpstr>
      <vt:lpstr>Unsigned Integers and Overflow</vt:lpstr>
      <vt:lpstr>Signed Integers and "Overflow"</vt:lpstr>
      <vt:lpstr>Overflow In The Wild: PSY</vt:lpstr>
      <vt:lpstr>Overflow In The Wild: Pac-Man</vt:lpstr>
      <vt:lpstr>Overflow In The Wild: Donkey Kong</vt:lpstr>
      <vt:lpstr>Overflow In The Wild: Real Problems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1095</cp:revision>
  <cp:lastPrinted>2025-01-09T23:10:48Z</cp:lastPrinted>
  <dcterms:created xsi:type="dcterms:W3CDTF">2008-06-28T20:57:21Z</dcterms:created>
  <dcterms:modified xsi:type="dcterms:W3CDTF">2026-01-09T15:32:06Z</dcterms:modified>
</cp:coreProperties>
</file>