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484" r:id="rId2"/>
    <p:sldId id="417" r:id="rId3"/>
    <p:sldId id="419" r:id="rId4"/>
    <p:sldId id="450" r:id="rId5"/>
    <p:sldId id="442" r:id="rId6"/>
    <p:sldId id="445" r:id="rId7"/>
    <p:sldId id="441" r:id="rId8"/>
    <p:sldId id="446" r:id="rId9"/>
    <p:sldId id="440" r:id="rId10"/>
    <p:sldId id="429" r:id="rId1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sting" id="{26F2D7CD-D54F-B941-BADA-7B6419F0FB22}">
          <p14:sldIdLst>
            <p14:sldId id="484"/>
          </p14:sldIdLst>
        </p14:section>
        <p14:section name="Extra Practice" id="{F96DAD3F-58F2-DF43-B603-34A51FEB5D7B}">
          <p14:sldIdLst>
            <p14:sldId id="417"/>
            <p14:sldId id="419"/>
            <p14:sldId id="450"/>
            <p14:sldId id="442"/>
            <p14:sldId id="445"/>
            <p14:sldId id="441"/>
            <p14:sldId id="446"/>
            <p14:sldId id="440"/>
            <p14:sldId id="4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0432FF"/>
    <a:srgbClr val="0080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3" autoAdjust="0"/>
    <p:restoredTop sz="82222" autoAdjust="0"/>
  </p:normalViewPr>
  <p:slideViewPr>
    <p:cSldViewPr>
      <p:cViewPr varScale="1">
        <p:scale>
          <a:sx n="131" d="100"/>
          <a:sy n="131" d="100"/>
        </p:scale>
        <p:origin x="208" y="4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A5755-8557-2329-61F8-D4C52AF2D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C5529B-8D9A-9F98-BB2A-C0A49D61C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392A0-1326-BBDF-0012-D39F835E9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70BDF-DFCD-F69C-AA9C-810D30037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1940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5647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21351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overflow at x for signed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85372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overflow at x for signed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6858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overflow at x for signed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8025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overflow at x for signed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494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Jerry Cain,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1E6D-072B-0148-BCDC-3DE6F3371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D94C7-C9F7-7A4B-B692-F85098C10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049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039C2-F920-79D8-80C3-60BAAA3D8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FE712-174E-4258-E2D7-C8CDE4A0A6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3: Extra Practice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Bits and Bytes, Integer Representations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6BD630-49AC-ADCF-2524-81A290C42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114800"/>
            <a:ext cx="8839200" cy="15240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>
                <a:latin typeface="Source Sans 3" panose="020B0303030403020204" pitchFamily="34" charset="0"/>
              </a:rPr>
              <a:t>Reading: Bryant &amp; O’Hallaron, Ch. 2.2-2.3 (skim)</a:t>
            </a:r>
          </a:p>
        </p:txBody>
      </p:sp>
    </p:spTree>
    <p:extLst>
      <p:ext uri="{BB962C8B-B14F-4D97-AF65-F5344CB8AC3E}">
        <p14:creationId xmlns:p14="http://schemas.microsoft.com/office/powerpoint/2010/main" val="402668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F662-3564-2241-8C4A-1A87B6D8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Two’s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99C2-6D81-6F47-8683-BF83081E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>
              <a:spcBef>
                <a:spcPts val="2200"/>
              </a:spcBef>
              <a:buNone/>
            </a:pPr>
            <a:r>
              <a:rPr lang="en-US" dirty="0">
                <a:latin typeface="Source Sans 3" panose="020B0303030403020204" pitchFamily="34" charset="0"/>
              </a:rPr>
              <a:t>Fill in the below table:</a:t>
            </a:r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F808C6B9-6C26-314A-BB6B-2DA9E5E01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208671"/>
              </p:ext>
            </p:extLst>
          </p:nvPr>
        </p:nvGraphicFramePr>
        <p:xfrm>
          <a:off x="257506" y="2824085"/>
          <a:ext cx="8503920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8909441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4692378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87278358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3841437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185275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 x </a:t>
                      </a:r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 ____;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-x;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9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58458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1.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0b1111 1100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825449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2.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0b0001 1000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239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3.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0b0010 0100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1229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4.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0b1101 1111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5177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FC68316D-3B83-1F43-BBFE-4DFDBF6BF0DB}"/>
              </a:ext>
            </a:extLst>
          </p:cNvPr>
          <p:cNvSpPr/>
          <p:nvPr/>
        </p:nvSpPr>
        <p:spPr>
          <a:xfrm>
            <a:off x="8229601" y="1382133"/>
            <a:ext cx="3704894" cy="1513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It’s easier to compute base-10 for positive numbers, so use two’s complement first if negative.</a:t>
            </a:r>
            <a:endParaRPr lang="en-US" sz="2400" b="1" dirty="0">
              <a:solidFill>
                <a:schemeClr val="tx1"/>
              </a:solidFill>
              <a:latin typeface="Source Sans 3" panose="020B03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7849F-A036-8081-F4A9-682E44D3B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6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F662-3564-2241-8C4A-1A87B6D8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Two’s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99C2-6D81-6F47-8683-BF83081E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>
              <a:spcBef>
                <a:spcPts val="2200"/>
              </a:spcBef>
              <a:buNone/>
            </a:pPr>
            <a:r>
              <a:rPr lang="en-US" dirty="0">
                <a:latin typeface="Source Sans 3" panose="020B0303030403020204" pitchFamily="34" charset="0"/>
              </a:rPr>
              <a:t>Fill in the below table: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6A4E230-003F-0141-837B-A53C81979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2909"/>
              </p:ext>
            </p:extLst>
          </p:nvPr>
        </p:nvGraphicFramePr>
        <p:xfrm>
          <a:off x="257506" y="2824085"/>
          <a:ext cx="8503920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8909441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4692378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87278358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3841437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185275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 x </a:t>
                      </a:r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 ____;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-x;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9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58458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1.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0b1111 1100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825449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2.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0b0001 1000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239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3.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0b0010 0100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1229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4.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0b1101 1111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5177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CAEFD9-A637-234D-B0E1-AD5C6EA77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157275"/>
              </p:ext>
            </p:extLst>
          </p:nvPr>
        </p:nvGraphicFramePr>
        <p:xfrm>
          <a:off x="4746171" y="3738485"/>
          <a:ext cx="129540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24EED9-2F2E-B542-A225-9CC0CD9D2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28284"/>
              </p:ext>
            </p:extLst>
          </p:nvPr>
        </p:nvGraphicFramePr>
        <p:xfrm>
          <a:off x="6230380" y="3765699"/>
          <a:ext cx="265176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val="7002885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0b0000 0100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5CC7DF6-B47F-7840-8ADC-90899FDFF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412483"/>
              </p:ext>
            </p:extLst>
          </p:nvPr>
        </p:nvGraphicFramePr>
        <p:xfrm>
          <a:off x="730916" y="3752092"/>
          <a:ext cx="129540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305D60C-9921-8E32-D08C-A738914C1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3D426A-3068-B820-3C9E-1057526710C8}"/>
              </a:ext>
            </a:extLst>
          </p:cNvPr>
          <p:cNvSpPr/>
          <p:nvPr/>
        </p:nvSpPr>
        <p:spPr>
          <a:xfrm>
            <a:off x="8229601" y="1382133"/>
            <a:ext cx="3704894" cy="1513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It’s easier to compute base-10 for positive numbers, so use two’s complement first if negative.</a:t>
            </a:r>
            <a:endParaRPr lang="en-US" sz="2400" b="1" dirty="0">
              <a:solidFill>
                <a:schemeClr val="tx1"/>
              </a:solidFill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86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F662-3564-2241-8C4A-1A87B6D8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Two’s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99C2-6D81-6F47-8683-BF83081E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>
              <a:spcBef>
                <a:spcPts val="2200"/>
              </a:spcBef>
              <a:buNone/>
            </a:pPr>
            <a:r>
              <a:rPr lang="en-US" dirty="0">
                <a:latin typeface="Source Sans 3" panose="020B0303030403020204" pitchFamily="34" charset="0"/>
              </a:rPr>
              <a:t>Fill in the below table: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6A4E230-003F-0141-837B-A53C8197911D}"/>
              </a:ext>
            </a:extLst>
          </p:cNvPr>
          <p:cNvGraphicFramePr>
            <a:graphicFrameLocks noGrp="1"/>
          </p:cNvGraphicFramePr>
          <p:nvPr/>
        </p:nvGraphicFramePr>
        <p:xfrm>
          <a:off x="257506" y="2824085"/>
          <a:ext cx="8503920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8909441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4692378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87278358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3841437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185275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 x </a:t>
                      </a:r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 ____;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-x;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9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decimal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58458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1.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0b1111 1100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825449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2.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0b0001 1000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239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3.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0b0010 0100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1229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chemeClr val="accent2"/>
                          </a:solidFill>
                        </a:rPr>
                        <a:t>4.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0b1101 1111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5177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CAEFD9-A637-234D-B0E1-AD5C6EA77B23}"/>
              </a:ext>
            </a:extLst>
          </p:cNvPr>
          <p:cNvGraphicFramePr>
            <a:graphicFrameLocks noGrp="1"/>
          </p:cNvGraphicFramePr>
          <p:nvPr/>
        </p:nvGraphicFramePr>
        <p:xfrm>
          <a:off x="4746171" y="3738485"/>
          <a:ext cx="129540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-36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24EED9-2F2E-B542-A225-9CC0CD9D22ED}"/>
              </a:ext>
            </a:extLst>
          </p:cNvPr>
          <p:cNvGraphicFramePr>
            <a:graphicFrameLocks noGrp="1"/>
          </p:cNvGraphicFramePr>
          <p:nvPr/>
        </p:nvGraphicFramePr>
        <p:xfrm>
          <a:off x="6230380" y="3765699"/>
          <a:ext cx="265176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val="7002885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0b0000 0100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0b1110 1000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0b1101 1100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0b0010 0001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5CC7DF6-B47F-7840-8ADC-90899FDFF1B6}"/>
              </a:ext>
            </a:extLst>
          </p:cNvPr>
          <p:cNvGraphicFramePr>
            <a:graphicFrameLocks noGrp="1"/>
          </p:cNvGraphicFramePr>
          <p:nvPr/>
        </p:nvGraphicFramePr>
        <p:xfrm>
          <a:off x="730916" y="3752092"/>
          <a:ext cx="1295400" cy="2743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-33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190581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FF639A3-F492-802C-B6EF-5B5F4754B4F6}"/>
              </a:ext>
            </a:extLst>
          </p:cNvPr>
          <p:cNvSpPr/>
          <p:nvPr/>
        </p:nvSpPr>
        <p:spPr>
          <a:xfrm>
            <a:off x="8229601" y="1382133"/>
            <a:ext cx="3704894" cy="1513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It’s easier to compute base-10 for positive numbers, so use two’s complement first if negative.</a:t>
            </a:r>
            <a:endParaRPr lang="en-US" sz="2400" b="1" dirty="0">
              <a:solidFill>
                <a:schemeClr val="tx1"/>
              </a:solidFill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2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47DC-5FE6-CE47-B25E-1E88E69C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Intentionally Ambiguous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1DE3B-3514-9C4B-8E5D-D6378CCF2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399"/>
            <a:ext cx="7329205" cy="192544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the following base-2 number in base-10?</a:t>
            </a:r>
          </a:p>
          <a:p>
            <a:endParaRPr lang="en-US" dirty="0">
              <a:latin typeface="Source Sans 3" panose="020B0303030403020204" pitchFamily="34" charset="0"/>
            </a:endParaRPr>
          </a:p>
          <a:p>
            <a:endParaRPr lang="en-US" dirty="0"/>
          </a:p>
        </p:txBody>
      </p:sp>
      <p:pic>
        <p:nvPicPr>
          <p:cNvPr id="11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3B1BAAB6-682E-074F-9553-4EC37EA67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45" y="1417027"/>
            <a:ext cx="5289755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E5EBB5-FC70-6F4E-8E66-AF8431A7E143}"/>
              </a:ext>
            </a:extLst>
          </p:cNvPr>
          <p:cNvSpPr txBox="1"/>
          <p:nvPr/>
        </p:nvSpPr>
        <p:spPr>
          <a:xfrm rot="2041213">
            <a:off x="10341911" y="1680937"/>
            <a:ext cx="1296256" cy="4247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134237"/>
              </a:avLst>
            </a:prstTxWarp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signed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441C03-1B27-6B40-A659-BF27B11E1207}"/>
              </a:ext>
            </a:extLst>
          </p:cNvPr>
          <p:cNvGrpSpPr/>
          <p:nvPr/>
        </p:nvGrpSpPr>
        <p:grpSpPr>
          <a:xfrm>
            <a:off x="7926274" y="2537605"/>
            <a:ext cx="2996296" cy="3018735"/>
            <a:chOff x="7883941" y="2568378"/>
            <a:chExt cx="2996296" cy="30187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809A2F-E81A-D54C-96CE-6362AD7D2B22}"/>
                </a:ext>
              </a:extLst>
            </p:cNvPr>
            <p:cNvSpPr/>
            <p:nvPr/>
          </p:nvSpPr>
          <p:spPr>
            <a:xfrm>
              <a:off x="8252201" y="3429001"/>
              <a:ext cx="2209800" cy="1227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A631C7-0ABD-9646-902D-F8C52077B197}"/>
                </a:ext>
              </a:extLst>
            </p:cNvPr>
            <p:cNvSpPr txBox="1"/>
            <p:nvPr/>
          </p:nvSpPr>
          <p:spPr>
            <a:xfrm>
              <a:off x="9224875" y="275931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755E9F-B4E1-B54E-A573-2A9F536CA9F6}"/>
                </a:ext>
              </a:extLst>
            </p:cNvPr>
            <p:cNvSpPr txBox="1"/>
            <p:nvPr/>
          </p:nvSpPr>
          <p:spPr>
            <a:xfrm>
              <a:off x="9707405" y="288228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DC95A9-FC48-874C-9DC8-C0B5FD8B031F}"/>
                </a:ext>
              </a:extLst>
            </p:cNvPr>
            <p:cNvSpPr txBox="1"/>
            <p:nvPr/>
          </p:nvSpPr>
          <p:spPr>
            <a:xfrm>
              <a:off x="10082087" y="313142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0AA669-A0E0-854C-847D-4773B2863B7B}"/>
                </a:ext>
              </a:extLst>
            </p:cNvPr>
            <p:cNvSpPr txBox="1"/>
            <p:nvPr/>
          </p:nvSpPr>
          <p:spPr>
            <a:xfrm>
              <a:off x="9224875" y="506891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070BC-85EC-EE44-9F51-CF0F19232D28}"/>
                </a:ext>
              </a:extLst>
            </p:cNvPr>
            <p:cNvSpPr txBox="1"/>
            <p:nvPr/>
          </p:nvSpPr>
          <p:spPr>
            <a:xfrm>
              <a:off x="9693360" y="502920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6E81CE-14C9-E24D-951E-77B4077A5AE8}"/>
                </a:ext>
              </a:extLst>
            </p:cNvPr>
            <p:cNvSpPr txBox="1"/>
            <p:nvPr/>
          </p:nvSpPr>
          <p:spPr>
            <a:xfrm>
              <a:off x="8758672" y="49989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18CE2D-12F4-BF43-B870-FEAE83C9730E}"/>
                </a:ext>
              </a:extLst>
            </p:cNvPr>
            <p:cNvSpPr txBox="1"/>
            <p:nvPr/>
          </p:nvSpPr>
          <p:spPr>
            <a:xfrm>
              <a:off x="8329040" y="4776152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89671-E252-7146-8ABF-948A4C53BC17}"/>
                </a:ext>
              </a:extLst>
            </p:cNvPr>
            <p:cNvSpPr txBox="1"/>
            <p:nvPr/>
          </p:nvSpPr>
          <p:spPr>
            <a:xfrm>
              <a:off x="8716922" y="2806891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BA0628-3999-114F-8764-B52C0053F92D}"/>
                </a:ext>
              </a:extLst>
            </p:cNvPr>
            <p:cNvSpPr txBox="1"/>
            <p:nvPr/>
          </p:nvSpPr>
          <p:spPr>
            <a:xfrm>
              <a:off x="8106524" y="349317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A1803B-5642-AB40-99E5-0090DD018A4B}"/>
                </a:ext>
              </a:extLst>
            </p:cNvPr>
            <p:cNvSpPr txBox="1"/>
            <p:nvPr/>
          </p:nvSpPr>
          <p:spPr>
            <a:xfrm>
              <a:off x="8343307" y="313974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98504A-9183-2548-A42E-77D2210C1A2C}"/>
                </a:ext>
              </a:extLst>
            </p:cNvPr>
            <p:cNvSpPr txBox="1"/>
            <p:nvPr/>
          </p:nvSpPr>
          <p:spPr>
            <a:xfrm>
              <a:off x="8073831" y="4407558"/>
              <a:ext cx="46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D11B1-263F-4C4E-BE60-F40BF00F78F8}"/>
                </a:ext>
              </a:extLst>
            </p:cNvPr>
            <p:cNvSpPr txBox="1"/>
            <p:nvPr/>
          </p:nvSpPr>
          <p:spPr>
            <a:xfrm>
              <a:off x="8009186" y="3903664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860AE1-5C4C-944C-8B4D-9C26D5719DFE}"/>
                </a:ext>
              </a:extLst>
            </p:cNvPr>
            <p:cNvSpPr txBox="1"/>
            <p:nvPr/>
          </p:nvSpPr>
          <p:spPr>
            <a:xfrm>
              <a:off x="10397146" y="388571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5C3CCF9-099C-0740-800A-3E16795E3D5E}"/>
                </a:ext>
              </a:extLst>
            </p:cNvPr>
            <p:cNvSpPr txBox="1"/>
            <p:nvPr/>
          </p:nvSpPr>
          <p:spPr>
            <a:xfrm>
              <a:off x="10300241" y="440755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6BD5E8-210D-2A43-950A-5D4B19AAE2D8}"/>
                </a:ext>
              </a:extLst>
            </p:cNvPr>
            <p:cNvSpPr txBox="1"/>
            <p:nvPr/>
          </p:nvSpPr>
          <p:spPr>
            <a:xfrm>
              <a:off x="10084297" y="47413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394233-626C-FC45-BBF0-23AA3A48CB93}"/>
                </a:ext>
              </a:extLst>
            </p:cNvPr>
            <p:cNvSpPr txBox="1"/>
            <p:nvPr/>
          </p:nvSpPr>
          <p:spPr>
            <a:xfrm>
              <a:off x="10291696" y="34867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6356BE-B69C-6B44-9C16-4C41A1074C07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2568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61304A5-CC71-7444-B1CF-82ADDD9DF04E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5404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B8B0F0-AFA2-264A-A2F1-61DB8E97033D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10024145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70CB944-BCE2-4040-AB06-948C3AC80BBF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8797255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F37664-829C-DE40-850E-7C2416B7FE3A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9953832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98B37F-EF85-9C49-A98B-AB84A0E514E9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8780569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CB9B5C-5580-004F-A0D2-370B713EF8FD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10427858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769275-581A-FC4C-B84C-D64816B7A74B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8368646" y="5019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82EF12-88FE-6240-8F1A-D0242711DBD9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10450942" y="500241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7440B5-8DEB-E542-8748-5318D9DE648D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8382000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BD0B55E-558D-C84F-ADDC-7246F2DDE81E}"/>
                </a:ext>
              </a:extLst>
            </p:cNvPr>
            <p:cNvCxnSpPr>
              <a:cxnSpLocks/>
            </p:cNvCxnSpPr>
            <p:nvPr/>
          </p:nvCxnSpPr>
          <p:spPr>
            <a:xfrm rot="3960000" flipH="1">
              <a:off x="8084535" y="4595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B7523C-4D12-804A-B4A5-C637D36DE9DE}"/>
                </a:ext>
              </a:extLst>
            </p:cNvPr>
            <p:cNvCxnSpPr>
              <a:cxnSpLocks/>
            </p:cNvCxnSpPr>
            <p:nvPr/>
          </p:nvCxnSpPr>
          <p:spPr>
            <a:xfrm rot="17640000">
              <a:off x="10675335" y="459395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DC9D680-BAF8-A341-A759-B546CA48CDFD}"/>
                </a:ext>
              </a:extLst>
            </p:cNvPr>
            <p:cNvCxnSpPr>
              <a:cxnSpLocks/>
            </p:cNvCxnSpPr>
            <p:nvPr/>
          </p:nvCxnSpPr>
          <p:spPr>
            <a:xfrm rot="3960000" flipV="1">
              <a:off x="10697357" y="34769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C21754F-E8FE-AA4C-8B26-F7C7CDB84A7B}"/>
                </a:ext>
              </a:extLst>
            </p:cNvPr>
            <p:cNvCxnSpPr>
              <a:cxnSpLocks/>
            </p:cNvCxnSpPr>
            <p:nvPr/>
          </p:nvCxnSpPr>
          <p:spPr>
            <a:xfrm rot="17640000" flipH="1" flipV="1">
              <a:off x="8084535" y="3452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8865518-71FF-964C-B5D5-7AB885EC54D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975381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2D1724D-DE39-514B-8620-4028A03784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0788797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44DE5F-09A0-AA4F-91EF-7DFDE2EEFAEE}"/>
                </a:ext>
              </a:extLst>
            </p:cNvPr>
            <p:cNvSpPr txBox="1"/>
            <p:nvPr/>
          </p:nvSpPr>
          <p:spPr>
            <a:xfrm>
              <a:off x="8737623" y="3371537"/>
              <a:ext cx="1299101" cy="42473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134237"/>
                </a:avLst>
              </a:prstTxWarp>
              <a:spAutoFit/>
            </a:bodyPr>
            <a:lstStyle/>
            <a:p>
              <a:pPr marL="15875" algn="ctr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prstClr val="black"/>
                  </a:solidFill>
                  <a:latin typeface="Calibri" panose="020F0502020204030204"/>
                </a:rPr>
                <a:t>unsigned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5BCA6AD-8F43-A945-AFF4-CDC3A11F77BB}"/>
              </a:ext>
            </a:extLst>
          </p:cNvPr>
          <p:cNvSpPr txBox="1"/>
          <p:nvPr/>
        </p:nvSpPr>
        <p:spPr>
          <a:xfrm>
            <a:off x="1777416" y="2207770"/>
            <a:ext cx="2691763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54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0b1101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0EACE-A183-8ED6-6684-33F992AC0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13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3B1BAAB6-682E-074F-9553-4EC37EA67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45" y="1417027"/>
            <a:ext cx="5289755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E5EBB5-FC70-6F4E-8E66-AF8431A7E143}"/>
              </a:ext>
            </a:extLst>
          </p:cNvPr>
          <p:cNvSpPr txBox="1"/>
          <p:nvPr/>
        </p:nvSpPr>
        <p:spPr>
          <a:xfrm rot="2041213">
            <a:off x="10341911" y="1680937"/>
            <a:ext cx="1296256" cy="4247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134237"/>
              </a:avLst>
            </a:prstTxWarp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signed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441C03-1B27-6B40-A659-BF27B11E1207}"/>
              </a:ext>
            </a:extLst>
          </p:cNvPr>
          <p:cNvGrpSpPr/>
          <p:nvPr/>
        </p:nvGrpSpPr>
        <p:grpSpPr>
          <a:xfrm>
            <a:off x="7926274" y="2537605"/>
            <a:ext cx="2996296" cy="3018735"/>
            <a:chOff x="7883941" y="2568378"/>
            <a:chExt cx="2996296" cy="30187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809A2F-E81A-D54C-96CE-6362AD7D2B22}"/>
                </a:ext>
              </a:extLst>
            </p:cNvPr>
            <p:cNvSpPr/>
            <p:nvPr/>
          </p:nvSpPr>
          <p:spPr>
            <a:xfrm>
              <a:off x="8252201" y="3429001"/>
              <a:ext cx="2209800" cy="1227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A631C7-0ABD-9646-902D-F8C52077B197}"/>
                </a:ext>
              </a:extLst>
            </p:cNvPr>
            <p:cNvSpPr txBox="1"/>
            <p:nvPr/>
          </p:nvSpPr>
          <p:spPr>
            <a:xfrm>
              <a:off x="9224875" y="275931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755E9F-B4E1-B54E-A573-2A9F536CA9F6}"/>
                </a:ext>
              </a:extLst>
            </p:cNvPr>
            <p:cNvSpPr txBox="1"/>
            <p:nvPr/>
          </p:nvSpPr>
          <p:spPr>
            <a:xfrm>
              <a:off x="9707405" y="288228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DC95A9-FC48-874C-9DC8-C0B5FD8B031F}"/>
                </a:ext>
              </a:extLst>
            </p:cNvPr>
            <p:cNvSpPr txBox="1"/>
            <p:nvPr/>
          </p:nvSpPr>
          <p:spPr>
            <a:xfrm>
              <a:off x="10082087" y="313142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0AA669-A0E0-854C-847D-4773B2863B7B}"/>
                </a:ext>
              </a:extLst>
            </p:cNvPr>
            <p:cNvSpPr txBox="1"/>
            <p:nvPr/>
          </p:nvSpPr>
          <p:spPr>
            <a:xfrm>
              <a:off x="9224875" y="506891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070BC-85EC-EE44-9F51-CF0F19232D28}"/>
                </a:ext>
              </a:extLst>
            </p:cNvPr>
            <p:cNvSpPr txBox="1"/>
            <p:nvPr/>
          </p:nvSpPr>
          <p:spPr>
            <a:xfrm>
              <a:off x="9693360" y="502920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6E81CE-14C9-E24D-951E-77B4077A5AE8}"/>
                </a:ext>
              </a:extLst>
            </p:cNvPr>
            <p:cNvSpPr txBox="1"/>
            <p:nvPr/>
          </p:nvSpPr>
          <p:spPr>
            <a:xfrm>
              <a:off x="8758672" y="49989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18CE2D-12F4-BF43-B870-FEAE83C9730E}"/>
                </a:ext>
              </a:extLst>
            </p:cNvPr>
            <p:cNvSpPr txBox="1"/>
            <p:nvPr/>
          </p:nvSpPr>
          <p:spPr>
            <a:xfrm>
              <a:off x="8329040" y="4776152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89671-E252-7146-8ABF-948A4C53BC17}"/>
                </a:ext>
              </a:extLst>
            </p:cNvPr>
            <p:cNvSpPr txBox="1"/>
            <p:nvPr/>
          </p:nvSpPr>
          <p:spPr>
            <a:xfrm>
              <a:off x="8716922" y="2806891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BA0628-3999-114F-8764-B52C0053F92D}"/>
                </a:ext>
              </a:extLst>
            </p:cNvPr>
            <p:cNvSpPr txBox="1"/>
            <p:nvPr/>
          </p:nvSpPr>
          <p:spPr>
            <a:xfrm>
              <a:off x="8106524" y="349317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A1803B-5642-AB40-99E5-0090DD018A4B}"/>
                </a:ext>
              </a:extLst>
            </p:cNvPr>
            <p:cNvSpPr txBox="1"/>
            <p:nvPr/>
          </p:nvSpPr>
          <p:spPr>
            <a:xfrm>
              <a:off x="8343307" y="313974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98504A-9183-2548-A42E-77D2210C1A2C}"/>
                </a:ext>
              </a:extLst>
            </p:cNvPr>
            <p:cNvSpPr txBox="1"/>
            <p:nvPr/>
          </p:nvSpPr>
          <p:spPr>
            <a:xfrm>
              <a:off x="8073831" y="4407558"/>
              <a:ext cx="46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D11B1-263F-4C4E-BE60-F40BF00F78F8}"/>
                </a:ext>
              </a:extLst>
            </p:cNvPr>
            <p:cNvSpPr txBox="1"/>
            <p:nvPr/>
          </p:nvSpPr>
          <p:spPr>
            <a:xfrm>
              <a:off x="8009186" y="3903664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860AE1-5C4C-944C-8B4D-9C26D5719DFE}"/>
                </a:ext>
              </a:extLst>
            </p:cNvPr>
            <p:cNvSpPr txBox="1"/>
            <p:nvPr/>
          </p:nvSpPr>
          <p:spPr>
            <a:xfrm>
              <a:off x="10397146" y="388571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5C3CCF9-099C-0740-800A-3E16795E3D5E}"/>
                </a:ext>
              </a:extLst>
            </p:cNvPr>
            <p:cNvSpPr txBox="1"/>
            <p:nvPr/>
          </p:nvSpPr>
          <p:spPr>
            <a:xfrm>
              <a:off x="10300241" y="440755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6BD5E8-210D-2A43-950A-5D4B19AAE2D8}"/>
                </a:ext>
              </a:extLst>
            </p:cNvPr>
            <p:cNvSpPr txBox="1"/>
            <p:nvPr/>
          </p:nvSpPr>
          <p:spPr>
            <a:xfrm>
              <a:off x="10084297" y="47413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394233-626C-FC45-BBF0-23AA3A48CB93}"/>
                </a:ext>
              </a:extLst>
            </p:cNvPr>
            <p:cNvSpPr txBox="1"/>
            <p:nvPr/>
          </p:nvSpPr>
          <p:spPr>
            <a:xfrm>
              <a:off x="10291696" y="34867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6356BE-B69C-6B44-9C16-4C41A1074C07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2568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61304A5-CC71-7444-B1CF-82ADDD9DF04E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5404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B8B0F0-AFA2-264A-A2F1-61DB8E97033D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10024145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70CB944-BCE2-4040-AB06-948C3AC80BBF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8797255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F37664-829C-DE40-850E-7C2416B7FE3A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9953832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98B37F-EF85-9C49-A98B-AB84A0E514E9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8780569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CB9B5C-5580-004F-A0D2-370B713EF8FD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10427858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769275-581A-FC4C-B84C-D64816B7A74B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8368646" y="5019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82EF12-88FE-6240-8F1A-D0242711DBD9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10450942" y="500241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7440B5-8DEB-E542-8748-5318D9DE648D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8382000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BD0B55E-558D-C84F-ADDC-7246F2DDE81E}"/>
                </a:ext>
              </a:extLst>
            </p:cNvPr>
            <p:cNvCxnSpPr>
              <a:cxnSpLocks/>
            </p:cNvCxnSpPr>
            <p:nvPr/>
          </p:nvCxnSpPr>
          <p:spPr>
            <a:xfrm rot="3960000" flipH="1">
              <a:off x="8084535" y="4595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B7523C-4D12-804A-B4A5-C637D36DE9DE}"/>
                </a:ext>
              </a:extLst>
            </p:cNvPr>
            <p:cNvCxnSpPr>
              <a:cxnSpLocks/>
            </p:cNvCxnSpPr>
            <p:nvPr/>
          </p:nvCxnSpPr>
          <p:spPr>
            <a:xfrm rot="17640000">
              <a:off x="10675335" y="459395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DC9D680-BAF8-A341-A759-B546CA48CDFD}"/>
                </a:ext>
              </a:extLst>
            </p:cNvPr>
            <p:cNvCxnSpPr>
              <a:cxnSpLocks/>
            </p:cNvCxnSpPr>
            <p:nvPr/>
          </p:nvCxnSpPr>
          <p:spPr>
            <a:xfrm rot="3960000" flipV="1">
              <a:off x="10697357" y="34769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C21754F-E8FE-AA4C-8B26-F7C7CDB84A7B}"/>
                </a:ext>
              </a:extLst>
            </p:cNvPr>
            <p:cNvCxnSpPr>
              <a:cxnSpLocks/>
            </p:cNvCxnSpPr>
            <p:nvPr/>
          </p:nvCxnSpPr>
          <p:spPr>
            <a:xfrm rot="17640000" flipH="1" flipV="1">
              <a:off x="8084535" y="3452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8865518-71FF-964C-B5D5-7AB885EC54D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975381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2D1724D-DE39-514B-8620-4028A03784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0788797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44DE5F-09A0-AA4F-91EF-7DFDE2EEFAEE}"/>
                </a:ext>
              </a:extLst>
            </p:cNvPr>
            <p:cNvSpPr txBox="1"/>
            <p:nvPr/>
          </p:nvSpPr>
          <p:spPr>
            <a:xfrm>
              <a:off x="8737623" y="3371537"/>
              <a:ext cx="1299101" cy="42473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134237"/>
                </a:avLst>
              </a:prstTxWarp>
              <a:spAutoFit/>
            </a:bodyPr>
            <a:lstStyle/>
            <a:p>
              <a:pPr marL="15875" algn="ctr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prstClr val="black"/>
                  </a:solidFill>
                  <a:latin typeface="Calibri" panose="020F0502020204030204"/>
                </a:rPr>
                <a:t>unsigned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80C78CB3-5AC6-8A4B-9B7F-6B9E652DA0AB}"/>
              </a:ext>
            </a:extLst>
          </p:cNvPr>
          <p:cNvSpPr/>
          <p:nvPr/>
        </p:nvSpPr>
        <p:spPr>
          <a:xfrm>
            <a:off x="257506" y="5183093"/>
            <a:ext cx="5966989" cy="12945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You need to know the type if you’re to know the number! (Note by default, numeric constants in C are 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signed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int</a:t>
            </a:r>
            <a:r>
              <a:rPr lang="en-US" sz="2400" dirty="0" err="1">
                <a:solidFill>
                  <a:schemeClr val="tx1"/>
                </a:solidFill>
                <a:latin typeface="Source Sans 3" panose="020B0303030403020204" pitchFamily="34" charset="0"/>
              </a:rPr>
              <a:t>s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)</a:t>
            </a:r>
            <a:endParaRPr lang="en-US" sz="2400" b="1" dirty="0">
              <a:solidFill>
                <a:schemeClr val="tx1"/>
              </a:solidFill>
              <a:latin typeface="Source Sans 3" panose="020B0303030403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F04903-935D-C447-9E10-66672256CDE7}"/>
              </a:ext>
            </a:extLst>
          </p:cNvPr>
          <p:cNvSpPr txBox="1"/>
          <p:nvPr/>
        </p:nvSpPr>
        <p:spPr>
          <a:xfrm>
            <a:off x="913957" y="3429000"/>
            <a:ext cx="4182555" cy="1227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</a:rPr>
              <a:t>If 4-bit signed:			</a:t>
            </a: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-3</a:t>
            </a:r>
          </a:p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</a:rPr>
              <a:t>If 4-bit unsigned:		</a:t>
            </a: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13</a:t>
            </a:r>
          </a:p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</a:rPr>
              <a:t>If &gt; 5-bit signed or unsigned: 	</a:t>
            </a:r>
            <a:r>
              <a:rPr lang="en-US" sz="2400" dirty="0">
                <a:solidFill>
                  <a:srgbClr val="0432FF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13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C95447D-70F1-D2E3-22D3-7149081E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Intentionally Ambiguous Question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87C6E3F5-4FF7-5A3E-0717-52DD1943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399"/>
            <a:ext cx="7329205" cy="192544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the following base-2 number in base-10?</a:t>
            </a:r>
          </a:p>
          <a:p>
            <a:endParaRPr lang="en-US" dirty="0">
              <a:latin typeface="Source Sans 3" panose="020B0303030403020204" pitchFamily="34" charset="0"/>
            </a:endParaRPr>
          </a:p>
          <a:p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81C612-179F-5B58-EEAC-90DFC89F49E8}"/>
              </a:ext>
            </a:extLst>
          </p:cNvPr>
          <p:cNvSpPr txBox="1"/>
          <p:nvPr/>
        </p:nvSpPr>
        <p:spPr>
          <a:xfrm>
            <a:off x="1777416" y="2207770"/>
            <a:ext cx="2691763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54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0b1101</a:t>
            </a:r>
          </a:p>
        </p:txBody>
      </p:sp>
    </p:spTree>
    <p:extLst>
      <p:ext uri="{BB962C8B-B14F-4D97-AF65-F5344CB8AC3E}">
        <p14:creationId xmlns:p14="http://schemas.microsoft.com/office/powerpoint/2010/main" val="1655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47DC-5FE6-CE47-B25E-1E88E69C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Overflow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1DE3B-3514-9C4B-8E5D-D6378CCF2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happening here? Assume 4-bit numbers.</a:t>
            </a:r>
          </a:p>
        </p:txBody>
      </p:sp>
      <p:pic>
        <p:nvPicPr>
          <p:cNvPr id="11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3B1BAAB6-682E-074F-9553-4EC37EA67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45" y="1417027"/>
            <a:ext cx="5289755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E5EBB5-FC70-6F4E-8E66-AF8431A7E143}"/>
              </a:ext>
            </a:extLst>
          </p:cNvPr>
          <p:cNvSpPr txBox="1"/>
          <p:nvPr/>
        </p:nvSpPr>
        <p:spPr>
          <a:xfrm rot="2041213">
            <a:off x="10341911" y="1680937"/>
            <a:ext cx="1296256" cy="4247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134237"/>
              </a:avLst>
            </a:prstTxWarp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signed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441C03-1B27-6B40-A659-BF27B11E1207}"/>
              </a:ext>
            </a:extLst>
          </p:cNvPr>
          <p:cNvGrpSpPr/>
          <p:nvPr/>
        </p:nvGrpSpPr>
        <p:grpSpPr>
          <a:xfrm>
            <a:off x="7926274" y="2537605"/>
            <a:ext cx="2996296" cy="3018735"/>
            <a:chOff x="7883941" y="2568378"/>
            <a:chExt cx="2996296" cy="30187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809A2F-E81A-D54C-96CE-6362AD7D2B22}"/>
                </a:ext>
              </a:extLst>
            </p:cNvPr>
            <p:cNvSpPr/>
            <p:nvPr/>
          </p:nvSpPr>
          <p:spPr>
            <a:xfrm>
              <a:off x="8252201" y="3429001"/>
              <a:ext cx="2209800" cy="1227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A631C7-0ABD-9646-902D-F8C52077B197}"/>
                </a:ext>
              </a:extLst>
            </p:cNvPr>
            <p:cNvSpPr txBox="1"/>
            <p:nvPr/>
          </p:nvSpPr>
          <p:spPr>
            <a:xfrm>
              <a:off x="9224875" y="275931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755E9F-B4E1-B54E-A573-2A9F536CA9F6}"/>
                </a:ext>
              </a:extLst>
            </p:cNvPr>
            <p:cNvSpPr txBox="1"/>
            <p:nvPr/>
          </p:nvSpPr>
          <p:spPr>
            <a:xfrm>
              <a:off x="9707405" y="288228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DC95A9-FC48-874C-9DC8-C0B5FD8B031F}"/>
                </a:ext>
              </a:extLst>
            </p:cNvPr>
            <p:cNvSpPr txBox="1"/>
            <p:nvPr/>
          </p:nvSpPr>
          <p:spPr>
            <a:xfrm>
              <a:off x="10082087" y="313142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0AA669-A0E0-854C-847D-4773B2863B7B}"/>
                </a:ext>
              </a:extLst>
            </p:cNvPr>
            <p:cNvSpPr txBox="1"/>
            <p:nvPr/>
          </p:nvSpPr>
          <p:spPr>
            <a:xfrm>
              <a:off x="9224875" y="506891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070BC-85EC-EE44-9F51-CF0F19232D28}"/>
                </a:ext>
              </a:extLst>
            </p:cNvPr>
            <p:cNvSpPr txBox="1"/>
            <p:nvPr/>
          </p:nvSpPr>
          <p:spPr>
            <a:xfrm>
              <a:off x="9693360" y="502920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6E81CE-14C9-E24D-951E-77B4077A5AE8}"/>
                </a:ext>
              </a:extLst>
            </p:cNvPr>
            <p:cNvSpPr txBox="1"/>
            <p:nvPr/>
          </p:nvSpPr>
          <p:spPr>
            <a:xfrm>
              <a:off x="8758672" y="49989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18CE2D-12F4-BF43-B870-FEAE83C9730E}"/>
                </a:ext>
              </a:extLst>
            </p:cNvPr>
            <p:cNvSpPr txBox="1"/>
            <p:nvPr/>
          </p:nvSpPr>
          <p:spPr>
            <a:xfrm>
              <a:off x="8329040" y="4776152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89671-E252-7146-8ABF-948A4C53BC17}"/>
                </a:ext>
              </a:extLst>
            </p:cNvPr>
            <p:cNvSpPr txBox="1"/>
            <p:nvPr/>
          </p:nvSpPr>
          <p:spPr>
            <a:xfrm>
              <a:off x="8716922" y="2806891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BA0628-3999-114F-8764-B52C0053F92D}"/>
                </a:ext>
              </a:extLst>
            </p:cNvPr>
            <p:cNvSpPr txBox="1"/>
            <p:nvPr/>
          </p:nvSpPr>
          <p:spPr>
            <a:xfrm>
              <a:off x="8106524" y="349317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A1803B-5642-AB40-99E5-0090DD018A4B}"/>
                </a:ext>
              </a:extLst>
            </p:cNvPr>
            <p:cNvSpPr txBox="1"/>
            <p:nvPr/>
          </p:nvSpPr>
          <p:spPr>
            <a:xfrm>
              <a:off x="8343307" y="313974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98504A-9183-2548-A42E-77D2210C1A2C}"/>
                </a:ext>
              </a:extLst>
            </p:cNvPr>
            <p:cNvSpPr txBox="1"/>
            <p:nvPr/>
          </p:nvSpPr>
          <p:spPr>
            <a:xfrm>
              <a:off x="8073831" y="4407558"/>
              <a:ext cx="46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D11B1-263F-4C4E-BE60-F40BF00F78F8}"/>
                </a:ext>
              </a:extLst>
            </p:cNvPr>
            <p:cNvSpPr txBox="1"/>
            <p:nvPr/>
          </p:nvSpPr>
          <p:spPr>
            <a:xfrm>
              <a:off x="8009186" y="3903664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860AE1-5C4C-944C-8B4D-9C26D5719DFE}"/>
                </a:ext>
              </a:extLst>
            </p:cNvPr>
            <p:cNvSpPr txBox="1"/>
            <p:nvPr/>
          </p:nvSpPr>
          <p:spPr>
            <a:xfrm>
              <a:off x="10397146" y="388571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5C3CCF9-099C-0740-800A-3E16795E3D5E}"/>
                </a:ext>
              </a:extLst>
            </p:cNvPr>
            <p:cNvSpPr txBox="1"/>
            <p:nvPr/>
          </p:nvSpPr>
          <p:spPr>
            <a:xfrm>
              <a:off x="10300241" y="440755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6BD5E8-210D-2A43-950A-5D4B19AAE2D8}"/>
                </a:ext>
              </a:extLst>
            </p:cNvPr>
            <p:cNvSpPr txBox="1"/>
            <p:nvPr/>
          </p:nvSpPr>
          <p:spPr>
            <a:xfrm>
              <a:off x="10084297" y="47413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394233-626C-FC45-BBF0-23AA3A48CB93}"/>
                </a:ext>
              </a:extLst>
            </p:cNvPr>
            <p:cNvSpPr txBox="1"/>
            <p:nvPr/>
          </p:nvSpPr>
          <p:spPr>
            <a:xfrm>
              <a:off x="10291696" y="34867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6356BE-B69C-6B44-9C16-4C41A1074C07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2568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61304A5-CC71-7444-B1CF-82ADDD9DF04E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5404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B8B0F0-AFA2-264A-A2F1-61DB8E97033D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10024145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70CB944-BCE2-4040-AB06-948C3AC80BBF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8797255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F37664-829C-DE40-850E-7C2416B7FE3A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9953832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98B37F-EF85-9C49-A98B-AB84A0E514E9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8780569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CB9B5C-5580-004F-A0D2-370B713EF8FD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10427858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769275-581A-FC4C-B84C-D64816B7A74B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8368646" y="5019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82EF12-88FE-6240-8F1A-D0242711DBD9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10450942" y="500241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7440B5-8DEB-E542-8748-5318D9DE648D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8382000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BD0B55E-558D-C84F-ADDC-7246F2DDE81E}"/>
                </a:ext>
              </a:extLst>
            </p:cNvPr>
            <p:cNvCxnSpPr>
              <a:cxnSpLocks/>
            </p:cNvCxnSpPr>
            <p:nvPr/>
          </p:nvCxnSpPr>
          <p:spPr>
            <a:xfrm rot="3960000" flipH="1">
              <a:off x="8084535" y="4595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B7523C-4D12-804A-B4A5-C637D36DE9DE}"/>
                </a:ext>
              </a:extLst>
            </p:cNvPr>
            <p:cNvCxnSpPr>
              <a:cxnSpLocks/>
            </p:cNvCxnSpPr>
            <p:nvPr/>
          </p:nvCxnSpPr>
          <p:spPr>
            <a:xfrm rot="17640000">
              <a:off x="10675335" y="459395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DC9D680-BAF8-A341-A759-B546CA48CDFD}"/>
                </a:ext>
              </a:extLst>
            </p:cNvPr>
            <p:cNvCxnSpPr>
              <a:cxnSpLocks/>
            </p:cNvCxnSpPr>
            <p:nvPr/>
          </p:nvCxnSpPr>
          <p:spPr>
            <a:xfrm rot="3960000" flipV="1">
              <a:off x="10697357" y="34769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C21754F-E8FE-AA4C-8B26-F7C7CDB84A7B}"/>
                </a:ext>
              </a:extLst>
            </p:cNvPr>
            <p:cNvCxnSpPr>
              <a:cxnSpLocks/>
            </p:cNvCxnSpPr>
            <p:nvPr/>
          </p:nvCxnSpPr>
          <p:spPr>
            <a:xfrm rot="17640000" flipH="1" flipV="1">
              <a:off x="8084535" y="3452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8865518-71FF-964C-B5D5-7AB885EC54D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975381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2D1724D-DE39-514B-8620-4028A03784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0788797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44DE5F-09A0-AA4F-91EF-7DFDE2EEFAEE}"/>
                </a:ext>
              </a:extLst>
            </p:cNvPr>
            <p:cNvSpPr txBox="1"/>
            <p:nvPr/>
          </p:nvSpPr>
          <p:spPr>
            <a:xfrm>
              <a:off x="8737623" y="3371537"/>
              <a:ext cx="1299101" cy="42473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134237"/>
                </a:avLst>
              </a:prstTxWarp>
              <a:spAutoFit/>
            </a:bodyPr>
            <a:lstStyle/>
            <a:p>
              <a:pPr marL="15875" algn="ctr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prstClr val="black"/>
                  </a:solidFill>
                  <a:latin typeface="Calibri" panose="020F0502020204030204"/>
                </a:rPr>
                <a:t>unsigned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233625E-2BBA-5744-8445-E8996C786805}"/>
              </a:ext>
            </a:extLst>
          </p:cNvPr>
          <p:cNvSpPr txBox="1"/>
          <p:nvPr/>
        </p:nvSpPr>
        <p:spPr>
          <a:xfrm>
            <a:off x="2718781" y="1862312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0b1101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A63E75-0733-454E-8B1B-C2331B5A47A9}"/>
              </a:ext>
            </a:extLst>
          </p:cNvPr>
          <p:cNvSpPr txBox="1"/>
          <p:nvPr/>
        </p:nvSpPr>
        <p:spPr>
          <a:xfrm>
            <a:off x="2718781" y="2401669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0b0100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94F60C9-A585-D145-BF0D-E63893DBF176}"/>
              </a:ext>
            </a:extLst>
          </p:cNvPr>
          <p:cNvSpPr txBox="1"/>
          <p:nvPr/>
        </p:nvSpPr>
        <p:spPr>
          <a:xfrm>
            <a:off x="2317109" y="2408954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endParaRPr lang="en-US" sz="4000" dirty="0">
              <a:solidFill>
                <a:prstClr val="black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B22EC72-91FA-0A44-86A9-F8C4B3ED0229}"/>
              </a:ext>
            </a:extLst>
          </p:cNvPr>
          <p:cNvCxnSpPr/>
          <p:nvPr/>
        </p:nvCxnSpPr>
        <p:spPr>
          <a:xfrm>
            <a:off x="2334756" y="3087469"/>
            <a:ext cx="24688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12D8F12-A33E-DD58-B60E-10DA0D0A5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9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1DE3B-3514-9C4B-8E5D-D6378CCF2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happening here? Assume 4-bit numbers.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BEBEAA-89C6-4849-A974-E5BDF7691CCC}"/>
              </a:ext>
            </a:extLst>
          </p:cNvPr>
          <p:cNvSpPr txBox="1"/>
          <p:nvPr/>
        </p:nvSpPr>
        <p:spPr>
          <a:xfrm>
            <a:off x="2718781" y="1862312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0b1101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786B9-3804-3847-9A8A-68C4720F2CAD}"/>
              </a:ext>
            </a:extLst>
          </p:cNvPr>
          <p:cNvSpPr txBox="1"/>
          <p:nvPr/>
        </p:nvSpPr>
        <p:spPr>
          <a:xfrm>
            <a:off x="2718781" y="2401669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0b0100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22525-965A-D243-9ACE-E1E20E8D32BD}"/>
              </a:ext>
            </a:extLst>
          </p:cNvPr>
          <p:cNvSpPr txBox="1"/>
          <p:nvPr/>
        </p:nvSpPr>
        <p:spPr>
          <a:xfrm>
            <a:off x="2317109" y="2408954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endParaRPr lang="en-US" sz="4000" dirty="0">
              <a:solidFill>
                <a:prstClr val="black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0E03F-742F-4E43-A20C-726402B354A4}"/>
              </a:ext>
            </a:extLst>
          </p:cNvPr>
          <p:cNvCxnSpPr/>
          <p:nvPr/>
        </p:nvCxnSpPr>
        <p:spPr>
          <a:xfrm>
            <a:off x="2334756" y="3087469"/>
            <a:ext cx="24688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3B1BAAB6-682E-074F-9553-4EC37EA67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45" y="1417027"/>
            <a:ext cx="5289755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E5EBB5-FC70-6F4E-8E66-AF8431A7E143}"/>
              </a:ext>
            </a:extLst>
          </p:cNvPr>
          <p:cNvSpPr txBox="1"/>
          <p:nvPr/>
        </p:nvSpPr>
        <p:spPr>
          <a:xfrm rot="2041213">
            <a:off x="10341911" y="1680937"/>
            <a:ext cx="1296256" cy="4247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134237"/>
              </a:avLst>
            </a:prstTxWarp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signed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441C03-1B27-6B40-A659-BF27B11E1207}"/>
              </a:ext>
            </a:extLst>
          </p:cNvPr>
          <p:cNvGrpSpPr/>
          <p:nvPr/>
        </p:nvGrpSpPr>
        <p:grpSpPr>
          <a:xfrm>
            <a:off x="7926274" y="2537605"/>
            <a:ext cx="2996296" cy="3018735"/>
            <a:chOff x="7883941" y="2568378"/>
            <a:chExt cx="2996296" cy="30187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809A2F-E81A-D54C-96CE-6362AD7D2B22}"/>
                </a:ext>
              </a:extLst>
            </p:cNvPr>
            <p:cNvSpPr/>
            <p:nvPr/>
          </p:nvSpPr>
          <p:spPr>
            <a:xfrm>
              <a:off x="8252201" y="3429001"/>
              <a:ext cx="2209800" cy="1227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A631C7-0ABD-9646-902D-F8C52077B197}"/>
                </a:ext>
              </a:extLst>
            </p:cNvPr>
            <p:cNvSpPr txBox="1"/>
            <p:nvPr/>
          </p:nvSpPr>
          <p:spPr>
            <a:xfrm>
              <a:off x="9224875" y="275931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755E9F-B4E1-B54E-A573-2A9F536CA9F6}"/>
                </a:ext>
              </a:extLst>
            </p:cNvPr>
            <p:cNvSpPr txBox="1"/>
            <p:nvPr/>
          </p:nvSpPr>
          <p:spPr>
            <a:xfrm>
              <a:off x="9707405" y="288228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DC95A9-FC48-874C-9DC8-C0B5FD8B031F}"/>
                </a:ext>
              </a:extLst>
            </p:cNvPr>
            <p:cNvSpPr txBox="1"/>
            <p:nvPr/>
          </p:nvSpPr>
          <p:spPr>
            <a:xfrm>
              <a:off x="10082087" y="313142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0AA669-A0E0-854C-847D-4773B2863B7B}"/>
                </a:ext>
              </a:extLst>
            </p:cNvPr>
            <p:cNvSpPr txBox="1"/>
            <p:nvPr/>
          </p:nvSpPr>
          <p:spPr>
            <a:xfrm>
              <a:off x="9224875" y="506891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6070BC-85EC-EE44-9F51-CF0F19232D28}"/>
                </a:ext>
              </a:extLst>
            </p:cNvPr>
            <p:cNvSpPr txBox="1"/>
            <p:nvPr/>
          </p:nvSpPr>
          <p:spPr>
            <a:xfrm>
              <a:off x="9693360" y="502920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6E81CE-14C9-E24D-951E-77B4077A5AE8}"/>
                </a:ext>
              </a:extLst>
            </p:cNvPr>
            <p:cNvSpPr txBox="1"/>
            <p:nvPr/>
          </p:nvSpPr>
          <p:spPr>
            <a:xfrm>
              <a:off x="8758672" y="49989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18CE2D-12F4-BF43-B870-FEAE83C9730E}"/>
                </a:ext>
              </a:extLst>
            </p:cNvPr>
            <p:cNvSpPr txBox="1"/>
            <p:nvPr/>
          </p:nvSpPr>
          <p:spPr>
            <a:xfrm>
              <a:off x="8329040" y="4776152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89671-E252-7146-8ABF-948A4C53BC17}"/>
                </a:ext>
              </a:extLst>
            </p:cNvPr>
            <p:cNvSpPr txBox="1"/>
            <p:nvPr/>
          </p:nvSpPr>
          <p:spPr>
            <a:xfrm>
              <a:off x="8716922" y="2806891"/>
              <a:ext cx="511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BA0628-3999-114F-8764-B52C0053F92D}"/>
                </a:ext>
              </a:extLst>
            </p:cNvPr>
            <p:cNvSpPr txBox="1"/>
            <p:nvPr/>
          </p:nvSpPr>
          <p:spPr>
            <a:xfrm>
              <a:off x="8106524" y="349317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A1803B-5642-AB40-99E5-0090DD018A4B}"/>
                </a:ext>
              </a:extLst>
            </p:cNvPr>
            <p:cNvSpPr txBox="1"/>
            <p:nvPr/>
          </p:nvSpPr>
          <p:spPr>
            <a:xfrm>
              <a:off x="8343307" y="3139745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98504A-9183-2548-A42E-77D2210C1A2C}"/>
                </a:ext>
              </a:extLst>
            </p:cNvPr>
            <p:cNvSpPr txBox="1"/>
            <p:nvPr/>
          </p:nvSpPr>
          <p:spPr>
            <a:xfrm>
              <a:off x="8073831" y="4407558"/>
              <a:ext cx="46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D11B1-263F-4C4E-BE60-F40BF00F78F8}"/>
                </a:ext>
              </a:extLst>
            </p:cNvPr>
            <p:cNvSpPr txBox="1"/>
            <p:nvPr/>
          </p:nvSpPr>
          <p:spPr>
            <a:xfrm>
              <a:off x="8009186" y="3903664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860AE1-5C4C-944C-8B4D-9C26D5719DFE}"/>
                </a:ext>
              </a:extLst>
            </p:cNvPr>
            <p:cNvSpPr txBox="1"/>
            <p:nvPr/>
          </p:nvSpPr>
          <p:spPr>
            <a:xfrm>
              <a:off x="10397146" y="388571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5C3CCF9-099C-0740-800A-3E16795E3D5E}"/>
                </a:ext>
              </a:extLst>
            </p:cNvPr>
            <p:cNvSpPr txBox="1"/>
            <p:nvPr/>
          </p:nvSpPr>
          <p:spPr>
            <a:xfrm>
              <a:off x="10300241" y="440755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6BD5E8-210D-2A43-950A-5D4B19AAE2D8}"/>
                </a:ext>
              </a:extLst>
            </p:cNvPr>
            <p:cNvSpPr txBox="1"/>
            <p:nvPr/>
          </p:nvSpPr>
          <p:spPr>
            <a:xfrm>
              <a:off x="10084297" y="47413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394233-626C-FC45-BBF0-23AA3A48CB93}"/>
                </a:ext>
              </a:extLst>
            </p:cNvPr>
            <p:cNvSpPr txBox="1"/>
            <p:nvPr/>
          </p:nvSpPr>
          <p:spPr>
            <a:xfrm>
              <a:off x="10291696" y="348674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5875" algn="l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ea typeface="Geneva" panose="020B050303040404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6356BE-B69C-6B44-9C16-4C41A1074C07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2568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61304A5-CC71-7444-B1CF-82ADDD9DF04E}"/>
                </a:ext>
              </a:extLst>
            </p:cNvPr>
            <p:cNvCxnSpPr>
              <a:cxnSpLocks/>
            </p:cNvCxnSpPr>
            <p:nvPr/>
          </p:nvCxnSpPr>
          <p:spPr>
            <a:xfrm>
              <a:off x="9396282" y="5404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B8B0F0-AFA2-264A-A2F1-61DB8E97033D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10024145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70CB944-BCE2-4040-AB06-948C3AC80BBF}"/>
                </a:ext>
              </a:extLst>
            </p:cNvPr>
            <p:cNvCxnSpPr>
              <a:cxnSpLocks/>
            </p:cNvCxnSpPr>
            <p:nvPr/>
          </p:nvCxnSpPr>
          <p:spPr>
            <a:xfrm rot="1320000">
              <a:off x="8797255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F37664-829C-DE40-850E-7C2416B7FE3A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9953832" y="53101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98B37F-EF85-9C49-A98B-AB84A0E514E9}"/>
                </a:ext>
              </a:extLst>
            </p:cNvPr>
            <p:cNvCxnSpPr>
              <a:cxnSpLocks/>
            </p:cNvCxnSpPr>
            <p:nvPr/>
          </p:nvCxnSpPr>
          <p:spPr>
            <a:xfrm rot="-1320000">
              <a:off x="8780569" y="271937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CB9B5C-5580-004F-A0D2-370B713EF8FD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10427858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769275-581A-FC4C-B84C-D64816B7A74B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8368646" y="5019233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82EF12-88FE-6240-8F1A-D0242711DBD9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10450942" y="500241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7440B5-8DEB-E542-8748-5318D9DE648D}"/>
                </a:ext>
              </a:extLst>
            </p:cNvPr>
            <p:cNvCxnSpPr>
              <a:cxnSpLocks/>
            </p:cNvCxnSpPr>
            <p:nvPr/>
          </p:nvCxnSpPr>
          <p:spPr>
            <a:xfrm rot="18900000" flipH="1">
              <a:off x="8382000" y="304430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BD0B55E-558D-C84F-ADDC-7246F2DDE81E}"/>
                </a:ext>
              </a:extLst>
            </p:cNvPr>
            <p:cNvCxnSpPr>
              <a:cxnSpLocks/>
            </p:cNvCxnSpPr>
            <p:nvPr/>
          </p:nvCxnSpPr>
          <p:spPr>
            <a:xfrm rot="3960000" flipH="1">
              <a:off x="8084535" y="4595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B7523C-4D12-804A-B4A5-C637D36DE9DE}"/>
                </a:ext>
              </a:extLst>
            </p:cNvPr>
            <p:cNvCxnSpPr>
              <a:cxnSpLocks/>
            </p:cNvCxnSpPr>
            <p:nvPr/>
          </p:nvCxnSpPr>
          <p:spPr>
            <a:xfrm rot="17640000">
              <a:off x="10675335" y="4593952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DC9D680-BAF8-A341-A759-B546CA48CDFD}"/>
                </a:ext>
              </a:extLst>
            </p:cNvPr>
            <p:cNvCxnSpPr>
              <a:cxnSpLocks/>
            </p:cNvCxnSpPr>
            <p:nvPr/>
          </p:nvCxnSpPr>
          <p:spPr>
            <a:xfrm rot="3960000" flipV="1">
              <a:off x="10697357" y="34769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C21754F-E8FE-AA4C-8B26-F7C7CDB84A7B}"/>
                </a:ext>
              </a:extLst>
            </p:cNvPr>
            <p:cNvCxnSpPr>
              <a:cxnSpLocks/>
            </p:cNvCxnSpPr>
            <p:nvPr/>
          </p:nvCxnSpPr>
          <p:spPr>
            <a:xfrm rot="17640000" flipH="1" flipV="1">
              <a:off x="8084535" y="3452768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8865518-71FF-964C-B5D5-7AB885EC54D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975381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2D1724D-DE39-514B-8620-4028A03784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0788797" y="3951177"/>
              <a:ext cx="0" cy="1828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44DE5F-09A0-AA4F-91EF-7DFDE2EEFAEE}"/>
                </a:ext>
              </a:extLst>
            </p:cNvPr>
            <p:cNvSpPr txBox="1"/>
            <p:nvPr/>
          </p:nvSpPr>
          <p:spPr>
            <a:xfrm>
              <a:off x="8737623" y="3371537"/>
              <a:ext cx="1299101" cy="42473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134237"/>
                </a:avLst>
              </a:prstTxWarp>
              <a:spAutoFit/>
            </a:bodyPr>
            <a:lstStyle/>
            <a:p>
              <a:pPr marL="15875" algn="ctr" fontAlgn="auto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prstClr val="black"/>
                  </a:solidFill>
                  <a:latin typeface="Calibri" panose="020F0502020204030204"/>
                </a:rPr>
                <a:t>unsigned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42E146B-2D27-5E4F-A8BE-FF34EAF16A7F}"/>
              </a:ext>
            </a:extLst>
          </p:cNvPr>
          <p:cNvSpPr txBox="1"/>
          <p:nvPr/>
        </p:nvSpPr>
        <p:spPr>
          <a:xfrm>
            <a:off x="538152" y="4359437"/>
            <a:ext cx="2010486" cy="1702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Source Sans 3" panose="020B0303030403020204" pitchFamily="34" charset="0"/>
              </a:rPr>
              <a:t>Signed</a:t>
            </a:r>
          </a:p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-3 + 4 = 1</a:t>
            </a:r>
          </a:p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  <a:t>No overflow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A9B9632-4016-4244-AEE2-178E24C782E9}"/>
              </a:ext>
            </a:extLst>
          </p:cNvPr>
          <p:cNvSpPr txBox="1"/>
          <p:nvPr/>
        </p:nvSpPr>
        <p:spPr>
          <a:xfrm>
            <a:off x="4121164" y="4343400"/>
            <a:ext cx="1622560" cy="1702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Source Sans 3" panose="020B0303030403020204" pitchFamily="34" charset="0"/>
              </a:rPr>
              <a:t>Unsigned</a:t>
            </a:r>
          </a:p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13 + 4 = 1</a:t>
            </a:r>
          </a:p>
          <a:p>
            <a:pPr marL="15875" algn="ctr" fontAlgn="auto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  <a:t>Overflow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475EEF0-4980-3E3F-5291-D595DDD11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Overflow Question</a:t>
            </a:r>
          </a:p>
        </p:txBody>
      </p:sp>
    </p:spTree>
    <p:extLst>
      <p:ext uri="{BB962C8B-B14F-4D97-AF65-F5344CB8AC3E}">
        <p14:creationId xmlns:p14="http://schemas.microsoft.com/office/powerpoint/2010/main" val="169144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92C2-D019-A94B-B97F-CC3556EE6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Limits and Comparisons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A7CF-7762-A540-A778-5C645696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What is the …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en-US" dirty="0">
              <a:latin typeface="Source Sans 3" panose="020B0303030403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A65F2A8-C37B-5340-B063-C51BB4AFC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65244"/>
              </p:ext>
            </p:extLst>
          </p:nvPr>
        </p:nvGraphicFramePr>
        <p:xfrm>
          <a:off x="2133601" y="1568704"/>
          <a:ext cx="9601199" cy="20580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54245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  <a:gridCol w="2683534">
                  <a:extLst>
                    <a:ext uri="{9D8B030D-6E8A-4147-A177-3AD203B41FA5}">
                      <a16:colId xmlns:a16="http://schemas.microsoft.com/office/drawing/2014/main" val="1935169206"/>
                    </a:ext>
                  </a:extLst>
                </a:gridCol>
                <a:gridCol w="496353">
                  <a:extLst>
                    <a:ext uri="{9D8B030D-6E8A-4147-A177-3AD203B41FA5}">
                      <a16:colId xmlns:a16="http://schemas.microsoft.com/office/drawing/2014/main" val="874442996"/>
                    </a:ext>
                  </a:extLst>
                </a:gridCol>
                <a:gridCol w="2683534">
                  <a:extLst>
                    <a:ext uri="{9D8B030D-6E8A-4147-A177-3AD203B41FA5}">
                      <a16:colId xmlns:a16="http://schemas.microsoft.com/office/drawing/2014/main" val="348943263"/>
                    </a:ext>
                  </a:extLst>
                </a:gridCol>
                <a:gridCol w="2683533">
                  <a:extLst>
                    <a:ext uri="{9D8B030D-6E8A-4147-A177-3AD203B41FA5}">
                      <a16:colId xmlns:a16="http://schemas.microsoft.com/office/drawing/2014/main" val="801641873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largest unsigned?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Source Sans 3" panose="020B0303030403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largest signed?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smallest signed?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768435"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char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768435"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int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2EAE010-A1A7-1DE9-908E-A277A2AB7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0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92C2-D019-A94B-B97F-CC3556EE6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Limits and Comparisons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A7CF-7762-A540-A778-5C645696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What is the …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C271DB-197C-BC4F-A525-C74CDB735852}"/>
              </a:ext>
            </a:extLst>
          </p:cNvPr>
          <p:cNvSpPr/>
          <p:nvPr/>
        </p:nvSpPr>
        <p:spPr>
          <a:xfrm>
            <a:off x="2481039" y="4374947"/>
            <a:ext cx="6934199" cy="8494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These are available as 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UCHAR_MAX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INT_MIN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INT_MAX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, etc., via 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&lt;</a:t>
            </a:r>
            <a:r>
              <a:rPr lang="en-US" sz="24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limits.h</a:t>
            </a:r>
            <a:r>
              <a:rPr lang="en-US" sz="24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</a:t>
            </a:r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</a:rPr>
              <a:t>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A65F2A8-C37B-5340-B063-C51BB4AFC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408823"/>
              </p:ext>
            </p:extLst>
          </p:nvPr>
        </p:nvGraphicFramePr>
        <p:xfrm>
          <a:off x="2133601" y="1568704"/>
          <a:ext cx="9601199" cy="20580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54245">
                  <a:extLst>
                    <a:ext uri="{9D8B030D-6E8A-4147-A177-3AD203B41FA5}">
                      <a16:colId xmlns:a16="http://schemas.microsoft.com/office/drawing/2014/main" val="3222865686"/>
                    </a:ext>
                  </a:extLst>
                </a:gridCol>
                <a:gridCol w="2683534">
                  <a:extLst>
                    <a:ext uri="{9D8B030D-6E8A-4147-A177-3AD203B41FA5}">
                      <a16:colId xmlns:a16="http://schemas.microsoft.com/office/drawing/2014/main" val="1935169206"/>
                    </a:ext>
                  </a:extLst>
                </a:gridCol>
                <a:gridCol w="496353">
                  <a:extLst>
                    <a:ext uri="{9D8B030D-6E8A-4147-A177-3AD203B41FA5}">
                      <a16:colId xmlns:a16="http://schemas.microsoft.com/office/drawing/2014/main" val="874442996"/>
                    </a:ext>
                  </a:extLst>
                </a:gridCol>
                <a:gridCol w="2683534">
                  <a:extLst>
                    <a:ext uri="{9D8B030D-6E8A-4147-A177-3AD203B41FA5}">
                      <a16:colId xmlns:a16="http://schemas.microsoft.com/office/drawing/2014/main" val="348943263"/>
                    </a:ext>
                  </a:extLst>
                </a:gridCol>
                <a:gridCol w="2683533">
                  <a:extLst>
                    <a:ext uri="{9D8B030D-6E8A-4147-A177-3AD203B41FA5}">
                      <a16:colId xmlns:a16="http://schemas.microsoft.com/office/drawing/2014/main" val="801641873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largest unsigned?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Source Sans 3" panose="020B0303030403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largest signed?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smallest signed?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7773819"/>
                  </a:ext>
                </a:extLst>
              </a:tr>
              <a:tr h="768435"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char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933366"/>
                  </a:ext>
                </a:extLst>
              </a:tr>
              <a:tr h="768435"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int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033734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4C680D4-ACB6-F944-9E59-93FA80AE8FBD}"/>
              </a:ext>
            </a:extLst>
          </p:cNvPr>
          <p:cNvSpPr txBox="1"/>
          <p:nvPr/>
        </p:nvSpPr>
        <p:spPr>
          <a:xfrm>
            <a:off x="3836881" y="2225318"/>
            <a:ext cx="15343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  <a:r>
              <a:rPr lang="en-US" b="1" baseline="30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8</a:t>
            </a: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-1 = 255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643829-2C28-B34B-9D33-5B35E13EC81A}"/>
              </a:ext>
            </a:extLst>
          </p:cNvPr>
          <p:cNvSpPr txBox="1"/>
          <p:nvPr/>
        </p:nvSpPr>
        <p:spPr>
          <a:xfrm>
            <a:off x="6936697" y="2225318"/>
            <a:ext cx="15343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  <a:r>
              <a:rPr lang="en-US" b="1" baseline="30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7</a:t>
            </a: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–1 = 127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688DEA-D6A7-A44F-9661-807C4A54E2C4}"/>
              </a:ext>
            </a:extLst>
          </p:cNvPr>
          <p:cNvSpPr txBox="1"/>
          <p:nvPr/>
        </p:nvSpPr>
        <p:spPr>
          <a:xfrm>
            <a:off x="9736886" y="2225318"/>
            <a:ext cx="148951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-2</a:t>
            </a:r>
            <a:r>
              <a:rPr lang="en-US" b="1" baseline="30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7 </a:t>
            </a: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= -128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78BE0F-392F-8E4A-A749-37845A4EF4F6}"/>
              </a:ext>
            </a:extLst>
          </p:cNvPr>
          <p:cNvSpPr txBox="1"/>
          <p:nvPr/>
        </p:nvSpPr>
        <p:spPr>
          <a:xfrm>
            <a:off x="3355763" y="2939326"/>
            <a:ext cx="259237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  <a:r>
              <a:rPr lang="en-US" b="1" baseline="30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32</a:t>
            </a: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-1 = 4294967296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481D28-0628-0C4A-8D44-784931C05B06}"/>
              </a:ext>
            </a:extLst>
          </p:cNvPr>
          <p:cNvSpPr txBox="1"/>
          <p:nvPr/>
        </p:nvSpPr>
        <p:spPr>
          <a:xfrm>
            <a:off x="6383160" y="2939326"/>
            <a:ext cx="268463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  <a:r>
              <a:rPr lang="en-US" b="1" baseline="30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31</a:t>
            </a:r>
            <a:r>
              <a:rPr lang="en-US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-1 = 2147483647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FB711B-C594-9F4F-809C-AE3107712BF5}"/>
              </a:ext>
            </a:extLst>
          </p:cNvPr>
          <p:cNvSpPr txBox="1"/>
          <p:nvPr/>
        </p:nvSpPr>
        <p:spPr>
          <a:xfrm>
            <a:off x="9139322" y="2926050"/>
            <a:ext cx="268463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algn="ctr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-2</a:t>
            </a:r>
            <a:r>
              <a:rPr lang="en-US" b="1" baseline="30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-2147483648</a:t>
            </a:r>
          </a:p>
        </p:txBody>
      </p:sp>
    </p:spTree>
    <p:extLst>
      <p:ext uri="{BB962C8B-B14F-4D97-AF65-F5344CB8AC3E}">
        <p14:creationId xmlns:p14="http://schemas.microsoft.com/office/powerpoint/2010/main" val="130806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marL="15875" algn="l" fontAlgn="auto">
          <a:lnSpc>
            <a:spcPct val="90000"/>
          </a:lnSpc>
          <a:spcBef>
            <a:spcPts val="500"/>
          </a:spcBef>
          <a:spcAft>
            <a:spcPts val="0"/>
          </a:spcAft>
          <a:defRPr sz="2400" dirty="0">
            <a:solidFill>
              <a:prstClr val="black"/>
            </a:solidFill>
            <a:latin typeface="Calibri" panose="020F050202020403020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14973</TotalTime>
  <Words>533</Words>
  <Application>Microsoft Macintosh PowerPoint</Application>
  <PresentationFormat>Widescreen</PresentationFormat>
  <Paragraphs>199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3: Extra Practice Bits and Bytes, Integer Representations</vt:lpstr>
      <vt:lpstr>Practice: Two’s Complement</vt:lpstr>
      <vt:lpstr>Practice: Two’s Complement</vt:lpstr>
      <vt:lpstr>Practice: Two’s Complement</vt:lpstr>
      <vt:lpstr>Intentionally Ambiguous Question</vt:lpstr>
      <vt:lpstr>Intentionally Ambiguous Question</vt:lpstr>
      <vt:lpstr>Overflow Question</vt:lpstr>
      <vt:lpstr>Overflow Question</vt:lpstr>
      <vt:lpstr>Limits and Comparisons Question</vt:lpstr>
      <vt:lpstr>Limits and Comparisons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1095</cp:revision>
  <cp:lastPrinted>2025-01-09T23:10:48Z</cp:lastPrinted>
  <dcterms:created xsi:type="dcterms:W3CDTF">2008-06-28T20:57:21Z</dcterms:created>
  <dcterms:modified xsi:type="dcterms:W3CDTF">2026-01-09T15:32:52Z</dcterms:modified>
</cp:coreProperties>
</file>