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332" r:id="rId3"/>
    <p:sldId id="465" r:id="rId4"/>
    <p:sldId id="464" r:id="rId5"/>
    <p:sldId id="650" r:id="rId6"/>
    <p:sldId id="350" r:id="rId7"/>
    <p:sldId id="651" r:id="rId8"/>
    <p:sldId id="652" r:id="rId9"/>
    <p:sldId id="363" r:id="rId10"/>
    <p:sldId id="359" r:id="rId11"/>
    <p:sldId id="360" r:id="rId12"/>
    <p:sldId id="366" r:id="rId13"/>
    <p:sldId id="367" r:id="rId14"/>
    <p:sldId id="368" r:id="rId15"/>
    <p:sldId id="370" r:id="rId16"/>
    <p:sldId id="653" r:id="rId17"/>
    <p:sldId id="654" r:id="rId18"/>
    <p:sldId id="655" r:id="rId19"/>
    <p:sldId id="649" r:id="rId20"/>
    <p:sldId id="371" r:id="rId21"/>
    <p:sldId id="372" r:id="rId22"/>
    <p:sldId id="375" r:id="rId23"/>
    <p:sldId id="376" r:id="rId24"/>
    <p:sldId id="377" r:id="rId25"/>
    <p:sldId id="595" r:id="rId26"/>
    <p:sldId id="381" r:id="rId27"/>
    <p:sldId id="380" r:id="rId2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Truncating and Expanding" id="{69D6D7D5-3D1A-684F-8C30-F97CA4ED86FC}">
          <p14:sldIdLst>
            <p14:sldId id="332"/>
            <p14:sldId id="465"/>
            <p14:sldId id="464"/>
            <p14:sldId id="650"/>
            <p14:sldId id="350"/>
            <p14:sldId id="651"/>
            <p14:sldId id="652"/>
          </p14:sldIdLst>
        </p14:section>
        <p14:section name="Bitwise Operators" id="{CB49896D-4AFE-4F44-AD2B-8B24DCD39EF5}">
          <p14:sldIdLst>
            <p14:sldId id="363"/>
            <p14:sldId id="359"/>
            <p14:sldId id="360"/>
            <p14:sldId id="366"/>
            <p14:sldId id="367"/>
            <p14:sldId id="368"/>
            <p14:sldId id="370"/>
            <p14:sldId id="653"/>
            <p14:sldId id="654"/>
            <p14:sldId id="655"/>
            <p14:sldId id="649"/>
            <p14:sldId id="371"/>
            <p14:sldId id="372"/>
            <p14:sldId id="375"/>
            <p14:sldId id="376"/>
            <p14:sldId id="377"/>
            <p14:sldId id="595"/>
            <p14:sldId id="381"/>
            <p14:sldId id="3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9300"/>
    <a:srgbClr val="DDDDDD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162" autoAdjust="0"/>
    <p:restoredTop sz="82385" autoAdjust="0"/>
  </p:normalViewPr>
  <p:slideViewPr>
    <p:cSldViewPr>
      <p:cViewPr varScale="1">
        <p:scale>
          <a:sx n="89" d="100"/>
          <a:sy n="89" d="100"/>
        </p:scale>
        <p:origin x="184" y="9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029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21882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47369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29881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AB83-BE1C-5E10-35C1-4842507F2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7FE1A3-68A7-154A-07C8-C4EEBB1D2A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DDAFFB-9A09-F79F-EAB3-1509A23DC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246477-AECD-08A4-71A2-5981062670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46365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87916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D02D6-39FE-4144-5209-C70941390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35C97D-8784-D500-CA75-F792A58E4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4E9ADF-7461-CE55-1A2D-39EA3A636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8C3DD8-4E99-2D26-D49B-D7DB2A130A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79579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B3DA1-68BE-F0A1-2D00-BA0324C92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74A6E2-03B2-985C-5555-4D273C7F1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A67B4D-F624-6812-D39C-081C97167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2E53A-8436-804D-4B92-55E3F35C4F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17742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5761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27839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5525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97830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34054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54847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45089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45CC0-D224-8575-28AD-5849194B2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2C6AFC-244E-1E6C-A4E6-2AB366DD16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5DF808-C23E-DDED-93E5-FC9B2587F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7A7CE-0194-C46D-A4C1-8C47F1B882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284495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68446-B462-7C5F-36E7-AD5ADC94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75BA1-B16E-0356-6096-4564E54A5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0C5402-7CA5-EA20-78C1-CFD20DFA8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C0C2C-95EC-7185-1773-6F81A3B63D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95316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5B4D5-6EA1-D784-1148-8A51560D5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0035BB-745C-034E-309A-3966BF133F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3374F7-1034-D007-CC58-65D84E9E9D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9E615-532B-23A6-3D70-D5C2FC3998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86650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03112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134488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425014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377899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444798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134962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516974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Booleans are just nonzero!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59323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D0DAD-9DC2-2C41-B4F6-8A63BB918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00C5A-24A2-E340-BF9D-601E93A82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48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4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Bits and Bytes Wrap-up, Bitwise Operators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0AEE8B4-43D0-25D7-325C-A8A90DD83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4114800"/>
            <a:ext cx="8839200" cy="1524000"/>
          </a:xfrm>
        </p:spPr>
        <p:txBody>
          <a:bodyPr/>
          <a:lstStyle/>
          <a:p>
            <a:pPr>
              <a:spcBef>
                <a:spcPts val="360"/>
              </a:spcBef>
            </a:pPr>
            <a:r>
              <a:rPr lang="en-US" sz="2000" dirty="0">
                <a:latin typeface="Source Sans 3" panose="020B0303030403020204" pitchFamily="34" charset="0"/>
              </a:rPr>
              <a:t>Reading: Bryant &amp; O’Hallaron, Ch. 2.1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A47D-5D35-224E-BA10-1A3DBA07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Casting Between Signed and Unsigned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8AD8F-97FC-CC47-A82A-40FBD2496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What happens at the byte level when we cast between variable types? </a:t>
            </a:r>
          </a:p>
          <a:p>
            <a:pPr marL="0" indent="0" algn="ctr">
              <a:buNone/>
            </a:pP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b="1" dirty="0">
                <a:latin typeface="Source Sans 3" panose="020B0303030403020204" pitchFamily="34" charset="0"/>
              </a:rPr>
              <a:t>The bit patterns remain the same, but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their interpretations are dictated by the type</a:t>
            </a:r>
            <a:r>
              <a:rPr lang="en-US" sz="2400" b="1" dirty="0">
                <a:latin typeface="Source Sans 3" panose="020B0303030403020204" pitchFamily="34" charset="0"/>
              </a:rPr>
              <a:t>.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int v = -12345;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unsigned int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uv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v;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("v = %d,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uv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%u\n", v,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uv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20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Output: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 = -12345,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uv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4294954951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  <a:b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endParaRPr lang="en-US" sz="2400" b="1" dirty="0">
              <a:latin typeface="Source Sans 3" panose="020B030303040302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Why the difference?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-12345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 in two’s complement binary is </a:t>
            </a:r>
            <a:r>
              <a:rPr lang="en-US" sz="2400" b="1" dirty="0">
                <a:latin typeface="Source Sans 3" panose="020B0303030403020204" pitchFamily="34" charset="0"/>
                <a:cs typeface="Consolas" panose="020B0609020204030204" pitchFamily="49" charset="0"/>
              </a:rPr>
              <a:t>0b11111111111111111100111111000111.</a:t>
            </a: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When treated as an unsigned, inherently nonnegative number, </a:t>
            </a: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-12345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 is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all magnitude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152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8AD8F-97FC-CC47-A82A-40FBD2496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C-style casts</a:t>
            </a:r>
            <a:r>
              <a:rPr lang="en-US" dirty="0">
                <a:latin typeface="Source Sans 3" panose="020B0303030403020204" pitchFamily="34" charset="0"/>
              </a:rPr>
              <a:t> can be used to on-the-fly reinterpret a value under a different type system, as with: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int v = -12345;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("v = %d,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uv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%u\n", v, (unsigned int) v);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You can also append a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U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to a numeric literal to treat it as an unsigned, as with:</a:t>
            </a:r>
            <a:b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-12345U</a:t>
            </a:r>
            <a:b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Here,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-12345</a:t>
            </a:r>
            <a:r>
              <a:rPr lang="en-US" dirty="0">
                <a:latin typeface="Source Sans 3" panose="020B0303030403020204" pitchFamily="34" charset="0"/>
              </a:rPr>
              <a:t> is evaluated for its 32-bit,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signed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 bit pattern, but because of that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</a:t>
            </a:r>
            <a:r>
              <a:rPr lang="en-US" dirty="0">
                <a:latin typeface="Source Sans 3" panose="020B0303030403020204" pitchFamily="34" charset="0"/>
              </a:rPr>
              <a:t>, its bits are interpreted as an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 instead.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99C1CAC-E4E7-0D1D-40DB-E9C1E1703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Casting Between Signed and Unsigned</a:t>
            </a:r>
          </a:p>
        </p:txBody>
      </p:sp>
    </p:spTree>
    <p:extLst>
      <p:ext uri="{BB962C8B-B14F-4D97-AF65-F5344CB8AC3E}">
        <p14:creationId xmlns:p14="http://schemas.microsoft.com/office/powerpoint/2010/main" val="395802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BBED-5C6D-FC4F-A31B-D675ECF2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5EF7-C2A7-D446-8870-84165FECE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Note</a:t>
            </a:r>
            <a:r>
              <a:rPr lang="en-US" dirty="0">
                <a:solidFill>
                  <a:schemeClr val="accent1"/>
                </a:solidFill>
                <a:latin typeface="Source Sans 3" panose="020B0303030403020204" pitchFamily="34" charset="0"/>
              </a:rPr>
              <a:t>:</a:t>
            </a:r>
            <a:r>
              <a:rPr lang="en-US" dirty="0">
                <a:latin typeface="Source Sans 3" panose="020B0303030403020204" pitchFamily="34" charset="0"/>
              </a:rPr>
              <a:t> When comparing signed and unsigned integers.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 will implicitly cast</a:t>
            </a:r>
            <a:r>
              <a:rPr lang="en-US" dirty="0">
                <a:latin typeface="Source Sans 3" panose="020B0303030403020204" pitchFamily="34" charset="0"/>
              </a:rPr>
              <a:t> the signed value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and evaluate the expression assuming both values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and therefore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nonnegative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b="1" dirty="0">
              <a:latin typeface="Source Sans 3" panose="020B0303030403020204" pitchFamily="34" charset="0"/>
            </a:endParaRPr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71DDE9EC-6616-2748-A89B-3AF56A49B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9474217"/>
              </p:ext>
            </p:extLst>
          </p:nvPr>
        </p:nvGraphicFramePr>
        <p:xfrm>
          <a:off x="457200" y="2819400"/>
          <a:ext cx="10896600" cy="2886496"/>
        </p:xfrm>
        <a:graphic>
          <a:graphicData uri="http://schemas.openxmlformats.org/drawingml/2006/table">
            <a:tbl>
              <a:tblPr/>
              <a:tblGrid>
                <a:gridCol w="4341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9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9507">
                  <a:extLst>
                    <a:ext uri="{9D8B030D-6E8A-4147-A177-3AD203B41FA5}">
                      <a16:colId xmlns:a16="http://schemas.microsoft.com/office/drawing/2014/main" val="4144277060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latin typeface="Source Sans 3" panose="020B0303030403020204" pitchFamily="34" charset="0"/>
                          <a:ea typeface="Courier"/>
                          <a:cs typeface="Courier"/>
                          <a:sym typeface="Courier"/>
                        </a:rPr>
                        <a:t>e</a:t>
                      </a:r>
                      <a:r>
                        <a:rPr sz="1800" dirty="0">
                          <a:latin typeface="Source Sans 3" panose="020B0303030403020204" pitchFamily="34" charset="0"/>
                          <a:ea typeface="Courier"/>
                          <a:cs typeface="Courier"/>
                          <a:sym typeface="Courier"/>
                        </a:rPr>
                        <a:t>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comparison t</a:t>
                      </a:r>
                      <a:r>
                        <a:rPr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ype</a:t>
                      </a: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evaluates to?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mathematically accurate?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true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solidFill>
                          <a:srgbClr val="00B05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false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Source Sans 3" panose="020B0303030403020204" pitchFamily="34" charset="0"/>
                        </a:rPr>
                        <a:t>nope</a:t>
                      </a:r>
                      <a:endParaRPr sz="1800" b="1" dirty="0">
                        <a:solidFill>
                          <a:srgbClr val="FF000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2147483647 &gt; -214748364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8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urier"/>
                        <a:sym typeface="Courier"/>
                      </a:endParaRP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2147483647U &gt; -214748364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8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urier"/>
                        <a:sym typeface="Courier"/>
                      </a:endParaRP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false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Source Sans 3" panose="020B0303030403020204" pitchFamily="34" charset="0"/>
                        </a:rPr>
                        <a:t>nada</a:t>
                      </a:r>
                      <a:endParaRPr sz="1800" b="1" dirty="0">
                        <a:solidFill>
                          <a:srgbClr val="FF000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(unsigned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 long</a:t>
                      </a: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37DC6DB-01D2-44CD-447D-3CE1DEA8300B}"/>
              </a:ext>
            </a:extLst>
          </p:cNvPr>
          <p:cNvSpPr/>
          <p:nvPr/>
        </p:nvSpPr>
        <p:spPr>
          <a:xfrm>
            <a:off x="4876800" y="3429000"/>
            <a:ext cx="1524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F6F9AA-AF23-F3D1-9EDC-3D795A84A7DE}"/>
              </a:ext>
            </a:extLst>
          </p:cNvPr>
          <p:cNvSpPr/>
          <p:nvPr/>
        </p:nvSpPr>
        <p:spPr>
          <a:xfrm>
            <a:off x="4894262" y="3768436"/>
            <a:ext cx="14732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16272-C747-8CB5-97E5-F444259916C2}"/>
              </a:ext>
            </a:extLst>
          </p:cNvPr>
          <p:cNvSpPr/>
          <p:nvPr/>
        </p:nvSpPr>
        <p:spPr>
          <a:xfrm>
            <a:off x="4851400" y="4094018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6D07C5-50B8-1976-5D7C-7B3A09C849F2}"/>
              </a:ext>
            </a:extLst>
          </p:cNvPr>
          <p:cNvSpPr/>
          <p:nvPr/>
        </p:nvSpPr>
        <p:spPr>
          <a:xfrm>
            <a:off x="4890655" y="4421909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303906-A2C5-C519-5417-DB08035FC5F2}"/>
              </a:ext>
            </a:extLst>
          </p:cNvPr>
          <p:cNvSpPr/>
          <p:nvPr/>
        </p:nvSpPr>
        <p:spPr>
          <a:xfrm>
            <a:off x="4851400" y="4749800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03E39E-8EA6-81FB-130A-6F0E646D2840}"/>
              </a:ext>
            </a:extLst>
          </p:cNvPr>
          <p:cNvSpPr/>
          <p:nvPr/>
        </p:nvSpPr>
        <p:spPr>
          <a:xfrm>
            <a:off x="4851400" y="5077691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F43610-6ABD-E839-3057-5720CC0E886F}"/>
              </a:ext>
            </a:extLst>
          </p:cNvPr>
          <p:cNvSpPr/>
          <p:nvPr/>
        </p:nvSpPr>
        <p:spPr>
          <a:xfrm>
            <a:off x="4876800" y="5398792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0D0E7A-B592-3B20-DCF4-A52F3B9F8F53}"/>
              </a:ext>
            </a:extLst>
          </p:cNvPr>
          <p:cNvSpPr/>
          <p:nvPr/>
        </p:nvSpPr>
        <p:spPr>
          <a:xfrm>
            <a:off x="6858000" y="3429000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A964FE-04EE-DFE5-7D6B-2CE21F185561}"/>
              </a:ext>
            </a:extLst>
          </p:cNvPr>
          <p:cNvSpPr/>
          <p:nvPr/>
        </p:nvSpPr>
        <p:spPr>
          <a:xfrm>
            <a:off x="6854588" y="3768436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E9152B-5358-D513-DD7F-6951AF56068A}"/>
              </a:ext>
            </a:extLst>
          </p:cNvPr>
          <p:cNvSpPr/>
          <p:nvPr/>
        </p:nvSpPr>
        <p:spPr>
          <a:xfrm>
            <a:off x="6854588" y="4094018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A20D49-F859-13BD-1F51-12051DFBFEA0}"/>
              </a:ext>
            </a:extLst>
          </p:cNvPr>
          <p:cNvSpPr/>
          <p:nvPr/>
        </p:nvSpPr>
        <p:spPr>
          <a:xfrm>
            <a:off x="6917727" y="4419600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528B02-7587-1C40-3CE5-6147907DCF6C}"/>
              </a:ext>
            </a:extLst>
          </p:cNvPr>
          <p:cNvSpPr/>
          <p:nvPr/>
        </p:nvSpPr>
        <p:spPr>
          <a:xfrm>
            <a:off x="6914315" y="4759036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6328B9-1B59-690E-D724-688E14AAE32F}"/>
              </a:ext>
            </a:extLst>
          </p:cNvPr>
          <p:cNvSpPr/>
          <p:nvPr/>
        </p:nvSpPr>
        <p:spPr>
          <a:xfrm>
            <a:off x="6914315" y="5084618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4F04B2-D062-2383-3A8F-4928C6DA2203}"/>
              </a:ext>
            </a:extLst>
          </p:cNvPr>
          <p:cNvSpPr/>
          <p:nvPr/>
        </p:nvSpPr>
        <p:spPr>
          <a:xfrm>
            <a:off x="6930237" y="5395257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324C08-0165-A814-0EAD-D7FD11DDB2AF}"/>
              </a:ext>
            </a:extLst>
          </p:cNvPr>
          <p:cNvSpPr/>
          <p:nvPr/>
        </p:nvSpPr>
        <p:spPr>
          <a:xfrm>
            <a:off x="8963484" y="3426548"/>
            <a:ext cx="2085516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B5FF5B-B412-073A-FA49-CA12D9DC9FDF}"/>
              </a:ext>
            </a:extLst>
          </p:cNvPr>
          <p:cNvSpPr/>
          <p:nvPr/>
        </p:nvSpPr>
        <p:spPr>
          <a:xfrm>
            <a:off x="8960072" y="3765984"/>
            <a:ext cx="2241328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448514-E105-F9A9-684A-58DCE62A1204}"/>
              </a:ext>
            </a:extLst>
          </p:cNvPr>
          <p:cNvSpPr/>
          <p:nvPr/>
        </p:nvSpPr>
        <p:spPr>
          <a:xfrm>
            <a:off x="8960072" y="4091566"/>
            <a:ext cx="2241328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23C9E1-21D2-EA27-C833-C3AFDEDD2BC5}"/>
              </a:ext>
            </a:extLst>
          </p:cNvPr>
          <p:cNvSpPr/>
          <p:nvPr/>
        </p:nvSpPr>
        <p:spPr>
          <a:xfrm>
            <a:off x="9023210" y="4417148"/>
            <a:ext cx="2241327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4509A5-CA25-618E-9421-5FC3B81B4A23}"/>
              </a:ext>
            </a:extLst>
          </p:cNvPr>
          <p:cNvSpPr/>
          <p:nvPr/>
        </p:nvSpPr>
        <p:spPr>
          <a:xfrm>
            <a:off x="9019798" y="4756584"/>
            <a:ext cx="2181601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0CF4F9-A972-4140-B72A-CC8FBB274582}"/>
              </a:ext>
            </a:extLst>
          </p:cNvPr>
          <p:cNvSpPr/>
          <p:nvPr/>
        </p:nvSpPr>
        <p:spPr>
          <a:xfrm>
            <a:off x="9019798" y="5082166"/>
            <a:ext cx="2105401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877D7D-66C4-FE00-2340-5F9364507B9E}"/>
              </a:ext>
            </a:extLst>
          </p:cNvPr>
          <p:cNvSpPr/>
          <p:nvPr/>
        </p:nvSpPr>
        <p:spPr>
          <a:xfrm>
            <a:off x="9035720" y="5392805"/>
            <a:ext cx="2105401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E4A2206-CD3E-C096-334E-4B05D2A931F0}"/>
              </a:ext>
            </a:extLst>
          </p:cNvPr>
          <p:cNvSpPr/>
          <p:nvPr/>
        </p:nvSpPr>
        <p:spPr>
          <a:xfrm>
            <a:off x="831173" y="3768762"/>
            <a:ext cx="2241328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0FE1AB-4FD7-A0B1-27AD-30FD00633881}"/>
              </a:ext>
            </a:extLst>
          </p:cNvPr>
          <p:cNvSpPr/>
          <p:nvPr/>
        </p:nvSpPr>
        <p:spPr>
          <a:xfrm>
            <a:off x="831172" y="4094344"/>
            <a:ext cx="3664627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10E913-1FC3-179F-1E36-A82FF957C6B2}"/>
              </a:ext>
            </a:extLst>
          </p:cNvPr>
          <p:cNvSpPr/>
          <p:nvPr/>
        </p:nvSpPr>
        <p:spPr>
          <a:xfrm>
            <a:off x="894311" y="4419926"/>
            <a:ext cx="3414861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B61E87-522D-6B2E-9C4B-1A10620FBE0F}"/>
              </a:ext>
            </a:extLst>
          </p:cNvPr>
          <p:cNvSpPr/>
          <p:nvPr/>
        </p:nvSpPr>
        <p:spPr>
          <a:xfrm>
            <a:off x="890899" y="4759362"/>
            <a:ext cx="3528701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F78BC84-D416-EC46-B685-BE1FAF2BB244}"/>
              </a:ext>
            </a:extLst>
          </p:cNvPr>
          <p:cNvSpPr/>
          <p:nvPr/>
        </p:nvSpPr>
        <p:spPr>
          <a:xfrm>
            <a:off x="890899" y="5084944"/>
            <a:ext cx="37319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87BBAFA-CA3E-0D62-A75A-CF4DF6EE25E3}"/>
              </a:ext>
            </a:extLst>
          </p:cNvPr>
          <p:cNvSpPr/>
          <p:nvPr/>
        </p:nvSpPr>
        <p:spPr>
          <a:xfrm>
            <a:off x="906821" y="5395583"/>
            <a:ext cx="3512779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1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626C8-C2A9-4298-1D7C-E68361670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CB23-CE3B-8EE3-DBA1-23C8555BB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A7F51-892C-7913-CA66-B55B53FD9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Note</a:t>
            </a:r>
            <a:r>
              <a:rPr lang="en-US" dirty="0">
                <a:solidFill>
                  <a:schemeClr val="accent1"/>
                </a:solidFill>
                <a:latin typeface="Source Sans 3" panose="020B0303030403020204" pitchFamily="34" charset="0"/>
              </a:rPr>
              <a:t>:</a:t>
            </a:r>
            <a:r>
              <a:rPr lang="en-US" dirty="0">
                <a:latin typeface="Source Sans 3" panose="020B0303030403020204" pitchFamily="34" charset="0"/>
              </a:rPr>
              <a:t> When comparing signed and unsigned integers.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 will implicitly cast</a:t>
            </a:r>
            <a:r>
              <a:rPr lang="en-US" dirty="0">
                <a:latin typeface="Source Sans 3" panose="020B0303030403020204" pitchFamily="34" charset="0"/>
              </a:rPr>
              <a:t> the signed value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and evaluate the expression assuming both values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and therefore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nonnegative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b="1" dirty="0">
              <a:latin typeface="Source Sans 3" panose="020B0303030403020204" pitchFamily="34" charset="0"/>
            </a:endParaRPr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CF707A63-8DB4-797D-F191-9107BCCF42AB}"/>
              </a:ext>
            </a:extLst>
          </p:cNvPr>
          <p:cNvGraphicFramePr/>
          <p:nvPr/>
        </p:nvGraphicFramePr>
        <p:xfrm>
          <a:off x="457200" y="2819400"/>
          <a:ext cx="10896600" cy="2886496"/>
        </p:xfrm>
        <a:graphic>
          <a:graphicData uri="http://schemas.openxmlformats.org/drawingml/2006/table">
            <a:tbl>
              <a:tblPr/>
              <a:tblGrid>
                <a:gridCol w="4341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9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9507">
                  <a:extLst>
                    <a:ext uri="{9D8B030D-6E8A-4147-A177-3AD203B41FA5}">
                      <a16:colId xmlns:a16="http://schemas.microsoft.com/office/drawing/2014/main" val="4144277060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latin typeface="Source Sans 3" panose="020B0303030403020204" pitchFamily="34" charset="0"/>
                          <a:ea typeface="Courier"/>
                          <a:cs typeface="Courier"/>
                          <a:sym typeface="Courier"/>
                        </a:rPr>
                        <a:t>e</a:t>
                      </a:r>
                      <a:r>
                        <a:rPr sz="1800" dirty="0">
                          <a:latin typeface="Source Sans 3" panose="020B0303030403020204" pitchFamily="34" charset="0"/>
                          <a:ea typeface="Courier"/>
                          <a:cs typeface="Courier"/>
                          <a:sym typeface="Courier"/>
                        </a:rPr>
                        <a:t>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comparison t</a:t>
                      </a:r>
                      <a:r>
                        <a:rPr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ype</a:t>
                      </a: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evaluates to?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mathematically accurate?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true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solidFill>
                          <a:srgbClr val="00B05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false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Source Sans 3" panose="020B0303030403020204" pitchFamily="34" charset="0"/>
                        </a:rPr>
                        <a:t>nope</a:t>
                      </a:r>
                      <a:endParaRPr sz="1800" b="1" dirty="0">
                        <a:solidFill>
                          <a:srgbClr val="FF000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2147483647 &gt; -214748364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8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urier"/>
                        <a:sym typeface="Courier"/>
                      </a:endParaRP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2147483647U &gt; -214748364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8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urier"/>
                        <a:sym typeface="Courier"/>
                      </a:endParaRP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false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Source Sans 3" panose="020B0303030403020204" pitchFamily="34" charset="0"/>
                        </a:rPr>
                        <a:t>nada</a:t>
                      </a:r>
                      <a:endParaRPr sz="1800" b="1" dirty="0">
                        <a:solidFill>
                          <a:srgbClr val="FF000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(unsigned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 long</a:t>
                      </a: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740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A969-E74B-0748-820A-72F322389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Extending Bit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61D2D-B46A-9B41-AE60-AF8C5728B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What happens when we initialize a variable of type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 from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	short s = 4, t = -4;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	int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s, j = t;</a:t>
            </a: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Though it's uncommon, C allows it and defines clear rules for how the conversion works, choosing a behavior that's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efficient</a:t>
            </a:r>
            <a:r>
              <a:rPr lang="en-US" sz="2400" dirty="0">
                <a:latin typeface="Source Sans 3" panose="020B0303030403020204" pitchFamily="34" charset="0"/>
              </a:rPr>
              <a:t> for the hardware and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intuitive</a:t>
            </a:r>
            <a:r>
              <a:rPr lang="en-US" sz="2400" dirty="0">
                <a:latin typeface="Source Sans 3" panose="020B0303030403020204" pitchFamily="34" charset="0"/>
              </a:rPr>
              <a:t> for the programmer.</a:t>
            </a: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In this case, the easiest thing to preserve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signed value</a:t>
            </a:r>
            <a:r>
              <a:rPr lang="en-US" sz="2400" dirty="0">
                <a:latin typeface="Source Sans 3" panose="020B0303030403020204" pitchFamily="34" charset="0"/>
              </a:rPr>
              <a:t> is to </a:t>
            </a:r>
            <a:r>
              <a:rPr lang="en-US" sz="2400" b="1" dirty="0">
                <a:solidFill>
                  <a:srgbClr val="FF9300"/>
                </a:solidFill>
                <a:latin typeface="Source Sans 3" panose="020B0303030403020204" pitchFamily="34" charset="0"/>
              </a:rPr>
              <a:t>sign extend</a:t>
            </a:r>
            <a:r>
              <a:rPr lang="en-US" sz="2400" dirty="0">
                <a:latin typeface="Source Sans 3" panose="020B0303030403020204" pitchFamily="34" charset="0"/>
              </a:rPr>
              <a:t> the bit pattern of the smaller integer to fill the extra bits of the larger one.</a:t>
            </a: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endParaRPr lang="en-US" sz="18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9F1B48-AAD8-FF4A-A36B-6B6A37EC07CF}"/>
              </a:ext>
            </a:extLst>
          </p:cNvPr>
          <p:cNvSpPr txBox="1"/>
          <p:nvPr/>
        </p:nvSpPr>
        <p:spPr>
          <a:xfrm>
            <a:off x="4495800" y="4240029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000 0000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F0A32-CA62-24F0-D0A3-55F3E169DACE}"/>
              </a:ext>
            </a:extLst>
          </p:cNvPr>
          <p:cNvSpPr txBox="1"/>
          <p:nvPr/>
        </p:nvSpPr>
        <p:spPr>
          <a:xfrm>
            <a:off x="5947331" y="4240029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0000 0100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907C0E-0AA0-9598-2929-9BE0C33CE563}"/>
              </a:ext>
            </a:extLst>
          </p:cNvPr>
          <p:cNvSpPr txBox="1"/>
          <p:nvPr/>
        </p:nvSpPr>
        <p:spPr>
          <a:xfrm>
            <a:off x="4495800" y="476176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111 1111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5DD388-A0B6-C70D-3911-4C84DD326CE2}"/>
              </a:ext>
            </a:extLst>
          </p:cNvPr>
          <p:cNvSpPr txBox="1"/>
          <p:nvPr/>
        </p:nvSpPr>
        <p:spPr>
          <a:xfrm>
            <a:off x="5947331" y="476176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2A20E5-92FC-3966-9F38-0A1774E5CB96}"/>
              </a:ext>
            </a:extLst>
          </p:cNvPr>
          <p:cNvSpPr txBox="1"/>
          <p:nvPr/>
        </p:nvSpPr>
        <p:spPr>
          <a:xfrm>
            <a:off x="7411628" y="4240029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7E32A2-8DD3-1440-7952-CA20DD8DE8AF}"/>
              </a:ext>
            </a:extLst>
          </p:cNvPr>
          <p:cNvSpPr txBox="1"/>
          <p:nvPr/>
        </p:nvSpPr>
        <p:spPr>
          <a:xfrm>
            <a:off x="7419484" y="476176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48C9B8-034C-1755-34A9-E8FA21F378EF}"/>
              </a:ext>
            </a:extLst>
          </p:cNvPr>
          <p:cNvSpPr txBox="1"/>
          <p:nvPr/>
        </p:nvSpPr>
        <p:spPr>
          <a:xfrm>
            <a:off x="7867576" y="4403973"/>
            <a:ext cx="396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  <a:r>
              <a:rPr lang="en-US" dirty="0">
                <a:latin typeface="Source Sans 3" panose="020B0303030403020204" pitchFamily="34" charset="0"/>
              </a:rPr>
              <a:t> are each four-byte quantities that evaluate to 4 and -4, respectively. By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sign extending</a:t>
            </a:r>
            <a:r>
              <a:rPr lang="en-US" dirty="0">
                <a:latin typeface="Source Sans 3" panose="020B0303030403020204" pitchFamily="34" charset="0"/>
              </a:rPr>
              <a:t> the two-byte representations—that is, by replicating the sign bit to full up the extra space, we preserve both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magnitude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sign</a:t>
            </a:r>
            <a:r>
              <a:rPr lang="en-US" dirty="0">
                <a:latin typeface="Source Sans 3" panose="020B0303030403020204" pitchFamily="34" charset="0"/>
              </a:rPr>
              <a:t>.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E74A02-15D6-A52A-CAAB-CC61BD63EC32}"/>
              </a:ext>
            </a:extLst>
          </p:cNvPr>
          <p:cNvSpPr txBox="1"/>
          <p:nvPr/>
        </p:nvSpPr>
        <p:spPr>
          <a:xfrm>
            <a:off x="4492069" y="5281136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000 0000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878345-0B51-8A10-B89D-DB76C4C2CEB0}"/>
              </a:ext>
            </a:extLst>
          </p:cNvPr>
          <p:cNvSpPr txBox="1"/>
          <p:nvPr/>
        </p:nvSpPr>
        <p:spPr>
          <a:xfrm>
            <a:off x="5943600" y="5281136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2B22B7-ED05-0A27-CD70-73A9ED5C1296}"/>
              </a:ext>
            </a:extLst>
          </p:cNvPr>
          <p:cNvSpPr txBox="1"/>
          <p:nvPr/>
        </p:nvSpPr>
        <p:spPr>
          <a:xfrm>
            <a:off x="4492069" y="5802868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111 1111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76F373-CCA9-E1ED-671F-9FE5F668C791}"/>
              </a:ext>
            </a:extLst>
          </p:cNvPr>
          <p:cNvSpPr txBox="1"/>
          <p:nvPr/>
        </p:nvSpPr>
        <p:spPr>
          <a:xfrm>
            <a:off x="5943600" y="5802868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9C07D0-235D-DD40-9EE9-F278E9425BF2}"/>
              </a:ext>
            </a:extLst>
          </p:cNvPr>
          <p:cNvSpPr txBox="1"/>
          <p:nvPr/>
        </p:nvSpPr>
        <p:spPr>
          <a:xfrm>
            <a:off x="7407897" y="528113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DDCD39-A973-FE24-C3F1-777BF1816C10}"/>
              </a:ext>
            </a:extLst>
          </p:cNvPr>
          <p:cNvSpPr txBox="1"/>
          <p:nvPr/>
        </p:nvSpPr>
        <p:spPr>
          <a:xfrm>
            <a:off x="7415753" y="580286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1FC174-C5F6-5C11-AF67-34D581D58E51}"/>
              </a:ext>
            </a:extLst>
          </p:cNvPr>
          <p:cNvSpPr txBox="1"/>
          <p:nvPr/>
        </p:nvSpPr>
        <p:spPr>
          <a:xfrm>
            <a:off x="1589007" y="5281136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32DB71-FF63-C458-A074-7F4354523121}"/>
              </a:ext>
            </a:extLst>
          </p:cNvPr>
          <p:cNvSpPr txBox="1"/>
          <p:nvPr/>
        </p:nvSpPr>
        <p:spPr>
          <a:xfrm>
            <a:off x="3040538" y="5281136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6CBF47-8DDA-2CEB-3556-9A2D5B5FD522}"/>
              </a:ext>
            </a:extLst>
          </p:cNvPr>
          <p:cNvSpPr txBox="1"/>
          <p:nvPr/>
        </p:nvSpPr>
        <p:spPr>
          <a:xfrm>
            <a:off x="1589007" y="5802868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078946-2F46-050A-C055-E2AF9805CCC6}"/>
              </a:ext>
            </a:extLst>
          </p:cNvPr>
          <p:cNvSpPr txBox="1"/>
          <p:nvPr/>
        </p:nvSpPr>
        <p:spPr>
          <a:xfrm>
            <a:off x="3040538" y="5802868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65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9B799-70BD-F40D-B0C2-0C2B3BE46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D3E44-75C0-9AD6-4C80-BF4020453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Extending Bit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06B28-EB53-29CC-DEF9-F6CC02CC3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What happens when we initialize an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 from an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unsigned short us = 0b1111111111110010;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unsigned int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ui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us;</a:t>
            </a:r>
            <a:endParaRPr lang="en-US" sz="24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This is simpler, because we can always fill the extra bits with zeroes. In an unsigned world, leading zero bits leave the value alone.</a:t>
            </a: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endParaRPr lang="en-US" sz="24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b="1" dirty="0">
                <a:solidFill>
                  <a:srgbClr val="0070C0"/>
                </a:solidFill>
                <a:latin typeface="Source Sans 3" panose="020B0303030403020204" pitchFamily="34" charset="0"/>
              </a:rPr>
              <a:t>Sign and zero extension</a:t>
            </a:r>
            <a:r>
              <a:rPr lang="en-US" sz="2400" dirty="0">
                <a:latin typeface="Source Sans 3" panose="020B0303030403020204" pitchFamily="34" charset="0"/>
              </a:rPr>
              <a:t> aren't unique to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s.  </a:t>
            </a:r>
          </a:p>
          <a:p>
            <a:pPr marL="0" indent="0" algn="ctr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</a:t>
            </a:r>
            <a:r>
              <a:rPr lang="en-US" sz="2400" dirty="0">
                <a:latin typeface="Source Sans 3" panose="020B0303030403020204" pitchFamily="34" charset="0"/>
              </a:rPr>
              <a:t>s can be initialized from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 err="1">
                <a:latin typeface="Source Sans 3" panose="020B0303030403020204" pitchFamily="34" charset="0"/>
              </a:rPr>
              <a:t>s</a:t>
            </a:r>
            <a:r>
              <a:rPr lang="en-US" sz="2400" dirty="0">
                <a:latin typeface="Source Sans 3" panose="020B0303030403020204" pitchFamily="34" charset="0"/>
              </a:rPr>
              <a:t>,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s, or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s. </a:t>
            </a:r>
          </a:p>
          <a:p>
            <a:pPr marL="0" indent="0" algn="ctr">
              <a:buNone/>
            </a:pP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 err="1">
                <a:latin typeface="Source Sans 3" panose="020B0303030403020204" pitchFamily="34" charset="0"/>
              </a:rPr>
              <a:t>s</a:t>
            </a:r>
            <a:r>
              <a:rPr lang="en-US" sz="2400" dirty="0">
                <a:latin typeface="Source Sans 3" panose="020B0303030403020204" pitchFamily="34" charset="0"/>
              </a:rPr>
              <a:t> and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s can be initialized from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s.</a:t>
            </a: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endParaRPr lang="en-US" sz="18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4CA4CF-7394-7849-B3C2-1C65740E7249}"/>
              </a:ext>
            </a:extLst>
          </p:cNvPr>
          <p:cNvSpPr txBox="1"/>
          <p:nvPr/>
        </p:nvSpPr>
        <p:spPr>
          <a:xfrm>
            <a:off x="4506993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A20C70-04CB-F850-B42C-6569492D4F3F}"/>
              </a:ext>
            </a:extLst>
          </p:cNvPr>
          <p:cNvSpPr txBox="1"/>
          <p:nvPr/>
        </p:nvSpPr>
        <p:spPr>
          <a:xfrm>
            <a:off x="5958524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1111 0010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F96909-1EFA-01A3-94B2-8C68D0B248F5}"/>
              </a:ext>
            </a:extLst>
          </p:cNvPr>
          <p:cNvSpPr txBox="1"/>
          <p:nvPr/>
        </p:nvSpPr>
        <p:spPr>
          <a:xfrm>
            <a:off x="7402593" y="3429000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B1C0C8-3A98-6AE9-C66D-23BB209C151A}"/>
              </a:ext>
            </a:extLst>
          </p:cNvPr>
          <p:cNvSpPr txBox="1"/>
          <p:nvPr/>
        </p:nvSpPr>
        <p:spPr>
          <a:xfrm>
            <a:off x="4503262" y="3913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BF12CD-ED70-D0C9-D944-C390840F8556}"/>
              </a:ext>
            </a:extLst>
          </p:cNvPr>
          <p:cNvSpPr txBox="1"/>
          <p:nvPr/>
        </p:nvSpPr>
        <p:spPr>
          <a:xfrm>
            <a:off x="5954793" y="3913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1111 0010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B24EEB-C15C-1A90-B8A4-C72090887ADE}"/>
              </a:ext>
            </a:extLst>
          </p:cNvPr>
          <p:cNvSpPr txBox="1"/>
          <p:nvPr/>
        </p:nvSpPr>
        <p:spPr>
          <a:xfrm>
            <a:off x="7402593" y="3913371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ui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0D7583-CC65-5DC7-B35C-E313E23438C1}"/>
              </a:ext>
            </a:extLst>
          </p:cNvPr>
          <p:cNvSpPr txBox="1"/>
          <p:nvPr/>
        </p:nvSpPr>
        <p:spPr>
          <a:xfrm>
            <a:off x="1600200" y="3913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250EE4-B2B7-3F95-099A-65E568E05E83}"/>
              </a:ext>
            </a:extLst>
          </p:cNvPr>
          <p:cNvSpPr txBox="1"/>
          <p:nvPr/>
        </p:nvSpPr>
        <p:spPr>
          <a:xfrm>
            <a:off x="3051731" y="3913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</p:spTree>
    <p:extLst>
      <p:ext uri="{BB962C8B-B14F-4D97-AF65-F5344CB8AC3E}">
        <p14:creationId xmlns:p14="http://schemas.microsoft.com/office/powerpoint/2010/main" val="49073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/>
      <p:bldP spid="14" grpId="0" animBg="1"/>
      <p:bldP spid="15" grpId="0" animBg="1"/>
      <p:bldP spid="18" grpId="0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768D4-1EFE-A83A-5386-D12E8E70C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330A2-72B2-9B6D-D214-2BD311933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Truncating Bit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0B5B-3D0E-1332-6A2C-315FF3B1E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What about the opposite? What happens when we initialize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 from an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int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50000, j = 100000, k = -32769;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short s =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t = j, v = k;</a:t>
            </a: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C can’t wedge four bytes' worth of data into two bytes of memory, so it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discards</a:t>
            </a:r>
            <a:r>
              <a:rPr lang="en-US" sz="2400" dirty="0">
                <a:latin typeface="Source Sans 3" panose="020B0303030403020204" pitchFamily="34" charset="0"/>
              </a:rPr>
              <a:t>—or rather,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truncates</a:t>
            </a:r>
            <a:r>
              <a:rPr lang="en-US" sz="2400" dirty="0">
                <a:latin typeface="Source Sans 3" panose="020B0303030403020204" pitchFamily="34" charset="0"/>
              </a:rPr>
              <a:t>—the most significant bits and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retains</a:t>
            </a:r>
            <a:r>
              <a:rPr lang="en-US" sz="2400" dirty="0">
                <a:latin typeface="Source Sans 3" panose="020B0303030403020204" pitchFamily="34" charset="0"/>
              </a:rPr>
              <a:t> the least significant ones.</a:t>
            </a: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endParaRPr lang="en-US" sz="18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7A2F46-3B22-B8C9-C279-3202BB4C877F}"/>
              </a:ext>
            </a:extLst>
          </p:cNvPr>
          <p:cNvSpPr txBox="1"/>
          <p:nvPr/>
        </p:nvSpPr>
        <p:spPr>
          <a:xfrm>
            <a:off x="4339669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1100 0011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C141D3-0C87-368E-7CD9-2ACA7E8D3BE6}"/>
              </a:ext>
            </a:extLst>
          </p:cNvPr>
          <p:cNvSpPr txBox="1"/>
          <p:nvPr/>
        </p:nvSpPr>
        <p:spPr>
          <a:xfrm>
            <a:off x="5791200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0101 0000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E0F2B2-DF15-62F8-142D-509811FB8EC4}"/>
              </a:ext>
            </a:extLst>
          </p:cNvPr>
          <p:cNvSpPr txBox="1"/>
          <p:nvPr/>
        </p:nvSpPr>
        <p:spPr>
          <a:xfrm>
            <a:off x="4339669" y="39507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1000 0110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8EF060-1206-75F3-1845-50AFE3A080FF}"/>
              </a:ext>
            </a:extLst>
          </p:cNvPr>
          <p:cNvSpPr txBox="1"/>
          <p:nvPr/>
        </p:nvSpPr>
        <p:spPr>
          <a:xfrm>
            <a:off x="5791200" y="39507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1010 0000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EFC16-656E-53AF-92DF-0C34C6E61AE8}"/>
              </a:ext>
            </a:extLst>
          </p:cNvPr>
          <p:cNvSpPr txBox="1"/>
          <p:nvPr/>
        </p:nvSpPr>
        <p:spPr>
          <a:xfrm>
            <a:off x="7255497" y="34290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1959EE-AB2C-AFE4-3D38-E9B5C9AD482E}"/>
              </a:ext>
            </a:extLst>
          </p:cNvPr>
          <p:cNvSpPr txBox="1"/>
          <p:nvPr/>
        </p:nvSpPr>
        <p:spPr>
          <a:xfrm>
            <a:off x="7263353" y="3950732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A4E5EB-270E-E4DA-D834-03103E7AEE86}"/>
              </a:ext>
            </a:extLst>
          </p:cNvPr>
          <p:cNvSpPr txBox="1"/>
          <p:nvPr/>
        </p:nvSpPr>
        <p:spPr>
          <a:xfrm>
            <a:off x="1436607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958525-63FB-9CBD-AD7B-55651CF9AC01}"/>
              </a:ext>
            </a:extLst>
          </p:cNvPr>
          <p:cNvSpPr txBox="1"/>
          <p:nvPr/>
        </p:nvSpPr>
        <p:spPr>
          <a:xfrm>
            <a:off x="2888138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F411C8-5420-FB3E-5F8C-F7B9D7845C5D}"/>
              </a:ext>
            </a:extLst>
          </p:cNvPr>
          <p:cNvSpPr txBox="1"/>
          <p:nvPr/>
        </p:nvSpPr>
        <p:spPr>
          <a:xfrm>
            <a:off x="1436607" y="39507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206D8D-B1A1-2382-6B1E-7824D627A2B2}"/>
              </a:ext>
            </a:extLst>
          </p:cNvPr>
          <p:cNvSpPr txBox="1"/>
          <p:nvPr/>
        </p:nvSpPr>
        <p:spPr>
          <a:xfrm>
            <a:off x="2888138" y="39507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0000 0001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DE020-F430-A516-08FE-15F9CEA30934}"/>
              </a:ext>
            </a:extLst>
          </p:cNvPr>
          <p:cNvSpPr txBox="1"/>
          <p:nvPr/>
        </p:nvSpPr>
        <p:spPr>
          <a:xfrm>
            <a:off x="4335938" y="4464493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0111 1111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A21EF0-09B5-8CC2-D830-624C52D30843}"/>
              </a:ext>
            </a:extLst>
          </p:cNvPr>
          <p:cNvSpPr txBox="1"/>
          <p:nvPr/>
        </p:nvSpPr>
        <p:spPr>
          <a:xfrm>
            <a:off x="5787469" y="4464493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93C292-7962-7D5E-8ED0-DB6BC333EEF7}"/>
              </a:ext>
            </a:extLst>
          </p:cNvPr>
          <p:cNvSpPr txBox="1"/>
          <p:nvPr/>
        </p:nvSpPr>
        <p:spPr>
          <a:xfrm>
            <a:off x="7259622" y="4464493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B4DF13-D360-3FB9-DF3C-1DA43A3462F1}"/>
              </a:ext>
            </a:extLst>
          </p:cNvPr>
          <p:cNvSpPr txBox="1"/>
          <p:nvPr/>
        </p:nvSpPr>
        <p:spPr>
          <a:xfrm>
            <a:off x="1432876" y="4464493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FB1460-9B0C-12C7-AAC7-E09555B7E9B9}"/>
              </a:ext>
            </a:extLst>
          </p:cNvPr>
          <p:cNvSpPr txBox="1"/>
          <p:nvPr/>
        </p:nvSpPr>
        <p:spPr>
          <a:xfrm>
            <a:off x="2884407" y="4464493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D7364C-F305-E97C-06C3-3A48E287B12D}"/>
              </a:ext>
            </a:extLst>
          </p:cNvPr>
          <p:cNvSpPr txBox="1"/>
          <p:nvPr/>
        </p:nvSpPr>
        <p:spPr>
          <a:xfrm>
            <a:off x="4339669" y="4972639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1100 0011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B23AE7-9CAB-5A38-AE6C-41C3691B3B28}"/>
              </a:ext>
            </a:extLst>
          </p:cNvPr>
          <p:cNvSpPr txBox="1"/>
          <p:nvPr/>
        </p:nvSpPr>
        <p:spPr>
          <a:xfrm>
            <a:off x="5791200" y="4972639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0101 0000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059270-145E-9935-D803-8AD16B0ED232}"/>
              </a:ext>
            </a:extLst>
          </p:cNvPr>
          <p:cNvSpPr txBox="1"/>
          <p:nvPr/>
        </p:nvSpPr>
        <p:spPr>
          <a:xfrm>
            <a:off x="4339669" y="5494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1000 0110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DEE92A-E641-9C2A-A9B2-C83BC2B4F1D4}"/>
              </a:ext>
            </a:extLst>
          </p:cNvPr>
          <p:cNvSpPr txBox="1"/>
          <p:nvPr/>
        </p:nvSpPr>
        <p:spPr>
          <a:xfrm>
            <a:off x="5791200" y="5494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1010 0000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99252F-2BC8-B469-3BD8-DA44B6719E62}"/>
              </a:ext>
            </a:extLst>
          </p:cNvPr>
          <p:cNvSpPr txBox="1"/>
          <p:nvPr/>
        </p:nvSpPr>
        <p:spPr>
          <a:xfrm>
            <a:off x="7255497" y="4972639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9E5CE6-4F24-AED9-49E6-646BECE6C97F}"/>
              </a:ext>
            </a:extLst>
          </p:cNvPr>
          <p:cNvSpPr txBox="1"/>
          <p:nvPr/>
        </p:nvSpPr>
        <p:spPr>
          <a:xfrm>
            <a:off x="7263353" y="549437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6FB6134-7056-70A7-22C6-C0C2078E412C}"/>
              </a:ext>
            </a:extLst>
          </p:cNvPr>
          <p:cNvSpPr txBox="1"/>
          <p:nvPr/>
        </p:nvSpPr>
        <p:spPr>
          <a:xfrm>
            <a:off x="4335938" y="60081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0111 1111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6F947ED-24FA-CDFA-48E3-C39A5E1DB186}"/>
              </a:ext>
            </a:extLst>
          </p:cNvPr>
          <p:cNvSpPr txBox="1"/>
          <p:nvPr/>
        </p:nvSpPr>
        <p:spPr>
          <a:xfrm>
            <a:off x="5787469" y="60081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17E5B3-23A1-D56B-5D06-CFAA7B512108}"/>
              </a:ext>
            </a:extLst>
          </p:cNvPr>
          <p:cNvSpPr txBox="1"/>
          <p:nvPr/>
        </p:nvSpPr>
        <p:spPr>
          <a:xfrm>
            <a:off x="7259622" y="6008132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027891-7287-46BE-A437-CB950B8198D0}"/>
              </a:ext>
            </a:extLst>
          </p:cNvPr>
          <p:cNvSpPr txBox="1"/>
          <p:nvPr/>
        </p:nvSpPr>
        <p:spPr>
          <a:xfrm>
            <a:off x="7772400" y="4972639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</a:rPr>
              <a:t> is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-15536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D48E3A-F1EE-89E1-1FBA-450C24287F01}"/>
              </a:ext>
            </a:extLst>
          </p:cNvPr>
          <p:cNvSpPr txBox="1"/>
          <p:nvPr/>
        </p:nvSpPr>
        <p:spPr>
          <a:xfrm>
            <a:off x="7772400" y="5494371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</a:t>
            </a:r>
            <a:r>
              <a:rPr lang="en-US" dirty="0">
                <a:latin typeface="Source Sans 3" panose="020B0303030403020204" pitchFamily="34" charset="0"/>
              </a:rPr>
              <a:t> is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-31072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F009A7-6F5F-8D5A-727C-1AB0182669C5}"/>
              </a:ext>
            </a:extLst>
          </p:cNvPr>
          <p:cNvSpPr txBox="1"/>
          <p:nvPr/>
        </p:nvSpPr>
        <p:spPr>
          <a:xfrm>
            <a:off x="7772400" y="6007796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</a:t>
            </a:r>
            <a:r>
              <a:rPr lang="en-US" dirty="0">
                <a:latin typeface="Source Sans 3" panose="020B0303030403020204" pitchFamily="34" charset="0"/>
              </a:rPr>
              <a:t> is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32767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11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4" grpId="0" animBg="1"/>
      <p:bldP spid="5" grpId="0" animBg="1"/>
      <p:bldP spid="6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 animBg="1"/>
      <p:bldP spid="33" grpId="0" animBg="1"/>
      <p:bldP spid="34" grpId="0"/>
      <p:bldP spid="35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1905000"/>
            <a:ext cx="10958512" cy="4038600"/>
          </a:xfrm>
        </p:spPr>
        <p:txBody>
          <a:bodyPr/>
          <a:lstStyle/>
          <a:p>
            <a:r>
              <a:rPr lang="en-US" sz="5400" dirty="0">
                <a:latin typeface="Source Sans 3" panose="020B0303030403020204" pitchFamily="34" charset="0"/>
              </a:rPr>
              <a:t>Now that we understand values are really stored in binary, how can we manipulate them at the bit level?</a:t>
            </a:r>
          </a:p>
        </p:txBody>
      </p:sp>
    </p:spTree>
    <p:extLst>
      <p:ext uri="{BB962C8B-B14F-4D97-AF65-F5344CB8AC3E}">
        <p14:creationId xmlns:p14="http://schemas.microsoft.com/office/powerpoint/2010/main" val="112630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144EF-35A7-C548-98E8-0E883C3BA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Bitwise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AB141-F23C-4B4C-997E-7938850BC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You're already familiar with many operators in C.</a:t>
            </a:r>
            <a:br>
              <a:rPr lang="en-US" sz="2400" dirty="0">
                <a:latin typeface="Source Sans 3" panose="020B0303030403020204" pitchFamily="34" charset="0"/>
              </a:rPr>
            </a:br>
            <a:endParaRPr lang="en-US" sz="2400" dirty="0">
              <a:latin typeface="Source Sans 3" panose="020B0303030403020204" pitchFamily="34" charset="0"/>
            </a:endParaRPr>
          </a:p>
          <a:p>
            <a:pPr marL="457200" lvl="1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Arithmetic operators</a:t>
            </a:r>
            <a:r>
              <a:rPr lang="en-US" dirty="0">
                <a:latin typeface="Source Sans 3" panose="020B0303030403020204" pitchFamily="34" charset="0"/>
              </a:rPr>
              <a:t>: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-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/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</a:p>
          <a:p>
            <a:pPr marL="457200" lvl="1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Comparison operators</a:t>
            </a:r>
            <a:r>
              <a:rPr lang="en-US" dirty="0">
                <a:latin typeface="Source Sans 3" panose="020B0303030403020204" pitchFamily="34" charset="0"/>
              </a:rPr>
              <a:t>: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==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!=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&lt;=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&gt;=</a:t>
            </a:r>
          </a:p>
          <a:p>
            <a:pPr marL="457200" lvl="1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Logical Operators</a:t>
            </a:r>
            <a:r>
              <a:rPr lang="en-US" dirty="0">
                <a:latin typeface="Source Sans 3" panose="020B0303030403020204" pitchFamily="34" charset="0"/>
              </a:rPr>
              <a:t>: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&amp;&amp;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||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!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Here’s a new set of operators: the </a:t>
            </a:r>
            <a:r>
              <a:rPr lang="en-US" sz="2400" b="1" dirty="0">
                <a:latin typeface="Source Sans 3" panose="020B0303030403020204" pitchFamily="34" charset="0"/>
              </a:rPr>
              <a:t>bitwise operators</a:t>
            </a:r>
            <a:r>
              <a:rPr lang="en-US" sz="2400" dirty="0">
                <a:latin typeface="Source Sans 3" panose="020B0303030403020204" pitchFamily="34" charset="0"/>
              </a:rPr>
              <a:t>:</a:t>
            </a:r>
            <a:endParaRPr lang="en-US" dirty="0">
              <a:latin typeface="Source Sans 3" panose="020B0303030403020204" pitchFamily="34" charset="0"/>
            </a:endParaRPr>
          </a:p>
          <a:p>
            <a:pPr marL="460375" indent="0">
              <a:buNone/>
              <a:tabLst>
                <a:tab pos="4449763" algn="l"/>
              </a:tabLst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	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&amp;:</a:t>
            </a:r>
            <a:r>
              <a:rPr lang="en-US" sz="2400" dirty="0">
                <a:latin typeface="Source Sans 3" panose="020B0303030403020204" pitchFamily="34" charset="0"/>
              </a:rPr>
              <a:t>   bitwise and</a:t>
            </a: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	 |: </a:t>
            </a:r>
            <a:r>
              <a:rPr lang="en-US" sz="2400" dirty="0">
                <a:latin typeface="Source Sans 3" panose="020B0303030403020204" pitchFamily="34" charset="0"/>
              </a:rPr>
              <a:t>bitwise or </a:t>
            </a: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	 ~:</a:t>
            </a:r>
            <a:r>
              <a:rPr lang="en-US" sz="2400" dirty="0">
                <a:latin typeface="Source Sans 3" panose="020B0303030403020204" pitchFamily="34" charset="0"/>
              </a:rPr>
              <a:t>   bitwise inversion</a:t>
            </a: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	 ^:</a:t>
            </a:r>
            <a:r>
              <a:rPr lang="en-US" sz="2400" dirty="0">
                <a:latin typeface="Source Sans 3" panose="020B0303030403020204" pitchFamily="34" charset="0"/>
              </a:rPr>
              <a:t>   bitwise exclusive or</a:t>
            </a: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dirty="0">
                <a:latin typeface="Source Sans 3" panose="020B0303030403020204" pitchFamily="34" charset="0"/>
              </a:rPr>
              <a:t>	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&lt;&lt;:</a:t>
            </a:r>
            <a:r>
              <a:rPr lang="en-US" sz="2400" dirty="0">
                <a:latin typeface="Source Sans 3" panose="020B0303030403020204" pitchFamily="34" charset="0"/>
              </a:rPr>
              <a:t>   bitwise left shift</a:t>
            </a: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dirty="0">
                <a:latin typeface="Source Sans 3" panose="020B0303030403020204" pitchFamily="34" charset="0"/>
              </a:rPr>
              <a:t>	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&gt;&gt;:</a:t>
            </a:r>
            <a:r>
              <a:rPr lang="en-US" sz="2400" dirty="0">
                <a:latin typeface="Source Sans 3" panose="020B0303030403020204" pitchFamily="34" charset="0"/>
              </a:rPr>
              <a:t>   bitwise right shift</a:t>
            </a:r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6599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and (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lang="en-US" dirty="0">
                <a:latin typeface="Source Sans 3" panose="020B0303030403020204" pitchFamily="34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lang="en-US" dirty="0">
                <a:latin typeface="Source Sans 3" panose="020B0303030403020204" pitchFamily="34" charset="0"/>
              </a:rPr>
              <a:t> is a binary operator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lang="en-US" dirty="0">
                <a:latin typeface="Source Sans 3" panose="020B0303030403020204" pitchFamily="34" charset="0"/>
              </a:rPr>
              <a:t> of 2 bits is 1 if both bits are 1, and 0 otherwise</a:t>
            </a:r>
            <a:endParaRPr lang="en-US" sz="3600" b="1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426779"/>
              </p:ext>
            </p:extLst>
          </p:nvPr>
        </p:nvGraphicFramePr>
        <p:xfrm>
          <a:off x="3378199" y="3052161"/>
          <a:ext cx="5359401" cy="296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C00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C00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C00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8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DFE43F8-BAC1-294B-A13E-E3542ED4580E}"/>
              </a:ext>
            </a:extLst>
          </p:cNvPr>
          <p:cNvSpPr/>
          <p:nvPr/>
        </p:nvSpPr>
        <p:spPr>
          <a:xfrm>
            <a:off x="3885669" y="2401348"/>
            <a:ext cx="4344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output = a &amp; b;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42BEB4-20CD-6542-854B-26A04E86232E}"/>
              </a:ext>
            </a:extLst>
          </p:cNvPr>
          <p:cNvSpPr/>
          <p:nvPr/>
        </p:nvSpPr>
        <p:spPr>
          <a:xfrm>
            <a:off x="2654566" y="6076890"/>
            <a:ext cx="68066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lang="en-US" sz="2000" dirty="0">
                <a:latin typeface="Source Sans 3" panose="020B0303030403020204" pitchFamily="34" charset="0"/>
              </a:rPr>
              <a:t> a bit with 1 to let that bit through, 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lang="en-US" sz="2000" dirty="0">
                <a:latin typeface="Source Sans 3" panose="020B0303030403020204" pitchFamily="34" charset="0"/>
              </a:rPr>
              <a:t> a bit with 0 to zero it out</a:t>
            </a:r>
          </a:p>
        </p:txBody>
      </p:sp>
    </p:spTree>
    <p:extLst>
      <p:ext uri="{BB962C8B-B14F-4D97-AF65-F5344CB8AC3E}">
        <p14:creationId xmlns:p14="http://schemas.microsoft.com/office/powerpoint/2010/main" val="1590619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|</a:t>
            </a:r>
            <a:r>
              <a:rPr lang="en-US" dirty="0">
                <a:latin typeface="Source Sans 3" panose="020B0303030403020204" pitchFamily="34" charset="0"/>
              </a:rPr>
              <a:t> is a binary operator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|</a:t>
            </a:r>
            <a:r>
              <a:rPr lang="en-US" dirty="0">
                <a:latin typeface="Source Sans 3" panose="020B0303030403020204" pitchFamily="34" charset="0"/>
              </a:rPr>
              <a:t> of 2 bits is 0 if both bits are 0, and 1 otherwise</a:t>
            </a:r>
            <a:endParaRPr lang="en-US" sz="3600" b="1" dirty="0">
              <a:latin typeface="Source Sans 3" panose="020B0303030403020204" pitchFamily="34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410100"/>
              </p:ext>
            </p:extLst>
          </p:nvPr>
        </p:nvGraphicFramePr>
        <p:xfrm>
          <a:off x="3378199" y="3052160"/>
          <a:ext cx="5359401" cy="296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C00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8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8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8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1AD558E-E62E-C845-B90C-566E3D5F781D}"/>
              </a:ext>
            </a:extLst>
          </p:cNvPr>
          <p:cNvSpPr/>
          <p:nvPr/>
        </p:nvSpPr>
        <p:spPr>
          <a:xfrm>
            <a:off x="3885669" y="2405830"/>
            <a:ext cx="4344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output = a | b;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9D0D4-A5DB-474D-A182-767838FFA223}"/>
              </a:ext>
            </a:extLst>
          </p:cNvPr>
          <p:cNvSpPr/>
          <p:nvPr/>
        </p:nvSpPr>
        <p:spPr>
          <a:xfrm>
            <a:off x="2867395" y="6051452"/>
            <a:ext cx="64572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|</a:t>
            </a:r>
            <a:r>
              <a:rPr lang="en-US" sz="2000" dirty="0">
                <a:latin typeface="Source Sans 3" panose="020B0303030403020204" pitchFamily="34" charset="0"/>
              </a:rPr>
              <a:t> a bit with 1 to make that bit 1, 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|</a:t>
            </a:r>
            <a:r>
              <a:rPr lang="en-US" sz="2000" dirty="0">
                <a:latin typeface="Source Sans 3" panose="020B0303030403020204" pitchFamily="34" charset="0"/>
              </a:rPr>
              <a:t> a bit with 0 leave it alone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9645C6F-8601-EA89-CF8A-EFE6F2E50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or (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|</a:t>
            </a:r>
            <a:r>
              <a:rPr lang="en-US" dirty="0">
                <a:latin typeface="Source Sans 3" panose="020B0303030403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5548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4633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~</a:t>
            </a:r>
            <a:r>
              <a:rPr lang="en-US" dirty="0">
                <a:latin typeface="Source Sans 3" panose="020B0303030403020204" pitchFamily="34" charset="0"/>
              </a:rPr>
              <a:t> is a unary operator and it inverts a 1 to a 0 and a 0 to a 1</a:t>
            </a:r>
            <a:r>
              <a:rPr lang="en-US" dirty="0"/>
              <a:t>  </a:t>
            </a: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58058"/>
              </p:ext>
            </p:extLst>
          </p:nvPr>
        </p:nvGraphicFramePr>
        <p:xfrm>
          <a:off x="4309533" y="3048000"/>
          <a:ext cx="3572934" cy="214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8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rgbClr val="C00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33C5FAB-39DB-4E4B-89B1-D51C8402A970}"/>
              </a:ext>
            </a:extLst>
          </p:cNvPr>
          <p:cNvSpPr/>
          <p:nvPr/>
        </p:nvSpPr>
        <p:spPr>
          <a:xfrm>
            <a:off x="4301650" y="2401669"/>
            <a:ext cx="35125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output = ~a;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1100480-44A3-99AD-E471-8F65764B8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not (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~</a:t>
            </a:r>
            <a:r>
              <a:rPr lang="en-US" dirty="0">
                <a:latin typeface="Source Sans 3" panose="020B0303030403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2558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exclusive or (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^</a:t>
            </a:r>
            <a:r>
              <a:rPr lang="en-US" dirty="0">
                <a:latin typeface="Source Sans 3" panose="020B0303030403020204" pitchFamily="34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^</a:t>
            </a:r>
            <a:r>
              <a:rPr lang="en-US" dirty="0">
                <a:latin typeface="Source Sans 3" panose="020B0303030403020204" pitchFamily="34" charset="0"/>
              </a:rPr>
              <a:t> of 2 bits is 1 if and only if exactly one of two bits is 1.</a:t>
            </a:r>
            <a:endParaRPr lang="en-US" sz="3600" b="1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561864"/>
              </p:ext>
            </p:extLst>
          </p:nvPr>
        </p:nvGraphicFramePr>
        <p:xfrm>
          <a:off x="3378199" y="3052161"/>
          <a:ext cx="5359401" cy="30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C00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3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rgbClr val="008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rgbClr val="008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C00000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</a:t>
                      </a:r>
                      <a:endParaRPr lang="en-US" sz="32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A1655E6-5023-7742-B6EB-2F917F6304E9}"/>
              </a:ext>
            </a:extLst>
          </p:cNvPr>
          <p:cNvSpPr/>
          <p:nvPr/>
        </p:nvSpPr>
        <p:spPr>
          <a:xfrm>
            <a:off x="4066007" y="2405830"/>
            <a:ext cx="3983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a ^ b;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E7B7F1-B368-034D-AB07-4F70CB37EF3F}"/>
              </a:ext>
            </a:extLst>
          </p:cNvPr>
          <p:cNvSpPr/>
          <p:nvPr/>
        </p:nvSpPr>
        <p:spPr>
          <a:xfrm>
            <a:off x="3218024" y="6267390"/>
            <a:ext cx="5679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^</a:t>
            </a:r>
            <a:r>
              <a:rPr lang="en-US" sz="2000" dirty="0">
                <a:latin typeface="Source Sans 3" panose="020B0303030403020204" pitchFamily="34" charset="0"/>
              </a:rPr>
              <a:t> a bit with 1 to flip it, 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^</a:t>
            </a:r>
            <a:r>
              <a:rPr lang="en-US" sz="2000" dirty="0">
                <a:latin typeface="Source Sans 3" panose="020B0303030403020204" pitchFamily="34" charset="0"/>
              </a:rPr>
              <a:t> a bit with 0 to leave it alone</a:t>
            </a:r>
          </a:p>
        </p:txBody>
      </p:sp>
    </p:spTree>
    <p:extLst>
      <p:ext uri="{BB962C8B-B14F-4D97-AF65-F5344CB8AC3E}">
        <p14:creationId xmlns:p14="http://schemas.microsoft.com/office/powerpoint/2010/main" val="1538022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E508-A305-504B-9824-C945D6FA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8536-0A7E-484C-96CC-74C5AF6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When these operators are applied to multiple bits, the operator is applied to the corresponding bits in each number.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A25CA-A3F3-5C4B-9090-82CBC1842D2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C8965C9-3517-3045-BC00-49E67161557A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9311C49F-E021-8946-936E-E04569F54AE8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5BF42CB-B0E5-AB4E-B20E-DEDE35E12B88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6CF7D68-DA74-D34E-8168-58060B2A156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B96F9E-D376-D14E-BC14-3528E9794844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ECAF5F-C317-974B-80AA-5167C75F478D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DDB33C-DF10-4546-A78A-46174144B042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C19609-5A2E-A045-B1B8-34AA16FCF905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415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3C934-A971-B546-154D-90D7BE6A8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DA251-5D64-9485-66A8-B5E298047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F07EA-2196-FD04-CC9E-EF67231C2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When these operators are applied to multiple bits, the operator is applied to the corresponding bits in each number.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824E18-CE89-D458-150A-17437486CFA6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3E3105A6-4E14-3D28-DD85-6F7F7B07F503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71541AD9-CAF0-F6A3-77B7-5AEC45E7CFD0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E09987B7-C785-EB4A-25FC-BA6F034D8A87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61F3292B-52E9-AE9B-487F-81EDDF7AEE9C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AF6428-86F5-3719-2AAF-C4B861B80D80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D46BFC-EACF-DC20-5A1F-6729B528929E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FC4175-AF10-F05D-60AF-2D9D67BC6620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CEF3DA-77B9-C986-E851-D7AD01DD8EE2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3" name="Up Arrow 12">
            <a:extLst>
              <a:ext uri="{FF2B5EF4-FFF2-40B4-BE49-F238E27FC236}">
                <a16:creationId xmlns:a16="http://schemas.microsoft.com/office/drawing/2014/main" id="{6D44453E-722B-3AF0-0070-D4CFD0FFF918}"/>
              </a:ext>
            </a:extLst>
          </p:cNvPr>
          <p:cNvSpPr/>
          <p:nvPr/>
        </p:nvSpPr>
        <p:spPr>
          <a:xfrm>
            <a:off x="2227669" y="4370458"/>
            <a:ext cx="685800" cy="5647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EB7286-4C45-4D61-98AB-CB58F6679F5F}"/>
              </a:ext>
            </a:extLst>
          </p:cNvPr>
          <p:cNvSpPr/>
          <p:nvPr/>
        </p:nvSpPr>
        <p:spPr bwMode="auto">
          <a:xfrm>
            <a:off x="645904" y="4935180"/>
            <a:ext cx="7507495" cy="12370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This is different from logical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&amp;&amp;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. 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&amp;&amp;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 returns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true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 if both operands are nonzero, and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false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 otherwise. 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With &amp;&amp;, this would be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6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&amp;&amp;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12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, which would evaluate to </a:t>
            </a:r>
            <a:r>
              <a:rPr lang="en-US" sz="24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true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026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81261-9CC8-B328-1D04-63A44C202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44C7D-3FAF-77CF-10D4-964DA40F8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07E3D-8024-039E-0E06-810B36608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When these operators are applied to multiple bits, the operator is applied to the corresponding bits in each number.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2C73EA0-29F4-4FB3-A694-C246DACABF89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861CA2D-C83E-40F6-03C1-546223DCB153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B920056D-76B6-4412-7C8C-E5B8156A23B5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750983A-6A27-4494-B496-C72BE26E705F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7F9C1EED-DD3F-1737-DED8-FE7B85914F5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44A2BD4-1AB1-3A36-8F61-3DFE6F9CF0C8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8E3AF42-6E81-AD45-FD29-C34C8F49E2B3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CE0BDC-779F-4B3D-81AA-EFAF05C66CFC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926962-69B7-0489-49F8-8A214B6B8B8F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3" name="Up Arrow 12">
            <a:extLst>
              <a:ext uri="{FF2B5EF4-FFF2-40B4-BE49-F238E27FC236}">
                <a16:creationId xmlns:a16="http://schemas.microsoft.com/office/drawing/2014/main" id="{D653331C-8CDD-FBC2-033B-902F5A0A6413}"/>
              </a:ext>
            </a:extLst>
          </p:cNvPr>
          <p:cNvSpPr/>
          <p:nvPr/>
        </p:nvSpPr>
        <p:spPr>
          <a:xfrm>
            <a:off x="4572676" y="4370458"/>
            <a:ext cx="685800" cy="5647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4F83AC-749A-A34F-E89E-A5E28F8D5F0E}"/>
              </a:ext>
            </a:extLst>
          </p:cNvPr>
          <p:cNvSpPr/>
          <p:nvPr/>
        </p:nvSpPr>
        <p:spPr bwMode="auto">
          <a:xfrm>
            <a:off x="971328" y="4932038"/>
            <a:ext cx="7888496" cy="11608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This is different from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||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. 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||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 is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true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 if either are nonzero, and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false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 otherwise. 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With ||, this would be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6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||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12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, which would evaluate to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true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73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0C437-8B53-395D-C920-2B7BD8E30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32A4A-9B24-0544-57EB-C35AA5761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321F4-E46B-22F8-7518-FD5F97E54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When these operators are applied to multiple bits, the operator is applied to the corresponding bits in each number.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77A661-0C5C-C8F1-771A-73EB38EB13D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CEB8CBE3-24F7-7702-A7AF-BB773EC4159D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1F8F1E01-F6FC-CDE8-4213-EDD3D492BBA4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C519597D-8CAB-E49D-F285-7508D0DB923A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25EBCD3-556B-D641-B03A-D688FE3A04BE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b="1" dirty="0">
                  <a:latin typeface="Source Code Pro" panose="020B0309030403020204" pitchFamily="34" charset="0"/>
                  <a:ea typeface="Source Code Pro" panose="020B0309030403020204" pitchFamily="34" charset="0"/>
                  <a:cs typeface="Courier"/>
                </a:rPr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C43C07-AA8E-04CA-4D95-FE7C45FDF136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32988C-7BDE-61FE-3010-0FE2F14D2428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3CBD6D-8776-1F23-F705-9BBC952A19D1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B639F89-2D96-B3C5-0D26-97583C80297B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5" name="Up Arrow 14">
            <a:extLst>
              <a:ext uri="{FF2B5EF4-FFF2-40B4-BE49-F238E27FC236}">
                <a16:creationId xmlns:a16="http://schemas.microsoft.com/office/drawing/2014/main" id="{44A6CB7D-0044-632D-06B9-C41F8BDB3B29}"/>
              </a:ext>
            </a:extLst>
          </p:cNvPr>
          <p:cNvSpPr/>
          <p:nvPr/>
        </p:nvSpPr>
        <p:spPr>
          <a:xfrm>
            <a:off x="9086235" y="4370458"/>
            <a:ext cx="685800" cy="5647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7AEFA3-FF6E-6426-D8AE-90FB570BBF63}"/>
              </a:ext>
            </a:extLst>
          </p:cNvPr>
          <p:cNvSpPr/>
          <p:nvPr/>
        </p:nvSpPr>
        <p:spPr bwMode="auto">
          <a:xfrm>
            <a:off x="4572000" y="4935180"/>
            <a:ext cx="7162800" cy="1389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This is different from !. 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!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produces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true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 if applied to 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a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zero, and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false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 otherwise. With !, this would be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!12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, which would evaluate to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false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3155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A9559-DFB1-B341-AB62-E7988BC68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Bitwise Operators and Bitmasks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6D122-E008-8E4F-8829-9902CFA32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We will frequently want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manipulate</a:t>
            </a:r>
            <a:r>
              <a:rPr lang="en-US" dirty="0">
                <a:latin typeface="Source Sans 3" panose="020B0303030403020204" pitchFamily="34" charset="0"/>
              </a:rPr>
              <a:t> or otherwise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isolate specific bits</a:t>
            </a:r>
            <a:r>
              <a:rPr lang="en-US" dirty="0">
                <a:latin typeface="Source Sans 3" panose="020B0303030403020204" pitchFamily="34" charset="0"/>
              </a:rPr>
              <a:t> in a larger collection of them. 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bitmask</a:t>
            </a:r>
            <a:r>
              <a:rPr lang="en-US" dirty="0">
                <a:latin typeface="Source Sans 3" panose="020B0303030403020204" pitchFamily="34" charset="0"/>
              </a:rPr>
              <a:t> is a constructed bit pattern that we can use, along with standard bit operators like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|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^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~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&lt;&lt;</a:t>
            </a:r>
            <a:r>
              <a:rPr lang="en-US" dirty="0">
                <a:latin typeface="Source Sans 3" panose="020B0303030403020204" pitchFamily="34" charset="0"/>
              </a:rPr>
              <a:t>,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&gt;&gt;</a:t>
            </a:r>
            <a:r>
              <a:rPr lang="en-US" dirty="0">
                <a:latin typeface="Source Sans 3" panose="020B0303030403020204" pitchFamily="34" charset="0"/>
              </a:rPr>
              <a:t>, to do this.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Motivating Example: </a:t>
            </a:r>
            <a:r>
              <a:rPr lang="en-US" dirty="0">
                <a:latin typeface="Source Sans 3" panose="020B0303030403020204" pitchFamily="34" charset="0"/>
              </a:rPr>
              <a:t>bit vectors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C++, for example, uses bit vectors to implement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vector&lt;bool&gt;</a:t>
            </a:r>
            <a:endParaRPr lang="en-US" b="1" dirty="0">
              <a:latin typeface="Source Sans 3" panose="020B0303030403020204" pitchFamily="34" charset="0"/>
            </a:endParaRPr>
          </a:p>
        </p:txBody>
      </p:sp>
      <p:pic>
        <p:nvPicPr>
          <p:cNvPr id="1026" name="Picture 2" descr="enter image description here">
            <a:extLst>
              <a:ext uri="{FF2B5EF4-FFF2-40B4-BE49-F238E27FC236}">
                <a16:creationId xmlns:a16="http://schemas.microsoft.com/office/drawing/2014/main" id="{6E26D51D-3C1B-A30E-26C4-498C11039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419600"/>
            <a:ext cx="5638800" cy="141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45A8E0-0EE4-718F-A7F3-C82032532B4A}"/>
              </a:ext>
            </a:extLst>
          </p:cNvPr>
          <p:cNvSpPr txBox="1"/>
          <p:nvPr/>
        </p:nvSpPr>
        <p:spPr>
          <a:xfrm>
            <a:off x="8915400" y="4785776"/>
            <a:ext cx="2687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The idea? Allocate three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s for its 24 bits and ignore the last four bits of the third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781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447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Instead of using an array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bool</a:t>
            </a:r>
            <a:r>
              <a:rPr lang="en-US" dirty="0">
                <a:latin typeface="Source Sans 3" panose="020B0303030403020204" pitchFamily="34" charset="0"/>
              </a:rPr>
              <a:t>s, store Boolean information in bits instead.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Example: </a:t>
            </a:r>
            <a:r>
              <a:rPr lang="en-US" dirty="0">
                <a:latin typeface="Source Sans 3" panose="020B0303030403020204" pitchFamily="34" charset="0"/>
              </a:rPr>
              <a:t>we can represent the set of core CS courses being taken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this quarter using a single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D70F8F-0BA1-D443-8CEC-5EB2F61EBB99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330708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9DE69A-8A7C-8D4A-8AFE-3C333AB54E41}"/>
              </a:ext>
            </a:extLst>
          </p:cNvPr>
          <p:cNvSpPr txBox="1"/>
          <p:nvPr/>
        </p:nvSpPr>
        <p:spPr>
          <a:xfrm rot="18900000">
            <a:off x="8768536" y="422781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CF6E42-F8C9-C04F-B434-A66A483434C5}"/>
              </a:ext>
            </a:extLst>
          </p:cNvPr>
          <p:cNvSpPr txBox="1"/>
          <p:nvPr/>
        </p:nvSpPr>
        <p:spPr>
          <a:xfrm rot="18900000">
            <a:off x="7813582" y="419976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ADD88D-3779-BF4E-9F77-4DFDC58211B7}"/>
              </a:ext>
            </a:extLst>
          </p:cNvPr>
          <p:cNvSpPr txBox="1"/>
          <p:nvPr/>
        </p:nvSpPr>
        <p:spPr>
          <a:xfrm rot="18900000">
            <a:off x="6714302" y="419976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CS106AX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3ED7F6-80C9-CD45-9C76-44F79C745C75}"/>
              </a:ext>
            </a:extLst>
          </p:cNvPr>
          <p:cNvSpPr txBox="1"/>
          <p:nvPr/>
        </p:nvSpPr>
        <p:spPr>
          <a:xfrm rot="18900000">
            <a:off x="5929433" y="419976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934D51-4A6D-6F40-BBD1-8BBF1363AF2A}"/>
              </a:ext>
            </a:extLst>
          </p:cNvPr>
          <p:cNvSpPr txBox="1"/>
          <p:nvPr/>
        </p:nvSpPr>
        <p:spPr>
          <a:xfrm rot="18900000">
            <a:off x="4678584" y="426541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1C980A-C387-474E-B64B-CDE934E590CB}"/>
              </a:ext>
            </a:extLst>
          </p:cNvPr>
          <p:cNvSpPr txBox="1"/>
          <p:nvPr/>
        </p:nvSpPr>
        <p:spPr>
          <a:xfrm rot="18900000">
            <a:off x="3901408" y="419976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A98AD1-8BD5-5249-8DA6-AA3A4F4E34B6}"/>
              </a:ext>
            </a:extLst>
          </p:cNvPr>
          <p:cNvSpPr txBox="1"/>
          <p:nvPr/>
        </p:nvSpPr>
        <p:spPr>
          <a:xfrm rot="18900000">
            <a:off x="2879069" y="419976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5A3E9D-0D5A-9B44-A06C-192ECF0DE2E8}"/>
              </a:ext>
            </a:extLst>
          </p:cNvPr>
          <p:cNvSpPr txBox="1"/>
          <p:nvPr/>
        </p:nvSpPr>
        <p:spPr>
          <a:xfrm rot="18900000">
            <a:off x="1940312" y="419976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209867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292232"/>
            <a:ext cx="11811000" cy="316548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How do we compute the union of two course schedules?</a:t>
            </a:r>
          </a:p>
        </p:txBody>
      </p:sp>
      <p:sp>
        <p:nvSpPr>
          <p:cNvPr id="12" name="0110…">
            <a:extLst>
              <a:ext uri="{FF2B5EF4-FFF2-40B4-BE49-F238E27FC236}">
                <a16:creationId xmlns:a16="http://schemas.microsoft.com/office/drawing/2014/main" id="{98A61D3E-CEB2-9348-9306-DB85018AFC17}"/>
              </a:ext>
            </a:extLst>
          </p:cNvPr>
          <p:cNvSpPr txBox="1"/>
          <p:nvPr/>
        </p:nvSpPr>
        <p:spPr>
          <a:xfrm>
            <a:off x="4574019" y="4164525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00100011</a:t>
            </a:r>
            <a:endParaRPr sz="2800" b="1" dirty="0">
              <a:solidFill>
                <a:schemeClr val="accent1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|</a:t>
            </a: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800" b="1" dirty="0">
                <a:solidFill>
                  <a:schemeClr val="accent6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01100001</a:t>
            </a:r>
            <a:endParaRPr sz="2800" b="1" dirty="0">
              <a:solidFill>
                <a:schemeClr val="accent6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----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----</a:t>
            </a:r>
            <a:endParaRPr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01100011</a:t>
            </a:r>
            <a:endParaRPr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6AFE10E-05C8-0449-90CF-E447DCF7FF10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5240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D14AA7D-39F7-1F42-8F5F-A96F50D067F6}"/>
              </a:ext>
            </a:extLst>
          </p:cNvPr>
          <p:cNvSpPr txBox="1"/>
          <p:nvPr/>
        </p:nvSpPr>
        <p:spPr>
          <a:xfrm rot="18900000">
            <a:off x="8768536" y="24447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BDFBD9-0CC6-5C45-83BA-1F9C423E4E87}"/>
              </a:ext>
            </a:extLst>
          </p:cNvPr>
          <p:cNvSpPr txBox="1"/>
          <p:nvPr/>
        </p:nvSpPr>
        <p:spPr>
          <a:xfrm rot="18900000">
            <a:off x="7813582" y="24166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A2CFBC-92D7-CF4E-A3A4-325060A31AA6}"/>
              </a:ext>
            </a:extLst>
          </p:cNvPr>
          <p:cNvSpPr txBox="1"/>
          <p:nvPr/>
        </p:nvSpPr>
        <p:spPr>
          <a:xfrm rot="18900000">
            <a:off x="6714302" y="241668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CS106AX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2760D-98C3-EB41-B4AF-4371FB0CAF39}"/>
              </a:ext>
            </a:extLst>
          </p:cNvPr>
          <p:cNvSpPr txBox="1"/>
          <p:nvPr/>
        </p:nvSpPr>
        <p:spPr>
          <a:xfrm rot="18900000">
            <a:off x="5929433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FAC56F-3E50-1943-BD68-C446434584D5}"/>
              </a:ext>
            </a:extLst>
          </p:cNvPr>
          <p:cNvSpPr txBox="1"/>
          <p:nvPr/>
        </p:nvSpPr>
        <p:spPr>
          <a:xfrm rot="18900000">
            <a:off x="4678584" y="24823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9A64B4-CFFB-5849-90A5-910023D0854A}"/>
              </a:ext>
            </a:extLst>
          </p:cNvPr>
          <p:cNvSpPr txBox="1"/>
          <p:nvPr/>
        </p:nvSpPr>
        <p:spPr>
          <a:xfrm rot="18900000">
            <a:off x="3901408" y="24166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4E05DD-C2D2-EB4B-8FD0-496767EBEDD7}"/>
              </a:ext>
            </a:extLst>
          </p:cNvPr>
          <p:cNvSpPr txBox="1"/>
          <p:nvPr/>
        </p:nvSpPr>
        <p:spPr>
          <a:xfrm rot="18900000">
            <a:off x="2879069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F3B955-3D4E-FE4C-9974-DA2760458B1E}"/>
              </a:ext>
            </a:extLst>
          </p:cNvPr>
          <p:cNvSpPr txBox="1"/>
          <p:nvPr/>
        </p:nvSpPr>
        <p:spPr>
          <a:xfrm rot="18900000">
            <a:off x="1940312" y="24166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02CFE6-F556-FE98-4787-6019C6B1FA1F}"/>
              </a:ext>
            </a:extLst>
          </p:cNvPr>
          <p:cNvSpPr txBox="1"/>
          <p:nvPr/>
        </p:nvSpPr>
        <p:spPr>
          <a:xfrm>
            <a:off x="7523742" y="4061932"/>
            <a:ext cx="3962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We use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bitwise or</a:t>
            </a:r>
            <a:r>
              <a:rPr lang="en-US" dirty="0">
                <a:latin typeface="Source Sans 3" panose="020B0303030403020204" pitchFamily="34" charset="0"/>
              </a:rPr>
              <a:t> here, since the result is 1 if one or both operands are 1. Assuming 1 means an element is present—i.e., the course is part of someone’s schedule—that’s precisely what we want if we’re to compute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union of two sets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927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292232"/>
            <a:ext cx="11811000" cy="316548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How do we compute the intersection of two course schedules?</a:t>
            </a:r>
          </a:p>
        </p:txBody>
      </p:sp>
      <p:sp>
        <p:nvSpPr>
          <p:cNvPr id="12" name="0110…">
            <a:extLst>
              <a:ext uri="{FF2B5EF4-FFF2-40B4-BE49-F238E27FC236}">
                <a16:creationId xmlns:a16="http://schemas.microsoft.com/office/drawing/2014/main" id="{98A61D3E-CEB2-9348-9306-DB85018AFC17}"/>
              </a:ext>
            </a:extLst>
          </p:cNvPr>
          <p:cNvSpPr txBox="1"/>
          <p:nvPr/>
        </p:nvSpPr>
        <p:spPr>
          <a:xfrm>
            <a:off x="4574019" y="4164525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00100011</a:t>
            </a:r>
            <a:endParaRPr sz="2800" b="1" dirty="0">
              <a:solidFill>
                <a:schemeClr val="accent1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800" b="1" dirty="0">
                <a:solidFill>
                  <a:schemeClr val="accent6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01100001</a:t>
            </a:r>
            <a:endParaRPr sz="2800" b="1" dirty="0">
              <a:solidFill>
                <a:schemeClr val="accent6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----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----</a:t>
            </a:r>
            <a:endParaRPr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00100001</a:t>
            </a:r>
            <a:endParaRPr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6AFE10E-05C8-0449-90CF-E447DCF7FF10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5240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D14AA7D-39F7-1F42-8F5F-A96F50D067F6}"/>
              </a:ext>
            </a:extLst>
          </p:cNvPr>
          <p:cNvSpPr txBox="1"/>
          <p:nvPr/>
        </p:nvSpPr>
        <p:spPr>
          <a:xfrm rot="18900000">
            <a:off x="8768536" y="24447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BDFBD9-0CC6-5C45-83BA-1F9C423E4E87}"/>
              </a:ext>
            </a:extLst>
          </p:cNvPr>
          <p:cNvSpPr txBox="1"/>
          <p:nvPr/>
        </p:nvSpPr>
        <p:spPr>
          <a:xfrm rot="18900000">
            <a:off x="7813582" y="24166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A2CFBC-92D7-CF4E-A3A4-325060A31AA6}"/>
              </a:ext>
            </a:extLst>
          </p:cNvPr>
          <p:cNvSpPr txBox="1"/>
          <p:nvPr/>
        </p:nvSpPr>
        <p:spPr>
          <a:xfrm rot="18900000">
            <a:off x="6714302" y="241668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CS106AX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2760D-98C3-EB41-B4AF-4371FB0CAF39}"/>
              </a:ext>
            </a:extLst>
          </p:cNvPr>
          <p:cNvSpPr txBox="1"/>
          <p:nvPr/>
        </p:nvSpPr>
        <p:spPr>
          <a:xfrm rot="18900000">
            <a:off x="5929433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FAC56F-3E50-1943-BD68-C446434584D5}"/>
              </a:ext>
            </a:extLst>
          </p:cNvPr>
          <p:cNvSpPr txBox="1"/>
          <p:nvPr/>
        </p:nvSpPr>
        <p:spPr>
          <a:xfrm rot="18900000">
            <a:off x="4678584" y="24823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9A64B4-CFFB-5849-90A5-910023D0854A}"/>
              </a:ext>
            </a:extLst>
          </p:cNvPr>
          <p:cNvSpPr txBox="1"/>
          <p:nvPr/>
        </p:nvSpPr>
        <p:spPr>
          <a:xfrm rot="18900000">
            <a:off x="3901408" y="24166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4E05DD-C2D2-EB4B-8FD0-496767EBEDD7}"/>
              </a:ext>
            </a:extLst>
          </p:cNvPr>
          <p:cNvSpPr txBox="1"/>
          <p:nvPr/>
        </p:nvSpPr>
        <p:spPr>
          <a:xfrm rot="18900000">
            <a:off x="2879069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F3B955-3D4E-FE4C-9974-DA2760458B1E}"/>
              </a:ext>
            </a:extLst>
          </p:cNvPr>
          <p:cNvSpPr txBox="1"/>
          <p:nvPr/>
        </p:nvSpPr>
        <p:spPr>
          <a:xfrm rot="18900000">
            <a:off x="1940312" y="24166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524316-9B6A-581B-F5D5-15C60A4B67D6}"/>
              </a:ext>
            </a:extLst>
          </p:cNvPr>
          <p:cNvSpPr txBox="1"/>
          <p:nvPr/>
        </p:nvSpPr>
        <p:spPr>
          <a:xfrm>
            <a:off x="7523742" y="4254211"/>
            <a:ext cx="396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This time it’s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bitwise and</a:t>
            </a:r>
            <a:r>
              <a:rPr lang="en-US" dirty="0">
                <a:latin typeface="Source Sans 3" panose="020B0303030403020204" pitchFamily="34" charset="0"/>
              </a:rPr>
              <a:t>, since the result is 1 if and only if both operands are 1.  Assuming 1 means an element is present—i.e., the course is part of someone’s schedule—this is precisely what we want here as well.</a:t>
            </a:r>
          </a:p>
        </p:txBody>
      </p:sp>
    </p:spTree>
    <p:extLst>
      <p:ext uri="{BB962C8B-B14F-4D97-AF65-F5344CB8AC3E}">
        <p14:creationId xmlns:p14="http://schemas.microsoft.com/office/powerpoint/2010/main" val="388252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How do we update the course schedule to indicate a student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taking</a:t>
            </a:r>
            <a:r>
              <a:rPr lang="en-US" dirty="0">
                <a:latin typeface="Source Sans 3" panose="020B0303030403020204" pitchFamily="34" charset="0"/>
              </a:rPr>
              <a:t> CS107?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4083429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00100011</a:t>
            </a:r>
            <a:endParaRPr sz="2800" b="1" dirty="0">
              <a:solidFill>
                <a:schemeClr val="accent1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|</a:t>
            </a: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800" b="1" dirty="0">
                <a:solidFill>
                  <a:schemeClr val="accent6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00001000</a:t>
            </a:r>
            <a:endParaRPr sz="2800" b="1" dirty="0">
              <a:solidFill>
                <a:schemeClr val="accent6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----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----</a:t>
            </a:r>
            <a:endParaRPr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00101011</a:t>
            </a:r>
            <a:endParaRPr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435370"/>
              </p:ext>
            </p:extLst>
          </p:nvPr>
        </p:nvGraphicFramePr>
        <p:xfrm>
          <a:off x="2032000" y="2195452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3116183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3088140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14302" y="308813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CS106AX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308813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3153784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308813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308813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308813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360615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30E49-CCF8-4C46-A496-78B207B94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600200"/>
            <a:ext cx="9753600" cy="3886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CS106A  0x1 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CS106B  0x2 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0000 0010, or 1 &lt;&lt; 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CS106AX 0x4 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0000 0100, or 1 &lt;&lt; 2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CS107   0x8 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0000 1000, or 1 &lt;&lt; 3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CS111   0x10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0001 0000, or 1 &lt;&lt; 4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CS103   0x20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0010 0000, or 1 &lt;&lt; 5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CS109   0x40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0100 0000, or 1 &lt;&lt; 6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CS161   0x80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1000 0000, or 1 &lt;&lt; 7 */</a:t>
            </a:r>
            <a:endParaRPr lang="en-US" sz="2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schedule = ...;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schedule = schedule | CS107;	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include CS107!</a:t>
            </a:r>
          </a:p>
        </p:txBody>
      </p:sp>
    </p:spTree>
    <p:extLst>
      <p:ext uri="{BB962C8B-B14F-4D97-AF65-F5344CB8AC3E}">
        <p14:creationId xmlns:p14="http://schemas.microsoft.com/office/powerpoint/2010/main" val="2089484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 Masking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3D6753A-DAB5-90A8-F9FA-D178741E1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600200"/>
            <a:ext cx="9753600" cy="3886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CS106A  0x1 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CS106B  0x2 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0000 0010, or 1 &lt;&lt; 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CS106AX 0x4 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0000 0100, or 1 &lt;&lt; 2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CS107   0x8 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0000 1000, or 1 &lt;&lt; 3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CS111   0x10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0001 0000, or 1 &lt;&lt; 4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CS103   0x20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0010 0000, or 1 &lt;&lt; 5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CS109   0x40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0100 0000, or 1 &lt;&lt; 6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#define CS161   0x80  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/* 1000 0000, or 1 &lt;&lt; 7 */</a:t>
            </a:r>
            <a:endParaRPr lang="en-US" sz="2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schedule = ...;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schedule |= CS107;			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include CS107!</a:t>
            </a:r>
          </a:p>
        </p:txBody>
      </p:sp>
    </p:spTree>
    <p:extLst>
      <p:ext uri="{BB962C8B-B14F-4D97-AF65-F5344CB8AC3E}">
        <p14:creationId xmlns:p14="http://schemas.microsoft.com/office/powerpoint/2010/main" val="2984399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How do we update our schedule to indicate we've </a:t>
            </a:r>
            <a:r>
              <a:rPr lang="en-US" b="1" dirty="0">
                <a:solidFill>
                  <a:schemeClr val="accent1"/>
                </a:solidFill>
              </a:rPr>
              <a:t>dropped</a:t>
            </a:r>
            <a:r>
              <a:rPr lang="en-US" dirty="0"/>
              <a:t> CS103?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00100011</a:t>
            </a:r>
            <a:endParaRPr sz="2800" b="1" dirty="0">
              <a:solidFill>
                <a:schemeClr val="accent1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800" b="1" dirty="0">
                <a:solidFill>
                  <a:schemeClr val="accent6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11011111</a:t>
            </a:r>
            <a:endParaRPr sz="2800" b="1" dirty="0">
              <a:solidFill>
                <a:schemeClr val="accent6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----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----</a:t>
            </a:r>
            <a:endParaRPr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00000011</a:t>
            </a:r>
            <a:endParaRPr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14302" y="287388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CS106AX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D43AB3-B4C8-8443-8A9F-7B1C79686693}"/>
              </a:ext>
            </a:extLst>
          </p:cNvPr>
          <p:cNvSpPr/>
          <p:nvPr/>
        </p:nvSpPr>
        <p:spPr>
          <a:xfrm>
            <a:off x="457200" y="5832639"/>
            <a:ext cx="1127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schedule &amp;= ~CS103;</a:t>
            </a:r>
            <a:endParaRPr lang="en-US" sz="2800" b="1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62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How do we confirm we’re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enrolled</a:t>
            </a:r>
            <a:r>
              <a:rPr lang="en-US" dirty="0">
                <a:latin typeface="Source Sans 3" panose="020B0303030403020204" pitchFamily="34" charset="0"/>
              </a:rPr>
              <a:t> in CS106B?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00100011</a:t>
            </a:r>
            <a:endParaRPr sz="2800" b="1" dirty="0">
              <a:solidFill>
                <a:schemeClr val="accent1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800" b="1" dirty="0">
                <a:solidFill>
                  <a:schemeClr val="accent6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00000010</a:t>
            </a:r>
            <a:endParaRPr sz="2800" b="1" dirty="0">
              <a:solidFill>
                <a:schemeClr val="accent6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----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----</a:t>
            </a:r>
            <a:endParaRPr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00000010</a:t>
            </a:r>
            <a:endParaRPr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14302" y="287388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CS106AX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04C278-E4DE-A440-ADE0-6D6099182AFC}"/>
              </a:ext>
            </a:extLst>
          </p:cNvPr>
          <p:cNvSpPr/>
          <p:nvPr/>
        </p:nvSpPr>
        <p:spPr>
          <a:xfrm>
            <a:off x="457200" y="5399845"/>
            <a:ext cx="1127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if (schedule &amp; CS106B) {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taking CS106B!</a:t>
            </a:r>
          </a:p>
        </p:txBody>
      </p:sp>
    </p:spTree>
    <p:extLst>
      <p:ext uri="{BB962C8B-B14F-4D97-AF65-F5344CB8AC3E}">
        <p14:creationId xmlns:p14="http://schemas.microsoft.com/office/powerpoint/2010/main" val="26185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4" grpId="0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16723</TotalTime>
  <Words>2306</Words>
  <Application>Microsoft Macintosh PowerPoint</Application>
  <PresentationFormat>Widescreen</PresentationFormat>
  <Paragraphs>510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4 Bits and Bytes Wrap-up, Bitwise Operators</vt:lpstr>
      <vt:lpstr>Casting Between Signed and Unsigned</vt:lpstr>
      <vt:lpstr>Casting Between Signed and Unsigned</vt:lpstr>
      <vt:lpstr>Comparisons Between Different Types</vt:lpstr>
      <vt:lpstr>Comparisons Between Different Types</vt:lpstr>
      <vt:lpstr>Extending Bit Representations</vt:lpstr>
      <vt:lpstr>Extending Bit Representations</vt:lpstr>
      <vt:lpstr>Truncating Bit Representations</vt:lpstr>
      <vt:lpstr>Now that we understand values are really stored in binary, how can we manipulate them at the bit level?</vt:lpstr>
      <vt:lpstr>Bitwise Operators</vt:lpstr>
      <vt:lpstr>and (&amp;)</vt:lpstr>
      <vt:lpstr>or (|)</vt:lpstr>
      <vt:lpstr>not (~)</vt:lpstr>
      <vt:lpstr>exclusive or (^)</vt:lpstr>
      <vt:lpstr>Operators on Multiple Bits</vt:lpstr>
      <vt:lpstr>Operators on Multiple Bits</vt:lpstr>
      <vt:lpstr>Operators on Multiple Bits</vt:lpstr>
      <vt:lpstr>Operators on Multiple Bits</vt:lpstr>
      <vt:lpstr>Bitwise Operators and Bitmasks</vt:lpstr>
      <vt:lpstr>Bit Vectors and Sets</vt:lpstr>
      <vt:lpstr>Bit Vectors and Sets</vt:lpstr>
      <vt:lpstr>Bit Vectors and Sets</vt:lpstr>
      <vt:lpstr>Bit Masking</vt:lpstr>
      <vt:lpstr>Bit Masking</vt:lpstr>
      <vt:lpstr>Bit Masking</vt:lpstr>
      <vt:lpstr>Bit Masking</vt:lpstr>
      <vt:lpstr>Bit Masking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1055</cp:revision>
  <cp:lastPrinted>2024-09-30T16:51:49Z</cp:lastPrinted>
  <dcterms:created xsi:type="dcterms:W3CDTF">2008-06-28T20:57:21Z</dcterms:created>
  <dcterms:modified xsi:type="dcterms:W3CDTF">2026-01-12T17:59:01Z</dcterms:modified>
</cp:coreProperties>
</file>