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332" r:id="rId3"/>
    <p:sldId id="465" r:id="rId4"/>
    <p:sldId id="350" r:id="rId5"/>
    <p:sldId id="651" r:id="rId6"/>
    <p:sldId id="652" r:id="rId7"/>
    <p:sldId id="464" r:id="rId8"/>
    <p:sldId id="650" r:id="rId9"/>
  </p:sldIdLst>
  <p:sldSz cx="12192000" cy="6858000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2FAF66-3620-A943-86AF-4D54BAB3C1D0}">
          <p14:sldIdLst>
            <p14:sldId id="256"/>
          </p14:sldIdLst>
        </p14:section>
        <p14:section name="Bitwise Operators" id="{CB49896D-4AFE-4F44-AD2B-8B24DCD39EF5}">
          <p14:sldIdLst>
            <p14:sldId id="332"/>
            <p14:sldId id="465"/>
            <p14:sldId id="350"/>
            <p14:sldId id="651"/>
            <p14:sldId id="652"/>
            <p14:sldId id="464"/>
            <p14:sldId id="6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9300"/>
    <a:srgbClr val="DDDDDD"/>
    <a:srgbClr val="F8F8F8"/>
    <a:srgbClr val="FF9999"/>
    <a:srgbClr val="8C1515"/>
    <a:srgbClr val="FFFFC0"/>
    <a:srgbClr val="FFFF80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28" autoAdjust="0"/>
    <p:restoredTop sz="82365" autoAdjust="0"/>
  </p:normalViewPr>
  <p:slideViewPr>
    <p:cSldViewPr>
      <p:cViewPr varScale="1">
        <p:scale>
          <a:sx n="98" d="100"/>
          <a:sy n="98" d="100"/>
        </p:scale>
        <p:origin x="568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5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9" d="100"/>
          <a:sy n="109" d="100"/>
        </p:scale>
        <p:origin x="-274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141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C6EEC9E-87D7-B849-9C36-242A317D52C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endParaRPr lang="en-US" altLang="x-non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fld id="{AA742258-FB98-3F4C-92C7-D00F89B753B5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3029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49925-72E0-1F86-64E1-3B3F3C9DD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0F2F0D-F48B-425D-EF3A-EAD4DDC87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3B7DBC-41DA-860A-1C44-973BD27F0C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7712E-D1AF-F19F-95BA-1BF611083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23084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F32C5-C318-9259-2B8A-874F76A9A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E41EE8-2817-2642-D612-22783A4A6E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A07D3E-132C-B698-30FD-58F918D8E9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5202D4-19A3-49B8-34DF-50D23D6056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12787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F2459-E4E0-27C4-98F1-0AB6DD82B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B152D-3321-97BE-52E2-71911875A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045423-DAC8-2B2B-E339-E94854DDEA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2DD38-AAE6-A003-4EB7-3677EB9CC3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6121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8A461-AB38-5978-7856-B9DC2A56B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868D51-73A0-DC90-1916-FD358EF68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02E6B-2315-C6B0-C386-D7C30C919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CFBF7-70AB-6381-5F44-A357B428CD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3254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7AA77-3807-9200-0E34-7F7A8D90F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B3154-8865-36EE-721F-A01AA99DFE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15391-0D71-37C7-BB91-8BE24EB8C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420CF4-CBA3-6C08-7237-9700431E46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93700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8A213-1AD9-1D80-4B48-9C9F314AF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9FC17D-F7D4-33B7-A484-7DDDE4A1C7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DBC701-E360-57E9-5639-F2FDDC04A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5A370-4D77-5FBD-B58B-9EEF01DDD8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06846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AA39-9D1B-D8CF-FB8A-7A0B28BCF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92FD4D-47D6-FD03-5B2E-DE38945B04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236AA6-74DE-EB7D-E746-8F505FC68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98CEE-43CF-FE81-B85C-94C7943E7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742258-FB98-3F4C-92C7-D00F89B753B5}" type="slidenum">
              <a:rPr lang="en-US" altLang="x-none" smtClean="0"/>
              <a:pPr/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34102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>
            <a:extLst>
              <a:ext uri="{FF2B5EF4-FFF2-40B4-BE49-F238E27FC236}">
                <a16:creationId xmlns:a16="http://schemas.microsoft.com/office/drawing/2014/main" id="{78340356-4F82-7642-8E61-31438DC795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Calibri" charset="0"/>
              <a:ea typeface="Arial" charset="0"/>
              <a:cs typeface="Arial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F175B182-7757-2B4B-B49F-0C8D092829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600200"/>
            <a:ext cx="10363200" cy="20574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tx1"/>
                </a:solidFill>
                <a:latin typeface="Calibri" charset="0"/>
              </a:defRPr>
            </a:lvl1pPr>
          </a:lstStyle>
          <a:p>
            <a:pPr lvl="0"/>
            <a:endParaRPr lang="x-none" altLang="x-none" noProof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5481B511-27D1-E445-A6E2-A51E87B26D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114800"/>
            <a:ext cx="6400800" cy="15240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pPr lvl="0"/>
            <a:r>
              <a:rPr lang="en-US" altLang="x-none" noProof="0" dirty="0"/>
              <a:t>Click to edit Master subtitle style</a:t>
            </a: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2CD5DE72-E8AC-D645-BD88-5BA018B0486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09800" y="6306297"/>
            <a:ext cx="7772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x-none" sz="800" dirty="0">
                <a:latin typeface="Calibri" charset="0"/>
              </a:rPr>
              <a:t>This document is copyright (C) Stanford Computer Science, licensed under Creative Commons Attribution 2.5 License.  All rights reserved.</a:t>
            </a:r>
            <a:br>
              <a:rPr lang="en-US" altLang="x-none" sz="800" dirty="0">
                <a:latin typeface="Calibri" charset="0"/>
              </a:rPr>
            </a:br>
            <a:r>
              <a:rPr lang="en-US" altLang="x-none" sz="800" dirty="0">
                <a:latin typeface="Calibri" charset="0"/>
              </a:rPr>
              <a:t>Based on slides created by Cynthia Lee, Chris Gregg, Nick </a:t>
            </a:r>
            <a:r>
              <a:rPr lang="en-US" altLang="x-none" sz="800" dirty="0" err="1">
                <a:latin typeface="Calibri" charset="0"/>
              </a:rPr>
              <a:t>Troccoli</a:t>
            </a:r>
            <a:r>
              <a:rPr lang="en-US" altLang="x-none" sz="800" dirty="0">
                <a:latin typeface="Calibri" charset="0"/>
              </a:rPr>
              <a:t>, Lisa Yan, Jerry Cain and others.</a:t>
            </a:r>
          </a:p>
        </p:txBody>
      </p:sp>
    </p:spTree>
    <p:extLst>
      <p:ext uri="{BB962C8B-B14F-4D97-AF65-F5344CB8AC3E}">
        <p14:creationId xmlns:p14="http://schemas.microsoft.com/office/powerpoint/2010/main" val="211310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736492-65D5-7A4F-80A3-31C72A12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C47DD1-735B-0D4F-9D32-27E3EDDC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95400"/>
            <a:ext cx="118110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77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BA9953C-E887-5F4C-9DD0-4F107760D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36730"/>
            <a:ext cx="10958512" cy="2852737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DDC236-00E5-2A48-8790-05E2F1718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7"/>
            <a:ext cx="10958512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540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FA560C6-A739-2049-B91E-DFEB262D8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053172-13CE-2343-B369-1A8A92D7D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86B485-66BF-7341-A676-CCAF29FCB1D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1299882"/>
            <a:ext cx="5833872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53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58FD81F-A890-1E4F-B50C-FA58B0FE3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EA21BD5-23D0-9A4C-8FB5-C2A851AD2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2316956"/>
            <a:ext cx="5833872" cy="4160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FAFCA5F-2182-4F49-BA8A-15432F96A26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0" y="2316956"/>
            <a:ext cx="5833872" cy="416452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B291DF-3599-8746-A039-AF3E6FA7DB5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524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0D46F08-21FE-D846-93BD-BD73EF536E3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172200" y="1493044"/>
            <a:ext cx="58338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82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B15EFE8-1D4D-3341-ABA9-3C476C84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80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78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B5AFA63-4AC5-A544-B0C8-BCA9F9986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5D5EC6-7C9A-704C-B040-4E8BFC2DC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3400" y="1524000"/>
            <a:ext cx="76009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F2C3107-306B-114F-B302-3E7C93CBD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523999"/>
            <a:ext cx="41910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104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60B452-E427-004F-BA7B-F5700212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CBBB664-6680-4947-9DFB-6AAFC2FF45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523999"/>
            <a:ext cx="41148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EBC0EC-CB7F-8E41-B709-6B10FCE8C4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43400" y="1523999"/>
            <a:ext cx="76200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4EB059-4C62-3143-8431-5E430186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Vertical Text Placeholder 2">
            <a:extLst>
              <a:ext uri="{FF2B5EF4-FFF2-40B4-BE49-F238E27FC236}">
                <a16:creationId xmlns:a16="http://schemas.microsoft.com/office/drawing/2014/main" id="{59AEACB6-59D2-4E47-BE1E-F7C225C46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295400"/>
            <a:ext cx="11811000" cy="5181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73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0DAD-9DC2-2C41-B4F6-8A63BB918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00C5A-24A2-E340-BF9D-601E93A82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48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BAC2715-7B69-034F-ADD4-FCB4F1C9EE1C}"/>
              </a:ext>
            </a:extLst>
          </p:cNvPr>
          <p:cNvSpPr txBox="1">
            <a:spLocks noGrp="1"/>
          </p:cNvSpPr>
          <p:nvPr userDrawn="1"/>
        </p:nvSpPr>
        <p:spPr>
          <a:xfrm>
            <a:off x="10972800" y="6356355"/>
            <a:ext cx="1016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>
              <a:spcBef>
                <a:spcPts val="500"/>
              </a:spcBef>
            </a:pPr>
            <a:fld id="{6B0F97DD-C0E0-384C-93CD-7A62F824A3DE}" type="slidenum">
              <a:rPr lang="en-US" altLang="x-none" sz="1200">
                <a:solidFill>
                  <a:srgbClr val="424242"/>
                </a:solidFill>
                <a:latin typeface="Verdana" charset="0"/>
              </a:rPr>
              <a:pPr>
                <a:spcBef>
                  <a:spcPts val="500"/>
                </a:spcBef>
              </a:pPr>
              <a:t>‹#›</a:t>
            </a:fld>
            <a:endParaRPr lang="en-US" altLang="x-none"/>
          </a:p>
        </p:txBody>
      </p:sp>
      <p:sp>
        <p:nvSpPr>
          <p:cNvPr id="8" name="AutoShape 3">
            <a:extLst>
              <a:ext uri="{FF2B5EF4-FFF2-40B4-BE49-F238E27FC236}">
                <a16:creationId xmlns:a16="http://schemas.microsoft.com/office/drawing/2014/main" id="{85DF6712-59E7-BE4D-938E-10F7141D2A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1143000"/>
          </a:xfrm>
          <a:prstGeom prst="roundRect">
            <a:avLst>
              <a:gd name="adj" fmla="val 111"/>
            </a:avLst>
          </a:prstGeom>
          <a:solidFill>
            <a:srgbClr val="8C1515"/>
          </a:solidFill>
          <a:ln w="9398">
            <a:solidFill>
              <a:srgbClr val="000000"/>
            </a:solidFill>
            <a:miter lim="800000"/>
            <a:headEnd/>
            <a:tailEnd/>
          </a:ln>
        </p:spPr>
        <p:txBody>
          <a:bodyPr wrap="none" lIns="91432" tIns="45716" rIns="91432" bIns="45716" anchor="ctr"/>
          <a:lstStyle>
            <a:lvl1pPr algn="l" defTabSz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45720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457200">
              <a:defRPr>
                <a:solidFill>
                  <a:schemeClr val="tx1"/>
                </a:solidFill>
                <a:latin typeface="Arial" charset="0"/>
              </a:defRPr>
            </a:lvl3pPr>
            <a:lvl4pPr marL="1598613" indent="-227013" algn="l" defTabSz="4572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4572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Andale Mono" charset="0"/>
              <a:buNone/>
            </a:pPr>
            <a:endParaRPr lang="x-none" altLang="x-none">
              <a:latin typeface="Tahoma" charset="0"/>
              <a:ea typeface="Arial" charset="0"/>
              <a:cs typeface="Arial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DCD2242-3A48-6A44-9897-F959BCA69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295400"/>
            <a:ext cx="11836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888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E12E-CDB2-DA48-B93C-F340374AA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CS107 Lecture 4 Extras</a:t>
            </a:r>
            <a:br>
              <a:rPr lang="en-US" dirty="0">
                <a:latin typeface="Source Sans 3" panose="020B0303030403020204" pitchFamily="34" charset="0"/>
              </a:rPr>
            </a:br>
            <a:r>
              <a:rPr lang="en-US" sz="3400" dirty="0">
                <a:latin typeface="Source Sans 3" panose="020B0303030403020204" pitchFamily="34" charset="0"/>
              </a:rPr>
              <a:t>Bits and Bytes Wrap-up, Bitwise Operators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0AEE8B4-43D0-25D7-325C-A8A90DD83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6400" y="4114800"/>
            <a:ext cx="8839200" cy="1524000"/>
          </a:xfrm>
        </p:spPr>
        <p:txBody>
          <a:bodyPr/>
          <a:lstStyle/>
          <a:p>
            <a:pPr>
              <a:spcBef>
                <a:spcPts val="360"/>
              </a:spcBef>
            </a:pPr>
            <a:r>
              <a:rPr lang="en-US" sz="2000" dirty="0">
                <a:latin typeface="Source Sans 3" panose="020B0303030403020204" pitchFamily="34" charset="0"/>
              </a:rPr>
              <a:t>Reading: Bryant &amp; O’Hallaron, Ch. 2.1</a:t>
            </a:r>
          </a:p>
        </p:txBody>
      </p:sp>
    </p:spTree>
    <p:extLst>
      <p:ext uri="{BB962C8B-B14F-4D97-AF65-F5344CB8AC3E}">
        <p14:creationId xmlns:p14="http://schemas.microsoft.com/office/powerpoint/2010/main" val="305782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6B522-8E4E-DED1-2DBC-AC3BA2844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4AE26-2449-CEFA-817A-B08C6709B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Casting Between Signed and Unsigned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76D2DA-B5F4-B731-BD11-850B17ED0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What happens at the byte level when we cast between variable types? </a:t>
            </a:r>
          </a:p>
          <a:p>
            <a:pPr marL="0" indent="0" algn="ctr">
              <a:buNone/>
            </a:pP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b="1" dirty="0">
                <a:latin typeface="Source Sans 3" panose="020B0303030403020204" pitchFamily="34" charset="0"/>
              </a:rPr>
              <a:t>The bit patterns remain the same, but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their interpretations are dictated by the type</a:t>
            </a:r>
            <a:r>
              <a:rPr lang="en-US" sz="2400" b="1" dirty="0">
                <a:latin typeface="Source Sans 3" panose="020B0303030403020204" pitchFamily="34" charset="0"/>
              </a:rPr>
              <a:t>.</a:t>
            </a:r>
            <a:endParaRPr lang="en-US" sz="20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int v = -12345;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unsigned int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v;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("v = %d,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%u\n", v,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);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sz="2000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Output: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v = -12345,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4294954951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  <a:b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endParaRPr lang="en-US" sz="2400" b="1" dirty="0">
              <a:latin typeface="Source Sans 3" panose="020B030303040302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Why the difference?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-12345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 in two’s complement binary is </a:t>
            </a:r>
            <a:r>
              <a:rPr lang="en-US" sz="2400" b="1" dirty="0">
                <a:latin typeface="Source Sans 3" panose="020B0303030403020204" pitchFamily="34" charset="0"/>
                <a:cs typeface="Consolas" panose="020B0609020204030204" pitchFamily="49" charset="0"/>
              </a:rPr>
              <a:t>0b11111111111111111100111111000111.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When treated as an unsigned, inherently nonnegative number, </a:t>
            </a:r>
            <a:r>
              <a:rPr lang="en-US" sz="2400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-12345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 is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  <a:cs typeface="Calibri" panose="020F0502020204030204" pitchFamily="34" charset="0"/>
              </a:rPr>
              <a:t>all magnitude</a:t>
            </a:r>
            <a:r>
              <a:rPr lang="en-US" sz="2400" dirty="0">
                <a:latin typeface="Source Sans 3" panose="020B030303040302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866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0A063-9B9C-F3A0-5B7C-DF793127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17C53-56D6-73C2-148A-3982B0D7C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C-style casts</a:t>
            </a:r>
            <a:r>
              <a:rPr lang="en-US" dirty="0">
                <a:latin typeface="Source Sans 3" panose="020B0303030403020204" pitchFamily="34" charset="0"/>
              </a:rPr>
              <a:t> can be used to on-the-fly reinterpret a value under a different type system, as with: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int v = -12345;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printf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("v = %d,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uv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%u\n", v, (unsigned int) v);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You can also append a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alibri" panose="020F0502020204030204" pitchFamily="34" charset="0"/>
              </a:rPr>
              <a:t>U</a:t>
            </a:r>
            <a: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  <a:t> to a numeric literal to treat it as an unsigned, as with:</a:t>
            </a:r>
            <a:br>
              <a:rPr lang="en-US" dirty="0">
                <a:latin typeface="Source Sans 3" panose="020B0303030403020204" pitchFamily="34" charset="0"/>
                <a:cs typeface="Calibri" panose="020F0502020204030204" pitchFamily="34" charset="0"/>
              </a:rPr>
            </a:br>
            <a:endParaRPr lang="en-US" b="1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-12345U</a:t>
            </a:r>
            <a:b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Source Sans 3" panose="020B0303030403020204" pitchFamily="34" charset="0"/>
              </a:rPr>
              <a:t>Here, the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-12345</a:t>
            </a:r>
            <a:r>
              <a:rPr lang="en-US" dirty="0">
                <a:latin typeface="Source Sans 3" panose="020B0303030403020204" pitchFamily="34" charset="0"/>
              </a:rPr>
              <a:t> is evaluated for its 32-bit,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signed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 bit pattern, but because of that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</a:t>
            </a:r>
            <a:r>
              <a:rPr lang="en-US" dirty="0">
                <a:latin typeface="Source Sans 3" panose="020B0303030403020204" pitchFamily="34" charset="0"/>
              </a:rPr>
              <a:t>, its bits are then interpreted as an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dirty="0">
                <a:latin typeface="Source Sans 3" panose="020B0303030403020204" pitchFamily="34" charset="0"/>
              </a:rPr>
              <a:t> instead.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FA4B77-23A9-5AC4-4D34-758835E94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1277600" cy="1143000"/>
          </a:xfrm>
        </p:spPr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Casting Between Signed and Unsigned</a:t>
            </a:r>
          </a:p>
        </p:txBody>
      </p:sp>
    </p:spTree>
    <p:extLst>
      <p:ext uri="{BB962C8B-B14F-4D97-AF65-F5344CB8AC3E}">
        <p14:creationId xmlns:p14="http://schemas.microsoft.com/office/powerpoint/2010/main" val="296323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63C6B-E3FA-485E-4CE1-4CD047039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AC415-D0F2-8B44-795B-7EE155D9A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Extending Bit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6520F-8536-AC7A-6C0F-218351C4D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What happens when we initialize a variable of type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 from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	short s = 4, t = -4;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	int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s, j = t;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Though it's uncommon, C allows it and defines clear rules for how the conversion works, choosing a behavior that's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efficient</a:t>
            </a:r>
            <a:r>
              <a:rPr lang="en-US" sz="2400" dirty="0">
                <a:latin typeface="Source Sans 3" panose="020B0303030403020204" pitchFamily="34" charset="0"/>
              </a:rPr>
              <a:t> for the hardware and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intuitive</a:t>
            </a:r>
            <a:r>
              <a:rPr lang="en-US" sz="2400" dirty="0">
                <a:latin typeface="Source Sans 3" panose="020B0303030403020204" pitchFamily="34" charset="0"/>
              </a:rPr>
              <a:t> for the programmer.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In this case, the easiest thing to preserve the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signed value</a:t>
            </a:r>
            <a:r>
              <a:rPr lang="en-US" sz="2400" dirty="0">
                <a:latin typeface="Source Sans 3" panose="020B0303030403020204" pitchFamily="34" charset="0"/>
              </a:rPr>
              <a:t> is to </a:t>
            </a:r>
            <a:r>
              <a:rPr lang="en-US" sz="2400" b="1" dirty="0">
                <a:solidFill>
                  <a:srgbClr val="FF9300"/>
                </a:solidFill>
                <a:latin typeface="Source Sans 3" panose="020B0303030403020204" pitchFamily="34" charset="0"/>
              </a:rPr>
              <a:t>sign extend</a:t>
            </a:r>
            <a:r>
              <a:rPr lang="en-US" sz="2400" dirty="0">
                <a:latin typeface="Source Sans 3" panose="020B0303030403020204" pitchFamily="34" charset="0"/>
              </a:rPr>
              <a:t> the bit pattern of the smaller integer to fill the extra bits of the larger one.</a:t>
            </a: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endParaRPr lang="en-US" sz="18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2D5998-0157-C784-D7C7-23A4CDAAFB76}"/>
              </a:ext>
            </a:extLst>
          </p:cNvPr>
          <p:cNvSpPr txBox="1"/>
          <p:nvPr/>
        </p:nvSpPr>
        <p:spPr>
          <a:xfrm>
            <a:off x="4495800" y="4240029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000 0000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75D025-8D09-A6A5-3D94-993F6C4BD70F}"/>
              </a:ext>
            </a:extLst>
          </p:cNvPr>
          <p:cNvSpPr txBox="1"/>
          <p:nvPr/>
        </p:nvSpPr>
        <p:spPr>
          <a:xfrm>
            <a:off x="5947331" y="4240029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0000 0100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69066A-5740-9052-4FF1-0CE811B1EA31}"/>
              </a:ext>
            </a:extLst>
          </p:cNvPr>
          <p:cNvSpPr txBox="1"/>
          <p:nvPr/>
        </p:nvSpPr>
        <p:spPr>
          <a:xfrm>
            <a:off x="4495800" y="476176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111 1111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253E6B-FD23-9E04-D75D-9AC4D9E5EB69}"/>
              </a:ext>
            </a:extLst>
          </p:cNvPr>
          <p:cNvSpPr txBox="1"/>
          <p:nvPr/>
        </p:nvSpPr>
        <p:spPr>
          <a:xfrm>
            <a:off x="5947331" y="476176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370CA6-F9A0-08E5-1939-4E0370C8966B}"/>
              </a:ext>
            </a:extLst>
          </p:cNvPr>
          <p:cNvSpPr txBox="1"/>
          <p:nvPr/>
        </p:nvSpPr>
        <p:spPr>
          <a:xfrm>
            <a:off x="7411628" y="4240029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919AB3-4A14-9863-2A23-9AC6CBB0B3F2}"/>
              </a:ext>
            </a:extLst>
          </p:cNvPr>
          <p:cNvSpPr txBox="1"/>
          <p:nvPr/>
        </p:nvSpPr>
        <p:spPr>
          <a:xfrm>
            <a:off x="7419484" y="476176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29C04F-5E5D-DDAB-1AA9-FDF43630F273}"/>
              </a:ext>
            </a:extLst>
          </p:cNvPr>
          <p:cNvSpPr txBox="1"/>
          <p:nvPr/>
        </p:nvSpPr>
        <p:spPr>
          <a:xfrm>
            <a:off x="7867576" y="4403973"/>
            <a:ext cx="396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  <a:r>
              <a:rPr lang="en-US" dirty="0">
                <a:latin typeface="Source Sans 3" panose="020B0303030403020204" pitchFamily="34" charset="0"/>
              </a:rPr>
              <a:t> are each four-byte quantities that evaluate to 4 and -4, respectively. By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sign extending</a:t>
            </a:r>
            <a:r>
              <a:rPr lang="en-US" dirty="0">
                <a:latin typeface="Source Sans 3" panose="020B0303030403020204" pitchFamily="34" charset="0"/>
              </a:rPr>
              <a:t> the two-byte representations—that is, by replicating the sign bit to full up the extra space, we preserve both </a:t>
            </a:r>
            <a:r>
              <a:rPr lang="en-US" b="1" dirty="0">
                <a:solidFill>
                  <a:schemeClr val="accent2"/>
                </a:solidFill>
                <a:latin typeface="Source Sans 3" panose="020B0303030403020204" pitchFamily="34" charset="0"/>
              </a:rPr>
              <a:t>magnitude</a:t>
            </a:r>
            <a:r>
              <a:rPr lang="en-US" dirty="0">
                <a:latin typeface="Source Sans 3" panose="020B0303030403020204" pitchFamily="34" charset="0"/>
              </a:rPr>
              <a:t> and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sign</a:t>
            </a:r>
            <a:r>
              <a:rPr lang="en-US" dirty="0">
                <a:latin typeface="Source Sans 3" panose="020B0303030403020204" pitchFamily="34" charset="0"/>
              </a:rPr>
              <a:t>.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3B1E43-196E-84FA-8F73-08586E18DA35}"/>
              </a:ext>
            </a:extLst>
          </p:cNvPr>
          <p:cNvSpPr txBox="1"/>
          <p:nvPr/>
        </p:nvSpPr>
        <p:spPr>
          <a:xfrm>
            <a:off x="4492069" y="5281136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000 0000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7243FE-2C74-A8D9-4407-22C553BFB043}"/>
              </a:ext>
            </a:extLst>
          </p:cNvPr>
          <p:cNvSpPr txBox="1"/>
          <p:nvPr/>
        </p:nvSpPr>
        <p:spPr>
          <a:xfrm>
            <a:off x="5943600" y="5281136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6841C2-A29B-5271-EC80-164337FCCF8F}"/>
              </a:ext>
            </a:extLst>
          </p:cNvPr>
          <p:cNvSpPr txBox="1"/>
          <p:nvPr/>
        </p:nvSpPr>
        <p:spPr>
          <a:xfrm>
            <a:off x="4492069" y="5802868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</a:t>
            </a:r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111 1111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377422-F8F2-772E-1946-39AD21EDAC48}"/>
              </a:ext>
            </a:extLst>
          </p:cNvPr>
          <p:cNvSpPr txBox="1"/>
          <p:nvPr/>
        </p:nvSpPr>
        <p:spPr>
          <a:xfrm>
            <a:off x="5943600" y="5802868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BAA03A-3756-4683-83A0-56B40C8746A7}"/>
              </a:ext>
            </a:extLst>
          </p:cNvPr>
          <p:cNvSpPr txBox="1"/>
          <p:nvPr/>
        </p:nvSpPr>
        <p:spPr>
          <a:xfrm>
            <a:off x="7407897" y="5281136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BCB48B-F357-4273-9CF0-43625B21F494}"/>
              </a:ext>
            </a:extLst>
          </p:cNvPr>
          <p:cNvSpPr txBox="1"/>
          <p:nvPr/>
        </p:nvSpPr>
        <p:spPr>
          <a:xfrm>
            <a:off x="7415753" y="5802868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DAF3A4-4645-EB1B-6C93-E506FEE0169D}"/>
              </a:ext>
            </a:extLst>
          </p:cNvPr>
          <p:cNvSpPr txBox="1"/>
          <p:nvPr/>
        </p:nvSpPr>
        <p:spPr>
          <a:xfrm>
            <a:off x="1589007" y="5281136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7E98CD-E652-D1AF-B3F3-A539C19E16D3}"/>
              </a:ext>
            </a:extLst>
          </p:cNvPr>
          <p:cNvSpPr txBox="1"/>
          <p:nvPr/>
        </p:nvSpPr>
        <p:spPr>
          <a:xfrm>
            <a:off x="3040538" y="5281136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C4D1C2-5EC8-7B90-B822-EAA797A53584}"/>
              </a:ext>
            </a:extLst>
          </p:cNvPr>
          <p:cNvSpPr txBox="1"/>
          <p:nvPr/>
        </p:nvSpPr>
        <p:spPr>
          <a:xfrm>
            <a:off x="1589007" y="5802868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851749-E536-33BF-498A-5E0FDFE95D49}"/>
              </a:ext>
            </a:extLst>
          </p:cNvPr>
          <p:cNvSpPr txBox="1"/>
          <p:nvPr/>
        </p:nvSpPr>
        <p:spPr>
          <a:xfrm>
            <a:off x="3040538" y="5802868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07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BEB1C-EB24-B1B8-AFF5-6F0562EE7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B4BA2-7545-8108-EA16-1DE05204E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Extending Bit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035C8-A1F5-58C5-C9B7-113E97CB7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295400"/>
            <a:ext cx="11811000" cy="5181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What happens when we initialize an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 from an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unsigned</a:t>
            </a:r>
            <a:r>
              <a:rPr lang="en-US" sz="2400" dirty="0">
                <a:latin typeface="Source Sans 3" panose="020B0303030403020204" pitchFamily="34" charset="0"/>
              </a:rPr>
              <a:t>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unsigned short us = 0b1111111111110010;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	unsigned int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ui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us;</a:t>
            </a: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This is simpler, because we can always fill the extra bits with zeroes. In an unsigned world, leading zero bits leave the value alone.</a:t>
            </a: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br>
              <a:rPr lang="en-US" sz="2400" dirty="0">
                <a:latin typeface="Source Sans 3" panose="020B0303030403020204" pitchFamily="34" charset="0"/>
              </a:rPr>
            </a:br>
            <a:r>
              <a:rPr lang="en-US" sz="2400" b="1" dirty="0">
                <a:solidFill>
                  <a:srgbClr val="0070C0"/>
                </a:solidFill>
                <a:latin typeface="Source Sans 3" panose="020B0303030403020204" pitchFamily="34" charset="0"/>
              </a:rPr>
              <a:t>Sign and zero extension</a:t>
            </a:r>
            <a:r>
              <a:rPr lang="en-US" sz="2400" dirty="0">
                <a:latin typeface="Source Sans 3" panose="020B0303030403020204" pitchFamily="34" charset="0"/>
              </a:rPr>
              <a:t> aren't unique to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s.  </a:t>
            </a:r>
          </a:p>
          <a:p>
            <a:pPr marL="0" indent="0" algn="ctr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long</a:t>
            </a:r>
            <a:r>
              <a:rPr lang="en-US" sz="2400" dirty="0">
                <a:latin typeface="Source Sans 3" panose="020B0303030403020204" pitchFamily="34" charset="0"/>
              </a:rPr>
              <a:t>s can be initialized from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 err="1">
                <a:latin typeface="Source Sans 3" panose="020B0303030403020204" pitchFamily="34" charset="0"/>
              </a:rPr>
              <a:t>s</a:t>
            </a:r>
            <a:r>
              <a:rPr lang="en-US" sz="2400" dirty="0">
                <a:latin typeface="Source Sans 3" panose="020B0303030403020204" pitchFamily="34" charset="0"/>
              </a:rPr>
              <a:t>,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s, or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s. </a:t>
            </a:r>
          </a:p>
          <a:p>
            <a:pPr marL="0" indent="0" algn="ctr">
              <a:buNone/>
            </a:pP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 err="1">
                <a:latin typeface="Source Sans 3" panose="020B0303030403020204" pitchFamily="34" charset="0"/>
              </a:rPr>
              <a:t>s</a:t>
            </a:r>
            <a:r>
              <a:rPr lang="en-US" sz="2400" dirty="0">
                <a:latin typeface="Source Sans 3" panose="020B0303030403020204" pitchFamily="34" charset="0"/>
              </a:rPr>
              <a:t> and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s can be initialized from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char</a:t>
            </a:r>
            <a:r>
              <a:rPr lang="en-US" sz="2400" dirty="0">
                <a:latin typeface="Source Sans 3" panose="020B0303030403020204" pitchFamily="34" charset="0"/>
              </a:rPr>
              <a:t>s.</a:t>
            </a: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endParaRPr lang="en-US" sz="18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8B3D32-2551-AA9D-476D-4F5CCAB2AEF0}"/>
              </a:ext>
            </a:extLst>
          </p:cNvPr>
          <p:cNvSpPr txBox="1"/>
          <p:nvPr/>
        </p:nvSpPr>
        <p:spPr>
          <a:xfrm>
            <a:off x="4506993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E392BB-4686-248E-8FB5-CF2C86A2F327}"/>
              </a:ext>
            </a:extLst>
          </p:cNvPr>
          <p:cNvSpPr txBox="1"/>
          <p:nvPr/>
        </p:nvSpPr>
        <p:spPr>
          <a:xfrm>
            <a:off x="5958524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1111 0010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630633-F226-74A0-B6EC-B664FE42BD25}"/>
              </a:ext>
            </a:extLst>
          </p:cNvPr>
          <p:cNvSpPr txBox="1"/>
          <p:nvPr/>
        </p:nvSpPr>
        <p:spPr>
          <a:xfrm>
            <a:off x="7402593" y="3429000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CE23CD-B775-F5BC-5732-3F66610CB76C}"/>
              </a:ext>
            </a:extLst>
          </p:cNvPr>
          <p:cNvSpPr txBox="1"/>
          <p:nvPr/>
        </p:nvSpPr>
        <p:spPr>
          <a:xfrm>
            <a:off x="4503262" y="3913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60FC18-CC89-B6AF-FCA8-487659339C34}"/>
              </a:ext>
            </a:extLst>
          </p:cNvPr>
          <p:cNvSpPr txBox="1"/>
          <p:nvPr/>
        </p:nvSpPr>
        <p:spPr>
          <a:xfrm>
            <a:off x="5954793" y="3913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1111 0010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924762-E4E9-3B06-0F61-651B50B915D2}"/>
              </a:ext>
            </a:extLst>
          </p:cNvPr>
          <p:cNvSpPr txBox="1"/>
          <p:nvPr/>
        </p:nvSpPr>
        <p:spPr>
          <a:xfrm>
            <a:off x="7402593" y="3913371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>
                <a:latin typeface="Source Code Pro" panose="020B0309030403020204" pitchFamily="34" charset="0"/>
                <a:ea typeface="Source Code Pro" panose="020B0309030403020204" pitchFamily="34" charset="0"/>
              </a:rPr>
              <a:t>ui</a:t>
            </a:r>
            <a:endParaRPr lang="en-US" b="1" dirty="0">
              <a:latin typeface="Source Code Pro" panose="020B0309030403020204" pitchFamily="34" charset="0"/>
              <a:ea typeface="Source Code Pro" panose="020B0309030403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639B21-279D-F483-DE12-1B8D2B4016BB}"/>
              </a:ext>
            </a:extLst>
          </p:cNvPr>
          <p:cNvSpPr txBox="1"/>
          <p:nvPr/>
        </p:nvSpPr>
        <p:spPr>
          <a:xfrm>
            <a:off x="1600200" y="3913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9A5C30-E652-C51E-668E-5CE9B2862866}"/>
              </a:ext>
            </a:extLst>
          </p:cNvPr>
          <p:cNvSpPr txBox="1"/>
          <p:nvPr/>
        </p:nvSpPr>
        <p:spPr>
          <a:xfrm>
            <a:off x="3051731" y="3913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</p:spTree>
    <p:extLst>
      <p:ext uri="{BB962C8B-B14F-4D97-AF65-F5344CB8AC3E}">
        <p14:creationId xmlns:p14="http://schemas.microsoft.com/office/powerpoint/2010/main" val="414742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  <p:bldP spid="14" grpId="0" animBg="1"/>
      <p:bldP spid="15" grpId="0" animBg="1"/>
      <p:bldP spid="18" grpId="0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3FC8D-0519-1592-EB30-C82B68F58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38BBE-9E8D-1563-7981-179781D2F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Truncating Bit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98810-CC8E-E680-0C8D-3B66A29BE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What about the opposite? What happens when we initialize a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short</a:t>
            </a:r>
            <a:r>
              <a:rPr lang="en-US" sz="2400" dirty="0">
                <a:latin typeface="Source Sans 3" panose="020B0303030403020204" pitchFamily="34" charset="0"/>
              </a:rPr>
              <a:t> from an 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int</a:t>
            </a:r>
            <a:r>
              <a:rPr lang="en-US" sz="2400" dirty="0">
                <a:latin typeface="Source Sans 3" panose="020B0303030403020204" pitchFamily="34" charset="0"/>
              </a:rPr>
              <a:t>?</a:t>
            </a:r>
          </a:p>
          <a:p>
            <a:pPr marL="0" indent="0">
              <a:buNone/>
            </a:pP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int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 = 50000, j = 100000, k = -32769;</a:t>
            </a:r>
            <a:b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</a:b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		short s = </a:t>
            </a:r>
            <a:r>
              <a:rPr lang="en-US" sz="2400" b="1" dirty="0" err="1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i</a:t>
            </a:r>
            <a:r>
              <a:rPr lang="en-US" sz="2400" b="1" dirty="0">
                <a:latin typeface="Source Code Pro" panose="020B0309030403020204" pitchFamily="34" charset="0"/>
                <a:ea typeface="Source Code Pro" panose="020B0309030403020204" pitchFamily="34" charset="0"/>
                <a:cs typeface="Consolas" panose="020B0609020204030204" pitchFamily="49" charset="0"/>
              </a:rPr>
              <a:t>, t = j, v = k;</a:t>
            </a:r>
          </a:p>
          <a:p>
            <a:pPr marL="0" indent="0" algn="ctr">
              <a:buNone/>
            </a:pPr>
            <a:r>
              <a:rPr lang="en-US" sz="2400" dirty="0">
                <a:latin typeface="Source Sans 3" panose="020B0303030403020204" pitchFamily="34" charset="0"/>
              </a:rPr>
              <a:t>C can’t wedge four bytes of data into two, so it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discards</a:t>
            </a:r>
            <a:r>
              <a:rPr lang="en-US" sz="2400" dirty="0">
                <a:latin typeface="Source Sans 3" panose="020B0303030403020204" pitchFamily="34" charset="0"/>
              </a:rPr>
              <a:t>—or rather,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truncates</a:t>
            </a:r>
            <a:r>
              <a:rPr lang="en-US" sz="2400" dirty="0">
                <a:latin typeface="Source Sans 3" panose="020B0303030403020204" pitchFamily="34" charset="0"/>
              </a:rPr>
              <a:t>—the most significant bits and </a:t>
            </a:r>
            <a:r>
              <a:rPr lang="en-US" sz="2400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retains</a:t>
            </a:r>
            <a:r>
              <a:rPr lang="en-US" sz="2400" dirty="0">
                <a:latin typeface="Source Sans 3" panose="020B0303030403020204" pitchFamily="34" charset="0"/>
              </a:rPr>
              <a:t> the least significant ones.</a:t>
            </a: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br>
              <a:rPr lang="en-US" sz="2400" dirty="0">
                <a:latin typeface="Source Sans 3" panose="020B0303030403020204" pitchFamily="34" charset="0"/>
              </a:rPr>
            </a:br>
            <a:endParaRPr lang="en-US" sz="18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  <a:p>
            <a:pPr marL="0" indent="0" algn="ctr">
              <a:buNone/>
            </a:pPr>
            <a:endParaRPr lang="en-US" sz="2400" dirty="0">
              <a:latin typeface="Source Sans 3" panose="020B0303030403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B2EC49-4635-ADB5-0285-B1DD8C37B2D2}"/>
              </a:ext>
            </a:extLst>
          </p:cNvPr>
          <p:cNvSpPr txBox="1"/>
          <p:nvPr/>
        </p:nvSpPr>
        <p:spPr>
          <a:xfrm>
            <a:off x="4339669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1100 0011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E810AC-3977-4872-C8BF-CD0C5BAACB92}"/>
              </a:ext>
            </a:extLst>
          </p:cNvPr>
          <p:cNvSpPr txBox="1"/>
          <p:nvPr/>
        </p:nvSpPr>
        <p:spPr>
          <a:xfrm>
            <a:off x="5791200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0101 0000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070E3E-8914-E61E-7465-B7065AD3E361}"/>
              </a:ext>
            </a:extLst>
          </p:cNvPr>
          <p:cNvSpPr txBox="1"/>
          <p:nvPr/>
        </p:nvSpPr>
        <p:spPr>
          <a:xfrm>
            <a:off x="4339669" y="39507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1000 0110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A49B88-58C8-EAF2-89E8-C84478166DBC}"/>
              </a:ext>
            </a:extLst>
          </p:cNvPr>
          <p:cNvSpPr txBox="1"/>
          <p:nvPr/>
        </p:nvSpPr>
        <p:spPr>
          <a:xfrm>
            <a:off x="5791200" y="39507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1010 0000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CAD769-EBE8-4CB6-31CB-A5A7B1C902B1}"/>
              </a:ext>
            </a:extLst>
          </p:cNvPr>
          <p:cNvSpPr txBox="1"/>
          <p:nvPr/>
        </p:nvSpPr>
        <p:spPr>
          <a:xfrm>
            <a:off x="7255497" y="34290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87FC25-C4A4-6E0E-FC94-F0DE2F738297}"/>
              </a:ext>
            </a:extLst>
          </p:cNvPr>
          <p:cNvSpPr txBox="1"/>
          <p:nvPr/>
        </p:nvSpPr>
        <p:spPr>
          <a:xfrm>
            <a:off x="7263353" y="3950732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j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B4A344-7D6B-86CC-E678-6E29A52D4A8A}"/>
              </a:ext>
            </a:extLst>
          </p:cNvPr>
          <p:cNvSpPr txBox="1"/>
          <p:nvPr/>
        </p:nvSpPr>
        <p:spPr>
          <a:xfrm>
            <a:off x="1436607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449D0D-B59D-851D-C65B-A7DB74BE46C9}"/>
              </a:ext>
            </a:extLst>
          </p:cNvPr>
          <p:cNvSpPr txBox="1"/>
          <p:nvPr/>
        </p:nvSpPr>
        <p:spPr>
          <a:xfrm>
            <a:off x="2888138" y="3429000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AA4757-7AF3-4243-C46B-09FE337EAF7D}"/>
              </a:ext>
            </a:extLst>
          </p:cNvPr>
          <p:cNvSpPr txBox="1"/>
          <p:nvPr/>
        </p:nvSpPr>
        <p:spPr>
          <a:xfrm>
            <a:off x="1436607" y="39507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0000 0000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79BB83-9763-E0F4-C78F-7384C7A9A91E}"/>
              </a:ext>
            </a:extLst>
          </p:cNvPr>
          <p:cNvSpPr txBox="1"/>
          <p:nvPr/>
        </p:nvSpPr>
        <p:spPr>
          <a:xfrm>
            <a:off x="2888138" y="39507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0000 0001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19F0F4-8B1F-9C1F-EB73-4518F22E3D9B}"/>
              </a:ext>
            </a:extLst>
          </p:cNvPr>
          <p:cNvSpPr txBox="1"/>
          <p:nvPr/>
        </p:nvSpPr>
        <p:spPr>
          <a:xfrm>
            <a:off x="4335938" y="4464493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0111 1111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C7DFBE-FCCF-11E2-0818-FDF65CE410EA}"/>
              </a:ext>
            </a:extLst>
          </p:cNvPr>
          <p:cNvSpPr txBox="1"/>
          <p:nvPr/>
        </p:nvSpPr>
        <p:spPr>
          <a:xfrm>
            <a:off x="5787469" y="4464493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00C70D-F9A6-96DA-BB06-918614C839BB}"/>
              </a:ext>
            </a:extLst>
          </p:cNvPr>
          <p:cNvSpPr txBox="1"/>
          <p:nvPr/>
        </p:nvSpPr>
        <p:spPr>
          <a:xfrm>
            <a:off x="7259622" y="4464493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20EDE7-77F9-3DDD-F95A-9724CBA8F5DC}"/>
              </a:ext>
            </a:extLst>
          </p:cNvPr>
          <p:cNvSpPr txBox="1"/>
          <p:nvPr/>
        </p:nvSpPr>
        <p:spPr>
          <a:xfrm>
            <a:off x="1432876" y="4464493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92A60E5-5BE0-CFEB-7C1D-6BC65E355C4B}"/>
              </a:ext>
            </a:extLst>
          </p:cNvPr>
          <p:cNvSpPr txBox="1"/>
          <p:nvPr/>
        </p:nvSpPr>
        <p:spPr>
          <a:xfrm>
            <a:off x="2884407" y="4464493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D3459C-2236-EBFA-B929-F8556CFA9557}"/>
              </a:ext>
            </a:extLst>
          </p:cNvPr>
          <p:cNvSpPr txBox="1"/>
          <p:nvPr/>
        </p:nvSpPr>
        <p:spPr>
          <a:xfrm>
            <a:off x="4339669" y="4972639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1100 0011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0457C5-084D-4873-5227-8C2DEFE77077}"/>
              </a:ext>
            </a:extLst>
          </p:cNvPr>
          <p:cNvSpPr txBox="1"/>
          <p:nvPr/>
        </p:nvSpPr>
        <p:spPr>
          <a:xfrm>
            <a:off x="5791200" y="4972639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0101 0000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952CF9-8E5A-ABA9-893A-D6575F81F1D3}"/>
              </a:ext>
            </a:extLst>
          </p:cNvPr>
          <p:cNvSpPr txBox="1"/>
          <p:nvPr/>
        </p:nvSpPr>
        <p:spPr>
          <a:xfrm>
            <a:off x="4339669" y="5494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1000 0110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C58156-863B-4D5F-C91E-C95B73DB932E}"/>
              </a:ext>
            </a:extLst>
          </p:cNvPr>
          <p:cNvSpPr txBox="1"/>
          <p:nvPr/>
        </p:nvSpPr>
        <p:spPr>
          <a:xfrm>
            <a:off x="5791200" y="5494371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1010 0000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DFE48F9-6599-7246-787D-6CE06088B946}"/>
              </a:ext>
            </a:extLst>
          </p:cNvPr>
          <p:cNvSpPr txBox="1"/>
          <p:nvPr/>
        </p:nvSpPr>
        <p:spPr>
          <a:xfrm>
            <a:off x="7255497" y="4972639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A822506-DDEB-1C31-E86F-C5C5BE0FF978}"/>
              </a:ext>
            </a:extLst>
          </p:cNvPr>
          <p:cNvSpPr txBox="1"/>
          <p:nvPr/>
        </p:nvSpPr>
        <p:spPr>
          <a:xfrm>
            <a:off x="7263353" y="549437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0BDB62C-57A9-C152-471C-703D7A81CF61}"/>
              </a:ext>
            </a:extLst>
          </p:cNvPr>
          <p:cNvSpPr txBox="1"/>
          <p:nvPr/>
        </p:nvSpPr>
        <p:spPr>
          <a:xfrm>
            <a:off x="4335938" y="60081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0111 1111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4D49555-FC5B-9FD9-B52D-052EEB52282A}"/>
              </a:ext>
            </a:extLst>
          </p:cNvPr>
          <p:cNvSpPr txBox="1"/>
          <p:nvPr/>
        </p:nvSpPr>
        <p:spPr>
          <a:xfrm>
            <a:off x="5787469" y="6008132"/>
            <a:ext cx="1447800" cy="369332"/>
          </a:xfrm>
          <a:prstGeom prst="rect">
            <a:avLst/>
          </a:prstGeom>
          <a:noFill/>
          <a:ln>
            <a:solidFill>
              <a:schemeClr val="accent1">
                <a:shade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1111 1111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A8A4B07-4FE4-8F53-DECF-273A2B3ED249}"/>
              </a:ext>
            </a:extLst>
          </p:cNvPr>
          <p:cNvSpPr txBox="1"/>
          <p:nvPr/>
        </p:nvSpPr>
        <p:spPr>
          <a:xfrm>
            <a:off x="7259622" y="6008132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C426A20-68F1-FC86-EC43-B31E7E9A078C}"/>
              </a:ext>
            </a:extLst>
          </p:cNvPr>
          <p:cNvSpPr txBox="1"/>
          <p:nvPr/>
        </p:nvSpPr>
        <p:spPr>
          <a:xfrm>
            <a:off x="7772400" y="4972639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s</a:t>
            </a:r>
            <a:r>
              <a:rPr lang="en-US" dirty="0">
                <a:latin typeface="Source Sans 3" panose="020B0303030403020204" pitchFamily="34" charset="0"/>
              </a:rPr>
              <a:t> is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-15536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EA13F2-CCA6-3696-26B2-4C0324589D5B}"/>
              </a:ext>
            </a:extLst>
          </p:cNvPr>
          <p:cNvSpPr txBox="1"/>
          <p:nvPr/>
        </p:nvSpPr>
        <p:spPr>
          <a:xfrm>
            <a:off x="7772400" y="5494371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t</a:t>
            </a:r>
            <a:r>
              <a:rPr lang="en-US" dirty="0">
                <a:latin typeface="Source Sans 3" panose="020B0303030403020204" pitchFamily="34" charset="0"/>
              </a:rPr>
              <a:t> is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-31072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ECEAAE-3B2F-A367-4CDF-8E548FF143C9}"/>
              </a:ext>
            </a:extLst>
          </p:cNvPr>
          <p:cNvSpPr txBox="1"/>
          <p:nvPr/>
        </p:nvSpPr>
        <p:spPr>
          <a:xfrm>
            <a:off x="7772400" y="6007796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Source Code Pro" panose="020B0309030403020204" pitchFamily="34" charset="0"/>
                <a:ea typeface="Source Code Pro" panose="020B0309030403020204" pitchFamily="34" charset="0"/>
              </a:rPr>
              <a:t>v</a:t>
            </a:r>
            <a:r>
              <a:rPr lang="en-US" dirty="0">
                <a:latin typeface="Source Sans 3" panose="020B0303030403020204" pitchFamily="34" charset="0"/>
              </a:rPr>
              <a:t> is </a:t>
            </a:r>
            <a:r>
              <a:rPr lang="en-US" b="1" dirty="0">
                <a:solidFill>
                  <a:schemeClr val="accent1"/>
                </a:solidFill>
                <a:latin typeface="Source Code Pro" panose="020B0309030403020204" pitchFamily="34" charset="0"/>
                <a:ea typeface="Source Code Pro" panose="020B0309030403020204" pitchFamily="34" charset="0"/>
              </a:rPr>
              <a:t>32767</a:t>
            </a:r>
            <a:r>
              <a:rPr lang="en-US" dirty="0">
                <a:latin typeface="Source Sans 3" panose="020B0303030403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62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4" grpId="0" animBg="1"/>
      <p:bldP spid="5" grpId="0" animBg="1"/>
      <p:bldP spid="6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 animBg="1"/>
      <p:bldP spid="33" grpId="0" animBg="1"/>
      <p:bldP spid="34" grpId="0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DE48A-0CFB-FC20-BF44-0FDB594DC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7D0D-DAB5-9F99-0C40-1D04E7194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F6645-FEEA-B15D-9D03-7F93F2B63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Note</a:t>
            </a:r>
            <a:r>
              <a:rPr lang="en-US" dirty="0">
                <a:solidFill>
                  <a:schemeClr val="accent1"/>
                </a:solidFill>
                <a:latin typeface="Source Sans 3" panose="020B0303030403020204" pitchFamily="34" charset="0"/>
              </a:rPr>
              <a:t>:</a:t>
            </a:r>
            <a:r>
              <a:rPr lang="en-US" dirty="0">
                <a:latin typeface="Source Sans 3" panose="020B0303030403020204" pitchFamily="34" charset="0"/>
              </a:rPr>
              <a:t> When comparing signed and unsigned integers.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 will implicitly cast</a:t>
            </a:r>
            <a:r>
              <a:rPr lang="en-US" dirty="0">
                <a:latin typeface="Source Sans 3" panose="020B0303030403020204" pitchFamily="34" charset="0"/>
              </a:rPr>
              <a:t> the signed value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and evaluate the expression assuming both values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and therefore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nonnegative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b="1" dirty="0">
              <a:latin typeface="Source Sans 3" panose="020B0303030403020204" pitchFamily="34" charset="0"/>
            </a:endParaRPr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FED53C39-9952-326F-0D68-2DFC621AEC27}"/>
              </a:ext>
            </a:extLst>
          </p:cNvPr>
          <p:cNvGraphicFramePr/>
          <p:nvPr/>
        </p:nvGraphicFramePr>
        <p:xfrm>
          <a:off x="457200" y="2819400"/>
          <a:ext cx="10896600" cy="2886496"/>
        </p:xfrm>
        <a:graphic>
          <a:graphicData uri="http://schemas.openxmlformats.org/drawingml/2006/table">
            <a:tbl>
              <a:tblPr/>
              <a:tblGrid>
                <a:gridCol w="4341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9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9507">
                  <a:extLst>
                    <a:ext uri="{9D8B030D-6E8A-4147-A177-3AD203B41FA5}">
                      <a16:colId xmlns:a16="http://schemas.microsoft.com/office/drawing/2014/main" val="4144277060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latin typeface="Source Sans 3" panose="020B0303030403020204" pitchFamily="34" charset="0"/>
                          <a:ea typeface="Courier"/>
                          <a:cs typeface="Courier"/>
                          <a:sym typeface="Courier"/>
                        </a:rPr>
                        <a:t>e</a:t>
                      </a:r>
                      <a:r>
                        <a:rPr sz="1800" dirty="0">
                          <a:latin typeface="Source Sans 3" panose="020B0303030403020204" pitchFamily="34" charset="0"/>
                          <a:ea typeface="Courier"/>
                          <a:cs typeface="Courier"/>
                          <a:sym typeface="Courier"/>
                        </a:rPr>
                        <a:t>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comparison t</a:t>
                      </a:r>
                      <a:r>
                        <a:rPr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ype</a:t>
                      </a: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evaluates to?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mathematically accurate?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true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solidFill>
                          <a:srgbClr val="00B05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false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Source Sans 3" panose="020B0303030403020204" pitchFamily="34" charset="0"/>
                        </a:rPr>
                        <a:t>nope</a:t>
                      </a:r>
                      <a:endParaRPr sz="1800" b="1" dirty="0">
                        <a:solidFill>
                          <a:srgbClr val="FF000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2147483647 &gt; -214748364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8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urier"/>
                        <a:sym typeface="Courier"/>
                      </a:endParaRP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2147483647U &gt; -214748364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8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urier"/>
                        <a:sym typeface="Courier"/>
                      </a:endParaRP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false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Source Sans 3" panose="020B0303030403020204" pitchFamily="34" charset="0"/>
                        </a:rPr>
                        <a:t>nada</a:t>
                      </a:r>
                      <a:endParaRPr sz="1800" b="1" dirty="0">
                        <a:solidFill>
                          <a:srgbClr val="FF000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(unsigned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 long</a:t>
                      </a: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F0DD846-6A8A-180B-EC4C-DB626D9701A3}"/>
              </a:ext>
            </a:extLst>
          </p:cNvPr>
          <p:cNvSpPr/>
          <p:nvPr/>
        </p:nvSpPr>
        <p:spPr>
          <a:xfrm>
            <a:off x="4876800" y="3429000"/>
            <a:ext cx="15240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D173D-CE13-4D29-E4A6-93C3837A52BA}"/>
              </a:ext>
            </a:extLst>
          </p:cNvPr>
          <p:cNvSpPr/>
          <p:nvPr/>
        </p:nvSpPr>
        <p:spPr>
          <a:xfrm>
            <a:off x="4894262" y="3768436"/>
            <a:ext cx="14732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00EFB9-80E5-C136-C118-C4CDF3E1D118}"/>
              </a:ext>
            </a:extLst>
          </p:cNvPr>
          <p:cNvSpPr/>
          <p:nvPr/>
        </p:nvSpPr>
        <p:spPr>
          <a:xfrm>
            <a:off x="4851400" y="4094018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005F45-266D-3C68-AE8A-DEA3E9E6B6E8}"/>
              </a:ext>
            </a:extLst>
          </p:cNvPr>
          <p:cNvSpPr/>
          <p:nvPr/>
        </p:nvSpPr>
        <p:spPr>
          <a:xfrm>
            <a:off x="4890655" y="4421909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8039C5-EC19-32AA-E665-5C5834DFB509}"/>
              </a:ext>
            </a:extLst>
          </p:cNvPr>
          <p:cNvSpPr/>
          <p:nvPr/>
        </p:nvSpPr>
        <p:spPr>
          <a:xfrm>
            <a:off x="4851400" y="4749800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A7DBED-1EE0-766A-167A-86B70D9D51E0}"/>
              </a:ext>
            </a:extLst>
          </p:cNvPr>
          <p:cNvSpPr/>
          <p:nvPr/>
        </p:nvSpPr>
        <p:spPr>
          <a:xfrm>
            <a:off x="4851400" y="5077691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1A9B10-B3D2-23F8-4EA8-B49C5E53FFA1}"/>
              </a:ext>
            </a:extLst>
          </p:cNvPr>
          <p:cNvSpPr/>
          <p:nvPr/>
        </p:nvSpPr>
        <p:spPr>
          <a:xfrm>
            <a:off x="4876800" y="5398792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F0D230-5316-F267-F6A3-5D62882ED350}"/>
              </a:ext>
            </a:extLst>
          </p:cNvPr>
          <p:cNvSpPr/>
          <p:nvPr/>
        </p:nvSpPr>
        <p:spPr>
          <a:xfrm>
            <a:off x="6858000" y="3429000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47ED567-5F14-9EED-C809-9A2631EBAB89}"/>
              </a:ext>
            </a:extLst>
          </p:cNvPr>
          <p:cNvSpPr/>
          <p:nvPr/>
        </p:nvSpPr>
        <p:spPr>
          <a:xfrm>
            <a:off x="6854588" y="3768436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1FE007-CB16-E756-0683-AF465AB2F456}"/>
              </a:ext>
            </a:extLst>
          </p:cNvPr>
          <p:cNvSpPr/>
          <p:nvPr/>
        </p:nvSpPr>
        <p:spPr>
          <a:xfrm>
            <a:off x="6854588" y="4094018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BE16FA-68C0-2B7A-0BF7-75BFB1438AA8}"/>
              </a:ext>
            </a:extLst>
          </p:cNvPr>
          <p:cNvSpPr/>
          <p:nvPr/>
        </p:nvSpPr>
        <p:spPr>
          <a:xfrm>
            <a:off x="6917727" y="4419600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6CFB07-A075-6592-862F-9F8BE718421F}"/>
              </a:ext>
            </a:extLst>
          </p:cNvPr>
          <p:cNvSpPr/>
          <p:nvPr/>
        </p:nvSpPr>
        <p:spPr>
          <a:xfrm>
            <a:off x="6914315" y="4759036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C459AB-E247-AB1C-BE89-96F9F25A7573}"/>
              </a:ext>
            </a:extLst>
          </p:cNvPr>
          <p:cNvSpPr/>
          <p:nvPr/>
        </p:nvSpPr>
        <p:spPr>
          <a:xfrm>
            <a:off x="6914315" y="5084618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7A6A66-909C-6117-C22A-1B2F97CF685F}"/>
              </a:ext>
            </a:extLst>
          </p:cNvPr>
          <p:cNvSpPr/>
          <p:nvPr/>
        </p:nvSpPr>
        <p:spPr>
          <a:xfrm>
            <a:off x="6930237" y="5395257"/>
            <a:ext cx="15240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98BFF5-9C90-5FC2-6090-2433C0785F24}"/>
              </a:ext>
            </a:extLst>
          </p:cNvPr>
          <p:cNvSpPr/>
          <p:nvPr/>
        </p:nvSpPr>
        <p:spPr>
          <a:xfrm>
            <a:off x="8963484" y="3426548"/>
            <a:ext cx="2085516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14FD9C-1577-D73F-60A6-69928222C01A}"/>
              </a:ext>
            </a:extLst>
          </p:cNvPr>
          <p:cNvSpPr/>
          <p:nvPr/>
        </p:nvSpPr>
        <p:spPr>
          <a:xfrm>
            <a:off x="8960072" y="3765984"/>
            <a:ext cx="2241328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09B272-B542-8F72-9C75-34D1B7C8F1C9}"/>
              </a:ext>
            </a:extLst>
          </p:cNvPr>
          <p:cNvSpPr/>
          <p:nvPr/>
        </p:nvSpPr>
        <p:spPr>
          <a:xfrm>
            <a:off x="8960072" y="4091566"/>
            <a:ext cx="2241328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0520EB-3D1B-9FB5-5A26-8CB74017A5EC}"/>
              </a:ext>
            </a:extLst>
          </p:cNvPr>
          <p:cNvSpPr/>
          <p:nvPr/>
        </p:nvSpPr>
        <p:spPr>
          <a:xfrm>
            <a:off x="9023210" y="4417148"/>
            <a:ext cx="2241327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8B9C9D-0DCB-BD0A-7F97-5117A884CF4A}"/>
              </a:ext>
            </a:extLst>
          </p:cNvPr>
          <p:cNvSpPr/>
          <p:nvPr/>
        </p:nvSpPr>
        <p:spPr>
          <a:xfrm>
            <a:off x="9019798" y="4756584"/>
            <a:ext cx="218160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728C6C-D512-377C-1E61-A13E499F68B6}"/>
              </a:ext>
            </a:extLst>
          </p:cNvPr>
          <p:cNvSpPr/>
          <p:nvPr/>
        </p:nvSpPr>
        <p:spPr>
          <a:xfrm>
            <a:off x="9019798" y="5082166"/>
            <a:ext cx="210540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16B83A-9209-C326-B0FF-1647D2B63AC8}"/>
              </a:ext>
            </a:extLst>
          </p:cNvPr>
          <p:cNvSpPr/>
          <p:nvPr/>
        </p:nvSpPr>
        <p:spPr>
          <a:xfrm>
            <a:off x="9035720" y="5392805"/>
            <a:ext cx="210540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E61EF5-3362-6733-BF91-0F2333A47CF1}"/>
              </a:ext>
            </a:extLst>
          </p:cNvPr>
          <p:cNvSpPr/>
          <p:nvPr/>
        </p:nvSpPr>
        <p:spPr>
          <a:xfrm>
            <a:off x="831173" y="3768762"/>
            <a:ext cx="2241328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7D5609-827C-6174-D937-4569E37B48A3}"/>
              </a:ext>
            </a:extLst>
          </p:cNvPr>
          <p:cNvSpPr/>
          <p:nvPr/>
        </p:nvSpPr>
        <p:spPr>
          <a:xfrm>
            <a:off x="831172" y="4094344"/>
            <a:ext cx="3664627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2B5B615-B920-036D-ADC8-4DE365F2E135}"/>
              </a:ext>
            </a:extLst>
          </p:cNvPr>
          <p:cNvSpPr/>
          <p:nvPr/>
        </p:nvSpPr>
        <p:spPr>
          <a:xfrm>
            <a:off x="894311" y="4419926"/>
            <a:ext cx="341486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1B97FC-C5E1-6E3E-F61E-46926BA8DE63}"/>
              </a:ext>
            </a:extLst>
          </p:cNvPr>
          <p:cNvSpPr/>
          <p:nvPr/>
        </p:nvSpPr>
        <p:spPr>
          <a:xfrm>
            <a:off x="890899" y="4759362"/>
            <a:ext cx="3528701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F2D62C-312F-5992-91C9-565092DB7298}"/>
              </a:ext>
            </a:extLst>
          </p:cNvPr>
          <p:cNvSpPr/>
          <p:nvPr/>
        </p:nvSpPr>
        <p:spPr>
          <a:xfrm>
            <a:off x="890899" y="5084944"/>
            <a:ext cx="3731900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D65CD3C-678A-DEC4-6747-63837356BC1C}"/>
              </a:ext>
            </a:extLst>
          </p:cNvPr>
          <p:cNvSpPr/>
          <p:nvPr/>
        </p:nvSpPr>
        <p:spPr>
          <a:xfrm>
            <a:off x="906821" y="5395583"/>
            <a:ext cx="3512779" cy="284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7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D5C6C-B083-C624-5EAE-86567BD7F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0EC88-1667-1BB9-9B19-6265317B3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3" panose="020B0303030403020204" pitchFamily="34" charset="0"/>
              </a:rPr>
              <a:t>Comparisons Between 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0A902-BCA4-0855-BED3-FD6B808A6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Note</a:t>
            </a:r>
            <a:r>
              <a:rPr lang="en-US" dirty="0">
                <a:solidFill>
                  <a:schemeClr val="accent1"/>
                </a:solidFill>
                <a:latin typeface="Source Sans 3" panose="020B0303030403020204" pitchFamily="34" charset="0"/>
              </a:rPr>
              <a:t>:</a:t>
            </a:r>
            <a:r>
              <a:rPr lang="en-US" dirty="0">
                <a:latin typeface="Source Sans 3" panose="020B0303030403020204" pitchFamily="34" charset="0"/>
              </a:rPr>
              <a:t> When comparing signed and unsigned integers.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C will implicitly cast</a:t>
            </a:r>
            <a:r>
              <a:rPr lang="en-US" dirty="0">
                <a:latin typeface="Source Sans 3" panose="020B0303030403020204" pitchFamily="34" charset="0"/>
              </a:rPr>
              <a:t> the signed value to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and evaluate the expression assuming both values are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unsigned</a:t>
            </a:r>
            <a:r>
              <a:rPr lang="en-US" dirty="0">
                <a:latin typeface="Source Sans 3" panose="020B0303030403020204" pitchFamily="34" charset="0"/>
              </a:rPr>
              <a:t> and therefore </a:t>
            </a:r>
            <a:r>
              <a:rPr lang="en-US" b="1" dirty="0">
                <a:solidFill>
                  <a:schemeClr val="accent1"/>
                </a:solidFill>
                <a:latin typeface="Source Sans 3" panose="020B0303030403020204" pitchFamily="34" charset="0"/>
              </a:rPr>
              <a:t>nonnegative</a:t>
            </a:r>
            <a:r>
              <a:rPr lang="en-US" dirty="0">
                <a:latin typeface="Source Sans 3" panose="020B0303030403020204" pitchFamily="34" charset="0"/>
              </a:rPr>
              <a:t>.</a:t>
            </a:r>
            <a:endParaRPr lang="en-US" b="1" dirty="0">
              <a:latin typeface="Source Sans 3" panose="020B0303030403020204" pitchFamily="34" charset="0"/>
            </a:endParaRPr>
          </a:p>
        </p:txBody>
      </p:sp>
      <p:graphicFrame>
        <p:nvGraphicFramePr>
          <p:cNvPr id="4" name="Table">
            <a:extLst>
              <a:ext uri="{FF2B5EF4-FFF2-40B4-BE49-F238E27FC236}">
                <a16:creationId xmlns:a16="http://schemas.microsoft.com/office/drawing/2014/main" id="{6ED49A1E-7784-AF99-02BE-EAFB1232CF24}"/>
              </a:ext>
            </a:extLst>
          </p:cNvPr>
          <p:cNvGraphicFramePr/>
          <p:nvPr/>
        </p:nvGraphicFramePr>
        <p:xfrm>
          <a:off x="457200" y="2819400"/>
          <a:ext cx="10896600" cy="2886496"/>
        </p:xfrm>
        <a:graphic>
          <a:graphicData uri="http://schemas.openxmlformats.org/drawingml/2006/table">
            <a:tbl>
              <a:tblPr/>
              <a:tblGrid>
                <a:gridCol w="4341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9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9507">
                  <a:extLst>
                    <a:ext uri="{9D8B030D-6E8A-4147-A177-3AD203B41FA5}">
                      <a16:colId xmlns:a16="http://schemas.microsoft.com/office/drawing/2014/main" val="4144277060"/>
                    </a:ext>
                  </a:extLst>
                </a:gridCol>
              </a:tblGrid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latin typeface="Source Sans 3" panose="020B0303030403020204" pitchFamily="34" charset="0"/>
                          <a:ea typeface="Courier"/>
                          <a:cs typeface="Courier"/>
                          <a:sym typeface="Courier"/>
                        </a:rPr>
                        <a:t>e</a:t>
                      </a:r>
                      <a:r>
                        <a:rPr sz="1800" dirty="0">
                          <a:latin typeface="Source Sans 3" panose="020B0303030403020204" pitchFamily="34" charset="0"/>
                          <a:ea typeface="Courier"/>
                          <a:cs typeface="Courier"/>
                          <a:sym typeface="Courier"/>
                        </a:rPr>
                        <a:t>xpression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comparison t</a:t>
                      </a:r>
                      <a:r>
                        <a:rPr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ype</a:t>
                      </a: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evaluates to?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800" dirty="0">
                          <a:solidFill>
                            <a:srgbClr val="444444"/>
                          </a:solidFill>
                          <a:latin typeface="Source Sans 3" panose="020B0303030403020204" pitchFamily="34" charset="0"/>
                        </a:rPr>
                        <a:t>mathematically accurate?</a:t>
                      </a:r>
                      <a:endParaRPr sz="1800" dirty="0">
                        <a:solidFill>
                          <a:srgbClr val="444444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T w="12700">
                      <a:solidFill>
                        <a:srgbClr val="3C3C1D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0 ==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</a:rPr>
                        <a:t>true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solidFill>
                          <a:srgbClr val="00B05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&lt; 0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&lt; 0U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false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Source Sans 3" panose="020B0303030403020204" pitchFamily="34" charset="0"/>
                        </a:rPr>
                        <a:t>nope</a:t>
                      </a:r>
                      <a:endParaRPr sz="1800" b="1" dirty="0">
                        <a:solidFill>
                          <a:srgbClr val="FF000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2147483647 &gt; -214748364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8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urier"/>
                        <a:sym typeface="Courier"/>
                      </a:endParaRP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2147483647U &gt; -214748364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8</a:t>
                      </a:r>
                      <a:endParaRPr sz="1800" b="1" dirty="0"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Courier"/>
                        <a:sym typeface="Courier"/>
                      </a:endParaRP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false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Source Sans 3" panose="020B0303030403020204" pitchFamily="34" charset="0"/>
                        </a:rPr>
                        <a:t>nada</a:t>
                      </a:r>
                      <a:endParaRPr sz="1800" b="1" dirty="0">
                        <a:solidFill>
                          <a:srgbClr val="FF0000"/>
                        </a:solidFill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/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263">
                <a:tc>
                  <a:txBody>
                    <a:bodyPr/>
                    <a:lstStyle/>
                    <a:p>
                      <a:pPr algn="ctr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(unsigned</a:t>
                      </a:r>
                      <a:r>
                        <a:rPr lang="en-US"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 long</a:t>
                      </a:r>
                      <a:r>
                        <a:rPr sz="1800" b="1" dirty="0"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Courier"/>
                          <a:sym typeface="Courier"/>
                        </a:rPr>
                        <a:t>)-1 &gt; -2</a:t>
                      </a:r>
                    </a:p>
                  </a:txBody>
                  <a:tcPr marL="26101" marR="26101" marT="26101" marB="26101" anchor="ctr" horzOverflow="overflow">
                    <a:lnL w="12700">
                      <a:solidFill>
                        <a:srgbClr val="3C3C1D"/>
                      </a:solidFill>
                      <a:miter lim="400000"/>
                    </a:lnL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dirty="0">
                          <a:latin typeface="Source Sans 3" panose="020B0303030403020204" pitchFamily="34" charset="0"/>
                        </a:rPr>
                        <a:t>unsigned</a:t>
                      </a:r>
                      <a:endParaRPr sz="1800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Source Code Pro" panose="020B0309030403020204" pitchFamily="34" charset="0"/>
                          <a:ea typeface="Source Code Pro" panose="020B0309030403020204" pitchFamily="34" charset="0"/>
                          <a:cs typeface="+mn-cs"/>
                        </a:rPr>
                        <a:t>true</a:t>
                      </a:r>
                      <a:endParaRPr sz="1800" b="1" kern="1200" dirty="0">
                        <a:solidFill>
                          <a:schemeClr val="tx1"/>
                        </a:solidFill>
                        <a:latin typeface="Source Code Pro" panose="020B0309030403020204" pitchFamily="34" charset="0"/>
                        <a:ea typeface="Source Code Pro" panose="020B0309030403020204" pitchFamily="34" charset="0"/>
                        <a:cs typeface="+mn-cs"/>
                      </a:endParaRPr>
                    </a:p>
                  </a:txBody>
                  <a:tcPr marL="26101" marR="26101" marT="26101" marB="26101" anchor="ctr" horzOverflow="overflow"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 defTabSz="647700">
                        <a:defRPr sz="3500"/>
                      </a:pPr>
                      <a:r>
                        <a:rPr lang="en-US" sz="1800" b="1" dirty="0">
                          <a:solidFill>
                            <a:srgbClr val="00B050"/>
                          </a:solidFill>
                          <a:latin typeface="Source Sans 3" panose="020B0303030403020204" pitchFamily="34" charset="0"/>
                        </a:rPr>
                        <a:t>yes</a:t>
                      </a:r>
                      <a:endParaRPr sz="1800" b="1" dirty="0">
                        <a:latin typeface="Source Sans 3" panose="020B0303030403020204" pitchFamily="34" charset="0"/>
                      </a:endParaRPr>
                    </a:p>
                  </a:txBody>
                  <a:tcPr marL="26101" marR="26101" marT="26101" marB="26101" anchor="ctr" horzOverflow="overflow">
                    <a:lnR w="12700">
                      <a:solidFill>
                        <a:srgbClr val="3C3C1D"/>
                      </a:solidFill>
                      <a:miter lim="400000"/>
                    </a:lnR>
                    <a:lnB w="12700">
                      <a:solidFill>
                        <a:srgbClr val="3C3C1D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08555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16743</TotalTime>
  <Words>904</Words>
  <Application>Microsoft Macintosh PowerPoint</Application>
  <PresentationFormat>Widescreen</PresentationFormat>
  <Paragraphs>162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Andale Mono</vt:lpstr>
      <vt:lpstr>Arial</vt:lpstr>
      <vt:lpstr>Calibri</vt:lpstr>
      <vt:lpstr>Consolas</vt:lpstr>
      <vt:lpstr>Source Code Pro</vt:lpstr>
      <vt:lpstr>Source Sans 3</vt:lpstr>
      <vt:lpstr>Tahoma</vt:lpstr>
      <vt:lpstr>Verdana</vt:lpstr>
      <vt:lpstr>Default Design</vt:lpstr>
      <vt:lpstr>CS107 Lecture 4 Extras Bits and Bytes Wrap-up, Bitwise Operators</vt:lpstr>
      <vt:lpstr>Casting Between Signed and Unsigned</vt:lpstr>
      <vt:lpstr>Casting Between Signed and Unsigned</vt:lpstr>
      <vt:lpstr>Extending Bit Representations</vt:lpstr>
      <vt:lpstr>Extending Bit Representations</vt:lpstr>
      <vt:lpstr>Truncating Bit Representations</vt:lpstr>
      <vt:lpstr>Comparisons Between Different Types</vt:lpstr>
      <vt:lpstr>Comparisons Between Different Types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106A Lecture Slides</dc:title>
  <dc:creator/>
  <cp:keywords/>
  <dc:description/>
  <cp:lastModifiedBy>Jerry Cain</cp:lastModifiedBy>
  <cp:revision>1060</cp:revision>
  <cp:lastPrinted>2026-09-29T01:14:03Z</cp:lastPrinted>
  <dcterms:created xsi:type="dcterms:W3CDTF">2008-06-28T20:57:21Z</dcterms:created>
  <dcterms:modified xsi:type="dcterms:W3CDTF">2026-09-29T01:16:35Z</dcterms:modified>
</cp:coreProperties>
</file>