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8"/>
  </p:notesMasterIdLst>
  <p:handoutMasterIdLst>
    <p:handoutMasterId r:id="rId59"/>
  </p:handoutMasterIdLst>
  <p:sldIdLst>
    <p:sldId id="256" r:id="rId2"/>
    <p:sldId id="451" r:id="rId3"/>
    <p:sldId id="656" r:id="rId4"/>
    <p:sldId id="453" r:id="rId5"/>
    <p:sldId id="257" r:id="rId6"/>
    <p:sldId id="665" r:id="rId7"/>
    <p:sldId id="655" r:id="rId8"/>
    <p:sldId id="654" r:id="rId9"/>
    <p:sldId id="662" r:id="rId10"/>
    <p:sldId id="670" r:id="rId11"/>
    <p:sldId id="353" r:id="rId12"/>
    <p:sldId id="657" r:id="rId13"/>
    <p:sldId id="350" r:id="rId14"/>
    <p:sldId id="658" r:id="rId15"/>
    <p:sldId id="661" r:id="rId16"/>
    <p:sldId id="659" r:id="rId17"/>
    <p:sldId id="465" r:id="rId18"/>
    <p:sldId id="663" r:id="rId19"/>
    <p:sldId id="335" r:id="rId20"/>
    <p:sldId id="664" r:id="rId21"/>
    <p:sldId id="666" r:id="rId22"/>
    <p:sldId id="359" r:id="rId23"/>
    <p:sldId id="360" r:id="rId24"/>
    <p:sldId id="366" r:id="rId25"/>
    <p:sldId id="367" r:id="rId26"/>
    <p:sldId id="368" r:id="rId27"/>
    <p:sldId id="648" r:id="rId28"/>
    <p:sldId id="671" r:id="rId29"/>
    <p:sldId id="684" r:id="rId30"/>
    <p:sldId id="685" r:id="rId31"/>
    <p:sldId id="686" r:id="rId32"/>
    <p:sldId id="677" r:id="rId33"/>
    <p:sldId id="676" r:id="rId34"/>
    <p:sldId id="667" r:id="rId35"/>
    <p:sldId id="649" r:id="rId36"/>
    <p:sldId id="371" r:id="rId37"/>
    <p:sldId id="681" r:id="rId38"/>
    <p:sldId id="372" r:id="rId39"/>
    <p:sldId id="682" r:id="rId40"/>
    <p:sldId id="375" r:id="rId41"/>
    <p:sldId id="376" r:id="rId42"/>
    <p:sldId id="683" r:id="rId43"/>
    <p:sldId id="377" r:id="rId44"/>
    <p:sldId id="595" r:id="rId45"/>
    <p:sldId id="378" r:id="rId46"/>
    <p:sldId id="381" r:id="rId47"/>
    <p:sldId id="380" r:id="rId48"/>
    <p:sldId id="384" r:id="rId49"/>
    <p:sldId id="606" r:id="rId50"/>
    <p:sldId id="610" r:id="rId51"/>
    <p:sldId id="397" r:id="rId52"/>
    <p:sldId id="421" r:id="rId53"/>
    <p:sldId id="444" r:id="rId54"/>
    <p:sldId id="443" r:id="rId55"/>
    <p:sldId id="623" r:id="rId56"/>
    <p:sldId id="624" r:id="rId57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DDDDDD"/>
    <a:srgbClr val="F8F8F8"/>
    <a:srgbClr val="FF9999"/>
    <a:srgbClr val="8C1515"/>
    <a:srgbClr val="FFFFC0"/>
    <a:srgbClr val="FFFF80"/>
    <a:srgbClr val="CCCC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24" autoAdjust="0"/>
    <p:restoredTop sz="82388" autoAdjust="0"/>
  </p:normalViewPr>
  <p:slideViewPr>
    <p:cSldViewPr>
      <p:cViewPr varScale="1">
        <p:scale>
          <a:sx n="138" d="100"/>
          <a:sy n="138" d="100"/>
        </p:scale>
        <p:origin x="176" y="5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30292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2853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92521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3563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48574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91049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7634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Each hexadecimal digit represents four bits (binary digits), also known as a nibble (or </a:t>
            </a:r>
            <a:r>
              <a:rPr lang="en-US" dirty="0" err="1"/>
              <a:t>nybble</a:t>
            </a:r>
            <a:r>
              <a:rPr lang="en-US" dirty="0"/>
              <a:t>), which is half a byte.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91851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08599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36039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86143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80353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can we convert an unsigned value?</a:t>
            </a:r>
          </a:p>
          <a:p>
            <a:r>
              <a:rPr lang="en-US" dirty="0"/>
              <a:t>How can we convert a signed value?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87916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247450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341992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532661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075435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87410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SECURITY CONCERNS!  Left side means different things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168900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777686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50838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278399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55259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978307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34054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54847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178300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99978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If x = 6 (0110) and y = 5 (0101), what would x ^ y be?</a:t>
            </a:r>
          </a:p>
          <a:p>
            <a:r>
              <a:rPr lang="en-US"/>
              <a:t>https://www.polleverywhere.com/multiple_choice_polls/v2TvFTzgYyfsRkjAMgd1H?display_state=instructions&amp;activity_state=opened&amp;state=opened&amp;flow=Instructor&amp;onscreen=persist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669527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If x = 6 (0110) and y = 5 (0101), what would x ^ y be?</a:t>
            </a:r>
          </a:p>
          <a:p>
            <a:r>
              <a:rPr lang="en-US"/>
              <a:t>https://www.polleverywhere.com/multiple_choice_polls/v2TvFTzgYyfsRkjAMgd1H?display_state=chart&amp;activity_state=closed&amp;state=closed&amp;flow=Instructor&amp;onscreen=persist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748424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If x = 6 (0110) and y = 5 (0101), what would x ^ y be?</a:t>
            </a:r>
          </a:p>
          <a:p>
            <a:r>
              <a:rPr lang="en-US"/>
              <a:t>https://www.polleverywhere.com/multiple_choice_polls/v2TvFTzgYyfsRkjAMgd1H?display_state=chart&amp;activity_state=closed&amp;display=correctness&amp;state=closed&amp;flow=Instructor&amp;onscreen=persist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561563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980344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315489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497642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18933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031127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764663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134488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949401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425014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377899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104816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4447986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134962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7085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5169740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Booleans are just nonzero!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5932377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284885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6995434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4363211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4651907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-126</a:t>
            </a:r>
          </a:p>
          <a:p>
            <a:r>
              <a:rPr lang="en-US" dirty="0"/>
              <a:t>124</a:t>
            </a:r>
          </a:p>
          <a:p>
            <a:r>
              <a:rPr lang="en-US" dirty="0"/>
              <a:t>25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6037239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-126</a:t>
            </a:r>
          </a:p>
          <a:p>
            <a:r>
              <a:rPr lang="en-US" dirty="0"/>
              <a:t>124</a:t>
            </a:r>
          </a:p>
          <a:p>
            <a:r>
              <a:rPr lang="en-US" dirty="0"/>
              <a:t>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2742385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080718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794392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7024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1841225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6630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952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934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0254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0968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158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147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79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4119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7111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480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8" r:id="rId18"/>
    <p:sldLayoutId id="2147483669" r:id="rId19"/>
    <p:sldLayoutId id="214748367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 Lecture 4</a:t>
            </a:r>
            <a:br>
              <a:rPr lang="en-US" dirty="0"/>
            </a:br>
            <a:r>
              <a:rPr lang="en-US" sz="3400" dirty="0"/>
              <a:t>Bits and Bytes; Bitwise Operators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AA89F-6B9D-BB4F-9609-8D56C72B9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360"/>
              </a:spcBef>
            </a:pPr>
            <a:r>
              <a:rPr lang="en-US" sz="2000" dirty="0"/>
              <a:t>reading:</a:t>
            </a:r>
          </a:p>
          <a:p>
            <a:pPr>
              <a:spcBef>
                <a:spcPts val="360"/>
              </a:spcBef>
            </a:pPr>
            <a:r>
              <a:rPr lang="en-US" sz="2000" i="1" dirty="0"/>
              <a:t>Bryant &amp; </a:t>
            </a:r>
            <a:r>
              <a:rPr lang="en-US" sz="2000" i="1" dirty="0" err="1"/>
              <a:t>O’Hallaron</a:t>
            </a:r>
            <a:r>
              <a:rPr lang="en-US" sz="2000" i="1" dirty="0"/>
              <a:t>, Ch. 2.1</a:t>
            </a:r>
          </a:p>
          <a:p>
            <a:pPr>
              <a:spcBef>
                <a:spcPts val="36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can a computer represent integer numbers? 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Helps us understand the limitations of computer arithmetic (last time)</a:t>
            </a:r>
          </a:p>
          <a:p>
            <a:r>
              <a:rPr lang="en-US" dirty="0"/>
              <a:t>Shows us how to more efficiently perform arithmetic (today)</a:t>
            </a:r>
          </a:p>
          <a:p>
            <a:r>
              <a:rPr lang="en-US" dirty="0"/>
              <a:t>Shows us how we can encode data more compactly and efficiently (today)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387471"/>
            <a:ext cx="11811000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assign1:</a:t>
            </a:r>
            <a:r>
              <a:rPr lang="en-US" sz="2400" dirty="0"/>
              <a:t> implement 3 programs that manipulate binary representations to (1) work around the limitations of arithmetic with addition, (2) simulate an evolving colony of cells, and (3) print Unicode text to the terminal.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C8DCA-613E-ACB0-D380-9E7C93BA3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EF663-F495-08E6-1FC9-874B2A2BF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Today, we’ll learn about a new set of operators to manipulate bits.  For example: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int x = 2;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NEW: shift all bits X places to the left or right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x = x &lt;&lt; 1; </a:t>
            </a:r>
            <a:r>
              <a:rPr lang="en-US" b="1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now x is 4!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NEW: check if the least significant bit is a 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if (x &amp; 1 == 0) {...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This is useful because we can perform some arithmetic more efficiently, and also store data more compactly in individual bits.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41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about the bitwise C operators and how to use them to manipulate bits</a:t>
            </a:r>
          </a:p>
          <a:p>
            <a:r>
              <a:rPr lang="en-US" dirty="0"/>
              <a:t>Understand when to use one bitwise operator vs. another in your program</a:t>
            </a:r>
          </a:p>
          <a:p>
            <a:r>
              <a:rPr lang="en-US" dirty="0"/>
              <a:t>Get practice with writing programs that manipulate binary representations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62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b="1" dirty="0"/>
              <a:t>Recap and continuing</a:t>
            </a:r>
            <a:r>
              <a:rPr lang="en-US" dirty="0"/>
              <a:t>: Integer Representations</a:t>
            </a:r>
            <a:endParaRPr lang="en-US" b="1" dirty="0"/>
          </a:p>
          <a:p>
            <a:pPr>
              <a:tabLst>
                <a:tab pos="11595100" algn="r"/>
              </a:tabLst>
            </a:pPr>
            <a:r>
              <a:rPr lang="en-US" dirty="0"/>
              <a:t>Bitwise Operators	</a:t>
            </a:r>
          </a:p>
          <a:p>
            <a:pPr>
              <a:tabLst>
                <a:tab pos="11595100" algn="r"/>
              </a:tabLst>
            </a:pPr>
            <a:r>
              <a:rPr lang="en-US" dirty="0"/>
              <a:t>Bitmasks	</a:t>
            </a:r>
          </a:p>
        </p:txBody>
      </p:sp>
    </p:spTree>
    <p:extLst>
      <p:ext uri="{BB962C8B-B14F-4D97-AF65-F5344CB8AC3E}">
        <p14:creationId xmlns:p14="http://schemas.microsoft.com/office/powerpoint/2010/main" val="2742974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b="1" dirty="0"/>
              <a:t>Recap and continuing: Integer Representations</a:t>
            </a:r>
          </a:p>
          <a:p>
            <a:pPr>
              <a:tabLst>
                <a:tab pos="1159510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Bitwise Operators	</a:t>
            </a:r>
          </a:p>
          <a:p>
            <a:pPr>
              <a:tabLst>
                <a:tab pos="1159510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Bitmasks	</a:t>
            </a:r>
          </a:p>
          <a:p>
            <a:pPr>
              <a:tabLst>
                <a:tab pos="11595100" algn="r"/>
              </a:tabLst>
            </a:pP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629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843-CC22-B24F-AC97-F71AC5E3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Bits and Bytes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0332F-0852-EA46-BEF1-E1A93D42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All data, including integer variables, are ultimately stored in memory in binary: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5;	// really 0b0…0101 in memory!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Unsigned numbers store the direct binary representation of its value</a:t>
            </a:r>
          </a:p>
          <a:p>
            <a:r>
              <a:rPr lang="en-US" dirty="0"/>
              <a:t>Signed numbers use </a:t>
            </a:r>
            <a:r>
              <a:rPr lang="en-US" b="1" dirty="0"/>
              <a:t>two’s complement</a:t>
            </a:r>
            <a:r>
              <a:rPr lang="en-US" dirty="0"/>
              <a:t> to store its positive/negative/0 value</a:t>
            </a:r>
          </a:p>
          <a:p>
            <a:r>
              <a:rPr lang="en-US" dirty="0"/>
              <a:t>Overflow occurs when we exceed the the minimum or maximum value of the bit representation – it can cause some funky bugs!</a:t>
            </a:r>
          </a:p>
          <a:p>
            <a:pPr lvl="1"/>
            <a:r>
              <a:rPr lang="en-US" dirty="0"/>
              <a:t>If an operation needs more bits to represent the result than we have, upper bits are lost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58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4453-2F8A-A540-BE7E-352E083A5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10 vs. Binary vs. Hex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B940A-66F2-D044-B805-7EE53BBB3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5531"/>
          </a:xfrm>
        </p:spPr>
        <p:txBody>
          <a:bodyPr/>
          <a:lstStyle/>
          <a:p>
            <a:r>
              <a:rPr lang="en-US" dirty="0"/>
              <a:t>Let’s take a byte (8 bits):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B5F280-73D5-DE47-8B20-F68B8FC39B4F}"/>
              </a:ext>
            </a:extLst>
          </p:cNvPr>
          <p:cNvSpPr txBox="1"/>
          <p:nvPr/>
        </p:nvSpPr>
        <p:spPr>
          <a:xfrm>
            <a:off x="671769" y="3339850"/>
            <a:ext cx="3583032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8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0b10100101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B2A3D-D350-B949-8E32-651017525075}"/>
              </a:ext>
            </a:extLst>
          </p:cNvPr>
          <p:cNvSpPr txBox="1"/>
          <p:nvPr/>
        </p:nvSpPr>
        <p:spPr>
          <a:xfrm>
            <a:off x="3039404" y="1990690"/>
            <a:ext cx="1215397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8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165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52D5D2-1E0A-B94F-9ACC-788B5E359197}"/>
              </a:ext>
            </a:extLst>
          </p:cNvPr>
          <p:cNvSpPr txBox="1"/>
          <p:nvPr/>
        </p:nvSpPr>
        <p:spPr>
          <a:xfrm>
            <a:off x="2701171" y="4750551"/>
            <a:ext cx="1553630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8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0xa5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5AAE04-813C-8342-85F6-B5BA895A5C86}"/>
              </a:ext>
            </a:extLst>
          </p:cNvPr>
          <p:cNvSpPr txBox="1"/>
          <p:nvPr/>
        </p:nvSpPr>
        <p:spPr>
          <a:xfrm>
            <a:off x="4898377" y="1990690"/>
            <a:ext cx="5672515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Base-10: Human-readable,</a:t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but cannot easily interpret on/off bits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6AAB19-1443-8D45-B27A-B00545999898}"/>
              </a:ext>
            </a:extLst>
          </p:cNvPr>
          <p:cNvSpPr txBox="1"/>
          <p:nvPr/>
        </p:nvSpPr>
        <p:spPr>
          <a:xfrm>
            <a:off x="4898377" y="3339850"/>
            <a:ext cx="4849148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Base-2: Yes, computers use this,</a:t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but not human-readable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5D412F-1353-2D4C-BD32-7F363D5ACC8F}"/>
              </a:ext>
            </a:extLst>
          </p:cNvPr>
          <p:cNvSpPr txBox="1"/>
          <p:nvPr/>
        </p:nvSpPr>
        <p:spPr>
          <a:xfrm>
            <a:off x="4898377" y="4750551"/>
            <a:ext cx="6836423" cy="13285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Base-16: Easy to convert to Base-2,</a:t>
            </a:r>
          </a:p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More “portable” as a human-readable format</a:t>
            </a:r>
          </a:p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(fun fact: a half-byte is called a nibble or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nybble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13945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1E59E-3907-92E2-408E-D865D7EE8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Overflow</a:t>
            </a:r>
          </a:p>
        </p:txBody>
      </p:sp>
      <p:pic>
        <p:nvPicPr>
          <p:cNvPr id="4" name="Image" descr="This is a number wheel which shows the increasing possible values of a 4-bit two's complement integer in clockwise order.  It starts at the top (12 o'clock) and goes clockwise, increasing in value starting from 0 until it gets to 7, at which point it goes to -8, and increases until it gets back to 0.">
            <a:extLst>
              <a:ext uri="{FF2B5EF4-FFF2-40B4-BE49-F238E27FC236}">
                <a16:creationId xmlns:a16="http://schemas.microsoft.com/office/drawing/2014/main" id="{E96FDF27-3C3C-37CC-7EDA-3859FFB4B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1295400"/>
            <a:ext cx="5297273" cy="5341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This is a number wheel which shows the increasing possible values of a 4-bit unsigned integer in clockwise order.  It starts at the top (12 o'clock) and goes clockwise, increasing in value starting from 0 until it gets to 15, at which point it cycles back to 0 again.">
            <a:extLst>
              <a:ext uri="{FF2B5EF4-FFF2-40B4-BE49-F238E27FC236}">
                <a16:creationId xmlns:a16="http://schemas.microsoft.com/office/drawing/2014/main" id="{636D74C4-1EB0-3DE9-4354-35E854357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268940"/>
            <a:ext cx="5300122" cy="53945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Donut 5">
            <a:extLst>
              <a:ext uri="{FF2B5EF4-FFF2-40B4-BE49-F238E27FC236}">
                <a16:creationId xmlns:a16="http://schemas.microsoft.com/office/drawing/2014/main" id="{F9772FAD-F774-17B5-C0B4-680DCED6010B}"/>
              </a:ext>
            </a:extLst>
          </p:cNvPr>
          <p:cNvSpPr/>
          <p:nvPr/>
        </p:nvSpPr>
        <p:spPr>
          <a:xfrm>
            <a:off x="1447800" y="1123406"/>
            <a:ext cx="2209800" cy="1445623"/>
          </a:xfrm>
          <a:prstGeom prst="donut">
            <a:avLst>
              <a:gd name="adj" fmla="val 584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onut 6">
            <a:extLst>
              <a:ext uri="{FF2B5EF4-FFF2-40B4-BE49-F238E27FC236}">
                <a16:creationId xmlns:a16="http://schemas.microsoft.com/office/drawing/2014/main" id="{F5A36E5A-DFDB-0F9E-FDBD-CD36A3D3A61A}"/>
              </a:ext>
            </a:extLst>
          </p:cNvPr>
          <p:cNvSpPr/>
          <p:nvPr/>
        </p:nvSpPr>
        <p:spPr>
          <a:xfrm>
            <a:off x="8610600" y="5343758"/>
            <a:ext cx="2209800" cy="1445623"/>
          </a:xfrm>
          <a:prstGeom prst="donut">
            <a:avLst>
              <a:gd name="adj" fmla="val 584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542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78553-0A08-6C4A-956B-B884F5B6C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 and Max Integer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06C4A-F98B-4649-BF32-5C1627423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C, there are various constants that represent these minimum and maximum values: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INT_MIN, INT_MAX, UINT_MAX, LONG_MIN, LONG_MAX, ULONG_MAX, …</a:t>
            </a:r>
          </a:p>
        </p:txBody>
      </p:sp>
    </p:spTree>
    <p:extLst>
      <p:ext uri="{BB962C8B-B14F-4D97-AF65-F5344CB8AC3E}">
        <p14:creationId xmlns:p14="http://schemas.microsoft.com/office/powerpoint/2010/main" val="3221211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4EA80-CC8B-7443-BB45-436322ACA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Truncating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C08D-5FCB-EC4A-AAD6-E1A96A8CB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we want to </a:t>
            </a:r>
            <a:r>
              <a:rPr lang="en-US" b="1" dirty="0"/>
              <a:t>reduce</a:t>
            </a:r>
            <a:r>
              <a:rPr lang="en-US" dirty="0"/>
              <a:t> the bit size of a number, C </a:t>
            </a:r>
            <a:r>
              <a:rPr lang="en-US" i="1" dirty="0"/>
              <a:t>truncates</a:t>
            </a:r>
            <a:r>
              <a:rPr lang="en-US" dirty="0"/>
              <a:t> the representation and discards the </a:t>
            </a:r>
            <a:r>
              <a:rPr lang="en-US" i="1" dirty="0"/>
              <a:t>more significant bits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int x = 53191;</a:t>
            </a: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short </a:t>
            </a:r>
            <a:r>
              <a:rPr lang="en-US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sx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 = x; </a:t>
            </a:r>
            <a:r>
              <a:rPr lang="en-US" sz="3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-12345!</a:t>
            </a: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endParaRPr lang="en-US" sz="3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0000 0000 0000 0000 1100 1111 1100 0111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                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1100 1111 1100 0111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39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4EA80-CC8B-7443-BB45-436322ACA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Truncating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C08D-5FCB-EC4A-AAD6-E1A96A8CB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we want to </a:t>
            </a:r>
            <a:r>
              <a:rPr lang="en-US" b="1" dirty="0"/>
              <a:t>reduce</a:t>
            </a:r>
            <a:r>
              <a:rPr lang="en-US" dirty="0"/>
              <a:t> the bit size of a number, C </a:t>
            </a:r>
            <a:r>
              <a:rPr lang="en-US" i="1" dirty="0"/>
              <a:t>truncates</a:t>
            </a:r>
            <a:r>
              <a:rPr lang="en-US" dirty="0"/>
              <a:t> the representation and discards the </a:t>
            </a:r>
            <a:r>
              <a:rPr lang="en-US" i="1" dirty="0"/>
              <a:t>more significant bits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int x = -3;</a:t>
            </a: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short </a:t>
            </a:r>
            <a:r>
              <a:rPr lang="en-US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sx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 = x; </a:t>
            </a:r>
            <a:r>
              <a:rPr lang="en-US" sz="3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still -3</a:t>
            </a: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endParaRPr lang="en-US" sz="3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1111 1111 1111 1111 1111 1111 1111 1101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                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664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6A969-E74B-0748-820A-72F322389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Bit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61D2D-B46A-9B41-AE60-AF8C5728B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Sometimes, we want to carry over a value to a larger variable (e.g. make an </a:t>
            </a:r>
            <a:r>
              <a:rPr lang="en-US" b="1" dirty="0"/>
              <a:t>int </a:t>
            </a:r>
            <a:r>
              <a:rPr lang="en-US" dirty="0"/>
              <a:t>and set it equal to a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</a:p>
          <a:p>
            <a:r>
              <a:rPr lang="en-US" dirty="0"/>
              <a:t>For </a:t>
            </a:r>
            <a:r>
              <a:rPr lang="en-US" b="1" dirty="0"/>
              <a:t>unsigned</a:t>
            </a:r>
            <a:r>
              <a:rPr lang="en-US" dirty="0"/>
              <a:t> values, C adds </a:t>
            </a:r>
            <a:r>
              <a:rPr lang="en-US" i="1" dirty="0"/>
              <a:t>leading zeros</a:t>
            </a:r>
            <a:r>
              <a:rPr lang="en-US" dirty="0"/>
              <a:t> to the representation</a:t>
            </a:r>
            <a:r>
              <a:rPr lang="en-US" dirty="0">
                <a:sym typeface="Wingdings" pitchFamily="2" charset="2"/>
              </a:rPr>
              <a:t> (“zero extension”)</a:t>
            </a:r>
          </a:p>
          <a:p>
            <a:r>
              <a:rPr lang="en-US" dirty="0">
                <a:sym typeface="Wingdings" pitchFamily="2" charset="2"/>
              </a:rPr>
              <a:t>For </a:t>
            </a:r>
            <a:r>
              <a:rPr lang="en-US" b="1" dirty="0">
                <a:sym typeface="Wingdings" pitchFamily="2" charset="2"/>
              </a:rPr>
              <a:t>signed </a:t>
            </a:r>
            <a:r>
              <a:rPr lang="en-US" dirty="0">
                <a:sym typeface="Wingdings" pitchFamily="2" charset="2"/>
              </a:rPr>
              <a:t>values, C </a:t>
            </a:r>
            <a:r>
              <a:rPr lang="en-US" i="1" dirty="0">
                <a:sym typeface="Wingdings" pitchFamily="2" charset="2"/>
              </a:rPr>
              <a:t>repeats the sign of the value </a:t>
            </a:r>
            <a:r>
              <a:rPr lang="en-US" dirty="0">
                <a:sym typeface="Wingdings" pitchFamily="2" charset="2"/>
              </a:rPr>
              <a:t>for new digits (“sign extension”)</a:t>
            </a:r>
          </a:p>
        </p:txBody>
      </p:sp>
    </p:spTree>
    <p:extLst>
      <p:ext uri="{BB962C8B-B14F-4D97-AF65-F5344CB8AC3E}">
        <p14:creationId xmlns:p14="http://schemas.microsoft.com/office/powerpoint/2010/main" val="218865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4EA80-CC8B-7443-BB45-436322ACA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C08D-5FCB-EC4A-AAD6-E1A96A8CB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we want to </a:t>
            </a:r>
            <a:r>
              <a:rPr lang="en-US" b="1" dirty="0"/>
              <a:t>expand</a:t>
            </a:r>
            <a:r>
              <a:rPr lang="en-US" dirty="0"/>
              <a:t> the bit size of an </a:t>
            </a:r>
            <a:r>
              <a:rPr lang="en-US" b="1" dirty="0"/>
              <a:t>unsigned </a:t>
            </a:r>
            <a:r>
              <a:rPr lang="en-US" dirty="0"/>
              <a:t>number, C </a:t>
            </a:r>
            <a:r>
              <a:rPr lang="en-US" i="1" dirty="0"/>
              <a:t>adds leading zeros.</a:t>
            </a:r>
            <a:endParaRPr lang="en-US" dirty="0"/>
          </a:p>
          <a:p>
            <a:pPr marL="0" indent="0">
              <a:buNone/>
            </a:pPr>
            <a:endParaRPr lang="en-US" sz="3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unsigned short s = 4;</a:t>
            </a: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unsigned int </a:t>
            </a:r>
            <a:r>
              <a:rPr lang="en-US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 = s; </a:t>
            </a:r>
            <a:r>
              <a:rPr lang="en-US" sz="3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still 4</a:t>
            </a: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 =                 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0000 0000 0000 0100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0000 0000 0000 0000 0000 0000 0000 0100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3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4EA80-CC8B-7443-BB45-436322ACA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C08D-5FCB-EC4A-AAD6-E1A96A8CB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we want to </a:t>
            </a:r>
            <a:r>
              <a:rPr lang="en-US" b="1" dirty="0"/>
              <a:t>expand</a:t>
            </a:r>
            <a:r>
              <a:rPr lang="en-US" dirty="0"/>
              <a:t> the bit size of an </a:t>
            </a:r>
            <a:r>
              <a:rPr lang="en-US" b="1" dirty="0"/>
              <a:t>signed </a:t>
            </a:r>
            <a:r>
              <a:rPr lang="en-US" dirty="0"/>
              <a:t>number, C </a:t>
            </a:r>
            <a:r>
              <a:rPr lang="en-US" i="1" dirty="0"/>
              <a:t>repeats the sign bit.</a:t>
            </a:r>
          </a:p>
          <a:p>
            <a:pPr marL="0" indent="0">
              <a:buNone/>
            </a:pPr>
            <a:endParaRPr lang="en-US" sz="3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short s = 4;</a:t>
            </a: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 = s; </a:t>
            </a:r>
            <a:r>
              <a:rPr lang="en-US" sz="3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still 4</a:t>
            </a: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 =                 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0000 0000 0000 0100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0000 0000 0000 0000 0000 0000 0000 0100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04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4EA80-CC8B-7443-BB45-436322ACA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Bit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C08D-5FCB-EC4A-AAD6-E1A96A8CB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we want to </a:t>
            </a:r>
            <a:r>
              <a:rPr lang="en-US" b="1" dirty="0"/>
              <a:t>expand</a:t>
            </a:r>
            <a:r>
              <a:rPr lang="en-US" dirty="0"/>
              <a:t> the bit size of an </a:t>
            </a:r>
            <a:r>
              <a:rPr lang="en-US" b="1" dirty="0"/>
              <a:t>signed </a:t>
            </a:r>
            <a:r>
              <a:rPr lang="en-US" dirty="0"/>
              <a:t>number, C </a:t>
            </a:r>
            <a:r>
              <a:rPr lang="en-US" i="1" dirty="0"/>
              <a:t>repeats the sign bit.</a:t>
            </a:r>
          </a:p>
          <a:p>
            <a:pPr marL="0" indent="0">
              <a:buNone/>
            </a:pPr>
            <a:endParaRPr lang="en-US" sz="3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short s = -4;</a:t>
            </a: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 = s; </a:t>
            </a:r>
            <a:r>
              <a:rPr lang="en-US" sz="3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still -4</a:t>
            </a:r>
          </a:p>
          <a:p>
            <a:pPr marL="0" indent="0">
              <a:spcBef>
                <a:spcPts val="0"/>
              </a:spcBef>
              <a:buNone/>
              <a:defRPr sz="3900"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 =                 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1111 1111 1111 1100</a:t>
            </a:r>
          </a:p>
          <a:p>
            <a:pPr marL="0" indent="0">
              <a:buNone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1111 1111 1111 1111 1111 1111 1111 1100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0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A47D-5D35-224E-BA10-1A3DBA07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8AD8F-97FC-CC47-A82A-40FBD2496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cast something to another type (treat as other type temporarily) by putting that type in parentheses in front of the value: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short s = -12345;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...(unsigned short)s...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Casting between variable types can cause tricky issues; </a:t>
            </a:r>
            <a:r>
              <a:rPr lang="en-US" b="1" dirty="0"/>
              <a:t>the bits remain the same but are interpreted differently. 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Here, </a:t>
            </a:r>
            <a:r>
              <a:rPr lang="en-US" b="1" dirty="0"/>
              <a:t>s</a:t>
            </a:r>
            <a:r>
              <a:rPr lang="en-US" dirty="0"/>
              <a:t> is -12345, but casted it is 53191! (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1100 1111 1100 0111</a:t>
            </a:r>
            <a:r>
              <a:rPr lang="en-US" b="1" dirty="0"/>
              <a:t> </a:t>
            </a:r>
            <a:r>
              <a:rPr lang="en-US" dirty="0"/>
              <a:t>in binary)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408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C3BDC-679E-5FFA-6A66-3522D719F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F0D4F-C475-A04C-E42A-7E1435370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store the result as well: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short s = -12345;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unsigned short us = (unsigned short)s; 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53191!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You can also use the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suffix after a number literal to treat it as unsigned: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-12345U</a:t>
            </a:r>
          </a:p>
        </p:txBody>
      </p:sp>
    </p:spTree>
    <p:extLst>
      <p:ext uri="{BB962C8B-B14F-4D97-AF65-F5344CB8AC3E}">
        <p14:creationId xmlns:p14="http://schemas.microsoft.com/office/powerpoint/2010/main" val="202689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E193A-A3CA-494E-B125-126C98B05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</a:t>
            </a:r>
          </a:p>
        </p:txBody>
      </p:sp>
      <p:pic>
        <p:nvPicPr>
          <p:cNvPr id="4" name="Image" descr="This is a number wheel which shows the increasing possible values of a 4-bit two's complement integer in clockwise order.  It starts at the top (12 o'clock) and goes clockwise, increasing in value starting from 0 until it gets to 7, at which point it goes to -8, and increases until it gets back to 0.">
            <a:extLst>
              <a:ext uri="{FF2B5EF4-FFF2-40B4-BE49-F238E27FC236}">
                <a16:creationId xmlns:a16="http://schemas.microsoft.com/office/drawing/2014/main" id="{720EC1F7-3660-F346-9EA4-FD9933E20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63" y="1432917"/>
            <a:ext cx="5220730" cy="526439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This is a number wheel which shows the increasing possible values of a 4-bit unsigned integer in clockwise order.  It starts at the top (12 o'clock) and goes clockwise, increasing in value starting from 0 until it gets to 15, at which point it cycles back to 0 again.">
            <a:extLst>
              <a:ext uri="{FF2B5EF4-FFF2-40B4-BE49-F238E27FC236}">
                <a16:creationId xmlns:a16="http://schemas.microsoft.com/office/drawing/2014/main" id="{B41DA0BB-55CC-554D-BC2F-369211172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809" y="1432917"/>
            <a:ext cx="5174796" cy="526694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92388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3BAAD-5986-0E6A-54FE-A5F42DB1D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E5F88-341F-4D49-2F7D-CC0EB893D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Be careful</a:t>
            </a:r>
            <a:r>
              <a:rPr lang="en-US" dirty="0"/>
              <a:t> when comparing signed and unsigned integers.  </a:t>
            </a:r>
            <a:r>
              <a:rPr lang="en-US" b="1" dirty="0"/>
              <a:t>C will implicitly cast</a:t>
            </a:r>
            <a:r>
              <a:rPr lang="en-US" dirty="0"/>
              <a:t> the signed argument to unsigned, and then performs the operation assuming both numbers are non-negative.</a:t>
            </a:r>
            <a:endParaRPr lang="en-US" b="1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int x = -1;  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1111 1111 1111 1111 1111 1111 1111 1111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unsigned int y = 0;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if (x &lt; y) { ... 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will be false!!</a:t>
            </a: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Note: when doing &lt;, &gt;, &lt;=, &gt;= comparison between different </a:t>
            </a:r>
            <a:r>
              <a:rPr lang="en-US" b="1" i="1" u="sng" dirty="0">
                <a:sym typeface="Wingdings" pitchFamily="2" charset="2"/>
              </a:rPr>
              <a:t>size</a:t>
            </a:r>
            <a:r>
              <a:rPr lang="en-US" dirty="0">
                <a:sym typeface="Wingdings" pitchFamily="2" charset="2"/>
              </a:rPr>
              <a:t> types, it will </a:t>
            </a:r>
            <a:r>
              <a:rPr lang="en-US" i="1" dirty="0">
                <a:sym typeface="Wingdings" pitchFamily="2" charset="2"/>
              </a:rPr>
              <a:t>promote to the larger type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08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Recap and continuing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: Integer Representations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tabLst>
                <a:tab pos="11595100" algn="r"/>
              </a:tabLst>
            </a:pPr>
            <a:r>
              <a:rPr lang="en-US" b="1" dirty="0"/>
              <a:t>Bitwise Operators	</a:t>
            </a:r>
          </a:p>
          <a:p>
            <a:pPr>
              <a:tabLst>
                <a:tab pos="1159510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Bitmasks	</a:t>
            </a:r>
          </a:p>
          <a:p>
            <a:pPr>
              <a:tabLst>
                <a:tab pos="11595100" algn="r"/>
              </a:tabLst>
            </a:pP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682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144EF-35A7-C548-98E8-0E883C3BA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AB141-F23C-4B4C-997E-7938850BC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You’re already familiar with many operators in C:</a:t>
            </a:r>
          </a:p>
          <a:p>
            <a:pPr lvl="1"/>
            <a:r>
              <a:rPr lang="en-US" b="1" dirty="0"/>
              <a:t>Arithmetic operators:</a:t>
            </a:r>
            <a:r>
              <a:rPr lang="en-US" dirty="0"/>
              <a:t> +, -, *, /, %</a:t>
            </a:r>
          </a:p>
          <a:p>
            <a:pPr lvl="1"/>
            <a:r>
              <a:rPr lang="en-US" b="1" dirty="0"/>
              <a:t>Comparison operators:</a:t>
            </a:r>
            <a:r>
              <a:rPr lang="en-US" dirty="0"/>
              <a:t> ==, !=, &lt;, &gt;, &lt;=, &gt;=</a:t>
            </a:r>
          </a:p>
          <a:p>
            <a:pPr lvl="1"/>
            <a:r>
              <a:rPr lang="en-US" b="1" dirty="0"/>
              <a:t>Logical Operators</a:t>
            </a:r>
            <a:r>
              <a:rPr lang="en-US" dirty="0"/>
              <a:t>: &amp;&amp;, ||, !</a:t>
            </a:r>
          </a:p>
          <a:p>
            <a:r>
              <a:rPr lang="en-US" dirty="0"/>
              <a:t>Today, we’re introducing a new category of operators: </a:t>
            </a:r>
            <a:r>
              <a:rPr lang="en-US" b="1" dirty="0"/>
              <a:t>bitwise operators:</a:t>
            </a:r>
            <a:endParaRPr lang="en-US" dirty="0"/>
          </a:p>
          <a:p>
            <a:pPr lvl="1"/>
            <a:r>
              <a:rPr lang="en-US" dirty="0"/>
              <a:t>&amp;, |, ~, ^, &lt;&lt;, &gt;&gt;</a:t>
            </a:r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65999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(&amp;)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AND is a binary operator.  The AND of 2 bits is 1 if both bits are 1, and 0 otherwise.</a:t>
            </a: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851200"/>
              </p:ext>
            </p:extLst>
          </p:nvPr>
        </p:nvGraphicFramePr>
        <p:xfrm>
          <a:off x="3378199" y="3052161"/>
          <a:ext cx="5359401" cy="296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3388057426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2298274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399856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DFE43F8-BAC1-294B-A13E-E3542ED4580E}"/>
              </a:ext>
            </a:extLst>
          </p:cNvPr>
          <p:cNvSpPr/>
          <p:nvPr/>
        </p:nvSpPr>
        <p:spPr>
          <a:xfrm>
            <a:off x="4066007" y="2401348"/>
            <a:ext cx="3983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a &amp; b;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42BEB4-20CD-6542-854B-26A04E86232E}"/>
              </a:ext>
            </a:extLst>
          </p:cNvPr>
          <p:cNvSpPr/>
          <p:nvPr/>
        </p:nvSpPr>
        <p:spPr>
          <a:xfrm>
            <a:off x="3006421" y="6076890"/>
            <a:ext cx="61029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&amp; with 1 to let a bit through, &amp; with 0 to zero out a bit</a:t>
            </a:r>
          </a:p>
        </p:txBody>
      </p:sp>
    </p:spTree>
    <p:extLst>
      <p:ext uri="{BB962C8B-B14F-4D97-AF65-F5344CB8AC3E}">
        <p14:creationId xmlns:p14="http://schemas.microsoft.com/office/powerpoint/2010/main" val="1590619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 (|)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OR is a binary operator.  The OR of 2 bits is 1 if either (or both) bits is 1. </a:t>
            </a:r>
          </a:p>
          <a:p>
            <a:pPr marL="0" indent="0">
              <a:buNone/>
            </a:pP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720241"/>
              </p:ext>
            </p:extLst>
          </p:nvPr>
        </p:nvGraphicFramePr>
        <p:xfrm>
          <a:off x="3378199" y="3052160"/>
          <a:ext cx="5359401" cy="296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3388057426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2298274"/>
                  </a:ext>
                </a:extLst>
              </a:tr>
              <a:tr h="59352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399856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1AD558E-E62E-C845-B90C-566E3D5F781D}"/>
              </a:ext>
            </a:extLst>
          </p:cNvPr>
          <p:cNvSpPr/>
          <p:nvPr/>
        </p:nvSpPr>
        <p:spPr>
          <a:xfrm>
            <a:off x="4066007" y="2405830"/>
            <a:ext cx="3983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a | b;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9D0D4-A5DB-474D-A182-767838FFA223}"/>
              </a:ext>
            </a:extLst>
          </p:cNvPr>
          <p:cNvSpPr/>
          <p:nvPr/>
        </p:nvSpPr>
        <p:spPr>
          <a:xfrm>
            <a:off x="3034905" y="6051452"/>
            <a:ext cx="61221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| with 1 to turn on a bit, | with 0 to let a bit go through</a:t>
            </a:r>
          </a:p>
        </p:txBody>
      </p:sp>
    </p:spTree>
    <p:extLst>
      <p:ext uri="{BB962C8B-B14F-4D97-AF65-F5344CB8AC3E}">
        <p14:creationId xmlns:p14="http://schemas.microsoft.com/office/powerpoint/2010/main" val="2455483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(~)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4633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NOT is a unary operator.  The NOT of a bit is 1 if the bit is 0, or 1 otherwise.  </a:t>
            </a: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67562"/>
              </p:ext>
            </p:extLst>
          </p:nvPr>
        </p:nvGraphicFramePr>
        <p:xfrm>
          <a:off x="4309533" y="3048000"/>
          <a:ext cx="3572934" cy="214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7154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33C5FAB-39DB-4E4B-89B1-D51C8402A970}"/>
              </a:ext>
            </a:extLst>
          </p:cNvPr>
          <p:cNvSpPr/>
          <p:nvPr/>
        </p:nvSpPr>
        <p:spPr>
          <a:xfrm>
            <a:off x="4445920" y="2401669"/>
            <a:ext cx="32239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~a;</a:t>
            </a:r>
          </a:p>
        </p:txBody>
      </p:sp>
    </p:spTree>
    <p:extLst>
      <p:ext uri="{BB962C8B-B14F-4D97-AF65-F5344CB8AC3E}">
        <p14:creationId xmlns:p14="http://schemas.microsoft.com/office/powerpoint/2010/main" val="23425587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7725-36A2-8A4E-8EC5-A4E9934B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Exclusive Or (^)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372-0ED3-964C-A0B0-A8A18C335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Exclusive Or (XOR) is a binary operator.  The XOR of 2 bits is 1 if </a:t>
            </a:r>
            <a:r>
              <a:rPr lang="en-US" i="1" dirty="0"/>
              <a:t>exactly</a:t>
            </a:r>
            <a:r>
              <a:rPr lang="en-US" dirty="0"/>
              <a:t> one of the bits is 1, or 0 otherwise.</a:t>
            </a:r>
            <a:endParaRPr lang="en-US" sz="3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7A301D-AC63-C74B-BE3A-BD640904B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464001"/>
              </p:ext>
            </p:extLst>
          </p:nvPr>
        </p:nvGraphicFramePr>
        <p:xfrm>
          <a:off x="3378199" y="3052161"/>
          <a:ext cx="5359401" cy="30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val="3511017045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3388057426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972478886"/>
                    </a:ext>
                  </a:extLst>
                </a:gridCol>
              </a:tblGrid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62881795"/>
                  </a:ext>
                </a:extLst>
              </a:tr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8923016"/>
                  </a:ext>
                </a:extLst>
              </a:tr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16352361"/>
                  </a:ext>
                </a:extLst>
              </a:tr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2298274"/>
                  </a:ext>
                </a:extLst>
              </a:tr>
              <a:tr h="60876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399856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A1655E6-5023-7742-B6EB-2F917F6304E9}"/>
              </a:ext>
            </a:extLst>
          </p:cNvPr>
          <p:cNvSpPr/>
          <p:nvPr/>
        </p:nvSpPr>
        <p:spPr>
          <a:xfrm>
            <a:off x="4066007" y="2405830"/>
            <a:ext cx="3983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Consolas" panose="020B0609020204030204" pitchFamily="49" charset="0"/>
                <a:cs typeface="Consolas" panose="020B0609020204030204" pitchFamily="49" charset="0"/>
              </a:rPr>
              <a:t>output = a ^ b;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E7B7F1-B368-034D-AB07-4F70CB37EF3F}"/>
              </a:ext>
            </a:extLst>
          </p:cNvPr>
          <p:cNvSpPr/>
          <p:nvPr/>
        </p:nvSpPr>
        <p:spPr>
          <a:xfrm>
            <a:off x="3177942" y="6267390"/>
            <a:ext cx="57599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^ with 1 to flip a bit, ^ with 0 to let a bit go through</a:t>
            </a:r>
          </a:p>
        </p:txBody>
      </p:sp>
    </p:spTree>
    <p:extLst>
      <p:ext uri="{BB962C8B-B14F-4D97-AF65-F5344CB8AC3E}">
        <p14:creationId xmlns:p14="http://schemas.microsoft.com/office/powerpoint/2010/main" val="1538022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E508-A305-504B-9824-C945D6FA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28536-0A7E-484C-96CC-74C5AF6B9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these operators are applied to numbers (multiple bits), the operator is applied to the corresponding bits in each number. 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A25CA-A3F3-5C4B-9090-82CBC1842D2A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DC8965C9-3517-3045-BC00-49E67161557A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9311C49F-E021-8946-936E-E04569F54AE8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65BF42CB-B0E5-AB4E-B20E-DEDE35E12B88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E6CF7D68-DA74-D34E-8168-58060B2A1562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B96F9E-D376-D14E-BC14-3528E9794844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ECAF5F-C317-974B-80AA-5167C75F478D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DDB33C-DF10-4546-A78A-46174144B042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C19609-5A2E-A045-B1B8-34AA16FCF905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47814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3AA5B-0B9E-DF9C-1F28-2F1BA8D60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189CC-E292-95B8-9210-488B4731D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6;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0000 ... 0110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5;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0000 ... 0101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anded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x &amp; y;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0000 ... 0100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7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ored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= x | y;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0000 ... 0111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-7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notX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= ~x;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1111 ... 1111 1111 1001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xored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x ^ y;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// what would this give us?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59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A9985-BC80-4435-3729-D968F05971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28E7F-D506-438F-8B12-442E16D0A1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multiple_choice_polls/v2TvFTzgYyfsRkjAMgd1H?display_state=instructions&amp;activity_state=opened&amp;state=opened&amp;flow=Instructor&amp;onscreen=persist">
            <a:extLst>
              <a:ext uri="{FF2B5EF4-FFF2-40B4-BE49-F238E27FC236}">
                <a16:creationId xmlns:a16="http://schemas.microsoft.com/office/drawing/2014/main" id="{D7FE5543-A820-6579-47E7-586AA60BAF7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90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AECD-2183-DD73-D671-E13357A29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B2592-F0BF-C927-29C4-4A11525C77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multiple_choice_polls/v2TvFTzgYyfsRkjAMgd1H?display_state=chart&amp;activity_state=closed&amp;state=closed&amp;flow=Instructor&amp;onscreen=persist">
            <a:extLst>
              <a:ext uri="{FF2B5EF4-FFF2-40B4-BE49-F238E27FC236}">
                <a16:creationId xmlns:a16="http://schemas.microsoft.com/office/drawing/2014/main" id="{B902BBB3-A27C-B464-3A5F-6941A3562EE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717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71842-DCC1-8948-383C-79F1FE27E7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D9C675-D6E8-5BA2-84B3-5EF766BECA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multiple_choice_polls/v2TvFTzgYyfsRkjAMgd1H?display_state=chart&amp;activity_state=closed&amp;display=correctness&amp;state=closed&amp;flow=Instructor&amp;onscreen=persist">
            <a:extLst>
              <a:ext uri="{FF2B5EF4-FFF2-40B4-BE49-F238E27FC236}">
                <a16:creationId xmlns:a16="http://schemas.microsoft.com/office/drawing/2014/main" id="{0610717A-FB71-6C19-A9FD-D6F1D274EB11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957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E508-A305-504B-9824-C945D6FA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Operators on Multiple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28536-0A7E-484C-96CC-74C5AF6B9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these operators are applied to numbers (multiple bits), the operator is applied to the corresponding bits in each number.  For example: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A25CA-A3F3-5C4B-9090-82CBC1842D2A}"/>
              </a:ext>
            </a:extLst>
          </p:cNvPr>
          <p:cNvGrpSpPr/>
          <p:nvPr/>
        </p:nvGrpSpPr>
        <p:grpSpPr>
          <a:xfrm>
            <a:off x="1868931" y="2241748"/>
            <a:ext cx="8454138" cy="2025452"/>
            <a:chOff x="1905000" y="2754868"/>
            <a:chExt cx="8454138" cy="2025452"/>
          </a:xfrm>
        </p:grpSpPr>
        <p:sp>
          <p:nvSpPr>
            <p:cNvPr id="4" name="0110…">
              <a:extLst>
                <a:ext uri="{FF2B5EF4-FFF2-40B4-BE49-F238E27FC236}">
                  <a16:creationId xmlns:a16="http://schemas.microsoft.com/office/drawing/2014/main" id="{DC8965C9-3517-3045-BC00-49E67161557A}"/>
                </a:ext>
              </a:extLst>
            </p:cNvPr>
            <p:cNvSpPr txBox="1"/>
            <p:nvPr/>
          </p:nvSpPr>
          <p:spPr>
            <a:xfrm>
              <a:off x="1905000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&amp;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0100</a:t>
              </a:r>
            </a:p>
          </p:txBody>
        </p:sp>
        <p:sp>
          <p:nvSpPr>
            <p:cNvPr id="5" name="0110…">
              <a:extLst>
                <a:ext uri="{FF2B5EF4-FFF2-40B4-BE49-F238E27FC236}">
                  <a16:creationId xmlns:a16="http://schemas.microsoft.com/office/drawing/2014/main" id="{9311C49F-E021-8946-936E-E04569F54AE8}"/>
                </a:ext>
              </a:extLst>
            </p:cNvPr>
            <p:cNvSpPr txBox="1"/>
            <p:nvPr/>
          </p:nvSpPr>
          <p:spPr>
            <a:xfrm>
              <a:off x="4265847" y="3200400"/>
              <a:ext cx="1371599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|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1110</a:t>
              </a:r>
            </a:p>
          </p:txBody>
        </p:sp>
        <p:sp>
          <p:nvSpPr>
            <p:cNvPr id="6" name="0110…">
              <a:extLst>
                <a:ext uri="{FF2B5EF4-FFF2-40B4-BE49-F238E27FC236}">
                  <a16:creationId xmlns:a16="http://schemas.microsoft.com/office/drawing/2014/main" id="{65BF42CB-B0E5-AB4E-B20E-DEDE35E12B88}"/>
                </a:ext>
              </a:extLst>
            </p:cNvPr>
            <p:cNvSpPr txBox="1"/>
            <p:nvPr/>
          </p:nvSpPr>
          <p:spPr>
            <a:xfrm>
              <a:off x="6626694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0110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^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1010</a:t>
              </a:r>
            </a:p>
          </p:txBody>
        </p:sp>
        <p:sp>
          <p:nvSpPr>
            <p:cNvPr id="7" name="~ 1100…">
              <a:extLst>
                <a:ext uri="{FF2B5EF4-FFF2-40B4-BE49-F238E27FC236}">
                  <a16:creationId xmlns:a16="http://schemas.microsoft.com/office/drawing/2014/main" id="{E6CF7D68-DA74-D34E-8168-58060B2A1562}"/>
                </a:ext>
              </a:extLst>
            </p:cNvPr>
            <p:cNvSpPr txBox="1"/>
            <p:nvPr/>
          </p:nvSpPr>
          <p:spPr>
            <a:xfrm>
              <a:off x="8987540" y="3200400"/>
              <a:ext cx="1371598" cy="1579920"/>
            </a:xfrm>
            <a:prstGeom prst="rect">
              <a:avLst/>
            </a:prstGeom>
            <a:ln w="63500">
              <a:solidFill>
                <a:srgbClr val="7F0325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endParaRPr sz="2400" dirty="0"/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~ 1100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----</a:t>
              </a:r>
            </a:p>
            <a:p>
              <a:pPr algn="l">
                <a:defRPr>
                  <a:latin typeface="Courier"/>
                  <a:ea typeface="Courier"/>
                  <a:cs typeface="Courier"/>
                  <a:sym typeface="Courier"/>
                </a:defRPr>
              </a:pPr>
              <a:r>
                <a:rPr sz="2400" dirty="0"/>
                <a:t>  0011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B96F9E-D376-D14E-BC14-3528E9794844}"/>
                </a:ext>
              </a:extLst>
            </p:cNvPr>
            <p:cNvSpPr txBox="1"/>
            <p:nvPr/>
          </p:nvSpPr>
          <p:spPr>
            <a:xfrm>
              <a:off x="2254809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ECAF5F-C317-974B-80AA-5167C75F478D}"/>
                </a:ext>
              </a:extLst>
            </p:cNvPr>
            <p:cNvSpPr txBox="1"/>
            <p:nvPr/>
          </p:nvSpPr>
          <p:spPr>
            <a:xfrm>
              <a:off x="4686188" y="275486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DDB33C-DF10-4546-A78A-46174144B042}"/>
                </a:ext>
              </a:extLst>
            </p:cNvPr>
            <p:cNvSpPr txBox="1"/>
            <p:nvPr/>
          </p:nvSpPr>
          <p:spPr>
            <a:xfrm>
              <a:off x="6970091" y="27548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XOR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C19609-5A2E-A045-B1B8-34AA16FCF905}"/>
                </a:ext>
              </a:extLst>
            </p:cNvPr>
            <p:cNvSpPr txBox="1"/>
            <p:nvPr/>
          </p:nvSpPr>
          <p:spPr>
            <a:xfrm>
              <a:off x="9343761" y="2754868"/>
              <a:ext cx="6719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NOT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9FB81E3A-279F-634B-A4B8-5948FB420DF6}"/>
              </a:ext>
            </a:extLst>
          </p:cNvPr>
          <p:cNvSpPr/>
          <p:nvPr/>
        </p:nvSpPr>
        <p:spPr bwMode="auto">
          <a:xfrm>
            <a:off x="2799452" y="5392380"/>
            <a:ext cx="6593095" cy="10846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Note: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these are different from the logical operators AND (&amp;&amp;), OR (||) and NOT (!).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2212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3AA5B-0B9E-DF9C-1F28-2F1BA8D60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189CC-E292-95B8-9210-488B4731D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4;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0000 ... 0100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y = 5;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0000 ... 0101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This is checking if x and y are both nonzero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(x &amp;&amp; y) { …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This is checking if the result of x &amp; y is nonzero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(x &amp; y) { …</a:t>
            </a:r>
          </a:p>
        </p:txBody>
      </p:sp>
    </p:spTree>
    <p:extLst>
      <p:ext uri="{BB962C8B-B14F-4D97-AF65-F5344CB8AC3E}">
        <p14:creationId xmlns:p14="http://schemas.microsoft.com/office/powerpoint/2010/main" val="15488136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95100" algn="r"/>
              </a:tabLst>
            </a:pP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Recap and continuing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: Integer Representations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tabLst>
                <a:tab pos="1159510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Bitwise Operators	</a:t>
            </a:r>
          </a:p>
          <a:p>
            <a:pPr>
              <a:tabLst>
                <a:tab pos="11595100" algn="r"/>
              </a:tabLst>
            </a:pPr>
            <a:r>
              <a:rPr lang="en-US" b="1" dirty="0"/>
              <a:t>Bitmasks	</a:t>
            </a:r>
          </a:p>
          <a:p>
            <a:pPr>
              <a:tabLst>
                <a:tab pos="11595100" algn="r"/>
              </a:tabLst>
            </a:pP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9820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A9559-DFB1-B341-AB62-E7988BC68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Bitmasks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6D122-E008-8E4F-8829-9902CFA32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will frequently want to manipulate or isolate out specific bits in a larger collection of bits.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Motivating Example: </a:t>
            </a:r>
            <a:r>
              <a:rPr lang="en-US" dirty="0"/>
              <a:t>Bit vectors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778151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447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Instead of using arrays of e.g., Booleans in our programs, sometimes it’s beneficial to store that information in bits instead – more compact.</a:t>
            </a:r>
          </a:p>
          <a:p>
            <a:r>
              <a:rPr lang="en-US" b="1" dirty="0"/>
              <a:t>Example: </a:t>
            </a:r>
            <a:r>
              <a:rPr lang="en-US" dirty="0"/>
              <a:t>we can represent current courses taken using a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 and manipulate its contents using bit operators.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D70F8F-0BA1-D443-8CEC-5EB2F61EB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055200"/>
              </p:ext>
            </p:extLst>
          </p:nvPr>
        </p:nvGraphicFramePr>
        <p:xfrm>
          <a:off x="2032000" y="330708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9DE69A-8A7C-8D4A-8AFE-3C333AB54E41}"/>
              </a:ext>
            </a:extLst>
          </p:cNvPr>
          <p:cNvSpPr txBox="1"/>
          <p:nvPr/>
        </p:nvSpPr>
        <p:spPr>
          <a:xfrm rot="18900000">
            <a:off x="8768536" y="422781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CF6E42-F8C9-C04F-B434-A66A483434C5}"/>
              </a:ext>
            </a:extLst>
          </p:cNvPr>
          <p:cNvSpPr txBox="1"/>
          <p:nvPr/>
        </p:nvSpPr>
        <p:spPr>
          <a:xfrm rot="18900000">
            <a:off x="7813582" y="419976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ADD88D-3779-BF4E-9F77-4DFDC58211B7}"/>
              </a:ext>
            </a:extLst>
          </p:cNvPr>
          <p:cNvSpPr txBox="1"/>
          <p:nvPr/>
        </p:nvSpPr>
        <p:spPr>
          <a:xfrm rot="18900000">
            <a:off x="6791245" y="419976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3ED7F6-80C9-CD45-9C76-44F79C745C75}"/>
              </a:ext>
            </a:extLst>
          </p:cNvPr>
          <p:cNvSpPr txBox="1"/>
          <p:nvPr/>
        </p:nvSpPr>
        <p:spPr>
          <a:xfrm rot="18900000">
            <a:off x="5929433" y="419976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934D51-4A6D-6F40-BBD1-8BBF1363AF2A}"/>
              </a:ext>
            </a:extLst>
          </p:cNvPr>
          <p:cNvSpPr txBox="1"/>
          <p:nvPr/>
        </p:nvSpPr>
        <p:spPr>
          <a:xfrm rot="18900000">
            <a:off x="4678584" y="426541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1C980A-C387-474E-B64B-CDE934E590CB}"/>
              </a:ext>
            </a:extLst>
          </p:cNvPr>
          <p:cNvSpPr txBox="1"/>
          <p:nvPr/>
        </p:nvSpPr>
        <p:spPr>
          <a:xfrm rot="18900000">
            <a:off x="3901408" y="419976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A98AD1-8BD5-5249-8DA6-AA3A4F4E34B6}"/>
              </a:ext>
            </a:extLst>
          </p:cNvPr>
          <p:cNvSpPr txBox="1"/>
          <p:nvPr/>
        </p:nvSpPr>
        <p:spPr>
          <a:xfrm rot="18900000">
            <a:off x="2879069" y="419976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5A3E9D-0D5A-9B44-A06C-192ECF0DE2E8}"/>
              </a:ext>
            </a:extLst>
          </p:cNvPr>
          <p:cNvSpPr txBox="1"/>
          <p:nvPr/>
        </p:nvSpPr>
        <p:spPr>
          <a:xfrm rot="18900000">
            <a:off x="1940312" y="419976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20986747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4277-9AB7-AE4E-B142-242F4F80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30E49-CCF8-4C46-A496-78B207B94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CS106A 0x1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0001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CS106B 0x2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0010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CS107E 0x4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0100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  0x8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1000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CS111  0x10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0001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CS103  0x20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0010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CS109  0x40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0100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CS161  0x80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1000 0000 */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Bit pattern: 0000 1011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unsigned 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CS106A | CS106B | CS107;</a:t>
            </a:r>
          </a:p>
        </p:txBody>
      </p:sp>
    </p:spTree>
    <p:extLst>
      <p:ext uri="{BB962C8B-B14F-4D97-AF65-F5344CB8AC3E}">
        <p14:creationId xmlns:p14="http://schemas.microsoft.com/office/powerpoint/2010/main" val="34226709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3292232"/>
            <a:ext cx="11811000" cy="3165488"/>
          </a:xfrm>
        </p:spPr>
        <p:txBody>
          <a:bodyPr/>
          <a:lstStyle/>
          <a:p>
            <a:r>
              <a:rPr lang="en-US" dirty="0"/>
              <a:t>How do we find the union of two sets of courses taken?  Use OR:</a:t>
            </a:r>
          </a:p>
        </p:txBody>
      </p:sp>
      <p:sp>
        <p:nvSpPr>
          <p:cNvPr id="12" name="0110…">
            <a:extLst>
              <a:ext uri="{FF2B5EF4-FFF2-40B4-BE49-F238E27FC236}">
                <a16:creationId xmlns:a16="http://schemas.microsoft.com/office/drawing/2014/main" id="{98A61D3E-CEB2-9348-9306-DB85018AFC17}"/>
              </a:ext>
            </a:extLst>
          </p:cNvPr>
          <p:cNvSpPr txBox="1"/>
          <p:nvPr/>
        </p:nvSpPr>
        <p:spPr>
          <a:xfrm>
            <a:off x="4574019" y="4164525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|</a:t>
            </a:r>
            <a:r>
              <a:rPr sz="2800" dirty="0"/>
              <a:t> </a:t>
            </a:r>
            <a:r>
              <a:rPr lang="en-US" sz="2800" dirty="0"/>
              <a:t>01100001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01100011</a:t>
            </a:r>
            <a:endParaRPr sz="280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6AFE10E-05C8-0449-90CF-E447DCF7F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657601"/>
              </p:ext>
            </p:extLst>
          </p:nvPr>
        </p:nvGraphicFramePr>
        <p:xfrm>
          <a:off x="2032000" y="15240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D14AA7D-39F7-1F42-8F5F-A96F50D067F6}"/>
              </a:ext>
            </a:extLst>
          </p:cNvPr>
          <p:cNvSpPr txBox="1"/>
          <p:nvPr/>
        </p:nvSpPr>
        <p:spPr>
          <a:xfrm rot="18900000">
            <a:off x="8768536" y="24447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BDFBD9-0CC6-5C45-83BA-1F9C423E4E87}"/>
              </a:ext>
            </a:extLst>
          </p:cNvPr>
          <p:cNvSpPr txBox="1"/>
          <p:nvPr/>
        </p:nvSpPr>
        <p:spPr>
          <a:xfrm rot="18900000">
            <a:off x="7813582" y="24166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A2CFBC-92D7-CF4E-A3A4-325060A31AA6}"/>
              </a:ext>
            </a:extLst>
          </p:cNvPr>
          <p:cNvSpPr txBox="1"/>
          <p:nvPr/>
        </p:nvSpPr>
        <p:spPr>
          <a:xfrm rot="18900000">
            <a:off x="6791245" y="24166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2760D-98C3-EB41-B4AF-4371FB0CAF39}"/>
              </a:ext>
            </a:extLst>
          </p:cNvPr>
          <p:cNvSpPr txBox="1"/>
          <p:nvPr/>
        </p:nvSpPr>
        <p:spPr>
          <a:xfrm rot="18900000">
            <a:off x="5929433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FAC56F-3E50-1943-BD68-C446434584D5}"/>
              </a:ext>
            </a:extLst>
          </p:cNvPr>
          <p:cNvSpPr txBox="1"/>
          <p:nvPr/>
        </p:nvSpPr>
        <p:spPr>
          <a:xfrm rot="18900000">
            <a:off x="4678584" y="24823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9A64B4-CFFB-5849-90A5-910023D0854A}"/>
              </a:ext>
            </a:extLst>
          </p:cNvPr>
          <p:cNvSpPr txBox="1"/>
          <p:nvPr/>
        </p:nvSpPr>
        <p:spPr>
          <a:xfrm rot="18900000">
            <a:off x="3901408" y="24166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4E05DD-C2D2-EB4B-8FD0-496767EBEDD7}"/>
              </a:ext>
            </a:extLst>
          </p:cNvPr>
          <p:cNvSpPr txBox="1"/>
          <p:nvPr/>
        </p:nvSpPr>
        <p:spPr>
          <a:xfrm rot="18900000">
            <a:off x="2879069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F3B955-3D4E-FE4C-9974-DA2760458B1E}"/>
              </a:ext>
            </a:extLst>
          </p:cNvPr>
          <p:cNvSpPr txBox="1"/>
          <p:nvPr/>
        </p:nvSpPr>
        <p:spPr>
          <a:xfrm rot="18900000">
            <a:off x="1940312" y="24166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17992757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4277-9AB7-AE4E-B142-242F4F80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30E49-CCF8-4C46-A496-78B207B94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CS106A 0x1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0001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CS106B 0x2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0010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CS107E 0x4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0100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  0x8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1000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CS111  0x10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0001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CS103  0x20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0010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CS109  0x40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0100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CS161  0x80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1000 0000 */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unsigned 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CS106A | CS106B | CS107;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unsigned 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otherClasses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CS106A | CS106B | CS103;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0010 1011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unsigned char either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|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otherClasses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1701109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7953-A83B-7042-8608-5F06CC01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Vectors and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69EA8-D2EF-4D48-BCEC-637A5043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3292232"/>
            <a:ext cx="11811000" cy="3165488"/>
          </a:xfrm>
        </p:spPr>
        <p:txBody>
          <a:bodyPr/>
          <a:lstStyle/>
          <a:p>
            <a:r>
              <a:rPr lang="en-US" dirty="0"/>
              <a:t>How do we find the intersection of two sets of courses taken?  Use AND:</a:t>
            </a:r>
          </a:p>
        </p:txBody>
      </p:sp>
      <p:sp>
        <p:nvSpPr>
          <p:cNvPr id="12" name="0110…">
            <a:extLst>
              <a:ext uri="{FF2B5EF4-FFF2-40B4-BE49-F238E27FC236}">
                <a16:creationId xmlns:a16="http://schemas.microsoft.com/office/drawing/2014/main" id="{98A61D3E-CEB2-9348-9306-DB85018AFC17}"/>
              </a:ext>
            </a:extLst>
          </p:cNvPr>
          <p:cNvSpPr txBox="1"/>
          <p:nvPr/>
        </p:nvSpPr>
        <p:spPr>
          <a:xfrm>
            <a:off x="4574019" y="4164525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01100001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00100001</a:t>
            </a:r>
            <a:endParaRPr sz="280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6AFE10E-05C8-0449-90CF-E447DCF7F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658095"/>
              </p:ext>
            </p:extLst>
          </p:nvPr>
        </p:nvGraphicFramePr>
        <p:xfrm>
          <a:off x="2032000" y="15240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D14AA7D-39F7-1F42-8F5F-A96F50D067F6}"/>
              </a:ext>
            </a:extLst>
          </p:cNvPr>
          <p:cNvSpPr txBox="1"/>
          <p:nvPr/>
        </p:nvSpPr>
        <p:spPr>
          <a:xfrm rot="18900000">
            <a:off x="8768536" y="24447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BDFBD9-0CC6-5C45-83BA-1F9C423E4E87}"/>
              </a:ext>
            </a:extLst>
          </p:cNvPr>
          <p:cNvSpPr txBox="1"/>
          <p:nvPr/>
        </p:nvSpPr>
        <p:spPr>
          <a:xfrm rot="18900000">
            <a:off x="7813582" y="24166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A2CFBC-92D7-CF4E-A3A4-325060A31AA6}"/>
              </a:ext>
            </a:extLst>
          </p:cNvPr>
          <p:cNvSpPr txBox="1"/>
          <p:nvPr/>
        </p:nvSpPr>
        <p:spPr>
          <a:xfrm rot="18900000">
            <a:off x="6791245" y="24166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2760D-98C3-EB41-B4AF-4371FB0CAF39}"/>
              </a:ext>
            </a:extLst>
          </p:cNvPr>
          <p:cNvSpPr txBox="1"/>
          <p:nvPr/>
        </p:nvSpPr>
        <p:spPr>
          <a:xfrm rot="18900000">
            <a:off x="5929433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FAC56F-3E50-1943-BD68-C446434584D5}"/>
              </a:ext>
            </a:extLst>
          </p:cNvPr>
          <p:cNvSpPr txBox="1"/>
          <p:nvPr/>
        </p:nvSpPr>
        <p:spPr>
          <a:xfrm rot="18900000">
            <a:off x="4678584" y="24823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9A64B4-CFFB-5849-90A5-910023D0854A}"/>
              </a:ext>
            </a:extLst>
          </p:cNvPr>
          <p:cNvSpPr txBox="1"/>
          <p:nvPr/>
        </p:nvSpPr>
        <p:spPr>
          <a:xfrm rot="18900000">
            <a:off x="3901408" y="24166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4E05DD-C2D2-EB4B-8FD0-496767EBEDD7}"/>
              </a:ext>
            </a:extLst>
          </p:cNvPr>
          <p:cNvSpPr txBox="1"/>
          <p:nvPr/>
        </p:nvSpPr>
        <p:spPr>
          <a:xfrm rot="18900000">
            <a:off x="2879069" y="2416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F3B955-3D4E-FE4C-9974-DA2760458B1E}"/>
              </a:ext>
            </a:extLst>
          </p:cNvPr>
          <p:cNvSpPr txBox="1"/>
          <p:nvPr/>
        </p:nvSpPr>
        <p:spPr>
          <a:xfrm rot="18900000">
            <a:off x="1940312" y="24166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38825242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Example:</a:t>
            </a:r>
            <a:r>
              <a:rPr lang="en-US" dirty="0"/>
              <a:t> how do we update our bit vector to indicate we’ve taken CS107?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4853470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|</a:t>
            </a:r>
            <a:r>
              <a:rPr sz="2800" dirty="0"/>
              <a:t> </a:t>
            </a:r>
            <a:r>
              <a:rPr lang="en-US" sz="2800" dirty="0"/>
              <a:t>00001000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00101011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518484"/>
              </p:ext>
            </p:extLst>
          </p:nvPr>
        </p:nvGraphicFramePr>
        <p:xfrm>
          <a:off x="2032000" y="3229534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4150265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4122222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4122221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412222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4187866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412222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412222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4122219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36061504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Example:</a:t>
            </a:r>
            <a:r>
              <a:rPr lang="en-US" dirty="0"/>
              <a:t> how do we update our bit vector to indicate we’ve taken CS107?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effectLst/>
                <a:highlight>
                  <a:srgbClr val="FFFFFF"/>
                </a:highlight>
              </a:rPr>
              <a:t>A bitmask is a constructed bit pattern that we can use, along with bit operators, to manipulate a value.</a:t>
            </a:r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4853470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|</a:t>
            </a:r>
            <a:r>
              <a:rPr sz="2800" dirty="0"/>
              <a:t> </a:t>
            </a:r>
            <a:r>
              <a:rPr lang="en-US" sz="2800" b="1" dirty="0">
                <a:solidFill>
                  <a:schemeClr val="accent1"/>
                </a:solidFill>
              </a:rPr>
              <a:t>00001000</a:t>
            </a:r>
            <a:endParaRPr sz="2800" b="1" dirty="0">
              <a:solidFill>
                <a:schemeClr val="accent1"/>
              </a:solidFill>
            </a:endParaRP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00101011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3229534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4150265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4122222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4122221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412222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4187866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412222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412222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4122219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</p:spTree>
    <p:extLst>
      <p:ext uri="{BB962C8B-B14F-4D97-AF65-F5344CB8AC3E}">
        <p14:creationId xmlns:p14="http://schemas.microsoft.com/office/powerpoint/2010/main" val="16586511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4277-9AB7-AE4E-B142-242F4F80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30E49-CCF8-4C46-A496-78B207B94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CS106A 0x1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0001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CS106B 0x2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0010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CS107E 0x4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0100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  0x8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1000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CS111  0x10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0001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CS103  0x20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0010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CS109  0x40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0100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CS161  0x80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1000 0000 */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| CS107;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CS107</a:t>
            </a:r>
          </a:p>
        </p:txBody>
      </p:sp>
    </p:spTree>
    <p:extLst>
      <p:ext uri="{BB962C8B-B14F-4D97-AF65-F5344CB8AC3E}">
        <p14:creationId xmlns:p14="http://schemas.microsoft.com/office/powerpoint/2010/main" val="20894842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4277-9AB7-AE4E-B142-242F4F80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30E49-CCF8-4C46-A496-78B207B94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CS106A 0x1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0001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CS106B 0x2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0010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CS107E 0x4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0100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CS107  0x8 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0000 1000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CS111  0x10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0001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CS103  0x20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0010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CS109  0x40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0100 0000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#define CS161  0x80  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1000 0000 */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|= CS107;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CS107</a:t>
            </a:r>
          </a:p>
        </p:txBody>
      </p:sp>
    </p:spTree>
    <p:extLst>
      <p:ext uri="{BB962C8B-B14F-4D97-AF65-F5344CB8AC3E}">
        <p14:creationId xmlns:p14="http://schemas.microsoft.com/office/powerpoint/2010/main" val="29843990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Example:</a:t>
            </a:r>
            <a:r>
              <a:rPr lang="en-US" dirty="0"/>
              <a:t> how do we update our bit vector to indicate we’ve </a:t>
            </a:r>
            <a:r>
              <a:rPr lang="en-US" i="1" dirty="0"/>
              <a:t>not</a:t>
            </a:r>
            <a:r>
              <a:rPr lang="en-US" dirty="0"/>
              <a:t> taken CS103?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11011111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00000011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184546"/>
              </p:ext>
            </p:extLst>
          </p:nvPr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D43AB3-B4C8-8443-8A9F-7B1C79686693}"/>
              </a:ext>
            </a:extLst>
          </p:cNvPr>
          <p:cNvSpPr/>
          <p:nvPr/>
        </p:nvSpPr>
        <p:spPr>
          <a:xfrm>
            <a:off x="457200" y="5832639"/>
            <a:ext cx="9829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 ~CS103;	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Remove CS103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4CDE35-39FA-5DDB-6082-B032CF0DD9B7}"/>
              </a:ext>
            </a:extLst>
          </p:cNvPr>
          <p:cNvSpPr txBox="1"/>
          <p:nvPr/>
        </p:nvSpPr>
        <p:spPr>
          <a:xfrm>
            <a:off x="152400" y="4095254"/>
            <a:ext cx="4107344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What operator is good for turning off certain bits?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What mask do we want?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How do we create that mask?</a:t>
            </a:r>
          </a:p>
        </p:txBody>
      </p:sp>
    </p:spTree>
    <p:extLst>
      <p:ext uri="{BB962C8B-B14F-4D97-AF65-F5344CB8AC3E}">
        <p14:creationId xmlns:p14="http://schemas.microsoft.com/office/powerpoint/2010/main" val="367304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Example:</a:t>
            </a:r>
            <a:r>
              <a:rPr lang="en-US" dirty="0"/>
              <a:t> how do we update our bit vector to indicate we’ve </a:t>
            </a:r>
            <a:r>
              <a:rPr lang="en-US" i="1" dirty="0"/>
              <a:t>not</a:t>
            </a:r>
            <a:r>
              <a:rPr lang="en-US" dirty="0"/>
              <a:t> taken CS103?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11011111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00000011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D43AB3-B4C8-8443-8A9F-7B1C79686693}"/>
              </a:ext>
            </a:extLst>
          </p:cNvPr>
          <p:cNvSpPr/>
          <p:nvPr/>
        </p:nvSpPr>
        <p:spPr>
          <a:xfrm>
            <a:off x="457200" y="5832639"/>
            <a:ext cx="9829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&amp;= ~CS103;	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Remove CS103</a:t>
            </a:r>
          </a:p>
        </p:txBody>
      </p:sp>
    </p:spTree>
    <p:extLst>
      <p:ext uri="{BB962C8B-B14F-4D97-AF65-F5344CB8AC3E}">
        <p14:creationId xmlns:p14="http://schemas.microsoft.com/office/powerpoint/2010/main" val="141962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</a:t>
            </a:r>
            <a:r>
              <a:rPr lang="en-US" dirty="0"/>
              <a:t> how do we check if we’ve taken CS106B?</a:t>
            </a:r>
            <a:endParaRPr lang="en-US" b="1" dirty="0"/>
          </a:p>
        </p:txBody>
      </p:sp>
      <p:sp>
        <p:nvSpPr>
          <p:cNvPr id="4" name="0110…">
            <a:extLst>
              <a:ext uri="{FF2B5EF4-FFF2-40B4-BE49-F238E27FC236}">
                <a16:creationId xmlns:a16="http://schemas.microsoft.com/office/drawing/2014/main" id="{FE92E943-B070-414C-922C-7F41B1E7E0CE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00000010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00000010</a:t>
            </a:r>
            <a:endParaRPr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04C278-E4DE-A440-ADE0-6D6099182AFC}"/>
              </a:ext>
            </a:extLst>
          </p:cNvPr>
          <p:cNvSpPr/>
          <p:nvPr/>
        </p:nvSpPr>
        <p:spPr>
          <a:xfrm>
            <a:off x="457200" y="5399845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 CS106B) {...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taken CS106B!</a:t>
            </a:r>
          </a:p>
        </p:txBody>
      </p:sp>
    </p:spTree>
    <p:extLst>
      <p:ext uri="{BB962C8B-B14F-4D97-AF65-F5344CB8AC3E}">
        <p14:creationId xmlns:p14="http://schemas.microsoft.com/office/powerpoint/2010/main" val="26185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9120-B493-3A40-A5D7-D26211C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Masking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7BC6-4890-284E-9A1A-E871CB2B8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</a:t>
            </a:r>
            <a:r>
              <a:rPr lang="en-US" dirty="0"/>
              <a:t> how do we check if we’ve </a:t>
            </a:r>
            <a:r>
              <a:rPr lang="en-US" i="1" dirty="0"/>
              <a:t>not</a:t>
            </a:r>
            <a:r>
              <a:rPr lang="en-US" dirty="0"/>
              <a:t> taken CS107?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1CF03E-B39B-2144-B673-39A836230686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98120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91771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156301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0340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398403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92746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282166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334594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0564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94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F1838C-CBEE-1B49-9249-CBF98119ED6F}"/>
              </a:ext>
            </a:extLst>
          </p:cNvPr>
          <p:cNvSpPr txBox="1"/>
          <p:nvPr/>
        </p:nvSpPr>
        <p:spPr>
          <a:xfrm rot="18900000">
            <a:off x="8768536" y="2901931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CS106A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CDF7E-18FB-FD4C-B13D-2F1B93A71EFB}"/>
              </a:ext>
            </a:extLst>
          </p:cNvPr>
          <p:cNvSpPr txBox="1"/>
          <p:nvPr/>
        </p:nvSpPr>
        <p:spPr>
          <a:xfrm rot="18900000">
            <a:off x="7813582" y="287388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CS106B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58A3C-5165-4043-AA79-70937BA09444}"/>
              </a:ext>
            </a:extLst>
          </p:cNvPr>
          <p:cNvSpPr txBox="1"/>
          <p:nvPr/>
        </p:nvSpPr>
        <p:spPr>
          <a:xfrm rot="18900000">
            <a:off x="6791245" y="2873887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37F4D-CFCE-8548-8439-10ABD6485D4E}"/>
              </a:ext>
            </a:extLst>
          </p:cNvPr>
          <p:cNvSpPr txBox="1"/>
          <p:nvPr/>
        </p:nvSpPr>
        <p:spPr>
          <a:xfrm rot="18900000">
            <a:off x="5929433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472-0F1C-4540-A61D-74F5FB46BD5F}"/>
              </a:ext>
            </a:extLst>
          </p:cNvPr>
          <p:cNvSpPr txBox="1"/>
          <p:nvPr/>
        </p:nvSpPr>
        <p:spPr>
          <a:xfrm rot="18900000">
            <a:off x="4678584" y="2939532"/>
            <a:ext cx="120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62140-659D-5A40-93D9-0E4635E9F97F}"/>
              </a:ext>
            </a:extLst>
          </p:cNvPr>
          <p:cNvSpPr txBox="1"/>
          <p:nvPr/>
        </p:nvSpPr>
        <p:spPr>
          <a:xfrm rot="18900000">
            <a:off x="3901408" y="28738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84D3B-2E64-634B-9B47-B395A19A2F1B}"/>
              </a:ext>
            </a:extLst>
          </p:cNvPr>
          <p:cNvSpPr txBox="1"/>
          <p:nvPr/>
        </p:nvSpPr>
        <p:spPr>
          <a:xfrm rot="18900000">
            <a:off x="2879069" y="28738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50143-0125-7F43-9343-43D8A1676C99}"/>
              </a:ext>
            </a:extLst>
          </p:cNvPr>
          <p:cNvSpPr txBox="1"/>
          <p:nvPr/>
        </p:nvSpPr>
        <p:spPr>
          <a:xfrm rot="18900000">
            <a:off x="1940312" y="28738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CS161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04C278-E4DE-A440-ADE0-6D6099182AFC}"/>
              </a:ext>
            </a:extLst>
          </p:cNvPr>
          <p:cNvSpPr/>
          <p:nvPr/>
        </p:nvSpPr>
        <p:spPr>
          <a:xfrm>
            <a:off x="457200" y="5396805"/>
            <a:ext cx="7696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= ...;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if (!(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myClasses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&amp; CS107)) {...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not taken CS107!</a:t>
            </a:r>
          </a:p>
        </p:txBody>
      </p:sp>
      <p:sp>
        <p:nvSpPr>
          <p:cNvPr id="15" name="0110…">
            <a:extLst>
              <a:ext uri="{FF2B5EF4-FFF2-40B4-BE49-F238E27FC236}">
                <a16:creationId xmlns:a16="http://schemas.microsoft.com/office/drawing/2014/main" id="{55588965-E7A0-6243-A9F2-A7991465491C}"/>
              </a:ext>
            </a:extLst>
          </p:cNvPr>
          <p:cNvSpPr txBox="1"/>
          <p:nvPr/>
        </p:nvSpPr>
        <p:spPr>
          <a:xfrm>
            <a:off x="4623430" y="3605136"/>
            <a:ext cx="2434365" cy="1826141"/>
          </a:xfrm>
          <a:prstGeom prst="rect">
            <a:avLst/>
          </a:prstGeom>
          <a:ln w="635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00100011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800" dirty="0"/>
              <a:t>&amp;</a:t>
            </a:r>
            <a:r>
              <a:rPr sz="2800" dirty="0"/>
              <a:t> </a:t>
            </a:r>
            <a:r>
              <a:rPr lang="en-US" sz="2800" dirty="0"/>
              <a:t>00001000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----</a:t>
            </a:r>
            <a:r>
              <a:rPr lang="en-US" sz="2800" dirty="0"/>
              <a:t>----</a:t>
            </a:r>
            <a:endParaRPr sz="2800" dirty="0"/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sz="2800" dirty="0"/>
              <a:t>  </a:t>
            </a:r>
            <a:r>
              <a:rPr lang="en-US" sz="2800" dirty="0"/>
              <a:t>00000000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36095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E4C37-80E9-9C48-AF66-34358D66E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Operator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32F63-B693-E44E-BE61-5E66BE84E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| with 1 is useful for turning select bits on</a:t>
            </a:r>
          </a:p>
          <a:p>
            <a:r>
              <a:rPr lang="en-US" dirty="0"/>
              <a:t>&amp; with 0 is useful for turning select bits off</a:t>
            </a:r>
          </a:p>
          <a:p>
            <a:r>
              <a:rPr lang="en-US" dirty="0"/>
              <a:t>| is useful for taking the union of bits</a:t>
            </a:r>
          </a:p>
          <a:p>
            <a:r>
              <a:rPr lang="en-US" dirty="0"/>
              <a:t>&amp; is useful for taking the intersection of bits</a:t>
            </a:r>
          </a:p>
          <a:p>
            <a:r>
              <a:rPr lang="en-US" dirty="0"/>
              <a:t>^ is useful for flipping select bits</a:t>
            </a:r>
          </a:p>
          <a:p>
            <a:r>
              <a:rPr lang="en-US" dirty="0"/>
              <a:t>~ is useful for flipping all bits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3 Step Process: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operator is good for the task we are trying to do?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mask do we need for this operation?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 we create that mask?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0143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5410200" cy="5181600"/>
          </a:xfrm>
        </p:spPr>
        <p:txBody>
          <a:bodyPr/>
          <a:lstStyle/>
          <a:p>
            <a:pPr>
              <a:tabLst>
                <a:tab pos="11595100" algn="r"/>
              </a:tabLst>
            </a:pPr>
            <a:r>
              <a:rPr lang="en-US" b="1" dirty="0"/>
              <a:t>Recap and continuing</a:t>
            </a:r>
            <a:r>
              <a:rPr lang="en-US" dirty="0"/>
              <a:t>: Integer Representations</a:t>
            </a:r>
            <a:endParaRPr lang="en-US" b="1" dirty="0"/>
          </a:p>
          <a:p>
            <a:r>
              <a:rPr lang="en-US" dirty="0"/>
              <a:t>Bitwise Operators</a:t>
            </a:r>
          </a:p>
          <a:p>
            <a:r>
              <a:rPr lang="en-US" dirty="0"/>
              <a:t>Bitmasks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B7C309-0A07-0D42-B055-0B50E873A5A4}"/>
              </a:ext>
            </a:extLst>
          </p:cNvPr>
          <p:cNvSpPr txBox="1"/>
          <p:nvPr/>
        </p:nvSpPr>
        <p:spPr>
          <a:xfrm>
            <a:off x="5791200" y="1306286"/>
            <a:ext cx="6172200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/>
              <a:t>Lecture 4 </a:t>
            </a:r>
            <a:r>
              <a:rPr lang="en-US" sz="3200" b="1" dirty="0"/>
              <a:t>takeaways:</a:t>
            </a:r>
            <a:r>
              <a:rPr lang="en-US" sz="3200" dirty="0"/>
              <a:t> We can use bit operators like &amp;, |, ~, etc. to manipulate the binary representation of values.  A number is a bit pattern that can be manipulated arithmetically or bitwise at your convenience!</a:t>
            </a:r>
          </a:p>
        </p:txBody>
      </p:sp>
    </p:spTree>
    <p:extLst>
      <p:ext uri="{BB962C8B-B14F-4D97-AF65-F5344CB8AC3E}">
        <p14:creationId xmlns:p14="http://schemas.microsoft.com/office/powerpoint/2010/main" val="2709315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6B3E-ABEC-914F-A969-7E12EDDB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002631"/>
            <a:ext cx="10958512" cy="2852737"/>
          </a:xfrm>
        </p:spPr>
        <p:txBody>
          <a:bodyPr/>
          <a:lstStyle/>
          <a:p>
            <a:r>
              <a:rPr lang="en-US" dirty="0"/>
              <a:t>Extra Practice</a:t>
            </a:r>
          </a:p>
        </p:txBody>
      </p:sp>
    </p:spTree>
    <p:extLst>
      <p:ext uri="{BB962C8B-B14F-4D97-AF65-F5344CB8AC3E}">
        <p14:creationId xmlns:p14="http://schemas.microsoft.com/office/powerpoint/2010/main" val="33180523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B9F4C-82CE-7546-9257-60E697261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Hexadecimal and Truncation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F77B9-C93A-8946-A35E-37B46D2EC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auto">
              <a:spcBef>
                <a:spcPts val="2300"/>
              </a:spcBef>
              <a:spcAft>
                <a:spcPts val="0"/>
              </a:spcAft>
              <a:buClr>
                <a:schemeClr val="accent2"/>
              </a:buClr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each initialization of x, what will be printed?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138" lvl="1" indent="-508000">
              <a:spcBef>
                <a:spcPts val="600"/>
              </a:spcBef>
              <a:spcAft>
                <a:spcPts val="3100"/>
              </a:spcAft>
              <a:buClr>
                <a:schemeClr val="accent2"/>
              </a:buClr>
              <a:buFont typeface="+mj-lt"/>
              <a:buAutoNum type="romanLcPeriod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x = 130;  </a:t>
            </a:r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0x82</a:t>
            </a:r>
          </a:p>
          <a:p>
            <a:pPr marL="1608138" lvl="1" indent="-508000">
              <a:spcBef>
                <a:spcPts val="600"/>
              </a:spcBef>
              <a:spcAft>
                <a:spcPts val="3100"/>
              </a:spcAft>
              <a:buClr>
                <a:schemeClr val="accent2"/>
              </a:buClr>
              <a:buFont typeface="+mj-lt"/>
              <a:buAutoNum type="romanLcPeriod"/>
            </a:pPr>
            <a:endParaRPr lang="en-US" sz="2800" dirty="0">
              <a:solidFill>
                <a:srgbClr val="008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08138" lvl="1" indent="-508000">
              <a:spcBef>
                <a:spcPts val="600"/>
              </a:spcBef>
              <a:spcAft>
                <a:spcPts val="3100"/>
              </a:spcAft>
              <a:buClr>
                <a:schemeClr val="accent2"/>
              </a:buClr>
              <a:buFont typeface="+mj-lt"/>
              <a:buAutoNum type="romanLcPeriod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x = -132; </a:t>
            </a:r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0xff7c</a:t>
            </a:r>
          </a:p>
          <a:p>
            <a:pPr marL="1608138" lvl="1" indent="-508000">
              <a:spcBef>
                <a:spcPts val="600"/>
              </a:spcBef>
              <a:spcAft>
                <a:spcPts val="3100"/>
              </a:spcAft>
              <a:buClr>
                <a:schemeClr val="accent2"/>
              </a:buClr>
              <a:buFont typeface="+mj-lt"/>
              <a:buAutoNum type="romanLcPeriod"/>
            </a:pPr>
            <a:endParaRPr lang="en-US" sz="2800" dirty="0">
              <a:solidFill>
                <a:srgbClr val="008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08138" lvl="1" indent="-508000">
              <a:spcBef>
                <a:spcPts val="600"/>
              </a:spcBef>
              <a:spcAft>
                <a:spcPts val="3100"/>
              </a:spcAft>
              <a:buClr>
                <a:schemeClr val="accent2"/>
              </a:buClr>
              <a:buFont typeface="+mj-lt"/>
              <a:buAutoNum type="romanLcPeriod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x = 25;   </a:t>
            </a:r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0x19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2" name="int x = 53191;…">
            <a:extLst>
              <a:ext uri="{FF2B5EF4-FFF2-40B4-BE49-F238E27FC236}">
                <a16:creationId xmlns:a16="http://schemas.microsoft.com/office/drawing/2014/main" id="{07237925-C4B5-734E-932D-0E488BEC6252}"/>
              </a:ext>
            </a:extLst>
          </p:cNvPr>
          <p:cNvSpPr txBox="1"/>
          <p:nvPr/>
        </p:nvSpPr>
        <p:spPr>
          <a:xfrm>
            <a:off x="8153400" y="3886200"/>
            <a:ext cx="3581400" cy="1210588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marL="117475"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= ______;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sz="2400" dirty="0">
                <a:latin typeface="Consolas" panose="020B0609020204030204" pitchFamily="49" charset="0"/>
                <a:cs typeface="Consolas" panose="020B0609020204030204" pitchFamily="49" charset="0"/>
              </a:rPr>
              <a:t> = x;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7475"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cx);</a:t>
            </a:r>
            <a:endParaRPr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55D939-6EDC-7E4F-B5AB-BFFF7CD092B7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35333524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B9F4C-82CE-7546-9257-60E697261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Hexadecimal and Truncation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F77B9-C93A-8946-A35E-37B46D2EC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auto">
              <a:spcBef>
                <a:spcPts val="2300"/>
              </a:spcBef>
              <a:spcAft>
                <a:spcPts val="0"/>
              </a:spcAft>
              <a:buClr>
                <a:schemeClr val="accent2"/>
              </a:buClr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each initialization of x, what will be printed?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138" lvl="1" indent="-508000">
              <a:spcBef>
                <a:spcPts val="600"/>
              </a:spcBef>
              <a:spcAft>
                <a:spcPts val="3100"/>
              </a:spcAft>
              <a:buClr>
                <a:schemeClr val="accent2"/>
              </a:buClr>
              <a:buFont typeface="+mj-lt"/>
              <a:buAutoNum type="romanLcPeriod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x = 130;  </a:t>
            </a:r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0x82</a:t>
            </a:r>
          </a:p>
          <a:p>
            <a:pPr marL="1608138" lvl="1" indent="-508000">
              <a:spcBef>
                <a:spcPts val="600"/>
              </a:spcBef>
              <a:spcAft>
                <a:spcPts val="3100"/>
              </a:spcAft>
              <a:buClr>
                <a:schemeClr val="accent2"/>
              </a:buClr>
              <a:buFont typeface="+mj-lt"/>
              <a:buAutoNum type="romanLcPeriod"/>
            </a:pPr>
            <a:endParaRPr lang="en-US" sz="2800" dirty="0">
              <a:solidFill>
                <a:srgbClr val="008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08138" lvl="1" indent="-508000">
              <a:spcBef>
                <a:spcPts val="600"/>
              </a:spcBef>
              <a:spcAft>
                <a:spcPts val="3100"/>
              </a:spcAft>
              <a:buClr>
                <a:schemeClr val="accent2"/>
              </a:buClr>
              <a:buFont typeface="+mj-lt"/>
              <a:buAutoNum type="romanLcPeriod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x = -132; </a:t>
            </a:r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0xff7c</a:t>
            </a:r>
          </a:p>
          <a:p>
            <a:pPr marL="1608138" lvl="1" indent="-508000">
              <a:spcBef>
                <a:spcPts val="600"/>
              </a:spcBef>
              <a:spcAft>
                <a:spcPts val="3100"/>
              </a:spcAft>
              <a:buClr>
                <a:schemeClr val="accent2"/>
              </a:buClr>
              <a:buFont typeface="+mj-lt"/>
              <a:buAutoNum type="romanLcPeriod"/>
            </a:pPr>
            <a:endParaRPr lang="en-US" sz="2800" dirty="0">
              <a:solidFill>
                <a:srgbClr val="008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08138" lvl="1" indent="-508000">
              <a:spcBef>
                <a:spcPts val="600"/>
              </a:spcBef>
              <a:spcAft>
                <a:spcPts val="3100"/>
              </a:spcAft>
              <a:buClr>
                <a:schemeClr val="accent2"/>
              </a:buClr>
              <a:buFont typeface="+mj-lt"/>
              <a:buAutoNum type="romanLcPeriod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x = 25;   </a:t>
            </a:r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0x19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FD4749-B5E8-F74D-968F-E2CF108C6B8E}"/>
              </a:ext>
            </a:extLst>
          </p:cNvPr>
          <p:cNvSpPr txBox="1"/>
          <p:nvPr/>
        </p:nvSpPr>
        <p:spPr>
          <a:xfrm>
            <a:off x="262467" y="1752600"/>
            <a:ext cx="973343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  <a:spcBef>
                <a:spcPts val="500"/>
              </a:spcBef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-126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D46F6E-4404-814E-B2A5-D035C1DF0E8A}"/>
              </a:ext>
            </a:extLst>
          </p:cNvPr>
          <p:cNvSpPr txBox="1"/>
          <p:nvPr/>
        </p:nvSpPr>
        <p:spPr>
          <a:xfrm>
            <a:off x="466221" y="3476141"/>
            <a:ext cx="776175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  <a:spcBef>
                <a:spcPts val="500"/>
              </a:spcBef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EFE305-653A-2645-9E6D-DF5654D4507C}"/>
              </a:ext>
            </a:extLst>
          </p:cNvPr>
          <p:cNvSpPr txBox="1"/>
          <p:nvPr/>
        </p:nvSpPr>
        <p:spPr>
          <a:xfrm>
            <a:off x="687083" y="5158669"/>
            <a:ext cx="579005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  <a:spcBef>
                <a:spcPts val="500"/>
              </a:spcBef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</a:p>
        </p:txBody>
      </p:sp>
      <p:sp>
        <p:nvSpPr>
          <p:cNvPr id="9" name="int x = 53191;…">
            <a:extLst>
              <a:ext uri="{FF2B5EF4-FFF2-40B4-BE49-F238E27FC236}">
                <a16:creationId xmlns:a16="http://schemas.microsoft.com/office/drawing/2014/main" id="{EE32E4C3-9919-BC4E-BE86-33B07EDCC520}"/>
              </a:ext>
            </a:extLst>
          </p:cNvPr>
          <p:cNvSpPr txBox="1"/>
          <p:nvPr/>
        </p:nvSpPr>
        <p:spPr>
          <a:xfrm>
            <a:off x="8153400" y="3886200"/>
            <a:ext cx="3581400" cy="1210588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marL="117475"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= ______;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sz="2400" dirty="0">
                <a:latin typeface="Consolas" panose="020B0609020204030204" pitchFamily="49" charset="0"/>
                <a:cs typeface="Consolas" panose="020B0609020204030204" pitchFamily="49" charset="0"/>
              </a:rPr>
              <a:t> = x;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7475" algn="l"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cx);</a:t>
            </a:r>
            <a:endParaRPr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24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292C2-D019-A94B-B97F-CC3556EE6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Limits and Comparisons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5A7CF-7762-A540-A778-5C6456962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Bef>
                <a:spcPts val="2200"/>
              </a:spcBef>
              <a:buClr>
                <a:schemeClr val="accent2"/>
              </a:buClr>
              <a:buFont typeface="+mj-lt"/>
              <a:buAutoNum type="arabicPeriod" startAt="2"/>
            </a:pPr>
            <a:r>
              <a:rPr lang="en-US" dirty="0"/>
              <a:t>Will the following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 comparisons evaluate to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dirty="0"/>
              <a:t> or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dirty="0"/>
              <a:t>?</a:t>
            </a:r>
          </a:p>
          <a:p>
            <a:pPr marL="971550" lvl="1" indent="-514350">
              <a:buClr>
                <a:schemeClr val="accent2"/>
              </a:buClr>
              <a:buFont typeface="+mj-lt"/>
              <a:buAutoNum type="romanL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-7 &lt; 4</a:t>
            </a:r>
          </a:p>
          <a:p>
            <a:pPr marL="971550" lvl="1" indent="-514350">
              <a:buClr>
                <a:schemeClr val="accent2"/>
              </a:buClr>
              <a:buFont typeface="+mj-lt"/>
              <a:buAutoNum type="romanLcPeriod"/>
            </a:pPr>
            <a:endParaRPr lang="en-US" sz="2800" dirty="0"/>
          </a:p>
          <a:p>
            <a:pPr marL="971550" lvl="1" indent="-514350">
              <a:buClr>
                <a:schemeClr val="accent2"/>
              </a:buClr>
              <a:buFont typeface="+mj-lt"/>
              <a:buAutoNum type="romanLcPeriod"/>
            </a:pPr>
            <a:endParaRPr lang="en-US" sz="2800" dirty="0"/>
          </a:p>
          <a:p>
            <a:pPr marL="971550" lvl="1" indent="-514350">
              <a:buClr>
                <a:schemeClr val="accent2"/>
              </a:buClr>
              <a:buFont typeface="+mj-lt"/>
              <a:buAutoNum type="romanLcPeriod"/>
            </a:pPr>
            <a:endParaRPr lang="en-US" sz="2800" dirty="0"/>
          </a:p>
          <a:p>
            <a:pPr marL="971550" lvl="1" indent="-514350">
              <a:buClr>
                <a:schemeClr val="accent2"/>
              </a:buClr>
              <a:buFont typeface="+mj-lt"/>
              <a:buAutoNum type="romanLcPeriod"/>
            </a:pPr>
            <a:endParaRPr lang="en-US" sz="2800" dirty="0"/>
          </a:p>
          <a:p>
            <a:pPr marL="971550" lvl="1" indent="-514350">
              <a:buClr>
                <a:schemeClr val="accent2"/>
              </a:buClr>
              <a:buFont typeface="+mj-lt"/>
              <a:buAutoNum type="romanLcPeriod"/>
            </a:pPr>
            <a:r>
              <a:rPr lang="en-US" sz="2800" dirty="0"/>
              <a:t>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-7 &lt; 4U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A17391-62E3-8C45-BF3F-57EC0BFED962}"/>
              </a:ext>
            </a:extLst>
          </p:cNvPr>
          <p:cNvSpPr txBox="1"/>
          <p:nvPr/>
        </p:nvSpPr>
        <p:spPr>
          <a:xfrm>
            <a:off x="5359320" y="1707677"/>
            <a:ext cx="4326890" cy="3016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71550" lvl="1" indent="-514350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romanLcPeriod" startAt="3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(char) 130 &gt; 4</a:t>
            </a:r>
          </a:p>
          <a:p>
            <a:pPr marL="971550" lvl="1" indent="-514350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romanLcPeriod" startAt="3"/>
            </a:pP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971550" lvl="1" indent="-514350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romanLcPeriod" startAt="3"/>
            </a:pP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971550" lvl="1" indent="-514350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romanLcPeriod" startAt="3"/>
            </a:pP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971550" lvl="1" indent="-514350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romanLcPeriod" startAt="3"/>
            </a:pP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971550" lvl="1" indent="-514350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romanLcPeriod" startAt="3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(char) -132 &gt; 2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C271DB-197C-BC4F-A525-C74CDB735852}"/>
              </a:ext>
            </a:extLst>
          </p:cNvPr>
          <p:cNvSpPr/>
          <p:nvPr/>
        </p:nvSpPr>
        <p:spPr>
          <a:xfrm>
            <a:off x="283633" y="5831115"/>
            <a:ext cx="8382000" cy="815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sz="2400" dirty="0">
                <a:solidFill>
                  <a:schemeClr val="tx1"/>
                </a:solidFill>
              </a:rPr>
              <a:t>By default, numeric constants in C are signed </a:t>
            </a:r>
            <a:r>
              <a:rPr lang="en-US" sz="2400" dirty="0" err="1">
                <a:solidFill>
                  <a:schemeClr val="tx1"/>
                </a:solidFill>
              </a:rPr>
              <a:t>ints</a:t>
            </a:r>
            <a:r>
              <a:rPr lang="en-US" sz="2400" dirty="0">
                <a:solidFill>
                  <a:schemeClr val="tx1"/>
                </a:solidFill>
              </a:rPr>
              <a:t>, unless they are suffixed with u (unsigned) or L (long).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A3D719-CD92-E648-8721-848A144F0E73}"/>
              </a:ext>
            </a:extLst>
          </p:cNvPr>
          <p:cNvSpPr txBox="1"/>
          <p:nvPr/>
        </p:nvSpPr>
        <p:spPr>
          <a:xfrm>
            <a:off x="3501290" y="1769584"/>
            <a:ext cx="973343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  <a:spcBef>
                <a:spcPts val="500"/>
              </a:spcBef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2B76FF-6C36-844B-BD08-FF22003BBA52}"/>
              </a:ext>
            </a:extLst>
          </p:cNvPr>
          <p:cNvSpPr txBox="1"/>
          <p:nvPr/>
        </p:nvSpPr>
        <p:spPr>
          <a:xfrm>
            <a:off x="3501290" y="4073504"/>
            <a:ext cx="1170513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  <a:spcBef>
                <a:spcPts val="500"/>
              </a:spcBef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72C071-800C-FF4B-A36A-E0B5C06003C3}"/>
              </a:ext>
            </a:extLst>
          </p:cNvPr>
          <p:cNvSpPr txBox="1"/>
          <p:nvPr/>
        </p:nvSpPr>
        <p:spPr>
          <a:xfrm>
            <a:off x="10335687" y="1765153"/>
            <a:ext cx="1170513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  <a:spcBef>
                <a:spcPts val="500"/>
              </a:spcBef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D6A11A-EEC8-A64B-9B7C-65D39DEBC56A}"/>
              </a:ext>
            </a:extLst>
          </p:cNvPr>
          <p:cNvSpPr txBox="1"/>
          <p:nvPr/>
        </p:nvSpPr>
        <p:spPr>
          <a:xfrm>
            <a:off x="10335687" y="4074526"/>
            <a:ext cx="973343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  <a:spcBef>
                <a:spcPts val="500"/>
              </a:spcBef>
            </a:pP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134738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E14F02-FB8A-CA47-8427-444CA9F5C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Warmup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4F76B5-4453-E543-B6E3-78299105C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we use bitmasks + bitwise operators to…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…turn </a:t>
            </a:r>
            <a:r>
              <a:rPr lang="en-US" b="1" dirty="0"/>
              <a:t>on</a:t>
            </a:r>
            <a:r>
              <a:rPr lang="en-US" dirty="0"/>
              <a:t> a particular</a:t>
            </a:r>
            <a:br>
              <a:rPr lang="en-US" dirty="0"/>
            </a:br>
            <a:r>
              <a:rPr lang="en-US" dirty="0"/>
              <a:t>set of bits?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8206C-58B8-2D4C-82B6-B8B0AB672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B0C9C0-11B7-DF42-BBF7-216778F158F3}"/>
              </a:ext>
            </a:extLst>
          </p:cNvPr>
          <p:cNvSpPr txBox="1"/>
          <p:nvPr/>
        </p:nvSpPr>
        <p:spPr>
          <a:xfrm>
            <a:off x="4737294" y="2188661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5C38D3-C84C-B14E-9196-FC5DE4DB86B1}"/>
              </a:ext>
            </a:extLst>
          </p:cNvPr>
          <p:cNvSpPr txBox="1"/>
          <p:nvPr/>
        </p:nvSpPr>
        <p:spPr>
          <a:xfrm>
            <a:off x="702059" y="57612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</a:t>
            </a:r>
            <a:r>
              <a:rPr lang="en-US" sz="3200" u="sng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DB93C4-502B-E540-97F4-5073648B8A55}"/>
              </a:ext>
            </a:extLst>
          </p:cNvPr>
          <p:cNvSpPr txBox="1"/>
          <p:nvPr/>
        </p:nvSpPr>
        <p:spPr>
          <a:xfrm>
            <a:off x="4691179" y="57612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</a:t>
            </a:r>
            <a:r>
              <a:rPr lang="en-US" sz="3200" u="sng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31391C-32AD-C74B-A0B6-9F1ABA37DBFC}"/>
              </a:ext>
            </a:extLst>
          </p:cNvPr>
          <p:cNvSpPr txBox="1"/>
          <p:nvPr/>
        </p:nvSpPr>
        <p:spPr>
          <a:xfrm>
            <a:off x="4151834" y="3339885"/>
            <a:ext cx="3849166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2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…turn 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off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a particular</a:t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set of bits?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270730-127D-6E4E-919F-80A233446C52}"/>
              </a:ext>
            </a:extLst>
          </p:cNvPr>
          <p:cNvSpPr txBox="1"/>
          <p:nvPr/>
        </p:nvSpPr>
        <p:spPr>
          <a:xfrm>
            <a:off x="8578167" y="3339885"/>
            <a:ext cx="3156633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lvl="0" indent="-51435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3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…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flip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a particular</a:t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set of bits?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A22ACF-A86E-2746-91B6-DBE54F97F432}"/>
              </a:ext>
            </a:extLst>
          </p:cNvPr>
          <p:cNvSpPr txBox="1"/>
          <p:nvPr/>
        </p:nvSpPr>
        <p:spPr>
          <a:xfrm>
            <a:off x="8756499" y="57612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</a:t>
            </a:r>
            <a:r>
              <a:rPr lang="en-US" sz="3200" u="sng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01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BAF7F-1718-A346-AB7D-66553C037852}"/>
              </a:ext>
            </a:extLst>
          </p:cNvPr>
          <p:cNvSpPr txBox="1"/>
          <p:nvPr/>
        </p:nvSpPr>
        <p:spPr>
          <a:xfrm>
            <a:off x="702059" y="44906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6BB850-5C6E-2E4B-A803-E4B27C6A4D77}"/>
              </a:ext>
            </a:extLst>
          </p:cNvPr>
          <p:cNvSpPr txBox="1"/>
          <p:nvPr/>
        </p:nvSpPr>
        <p:spPr>
          <a:xfrm>
            <a:off x="4691179" y="44906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958EAC-24DC-F748-AFAB-9E5FF5BE255D}"/>
              </a:ext>
            </a:extLst>
          </p:cNvPr>
          <p:cNvSpPr txBox="1"/>
          <p:nvPr/>
        </p:nvSpPr>
        <p:spPr>
          <a:xfrm>
            <a:off x="8756499" y="4472536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5A947C0-CDF3-E948-B7FB-02D9E18E12C1}"/>
              </a:ext>
            </a:extLst>
          </p:cNvPr>
          <p:cNvCxnSpPr>
            <a:cxnSpLocks/>
          </p:cNvCxnSpPr>
          <p:nvPr/>
        </p:nvCxnSpPr>
        <p:spPr>
          <a:xfrm>
            <a:off x="403760" y="5658504"/>
            <a:ext cx="2743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7DA84F-9AAE-144D-A353-6D8AE9C1429D}"/>
              </a:ext>
            </a:extLst>
          </p:cNvPr>
          <p:cNvCxnSpPr>
            <a:cxnSpLocks/>
          </p:cNvCxnSpPr>
          <p:nvPr/>
        </p:nvCxnSpPr>
        <p:spPr>
          <a:xfrm>
            <a:off x="4392880" y="5658504"/>
            <a:ext cx="2743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EF5C149-DA14-DE42-BF14-84ACBD86693A}"/>
              </a:ext>
            </a:extLst>
          </p:cNvPr>
          <p:cNvCxnSpPr>
            <a:cxnSpLocks/>
          </p:cNvCxnSpPr>
          <p:nvPr/>
        </p:nvCxnSpPr>
        <p:spPr>
          <a:xfrm>
            <a:off x="8458200" y="5658504"/>
            <a:ext cx="2743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714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E14F02-FB8A-CA47-8427-444CA9F5C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Warmup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4F76B5-4453-E543-B6E3-78299105C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we use bitmasks + bitwise operators to…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…turn </a:t>
            </a:r>
            <a:r>
              <a:rPr lang="en-US" b="1" dirty="0"/>
              <a:t>on</a:t>
            </a:r>
            <a:r>
              <a:rPr lang="en-US" dirty="0"/>
              <a:t> a particular</a:t>
            </a:r>
            <a:br>
              <a:rPr lang="en-US" dirty="0"/>
            </a:br>
            <a:r>
              <a:rPr lang="en-US" dirty="0"/>
              <a:t>set of bits?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B0C9C0-11B7-DF42-BBF7-216778F158F3}"/>
              </a:ext>
            </a:extLst>
          </p:cNvPr>
          <p:cNvSpPr txBox="1"/>
          <p:nvPr/>
        </p:nvSpPr>
        <p:spPr>
          <a:xfrm>
            <a:off x="4737294" y="2188661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5C38D3-C84C-B14E-9196-FC5DE4DB86B1}"/>
              </a:ext>
            </a:extLst>
          </p:cNvPr>
          <p:cNvSpPr txBox="1"/>
          <p:nvPr/>
        </p:nvSpPr>
        <p:spPr>
          <a:xfrm>
            <a:off x="702059" y="57612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</a:t>
            </a:r>
            <a:r>
              <a:rPr lang="en-US" sz="3200" u="sng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DB93C4-502B-E540-97F4-5073648B8A55}"/>
              </a:ext>
            </a:extLst>
          </p:cNvPr>
          <p:cNvSpPr txBox="1"/>
          <p:nvPr/>
        </p:nvSpPr>
        <p:spPr>
          <a:xfrm>
            <a:off x="4691179" y="57612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</a:t>
            </a:r>
            <a:r>
              <a:rPr lang="en-US" sz="3200" u="sng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31391C-32AD-C74B-A0B6-9F1ABA37DBFC}"/>
              </a:ext>
            </a:extLst>
          </p:cNvPr>
          <p:cNvSpPr txBox="1"/>
          <p:nvPr/>
        </p:nvSpPr>
        <p:spPr>
          <a:xfrm>
            <a:off x="4151834" y="3339885"/>
            <a:ext cx="3849166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2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…turn 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off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a particular</a:t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set of bits?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270730-127D-6E4E-919F-80A233446C52}"/>
              </a:ext>
            </a:extLst>
          </p:cNvPr>
          <p:cNvSpPr txBox="1"/>
          <p:nvPr/>
        </p:nvSpPr>
        <p:spPr>
          <a:xfrm>
            <a:off x="8578167" y="3339885"/>
            <a:ext cx="3156633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lvl="0" indent="-51435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 startAt="3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…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flip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a particular</a:t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set of bits?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A22ACF-A86E-2746-91B6-DBE54F97F432}"/>
              </a:ext>
            </a:extLst>
          </p:cNvPr>
          <p:cNvSpPr txBox="1"/>
          <p:nvPr/>
        </p:nvSpPr>
        <p:spPr>
          <a:xfrm>
            <a:off x="8756499" y="57612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</a:t>
            </a:r>
            <a:r>
              <a:rPr lang="en-US" sz="3200" u="sng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01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8BAF7F-1718-A346-AB7D-66553C037852}"/>
              </a:ext>
            </a:extLst>
          </p:cNvPr>
          <p:cNvSpPr txBox="1"/>
          <p:nvPr/>
        </p:nvSpPr>
        <p:spPr>
          <a:xfrm>
            <a:off x="702059" y="44906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6BB850-5C6E-2E4B-A803-E4B27C6A4D77}"/>
              </a:ext>
            </a:extLst>
          </p:cNvPr>
          <p:cNvSpPr txBox="1"/>
          <p:nvPr/>
        </p:nvSpPr>
        <p:spPr>
          <a:xfrm>
            <a:off x="4691179" y="4490618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958EAC-24DC-F748-AFAB-9E5FF5BE255D}"/>
              </a:ext>
            </a:extLst>
          </p:cNvPr>
          <p:cNvSpPr txBox="1"/>
          <p:nvPr/>
        </p:nvSpPr>
        <p:spPr>
          <a:xfrm>
            <a:off x="8756499" y="4472536"/>
            <a:ext cx="2444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0b00001101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5A947C0-CDF3-E948-B7FB-02D9E18E12C1}"/>
              </a:ext>
            </a:extLst>
          </p:cNvPr>
          <p:cNvCxnSpPr>
            <a:cxnSpLocks/>
          </p:cNvCxnSpPr>
          <p:nvPr/>
        </p:nvCxnSpPr>
        <p:spPr>
          <a:xfrm>
            <a:off x="403760" y="5658504"/>
            <a:ext cx="2743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7DA84F-9AAE-144D-A353-6D8AE9C1429D}"/>
              </a:ext>
            </a:extLst>
          </p:cNvPr>
          <p:cNvCxnSpPr>
            <a:cxnSpLocks/>
          </p:cNvCxnSpPr>
          <p:nvPr/>
        </p:nvCxnSpPr>
        <p:spPr>
          <a:xfrm>
            <a:off x="4392880" y="5658504"/>
            <a:ext cx="2743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EF5C149-DA14-DE42-BF14-84ACBD86693A}"/>
              </a:ext>
            </a:extLst>
          </p:cNvPr>
          <p:cNvCxnSpPr>
            <a:cxnSpLocks/>
          </p:cNvCxnSpPr>
          <p:nvPr/>
        </p:nvCxnSpPr>
        <p:spPr>
          <a:xfrm>
            <a:off x="8458200" y="5658504"/>
            <a:ext cx="2743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995DC19-474A-6B41-9E68-57491B4B56C1}"/>
              </a:ext>
            </a:extLst>
          </p:cNvPr>
          <p:cNvSpPr txBox="1"/>
          <p:nvPr/>
        </p:nvSpPr>
        <p:spPr>
          <a:xfrm>
            <a:off x="2652017" y="3773850"/>
            <a:ext cx="628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36CABC-71D2-A84E-905D-97061E63F732}"/>
              </a:ext>
            </a:extLst>
          </p:cNvPr>
          <p:cNvSpPr txBox="1"/>
          <p:nvPr/>
        </p:nvSpPr>
        <p:spPr>
          <a:xfrm>
            <a:off x="6522771" y="3773850"/>
            <a:ext cx="865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F9071D-F318-D64A-A043-A6E997A1A968}"/>
              </a:ext>
            </a:extLst>
          </p:cNvPr>
          <p:cNvSpPr txBox="1"/>
          <p:nvPr/>
        </p:nvSpPr>
        <p:spPr>
          <a:xfrm>
            <a:off x="10917201" y="3773850"/>
            <a:ext cx="813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C56A94-8C7B-D746-B572-457B0891C0A8}"/>
              </a:ext>
            </a:extLst>
          </p:cNvPr>
          <p:cNvSpPr txBox="1"/>
          <p:nvPr/>
        </p:nvSpPr>
        <p:spPr>
          <a:xfrm>
            <a:off x="702059" y="4942722"/>
            <a:ext cx="2896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0b00000010 |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676964-97A4-3E4F-8729-DD0C1814E02A}"/>
              </a:ext>
            </a:extLst>
          </p:cNvPr>
          <p:cNvSpPr txBox="1"/>
          <p:nvPr/>
        </p:nvSpPr>
        <p:spPr>
          <a:xfrm>
            <a:off x="4691180" y="4947186"/>
            <a:ext cx="2896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0b11111011 &amp;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A7F0B4-1ACD-CF4B-83F7-0D7E01D4D66D}"/>
              </a:ext>
            </a:extLst>
          </p:cNvPr>
          <p:cNvSpPr txBox="1"/>
          <p:nvPr/>
        </p:nvSpPr>
        <p:spPr>
          <a:xfrm>
            <a:off x="8756500" y="4947185"/>
            <a:ext cx="2896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0b00000110 ^</a:t>
            </a:r>
          </a:p>
        </p:txBody>
      </p:sp>
    </p:spTree>
    <p:extLst>
      <p:ext uri="{BB962C8B-B14F-4D97-AF65-F5344CB8AC3E}">
        <p14:creationId xmlns:p14="http://schemas.microsoft.com/office/powerpoint/2010/main" val="187380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1" grpId="0"/>
      <p:bldP spid="22" grpId="0"/>
      <p:bldP spid="23" grpId="0"/>
      <p:bldP spid="25" grpId="0"/>
    </p:bldLst>
  </p:timing>
</p:sld>
</file>

<file path=ppt/theme/theme1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16555</TotalTime>
  <Words>3320</Words>
  <Application>Microsoft Macintosh PowerPoint</Application>
  <PresentationFormat>Widescreen</PresentationFormat>
  <Paragraphs>718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5" baseType="lpstr">
      <vt:lpstr>Andale Mono</vt:lpstr>
      <vt:lpstr>Arial</vt:lpstr>
      <vt:lpstr>Calibri</vt:lpstr>
      <vt:lpstr>Consolas</vt:lpstr>
      <vt:lpstr>Courier New</vt:lpstr>
      <vt:lpstr>Tahoma</vt:lpstr>
      <vt:lpstr>Verdana</vt:lpstr>
      <vt:lpstr>Wingdings</vt:lpstr>
      <vt:lpstr>1_Default Design</vt:lpstr>
      <vt:lpstr>CS107 Lecture 4 Bits and Bytes; Bitwise Operators</vt:lpstr>
      <vt:lpstr>CS107 Topic 1</vt:lpstr>
      <vt:lpstr>Today</vt:lpstr>
      <vt:lpstr>Learning Goals</vt:lpstr>
      <vt:lpstr>Lecture Plan</vt:lpstr>
      <vt:lpstr>Lecture Plan</vt:lpstr>
      <vt:lpstr>Bits and Bytes So Far</vt:lpstr>
      <vt:lpstr>Base 10 vs. Binary vs. Hex</vt:lpstr>
      <vt:lpstr>Overflow</vt:lpstr>
      <vt:lpstr>Min and Max Integer Values</vt:lpstr>
      <vt:lpstr>Truncating Bit Representation</vt:lpstr>
      <vt:lpstr>Truncating Bit Representation</vt:lpstr>
      <vt:lpstr>Expanding Bit Representations</vt:lpstr>
      <vt:lpstr>Expanding Bit Representation</vt:lpstr>
      <vt:lpstr>Expanding Bit Representation</vt:lpstr>
      <vt:lpstr>Expanding Bit Representation</vt:lpstr>
      <vt:lpstr>Casting</vt:lpstr>
      <vt:lpstr>Casting</vt:lpstr>
      <vt:lpstr>Casting</vt:lpstr>
      <vt:lpstr>Comparisons Between Different Types</vt:lpstr>
      <vt:lpstr>Lecture Plan</vt:lpstr>
      <vt:lpstr>Bitwise Operators</vt:lpstr>
      <vt:lpstr>And (&amp;)</vt:lpstr>
      <vt:lpstr>Or (|)</vt:lpstr>
      <vt:lpstr>Not (~)</vt:lpstr>
      <vt:lpstr>Exclusive Or (^)</vt:lpstr>
      <vt:lpstr>Operators on Multiple Bits</vt:lpstr>
      <vt:lpstr>Bit Operators</vt:lpstr>
      <vt:lpstr>PowerPoint Presentation</vt:lpstr>
      <vt:lpstr>PowerPoint Presentation</vt:lpstr>
      <vt:lpstr>PowerPoint Presentation</vt:lpstr>
      <vt:lpstr>Operators on Multiple Bits</vt:lpstr>
      <vt:lpstr>Bit Operators</vt:lpstr>
      <vt:lpstr>Lecture Plan</vt:lpstr>
      <vt:lpstr>Bitmasks</vt:lpstr>
      <vt:lpstr>Bit Vectors and Sets</vt:lpstr>
      <vt:lpstr>Bit Masking</vt:lpstr>
      <vt:lpstr>Bit Vectors and Sets</vt:lpstr>
      <vt:lpstr>Bit Masking</vt:lpstr>
      <vt:lpstr>Bit Vectors and Sets</vt:lpstr>
      <vt:lpstr>Bit Masking</vt:lpstr>
      <vt:lpstr>Bit Masking</vt:lpstr>
      <vt:lpstr>Bit Masking</vt:lpstr>
      <vt:lpstr>Bit Masking</vt:lpstr>
      <vt:lpstr>Bit Masking</vt:lpstr>
      <vt:lpstr>Bit Masking</vt:lpstr>
      <vt:lpstr>Bit Masking</vt:lpstr>
      <vt:lpstr>Bit Masking</vt:lpstr>
      <vt:lpstr>Bitwise Operator Tricks</vt:lpstr>
      <vt:lpstr>Recap</vt:lpstr>
      <vt:lpstr>Extra Practice</vt:lpstr>
      <vt:lpstr>Hexadecimal and Truncation</vt:lpstr>
      <vt:lpstr>Hexadecimal and Truncation</vt:lpstr>
      <vt:lpstr>Limits and Comparisons</vt:lpstr>
      <vt:lpstr>Bitwise Warmup</vt:lpstr>
      <vt:lpstr>Bitwise Warmup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1094</cp:revision>
  <cp:lastPrinted>2019-01-15T02:43:25Z</cp:lastPrinted>
  <dcterms:created xsi:type="dcterms:W3CDTF">2008-06-28T20:57:21Z</dcterms:created>
  <dcterms:modified xsi:type="dcterms:W3CDTF">2025-04-07T06:01:04Z</dcterms:modified>
</cp:coreProperties>
</file>