
<file path=[Content_Types].xml><?xml version="1.0" encoding="utf-8"?>
<Types xmlns="http://schemas.openxmlformats.org/package/2006/content-types"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56" r:id="rId2"/>
    <p:sldId id="660" r:id="rId3"/>
    <p:sldId id="664" r:id="rId4"/>
    <p:sldId id="661" r:id="rId5"/>
    <p:sldId id="364" r:id="rId6"/>
    <p:sldId id="387" r:id="rId7"/>
    <p:sldId id="662" r:id="rId8"/>
    <p:sldId id="663" r:id="rId9"/>
    <p:sldId id="665" r:id="rId10"/>
    <p:sldId id="654" r:id="rId11"/>
    <p:sldId id="655" r:id="rId12"/>
    <p:sldId id="656" r:id="rId13"/>
    <p:sldId id="657" r:id="rId14"/>
    <p:sldId id="658" r:id="rId15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</p14:sldIdLst>
        </p14:section>
        <p14:section name="Demo" id="{7B42EF5D-644A-C342-9AF8-4D12B6521518}">
          <p14:sldIdLst>
            <p14:sldId id="660"/>
            <p14:sldId id="664"/>
            <p14:sldId id="661"/>
          </p14:sldIdLst>
        </p14:section>
        <p14:section name="Shifts" id="{A47C7220-46DF-AF46-9A94-A80E13DB562D}">
          <p14:sldIdLst>
            <p14:sldId id="364"/>
            <p14:sldId id="387"/>
            <p14:sldId id="662"/>
            <p14:sldId id="663"/>
            <p14:sldId id="665"/>
            <p14:sldId id="654"/>
            <p14:sldId id="655"/>
            <p14:sldId id="656"/>
            <p14:sldId id="657"/>
            <p14:sldId id="65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300"/>
    <a:srgbClr val="DDDDDD"/>
    <a:srgbClr val="F8F8F8"/>
    <a:srgbClr val="FF9999"/>
    <a:srgbClr val="8C1515"/>
    <a:srgbClr val="FFFFC0"/>
    <a:srgbClr val="FFFF80"/>
    <a:srgbClr val="CCCC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279" autoAdjust="0"/>
    <p:restoredTop sz="82443" autoAdjust="0"/>
  </p:normalViewPr>
  <p:slideViewPr>
    <p:cSldViewPr>
      <p:cViewPr varScale="1">
        <p:scale>
          <a:sx n="115" d="100"/>
          <a:sy n="115" d="100"/>
        </p:scale>
        <p:origin x="240" y="3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30292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147E3-A7CC-C6E1-35A1-A97E04399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7A3139-3A67-A64F-30F0-512786A8A9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523903-E703-F498-2083-8FEC60750E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001B6A-996D-9B71-74D7-D89E9416E6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015969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3D9F5-2196-5A13-563D-558F6BFAF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C49588-DB42-39A4-99B2-BBC20AC430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C4BA3F-D5FC-8894-9FF2-3FC49C5460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2661AB-2945-CDDF-373D-F484F7BA75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317415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E1347-CAAF-338E-D1FD-D31BB30B9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D22FFA-488B-5A5D-4741-D9BC27A521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65B373-FEBD-36B5-C81F-B51E08C3E0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042090-5E64-7DE0-6AF6-1CB1D58A63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2890022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905066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262371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90FE1-C885-44F4-FB74-2487095E4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17492F-A947-DDF9-F93F-EDA8A278D5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1EFC17-D20C-AE12-0FB5-400B74CC2D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2F62F0-D6B8-EE4B-FCE8-F7C49B1B89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244486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B773-D960-5383-0C4C-871B8E8DE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A5C70A-A30B-2E7F-85C3-44B4C38BFB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C11F1B-7113-A9FB-EA8B-2BC82F07A7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CD55F7-214D-E774-25EE-6DA6F4FF15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796282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18C98-2FFD-F166-FC67-3463512F0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38A2C5-3986-1C52-1C24-719C232081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9A6D9F-D127-6B80-826F-E87807855D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4511F6-644A-4F89-10F0-2CA724EAC5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775716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F16D9-79A9-8D62-527A-594E23EC5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7ABF13-B522-A337-CEC9-09646273AA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4A1998-F627-7468-F184-3BC32092DB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 </a:t>
            </a:r>
            <a:r>
              <a:rPr lang="en-US" dirty="0" err="1"/>
              <a:t>args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86E144-1C74-E375-5656-784346B0F8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421255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913DE-2AD1-CCF9-FBDB-BC8F41B83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D8861C-BD49-DC42-05E0-DF0A0AEEE7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D1D044-1519-0C84-7F73-EDA1F36673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overflow etc.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4B12FC-10D7-90AC-27A8-7219EB1051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25186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CD08B-CBBC-A59F-DB2D-855CEFE0A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1B16FD-F3CF-71F3-4B67-DF7149A272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FFE297-31D5-549B-8200-42BED229E3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DDC45F-88B1-DF48-DE11-B041226974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3399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Lisa Yan,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D0DAD-9DC2-2C41-B4F6-8A63BB918F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B00C5A-24A2-E340-BF9D-601E93A82D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00488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CS107 Lecture 5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sz="3400" dirty="0">
                <a:latin typeface="Source Sans 3" panose="020B0303030403020204" pitchFamily="34" charset="0"/>
              </a:rPr>
              <a:t>Bitwise Operators, Take II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16A9516-40C8-AB95-D0D5-E0773127CF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6400" y="4114800"/>
            <a:ext cx="8839200" cy="1524000"/>
          </a:xfrm>
        </p:spPr>
        <p:txBody>
          <a:bodyPr/>
          <a:lstStyle/>
          <a:p>
            <a:pPr>
              <a:spcBef>
                <a:spcPts val="360"/>
              </a:spcBef>
            </a:pPr>
            <a:r>
              <a:rPr lang="en-US" sz="2000" dirty="0">
                <a:latin typeface="Source Sans 3" panose="020B0303030403020204" pitchFamily="34" charset="0"/>
              </a:rPr>
              <a:t>Reading: Bryant &amp; O’Hallaron, Ch. 2.1</a:t>
            </a:r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EC00E-965E-6F88-FB7A-C9887AEC1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42A2B-8983-B93F-6D5A-C8BD25D40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Bitwise Manipulation Etudes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A5E3E1-0C71-1EBB-F938-4CF9FC2858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19050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Bit masks needn’t be applied to only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dirty="0">
                <a:latin typeface="Source Sans 3" panose="020B0303030403020204" pitchFamily="34" charset="0"/>
              </a:rPr>
              <a:t>s (i.e., 8-bit values). They can be applied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short</a:t>
            </a:r>
            <a:r>
              <a:rPr lang="en-US" dirty="0">
                <a:latin typeface="Source Sans 3" panose="020B0303030403020204" pitchFamily="34" charset="0"/>
              </a:rPr>
              <a:t>s,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dirty="0" err="1">
                <a:latin typeface="Source Sans 3" panose="020B0303030403020204" pitchFamily="34" charset="0"/>
              </a:rPr>
              <a:t>s</a:t>
            </a:r>
            <a:r>
              <a:rPr lang="en-US" dirty="0">
                <a:latin typeface="Source Sans 3" panose="020B0303030403020204" pitchFamily="34" charset="0"/>
              </a:rPr>
              <a:t>, and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long</a:t>
            </a:r>
            <a:r>
              <a:rPr lang="en-US" dirty="0">
                <a:latin typeface="Source Sans 3" panose="020B0303030403020204" pitchFamily="34" charset="0"/>
              </a:rPr>
              <a:t>s as well.</a:t>
            </a:r>
          </a:p>
          <a:p>
            <a:pPr marL="0" indent="0" algn="ctr">
              <a:buNone/>
            </a:pPr>
            <a:br>
              <a:rPr lang="en-US" dirty="0">
                <a:latin typeface="Source Sans 3" panose="020B0303030403020204" pitchFamily="34" charset="0"/>
              </a:rPr>
            </a:br>
            <a:r>
              <a:rPr lang="en-US" dirty="0">
                <a:latin typeface="Source Sans 3" panose="020B0303030403020204" pitchFamily="34" charset="0"/>
              </a:rPr>
              <a:t>Assuming that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j</a:t>
            </a:r>
            <a:r>
              <a:rPr lang="en-US" dirty="0">
                <a:latin typeface="Source Sans 3" panose="020B0303030403020204" pitchFamily="34" charset="0"/>
              </a:rPr>
              <a:t> and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k</a:t>
            </a:r>
            <a:r>
              <a:rPr lang="en-US" dirty="0">
                <a:latin typeface="Source Sans 3" panose="020B0303030403020204" pitchFamily="34" charset="0"/>
              </a:rPr>
              <a:t> are (32-bit)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dirty="0" err="1">
                <a:latin typeface="Source Sans 3" panose="020B0303030403020204" pitchFamily="34" charset="0"/>
              </a:rPr>
              <a:t>s</a:t>
            </a:r>
            <a:r>
              <a:rPr lang="en-US" dirty="0">
                <a:latin typeface="Source Sans 3" panose="020B0303030403020204" pitchFamily="34" charset="0"/>
              </a:rPr>
              <a:t>,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m</a:t>
            </a:r>
            <a:r>
              <a:rPr lang="en-US" dirty="0">
                <a:latin typeface="Source Sans 3" panose="020B0303030403020204" pitchFamily="34" charset="0"/>
              </a:rPr>
              <a:t> and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n</a:t>
            </a:r>
            <a:r>
              <a:rPr lang="en-US" dirty="0">
                <a:latin typeface="Source Sans 3" panose="020B0303030403020204" pitchFamily="34" charset="0"/>
              </a:rPr>
              <a:t> are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unsigned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long</a:t>
            </a:r>
            <a:r>
              <a:rPr lang="en-US" dirty="0">
                <a:latin typeface="Source Sans 3" panose="020B0303030403020204" pitchFamily="34" charset="0"/>
              </a:rPr>
              <a:t>s: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122C7D-13C1-857C-C75E-B46EED5ED1C6}"/>
              </a:ext>
            </a:extLst>
          </p:cNvPr>
          <p:cNvSpPr txBox="1"/>
          <p:nvPr/>
        </p:nvSpPr>
        <p:spPr>
          <a:xfrm>
            <a:off x="228600" y="3193473"/>
            <a:ext cx="5715000" cy="163121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Source Sans 3" panose="020B0303030403020204" pitchFamily="34" charset="0"/>
              </a:rPr>
              <a:t>Present a C statement that assigns </a:t>
            </a:r>
            <a:r>
              <a:rPr lang="en-US" sz="20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k</a:t>
            </a:r>
            <a:r>
              <a:rPr lang="en-US" sz="2000" dirty="0">
                <a:latin typeface="Source Sans 3" panose="020B0303030403020204" pitchFamily="34" charset="0"/>
              </a:rPr>
              <a:t> to be just the lowest byte of </a:t>
            </a:r>
            <a:r>
              <a:rPr lang="en-US" sz="20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j</a:t>
            </a:r>
            <a:r>
              <a:rPr lang="en-US" sz="2000" dirty="0">
                <a:latin typeface="Source Sans 3" panose="020B0303030403020204" pitchFamily="34" charset="0"/>
                <a:ea typeface="Source Code Pro" panose="020B0309030403020204" pitchFamily="34" charset="0"/>
              </a:rPr>
              <a:t>.</a:t>
            </a:r>
            <a:endParaRPr lang="en-US" sz="2000" dirty="0">
              <a:latin typeface="Source Sans 3" panose="020B0303030403020204" pitchFamily="34" charset="0"/>
            </a:endParaRPr>
          </a:p>
          <a:p>
            <a:pPr algn="l"/>
            <a:endParaRPr lang="en-US" sz="2000" dirty="0">
              <a:latin typeface="Source Sans 3" panose="020B0303030403020204" pitchFamily="34" charset="0"/>
            </a:endParaRPr>
          </a:p>
          <a:p>
            <a:pPr algn="ctr"/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k = j &amp; 0xFF</a:t>
            </a:r>
          </a:p>
          <a:p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6F0CB0-ECBB-E77C-FBCC-E5E4E44F796C}"/>
              </a:ext>
            </a:extLst>
          </p:cNvPr>
          <p:cNvSpPr txBox="1"/>
          <p:nvPr/>
        </p:nvSpPr>
        <p:spPr>
          <a:xfrm>
            <a:off x="6248400" y="3200400"/>
            <a:ext cx="5715000" cy="163121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Source Sans 3" panose="020B0303030403020204" pitchFamily="34" charset="0"/>
              </a:rPr>
              <a:t>Present an C statement that sets </a:t>
            </a:r>
            <a:r>
              <a:rPr lang="en-US" sz="20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n</a:t>
            </a:r>
            <a:r>
              <a:rPr lang="en-US" sz="2000" dirty="0">
                <a:latin typeface="Source Sans 3" panose="020B0303030403020204" pitchFamily="34" charset="0"/>
              </a:rPr>
              <a:t> to be the full bitwise inversion of </a:t>
            </a:r>
            <a:r>
              <a:rPr lang="en-US" sz="20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m</a:t>
            </a:r>
            <a:r>
              <a:rPr lang="en-US" sz="2000" dirty="0">
                <a:latin typeface="Source Sans 3" panose="020B0303030403020204" pitchFamily="34" charset="0"/>
                <a:ea typeface="Source Code Pro" panose="020B0309030403020204" pitchFamily="34" charset="0"/>
              </a:rPr>
              <a:t>.</a:t>
            </a:r>
            <a:endParaRPr lang="en-US" sz="2000" dirty="0">
              <a:latin typeface="Source Sans 3" panose="020B0303030403020204" pitchFamily="34" charset="0"/>
            </a:endParaRPr>
          </a:p>
          <a:p>
            <a:pPr algn="ctr"/>
            <a:endParaRPr lang="en-US" sz="2000" dirty="0">
              <a:latin typeface="Source Sans 3" panose="020B0303030403020204" pitchFamily="34" charset="0"/>
            </a:endParaRPr>
          </a:p>
          <a:p>
            <a:pPr algn="ctr"/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n = ~m</a:t>
            </a:r>
          </a:p>
          <a:p>
            <a:pPr algn="ctr"/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n = m ^ (~0L)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650A97-DC73-F994-8CC2-9D396F60521D}"/>
              </a:ext>
            </a:extLst>
          </p:cNvPr>
          <p:cNvSpPr txBox="1"/>
          <p:nvPr/>
        </p:nvSpPr>
        <p:spPr>
          <a:xfrm>
            <a:off x="228600" y="4953000"/>
            <a:ext cx="5715000" cy="163121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Source Sans 3" panose="020B0303030403020204" pitchFamily="34" charset="0"/>
              </a:rPr>
              <a:t>Present a C statement that sets </a:t>
            </a:r>
            <a:r>
              <a:rPr lang="en-US" sz="20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k</a:t>
            </a:r>
            <a:r>
              <a:rPr lang="en-US" sz="2000" dirty="0">
                <a:latin typeface="Source Sans 3" panose="020B0303030403020204" pitchFamily="34" charset="0"/>
              </a:rPr>
              <a:t> to </a:t>
            </a:r>
            <a:r>
              <a:rPr lang="en-US" sz="20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j</a:t>
            </a:r>
            <a:r>
              <a:rPr lang="en-US" sz="2000" dirty="0">
                <a:latin typeface="Source Sans 3" panose="020B0303030403020204" pitchFamily="34" charset="0"/>
              </a:rPr>
              <a:t>, where the first and last bytes of </a:t>
            </a:r>
            <a:r>
              <a:rPr lang="en-US" sz="20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j</a:t>
            </a:r>
            <a:r>
              <a:rPr lang="en-US" sz="2000" dirty="0">
                <a:latin typeface="Source Sans 3" panose="020B0303030403020204" pitchFamily="34" charset="0"/>
              </a:rPr>
              <a:t> have been bitwise-inverted.</a:t>
            </a:r>
          </a:p>
          <a:p>
            <a:pPr algn="ctr"/>
            <a:endParaRPr lang="en-US" sz="2000" dirty="0">
              <a:latin typeface="Source Sans 3" panose="020B0303030403020204" pitchFamily="34" charset="0"/>
            </a:endParaRPr>
          </a:p>
          <a:p>
            <a:pPr algn="ctr"/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k = j ^ 0xFF0000FF</a:t>
            </a:r>
            <a:endParaRPr lang="en-US" sz="2000" dirty="0">
              <a:latin typeface="Source Sans 3" panose="020B0303030403020204" pitchFamily="34" charset="0"/>
            </a:endParaRPr>
          </a:p>
          <a:p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69920F-11AC-BC33-2621-E7666EC6F75E}"/>
              </a:ext>
            </a:extLst>
          </p:cNvPr>
          <p:cNvSpPr txBox="1"/>
          <p:nvPr/>
        </p:nvSpPr>
        <p:spPr>
          <a:xfrm>
            <a:off x="6248398" y="4953000"/>
            <a:ext cx="5715000" cy="163121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Source Sans 3" panose="020B0303030403020204" pitchFamily="34" charset="0"/>
              </a:rPr>
              <a:t>Present an expression that evaluates to </a:t>
            </a:r>
            <a:r>
              <a:rPr lang="en-US" sz="20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true</a:t>
            </a:r>
            <a:r>
              <a:rPr lang="en-US" sz="2000" dirty="0">
                <a:latin typeface="Source Sans 3" panose="020B0303030403020204" pitchFamily="34" charset="0"/>
              </a:rPr>
              <a:t> iff </a:t>
            </a:r>
            <a:r>
              <a:rPr lang="en-US" sz="20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n</a:t>
            </a:r>
            <a:r>
              <a:rPr lang="en-US" sz="2000" dirty="0">
                <a:latin typeface="Source Sans 3" panose="020B0303030403020204" pitchFamily="34" charset="0"/>
              </a:rPr>
              <a:t> has two neighboring bits that are both 1.</a:t>
            </a:r>
          </a:p>
          <a:p>
            <a:pPr algn="ctr"/>
            <a:endParaRPr lang="en-US" sz="2000" dirty="0">
              <a:latin typeface="Source Sans 3" panose="020B0303030403020204" pitchFamily="34" charset="0"/>
            </a:endParaRPr>
          </a:p>
          <a:p>
            <a:pPr algn="ctr"/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(n &amp; (n &gt;&gt; 1)) != 0</a:t>
            </a:r>
          </a:p>
          <a:p>
            <a:pPr algn="ctr"/>
            <a:endParaRPr lang="en-US" sz="2000" b="1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5F7B057-B6B0-745E-B68E-DC26C64E6E7E}"/>
              </a:ext>
            </a:extLst>
          </p:cNvPr>
          <p:cNvSpPr/>
          <p:nvPr/>
        </p:nvSpPr>
        <p:spPr>
          <a:xfrm>
            <a:off x="457200" y="3886200"/>
            <a:ext cx="5334000" cy="838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367689C-9B47-79AD-1023-C15E88E378C3}"/>
              </a:ext>
            </a:extLst>
          </p:cNvPr>
          <p:cNvSpPr/>
          <p:nvPr/>
        </p:nvSpPr>
        <p:spPr>
          <a:xfrm>
            <a:off x="6438898" y="3981372"/>
            <a:ext cx="5334000" cy="838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CE67A5E-951A-3251-C509-A5B1B8D246B1}"/>
              </a:ext>
            </a:extLst>
          </p:cNvPr>
          <p:cNvSpPr/>
          <p:nvPr/>
        </p:nvSpPr>
        <p:spPr>
          <a:xfrm>
            <a:off x="419100" y="5746016"/>
            <a:ext cx="5334000" cy="838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504A559-74EC-BF5A-9FEA-B35998647DCB}"/>
              </a:ext>
            </a:extLst>
          </p:cNvPr>
          <p:cNvSpPr/>
          <p:nvPr/>
        </p:nvSpPr>
        <p:spPr>
          <a:xfrm>
            <a:off x="6629398" y="5676587"/>
            <a:ext cx="5334000" cy="838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592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9F60A-AF3E-AEB9-7442-354F15639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CFD95-7854-0AEA-85DA-B57466D27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Bitwise Manipulation Etudes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0E5F4F-8EA9-CCD6-0CD8-5258AE9B62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19050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Bit masks needn’t be applied to only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dirty="0">
                <a:latin typeface="Source Sans 3" panose="020B0303030403020204" pitchFamily="34" charset="0"/>
              </a:rPr>
              <a:t>s (i.e., 8-bit values). They can be applied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short</a:t>
            </a:r>
            <a:r>
              <a:rPr lang="en-US" dirty="0">
                <a:latin typeface="Source Sans 3" panose="020B0303030403020204" pitchFamily="34" charset="0"/>
              </a:rPr>
              <a:t>s,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dirty="0" err="1">
                <a:latin typeface="Source Sans 3" panose="020B0303030403020204" pitchFamily="34" charset="0"/>
              </a:rPr>
              <a:t>s</a:t>
            </a:r>
            <a:r>
              <a:rPr lang="en-US" dirty="0">
                <a:latin typeface="Source Sans 3" panose="020B0303030403020204" pitchFamily="34" charset="0"/>
              </a:rPr>
              <a:t>, and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long</a:t>
            </a:r>
            <a:r>
              <a:rPr lang="en-US" dirty="0">
                <a:latin typeface="Source Sans 3" panose="020B0303030403020204" pitchFamily="34" charset="0"/>
              </a:rPr>
              <a:t>s as well.</a:t>
            </a:r>
          </a:p>
          <a:p>
            <a:pPr marL="0" indent="0" algn="ctr">
              <a:buNone/>
            </a:pPr>
            <a:br>
              <a:rPr lang="en-US" dirty="0">
                <a:latin typeface="Source Sans 3" panose="020B0303030403020204" pitchFamily="34" charset="0"/>
              </a:rPr>
            </a:br>
            <a:r>
              <a:rPr lang="en-US" dirty="0">
                <a:latin typeface="Source Sans 3" panose="020B0303030403020204" pitchFamily="34" charset="0"/>
              </a:rPr>
              <a:t>Assuming that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j</a:t>
            </a:r>
            <a:r>
              <a:rPr lang="en-US" dirty="0">
                <a:latin typeface="Source Sans 3" panose="020B0303030403020204" pitchFamily="34" charset="0"/>
              </a:rPr>
              <a:t> and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k</a:t>
            </a:r>
            <a:r>
              <a:rPr lang="en-US" dirty="0">
                <a:latin typeface="Source Sans 3" panose="020B0303030403020204" pitchFamily="34" charset="0"/>
              </a:rPr>
              <a:t> are (32-bit)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dirty="0" err="1">
                <a:latin typeface="Source Sans 3" panose="020B0303030403020204" pitchFamily="34" charset="0"/>
              </a:rPr>
              <a:t>s</a:t>
            </a:r>
            <a:r>
              <a:rPr lang="en-US" dirty="0">
                <a:latin typeface="Source Sans 3" panose="020B0303030403020204" pitchFamily="34" charset="0"/>
              </a:rPr>
              <a:t>,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m</a:t>
            </a:r>
            <a:r>
              <a:rPr lang="en-US" dirty="0">
                <a:latin typeface="Source Sans 3" panose="020B0303030403020204" pitchFamily="34" charset="0"/>
              </a:rPr>
              <a:t> and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n</a:t>
            </a:r>
            <a:r>
              <a:rPr lang="en-US" dirty="0">
                <a:latin typeface="Source Sans 3" panose="020B0303030403020204" pitchFamily="34" charset="0"/>
              </a:rPr>
              <a:t> are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unsigned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long</a:t>
            </a:r>
            <a:r>
              <a:rPr lang="en-US" dirty="0">
                <a:latin typeface="Source Sans 3" panose="020B0303030403020204" pitchFamily="34" charset="0"/>
              </a:rPr>
              <a:t>s: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3567A7-A318-9200-F09E-372E1DC93746}"/>
              </a:ext>
            </a:extLst>
          </p:cNvPr>
          <p:cNvSpPr txBox="1"/>
          <p:nvPr/>
        </p:nvSpPr>
        <p:spPr>
          <a:xfrm>
            <a:off x="228600" y="3193473"/>
            <a:ext cx="5715000" cy="163121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Source Sans 3" panose="020B0303030403020204" pitchFamily="34" charset="0"/>
              </a:rPr>
              <a:t>Present a C statement that assigns </a:t>
            </a:r>
            <a:r>
              <a:rPr lang="en-US" sz="20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k</a:t>
            </a:r>
            <a:r>
              <a:rPr lang="en-US" sz="2000" dirty="0">
                <a:latin typeface="Source Sans 3" panose="020B0303030403020204" pitchFamily="34" charset="0"/>
              </a:rPr>
              <a:t> to be just the lowest byte of </a:t>
            </a:r>
            <a:r>
              <a:rPr lang="en-US" sz="20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j</a:t>
            </a:r>
            <a:r>
              <a:rPr lang="en-US" sz="2000" dirty="0">
                <a:latin typeface="Source Sans 3" panose="020B0303030403020204" pitchFamily="34" charset="0"/>
                <a:ea typeface="Source Code Pro" panose="020B0309030403020204" pitchFamily="34" charset="0"/>
              </a:rPr>
              <a:t>.</a:t>
            </a:r>
            <a:endParaRPr lang="en-US" sz="2000" dirty="0">
              <a:latin typeface="Source Sans 3" panose="020B0303030403020204" pitchFamily="34" charset="0"/>
            </a:endParaRPr>
          </a:p>
          <a:p>
            <a:pPr algn="l"/>
            <a:endParaRPr lang="en-US" sz="2000" dirty="0">
              <a:latin typeface="Source Sans 3" panose="020B0303030403020204" pitchFamily="34" charset="0"/>
            </a:endParaRPr>
          </a:p>
          <a:p>
            <a:pPr algn="ctr"/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k = j &amp; 0xFF</a:t>
            </a:r>
          </a:p>
          <a:p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E36760-3856-C5F9-61A2-9541C56B7C6E}"/>
              </a:ext>
            </a:extLst>
          </p:cNvPr>
          <p:cNvSpPr txBox="1"/>
          <p:nvPr/>
        </p:nvSpPr>
        <p:spPr>
          <a:xfrm>
            <a:off x="6248400" y="3200400"/>
            <a:ext cx="5715000" cy="163121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Source Sans 3" panose="020B0303030403020204" pitchFamily="34" charset="0"/>
              </a:rPr>
              <a:t>Present an C statement that sets </a:t>
            </a:r>
            <a:r>
              <a:rPr lang="en-US" sz="20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n</a:t>
            </a:r>
            <a:r>
              <a:rPr lang="en-US" sz="2000" dirty="0">
                <a:latin typeface="Source Sans 3" panose="020B0303030403020204" pitchFamily="34" charset="0"/>
              </a:rPr>
              <a:t> to be the full bitwise inversion of </a:t>
            </a:r>
            <a:r>
              <a:rPr lang="en-US" sz="20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m</a:t>
            </a:r>
            <a:r>
              <a:rPr lang="en-US" sz="2000" dirty="0">
                <a:latin typeface="Source Sans 3" panose="020B0303030403020204" pitchFamily="34" charset="0"/>
                <a:ea typeface="Source Code Pro" panose="020B0309030403020204" pitchFamily="34" charset="0"/>
              </a:rPr>
              <a:t>.</a:t>
            </a:r>
            <a:endParaRPr lang="en-US" sz="2000" dirty="0">
              <a:latin typeface="Source Sans 3" panose="020B0303030403020204" pitchFamily="34" charset="0"/>
            </a:endParaRPr>
          </a:p>
          <a:p>
            <a:pPr algn="ctr"/>
            <a:endParaRPr lang="en-US" sz="2000" dirty="0">
              <a:latin typeface="Source Sans 3" panose="020B0303030403020204" pitchFamily="34" charset="0"/>
            </a:endParaRPr>
          </a:p>
          <a:p>
            <a:pPr algn="ctr"/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n = ~m</a:t>
            </a:r>
          </a:p>
          <a:p>
            <a:pPr algn="ctr"/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n = m ^ (~0L)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4FE62C-8919-DEDC-A3DF-81D771E4C6D8}"/>
              </a:ext>
            </a:extLst>
          </p:cNvPr>
          <p:cNvSpPr txBox="1"/>
          <p:nvPr/>
        </p:nvSpPr>
        <p:spPr>
          <a:xfrm>
            <a:off x="228600" y="4953000"/>
            <a:ext cx="5715000" cy="163121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Source Sans 3" panose="020B0303030403020204" pitchFamily="34" charset="0"/>
              </a:rPr>
              <a:t>Present a C statement that sets </a:t>
            </a:r>
            <a:r>
              <a:rPr lang="en-US" sz="20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k</a:t>
            </a:r>
            <a:r>
              <a:rPr lang="en-US" sz="2000" dirty="0">
                <a:latin typeface="Source Sans 3" panose="020B0303030403020204" pitchFamily="34" charset="0"/>
              </a:rPr>
              <a:t> to </a:t>
            </a:r>
            <a:r>
              <a:rPr lang="en-US" sz="20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j</a:t>
            </a:r>
            <a:r>
              <a:rPr lang="en-US" sz="2000" dirty="0">
                <a:latin typeface="Source Sans 3" panose="020B0303030403020204" pitchFamily="34" charset="0"/>
              </a:rPr>
              <a:t>, where the first and last bytes of </a:t>
            </a:r>
            <a:r>
              <a:rPr lang="en-US" sz="20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j</a:t>
            </a:r>
            <a:r>
              <a:rPr lang="en-US" sz="2000" dirty="0">
                <a:latin typeface="Source Sans 3" panose="020B0303030403020204" pitchFamily="34" charset="0"/>
              </a:rPr>
              <a:t> have been bitwise-inverted.</a:t>
            </a:r>
          </a:p>
          <a:p>
            <a:pPr algn="ctr"/>
            <a:endParaRPr lang="en-US" sz="2000" dirty="0">
              <a:latin typeface="Source Sans 3" panose="020B0303030403020204" pitchFamily="34" charset="0"/>
            </a:endParaRPr>
          </a:p>
          <a:p>
            <a:pPr algn="ctr"/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k = j ^ 0xFF0000FF</a:t>
            </a:r>
            <a:endParaRPr lang="en-US" sz="2000" dirty="0">
              <a:latin typeface="Source Sans 3" panose="020B0303030403020204" pitchFamily="34" charset="0"/>
            </a:endParaRPr>
          </a:p>
          <a:p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1F851B-A5F3-2E94-1417-3F548891A088}"/>
              </a:ext>
            </a:extLst>
          </p:cNvPr>
          <p:cNvSpPr txBox="1"/>
          <p:nvPr/>
        </p:nvSpPr>
        <p:spPr>
          <a:xfrm>
            <a:off x="6248398" y="4953000"/>
            <a:ext cx="5715000" cy="163121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Source Sans 3" panose="020B0303030403020204" pitchFamily="34" charset="0"/>
              </a:rPr>
              <a:t>Present an expression that evaluates to </a:t>
            </a:r>
            <a:r>
              <a:rPr lang="en-US" sz="20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true</a:t>
            </a:r>
            <a:r>
              <a:rPr lang="en-US" sz="2000" dirty="0">
                <a:latin typeface="Source Sans 3" panose="020B0303030403020204" pitchFamily="34" charset="0"/>
              </a:rPr>
              <a:t> iff </a:t>
            </a:r>
            <a:r>
              <a:rPr lang="en-US" sz="20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n</a:t>
            </a:r>
            <a:r>
              <a:rPr lang="en-US" sz="2000" dirty="0">
                <a:latin typeface="Source Sans 3" panose="020B0303030403020204" pitchFamily="34" charset="0"/>
              </a:rPr>
              <a:t> has two neighboring bits that are both 1.</a:t>
            </a:r>
          </a:p>
          <a:p>
            <a:pPr algn="ctr"/>
            <a:endParaRPr lang="en-US" sz="2000" dirty="0">
              <a:latin typeface="Source Sans 3" panose="020B0303030403020204" pitchFamily="34" charset="0"/>
            </a:endParaRPr>
          </a:p>
          <a:p>
            <a:pPr algn="ctr"/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(n &amp; (n &gt;&gt; 1)) != 0</a:t>
            </a:r>
          </a:p>
          <a:p>
            <a:pPr algn="ctr"/>
            <a:endParaRPr lang="en-US" sz="2000" b="1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847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D3C1C-09F4-A1B9-EA63-DB57014EF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70593-75BF-E9C2-C347-1F54FB1C7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Bitwise Manipulation and is_power_of_2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55861-4580-8559-3F0B-077035EC08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1600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Without using loops, how can we verify that an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unsigned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long</a:t>
            </a:r>
            <a:r>
              <a:rPr lang="en-US" dirty="0">
                <a:latin typeface="Source Sans 3" panose="020B0303030403020204" pitchFamily="34" charset="0"/>
              </a:rPr>
              <a:t> called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value</a:t>
            </a:r>
            <a:r>
              <a:rPr lang="en-US" dirty="0">
                <a:latin typeface="Source Sans 3" panose="020B0303030403020204" pitchFamily="34" charset="0"/>
              </a:rPr>
              <a:t> is a power of 2?  What's special about its binary footprint, and how can we take advantage of that?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AC0501-D794-C21A-81DE-0B4FEB7577EC}"/>
              </a:ext>
            </a:extLst>
          </p:cNvPr>
          <p:cNvSpPr txBox="1"/>
          <p:nvPr/>
        </p:nvSpPr>
        <p:spPr>
          <a:xfrm>
            <a:off x="1752600" y="2667000"/>
            <a:ext cx="8686800" cy="92333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l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bool is_power_of_2(unsigned long value) {</a:t>
            </a:r>
          </a:p>
          <a:p>
            <a:pPr algn="l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</a:t>
            </a:r>
          </a:p>
          <a:p>
            <a:pPr algn="l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}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7EB3910-FD29-EA92-071E-6E3943286513}"/>
              </a:ext>
            </a:extLst>
          </p:cNvPr>
          <p:cNvSpPr txBox="1"/>
          <p:nvPr/>
        </p:nvSpPr>
        <p:spPr>
          <a:xfrm>
            <a:off x="152400" y="3818930"/>
            <a:ext cx="4876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ource Sans 3" panose="020B0303030403020204" pitchFamily="34" charset="0"/>
              </a:rPr>
              <a:t>A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power of 2</a:t>
            </a:r>
            <a:r>
              <a:rPr lang="en-US" dirty="0">
                <a:latin typeface="Source Sans 3" panose="020B0303030403020204" pitchFamily="34" charset="0"/>
              </a:rPr>
              <a:t> has a distinct binary structure. We can exploit its structure knowing powers of 2 have precisely one 1, with all other bits being 0.</a:t>
            </a:r>
          </a:p>
          <a:p>
            <a:pPr algn="ctr"/>
            <a:br>
              <a:rPr lang="en-US" dirty="0">
                <a:latin typeface="Source Sans 3" panose="020B0303030403020204" pitchFamily="34" charset="0"/>
              </a:rPr>
            </a:br>
            <a:r>
              <a:rPr lang="en-US" dirty="0">
                <a:latin typeface="Source Sans 3" panose="020B0303030403020204" pitchFamily="34" charset="0"/>
              </a:rPr>
              <a:t>All other numbers have two or more 1 bits (except for 0, which has none).</a:t>
            </a:r>
            <a:br>
              <a:rPr lang="en-US" dirty="0">
                <a:latin typeface="Source Sans 3" panose="020B0303030403020204" pitchFamily="34" charset="0"/>
              </a:rPr>
            </a:br>
            <a:endParaRPr lang="en-US" dirty="0">
              <a:latin typeface="Source Sans 3" panose="020B0303030403020204" pitchFamily="34" charset="0"/>
            </a:endParaRPr>
          </a:p>
          <a:p>
            <a:pPr algn="ctr"/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Subtracting 1</a:t>
            </a:r>
            <a:r>
              <a:rPr lang="en-US" dirty="0">
                <a:latin typeface="Source Sans 3" panose="020B0303030403020204" pitchFamily="34" charset="0"/>
              </a:rPr>
              <a:t> from a power of 2 has a very specific impact.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C9DD6E-ABFC-ED1F-4E29-099548CAEF7A}"/>
              </a:ext>
            </a:extLst>
          </p:cNvPr>
          <p:cNvSpPr txBox="1"/>
          <p:nvPr/>
        </p:nvSpPr>
        <p:spPr>
          <a:xfrm>
            <a:off x="6511636" y="3818930"/>
            <a:ext cx="5257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ource Sans 3" panose="020B0303030403020204" pitchFamily="34" charset="0"/>
              </a:rPr>
              <a:t>If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value</a:t>
            </a:r>
            <a:r>
              <a:rPr lang="en-US" dirty="0">
                <a:latin typeface="Source Sans 3" panose="020B0303030403020204" pitchFamily="34" charset="0"/>
              </a:rPr>
              <a:t> is, for instance, </a:t>
            </a:r>
            <a:r>
              <a:rPr lang="en-US" dirty="0">
                <a:solidFill>
                  <a:schemeClr val="accent1"/>
                </a:solidFill>
                <a:latin typeface="Source Sans 3" panose="020B0303030403020204" pitchFamily="34" charset="0"/>
              </a:rPr>
              <a:t>1 000000</a:t>
            </a:r>
            <a:r>
              <a:rPr lang="en-US" baseline="-25000" dirty="0">
                <a:solidFill>
                  <a:schemeClr val="accent1"/>
                </a:solidFill>
                <a:latin typeface="Source Sans 3" panose="020B0303030403020204" pitchFamily="34" charset="0"/>
              </a:rPr>
              <a:t>2</a:t>
            </a:r>
            <a:r>
              <a:rPr lang="en-US" dirty="0">
                <a:latin typeface="Source Sans 3" panose="020B0303030403020204" pitchFamily="34" charset="0"/>
              </a:rPr>
              <a:t>, then </a:t>
            </a:r>
          </a:p>
          <a:p>
            <a:pPr algn="ctr"/>
            <a:r>
              <a:rPr lang="en-US" dirty="0">
                <a:latin typeface="Source Sans 3" panose="020B0303030403020204" pitchFamily="34" charset="0"/>
              </a:rPr>
              <a:t>value – 1 is </a:t>
            </a:r>
            <a:r>
              <a:rPr lang="en-US" dirty="0">
                <a:solidFill>
                  <a:schemeClr val="accent1"/>
                </a:solidFill>
                <a:latin typeface="Source Sans 3" panose="020B0303030403020204" pitchFamily="34" charset="0"/>
              </a:rPr>
              <a:t>0 111111</a:t>
            </a:r>
            <a:r>
              <a:rPr lang="en-US" baseline="-25000" dirty="0">
                <a:solidFill>
                  <a:schemeClr val="accent1"/>
                </a:solidFill>
                <a:latin typeface="Source Sans 3" panose="020B0303030403020204" pitchFamily="34" charset="0"/>
              </a:rPr>
              <a:t>2</a:t>
            </a:r>
            <a:r>
              <a:rPr lang="en-US" dirty="0">
                <a:latin typeface="Source Sans 3" panose="020B0303030403020204" pitchFamily="34" charset="0"/>
              </a:rPr>
              <a:t>.  Restated, when subtracting 1 from a power of 2, its only 1 becomes a 0 and all lower bits go from 0 to 1.</a:t>
            </a:r>
          </a:p>
          <a:p>
            <a:pPr algn="ctr"/>
            <a:endParaRPr lang="en-US" dirty="0">
              <a:latin typeface="Source Sans 3" panose="020B0303030403020204" pitchFamily="34" charset="0"/>
            </a:endParaRPr>
          </a:p>
          <a:p>
            <a:pPr algn="ctr"/>
            <a:r>
              <a:rPr lang="en-US" dirty="0">
                <a:latin typeface="Source Sans 3" panose="020B0303030403020204" pitchFamily="34" charset="0"/>
              </a:rPr>
              <a:t>The bitwise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&amp;</a:t>
            </a:r>
            <a:r>
              <a:rPr lang="en-US" dirty="0">
                <a:latin typeface="Source Sans 3" panose="020B0303030403020204" pitchFamily="34" charset="0"/>
              </a:rPr>
              <a:t> of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value</a:t>
            </a:r>
            <a:r>
              <a:rPr lang="en-US" dirty="0">
                <a:latin typeface="Source Sans 3" panose="020B0303030403020204" pitchFamily="34" charset="0"/>
              </a:rPr>
              <a:t> and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value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–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1</a:t>
            </a:r>
            <a:r>
              <a:rPr lang="en-US" dirty="0">
                <a:latin typeface="Source Sans 3" panose="020B0303030403020204" pitchFamily="34" charset="0"/>
              </a:rPr>
              <a:t> in this case produces all zeroes.  </a:t>
            </a:r>
          </a:p>
          <a:p>
            <a:pPr algn="ctr"/>
            <a:endParaRPr lang="en-US" dirty="0">
              <a:latin typeface="Source Sans 3" panose="020B0303030403020204" pitchFamily="34" charset="0"/>
            </a:endParaRPr>
          </a:p>
          <a:p>
            <a:pPr algn="ctr"/>
            <a:r>
              <a:rPr lang="en-US" dirty="0">
                <a:latin typeface="Source Sans 3" panose="020B0303030403020204" pitchFamily="34" charset="0"/>
              </a:rPr>
              <a:t>If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value</a:t>
            </a:r>
            <a:r>
              <a:rPr lang="en-US" dirty="0">
                <a:latin typeface="Source Sans 3" panose="020B0303030403020204" pitchFamily="34" charset="0"/>
              </a:rPr>
              <a:t> has more than one 1 bit, at least one 1 bit survives the bitwise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&amp;</a:t>
            </a:r>
            <a:r>
              <a:rPr lang="en-US" dirty="0">
                <a:latin typeface="Source Sans 3" panose="020B0303030403020204" pitchFamily="34" charset="0"/>
              </a:rPr>
              <a:t> of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value</a:t>
            </a:r>
            <a:r>
              <a:rPr lang="en-US" dirty="0">
                <a:latin typeface="Source Sans 3" panose="020B0303030403020204" pitchFamily="34" charset="0"/>
              </a:rPr>
              <a:t> and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value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–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1</a:t>
            </a:r>
            <a:r>
              <a:rPr lang="en-US" dirty="0">
                <a:latin typeface="Source Sans 3" panose="020B0303030403020204" pitchFamily="34" charset="0"/>
              </a:rPr>
              <a:t> 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CE3AC2-5F70-CEF3-B6DC-FA40D38FEAE7}"/>
              </a:ext>
            </a:extLst>
          </p:cNvPr>
          <p:cNvSpPr/>
          <p:nvPr/>
        </p:nvSpPr>
        <p:spPr>
          <a:xfrm>
            <a:off x="2438400" y="2938165"/>
            <a:ext cx="72390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</a:t>
            </a:r>
            <a:r>
              <a:rPr lang="en-US" b="1" dirty="0">
                <a:solidFill>
                  <a:schemeClr val="tx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return value != 0 &amp;&amp; (value &amp; (value - 1)) == 0;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F308FA-7045-8279-500D-6BDE394C2A99}"/>
              </a:ext>
            </a:extLst>
          </p:cNvPr>
          <p:cNvSpPr/>
          <p:nvPr/>
        </p:nvSpPr>
        <p:spPr>
          <a:xfrm>
            <a:off x="2667000" y="3204865"/>
            <a:ext cx="74676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// why the value != 0? Because 0 isn’t a power of 2.</a:t>
            </a:r>
          </a:p>
        </p:txBody>
      </p:sp>
    </p:spTree>
    <p:extLst>
      <p:ext uri="{BB962C8B-B14F-4D97-AF65-F5344CB8AC3E}">
        <p14:creationId xmlns:p14="http://schemas.microsoft.com/office/powerpoint/2010/main" val="219593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7725-36A2-8A4E-8EC5-A4E9934B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Left Shift (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&lt;&lt;</a:t>
            </a:r>
            <a:r>
              <a:rPr lang="en-US" dirty="0">
                <a:latin typeface="Source Sans 3" panose="020B0303030403020204" pitchFamily="34" charset="0"/>
              </a:rPr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51372-0ED3-964C-A0B0-A8A18C335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The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&lt;&lt;</a:t>
            </a:r>
            <a:r>
              <a:rPr lang="en-US" dirty="0">
                <a:latin typeface="Source Sans 3" panose="020B0303030403020204" pitchFamily="34" charset="0"/>
              </a:rPr>
              <a:t> operator shifts a bit pattern a certain number of positions to the left. Low-order bits are filled with 0’s, and bits shifted off the left are discarded.</a:t>
            </a:r>
          </a:p>
          <a:p>
            <a:pPr marL="0" indent="0">
              <a:buNone/>
            </a:pPr>
            <a:endParaRPr lang="en-US" b="1" dirty="0"/>
          </a:p>
          <a:p>
            <a:pPr marL="457200" lvl="1" indent="0">
              <a:buNone/>
            </a:pPr>
            <a:r>
              <a:rPr lang="en-US" sz="18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		x &lt;&lt; k;  </a:t>
            </a:r>
            <a:r>
              <a:rPr lang="en-US" sz="18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evaluates to x shifted to the left by k bits</a:t>
            </a:r>
          </a:p>
          <a:p>
            <a:pPr marL="457200" lvl="1" indent="0">
              <a:buNone/>
            </a:pPr>
            <a:r>
              <a:rPr lang="en-US" sz="18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		x &lt;&lt;= k; </a:t>
            </a:r>
            <a:r>
              <a:rPr lang="en-US" sz="18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in-place shifts x to the left by k bits</a:t>
            </a:r>
            <a:endParaRPr lang="en-US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Assuming 8-bit figures:</a:t>
            </a:r>
            <a:endParaRPr lang="en-US" dirty="0">
              <a:solidFill>
                <a:srgbClr val="00B050"/>
              </a:solidFill>
              <a:latin typeface="Source Sans 3" panose="020B0303030403020204" pitchFamily="34" charset="0"/>
              <a:cs typeface="Consolas" panose="020B0609020204030204" pitchFamily="49" charset="0"/>
            </a:endParaRPr>
          </a:p>
          <a:p>
            <a:pPr marL="0" indent="0" algn="ctr">
              <a:buNone/>
            </a:pP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00</a:t>
            </a:r>
            <a:r>
              <a:rPr lang="en-US" b="1" dirty="0">
                <a:solidFill>
                  <a:schemeClr val="accent2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110111</a:t>
            </a:r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&lt;&lt;</a:t>
            </a:r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2</a:t>
            </a:r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  <a:t> results in </a:t>
            </a:r>
            <a:r>
              <a:rPr lang="en-US" b="1" dirty="0">
                <a:solidFill>
                  <a:schemeClr val="accent2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110111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00</a:t>
            </a:r>
          </a:p>
          <a:p>
            <a:pPr marL="0" indent="0" algn="ctr">
              <a:buNone/>
            </a:pP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0110</a:t>
            </a:r>
            <a:r>
              <a:rPr lang="en-US" b="1" dirty="0">
                <a:solidFill>
                  <a:schemeClr val="accent2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0011</a:t>
            </a:r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&lt;&lt;</a:t>
            </a:r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4</a:t>
            </a:r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  <a:t> results in </a:t>
            </a:r>
            <a:r>
              <a:rPr lang="en-US" b="1" dirty="0">
                <a:solidFill>
                  <a:schemeClr val="accent2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0011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0000</a:t>
            </a:r>
          </a:p>
          <a:p>
            <a:pPr marL="0" indent="0" algn="ctr">
              <a:buNone/>
            </a:pP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10010</a:t>
            </a:r>
            <a:r>
              <a:rPr lang="en-US" b="1" dirty="0">
                <a:solidFill>
                  <a:schemeClr val="accent2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101</a:t>
            </a:r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&lt;&lt;</a:t>
            </a:r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5</a:t>
            </a:r>
            <a:r>
              <a:rPr lang="en-US" dirty="0">
                <a:latin typeface="Source Sans 3" panose="020B0303030403020204" pitchFamily="34" charset="0"/>
                <a:ea typeface="Courier"/>
                <a:cs typeface="Consolas" panose="020B0609020204030204" pitchFamily="49" charset="0"/>
                <a:sym typeface="Courier"/>
              </a:rPr>
              <a:t> </a:t>
            </a:r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  <a:t>results in</a:t>
            </a:r>
            <a:r>
              <a:rPr lang="en-US" dirty="0">
                <a:latin typeface="Source Sans 3" panose="020B0303030403020204" pitchFamily="34" charset="0"/>
                <a:ea typeface="Courier"/>
                <a:cs typeface="Consolas" panose="020B0609020204030204" pitchFamily="49" charset="0"/>
                <a:sym typeface="Courier"/>
              </a:rPr>
              <a:t> </a:t>
            </a:r>
            <a:r>
              <a:rPr lang="en-US" b="1" dirty="0">
                <a:solidFill>
                  <a:schemeClr val="accent2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101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00000</a:t>
            </a:r>
          </a:p>
          <a:p>
            <a:pPr marL="457200" lvl="1" indent="0"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3DA068-7532-E0BF-DA10-E965509909E1}"/>
              </a:ext>
            </a:extLst>
          </p:cNvPr>
          <p:cNvSpPr txBox="1"/>
          <p:nvPr/>
        </p:nvSpPr>
        <p:spPr>
          <a:xfrm>
            <a:off x="9144000" y="3581400"/>
            <a:ext cx="2895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ource Sans 3" panose="020B0303030403020204" pitchFamily="34" charset="0"/>
              </a:rPr>
              <a:t>I’m showing you the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bit-pattern</a:t>
            </a:r>
            <a:r>
              <a:rPr lang="en-US" dirty="0">
                <a:latin typeface="Source Sans 3" panose="020B0303030403020204" pitchFamily="34" charset="0"/>
              </a:rPr>
              <a:t> effect. In real C code, you should only rely on this behavior for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unsigned</a:t>
            </a:r>
            <a:r>
              <a:rPr lang="en-US" dirty="0">
                <a:latin typeface="Source Sans 3" panose="020B0303030403020204" pitchFamily="34" charset="0"/>
              </a:rPr>
              <a:t> values.</a:t>
            </a:r>
          </a:p>
          <a:p>
            <a:pPr algn="ctr"/>
            <a:endParaRPr lang="en-US" dirty="0">
              <a:latin typeface="Source Sans 3" panose="020B0303030403020204" pitchFamily="34" charset="0"/>
            </a:endParaRPr>
          </a:p>
          <a:p>
            <a:pPr algn="ctr"/>
            <a:r>
              <a:rPr lang="en-US" dirty="0">
                <a:latin typeface="Source Sans 3" panose="020B0303030403020204" pitchFamily="34" charset="0"/>
              </a:rPr>
              <a:t>Oh, and shifting by more than the bit width (e.g., 9) is technically undefined.</a:t>
            </a:r>
          </a:p>
        </p:txBody>
      </p:sp>
    </p:spTree>
    <p:extLst>
      <p:ext uri="{BB962C8B-B14F-4D97-AF65-F5344CB8AC3E}">
        <p14:creationId xmlns:p14="http://schemas.microsoft.com/office/powerpoint/2010/main" val="35810529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7725-36A2-8A4E-8EC5-A4E9934B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Right Shift (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&gt;&gt;</a:t>
            </a:r>
            <a:r>
              <a:rPr lang="en-US" dirty="0">
                <a:latin typeface="Source Sans 3" panose="020B0303030403020204" pitchFamily="34" charset="0"/>
              </a:rPr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51372-0ED3-964C-A0B0-A8A18C335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" y="1288473"/>
            <a:ext cx="11963400" cy="55626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The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&gt;&gt;</a:t>
            </a:r>
            <a:r>
              <a:rPr lang="en-US" dirty="0">
                <a:latin typeface="Source Sans 3" panose="020B0303030403020204" pitchFamily="34" charset="0"/>
              </a:rPr>
              <a:t> operator shifts a bit pattern a certain number of positions to the right. High bits are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typically</a:t>
            </a:r>
            <a:r>
              <a:rPr lang="en-US" dirty="0">
                <a:latin typeface="Source Sans 3" panose="020B0303030403020204" pitchFamily="34" charset="0"/>
              </a:rPr>
              <a:t> filled with the sign bit, and bits shifted off are discarded.</a:t>
            </a:r>
          </a:p>
          <a:p>
            <a:pPr marL="0" indent="0">
              <a:buNone/>
            </a:pPr>
            <a:endParaRPr lang="en-US" b="1" dirty="0"/>
          </a:p>
          <a:p>
            <a:pPr marL="457200" lvl="1" indent="0">
              <a:buNone/>
            </a:pPr>
            <a:r>
              <a:rPr lang="en-US" sz="18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		x &gt;&gt; k;  </a:t>
            </a:r>
            <a:r>
              <a:rPr lang="en-US" sz="18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evaluates to x shifted to the right by k bits</a:t>
            </a:r>
          </a:p>
          <a:p>
            <a:pPr marL="457200" lvl="1" indent="0">
              <a:buNone/>
            </a:pPr>
            <a:r>
              <a:rPr lang="en-US" sz="18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		x &gt;&gt;= k; </a:t>
            </a:r>
            <a:r>
              <a:rPr lang="en-US" sz="18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in-place shifts x to the right by k bits</a:t>
            </a:r>
            <a:endParaRPr lang="en-US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Assuming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signed</a:t>
            </a:r>
            <a:r>
              <a:rPr lang="en-US" dirty="0">
                <a:latin typeface="Source Sans 3" panose="020B0303030403020204" pitchFamily="34" charset="0"/>
              </a:rPr>
              <a:t> 8-bit figures:</a:t>
            </a:r>
            <a:endParaRPr lang="en-US" dirty="0">
              <a:solidFill>
                <a:srgbClr val="00B050"/>
              </a:solidFill>
              <a:latin typeface="Source Sans 3" panose="020B0303030403020204" pitchFamily="34" charset="0"/>
              <a:cs typeface="Consolas" panose="020B0609020204030204" pitchFamily="49" charset="0"/>
            </a:endParaRPr>
          </a:p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0</a:t>
            </a:r>
            <a:r>
              <a:rPr lang="en-US" b="1" dirty="0">
                <a:solidFill>
                  <a:schemeClr val="accent2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101110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1</a:t>
            </a:r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&gt;&gt;</a:t>
            </a:r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1</a:t>
            </a:r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  <a:t> results in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00</a:t>
            </a:r>
            <a:r>
              <a:rPr lang="en-US" b="1" dirty="0">
                <a:solidFill>
                  <a:schemeClr val="accent2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101110</a:t>
            </a:r>
            <a:endParaRPr lang="en-US" b="1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  <a:sym typeface="Courier"/>
            </a:endParaRPr>
          </a:p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0</a:t>
            </a:r>
            <a:r>
              <a:rPr lang="en-US" b="1" dirty="0">
                <a:solidFill>
                  <a:schemeClr val="accent2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111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1110</a:t>
            </a:r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&gt;&gt;</a:t>
            </a:r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4</a:t>
            </a:r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  <a:t> results in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00000</a:t>
            </a:r>
            <a:r>
              <a:rPr lang="en-US" b="1" dirty="0">
                <a:solidFill>
                  <a:schemeClr val="accent2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111</a:t>
            </a:r>
          </a:p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1</a:t>
            </a:r>
            <a:r>
              <a:rPr lang="en-US" b="1" dirty="0">
                <a:solidFill>
                  <a:schemeClr val="accent2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111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1110</a:t>
            </a:r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&gt;&gt;</a:t>
            </a:r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4</a:t>
            </a:r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  <a:t> results in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11111</a:t>
            </a:r>
            <a:r>
              <a:rPr lang="en-US" b="1" dirty="0">
                <a:solidFill>
                  <a:schemeClr val="accent2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111</a:t>
            </a:r>
            <a:endParaRPr lang="en-US" b="1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  <a:sym typeface="Courier"/>
            </a:endParaRPr>
          </a:p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1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1011011</a:t>
            </a:r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&gt;&gt;</a:t>
            </a:r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7</a:t>
            </a:r>
            <a:r>
              <a:rPr lang="en-US" dirty="0">
                <a:latin typeface="Source Sans 3" panose="020B0303030403020204" pitchFamily="34" charset="0"/>
                <a:ea typeface="Courier"/>
                <a:cs typeface="Consolas" panose="020B0609020204030204" pitchFamily="49" charset="0"/>
                <a:sym typeface="Courier"/>
              </a:rPr>
              <a:t> </a:t>
            </a:r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  <a:t>results in</a:t>
            </a:r>
            <a:r>
              <a:rPr lang="en-US" dirty="0">
                <a:latin typeface="Source Sans 3" panose="020B0303030403020204" pitchFamily="34" charset="0"/>
                <a:ea typeface="Courier"/>
                <a:cs typeface="Consolas" panose="020B0609020204030204" pitchFamily="49" charset="0"/>
                <a:sym typeface="Courier"/>
              </a:rPr>
              <a:t>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  <a:sym typeface="Courier"/>
              </a:rPr>
              <a:t>11111111</a:t>
            </a:r>
            <a:endParaRPr lang="en-US" b="1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  <a:sym typeface="Courier"/>
            </a:endParaRPr>
          </a:p>
          <a:p>
            <a:pPr marL="0" indent="0" algn="ctr">
              <a:buNone/>
            </a:pPr>
            <a:endParaRPr lang="en-US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4621BB-D20E-C45B-1E9E-709992DF2DCC}"/>
              </a:ext>
            </a:extLst>
          </p:cNvPr>
          <p:cNvSpPr txBox="1"/>
          <p:nvPr/>
        </p:nvSpPr>
        <p:spPr>
          <a:xfrm>
            <a:off x="9102436" y="3581400"/>
            <a:ext cx="308956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ource Sans 3" panose="020B0303030403020204" pitchFamily="34" charset="0"/>
              </a:rPr>
              <a:t>Had we been dealing with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unsigned</a:t>
            </a:r>
            <a:r>
              <a:rPr lang="en-US" dirty="0">
                <a:latin typeface="Source Sans 3" panose="020B0303030403020204" pitchFamily="34" charset="0"/>
              </a:rPr>
              <a:t> figures instead, the sign bit isn’t explicit—it’s implied, and therefore 0.</a:t>
            </a:r>
            <a:br>
              <a:rPr lang="en-US" dirty="0">
                <a:latin typeface="Source Sans 3" panose="020B0303030403020204" pitchFamily="34" charset="0"/>
              </a:rPr>
            </a:br>
            <a:br>
              <a:rPr lang="en-US" dirty="0">
                <a:latin typeface="Source Sans 3" panose="020B0303030403020204" pitchFamily="34" charset="0"/>
              </a:rPr>
            </a:br>
            <a:r>
              <a:rPr lang="en-US" dirty="0">
                <a:latin typeface="Source Sans 3" panose="020B0303030403020204" pitchFamily="34" charset="0"/>
              </a:rPr>
              <a:t>Right shifts are called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arithmetic</a:t>
            </a:r>
            <a:r>
              <a:rPr lang="en-US" dirty="0">
                <a:latin typeface="Source Sans 3" panose="020B0303030403020204" pitchFamily="34" charset="0"/>
              </a:rPr>
              <a:t> when the sign bit is replicated, and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logical</a:t>
            </a:r>
            <a:r>
              <a:rPr lang="en-US" dirty="0">
                <a:latin typeface="Source Sans 3" panose="020B0303030403020204" pitchFamily="34" charset="0"/>
              </a:rPr>
              <a:t> when zeros are shifted in.</a:t>
            </a:r>
          </a:p>
        </p:txBody>
      </p:sp>
    </p:spTree>
    <p:extLst>
      <p:ext uri="{BB962C8B-B14F-4D97-AF65-F5344CB8AC3E}">
        <p14:creationId xmlns:p14="http://schemas.microsoft.com/office/powerpoint/2010/main" val="414017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6BC1A-650C-BB05-4369-C4987E139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108A8-FD7E-1925-180F-0186CAE96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Bitwise Manipulation and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absolute_value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A3F62-0D1A-9B93-871C-DE8FA81A21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1600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Implementing an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absolute_value</a:t>
            </a:r>
            <a:r>
              <a:rPr lang="en-US" dirty="0">
                <a:latin typeface="Source Sans 3" panose="020B0303030403020204" pitchFamily="34" charset="0"/>
              </a:rPr>
              <a:t> function in CS106 terms is trivial.</a:t>
            </a:r>
            <a:br>
              <a:rPr lang="en-US" dirty="0">
                <a:latin typeface="Source Sans 3" panose="020B0303030403020204" pitchFamily="34" charset="0"/>
              </a:rPr>
            </a:br>
            <a:endParaRPr lang="en-US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endParaRPr lang="en-US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endParaRPr lang="en-US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Can we implement the same function without using relational operators (e.g., &lt;) </a:t>
            </a:r>
            <a:r>
              <a:rPr lang="en-US">
                <a:latin typeface="Source Sans 3" panose="020B0303030403020204" pitchFamily="34" charset="0"/>
              </a:rPr>
              <a:t>or runtime </a:t>
            </a:r>
            <a:r>
              <a:rPr lang="en-US" dirty="0">
                <a:latin typeface="Source Sans 3" panose="020B0303030403020204" pitchFamily="34" charset="0"/>
              </a:rPr>
              <a:t>multiplication, but instead just using bitwise operators?</a:t>
            </a:r>
          </a:p>
          <a:p>
            <a:pPr marL="0" indent="0" algn="ctr">
              <a:buNone/>
            </a:pPr>
            <a:br>
              <a:rPr lang="en-US" dirty="0">
                <a:latin typeface="Source Sans 3" panose="020B0303030403020204" pitchFamily="34" charset="0"/>
              </a:rPr>
            </a:br>
            <a:r>
              <a:rPr lang="en-US" dirty="0">
                <a:latin typeface="Source Sans 3" panose="020B0303030403020204" pitchFamily="34" charset="0"/>
              </a:rPr>
              <a:t>❤️ yes ❤️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903C5A-6DA3-DB8B-E200-44185888548C}"/>
              </a:ext>
            </a:extLst>
          </p:cNvPr>
          <p:cNvSpPr txBox="1"/>
          <p:nvPr/>
        </p:nvSpPr>
        <p:spPr>
          <a:xfrm>
            <a:off x="2438400" y="1979197"/>
            <a:ext cx="6324600" cy="92333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l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unsigned int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absolute_value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(int value) {</a:t>
            </a:r>
          </a:p>
          <a:p>
            <a:pPr algn="l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 return value &lt; 0 ? -value : value;</a:t>
            </a:r>
          </a:p>
          <a:p>
            <a:pPr algn="l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56BF38-52B6-983C-C5B4-DB6580FE5FB1}"/>
              </a:ext>
            </a:extLst>
          </p:cNvPr>
          <p:cNvSpPr txBox="1"/>
          <p:nvPr/>
        </p:nvSpPr>
        <p:spPr>
          <a:xfrm>
            <a:off x="1295400" y="5091546"/>
            <a:ext cx="8915400" cy="1200329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l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unsigned int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absolute_value_bitwise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(int value) {</a:t>
            </a:r>
          </a:p>
          <a:p>
            <a:pPr algn="l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 int mask = value &gt;&gt; (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sizeof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(value) * CHAR_BIT - 1);</a:t>
            </a:r>
            <a:b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 return (value ^ mask) – mask;   </a:t>
            </a:r>
            <a:b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}</a:t>
            </a:r>
          </a:p>
        </p:txBody>
      </p:sp>
    </p:spTree>
    <p:extLst>
      <p:ext uri="{BB962C8B-B14F-4D97-AF65-F5344CB8AC3E}">
        <p14:creationId xmlns:p14="http://schemas.microsoft.com/office/powerpoint/2010/main" val="385662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uiExpand="1" build="allAtOnce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77AAAF-D128-91E5-CA38-1239318DF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1A958-66A8-7EF0-029D-A047B4F1F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Bitwise Manipulation and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absolute_value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0C85B1-841A-2FDB-8205-6121C75F7685}"/>
              </a:ext>
            </a:extLst>
          </p:cNvPr>
          <p:cNvSpPr txBox="1"/>
          <p:nvPr/>
        </p:nvSpPr>
        <p:spPr>
          <a:xfrm>
            <a:off x="1295400" y="5091546"/>
            <a:ext cx="8915400" cy="1200329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l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unsigned int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absolute_value_bitwise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(int value) {</a:t>
            </a:r>
          </a:p>
          <a:p>
            <a:pPr algn="l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 int mask = value &gt;&gt; (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sizeof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(value) * CHAR_BIT - 1);</a:t>
            </a:r>
            <a:b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 return (value ^ mask) – mask;</a:t>
            </a:r>
            <a:b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8B17FC-2E9C-4947-4CAC-89B1657F85BB}"/>
              </a:ext>
            </a:extLst>
          </p:cNvPr>
          <p:cNvSpPr txBox="1"/>
          <p:nvPr/>
        </p:nvSpPr>
        <p:spPr>
          <a:xfrm>
            <a:off x="152400" y="1447800"/>
            <a:ext cx="624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ource Sans 3" panose="020B0303030403020204" pitchFamily="34" charset="0"/>
              </a:rPr>
              <a:t>The implementation below assumes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two’s-complement integers</a:t>
            </a:r>
            <a:r>
              <a:rPr lang="en-US" dirty="0">
                <a:latin typeface="Source Sans 3" panose="020B0303030403020204" pitchFamily="34" charset="0"/>
              </a:rPr>
              <a:t>—perfectly reasonable—and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arithmetic right shif</a:t>
            </a:r>
            <a:r>
              <a:rPr lang="en-US" dirty="0">
                <a:latin typeface="Source Sans 3" panose="020B0303030403020204" pitchFamily="34" charset="0"/>
              </a:rPr>
              <a:t>t, which is true on every machine you’ll use here on campus.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A9E23C-62AB-CE5B-D610-DF37A3BEAA8D}"/>
              </a:ext>
            </a:extLst>
          </p:cNvPr>
          <p:cNvSpPr txBox="1"/>
          <p:nvPr/>
        </p:nvSpPr>
        <p:spPr>
          <a:xfrm>
            <a:off x="1828800" y="2517108"/>
            <a:ext cx="853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ource Sans 3" panose="020B0303030403020204" pitchFamily="34" charset="0"/>
              </a:rPr>
              <a:t>When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value</a:t>
            </a:r>
            <a:r>
              <a:rPr lang="en-US" dirty="0">
                <a:latin typeface="Source Sans 3" panose="020B0303030403020204" pitchFamily="34" charset="0"/>
              </a:rPr>
              <a:t> is nonnegative,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mask</a:t>
            </a:r>
            <a:r>
              <a:rPr lang="en-US" dirty="0">
                <a:latin typeface="Source Sans 3" panose="020B0303030403020204" pitchFamily="34" charset="0"/>
              </a:rPr>
              <a:t> evaluates to 0, so the return statement essentially returns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value</a:t>
            </a:r>
            <a:r>
              <a:rPr lang="en-US" dirty="0">
                <a:latin typeface="Source Sans 3" panose="020B0303030403020204" pitchFamily="34" charset="0"/>
              </a:rPr>
              <a:t> unmodified. That’s because exclusive-</a:t>
            </a:r>
            <a:r>
              <a:rPr lang="en-US" dirty="0" err="1">
                <a:latin typeface="Source Sans 3" panose="020B0303030403020204" pitchFamily="34" charset="0"/>
              </a:rPr>
              <a:t>or'ing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value</a:t>
            </a:r>
            <a:r>
              <a:rPr lang="en-US" dirty="0">
                <a:latin typeface="Source Sans 3" panose="020B0303030403020204" pitchFamily="34" charset="0"/>
              </a:rPr>
              <a:t> with 0 is essentially a no-op, and subtracting zero from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value</a:t>
            </a:r>
            <a:r>
              <a:rPr lang="en-US" dirty="0">
                <a:latin typeface="Source Sans 3" panose="020B0303030403020204" pitchFamily="34" charset="0"/>
              </a:rPr>
              <a:t> is as well.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3120D8-0A56-D883-B343-8BC913805222}"/>
              </a:ext>
            </a:extLst>
          </p:cNvPr>
          <p:cNvSpPr txBox="1"/>
          <p:nvPr/>
        </p:nvSpPr>
        <p:spPr>
          <a:xfrm>
            <a:off x="3810000" y="3586416"/>
            <a:ext cx="815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ource Sans 3" panose="020B0303030403020204" pitchFamily="34" charset="0"/>
              </a:rPr>
              <a:t>When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value</a:t>
            </a:r>
            <a:r>
              <a:rPr lang="en-US" dirty="0">
                <a:latin typeface="Source Sans 3" panose="020B0303030403020204" pitchFamily="34" charset="0"/>
              </a:rPr>
              <a:t> is negative,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mask</a:t>
            </a:r>
            <a:r>
              <a:rPr lang="en-US" dirty="0">
                <a:latin typeface="Source Sans 3" panose="020B0303030403020204" pitchFamily="34" charset="0"/>
              </a:rPr>
              <a:t> evaluates to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~0</a:t>
            </a:r>
            <a:r>
              <a:rPr lang="en-US" dirty="0">
                <a:latin typeface="Source Sans 3" panose="020B0303030403020204" pitchFamily="34" charset="0"/>
              </a:rPr>
              <a:t>, i.e., -1. Exclusive-</a:t>
            </a:r>
            <a:r>
              <a:rPr lang="en-US" dirty="0" err="1">
                <a:latin typeface="Source Sans 3" panose="020B0303030403020204" pitchFamily="34" charset="0"/>
              </a:rPr>
              <a:t>or’ing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value</a:t>
            </a:r>
            <a:r>
              <a:rPr lang="en-US" dirty="0">
                <a:latin typeface="Source Sans 3" panose="020B0303030403020204" pitchFamily="34" charset="0"/>
              </a:rPr>
              <a:t> with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mask</a:t>
            </a:r>
            <a:r>
              <a:rPr lang="en-US" dirty="0">
                <a:latin typeface="Source Sans 3" panose="020B0303030403020204" pitchFamily="34" charset="0"/>
              </a:rPr>
              <a:t> generates its bitwise inversion by flipping every bit and </a:t>
            </a:r>
            <a:r>
              <a:rPr lang="en-US" b="1" dirty="0">
                <a:solidFill>
                  <a:schemeClr val="accent2"/>
                </a:solidFill>
                <a:latin typeface="Source Sans 3" panose="020B0303030403020204" pitchFamily="34" charset="0"/>
              </a:rPr>
              <a:t>subtracting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dirty="0">
                <a:latin typeface="Source Sans 3" panose="020B0303030403020204" pitchFamily="34" charset="0"/>
              </a:rPr>
              <a:t>-1 from that is the same as </a:t>
            </a:r>
            <a:r>
              <a:rPr lang="en-US" b="1" dirty="0">
                <a:solidFill>
                  <a:schemeClr val="accent2"/>
                </a:solidFill>
                <a:latin typeface="Source Sans 3" panose="020B0303030403020204" pitchFamily="34" charset="0"/>
              </a:rPr>
              <a:t>adding</a:t>
            </a:r>
            <a:r>
              <a:rPr lang="en-US" dirty="0">
                <a:latin typeface="Source Sans 3" panose="020B0303030403020204" pitchFamily="34" charset="0"/>
              </a:rPr>
              <a:t> 1.  In essence, the return statement is synthesizing the two’s complement of a negative number to produce a positive one.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440054-7471-FDA6-1463-778B7F025CCA}"/>
              </a:ext>
            </a:extLst>
          </p:cNvPr>
          <p:cNvSpPr txBox="1"/>
          <p:nvPr/>
        </p:nvSpPr>
        <p:spPr>
          <a:xfrm>
            <a:off x="1295400" y="6410144"/>
            <a:ext cx="891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Thought question</a:t>
            </a:r>
            <a:r>
              <a:rPr lang="en-US" dirty="0">
                <a:latin typeface="Source Sans 3" panose="020B0303030403020204" pitchFamily="34" charset="0"/>
              </a:rPr>
              <a:t>: What does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absolute_value_bitwise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(INT_MIN)</a:t>
            </a:r>
            <a:r>
              <a:rPr lang="en-US" dirty="0">
                <a:latin typeface="Source Sans 3" panose="020B0303030403020204" pitchFamily="34" charset="0"/>
              </a:rPr>
              <a:t> return?</a:t>
            </a:r>
          </a:p>
        </p:txBody>
      </p:sp>
    </p:spTree>
    <p:extLst>
      <p:ext uri="{BB962C8B-B14F-4D97-AF65-F5344CB8AC3E}">
        <p14:creationId xmlns:p14="http://schemas.microsoft.com/office/powerpoint/2010/main" val="2531619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4DFA7803-4C66-3AB2-BAA8-4D5BDF0E5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92B68-3D2F-26F1-504E-6A8A0769A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Bitwise Manipulation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B5096E-A22D-1711-D919-7452FB51E5B3}"/>
              </a:ext>
            </a:extLst>
          </p:cNvPr>
          <p:cNvSpPr txBox="1"/>
          <p:nvPr/>
        </p:nvSpPr>
        <p:spPr>
          <a:xfrm>
            <a:off x="187036" y="1817132"/>
            <a:ext cx="7356764" cy="181588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size_t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16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mystery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(unsigned long ul) {</a:t>
            </a:r>
            <a:b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size_t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count = 0;</a:t>
            </a:r>
            <a:b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 for (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size_t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= 0;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&lt;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sizeof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(ul) * CHAR_BIT;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++) {</a:t>
            </a:r>
          </a:p>
          <a:p>
            <a:pPr algn="l"/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    if ((ul &amp; (1UL &lt;&lt;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)) != 0) count++;</a:t>
            </a:r>
            <a:b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 }</a:t>
            </a:r>
          </a:p>
          <a:p>
            <a:pPr algn="l"/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 return count;</a:t>
            </a:r>
            <a:b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7C119C-90FE-B7CB-4C77-94BCDA85063E}"/>
              </a:ext>
            </a:extLst>
          </p:cNvPr>
          <p:cNvSpPr txBox="1"/>
          <p:nvPr/>
        </p:nvSpPr>
        <p:spPr>
          <a:xfrm>
            <a:off x="152400" y="1447800"/>
            <a:ext cx="1188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Source Sans 3" panose="020B0303030403020204" pitchFamily="34" charset="0"/>
              </a:rPr>
              <a:t>What do each of the following functions ultimately compute? How?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C1391A-130B-D061-EBBB-FA9D6215D390}"/>
              </a:ext>
            </a:extLst>
          </p:cNvPr>
          <p:cNvSpPr txBox="1"/>
          <p:nvPr/>
        </p:nvSpPr>
        <p:spPr>
          <a:xfrm>
            <a:off x="163551" y="3886200"/>
            <a:ext cx="7356764" cy="2062103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size_t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16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enigma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(unsigned long ul) {</a:t>
            </a:r>
            <a:b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size_t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count = 0;</a:t>
            </a:r>
            <a:b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 while (ul != 0) {</a:t>
            </a:r>
            <a:b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    count++;</a:t>
            </a:r>
          </a:p>
          <a:p>
            <a:pPr algn="l"/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    ul &amp;= ul – 1;</a:t>
            </a:r>
          </a:p>
          <a:p>
            <a:pPr algn="l"/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 }</a:t>
            </a:r>
          </a:p>
          <a:p>
            <a:pPr algn="l"/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 return count;</a:t>
            </a:r>
            <a:b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6E18BD-F42E-8A80-E518-E3807081C2EA}"/>
              </a:ext>
            </a:extLst>
          </p:cNvPr>
          <p:cNvSpPr txBox="1"/>
          <p:nvPr/>
        </p:nvSpPr>
        <p:spPr>
          <a:xfrm>
            <a:off x="7711068" y="1432411"/>
            <a:ext cx="402373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mystery</a:t>
            </a:r>
            <a:r>
              <a:rPr lang="en-US" dirty="0">
                <a:latin typeface="Source Sans 3" panose="020B0303030403020204" pitchFamily="34" charset="0"/>
              </a:rPr>
              <a:t> brute-force counts the number of bits in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ul</a:t>
            </a:r>
            <a:r>
              <a:rPr lang="en-US" dirty="0">
                <a:latin typeface="Source Sans 3" panose="020B0303030403020204" pitchFamily="34" charset="0"/>
              </a:rPr>
              <a:t> that are 1.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Source Sans 3" panose="020B0303030403020204" pitchFamily="34" charset="0"/>
              </a:rPr>
              <a:t>The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1UL &lt;&lt;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</a:t>
            </a:r>
            <a:r>
              <a:rPr lang="en-US" dirty="0">
                <a:latin typeface="Source Sans 3" panose="020B0303030403020204" pitchFamily="34" charset="0"/>
              </a:rPr>
              <a:t>mask is used to identify whether the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  <a:r>
              <a:rPr lang="en-US" baseline="30000" dirty="0" err="1">
                <a:latin typeface="Source Sans 3" panose="020B0303030403020204" pitchFamily="34" charset="0"/>
              </a:rPr>
              <a:t>th</a:t>
            </a:r>
            <a:r>
              <a:rPr lang="en-US" dirty="0">
                <a:latin typeface="Source Sans 3" panose="020B0303030403020204" pitchFamily="34" charset="0"/>
              </a:rPr>
              <a:t> bit is 1. 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Source Sans 3" panose="020B0303030403020204" pitchFamily="34" charset="0"/>
              </a:rPr>
              <a:t>The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UL</a:t>
            </a:r>
            <a:r>
              <a:rPr lang="en-US" dirty="0">
                <a:latin typeface="Source Sans 3" panose="020B0303030403020204" pitchFamily="34" charset="0"/>
              </a:rPr>
              <a:t> is crucial, since 1 standalone is a 32-bit constant, and left-shifting by more than the bit width—e.g., by 33 here—is undefined behavior.  (This is relevant to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assign1</a:t>
            </a:r>
            <a:r>
              <a:rPr lang="en-US" dirty="0">
                <a:latin typeface="Source Sans 3" panose="020B0303030403020204" pitchFamily="34" charset="0"/>
              </a:rPr>
              <a:t>.)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13E46E-E646-F136-34F5-EDCFA32C7CDE}"/>
              </a:ext>
            </a:extLst>
          </p:cNvPr>
          <p:cNvSpPr txBox="1"/>
          <p:nvPr/>
        </p:nvSpPr>
        <p:spPr>
          <a:xfrm>
            <a:off x="7711068" y="4017734"/>
            <a:ext cx="402373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enigma</a:t>
            </a:r>
            <a:r>
              <a:rPr lang="en-US" dirty="0">
                <a:latin typeface="Source Sans 3" panose="020B0303030403020204" pitchFamily="34" charset="0"/>
              </a:rPr>
              <a:t> also counts the number of 1 bits in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ul</a:t>
            </a:r>
            <a:r>
              <a:rPr lang="en-US" dirty="0">
                <a:latin typeface="Source Sans 3" panose="020B0303030403020204" pitchFamily="34" charset="0"/>
              </a:rPr>
              <a:t>, but more efficiently!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Source Sans 3" panose="020B0303030403020204" pitchFamily="34" charset="0"/>
              </a:rPr>
              <a:t>Each iteration clears the lowest-set bit using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ul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&amp;=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ul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-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</a:t>
            </a:r>
            <a:r>
              <a:rPr lang="en-US" dirty="0">
                <a:latin typeface="Source Sans 3" panose="020B0303030403020204" pitchFamily="34" charset="0"/>
              </a:rPr>
              <a:t>, so the loop runs once per 1 bit rather than once per bit position.  That makes it faster for sparse values.</a:t>
            </a:r>
          </a:p>
        </p:txBody>
      </p:sp>
    </p:spTree>
    <p:extLst>
      <p:ext uri="{BB962C8B-B14F-4D97-AF65-F5344CB8AC3E}">
        <p14:creationId xmlns:p14="http://schemas.microsoft.com/office/powerpoint/2010/main" val="38577779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B8CF8-9854-6A2E-2715-2165D017C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F75DD-1E52-4554-C147-88765F4E2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Introducing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gdb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BE6C00-ABCC-A324-DF96-23D9E12629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2209800"/>
            <a:ext cx="11811000" cy="2438400"/>
          </a:xfrm>
        </p:spPr>
        <p:txBody>
          <a:bodyPr/>
          <a:lstStyle/>
          <a:p>
            <a:pPr marL="0" indent="0" algn="ctr">
              <a:buNone/>
            </a:pPr>
            <a:r>
              <a:rPr lang="en-US" sz="5500" dirty="0">
                <a:latin typeface="Source Sans 3" panose="020B0303030403020204" pitchFamily="34" charset="0"/>
              </a:rPr>
              <a:t>Is there a way to step through the execution of a program and print out values as it’s running?</a:t>
            </a:r>
          </a:p>
          <a:p>
            <a:pPr marL="0" indent="0" algn="ctr">
              <a:buNone/>
            </a:pPr>
            <a:endParaRPr lang="en-US" sz="5500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r>
              <a:rPr lang="en-US" sz="55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Why yes, yes there is.</a:t>
            </a:r>
            <a:endParaRPr lang="en-US" sz="5500" dirty="0">
              <a:solidFill>
                <a:schemeClr val="accent1"/>
              </a:solidFill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endParaRPr lang="en-US" sz="5500" dirty="0"/>
          </a:p>
        </p:txBody>
      </p:sp>
    </p:spTree>
    <p:extLst>
      <p:ext uri="{BB962C8B-B14F-4D97-AF65-F5344CB8AC3E}">
        <p14:creationId xmlns:p14="http://schemas.microsoft.com/office/powerpoint/2010/main" val="861489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BE278-F3C8-4461-82F3-20A59EC71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DEFCF-115D-4F4F-AF03-0DF9F6CC3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The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gdb</a:t>
            </a:r>
            <a:r>
              <a:rPr lang="en-US" dirty="0">
                <a:latin typeface="Source Sans 3" panose="020B0303030403020204" pitchFamily="34" charset="0"/>
              </a:rPr>
              <a:t> Debugger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D87759-44A8-BD41-6972-D9712C3528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gdb</a:t>
            </a:r>
            <a:r>
              <a:rPr lang="en-US" dirty="0">
                <a:latin typeface="Source Sans 3" panose="020B0303030403020204" pitchFamily="34" charset="0"/>
              </a:rPr>
              <a:t> is a </a:t>
            </a:r>
            <a:r>
              <a:rPr lang="en-US" b="1" dirty="0">
                <a:latin typeface="Source Sans 3" panose="020B0303030403020204" pitchFamily="34" charset="0"/>
              </a:rPr>
              <a:t>command-line debugger </a:t>
            </a:r>
            <a:r>
              <a:rPr lang="en-US" dirty="0">
                <a:latin typeface="Source Sans 3" panose="020B0303030403020204" pitchFamily="34" charset="0"/>
              </a:rPr>
              <a:t>with functionality just like those that ship with Qt Creator or PyCharm</a:t>
            </a:r>
          </a:p>
          <a:p>
            <a:pPr marL="0" indent="0" algn="ctr">
              <a:buNone/>
            </a:pPr>
            <a:endParaRPr lang="en-US" dirty="0">
              <a:latin typeface="Source Sans 3" panose="020B0303030403020204" pitchFamily="34" charset="0"/>
            </a:endParaRPr>
          </a:p>
          <a:p>
            <a:r>
              <a:rPr lang="en-US" dirty="0"/>
              <a:t>It lets you put </a:t>
            </a:r>
            <a:r>
              <a:rPr lang="en-US" b="1" dirty="0"/>
              <a:t>breakpoints</a:t>
            </a:r>
            <a:r>
              <a:rPr lang="en-US" dirty="0"/>
              <a:t> at specific places in your program to pause there</a:t>
            </a:r>
          </a:p>
          <a:p>
            <a:r>
              <a:rPr lang="en-US" dirty="0"/>
              <a:t>It lets you step through execution line by line</a:t>
            </a:r>
          </a:p>
          <a:p>
            <a:r>
              <a:rPr lang="en-US" dirty="0"/>
              <a:t>It lets you inspect variable values in various ways (including binary)</a:t>
            </a:r>
          </a:p>
          <a:p>
            <a:r>
              <a:rPr lang="en-US" dirty="0"/>
              <a:t>It lets you track down where and why your program crashed</a:t>
            </a:r>
          </a:p>
          <a:p>
            <a:r>
              <a:rPr lang="en-US" dirty="0"/>
              <a:t>And much, much more!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gdb</a:t>
            </a:r>
            <a:r>
              <a:rPr lang="en-US" b="1" dirty="0">
                <a:latin typeface="Source Sans 3" panose="020B0303030403020204" pitchFamily="34" charset="0"/>
              </a:rPr>
              <a:t> is an essential systems programming tool, and you’ll learn </a:t>
            </a:r>
            <a:br>
              <a:rPr lang="en-US" b="1" dirty="0">
                <a:latin typeface="Source Sans 3" panose="020B0303030403020204" pitchFamily="34" charset="0"/>
              </a:rPr>
            </a:br>
            <a:r>
              <a:rPr lang="en-US" b="1" dirty="0">
                <a:latin typeface="Source Sans 3" panose="020B0303030403020204" pitchFamily="34" charset="0"/>
              </a:rPr>
              <a:t>more and more of it over the course of the quarter.</a:t>
            </a:r>
          </a:p>
        </p:txBody>
      </p:sp>
    </p:spTree>
    <p:extLst>
      <p:ext uri="{BB962C8B-B14F-4D97-AF65-F5344CB8AC3E}">
        <p14:creationId xmlns:p14="http://schemas.microsoft.com/office/powerpoint/2010/main" val="1681011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70A07-BA57-ECF2-0749-3194D07A8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42DA7-929F-97BA-8081-89438C8DA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gdb</a:t>
            </a:r>
            <a:r>
              <a:rPr lang="en-US" dirty="0">
                <a:latin typeface="Source Sans 3" panose="020B0303030403020204" pitchFamily="34" charset="0"/>
              </a:rPr>
              <a:t> on a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1AEC62-79F4-3970-1F64-16EF1C7C7C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11474450" algn="r"/>
              </a:tabLst>
            </a:pP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gdb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myprogram</a:t>
            </a:r>
            <a:r>
              <a:rPr lang="en-US" dirty="0"/>
              <a:t>	run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gdb</a:t>
            </a:r>
            <a:r>
              <a:rPr lang="en-US" dirty="0"/>
              <a:t> on executable</a:t>
            </a:r>
          </a:p>
          <a:p>
            <a:pPr>
              <a:tabLst>
                <a:tab pos="11474450" algn="r"/>
              </a:tabLst>
            </a:pP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b</a:t>
            </a:r>
            <a:r>
              <a:rPr lang="en-US" dirty="0"/>
              <a:t> 	Set breakpoint on a function (e.g.,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b main</a:t>
            </a:r>
            <a:r>
              <a:rPr lang="en-US" dirty="0"/>
              <a:t>)</a:t>
            </a:r>
            <a:br>
              <a:rPr lang="en-US" dirty="0"/>
            </a:br>
            <a:r>
              <a:rPr lang="en-US" dirty="0"/>
              <a:t>	or line (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b 42</a:t>
            </a:r>
            <a:r>
              <a:rPr lang="en-US" dirty="0"/>
              <a:t>)</a:t>
            </a:r>
          </a:p>
          <a:p>
            <a:pPr>
              <a:tabLst>
                <a:tab pos="11474450" algn="r"/>
              </a:tabLst>
            </a:pP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r 82</a:t>
            </a:r>
            <a:r>
              <a:rPr lang="en-US" dirty="0"/>
              <a:t>	Run with provided arguments</a:t>
            </a:r>
          </a:p>
          <a:p>
            <a:pPr>
              <a:tabLst>
                <a:tab pos="11474450" algn="r"/>
              </a:tabLst>
            </a:pP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n, s, continue</a:t>
            </a:r>
            <a:r>
              <a:rPr lang="en-US" dirty="0"/>
              <a:t>	control forward execution (next, step into, continue)</a:t>
            </a:r>
          </a:p>
          <a:p>
            <a:pPr>
              <a:tabLst>
                <a:tab pos="11474450" algn="r"/>
              </a:tabLst>
            </a:pP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p</a:t>
            </a:r>
            <a:r>
              <a:rPr lang="en-US" dirty="0"/>
              <a:t>	print variable (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p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varname</a:t>
            </a:r>
            <a:r>
              <a:rPr lang="en-US" dirty="0"/>
              <a:t>) or evaluate expression (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p 3L &lt;&lt; 10</a:t>
            </a:r>
            <a:r>
              <a:rPr lang="en-US" dirty="0"/>
              <a:t>)</a:t>
            </a:r>
          </a:p>
          <a:p>
            <a:pPr lvl="1">
              <a:tabLst>
                <a:tab pos="11474450" algn="r"/>
              </a:tabLst>
            </a:pPr>
            <a:r>
              <a:rPr lang="en-US" sz="2800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p/t, p/x </a:t>
            </a:r>
            <a:r>
              <a:rPr lang="en-US" dirty="0"/>
              <a:t>                 binary and hex formats.</a:t>
            </a:r>
          </a:p>
          <a:p>
            <a:pPr lvl="1">
              <a:tabLst>
                <a:tab pos="11474450" algn="r"/>
              </a:tabLst>
            </a:pPr>
            <a:r>
              <a:rPr lang="en-US" sz="2800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p/d, p/u, p/c</a:t>
            </a:r>
          </a:p>
          <a:p>
            <a:pPr>
              <a:tabLst>
                <a:tab pos="11474450" algn="r"/>
              </a:tabLst>
            </a:pP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info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args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  <a:p>
            <a:pPr>
              <a:tabLst>
                <a:tab pos="11474450" algn="r"/>
              </a:tabLst>
            </a:pP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info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locals</a:t>
            </a:r>
          </a:p>
          <a:p>
            <a:pPr marL="0" indent="0" algn="ctr">
              <a:buNone/>
              <a:tabLst>
                <a:tab pos="11474450" algn="r"/>
              </a:tabLst>
            </a:pPr>
            <a:r>
              <a:rPr lang="en-US" b="1" dirty="0">
                <a:solidFill>
                  <a:srgbClr val="0070C0"/>
                </a:solidFill>
              </a:rPr>
              <a:t>Important</a:t>
            </a:r>
            <a:r>
              <a:rPr lang="en-US" dirty="0"/>
              <a:t>: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gdb</a:t>
            </a:r>
            <a:r>
              <a:rPr lang="en-US" dirty="0"/>
              <a:t> does not run the current line until you execute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next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5611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F0C6B-A780-33C0-365B-8F2E12D8B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B6B34C9-8CC7-9379-7CAE-09FC26BB3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Bitmasks and GDB</a:t>
            </a:r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B6C1E49A-12AE-CFF6-04CB-5BE8E6828C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1864392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A2BE9-26E6-2A1C-AD11-9B7A42ADE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10766-3F6F-AC00-5B3C-B37FB49C4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gdb</a:t>
            </a:r>
            <a:r>
              <a:rPr lang="en-US" dirty="0"/>
              <a:t>: highly recommended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C9A65E-0E91-5128-ACB5-F9F9778FE6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Source Sans 3" panose="020B0303030403020204" pitchFamily="34" charset="0"/>
              </a:rPr>
              <a:t>At this point, setting breakpoints/stepping in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gdb</a:t>
            </a:r>
            <a:r>
              <a:rPr lang="en-US" dirty="0">
                <a:latin typeface="Source Sans 3" panose="020B0303030403020204" pitchFamily="34" charset="0"/>
              </a:rPr>
              <a:t> may seem like overkill for what could otherwise be achieved by strategically placed </a:t>
            </a:r>
            <a:r>
              <a:rPr lang="en-US" b="1" dirty="0" err="1">
                <a:latin typeface="Source Sans 3" panose="020B0303030403020204" pitchFamily="34" charset="0"/>
              </a:rPr>
              <a:t>printf</a:t>
            </a:r>
            <a:r>
              <a:rPr lang="en-US" dirty="0">
                <a:latin typeface="Source Sans 3" panose="020B0303030403020204" pitchFamily="34" charset="0"/>
              </a:rPr>
              <a:t> statements.</a:t>
            </a:r>
          </a:p>
          <a:p>
            <a:pPr marL="0" indent="0">
              <a:buNone/>
            </a:pPr>
            <a:r>
              <a:rPr lang="en-US" dirty="0">
                <a:latin typeface="Source Sans 3" panose="020B0303030403020204" pitchFamily="34" charset="0"/>
              </a:rPr>
              <a:t>However,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gdb</a:t>
            </a:r>
            <a:r>
              <a:rPr lang="en-US" dirty="0">
                <a:latin typeface="Source Sans 3" panose="020B0303030403020204" pitchFamily="34" charset="0"/>
              </a:rPr>
              <a:t> is incredibly useful for </a:t>
            </a:r>
            <a:r>
              <a:rPr lang="en-US" b="1" dirty="0">
                <a:latin typeface="Source Sans 3" panose="020B0303030403020204" pitchFamily="34" charset="0"/>
              </a:rPr>
              <a:t>assign1</a:t>
            </a:r>
            <a:r>
              <a:rPr lang="en-US" dirty="0">
                <a:latin typeface="Source Sans 3" panose="020B0303030403020204" pitchFamily="34" charset="0"/>
              </a:rPr>
              <a:t> (and all assignments):</a:t>
            </a:r>
          </a:p>
          <a:p>
            <a:r>
              <a:rPr lang="en-US" dirty="0">
                <a:latin typeface="Source Sans 3" panose="020B0303030403020204" pitchFamily="34" charset="0"/>
              </a:rPr>
              <a:t>A fast "C interpreter":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p + &lt;expression&gt;</a:t>
            </a:r>
          </a:p>
          <a:p>
            <a:pPr lvl="1"/>
            <a:r>
              <a:rPr lang="en-US" dirty="0">
                <a:latin typeface="Source Sans 3" panose="020B0303030403020204" pitchFamily="34" charset="0"/>
              </a:rPr>
              <a:t>Sandbox/try out ideas with bit shift operations, signed/unsigned types, etc.</a:t>
            </a:r>
          </a:p>
          <a:p>
            <a:pPr lvl="1"/>
            <a:r>
              <a:rPr lang="en-US" dirty="0">
                <a:latin typeface="Source Sans 3" panose="020B0303030403020204" pitchFamily="34" charset="0"/>
              </a:rPr>
              <a:t>Can print values out in binary!</a:t>
            </a:r>
          </a:p>
          <a:p>
            <a:pPr lvl="1"/>
            <a:r>
              <a:rPr lang="en-US" dirty="0">
                <a:latin typeface="Source Sans 3" panose="020B0303030403020204" pitchFamily="34" charset="0"/>
              </a:rPr>
              <a:t>Once you’re happy, incorporate changes to your </a:t>
            </a:r>
            <a:r>
              <a:rPr lang="en-US" b="1" dirty="0">
                <a:latin typeface="Source Sans 3" panose="020B0303030403020204" pitchFamily="34" charset="0"/>
              </a:rPr>
              <a:t>.c</a:t>
            </a:r>
            <a:r>
              <a:rPr lang="en-US" dirty="0">
                <a:latin typeface="Source Sans 3" panose="020B0303030403020204" pitchFamily="34" charset="0"/>
              </a:rPr>
              <a:t> file</a:t>
            </a:r>
          </a:p>
          <a:p>
            <a:r>
              <a:rPr lang="en-US" b="1" dirty="0">
                <a:latin typeface="Source Sans 3" panose="020B0303030403020204" pitchFamily="34" charset="0"/>
              </a:rPr>
              <a:t>Tip</a:t>
            </a:r>
            <a:r>
              <a:rPr lang="en-US" dirty="0">
                <a:latin typeface="Source Sans 3" panose="020B0303030403020204" pitchFamily="34" charset="0"/>
              </a:rPr>
              <a:t>: Open two terminal windows and SSH into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myth</a:t>
            </a:r>
            <a:r>
              <a:rPr lang="en-US" dirty="0">
                <a:latin typeface="Source Sans 3" panose="020B0303030403020204" pitchFamily="34" charset="0"/>
              </a:rPr>
              <a:t> in both</a:t>
            </a:r>
          </a:p>
          <a:p>
            <a:pPr lvl="1"/>
            <a:r>
              <a:rPr lang="en-US" dirty="0">
                <a:latin typeface="Source Sans 3" panose="020B0303030403020204" pitchFamily="34" charset="0"/>
              </a:rPr>
              <a:t>Keep one for emacs, the other for </a:t>
            </a:r>
            <a:r>
              <a:rPr lang="en-US" sz="28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gdb</a:t>
            </a:r>
            <a:r>
              <a:rPr lang="en-US" dirty="0">
                <a:latin typeface="Source Sans 3" panose="020B0303030403020204" pitchFamily="34" charset="0"/>
              </a:rPr>
              <a:t>/command-line</a:t>
            </a:r>
          </a:p>
          <a:p>
            <a:pPr lvl="1"/>
            <a:r>
              <a:rPr lang="en-US" dirty="0">
                <a:latin typeface="Source Sans 3" panose="020B0303030403020204" pitchFamily="34" charset="0"/>
              </a:rPr>
              <a:t>Easily reference C file line numbers and variables while accessing </a:t>
            </a:r>
            <a:r>
              <a:rPr lang="en-US" sz="28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gdb</a:t>
            </a:r>
            <a:endParaRPr lang="en-US" sz="2800" b="1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r>
              <a:rPr lang="en-US" b="1" dirty="0">
                <a:latin typeface="Source Sans 3" panose="020B0303030403020204" pitchFamily="34" charset="0"/>
              </a:rPr>
              <a:t>Tip</a:t>
            </a:r>
            <a:r>
              <a:rPr lang="en-US" dirty="0">
                <a:latin typeface="Source Sans 3" panose="020B0303030403020204" pitchFamily="34" charset="0"/>
              </a:rPr>
              <a:t>: Every time you update your C file,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make</a:t>
            </a:r>
            <a:r>
              <a:rPr lang="en-US" dirty="0">
                <a:latin typeface="Source Sans 3" panose="020B0303030403020204" pitchFamily="34" charset="0"/>
              </a:rPr>
              <a:t> and then rerun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gdb</a:t>
            </a:r>
            <a:r>
              <a:rPr lang="en-US" dirty="0">
                <a:latin typeface="Source Sans 3" panose="020B0303030403020204" pitchFamily="34" charset="0"/>
              </a:rPr>
              <a:t>.</a:t>
            </a:r>
            <a:endParaRPr lang="en-US" b="1" dirty="0">
              <a:latin typeface="Source Sans 3" panose="020B0303030403020204" pitchFamily="34" charset="0"/>
            </a:endParaRPr>
          </a:p>
          <a:p>
            <a:pPr marL="0" indent="0">
              <a:buNone/>
            </a:pP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gdb</a:t>
            </a:r>
            <a:r>
              <a:rPr lang="en-US" dirty="0">
                <a:latin typeface="Source Sans 3" panose="020B0303030403020204" pitchFamily="34" charset="0"/>
              </a:rPr>
              <a:t> takes practice! But the payoff is huge! </a:t>
            </a:r>
          </a:p>
        </p:txBody>
      </p:sp>
    </p:spTree>
    <p:extLst>
      <p:ext uri="{BB962C8B-B14F-4D97-AF65-F5344CB8AC3E}">
        <p14:creationId xmlns:p14="http://schemas.microsoft.com/office/powerpoint/2010/main" val="740732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16720</TotalTime>
  <Words>1838</Words>
  <Application>Microsoft Macintosh PowerPoint</Application>
  <PresentationFormat>Widescreen</PresentationFormat>
  <Paragraphs>159</Paragraphs>
  <Slides>14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Andale Mono</vt:lpstr>
      <vt:lpstr>Arial</vt:lpstr>
      <vt:lpstr>Calibri</vt:lpstr>
      <vt:lpstr>Consolas</vt:lpstr>
      <vt:lpstr>Courier New</vt:lpstr>
      <vt:lpstr>Source Code Pro</vt:lpstr>
      <vt:lpstr>Source Sans 3</vt:lpstr>
      <vt:lpstr>Tahoma</vt:lpstr>
      <vt:lpstr>Verdana</vt:lpstr>
      <vt:lpstr>Default Design</vt:lpstr>
      <vt:lpstr>CS107 Lecture 5 Bitwise Operators, Take II</vt:lpstr>
      <vt:lpstr>Bitwise Manipulation Etudes</vt:lpstr>
      <vt:lpstr>Bitwise Manipulation Etudes</vt:lpstr>
      <vt:lpstr>Bitwise Manipulation and is_power_of_2</vt:lpstr>
      <vt:lpstr>Left Shift (&lt;&lt;)</vt:lpstr>
      <vt:lpstr>Right Shift (&gt;&gt;)</vt:lpstr>
      <vt:lpstr>Bitwise Manipulation and absolute_value</vt:lpstr>
      <vt:lpstr>Bitwise Manipulation and absolute_value</vt:lpstr>
      <vt:lpstr>Bitwise Manipulation</vt:lpstr>
      <vt:lpstr>Introducing gdb</vt:lpstr>
      <vt:lpstr>The gdb Debugger</vt:lpstr>
      <vt:lpstr>gdb on a program</vt:lpstr>
      <vt:lpstr>Demo: Bitmasks and GDB</vt:lpstr>
      <vt:lpstr>gdb: highly recommended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Jerry Cain</cp:lastModifiedBy>
  <cp:revision>1071</cp:revision>
  <cp:lastPrinted>2025-01-15T18:12:07Z</cp:lastPrinted>
  <dcterms:created xsi:type="dcterms:W3CDTF">2008-06-28T20:57:21Z</dcterms:created>
  <dcterms:modified xsi:type="dcterms:W3CDTF">2026-01-14T20:47:08Z</dcterms:modified>
</cp:coreProperties>
</file>