
<file path=[Content_Types].xml><?xml version="1.0" encoding="utf-8"?>
<Types xmlns="http://schemas.openxmlformats.org/package/2006/content-types">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52"/>
  </p:notesMasterIdLst>
  <p:handoutMasterIdLst>
    <p:handoutMasterId r:id="rId53"/>
  </p:handoutMasterIdLst>
  <p:sldIdLst>
    <p:sldId id="256" r:id="rId2"/>
    <p:sldId id="704" r:id="rId3"/>
    <p:sldId id="451" r:id="rId4"/>
    <p:sldId id="453" r:id="rId5"/>
    <p:sldId id="679" r:id="rId6"/>
    <p:sldId id="691" r:id="rId7"/>
    <p:sldId id="609" r:id="rId8"/>
    <p:sldId id="613" r:id="rId9"/>
    <p:sldId id="615" r:id="rId10"/>
    <p:sldId id="617" r:id="rId11"/>
    <p:sldId id="618" r:id="rId12"/>
    <p:sldId id="371" r:id="rId13"/>
    <p:sldId id="595" r:id="rId14"/>
    <p:sldId id="688" r:id="rId15"/>
    <p:sldId id="692" r:id="rId16"/>
    <p:sldId id="364" r:id="rId17"/>
    <p:sldId id="387" r:id="rId18"/>
    <p:sldId id="392" r:id="rId19"/>
    <p:sldId id="685" r:id="rId20"/>
    <p:sldId id="390" r:id="rId21"/>
    <p:sldId id="391" r:id="rId22"/>
    <p:sldId id="689" r:id="rId23"/>
    <p:sldId id="702" r:id="rId24"/>
    <p:sldId id="703" r:id="rId25"/>
    <p:sldId id="694" r:id="rId26"/>
    <p:sldId id="695" r:id="rId27"/>
    <p:sldId id="596" r:id="rId28"/>
    <p:sldId id="696" r:id="rId29"/>
    <p:sldId id="620" r:id="rId30"/>
    <p:sldId id="700" r:id="rId31"/>
    <p:sldId id="697" r:id="rId32"/>
    <p:sldId id="601" r:id="rId33"/>
    <p:sldId id="701" r:id="rId34"/>
    <p:sldId id="396" r:id="rId35"/>
    <p:sldId id="698" r:id="rId36"/>
    <p:sldId id="651" r:id="rId37"/>
    <p:sldId id="650" r:id="rId38"/>
    <p:sldId id="647" r:id="rId39"/>
    <p:sldId id="262" r:id="rId40"/>
    <p:sldId id="646" r:id="rId41"/>
    <p:sldId id="683" r:id="rId42"/>
    <p:sldId id="397" r:id="rId43"/>
    <p:sldId id="393" r:id="rId44"/>
    <p:sldId id="652" r:id="rId45"/>
    <p:sldId id="603" r:id="rId46"/>
    <p:sldId id="385" r:id="rId47"/>
    <p:sldId id="404" r:id="rId48"/>
    <p:sldId id="386" r:id="rId49"/>
    <p:sldId id="686" r:id="rId50"/>
    <p:sldId id="687" r:id="rId51"/>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592FAF66-3620-A943-86AF-4D54BAB3C1D0}">
          <p14:sldIdLst>
            <p14:sldId id="256"/>
            <p14:sldId id="704"/>
            <p14:sldId id="451"/>
            <p14:sldId id="453"/>
            <p14:sldId id="679"/>
            <p14:sldId id="691"/>
            <p14:sldId id="609"/>
            <p14:sldId id="613"/>
            <p14:sldId id="615"/>
            <p14:sldId id="617"/>
            <p14:sldId id="618"/>
            <p14:sldId id="371"/>
            <p14:sldId id="595"/>
            <p14:sldId id="688"/>
            <p14:sldId id="692"/>
            <p14:sldId id="364"/>
            <p14:sldId id="387"/>
            <p14:sldId id="392"/>
            <p14:sldId id="685"/>
            <p14:sldId id="390"/>
            <p14:sldId id="391"/>
            <p14:sldId id="689"/>
            <p14:sldId id="702"/>
            <p14:sldId id="703"/>
            <p14:sldId id="694"/>
            <p14:sldId id="695"/>
            <p14:sldId id="596"/>
            <p14:sldId id="696"/>
            <p14:sldId id="620"/>
            <p14:sldId id="700"/>
            <p14:sldId id="697"/>
            <p14:sldId id="601"/>
            <p14:sldId id="701"/>
            <p14:sldId id="396"/>
            <p14:sldId id="698"/>
            <p14:sldId id="651"/>
            <p14:sldId id="650"/>
            <p14:sldId id="647"/>
            <p14:sldId id="262"/>
            <p14:sldId id="646"/>
            <p14:sldId id="683"/>
            <p14:sldId id="397"/>
            <p14:sldId id="393"/>
            <p14:sldId id="652"/>
            <p14:sldId id="603"/>
            <p14:sldId id="385"/>
            <p14:sldId id="404"/>
            <p14:sldId id="386"/>
            <p14:sldId id="686"/>
            <p14:sldId id="687"/>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300"/>
    <a:srgbClr val="DDDDDD"/>
    <a:srgbClr val="F8F8F8"/>
    <a:srgbClr val="FF9999"/>
    <a:srgbClr val="8C1515"/>
    <a:srgbClr val="FFFFC0"/>
    <a:srgbClr val="FFFF80"/>
    <a:srgbClr val="CCCC00"/>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48" autoAdjust="0"/>
    <p:restoredTop sz="82361" autoAdjust="0"/>
  </p:normalViewPr>
  <p:slideViewPr>
    <p:cSldViewPr>
      <p:cViewPr varScale="1">
        <p:scale>
          <a:sx n="99" d="100"/>
          <a:sy n="99" d="100"/>
        </p:scale>
        <p:origin x="240" y="184"/>
      </p:cViewPr>
      <p:guideLst>
        <p:guide orient="horz" pos="2160"/>
        <p:guide pos="3840"/>
      </p:guideLst>
    </p:cSldViewPr>
  </p:slideViewPr>
  <p:outlineViewPr>
    <p:cViewPr>
      <p:scale>
        <a:sx n="33" d="100"/>
        <a:sy n="33" d="100"/>
      </p:scale>
      <p:origin x="0" y="-25544"/>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9" d="100"/>
          <a:sy n="109" d="100"/>
        </p:scale>
        <p:origin x="-274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12302924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intentional with every line of code you write</a:t>
            </a:r>
          </a:p>
          <a:p>
            <a:r>
              <a:rPr lang="en-US" dirty="0"/>
              <a:t>When to seek out help</a:t>
            </a:r>
          </a:p>
          <a:p>
            <a:r>
              <a:rPr lang="en-US" dirty="0"/>
              <a:t>Hearing you about challenges</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a:t>
            </a:fld>
            <a:endParaRPr lang="en-US" altLang="x-none"/>
          </a:p>
        </p:txBody>
      </p:sp>
    </p:spTree>
    <p:extLst>
      <p:ext uri="{BB962C8B-B14F-4D97-AF65-F5344CB8AC3E}">
        <p14:creationId xmlns:p14="http://schemas.microsoft.com/office/powerpoint/2010/main" val="22284801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a:t>
            </a:fld>
            <a:endParaRPr lang="en-US" altLang="x-none"/>
          </a:p>
        </p:txBody>
      </p:sp>
    </p:spTree>
    <p:extLst>
      <p:ext uri="{BB962C8B-B14F-4D97-AF65-F5344CB8AC3E}">
        <p14:creationId xmlns:p14="http://schemas.microsoft.com/office/powerpoint/2010/main" val="35128531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a:t>
            </a:fld>
            <a:endParaRPr lang="en-US" altLang="x-none"/>
          </a:p>
        </p:txBody>
      </p:sp>
    </p:spTree>
    <p:extLst>
      <p:ext uri="{BB962C8B-B14F-4D97-AF65-F5344CB8AC3E}">
        <p14:creationId xmlns:p14="http://schemas.microsoft.com/office/powerpoint/2010/main" val="12435630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a:t>
            </a:fld>
            <a:endParaRPr lang="en-US" altLang="x-none"/>
          </a:p>
        </p:txBody>
      </p:sp>
    </p:spTree>
    <p:extLst>
      <p:ext uri="{BB962C8B-B14F-4D97-AF65-F5344CB8AC3E}">
        <p14:creationId xmlns:p14="http://schemas.microsoft.com/office/powerpoint/2010/main" val="10485741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a:t>
            </a:fld>
            <a:endParaRPr lang="en-US" altLang="x-none"/>
          </a:p>
        </p:txBody>
      </p:sp>
    </p:spTree>
    <p:extLst>
      <p:ext uri="{BB962C8B-B14F-4D97-AF65-F5344CB8AC3E}">
        <p14:creationId xmlns:p14="http://schemas.microsoft.com/office/powerpoint/2010/main" val="29942202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a:t>
            </a:fld>
            <a:endParaRPr lang="en-US" altLang="x-none"/>
          </a:p>
        </p:txBody>
      </p:sp>
    </p:spTree>
    <p:extLst>
      <p:ext uri="{BB962C8B-B14F-4D97-AF65-F5344CB8AC3E}">
        <p14:creationId xmlns:p14="http://schemas.microsoft.com/office/powerpoint/2010/main" val="27075387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a:t>
            </a:fld>
            <a:endParaRPr lang="en-US" altLang="x-none"/>
          </a:p>
        </p:txBody>
      </p:sp>
    </p:spTree>
    <p:extLst>
      <p:ext uri="{BB962C8B-B14F-4D97-AF65-F5344CB8AC3E}">
        <p14:creationId xmlns:p14="http://schemas.microsoft.com/office/powerpoint/2010/main" val="11764025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a:t>
            </a:fld>
            <a:endParaRPr lang="en-US" altLang="x-none"/>
          </a:p>
        </p:txBody>
      </p:sp>
    </p:spTree>
    <p:extLst>
      <p:ext uri="{BB962C8B-B14F-4D97-AF65-F5344CB8AC3E}">
        <p14:creationId xmlns:p14="http://schemas.microsoft.com/office/powerpoint/2010/main" val="17076929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a:t>
            </a:fld>
            <a:endParaRPr lang="en-US" altLang="x-none"/>
          </a:p>
        </p:txBody>
      </p:sp>
    </p:spTree>
    <p:extLst>
      <p:ext uri="{BB962C8B-B14F-4D97-AF65-F5344CB8AC3E}">
        <p14:creationId xmlns:p14="http://schemas.microsoft.com/office/powerpoint/2010/main" val="33680465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11</a:t>
            </a:fld>
            <a:endParaRPr lang="en-US" altLang="x-none"/>
          </a:p>
        </p:txBody>
      </p:sp>
    </p:spTree>
    <p:extLst>
      <p:ext uri="{BB962C8B-B14F-4D97-AF65-F5344CB8AC3E}">
        <p14:creationId xmlns:p14="http://schemas.microsoft.com/office/powerpoint/2010/main" val="24005650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12</a:t>
            </a:fld>
            <a:endParaRPr lang="en-US" altLang="x-none"/>
          </a:p>
        </p:txBody>
      </p:sp>
    </p:spTree>
    <p:extLst>
      <p:ext uri="{BB962C8B-B14F-4D97-AF65-F5344CB8AC3E}">
        <p14:creationId xmlns:p14="http://schemas.microsoft.com/office/powerpoint/2010/main" val="40031127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13</a:t>
            </a:fld>
            <a:endParaRPr lang="en-US" altLang="x-none"/>
          </a:p>
        </p:txBody>
      </p:sp>
    </p:spTree>
    <p:extLst>
      <p:ext uri="{BB962C8B-B14F-4D97-AF65-F5344CB8AC3E}">
        <p14:creationId xmlns:p14="http://schemas.microsoft.com/office/powerpoint/2010/main" val="15134962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14</a:t>
            </a:fld>
            <a:endParaRPr lang="en-US" altLang="x-none"/>
          </a:p>
        </p:txBody>
      </p:sp>
    </p:spTree>
    <p:extLst>
      <p:ext uri="{BB962C8B-B14F-4D97-AF65-F5344CB8AC3E}">
        <p14:creationId xmlns:p14="http://schemas.microsoft.com/office/powerpoint/2010/main" val="35350670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15</a:t>
            </a:fld>
            <a:endParaRPr lang="en-US" altLang="x-none"/>
          </a:p>
        </p:txBody>
      </p:sp>
    </p:spTree>
    <p:extLst>
      <p:ext uri="{BB962C8B-B14F-4D97-AF65-F5344CB8AC3E}">
        <p14:creationId xmlns:p14="http://schemas.microsoft.com/office/powerpoint/2010/main" val="17606613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16</a:t>
            </a:fld>
            <a:endParaRPr lang="en-US" altLang="x-none"/>
          </a:p>
        </p:txBody>
      </p:sp>
    </p:spTree>
    <p:extLst>
      <p:ext uri="{BB962C8B-B14F-4D97-AF65-F5344CB8AC3E}">
        <p14:creationId xmlns:p14="http://schemas.microsoft.com/office/powerpoint/2010/main" val="33660790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17</a:t>
            </a:fld>
            <a:endParaRPr lang="en-US" altLang="x-none"/>
          </a:p>
        </p:txBody>
      </p:sp>
    </p:spTree>
    <p:extLst>
      <p:ext uri="{BB962C8B-B14F-4D97-AF65-F5344CB8AC3E}">
        <p14:creationId xmlns:p14="http://schemas.microsoft.com/office/powerpoint/2010/main" val="28647393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18</a:t>
            </a:fld>
            <a:endParaRPr lang="en-US" altLang="x-none"/>
          </a:p>
        </p:txBody>
      </p:sp>
    </p:spTree>
    <p:extLst>
      <p:ext uri="{BB962C8B-B14F-4D97-AF65-F5344CB8AC3E}">
        <p14:creationId xmlns:p14="http://schemas.microsoft.com/office/powerpoint/2010/main" val="34857729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19</a:t>
            </a:fld>
            <a:endParaRPr lang="en-US" altLang="x-none"/>
          </a:p>
        </p:txBody>
      </p:sp>
    </p:spTree>
    <p:extLst>
      <p:ext uri="{BB962C8B-B14F-4D97-AF65-F5344CB8AC3E}">
        <p14:creationId xmlns:p14="http://schemas.microsoft.com/office/powerpoint/2010/main" val="36546473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20</a:t>
            </a:fld>
            <a:endParaRPr lang="en-US" altLang="x-none"/>
          </a:p>
        </p:txBody>
      </p:sp>
    </p:spTree>
    <p:extLst>
      <p:ext uri="{BB962C8B-B14F-4D97-AF65-F5344CB8AC3E}">
        <p14:creationId xmlns:p14="http://schemas.microsoft.com/office/powerpoint/2010/main" val="26456117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21</a:t>
            </a:fld>
            <a:endParaRPr lang="en-US" altLang="x-none"/>
          </a:p>
        </p:txBody>
      </p:sp>
    </p:spTree>
    <p:extLst>
      <p:ext uri="{BB962C8B-B14F-4D97-AF65-F5344CB8AC3E}">
        <p14:creationId xmlns:p14="http://schemas.microsoft.com/office/powerpoint/2010/main" val="39408315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22</a:t>
            </a:fld>
            <a:endParaRPr lang="en-US" altLang="x-none"/>
          </a:p>
        </p:txBody>
      </p:sp>
    </p:spTree>
    <p:extLst>
      <p:ext uri="{BB962C8B-B14F-4D97-AF65-F5344CB8AC3E}">
        <p14:creationId xmlns:p14="http://schemas.microsoft.com/office/powerpoint/2010/main" val="13923643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B3DEB4-2393-8749-2905-C4CCBB64FB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8D8FED-0633-CF1E-8916-E5362442AA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B02CFC-3B7E-247A-582D-B8D16D33D9E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DF2DFCB-2D64-1719-6F14-CE7BCF2B0931}"/>
              </a:ext>
            </a:extLst>
          </p:cNvPr>
          <p:cNvSpPr>
            <a:spLocks noGrp="1"/>
          </p:cNvSpPr>
          <p:nvPr>
            <p:ph type="sldNum" sz="quarter" idx="5"/>
          </p:nvPr>
        </p:nvSpPr>
        <p:spPr/>
        <p:txBody>
          <a:bodyPr/>
          <a:lstStyle/>
          <a:p>
            <a:fld id="{AA742258-FB98-3F4C-92C7-D00F89B753B5}" type="slidenum">
              <a:rPr lang="en-US" altLang="x-none" smtClean="0"/>
              <a:pPr/>
              <a:t>23</a:t>
            </a:fld>
            <a:endParaRPr lang="en-US" altLang="x-none"/>
          </a:p>
        </p:txBody>
      </p:sp>
    </p:spTree>
    <p:extLst>
      <p:ext uri="{BB962C8B-B14F-4D97-AF65-F5344CB8AC3E}">
        <p14:creationId xmlns:p14="http://schemas.microsoft.com/office/powerpoint/2010/main" val="18691062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Do not modify the notes in this section to avoid tampering with the Poll Everywhere activity.
More info at polleverywhere.com/support
What mask would help us turn on the i-th bit of a number?</a:t>
            </a:r>
          </a:p>
          <a:p>
            <a:r>
              <a:rPr lang="en-US"/>
              <a:t>https://www.polleverywhere.com/free_text_polls/nmQR5LosVYQMvgXXif8gP</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24</a:t>
            </a:fld>
            <a:endParaRPr lang="en-US" altLang="x-none"/>
          </a:p>
        </p:txBody>
      </p:sp>
    </p:spTree>
    <p:extLst>
      <p:ext uri="{BB962C8B-B14F-4D97-AF65-F5344CB8AC3E}">
        <p14:creationId xmlns:p14="http://schemas.microsoft.com/office/powerpoint/2010/main" val="14410233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25</a:t>
            </a:fld>
            <a:endParaRPr lang="en-US" altLang="x-none"/>
          </a:p>
        </p:txBody>
      </p:sp>
    </p:spTree>
    <p:extLst>
      <p:ext uri="{BB962C8B-B14F-4D97-AF65-F5344CB8AC3E}">
        <p14:creationId xmlns:p14="http://schemas.microsoft.com/office/powerpoint/2010/main" val="16577641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26</a:t>
            </a:fld>
            <a:endParaRPr lang="en-US" altLang="x-none"/>
          </a:p>
        </p:txBody>
      </p:sp>
    </p:spTree>
    <p:extLst>
      <p:ext uri="{BB962C8B-B14F-4D97-AF65-F5344CB8AC3E}">
        <p14:creationId xmlns:p14="http://schemas.microsoft.com/office/powerpoint/2010/main" val="23470126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27</a:t>
            </a:fld>
            <a:endParaRPr lang="en-US" altLang="x-none"/>
          </a:p>
        </p:txBody>
      </p:sp>
    </p:spTree>
    <p:extLst>
      <p:ext uri="{BB962C8B-B14F-4D97-AF65-F5344CB8AC3E}">
        <p14:creationId xmlns:p14="http://schemas.microsoft.com/office/powerpoint/2010/main" val="9465696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28</a:t>
            </a:fld>
            <a:endParaRPr lang="en-US" altLang="x-none"/>
          </a:p>
        </p:txBody>
      </p:sp>
    </p:spTree>
    <p:extLst>
      <p:ext uri="{BB962C8B-B14F-4D97-AF65-F5344CB8AC3E}">
        <p14:creationId xmlns:p14="http://schemas.microsoft.com/office/powerpoint/2010/main" val="14509161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29</a:t>
            </a:fld>
            <a:endParaRPr lang="en-US" altLang="x-none"/>
          </a:p>
        </p:txBody>
      </p:sp>
    </p:spTree>
    <p:extLst>
      <p:ext uri="{BB962C8B-B14F-4D97-AF65-F5344CB8AC3E}">
        <p14:creationId xmlns:p14="http://schemas.microsoft.com/office/powerpoint/2010/main" val="16970718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31</a:t>
            </a:fld>
            <a:endParaRPr lang="en-US" altLang="x-none"/>
          </a:p>
        </p:txBody>
      </p:sp>
    </p:spTree>
    <p:extLst>
      <p:ext uri="{BB962C8B-B14F-4D97-AF65-F5344CB8AC3E}">
        <p14:creationId xmlns:p14="http://schemas.microsoft.com/office/powerpoint/2010/main" val="4663001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32</a:t>
            </a:fld>
            <a:endParaRPr lang="en-US" altLang="x-none"/>
          </a:p>
        </p:txBody>
      </p:sp>
    </p:spTree>
    <p:extLst>
      <p:ext uri="{BB962C8B-B14F-4D97-AF65-F5344CB8AC3E}">
        <p14:creationId xmlns:p14="http://schemas.microsoft.com/office/powerpoint/2010/main" val="12376783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 overflow etc.</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34</a:t>
            </a:fld>
            <a:endParaRPr lang="en-US" altLang="x-none"/>
          </a:p>
        </p:txBody>
      </p:sp>
    </p:spTree>
    <p:extLst>
      <p:ext uri="{BB962C8B-B14F-4D97-AF65-F5344CB8AC3E}">
        <p14:creationId xmlns:p14="http://schemas.microsoft.com/office/powerpoint/2010/main" val="17878507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35</a:t>
            </a:fld>
            <a:endParaRPr lang="en-US" altLang="x-none"/>
          </a:p>
        </p:txBody>
      </p:sp>
    </p:spTree>
    <p:extLst>
      <p:ext uri="{BB962C8B-B14F-4D97-AF65-F5344CB8AC3E}">
        <p14:creationId xmlns:p14="http://schemas.microsoft.com/office/powerpoint/2010/main" val="3262476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36</a:t>
            </a:fld>
            <a:endParaRPr lang="en-US" altLang="x-none"/>
          </a:p>
        </p:txBody>
      </p:sp>
    </p:spTree>
    <p:extLst>
      <p:ext uri="{BB962C8B-B14F-4D97-AF65-F5344CB8AC3E}">
        <p14:creationId xmlns:p14="http://schemas.microsoft.com/office/powerpoint/2010/main" val="66812074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37</a:t>
            </a:fld>
            <a:endParaRPr lang="en-US" altLang="x-none"/>
          </a:p>
        </p:txBody>
      </p:sp>
    </p:spTree>
    <p:extLst>
      <p:ext uri="{BB962C8B-B14F-4D97-AF65-F5344CB8AC3E}">
        <p14:creationId xmlns:p14="http://schemas.microsoft.com/office/powerpoint/2010/main" val="312331206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a:t>
            </a:r>
            <a:r>
              <a:rPr lang="en-US" dirty="0" err="1"/>
              <a:t>args</a:t>
            </a:r>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38</a:t>
            </a:fld>
            <a:endParaRPr lang="en-US" altLang="x-none"/>
          </a:p>
        </p:txBody>
      </p:sp>
    </p:spTree>
    <p:extLst>
      <p:ext uri="{BB962C8B-B14F-4D97-AF65-F5344CB8AC3E}">
        <p14:creationId xmlns:p14="http://schemas.microsoft.com/office/powerpoint/2010/main" val="424055329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Gdb</a:t>
            </a:r>
            <a:r>
              <a:rPr lang="en-US" dirty="0"/>
              <a:t> </a:t>
            </a:r>
            <a:r>
              <a:rPr lang="en-US" dirty="0" err="1"/>
              <a:t>bits_playground</a:t>
            </a:r>
            <a:endParaRPr lang="en-US" dirty="0"/>
          </a:p>
          <a:p>
            <a:r>
              <a:rPr lang="en-US" dirty="0"/>
              <a:t>Set breakpoint</a:t>
            </a:r>
          </a:p>
          <a:p>
            <a:r>
              <a:rPr lang="en-US" dirty="0"/>
              <a:t>Run with command line argument</a:t>
            </a:r>
          </a:p>
          <a:p>
            <a:r>
              <a:rPr lang="en-US" dirty="0"/>
              <a:t>Next to step through</a:t>
            </a:r>
          </a:p>
          <a:p>
            <a:r>
              <a:rPr lang="en-US" dirty="0"/>
              <a:t>Print x in base 10, binary and hex</a:t>
            </a:r>
          </a:p>
          <a:p>
            <a:r>
              <a:rPr lang="en-US" dirty="0"/>
              <a:t>Next </a:t>
            </a:r>
          </a:p>
          <a:p>
            <a:r>
              <a:rPr lang="en-US" dirty="0"/>
              <a:t>Step into function</a:t>
            </a:r>
          </a:p>
          <a:p>
            <a:r>
              <a:rPr lang="en-US" dirty="0"/>
              <a:t>Next through function</a:t>
            </a:r>
          </a:p>
          <a:p>
            <a:r>
              <a:rPr lang="en-US" dirty="0"/>
              <a:t>Continue </a:t>
            </a:r>
            <a:r>
              <a:rPr lang="en-US"/>
              <a:t>to finish</a:t>
            </a:r>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39</a:t>
            </a:fld>
            <a:endParaRPr lang="en-US" altLang="x-none"/>
          </a:p>
        </p:txBody>
      </p:sp>
    </p:spTree>
    <p:extLst>
      <p:ext uri="{BB962C8B-B14F-4D97-AF65-F5344CB8AC3E}">
        <p14:creationId xmlns:p14="http://schemas.microsoft.com/office/powerpoint/2010/main" val="408200340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40</a:t>
            </a:fld>
            <a:endParaRPr lang="en-US" altLang="x-none"/>
          </a:p>
        </p:txBody>
      </p:sp>
    </p:spTree>
    <p:extLst>
      <p:ext uri="{BB962C8B-B14F-4D97-AF65-F5344CB8AC3E}">
        <p14:creationId xmlns:p14="http://schemas.microsoft.com/office/powerpoint/2010/main" val="359221744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41</a:t>
            </a:fld>
            <a:endParaRPr lang="en-US" altLang="x-none"/>
          </a:p>
        </p:txBody>
      </p:sp>
    </p:spTree>
    <p:extLst>
      <p:ext uri="{BB962C8B-B14F-4D97-AF65-F5344CB8AC3E}">
        <p14:creationId xmlns:p14="http://schemas.microsoft.com/office/powerpoint/2010/main" val="244363211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42</a:t>
            </a:fld>
            <a:endParaRPr lang="en-US" altLang="x-none"/>
          </a:p>
        </p:txBody>
      </p:sp>
    </p:spTree>
    <p:extLst>
      <p:ext uri="{BB962C8B-B14F-4D97-AF65-F5344CB8AC3E}">
        <p14:creationId xmlns:p14="http://schemas.microsoft.com/office/powerpoint/2010/main" val="19726361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43</a:t>
            </a:fld>
            <a:endParaRPr lang="en-US" altLang="x-none"/>
          </a:p>
        </p:txBody>
      </p:sp>
    </p:spTree>
    <p:extLst>
      <p:ext uri="{BB962C8B-B14F-4D97-AF65-F5344CB8AC3E}">
        <p14:creationId xmlns:p14="http://schemas.microsoft.com/office/powerpoint/2010/main" val="361021198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44</a:t>
            </a:fld>
            <a:endParaRPr lang="en-US" altLang="x-none"/>
          </a:p>
        </p:txBody>
      </p:sp>
    </p:spTree>
    <p:extLst>
      <p:ext uri="{BB962C8B-B14F-4D97-AF65-F5344CB8AC3E}">
        <p14:creationId xmlns:p14="http://schemas.microsoft.com/office/powerpoint/2010/main" val="104086825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 overflow etc.</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45</a:t>
            </a:fld>
            <a:endParaRPr lang="en-US" altLang="x-none"/>
          </a:p>
        </p:txBody>
      </p:sp>
    </p:spTree>
    <p:extLst>
      <p:ext uri="{BB962C8B-B14F-4D97-AF65-F5344CB8AC3E}">
        <p14:creationId xmlns:p14="http://schemas.microsoft.com/office/powerpoint/2010/main" val="165201948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46</a:t>
            </a:fld>
            <a:endParaRPr lang="en-US" altLang="x-none"/>
          </a:p>
        </p:txBody>
      </p:sp>
    </p:spTree>
    <p:extLst>
      <p:ext uri="{BB962C8B-B14F-4D97-AF65-F5344CB8AC3E}">
        <p14:creationId xmlns:p14="http://schemas.microsoft.com/office/powerpoint/2010/main" val="90924073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47</a:t>
            </a:fld>
            <a:endParaRPr lang="en-US" altLang="x-none"/>
          </a:p>
        </p:txBody>
      </p:sp>
    </p:spTree>
    <p:extLst>
      <p:ext uri="{BB962C8B-B14F-4D97-AF65-F5344CB8AC3E}">
        <p14:creationId xmlns:p14="http://schemas.microsoft.com/office/powerpoint/2010/main" val="173065982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48</a:t>
            </a:fld>
            <a:endParaRPr lang="en-US" altLang="x-none"/>
          </a:p>
        </p:txBody>
      </p:sp>
    </p:spTree>
    <p:extLst>
      <p:ext uri="{BB962C8B-B14F-4D97-AF65-F5344CB8AC3E}">
        <p14:creationId xmlns:p14="http://schemas.microsoft.com/office/powerpoint/2010/main" val="169409393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49</a:t>
            </a:fld>
            <a:endParaRPr lang="en-US" altLang="x-none"/>
          </a:p>
        </p:txBody>
      </p:sp>
    </p:spTree>
    <p:extLst>
      <p:ext uri="{BB962C8B-B14F-4D97-AF65-F5344CB8AC3E}">
        <p14:creationId xmlns:p14="http://schemas.microsoft.com/office/powerpoint/2010/main" val="143612871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50</a:t>
            </a:fld>
            <a:endParaRPr lang="en-US" altLang="x-none"/>
          </a:p>
        </p:txBody>
      </p:sp>
    </p:spTree>
    <p:extLst>
      <p:ext uri="{BB962C8B-B14F-4D97-AF65-F5344CB8AC3E}">
        <p14:creationId xmlns:p14="http://schemas.microsoft.com/office/powerpoint/2010/main" val="19061064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4000500" y="6125492"/>
            <a:ext cx="4191000" cy="7325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spcBef>
                <a:spcPct val="20000"/>
              </a:spcBef>
            </a:pPr>
            <a:r>
              <a:rPr lang="en-US" altLang="x-none" sz="800" dirty="0">
                <a:latin typeface="Calibri" charset="0"/>
              </a:rPr>
              <a:t>This document is copyright (C) Stanford Computer Science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Jerry Cain, Lisa Yan and others.</a:t>
            </a:r>
          </a:p>
          <a:p>
            <a:pPr algn="ctr">
              <a:spcBef>
                <a:spcPct val="20000"/>
              </a:spcBef>
            </a:pPr>
            <a:r>
              <a:rPr lang="en-US" altLang="x-none" sz="800" dirty="0">
                <a:latin typeface="Calibri" charset="0"/>
              </a:rPr>
              <a:t>NOTICE RE UPLOADING TO WEBSITES:  This content is protected and may not be shared, uploaded, or distributed. (without expressed written permission)</a:t>
            </a:r>
          </a:p>
        </p:txBody>
      </p:sp>
    </p:spTree>
    <p:extLst>
      <p:ext uri="{BB962C8B-B14F-4D97-AF65-F5344CB8AC3E}">
        <p14:creationId xmlns:p14="http://schemas.microsoft.com/office/powerpoint/2010/main" val="18412255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666309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2809523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993416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210254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7709682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15844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3501476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13087796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741193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9DFBC-4C2C-E47A-BA49-19A7BB1D602F}"/>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6FCA7F6-E8AC-6FC4-ECC6-33C555EE00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9671112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a:t>
            </a:r>
            <a:r>
              <a:rPr lang="en-US" altLang="x-none" sz="800" dirty="0" err="1">
                <a:latin typeface="Calibri" charset="0"/>
              </a:rPr>
              <a:t>Troccoli</a:t>
            </a:r>
            <a:r>
              <a:rPr lang="en-US" altLang="x-none" sz="800" dirty="0">
                <a:latin typeface="Calibri" charset="0"/>
              </a:rPr>
              <a:t>,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Jerry Cain and others.</a:t>
            </a:r>
          </a:p>
        </p:txBody>
      </p:sp>
    </p:spTree>
    <p:extLst>
      <p:ext uri="{BB962C8B-B14F-4D97-AF65-F5344CB8AC3E}">
        <p14:creationId xmlns:p14="http://schemas.microsoft.com/office/powerpoint/2010/main" val="21131041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67799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2154083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391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99823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88032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010409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367521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7325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220480611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61" r:id="rId12"/>
    <p:sldLayoutId id="2147483662" r:id="rId13"/>
    <p:sldLayoutId id="2147483663" r:id="rId14"/>
    <p:sldLayoutId id="2147483664" r:id="rId15"/>
    <p:sldLayoutId id="2147483665" r:id="rId16"/>
    <p:sldLayoutId id="2147483666" r:id="rId17"/>
    <p:sldLayoutId id="2147483668" r:id="rId18"/>
    <p:sldLayoutId id="2147483669" r:id="rId19"/>
    <p:sldLayoutId id="2147483670"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cs107.stanford.edu/resources/gdb.html"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t>CS107 Lecture 5</a:t>
            </a:r>
            <a:br>
              <a:rPr lang="en-US" dirty="0"/>
            </a:br>
            <a:r>
              <a:rPr lang="en-US" sz="3400" dirty="0"/>
              <a:t>Bitwise Operators, Continued</a:t>
            </a:r>
          </a:p>
        </p:txBody>
      </p:sp>
      <p:sp>
        <p:nvSpPr>
          <p:cNvPr id="3" name="Subtitle 2">
            <a:extLst>
              <a:ext uri="{FF2B5EF4-FFF2-40B4-BE49-F238E27FC236}">
                <a16:creationId xmlns:a16="http://schemas.microsoft.com/office/drawing/2014/main" id="{07EAA89F-6B9D-BB4F-9609-8D56C72B9E0F}"/>
              </a:ext>
            </a:extLst>
          </p:cNvPr>
          <p:cNvSpPr>
            <a:spLocks noGrp="1"/>
          </p:cNvSpPr>
          <p:nvPr>
            <p:ph type="subTitle" idx="1"/>
          </p:nvPr>
        </p:nvSpPr>
        <p:spPr/>
        <p:txBody>
          <a:bodyPr/>
          <a:lstStyle/>
          <a:p>
            <a:pPr>
              <a:spcBef>
                <a:spcPts val="360"/>
              </a:spcBef>
            </a:pPr>
            <a:r>
              <a:rPr lang="en-US" sz="2000" dirty="0"/>
              <a:t>reading:</a:t>
            </a:r>
          </a:p>
          <a:p>
            <a:pPr>
              <a:spcBef>
                <a:spcPts val="360"/>
              </a:spcBef>
            </a:pPr>
            <a:r>
              <a:rPr lang="en-US" sz="2000" i="1" dirty="0"/>
              <a:t>Bryant &amp; </a:t>
            </a:r>
            <a:r>
              <a:rPr lang="en-US" sz="2000" i="1" dirty="0" err="1"/>
              <a:t>O’Hallaron</a:t>
            </a:r>
            <a:r>
              <a:rPr lang="en-US" sz="2000" i="1" dirty="0"/>
              <a:t>, Ch. 2.1</a:t>
            </a:r>
          </a:p>
          <a:p>
            <a:pPr>
              <a:spcBef>
                <a:spcPts val="360"/>
              </a:spcBef>
            </a:pPr>
            <a:endParaRPr lang="en-US" sz="2000" dirty="0"/>
          </a:p>
        </p:txBody>
      </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644D3-16A9-39A2-1415-C74FA7CFEBED}"/>
              </a:ext>
            </a:extLst>
          </p:cNvPr>
          <p:cNvSpPr>
            <a:spLocks noGrp="1"/>
          </p:cNvSpPr>
          <p:nvPr>
            <p:ph type="title"/>
          </p:nvPr>
        </p:nvSpPr>
        <p:spPr/>
        <p:txBody>
          <a:bodyPr/>
          <a:lstStyle/>
          <a:p>
            <a:r>
              <a:rPr lang="en-US" dirty="0"/>
              <a:t>Updates / Announcements</a:t>
            </a:r>
          </a:p>
        </p:txBody>
      </p:sp>
      <p:sp>
        <p:nvSpPr>
          <p:cNvPr id="3" name="Content Placeholder 2">
            <a:extLst>
              <a:ext uri="{FF2B5EF4-FFF2-40B4-BE49-F238E27FC236}">
                <a16:creationId xmlns:a16="http://schemas.microsoft.com/office/drawing/2014/main" id="{EEA25CAD-793F-9793-559C-23B947055D2F}"/>
              </a:ext>
            </a:extLst>
          </p:cNvPr>
          <p:cNvSpPr>
            <a:spLocks noGrp="1"/>
          </p:cNvSpPr>
          <p:nvPr>
            <p:ph idx="1"/>
          </p:nvPr>
        </p:nvSpPr>
        <p:spPr/>
        <p:txBody>
          <a:bodyPr/>
          <a:lstStyle/>
          <a:p>
            <a:r>
              <a:rPr lang="en-US" dirty="0"/>
              <a:t>Labs start this week!</a:t>
            </a:r>
          </a:p>
          <a:p>
            <a:pPr lvl="1"/>
            <a:r>
              <a:rPr lang="en-US" dirty="0"/>
              <a:t>Learning goals: practice with bit ops, exploring binary representations, GDB practice!</a:t>
            </a:r>
          </a:p>
          <a:p>
            <a:r>
              <a:rPr lang="en-US" dirty="0"/>
              <a:t>In-class Polls and location check-in:</a:t>
            </a:r>
          </a:p>
          <a:p>
            <a:pPr lvl="1"/>
            <a:r>
              <a:rPr lang="en-US" dirty="0"/>
              <a:t>If you encounter any check-in issues, please see us after lecture, we’re happy to help!  We’ll also display a list of any responses that didn’t have a check-in at the end of lecture.</a:t>
            </a:r>
          </a:p>
          <a:p>
            <a:pPr lvl="1"/>
            <a:r>
              <a:rPr lang="en-US" dirty="0"/>
              <a:t>Please make sure to come see us (or come let us know you can’t stick around, so we can make a note for later) – need to verify attendance to update any poll scores.</a:t>
            </a:r>
          </a:p>
          <a:p>
            <a:r>
              <a:rPr lang="en-US" dirty="0"/>
              <a:t>Assign1 released</a:t>
            </a:r>
          </a:p>
          <a:p>
            <a:pPr lvl="1"/>
            <a:r>
              <a:rPr lang="en-US" dirty="0"/>
              <a:t>Post-assignment goals: familiarity with bitwise manipulation, working around limitations of computer arithmetic, understanding real-world software impacts of integer representations, practicing debugging strategies with GDB.</a:t>
            </a:r>
          </a:p>
          <a:p>
            <a:pPr lvl="1"/>
            <a:r>
              <a:rPr lang="en-US" dirty="0"/>
              <a:t>We are eager to help in helper hours!  Focusing on helping you get unstuck to continue making progress, and helping you drive your own debugging.  Building familiarity with debugging will pay off tremendously throughout the quarter!</a:t>
            </a:r>
          </a:p>
          <a:p>
            <a:pPr lvl="1"/>
            <a:endParaRPr lang="en-US" dirty="0"/>
          </a:p>
          <a:p>
            <a:pPr lvl="1"/>
            <a:endParaRPr lang="en-US" dirty="0"/>
          </a:p>
          <a:p>
            <a:pPr lvl="1"/>
            <a:endParaRPr lang="en-US" dirty="0"/>
          </a:p>
        </p:txBody>
      </p:sp>
    </p:spTree>
    <p:extLst>
      <p:ext uri="{BB962C8B-B14F-4D97-AF65-F5344CB8AC3E}">
        <p14:creationId xmlns:p14="http://schemas.microsoft.com/office/powerpoint/2010/main" val="827039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73017C6-F1CB-F841-AEB5-52C17FC5C695}"/>
              </a:ext>
            </a:extLst>
          </p:cNvPr>
          <p:cNvSpPr>
            <a:spLocks noGrp="1"/>
          </p:cNvSpPr>
          <p:nvPr>
            <p:ph type="title"/>
          </p:nvPr>
        </p:nvSpPr>
        <p:spPr/>
        <p:txBody>
          <a:bodyPr/>
          <a:lstStyle/>
          <a:p>
            <a:r>
              <a:rPr lang="en-US" dirty="0"/>
              <a:t>CS107 Topic 1</a:t>
            </a:r>
          </a:p>
        </p:txBody>
      </p:sp>
      <p:sp>
        <p:nvSpPr>
          <p:cNvPr id="5" name="Content Placeholder 4">
            <a:extLst>
              <a:ext uri="{FF2B5EF4-FFF2-40B4-BE49-F238E27FC236}">
                <a16:creationId xmlns:a16="http://schemas.microsoft.com/office/drawing/2014/main" id="{B4F1271C-0DF2-5F4F-A405-38443489F6B3}"/>
              </a:ext>
            </a:extLst>
          </p:cNvPr>
          <p:cNvSpPr>
            <a:spLocks noGrp="1"/>
          </p:cNvSpPr>
          <p:nvPr>
            <p:ph idx="1"/>
          </p:nvPr>
        </p:nvSpPr>
        <p:spPr/>
        <p:txBody>
          <a:bodyPr/>
          <a:lstStyle/>
          <a:p>
            <a:pPr marL="0" indent="0">
              <a:buNone/>
            </a:pPr>
            <a:r>
              <a:rPr lang="en-US" b="1" u="sng" dirty="0"/>
              <a:t>How can a computer represent integer numbers?</a:t>
            </a:r>
            <a:r>
              <a:rPr lang="en-US" b="1" dirty="0"/>
              <a:t> </a:t>
            </a:r>
          </a:p>
          <a:p>
            <a:pPr marL="0" indent="0">
              <a:buNone/>
            </a:pPr>
            <a:endParaRPr lang="en-US" b="1" u="sng" dirty="0"/>
          </a:p>
          <a:p>
            <a:pPr marL="0" indent="0">
              <a:buNone/>
            </a:pPr>
            <a:r>
              <a:rPr lang="en-US" dirty="0"/>
              <a:t>Why is answering this question important?</a:t>
            </a:r>
          </a:p>
          <a:p>
            <a:r>
              <a:rPr lang="en-US" dirty="0"/>
              <a:t>Helps us understand the limitations of computer arithmetic (last week)</a:t>
            </a:r>
          </a:p>
          <a:p>
            <a:r>
              <a:rPr lang="en-US" dirty="0"/>
              <a:t>Shows us how to more efficiently perform arithmetic (today)</a:t>
            </a:r>
          </a:p>
          <a:p>
            <a:r>
              <a:rPr lang="en-US" dirty="0"/>
              <a:t>Shows us how we can encode data more compactly and efficiently (last time)</a:t>
            </a:r>
          </a:p>
        </p:txBody>
      </p:sp>
      <p:sp>
        <p:nvSpPr>
          <p:cNvPr id="6" name="TextBox 5">
            <a:extLst>
              <a:ext uri="{FF2B5EF4-FFF2-40B4-BE49-F238E27FC236}">
                <a16:creationId xmlns:a16="http://schemas.microsoft.com/office/drawing/2014/main" id="{B590E81E-6DF3-4D42-93E6-F30DB072684E}"/>
              </a:ext>
            </a:extLst>
          </p:cNvPr>
          <p:cNvSpPr txBox="1"/>
          <p:nvPr/>
        </p:nvSpPr>
        <p:spPr>
          <a:xfrm>
            <a:off x="190500" y="5387471"/>
            <a:ext cx="11811000" cy="1089529"/>
          </a:xfrm>
          <a:prstGeom prst="rect">
            <a:avLst/>
          </a:prstGeom>
          <a:noFill/>
          <a:ln>
            <a:solidFill>
              <a:schemeClr val="tx1"/>
            </a:solidFill>
          </a:ln>
        </p:spPr>
        <p:txBody>
          <a:bodyPr wrap="square" rtlCol="0">
            <a:spAutoFit/>
          </a:bodyPr>
          <a:lstStyle/>
          <a:p>
            <a:pPr marL="15875" algn="l" fontAlgn="auto">
              <a:lnSpc>
                <a:spcPct val="90000"/>
              </a:lnSpc>
              <a:spcBef>
                <a:spcPts val="500"/>
              </a:spcBef>
              <a:spcAft>
                <a:spcPts val="0"/>
              </a:spcAft>
            </a:pPr>
            <a:r>
              <a:rPr lang="en-US" sz="2400" b="1" dirty="0"/>
              <a:t>assign1:</a:t>
            </a:r>
            <a:r>
              <a:rPr lang="en-US" sz="2400" dirty="0"/>
              <a:t> implement 3 programs that manipulate binary representations to (1) work around the limitations of arithmetic with addition, (2) simulate a chamber of gas particles, and (3) print Unicode text to the terminal.</a:t>
            </a:r>
            <a:endParaRPr lang="en-US" sz="2400" dirty="0">
              <a:solidFill>
                <a:prstClr val="black"/>
              </a:solidFill>
              <a:latin typeface="Calibri" panose="020F0502020204030204"/>
            </a:endParaRPr>
          </a:p>
        </p:txBody>
      </p:sp>
    </p:spTree>
    <p:extLst>
      <p:ext uri="{BB962C8B-B14F-4D97-AF65-F5344CB8AC3E}">
        <p14:creationId xmlns:p14="http://schemas.microsoft.com/office/powerpoint/2010/main" val="21353584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73017C6-F1CB-F841-AEB5-52C17FC5C695}"/>
              </a:ext>
            </a:extLst>
          </p:cNvPr>
          <p:cNvSpPr>
            <a:spLocks noGrp="1"/>
          </p:cNvSpPr>
          <p:nvPr>
            <p:ph type="title"/>
          </p:nvPr>
        </p:nvSpPr>
        <p:spPr/>
        <p:txBody>
          <a:bodyPr/>
          <a:lstStyle/>
          <a:p>
            <a:r>
              <a:rPr lang="en-US" dirty="0"/>
              <a:t>Learning Goals</a:t>
            </a:r>
          </a:p>
        </p:txBody>
      </p:sp>
      <p:sp>
        <p:nvSpPr>
          <p:cNvPr id="5" name="Content Placeholder 4">
            <a:extLst>
              <a:ext uri="{FF2B5EF4-FFF2-40B4-BE49-F238E27FC236}">
                <a16:creationId xmlns:a16="http://schemas.microsoft.com/office/drawing/2014/main" id="{B4F1271C-0DF2-5F4F-A405-38443489F6B3}"/>
              </a:ext>
            </a:extLst>
          </p:cNvPr>
          <p:cNvSpPr>
            <a:spLocks noGrp="1"/>
          </p:cNvSpPr>
          <p:nvPr>
            <p:ph idx="1"/>
          </p:nvPr>
        </p:nvSpPr>
        <p:spPr/>
        <p:txBody>
          <a:bodyPr/>
          <a:lstStyle/>
          <a:p>
            <a:r>
              <a:rPr lang="en-US" dirty="0"/>
              <a:t>Learn about the bit shift operators</a:t>
            </a:r>
          </a:p>
          <a:p>
            <a:r>
              <a:rPr lang="en-US" dirty="0"/>
              <a:t>Understand when to use one bitwise operator vs. another in your program</a:t>
            </a:r>
          </a:p>
          <a:p>
            <a:r>
              <a:rPr lang="en-US" dirty="0"/>
              <a:t>Get practice with writing programs that manipulate binary representations</a:t>
            </a:r>
          </a:p>
          <a:p>
            <a:endParaRPr lang="en-US" dirty="0"/>
          </a:p>
        </p:txBody>
      </p:sp>
    </p:spTree>
    <p:extLst>
      <p:ext uri="{BB962C8B-B14F-4D97-AF65-F5344CB8AC3E}">
        <p14:creationId xmlns:p14="http://schemas.microsoft.com/office/powerpoint/2010/main" val="26326273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pPr>
              <a:tabLst>
                <a:tab pos="11595100" algn="r"/>
              </a:tabLst>
            </a:pPr>
            <a:r>
              <a:rPr lang="en-US" b="1" dirty="0"/>
              <a:t>Recap</a:t>
            </a:r>
            <a:r>
              <a:rPr lang="en-US" dirty="0"/>
              <a:t>: Bit Operators so far	</a:t>
            </a:r>
          </a:p>
          <a:p>
            <a:pPr>
              <a:tabLst>
                <a:tab pos="11595100" algn="r"/>
              </a:tabLst>
            </a:pPr>
            <a:r>
              <a:rPr lang="en-US" dirty="0"/>
              <a:t>Bit Shift Operators	</a:t>
            </a:r>
            <a:endParaRPr lang="en-US" b="1" dirty="0"/>
          </a:p>
          <a:p>
            <a:pPr>
              <a:tabLst>
                <a:tab pos="11595100" algn="r"/>
              </a:tabLst>
            </a:pPr>
            <a:r>
              <a:rPr lang="en-US" b="1" dirty="0"/>
              <a:t>Example:</a:t>
            </a:r>
            <a:r>
              <a:rPr lang="en-US" dirty="0"/>
              <a:t> Powers of 2	</a:t>
            </a:r>
          </a:p>
          <a:p>
            <a:pPr>
              <a:tabLst>
                <a:tab pos="11595100" algn="r"/>
              </a:tabLst>
            </a:pPr>
            <a:r>
              <a:rPr lang="en-US" b="1" dirty="0"/>
              <a:t>Demo: </a:t>
            </a:r>
            <a:r>
              <a:rPr lang="en-US" dirty="0"/>
              <a:t>GDB</a:t>
            </a:r>
            <a:endParaRPr lang="en-US" b="1" dirty="0"/>
          </a:p>
          <a:p>
            <a:pPr>
              <a:tabLst>
                <a:tab pos="11595100" algn="r"/>
              </a:tabLst>
            </a:pPr>
            <a:endParaRPr lang="en-US" dirty="0"/>
          </a:p>
        </p:txBody>
      </p:sp>
      <p:sp>
        <p:nvSpPr>
          <p:cNvPr id="4" name="TextBox 3">
            <a:extLst>
              <a:ext uri="{FF2B5EF4-FFF2-40B4-BE49-F238E27FC236}">
                <a16:creationId xmlns:a16="http://schemas.microsoft.com/office/drawing/2014/main" id="{691B7E33-59DD-7F97-EAC7-5D7ED96260B6}"/>
              </a:ext>
            </a:extLst>
          </p:cNvPr>
          <p:cNvSpPr txBox="1"/>
          <p:nvPr/>
        </p:nvSpPr>
        <p:spPr>
          <a:xfrm>
            <a:off x="3091010" y="6336268"/>
            <a:ext cx="6009979"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/class/cs107/lecture-code/lect5 .</a:t>
            </a:r>
          </a:p>
        </p:txBody>
      </p:sp>
    </p:spTree>
    <p:extLst>
      <p:ext uri="{BB962C8B-B14F-4D97-AF65-F5344CB8AC3E}">
        <p14:creationId xmlns:p14="http://schemas.microsoft.com/office/powerpoint/2010/main" val="29252315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pPr>
              <a:tabLst>
                <a:tab pos="11595100" algn="r"/>
              </a:tabLst>
            </a:pPr>
            <a:r>
              <a:rPr lang="en-US" b="1" dirty="0"/>
              <a:t>Recap: Bit Operators so far	</a:t>
            </a:r>
          </a:p>
          <a:p>
            <a:pPr>
              <a:tabLst>
                <a:tab pos="11595100" algn="r"/>
              </a:tabLst>
            </a:pPr>
            <a:r>
              <a:rPr lang="en-US" dirty="0">
                <a:solidFill>
                  <a:schemeClr val="bg1">
                    <a:lumMod val="85000"/>
                  </a:schemeClr>
                </a:solidFill>
              </a:rPr>
              <a:t>Bit Shift Operators	</a:t>
            </a:r>
            <a:endParaRPr lang="en-US" b="1" dirty="0">
              <a:solidFill>
                <a:schemeClr val="bg1">
                  <a:lumMod val="85000"/>
                </a:schemeClr>
              </a:solidFill>
            </a:endParaRPr>
          </a:p>
          <a:p>
            <a:pPr>
              <a:tabLst>
                <a:tab pos="11595100" algn="r"/>
              </a:tabLst>
            </a:pPr>
            <a:r>
              <a:rPr lang="en-US" b="1" dirty="0">
                <a:solidFill>
                  <a:schemeClr val="bg1">
                    <a:lumMod val="85000"/>
                  </a:schemeClr>
                </a:solidFill>
              </a:rPr>
              <a:t>Example:</a:t>
            </a:r>
            <a:r>
              <a:rPr lang="en-US" dirty="0">
                <a:solidFill>
                  <a:schemeClr val="bg1">
                    <a:lumMod val="85000"/>
                  </a:schemeClr>
                </a:solidFill>
              </a:rPr>
              <a:t> Powers of 2	</a:t>
            </a:r>
          </a:p>
          <a:p>
            <a:pPr>
              <a:tabLst>
                <a:tab pos="11595100" algn="r"/>
              </a:tabLst>
            </a:pPr>
            <a:r>
              <a:rPr lang="en-US" b="1" dirty="0">
                <a:solidFill>
                  <a:schemeClr val="bg1">
                    <a:lumMod val="85000"/>
                  </a:schemeClr>
                </a:solidFill>
              </a:rPr>
              <a:t>Demo: </a:t>
            </a:r>
            <a:r>
              <a:rPr lang="en-US" dirty="0">
                <a:solidFill>
                  <a:schemeClr val="bg1">
                    <a:lumMod val="85000"/>
                  </a:schemeClr>
                </a:solidFill>
              </a:rPr>
              <a:t>GDB</a:t>
            </a:r>
            <a:endParaRPr lang="en-US" b="1" dirty="0">
              <a:solidFill>
                <a:schemeClr val="bg1">
                  <a:lumMod val="85000"/>
                </a:schemeClr>
              </a:solidFill>
            </a:endParaRPr>
          </a:p>
          <a:p>
            <a:pPr>
              <a:tabLst>
                <a:tab pos="11595100" algn="r"/>
              </a:tabLst>
            </a:pPr>
            <a:endParaRPr lang="en-US" dirty="0">
              <a:solidFill>
                <a:schemeClr val="bg1">
                  <a:lumMod val="85000"/>
                </a:schemeClr>
              </a:solidFill>
            </a:endParaRPr>
          </a:p>
        </p:txBody>
      </p:sp>
      <p:sp>
        <p:nvSpPr>
          <p:cNvPr id="4" name="TextBox 3">
            <a:extLst>
              <a:ext uri="{FF2B5EF4-FFF2-40B4-BE49-F238E27FC236}">
                <a16:creationId xmlns:a16="http://schemas.microsoft.com/office/drawing/2014/main" id="{691B7E33-59DD-7F97-EAC7-5D7ED96260B6}"/>
              </a:ext>
            </a:extLst>
          </p:cNvPr>
          <p:cNvSpPr txBox="1"/>
          <p:nvPr/>
        </p:nvSpPr>
        <p:spPr>
          <a:xfrm>
            <a:off x="3091010" y="6336268"/>
            <a:ext cx="6009979"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/class/cs107/lecture-code/lect5 .</a:t>
            </a:r>
          </a:p>
        </p:txBody>
      </p:sp>
    </p:spTree>
    <p:extLst>
      <p:ext uri="{BB962C8B-B14F-4D97-AF65-F5344CB8AC3E}">
        <p14:creationId xmlns:p14="http://schemas.microsoft.com/office/powerpoint/2010/main" val="31410639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A3843-CC22-B24F-AC97-F71AC5E3CE10}"/>
              </a:ext>
            </a:extLst>
          </p:cNvPr>
          <p:cNvSpPr>
            <a:spLocks noGrp="1"/>
          </p:cNvSpPr>
          <p:nvPr>
            <p:ph type="title"/>
          </p:nvPr>
        </p:nvSpPr>
        <p:spPr/>
        <p:txBody>
          <a:bodyPr/>
          <a:lstStyle/>
          <a:p>
            <a:r>
              <a:rPr lang="en-US" dirty="0"/>
              <a:t>Bits and Bytes So Far</a:t>
            </a:r>
          </a:p>
        </p:txBody>
      </p:sp>
      <p:sp>
        <p:nvSpPr>
          <p:cNvPr id="3" name="Content Placeholder 2">
            <a:extLst>
              <a:ext uri="{FF2B5EF4-FFF2-40B4-BE49-F238E27FC236}">
                <a16:creationId xmlns:a16="http://schemas.microsoft.com/office/drawing/2014/main" id="{05D0332F-0852-EA46-BEF1-E1A93D425B79}"/>
              </a:ext>
            </a:extLst>
          </p:cNvPr>
          <p:cNvSpPr>
            <a:spLocks noGrp="1"/>
          </p:cNvSpPr>
          <p:nvPr>
            <p:ph idx="1"/>
          </p:nvPr>
        </p:nvSpPr>
        <p:spPr/>
        <p:txBody>
          <a:bodyPr/>
          <a:lstStyle/>
          <a:p>
            <a:pPr marL="0" indent="0">
              <a:lnSpc>
                <a:spcPct val="100000"/>
              </a:lnSpc>
              <a:spcBef>
                <a:spcPts val="500"/>
              </a:spcBef>
              <a:buNone/>
            </a:pPr>
            <a:r>
              <a:rPr lang="en-US" sz="2600" dirty="0">
                <a:solidFill>
                  <a:schemeClr val="accent6"/>
                </a:solidFill>
                <a:latin typeface="Consolas" panose="020B0609020204030204" pitchFamily="49" charset="0"/>
                <a:cs typeface="Consolas" panose="020B0609020204030204" pitchFamily="49" charset="0"/>
              </a:rPr>
              <a:t>// 1. Data is really stored in binary</a:t>
            </a:r>
          </a:p>
          <a:p>
            <a:pPr marL="0" indent="0">
              <a:lnSpc>
                <a:spcPct val="100000"/>
              </a:lnSpc>
              <a:spcBef>
                <a:spcPts val="500"/>
              </a:spcBef>
              <a:buNone/>
            </a:pPr>
            <a:r>
              <a:rPr lang="en-US" sz="2600" dirty="0">
                <a:latin typeface="Consolas" panose="020B0609020204030204" pitchFamily="49" charset="0"/>
                <a:cs typeface="Consolas" panose="020B0609020204030204" pitchFamily="49" charset="0"/>
              </a:rPr>
              <a:t>int x = 5;	  </a:t>
            </a:r>
            <a:r>
              <a:rPr lang="en-US" sz="2600" dirty="0">
                <a:solidFill>
                  <a:schemeClr val="accent6"/>
                </a:solidFill>
                <a:latin typeface="Consolas" panose="020B0609020204030204" pitchFamily="49" charset="0"/>
                <a:cs typeface="Consolas" panose="020B0609020204030204" pitchFamily="49" charset="0"/>
              </a:rPr>
              <a:t>// really 0b00…0101 in memory!</a:t>
            </a:r>
          </a:p>
          <a:p>
            <a:pPr marL="0" indent="0">
              <a:lnSpc>
                <a:spcPct val="100000"/>
              </a:lnSpc>
              <a:spcBef>
                <a:spcPts val="500"/>
              </a:spcBef>
              <a:buNone/>
            </a:pPr>
            <a:endParaRPr lang="en-US" sz="2600" dirty="0">
              <a:solidFill>
                <a:schemeClr val="accent6">
                  <a:lumMod val="75000"/>
                </a:schemeClr>
              </a:solidFill>
              <a:latin typeface="Consolas" panose="020B0609020204030204" pitchFamily="49" charset="0"/>
              <a:cs typeface="Consolas" panose="020B0609020204030204" pitchFamily="49" charset="0"/>
            </a:endParaRPr>
          </a:p>
          <a:p>
            <a:pPr marL="0" indent="0">
              <a:lnSpc>
                <a:spcPct val="100000"/>
              </a:lnSpc>
              <a:spcBef>
                <a:spcPts val="500"/>
              </a:spcBef>
              <a:buNone/>
            </a:pPr>
            <a:r>
              <a:rPr lang="en-US" sz="2600" dirty="0">
                <a:solidFill>
                  <a:schemeClr val="accent6"/>
                </a:solidFill>
                <a:latin typeface="Consolas" panose="020B0609020204030204" pitchFamily="49" charset="0"/>
                <a:cs typeface="Consolas" panose="020B0609020204030204" pitchFamily="49" charset="0"/>
              </a:rPr>
              <a:t>// 2. We know what that binary representation is for integers</a:t>
            </a:r>
          </a:p>
          <a:p>
            <a:pPr marL="0" indent="0">
              <a:lnSpc>
                <a:spcPct val="100000"/>
              </a:lnSpc>
              <a:spcBef>
                <a:spcPts val="500"/>
              </a:spcBef>
              <a:buNone/>
            </a:pPr>
            <a:r>
              <a:rPr lang="en-US" sz="2600" dirty="0">
                <a:latin typeface="Consolas" panose="020B0609020204030204" pitchFamily="49" charset="0"/>
                <a:cs typeface="Consolas" panose="020B0609020204030204" pitchFamily="49" charset="0"/>
              </a:rPr>
              <a:t>int y = -5;  </a:t>
            </a:r>
            <a:r>
              <a:rPr lang="en-US" sz="2600" dirty="0">
                <a:solidFill>
                  <a:schemeClr val="accent6"/>
                </a:solidFill>
                <a:latin typeface="Consolas" panose="020B0609020204030204" pitchFamily="49" charset="0"/>
                <a:cs typeface="Consolas" panose="020B0609020204030204" pitchFamily="49" charset="0"/>
              </a:rPr>
              <a:t>// two’s complement: 0b111...11011</a:t>
            </a:r>
          </a:p>
          <a:p>
            <a:pPr marL="0" indent="0">
              <a:lnSpc>
                <a:spcPct val="100000"/>
              </a:lnSpc>
              <a:spcBef>
                <a:spcPts val="500"/>
              </a:spcBef>
              <a:buNone/>
            </a:pPr>
            <a:endParaRPr lang="en-US" sz="2600" dirty="0">
              <a:solidFill>
                <a:schemeClr val="accent6"/>
              </a:solidFill>
            </a:endParaRPr>
          </a:p>
          <a:p>
            <a:pPr marL="0" indent="0">
              <a:lnSpc>
                <a:spcPct val="100000"/>
              </a:lnSpc>
              <a:spcBef>
                <a:spcPts val="500"/>
              </a:spcBef>
              <a:buNone/>
            </a:pPr>
            <a:r>
              <a:rPr lang="en-US" sz="2600" dirty="0">
                <a:solidFill>
                  <a:schemeClr val="accent6"/>
                </a:solidFill>
                <a:latin typeface="Consolas" panose="020B0609020204030204" pitchFamily="49" charset="0"/>
                <a:cs typeface="Consolas" panose="020B0609020204030204" pitchFamily="49" charset="0"/>
              </a:rPr>
              <a:t>// 3. We can use/manipulate a binary representation with bit ops</a:t>
            </a:r>
            <a:endParaRPr lang="en-US" sz="2600" dirty="0">
              <a:solidFill>
                <a:schemeClr val="accent6"/>
              </a:solidFill>
            </a:endParaRPr>
          </a:p>
          <a:p>
            <a:pPr marL="0" indent="0">
              <a:lnSpc>
                <a:spcPct val="100000"/>
              </a:lnSpc>
              <a:spcBef>
                <a:spcPts val="500"/>
              </a:spcBef>
              <a:buNone/>
            </a:pPr>
            <a:r>
              <a:rPr lang="en-US" sz="2600" dirty="0">
                <a:latin typeface="Consolas" panose="020B0609020204030204" pitchFamily="49" charset="0"/>
                <a:cs typeface="Consolas" panose="020B0609020204030204" pitchFamily="49" charset="0"/>
              </a:rPr>
              <a:t>x |= 0x2;  </a:t>
            </a:r>
            <a:r>
              <a:rPr lang="en-US" sz="2600" dirty="0">
                <a:solidFill>
                  <a:schemeClr val="accent6"/>
                </a:solidFill>
                <a:latin typeface="Consolas" panose="020B0609020204030204" pitchFamily="49" charset="0"/>
                <a:cs typeface="Consolas" panose="020B0609020204030204" pitchFamily="49" charset="0"/>
              </a:rPr>
              <a:t>// turn on the 2nd bit from the right: 0b00…0111</a:t>
            </a:r>
          </a:p>
          <a:p>
            <a:pPr marL="0" indent="0">
              <a:lnSpc>
                <a:spcPct val="100000"/>
              </a:lnSpc>
              <a:spcBef>
                <a:spcPts val="500"/>
              </a:spcBef>
              <a:buNone/>
            </a:pPr>
            <a:endParaRPr lang="en-US" sz="2600" dirty="0">
              <a:solidFill>
                <a:schemeClr val="accent6"/>
              </a:solidFill>
              <a:latin typeface="Consolas" panose="020B0609020204030204" pitchFamily="49" charset="0"/>
              <a:cs typeface="Consolas" panose="020B0609020204030204" pitchFamily="49" charset="0"/>
            </a:endParaRPr>
          </a:p>
          <a:p>
            <a:pPr marL="0" indent="0">
              <a:lnSpc>
                <a:spcPct val="100000"/>
              </a:lnSpc>
              <a:spcBef>
                <a:spcPts val="500"/>
              </a:spcBef>
              <a:buNone/>
            </a:pPr>
            <a:r>
              <a:rPr lang="en-US" sz="2600" dirty="0">
                <a:solidFill>
                  <a:schemeClr val="accent6"/>
                </a:solidFill>
                <a:latin typeface="Consolas" panose="020B0609020204030204" pitchFamily="49" charset="0"/>
                <a:cs typeface="Consolas" panose="020B0609020204030204" pitchFamily="49" charset="0"/>
              </a:rPr>
              <a:t>// 4. A variable and its binary representation are</a:t>
            </a:r>
          </a:p>
          <a:p>
            <a:pPr marL="0" indent="0">
              <a:lnSpc>
                <a:spcPct val="100000"/>
              </a:lnSpc>
              <a:spcBef>
                <a:spcPts val="500"/>
              </a:spcBef>
              <a:buNone/>
            </a:pPr>
            <a:r>
              <a:rPr lang="en-US" sz="2600" dirty="0">
                <a:solidFill>
                  <a:schemeClr val="accent6"/>
                </a:solidFill>
                <a:latin typeface="Consolas" panose="020B0609020204030204" pitchFamily="49" charset="0"/>
                <a:cs typeface="Consolas" panose="020B0609020204030204" pitchFamily="49" charset="0"/>
              </a:rPr>
              <a:t>// one and the same</a:t>
            </a:r>
          </a:p>
          <a:p>
            <a:pPr marL="0" indent="0">
              <a:lnSpc>
                <a:spcPct val="100000"/>
              </a:lnSpc>
              <a:spcBef>
                <a:spcPts val="500"/>
              </a:spcBef>
              <a:buNone/>
            </a:pP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("%d\n", x); </a:t>
            </a:r>
            <a:r>
              <a:rPr lang="en-US" sz="2600" dirty="0">
                <a:solidFill>
                  <a:schemeClr val="accent6"/>
                </a:solidFill>
                <a:latin typeface="Consolas" panose="020B0609020204030204" pitchFamily="49" charset="0"/>
                <a:cs typeface="Consolas" panose="020B0609020204030204" pitchFamily="49" charset="0"/>
              </a:rPr>
              <a:t>// prints 7!</a:t>
            </a:r>
            <a:endParaRPr lang="en-US" sz="2600" dirty="0">
              <a:solidFill>
                <a:schemeClr val="accent6"/>
              </a:solidFill>
            </a:endParaRPr>
          </a:p>
        </p:txBody>
      </p:sp>
    </p:spTree>
    <p:extLst>
      <p:ext uri="{BB962C8B-B14F-4D97-AF65-F5344CB8AC3E}">
        <p14:creationId xmlns:p14="http://schemas.microsoft.com/office/powerpoint/2010/main" val="3912181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A3843-CC22-B24F-AC97-F71AC5E3CE10}"/>
              </a:ext>
            </a:extLst>
          </p:cNvPr>
          <p:cNvSpPr>
            <a:spLocks noGrp="1"/>
          </p:cNvSpPr>
          <p:nvPr>
            <p:ph type="title"/>
          </p:nvPr>
        </p:nvSpPr>
        <p:spPr/>
        <p:txBody>
          <a:bodyPr/>
          <a:lstStyle/>
          <a:p>
            <a:r>
              <a:rPr lang="en-US" dirty="0"/>
              <a:t>Bitwise OR (|)</a:t>
            </a:r>
          </a:p>
        </p:txBody>
      </p:sp>
      <p:sp>
        <p:nvSpPr>
          <p:cNvPr id="4" name="Content Placeholder 2">
            <a:extLst>
              <a:ext uri="{FF2B5EF4-FFF2-40B4-BE49-F238E27FC236}">
                <a16:creationId xmlns:a16="http://schemas.microsoft.com/office/drawing/2014/main" id="{243E5BC6-417E-8545-AA3C-5ED966371D1E}"/>
              </a:ext>
            </a:extLst>
          </p:cNvPr>
          <p:cNvSpPr txBox="1">
            <a:spLocks/>
          </p:cNvSpPr>
          <p:nvPr/>
        </p:nvSpPr>
        <p:spPr bwMode="auto">
          <a:xfrm>
            <a:off x="152400" y="1295400"/>
            <a:ext cx="118110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b="1" dirty="0"/>
              <a:t>| with 1 is useful for turning select bits on</a:t>
            </a:r>
            <a:r>
              <a:rPr lang="en-US" dirty="0"/>
              <a:t>.</a:t>
            </a:r>
          </a:p>
          <a:p>
            <a:pPr marL="0" indent="0">
              <a:lnSpc>
                <a:spcPct val="100000"/>
              </a:lnSpc>
              <a:spcBef>
                <a:spcPts val="0"/>
              </a:spcBef>
              <a:buNone/>
            </a:pPr>
            <a:r>
              <a:rPr lang="en-US" dirty="0">
                <a:latin typeface="Consolas" panose="020B0609020204030204" pitchFamily="49" charset="0"/>
                <a:cs typeface="Consolas" panose="020B0609020204030204" pitchFamily="49" charset="0"/>
              </a:rPr>
              <a:t>int x = 5; </a:t>
            </a:r>
            <a:r>
              <a:rPr lang="en-US" dirty="0">
                <a:solidFill>
                  <a:schemeClr val="accent6">
                    <a:lumMod val="75000"/>
                  </a:schemeClr>
                </a:solidFill>
                <a:latin typeface="Consolas" panose="020B0609020204030204" pitchFamily="49" charset="0"/>
                <a:cs typeface="Consolas" panose="020B0609020204030204" pitchFamily="49" charset="0"/>
              </a:rPr>
              <a:t>// 0b101</a:t>
            </a:r>
          </a:p>
          <a:p>
            <a:pPr marL="0" indent="0">
              <a:lnSpc>
                <a:spcPct val="100000"/>
              </a:lnSpc>
              <a:spcBef>
                <a:spcPts val="0"/>
              </a:spcBef>
              <a:buNone/>
            </a:pPr>
            <a:endParaRPr lang="en-US" dirty="0">
              <a:latin typeface="Consolas" panose="020B0609020204030204" pitchFamily="49" charset="0"/>
              <a:cs typeface="Consolas" panose="020B0609020204030204" pitchFamily="49" charset="0"/>
            </a:endParaRPr>
          </a:p>
          <a:p>
            <a:pPr marL="0" indent="0">
              <a:lnSpc>
                <a:spcPct val="100000"/>
              </a:lnSpc>
              <a:spcBef>
                <a:spcPts val="0"/>
              </a:spcBef>
              <a:buNone/>
            </a:pPr>
            <a:r>
              <a:rPr lang="en-US" dirty="0">
                <a:solidFill>
                  <a:schemeClr val="accent6">
                    <a:lumMod val="75000"/>
                  </a:schemeClr>
                </a:solidFill>
                <a:latin typeface="Consolas" panose="020B0609020204030204" pitchFamily="49" charset="0"/>
                <a:cs typeface="Consolas" panose="020B0609020204030204" pitchFamily="49" charset="0"/>
              </a:rPr>
              <a:t>// Turn on the 2</a:t>
            </a:r>
            <a:r>
              <a:rPr lang="en-US" baseline="30000" dirty="0">
                <a:solidFill>
                  <a:schemeClr val="accent6">
                    <a:lumMod val="75000"/>
                  </a:schemeClr>
                </a:solidFill>
                <a:latin typeface="Consolas" panose="020B0609020204030204" pitchFamily="49" charset="0"/>
                <a:cs typeface="Consolas" panose="020B0609020204030204" pitchFamily="49" charset="0"/>
              </a:rPr>
              <a:t>nd</a:t>
            </a:r>
            <a:r>
              <a:rPr lang="en-US" dirty="0">
                <a:solidFill>
                  <a:schemeClr val="accent6">
                    <a:lumMod val="75000"/>
                  </a:schemeClr>
                </a:solidFill>
                <a:latin typeface="Consolas" panose="020B0609020204030204" pitchFamily="49" charset="0"/>
                <a:cs typeface="Consolas" panose="020B0609020204030204" pitchFamily="49" charset="0"/>
              </a:rPr>
              <a:t> bit from the right</a:t>
            </a:r>
          </a:p>
          <a:p>
            <a:pPr marL="0" indent="0">
              <a:lnSpc>
                <a:spcPct val="100000"/>
              </a:lnSpc>
              <a:spcBef>
                <a:spcPts val="0"/>
              </a:spcBef>
              <a:buNone/>
            </a:pPr>
            <a:r>
              <a:rPr lang="en-US" dirty="0">
                <a:latin typeface="Consolas" panose="020B0609020204030204" pitchFamily="49" charset="0"/>
                <a:cs typeface="Consolas" panose="020B0609020204030204" pitchFamily="49" charset="0"/>
              </a:rPr>
              <a:t>x |= 0x2; </a:t>
            </a:r>
            <a:r>
              <a:rPr lang="en-US" dirty="0">
                <a:solidFill>
                  <a:schemeClr val="accent6">
                    <a:lumMod val="75000"/>
                  </a:schemeClr>
                </a:solidFill>
                <a:latin typeface="Consolas" panose="020B0609020204030204" pitchFamily="49" charset="0"/>
                <a:cs typeface="Consolas" panose="020B0609020204030204" pitchFamily="49" charset="0"/>
              </a:rPr>
              <a:t>// 0b111</a:t>
            </a:r>
          </a:p>
          <a:p>
            <a:pPr marL="0" indent="0">
              <a:lnSpc>
                <a:spcPct val="100000"/>
              </a:lnSpc>
              <a:spcBef>
                <a:spcPts val="0"/>
              </a:spcBef>
              <a:buNone/>
            </a:pPr>
            <a:endParaRPr lang="en-US" dirty="0">
              <a:solidFill>
                <a:schemeClr val="accent6">
                  <a:lumMod val="75000"/>
                </a:schemeClr>
              </a:solidFill>
              <a:latin typeface="Consolas" panose="020B0609020204030204" pitchFamily="49" charset="0"/>
              <a:cs typeface="Consolas" panose="020B0609020204030204" pitchFamily="49" charset="0"/>
            </a:endParaRPr>
          </a:p>
          <a:p>
            <a:pPr marL="0" indent="0" fontAlgn="auto">
              <a:spcAft>
                <a:spcPts val="0"/>
              </a:spcAft>
              <a:buNone/>
            </a:pPr>
            <a:r>
              <a:rPr lang="en-US" b="1" dirty="0"/>
              <a:t>| is useful for taking the union of bits.</a:t>
            </a:r>
            <a:endParaRPr lang="en-US" dirty="0"/>
          </a:p>
          <a:p>
            <a:pPr marL="0" indent="0">
              <a:lnSpc>
                <a:spcPct val="100000"/>
              </a:lnSpc>
              <a:spcBef>
                <a:spcPts val="0"/>
              </a:spcBef>
              <a:buNone/>
            </a:pPr>
            <a:r>
              <a:rPr lang="en-US" dirty="0">
                <a:latin typeface="Consolas" panose="020B0609020204030204" pitchFamily="49" charset="0"/>
                <a:cs typeface="Consolas" panose="020B0609020204030204" pitchFamily="49" charset="0"/>
              </a:rPr>
              <a:t>int x = 5;     </a:t>
            </a:r>
            <a:r>
              <a:rPr lang="en-US" dirty="0">
                <a:solidFill>
                  <a:schemeClr val="accent6">
                    <a:lumMod val="75000"/>
                  </a:schemeClr>
                </a:solidFill>
                <a:latin typeface="Consolas" panose="020B0609020204030204" pitchFamily="49" charset="0"/>
                <a:cs typeface="Consolas" panose="020B0609020204030204" pitchFamily="49" charset="0"/>
              </a:rPr>
              <a:t>// 0b00101</a:t>
            </a:r>
          </a:p>
          <a:p>
            <a:pPr marL="0" indent="0">
              <a:lnSpc>
                <a:spcPct val="100000"/>
              </a:lnSpc>
              <a:spcBef>
                <a:spcPts val="0"/>
              </a:spcBef>
              <a:buNone/>
            </a:pPr>
            <a:r>
              <a:rPr lang="en-US" dirty="0">
                <a:latin typeface="Consolas" panose="020B0609020204030204" pitchFamily="49" charset="0"/>
                <a:cs typeface="Consolas" panose="020B0609020204030204" pitchFamily="49" charset="0"/>
              </a:rPr>
              <a:t>int y = 26;    </a:t>
            </a:r>
            <a:r>
              <a:rPr lang="en-US" dirty="0">
                <a:solidFill>
                  <a:schemeClr val="accent6">
                    <a:lumMod val="75000"/>
                  </a:schemeClr>
                </a:solidFill>
                <a:latin typeface="Consolas" panose="020B0609020204030204" pitchFamily="49" charset="0"/>
                <a:cs typeface="Consolas" panose="020B0609020204030204" pitchFamily="49" charset="0"/>
              </a:rPr>
              <a:t>// 0b11010</a:t>
            </a:r>
          </a:p>
          <a:p>
            <a:pPr marL="0" indent="0">
              <a:lnSpc>
                <a:spcPct val="100000"/>
              </a:lnSpc>
              <a:spcBef>
                <a:spcPts val="0"/>
              </a:spcBef>
              <a:buNone/>
            </a:pPr>
            <a:r>
              <a:rPr lang="en-US" dirty="0">
                <a:latin typeface="Consolas" panose="020B0609020204030204" pitchFamily="49" charset="0"/>
                <a:cs typeface="Consolas" panose="020B0609020204030204" pitchFamily="49" charset="0"/>
              </a:rPr>
              <a:t>int z = x | y; </a:t>
            </a:r>
            <a:r>
              <a:rPr lang="en-US" dirty="0">
                <a:solidFill>
                  <a:schemeClr val="accent6">
                    <a:lumMod val="75000"/>
                  </a:schemeClr>
                </a:solidFill>
                <a:latin typeface="Consolas" panose="020B0609020204030204" pitchFamily="49" charset="0"/>
                <a:cs typeface="Consolas" panose="020B0609020204030204" pitchFamily="49" charset="0"/>
              </a:rPr>
              <a:t>// 0b11111</a:t>
            </a:r>
          </a:p>
          <a:p>
            <a:pPr marL="0" indent="0">
              <a:lnSpc>
                <a:spcPct val="100000"/>
              </a:lnSpc>
              <a:spcBef>
                <a:spcPts val="0"/>
              </a:spcBef>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"%d\n"</a:t>
            </a:r>
            <a:r>
              <a:rPr lang="en-US" dirty="0">
                <a:latin typeface="Consolas" panose="020B0609020204030204" pitchFamily="49" charset="0"/>
                <a:cs typeface="Consolas" panose="020B0609020204030204" pitchFamily="49" charset="0"/>
              </a:rPr>
              <a:t>, z); </a:t>
            </a:r>
            <a:r>
              <a:rPr lang="en-US" dirty="0">
                <a:solidFill>
                  <a:schemeClr val="accent6">
                    <a:lumMod val="75000"/>
                  </a:schemeClr>
                </a:solidFill>
                <a:latin typeface="Consolas" panose="020B0609020204030204" pitchFamily="49" charset="0"/>
                <a:cs typeface="Consolas" panose="020B0609020204030204" pitchFamily="49" charset="0"/>
              </a:rPr>
              <a:t>// 31</a:t>
            </a:r>
          </a:p>
        </p:txBody>
      </p:sp>
    </p:spTree>
    <p:extLst>
      <p:ext uri="{BB962C8B-B14F-4D97-AF65-F5344CB8AC3E}">
        <p14:creationId xmlns:p14="http://schemas.microsoft.com/office/powerpoint/2010/main" val="2709443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9" end="9"/>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A3843-CC22-B24F-AC97-F71AC5E3CE10}"/>
              </a:ext>
            </a:extLst>
          </p:cNvPr>
          <p:cNvSpPr>
            <a:spLocks noGrp="1"/>
          </p:cNvSpPr>
          <p:nvPr>
            <p:ph type="title"/>
          </p:nvPr>
        </p:nvSpPr>
        <p:spPr/>
        <p:txBody>
          <a:bodyPr/>
          <a:lstStyle/>
          <a:p>
            <a:r>
              <a:rPr lang="en-US" dirty="0"/>
              <a:t>Bitwise AND (&amp;)</a:t>
            </a:r>
          </a:p>
        </p:txBody>
      </p:sp>
      <p:sp>
        <p:nvSpPr>
          <p:cNvPr id="4" name="Content Placeholder 2">
            <a:extLst>
              <a:ext uri="{FF2B5EF4-FFF2-40B4-BE49-F238E27FC236}">
                <a16:creationId xmlns:a16="http://schemas.microsoft.com/office/drawing/2014/main" id="{243E5BC6-417E-8545-AA3C-5ED966371D1E}"/>
              </a:ext>
            </a:extLst>
          </p:cNvPr>
          <p:cNvSpPr txBox="1">
            <a:spLocks/>
          </p:cNvSpPr>
          <p:nvPr/>
        </p:nvSpPr>
        <p:spPr bwMode="auto">
          <a:xfrm>
            <a:off x="152400" y="1295400"/>
            <a:ext cx="118110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b="1" dirty="0"/>
              <a:t>&amp; with 0 is useful for turning select bits off</a:t>
            </a:r>
            <a:r>
              <a:rPr lang="en-US" dirty="0"/>
              <a:t>.</a:t>
            </a:r>
          </a:p>
          <a:p>
            <a:pPr marL="0" indent="0">
              <a:lnSpc>
                <a:spcPct val="100000"/>
              </a:lnSpc>
              <a:spcBef>
                <a:spcPts val="0"/>
              </a:spcBef>
              <a:buNone/>
            </a:pPr>
            <a:r>
              <a:rPr lang="en-US" dirty="0">
                <a:latin typeface="Consolas" panose="020B0609020204030204" pitchFamily="49" charset="0"/>
                <a:cs typeface="Consolas" panose="020B0609020204030204" pitchFamily="49" charset="0"/>
              </a:rPr>
              <a:t>int x = 5; </a:t>
            </a:r>
            <a:r>
              <a:rPr lang="en-US" dirty="0">
                <a:solidFill>
                  <a:schemeClr val="accent6">
                    <a:lumMod val="75000"/>
                  </a:schemeClr>
                </a:solidFill>
                <a:latin typeface="Consolas" panose="020B0609020204030204" pitchFamily="49" charset="0"/>
                <a:cs typeface="Consolas" panose="020B0609020204030204" pitchFamily="49" charset="0"/>
              </a:rPr>
              <a:t>// 0b101</a:t>
            </a:r>
          </a:p>
          <a:p>
            <a:pPr marL="0" indent="0">
              <a:lnSpc>
                <a:spcPct val="100000"/>
              </a:lnSpc>
              <a:spcBef>
                <a:spcPts val="0"/>
              </a:spcBef>
              <a:buNone/>
            </a:pPr>
            <a:endParaRPr lang="en-US" dirty="0">
              <a:latin typeface="Consolas" panose="020B0609020204030204" pitchFamily="49" charset="0"/>
              <a:cs typeface="Consolas" panose="020B0609020204030204" pitchFamily="49" charset="0"/>
            </a:endParaRPr>
          </a:p>
          <a:p>
            <a:pPr marL="0" indent="0">
              <a:lnSpc>
                <a:spcPct val="100000"/>
              </a:lnSpc>
              <a:spcBef>
                <a:spcPts val="0"/>
              </a:spcBef>
              <a:buNone/>
            </a:pPr>
            <a:r>
              <a:rPr lang="en-US" dirty="0">
                <a:solidFill>
                  <a:schemeClr val="accent6">
                    <a:lumMod val="75000"/>
                  </a:schemeClr>
                </a:solidFill>
                <a:latin typeface="Consolas" panose="020B0609020204030204" pitchFamily="49" charset="0"/>
                <a:cs typeface="Consolas" panose="020B0609020204030204" pitchFamily="49" charset="0"/>
              </a:rPr>
              <a:t>// Turn off the 3rd bit from the right</a:t>
            </a:r>
          </a:p>
          <a:p>
            <a:pPr marL="0" indent="0">
              <a:lnSpc>
                <a:spcPct val="100000"/>
              </a:lnSpc>
              <a:spcBef>
                <a:spcPts val="0"/>
              </a:spcBef>
              <a:buNone/>
            </a:pPr>
            <a:r>
              <a:rPr lang="en-US" dirty="0">
                <a:latin typeface="Consolas" panose="020B0609020204030204" pitchFamily="49" charset="0"/>
                <a:cs typeface="Consolas" panose="020B0609020204030204" pitchFamily="49" charset="0"/>
              </a:rPr>
              <a:t>x &amp;= -5; </a:t>
            </a:r>
            <a:r>
              <a:rPr lang="en-US" dirty="0">
                <a:solidFill>
                  <a:schemeClr val="accent6">
                    <a:lumMod val="75000"/>
                  </a:schemeClr>
                </a:solidFill>
                <a:latin typeface="Consolas" panose="020B0609020204030204" pitchFamily="49" charset="0"/>
                <a:cs typeface="Consolas" panose="020B0609020204030204" pitchFamily="49" charset="0"/>
              </a:rPr>
              <a:t>// -5 is 0b111...1011</a:t>
            </a:r>
          </a:p>
          <a:p>
            <a:pPr marL="0" indent="0">
              <a:lnSpc>
                <a:spcPct val="100000"/>
              </a:lnSpc>
              <a:spcBef>
                <a:spcPts val="0"/>
              </a:spcBef>
              <a:buNone/>
            </a:pPr>
            <a:endParaRPr lang="en-US" dirty="0">
              <a:solidFill>
                <a:schemeClr val="accent6">
                  <a:lumMod val="75000"/>
                </a:schemeClr>
              </a:solidFill>
              <a:latin typeface="Consolas" panose="020B0609020204030204" pitchFamily="49" charset="0"/>
              <a:cs typeface="Consolas" panose="020B0609020204030204" pitchFamily="49" charset="0"/>
            </a:endParaRPr>
          </a:p>
          <a:p>
            <a:pPr marL="0" indent="0" fontAlgn="auto">
              <a:spcAft>
                <a:spcPts val="0"/>
              </a:spcAft>
              <a:buNone/>
            </a:pPr>
            <a:r>
              <a:rPr lang="en-US" b="1" dirty="0"/>
              <a:t>&amp; is useful for taking the intersection of bits.</a:t>
            </a:r>
            <a:endParaRPr lang="en-US" dirty="0"/>
          </a:p>
          <a:p>
            <a:pPr marL="0" indent="0">
              <a:lnSpc>
                <a:spcPct val="100000"/>
              </a:lnSpc>
              <a:spcBef>
                <a:spcPts val="0"/>
              </a:spcBef>
              <a:buNone/>
            </a:pPr>
            <a:r>
              <a:rPr lang="en-US" dirty="0">
                <a:latin typeface="Consolas" panose="020B0609020204030204" pitchFamily="49" charset="0"/>
                <a:cs typeface="Consolas" panose="020B0609020204030204" pitchFamily="49" charset="0"/>
              </a:rPr>
              <a:t>int x = 21;    </a:t>
            </a:r>
            <a:r>
              <a:rPr lang="en-US" dirty="0">
                <a:solidFill>
                  <a:schemeClr val="accent6">
                    <a:lumMod val="75000"/>
                  </a:schemeClr>
                </a:solidFill>
                <a:latin typeface="Consolas" panose="020B0609020204030204" pitchFamily="49" charset="0"/>
                <a:cs typeface="Consolas" panose="020B0609020204030204" pitchFamily="49" charset="0"/>
              </a:rPr>
              <a:t>// 0b10101</a:t>
            </a:r>
          </a:p>
          <a:p>
            <a:pPr marL="0" indent="0">
              <a:lnSpc>
                <a:spcPct val="100000"/>
              </a:lnSpc>
              <a:spcBef>
                <a:spcPts val="0"/>
              </a:spcBef>
              <a:buNone/>
            </a:pPr>
            <a:r>
              <a:rPr lang="en-US" dirty="0">
                <a:latin typeface="Consolas" panose="020B0609020204030204" pitchFamily="49" charset="0"/>
                <a:cs typeface="Consolas" panose="020B0609020204030204" pitchFamily="49" charset="0"/>
              </a:rPr>
              <a:t>int y = 27;    </a:t>
            </a:r>
            <a:r>
              <a:rPr lang="en-US" dirty="0">
                <a:solidFill>
                  <a:schemeClr val="accent6">
                    <a:lumMod val="75000"/>
                  </a:schemeClr>
                </a:solidFill>
                <a:latin typeface="Consolas" panose="020B0609020204030204" pitchFamily="49" charset="0"/>
                <a:cs typeface="Consolas" panose="020B0609020204030204" pitchFamily="49" charset="0"/>
              </a:rPr>
              <a:t>// 0b11011</a:t>
            </a:r>
          </a:p>
          <a:p>
            <a:pPr marL="0" indent="0">
              <a:lnSpc>
                <a:spcPct val="100000"/>
              </a:lnSpc>
              <a:spcBef>
                <a:spcPts val="0"/>
              </a:spcBef>
              <a:buNone/>
            </a:pPr>
            <a:r>
              <a:rPr lang="en-US" dirty="0">
                <a:latin typeface="Consolas" panose="020B0609020204030204" pitchFamily="49" charset="0"/>
                <a:cs typeface="Consolas" panose="020B0609020204030204" pitchFamily="49" charset="0"/>
              </a:rPr>
              <a:t>int z = x &amp; y; </a:t>
            </a:r>
            <a:r>
              <a:rPr lang="en-US" dirty="0">
                <a:solidFill>
                  <a:schemeClr val="accent6">
                    <a:lumMod val="75000"/>
                  </a:schemeClr>
                </a:solidFill>
                <a:latin typeface="Consolas" panose="020B0609020204030204" pitchFamily="49" charset="0"/>
                <a:cs typeface="Consolas" panose="020B0609020204030204" pitchFamily="49" charset="0"/>
              </a:rPr>
              <a:t>// 0b10001</a:t>
            </a:r>
          </a:p>
          <a:p>
            <a:pPr marL="0" indent="0">
              <a:lnSpc>
                <a:spcPct val="100000"/>
              </a:lnSpc>
              <a:spcBef>
                <a:spcPts val="0"/>
              </a:spcBef>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%d\n</a:t>
            </a:r>
            <a:r>
              <a:rPr lang="en-US" dirty="0">
                <a:latin typeface="Consolas" panose="020B0609020204030204" pitchFamily="49" charset="0"/>
                <a:cs typeface="Consolas" panose="020B0609020204030204" pitchFamily="49" charset="0"/>
              </a:rPr>
              <a:t>", z); </a:t>
            </a:r>
            <a:r>
              <a:rPr lang="en-US" dirty="0">
                <a:solidFill>
                  <a:schemeClr val="accent6">
                    <a:lumMod val="75000"/>
                  </a:schemeClr>
                </a:solidFill>
                <a:latin typeface="Consolas" panose="020B0609020204030204" pitchFamily="49" charset="0"/>
                <a:cs typeface="Consolas" panose="020B0609020204030204" pitchFamily="49" charset="0"/>
              </a:rPr>
              <a:t>// 17</a:t>
            </a:r>
          </a:p>
        </p:txBody>
      </p:sp>
    </p:spTree>
    <p:extLst>
      <p:ext uri="{BB962C8B-B14F-4D97-AF65-F5344CB8AC3E}">
        <p14:creationId xmlns:p14="http://schemas.microsoft.com/office/powerpoint/2010/main" val="486659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9" end="9"/>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A3843-CC22-B24F-AC97-F71AC5E3CE10}"/>
              </a:ext>
            </a:extLst>
          </p:cNvPr>
          <p:cNvSpPr>
            <a:spLocks noGrp="1"/>
          </p:cNvSpPr>
          <p:nvPr>
            <p:ph type="title"/>
          </p:nvPr>
        </p:nvSpPr>
        <p:spPr/>
        <p:txBody>
          <a:bodyPr/>
          <a:lstStyle/>
          <a:p>
            <a:r>
              <a:rPr lang="en-US" dirty="0"/>
              <a:t>Bitwise XOR (^)</a:t>
            </a:r>
          </a:p>
        </p:txBody>
      </p:sp>
      <p:sp>
        <p:nvSpPr>
          <p:cNvPr id="4" name="Content Placeholder 2">
            <a:extLst>
              <a:ext uri="{FF2B5EF4-FFF2-40B4-BE49-F238E27FC236}">
                <a16:creationId xmlns:a16="http://schemas.microsoft.com/office/drawing/2014/main" id="{243E5BC6-417E-8545-AA3C-5ED966371D1E}"/>
              </a:ext>
            </a:extLst>
          </p:cNvPr>
          <p:cNvSpPr txBox="1">
            <a:spLocks/>
          </p:cNvSpPr>
          <p:nvPr/>
        </p:nvSpPr>
        <p:spPr bwMode="auto">
          <a:xfrm>
            <a:off x="152400" y="1295400"/>
            <a:ext cx="118110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b="1" dirty="0"/>
              <a:t>^ with 1 is useful for flipping select bits.</a:t>
            </a:r>
            <a:endParaRPr lang="en-US" dirty="0"/>
          </a:p>
          <a:p>
            <a:pPr marL="0" indent="0" fontAlgn="auto">
              <a:spcAft>
                <a:spcPts val="0"/>
              </a:spcAft>
              <a:buNone/>
            </a:pPr>
            <a:endParaRPr lang="en-US" dirty="0"/>
          </a:p>
          <a:p>
            <a:pPr marL="0" indent="0">
              <a:lnSpc>
                <a:spcPct val="100000"/>
              </a:lnSpc>
              <a:spcBef>
                <a:spcPts val="0"/>
              </a:spcBef>
              <a:buNone/>
            </a:pPr>
            <a:r>
              <a:rPr lang="en-US" dirty="0">
                <a:latin typeface="Consolas" panose="020B0609020204030204" pitchFamily="49" charset="0"/>
                <a:cs typeface="Consolas" panose="020B0609020204030204" pitchFamily="49" charset="0"/>
              </a:rPr>
              <a:t>int x = 5; </a:t>
            </a:r>
            <a:r>
              <a:rPr lang="en-US" dirty="0">
                <a:solidFill>
                  <a:schemeClr val="accent6">
                    <a:lumMod val="75000"/>
                  </a:schemeClr>
                </a:solidFill>
                <a:latin typeface="Consolas" panose="020B0609020204030204" pitchFamily="49" charset="0"/>
                <a:cs typeface="Consolas" panose="020B0609020204030204" pitchFamily="49" charset="0"/>
              </a:rPr>
              <a:t>// 0b101</a:t>
            </a:r>
          </a:p>
          <a:p>
            <a:pPr marL="0" indent="0">
              <a:lnSpc>
                <a:spcPct val="100000"/>
              </a:lnSpc>
              <a:spcBef>
                <a:spcPts val="0"/>
              </a:spcBef>
              <a:buNone/>
            </a:pPr>
            <a:endParaRPr lang="en-US" dirty="0">
              <a:latin typeface="Consolas" panose="020B0609020204030204" pitchFamily="49" charset="0"/>
              <a:cs typeface="Consolas" panose="020B0609020204030204" pitchFamily="49" charset="0"/>
            </a:endParaRPr>
          </a:p>
          <a:p>
            <a:pPr marL="0" indent="0">
              <a:lnSpc>
                <a:spcPct val="100000"/>
              </a:lnSpc>
              <a:spcBef>
                <a:spcPts val="0"/>
              </a:spcBef>
              <a:buNone/>
            </a:pPr>
            <a:r>
              <a:rPr lang="en-US" dirty="0">
                <a:solidFill>
                  <a:schemeClr val="accent6">
                    <a:lumMod val="75000"/>
                  </a:schemeClr>
                </a:solidFill>
                <a:latin typeface="Consolas" panose="020B0609020204030204" pitchFamily="49" charset="0"/>
                <a:cs typeface="Consolas" panose="020B0609020204030204" pitchFamily="49" charset="0"/>
              </a:rPr>
              <a:t>// Flip the 2</a:t>
            </a:r>
            <a:r>
              <a:rPr lang="en-US" baseline="30000" dirty="0">
                <a:solidFill>
                  <a:schemeClr val="accent6">
                    <a:lumMod val="75000"/>
                  </a:schemeClr>
                </a:solidFill>
                <a:latin typeface="Consolas" panose="020B0609020204030204" pitchFamily="49" charset="0"/>
                <a:cs typeface="Consolas" panose="020B0609020204030204" pitchFamily="49" charset="0"/>
              </a:rPr>
              <a:t>nd</a:t>
            </a:r>
            <a:r>
              <a:rPr lang="en-US" dirty="0">
                <a:solidFill>
                  <a:schemeClr val="accent6">
                    <a:lumMod val="75000"/>
                  </a:schemeClr>
                </a:solidFill>
                <a:latin typeface="Consolas" panose="020B0609020204030204" pitchFamily="49" charset="0"/>
                <a:cs typeface="Consolas" panose="020B0609020204030204" pitchFamily="49" charset="0"/>
              </a:rPr>
              <a:t> bit from the right</a:t>
            </a:r>
          </a:p>
          <a:p>
            <a:pPr marL="0" indent="0">
              <a:lnSpc>
                <a:spcPct val="100000"/>
              </a:lnSpc>
              <a:spcBef>
                <a:spcPts val="0"/>
              </a:spcBef>
              <a:buNone/>
            </a:pPr>
            <a:r>
              <a:rPr lang="en-US" dirty="0">
                <a:latin typeface="Consolas" panose="020B0609020204030204" pitchFamily="49" charset="0"/>
                <a:cs typeface="Consolas" panose="020B0609020204030204" pitchFamily="49" charset="0"/>
              </a:rPr>
              <a:t>x ^= 0x2; </a:t>
            </a:r>
            <a:r>
              <a:rPr lang="en-US" dirty="0">
                <a:solidFill>
                  <a:schemeClr val="accent6">
                    <a:lumMod val="75000"/>
                  </a:schemeClr>
                </a:solidFill>
                <a:latin typeface="Consolas" panose="020B0609020204030204" pitchFamily="49" charset="0"/>
                <a:cs typeface="Consolas" panose="020B0609020204030204" pitchFamily="49" charset="0"/>
              </a:rPr>
              <a:t>// 0b111</a:t>
            </a:r>
          </a:p>
        </p:txBody>
      </p:sp>
    </p:spTree>
    <p:extLst>
      <p:ext uri="{BB962C8B-B14F-4D97-AF65-F5344CB8AC3E}">
        <p14:creationId xmlns:p14="http://schemas.microsoft.com/office/powerpoint/2010/main" val="32690082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A3843-CC22-B24F-AC97-F71AC5E3CE10}"/>
              </a:ext>
            </a:extLst>
          </p:cNvPr>
          <p:cNvSpPr>
            <a:spLocks noGrp="1"/>
          </p:cNvSpPr>
          <p:nvPr>
            <p:ph type="title"/>
          </p:nvPr>
        </p:nvSpPr>
        <p:spPr/>
        <p:txBody>
          <a:bodyPr/>
          <a:lstStyle/>
          <a:p>
            <a:r>
              <a:rPr lang="en-US" dirty="0"/>
              <a:t>Bitwise NOT (~)</a:t>
            </a:r>
          </a:p>
        </p:txBody>
      </p:sp>
      <p:sp>
        <p:nvSpPr>
          <p:cNvPr id="4" name="Content Placeholder 2">
            <a:extLst>
              <a:ext uri="{FF2B5EF4-FFF2-40B4-BE49-F238E27FC236}">
                <a16:creationId xmlns:a16="http://schemas.microsoft.com/office/drawing/2014/main" id="{243E5BC6-417E-8545-AA3C-5ED966371D1E}"/>
              </a:ext>
            </a:extLst>
          </p:cNvPr>
          <p:cNvSpPr txBox="1">
            <a:spLocks/>
          </p:cNvSpPr>
          <p:nvPr/>
        </p:nvSpPr>
        <p:spPr bwMode="auto">
          <a:xfrm>
            <a:off x="152400" y="1295400"/>
            <a:ext cx="118110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b="1" dirty="0"/>
              <a:t>~ is useful for flipping all bits.</a:t>
            </a:r>
            <a:endParaRPr lang="en-US" dirty="0"/>
          </a:p>
          <a:p>
            <a:pPr marL="0" indent="0" fontAlgn="auto">
              <a:spcAft>
                <a:spcPts val="0"/>
              </a:spcAft>
              <a:buNone/>
            </a:pPr>
            <a:endParaRPr lang="en-US" dirty="0"/>
          </a:p>
          <a:p>
            <a:pPr marL="0" indent="0">
              <a:lnSpc>
                <a:spcPct val="100000"/>
              </a:lnSpc>
              <a:spcBef>
                <a:spcPts val="0"/>
              </a:spcBef>
              <a:buNone/>
            </a:pPr>
            <a:r>
              <a:rPr lang="en-US" dirty="0">
                <a:latin typeface="Consolas" panose="020B0609020204030204" pitchFamily="49" charset="0"/>
                <a:cs typeface="Consolas" panose="020B0609020204030204" pitchFamily="49" charset="0"/>
              </a:rPr>
              <a:t>int x = 5; </a:t>
            </a:r>
            <a:r>
              <a:rPr lang="en-US" dirty="0">
                <a:solidFill>
                  <a:schemeClr val="accent6">
                    <a:lumMod val="75000"/>
                  </a:schemeClr>
                </a:solidFill>
                <a:latin typeface="Consolas" panose="020B0609020204030204" pitchFamily="49" charset="0"/>
                <a:cs typeface="Consolas" panose="020B0609020204030204" pitchFamily="49" charset="0"/>
              </a:rPr>
              <a:t>// 0b101</a:t>
            </a:r>
          </a:p>
          <a:p>
            <a:pPr marL="0" indent="0">
              <a:lnSpc>
                <a:spcPct val="100000"/>
              </a:lnSpc>
              <a:spcBef>
                <a:spcPts val="0"/>
              </a:spcBef>
              <a:buNone/>
            </a:pPr>
            <a:endParaRPr lang="en-US" dirty="0">
              <a:latin typeface="Consolas" panose="020B0609020204030204" pitchFamily="49" charset="0"/>
              <a:cs typeface="Consolas" panose="020B0609020204030204" pitchFamily="49" charset="0"/>
            </a:endParaRPr>
          </a:p>
          <a:p>
            <a:pPr marL="0" indent="0">
              <a:lnSpc>
                <a:spcPct val="100000"/>
              </a:lnSpc>
              <a:spcBef>
                <a:spcPts val="0"/>
              </a:spcBef>
              <a:buNone/>
            </a:pPr>
            <a:r>
              <a:rPr lang="en-US" dirty="0">
                <a:solidFill>
                  <a:schemeClr val="accent6">
                    <a:lumMod val="75000"/>
                  </a:schemeClr>
                </a:solidFill>
                <a:latin typeface="Consolas" panose="020B0609020204030204" pitchFamily="49" charset="0"/>
                <a:cs typeface="Consolas" panose="020B0609020204030204" pitchFamily="49" charset="0"/>
              </a:rPr>
              <a:t>// Flip all bits</a:t>
            </a:r>
          </a:p>
          <a:p>
            <a:pPr marL="0" indent="0">
              <a:lnSpc>
                <a:spcPct val="100000"/>
              </a:lnSpc>
              <a:spcBef>
                <a:spcPts val="0"/>
              </a:spcBef>
              <a:buNone/>
            </a:pPr>
            <a:r>
              <a:rPr lang="en-US" dirty="0">
                <a:latin typeface="Consolas" panose="020B0609020204030204" pitchFamily="49" charset="0"/>
                <a:cs typeface="Consolas" panose="020B0609020204030204" pitchFamily="49" charset="0"/>
              </a:rPr>
              <a:t>x = ~x;  </a:t>
            </a:r>
            <a:r>
              <a:rPr lang="en-US" dirty="0">
                <a:solidFill>
                  <a:schemeClr val="accent6">
                    <a:lumMod val="75000"/>
                  </a:schemeClr>
                </a:solidFill>
                <a:latin typeface="Consolas" panose="020B0609020204030204" pitchFamily="49" charset="0"/>
                <a:cs typeface="Consolas" panose="020B0609020204030204" pitchFamily="49" charset="0"/>
              </a:rPr>
              <a:t>// 0b11111...1010, which is -6</a:t>
            </a:r>
          </a:p>
          <a:p>
            <a:pPr marL="0" indent="0">
              <a:lnSpc>
                <a:spcPct val="100000"/>
              </a:lnSpc>
              <a:spcBef>
                <a:spcPts val="0"/>
              </a:spcBef>
              <a:buNone/>
            </a:pPr>
            <a:endParaRPr lang="en-US" dirty="0">
              <a:latin typeface="Consolas" panose="020B0609020204030204" pitchFamily="49" charset="0"/>
              <a:cs typeface="Consolas" panose="020B0609020204030204" pitchFamily="49" charset="0"/>
            </a:endParaRPr>
          </a:p>
          <a:p>
            <a:pPr marL="0" indent="0">
              <a:lnSpc>
                <a:spcPct val="100000"/>
              </a:lnSpc>
              <a:spcBef>
                <a:spcPts val="0"/>
              </a:spcBef>
              <a:buNone/>
            </a:pPr>
            <a:r>
              <a:rPr lang="en-US" dirty="0">
                <a:solidFill>
                  <a:schemeClr val="accent6">
                    <a:lumMod val="75000"/>
                  </a:schemeClr>
                </a:solidFill>
                <a:latin typeface="Consolas" panose="020B0609020204030204" pitchFamily="49" charset="0"/>
                <a:cs typeface="Consolas" panose="020B0609020204030204" pitchFamily="49" charset="0"/>
              </a:rPr>
              <a:t>// Take two’s complement (same as negating)</a:t>
            </a:r>
          </a:p>
          <a:p>
            <a:pPr marL="0" indent="0">
              <a:lnSpc>
                <a:spcPct val="100000"/>
              </a:lnSpc>
              <a:spcBef>
                <a:spcPts val="0"/>
              </a:spcBef>
              <a:buNone/>
            </a:pPr>
            <a:r>
              <a:rPr lang="en-US" dirty="0">
                <a:latin typeface="Consolas" panose="020B0609020204030204" pitchFamily="49" charset="0"/>
                <a:cs typeface="Consolas" panose="020B0609020204030204" pitchFamily="49" charset="0"/>
              </a:rPr>
              <a:t>int y = ~x + 1; </a:t>
            </a:r>
            <a:r>
              <a:rPr lang="en-US" dirty="0">
                <a:solidFill>
                  <a:schemeClr val="accent6">
                    <a:lumMod val="75000"/>
                  </a:schemeClr>
                </a:solidFill>
                <a:latin typeface="Consolas" panose="020B0609020204030204" pitchFamily="49" charset="0"/>
                <a:cs typeface="Consolas" panose="020B0609020204030204" pitchFamily="49" charset="0"/>
              </a:rPr>
              <a:t>// same as -x</a:t>
            </a:r>
          </a:p>
        </p:txBody>
      </p:sp>
    </p:spTree>
    <p:extLst>
      <p:ext uri="{BB962C8B-B14F-4D97-AF65-F5344CB8AC3E}">
        <p14:creationId xmlns:p14="http://schemas.microsoft.com/office/powerpoint/2010/main" val="865500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17953-A83B-7042-8608-5F06CC01B959}"/>
              </a:ext>
            </a:extLst>
          </p:cNvPr>
          <p:cNvSpPr>
            <a:spLocks noGrp="1"/>
          </p:cNvSpPr>
          <p:nvPr>
            <p:ph type="title"/>
          </p:nvPr>
        </p:nvSpPr>
        <p:spPr/>
        <p:txBody>
          <a:bodyPr/>
          <a:lstStyle/>
          <a:p>
            <a:r>
              <a:rPr lang="en-US" dirty="0"/>
              <a:t>Bit Vectors and Sets</a:t>
            </a:r>
          </a:p>
        </p:txBody>
      </p:sp>
      <p:sp>
        <p:nvSpPr>
          <p:cNvPr id="3" name="Content Placeholder 2">
            <a:extLst>
              <a:ext uri="{FF2B5EF4-FFF2-40B4-BE49-F238E27FC236}">
                <a16:creationId xmlns:a16="http://schemas.microsoft.com/office/drawing/2014/main" id="{48269EA8-D2EF-4D48-BCEC-637A50434DBF}"/>
              </a:ext>
            </a:extLst>
          </p:cNvPr>
          <p:cNvSpPr>
            <a:spLocks noGrp="1"/>
          </p:cNvSpPr>
          <p:nvPr>
            <p:ph idx="1"/>
          </p:nvPr>
        </p:nvSpPr>
        <p:spPr>
          <a:xfrm>
            <a:off x="152400" y="1295400"/>
            <a:ext cx="11811000" cy="1447800"/>
          </a:xfrm>
        </p:spPr>
        <p:txBody>
          <a:bodyPr/>
          <a:lstStyle/>
          <a:p>
            <a:pPr marL="0" indent="0">
              <a:buNone/>
            </a:pPr>
            <a:r>
              <a:rPr lang="en-US" dirty="0"/>
              <a:t>Instead of using arrays of e.g., Booleans in our programs, sometimes it’s beneficial to store that information in bits instead – more compact.</a:t>
            </a:r>
          </a:p>
          <a:p>
            <a:r>
              <a:rPr lang="en-US" b="1" dirty="0"/>
              <a:t>Example: </a:t>
            </a:r>
            <a:r>
              <a:rPr lang="en-US" dirty="0"/>
              <a:t>we can represent current courses taken using a </a:t>
            </a:r>
            <a:r>
              <a:rPr lang="en-US" b="1" dirty="0">
                <a:latin typeface="Consolas" panose="020B0609020204030204" pitchFamily="49" charset="0"/>
                <a:cs typeface="Consolas" panose="020B0609020204030204" pitchFamily="49" charset="0"/>
              </a:rPr>
              <a:t>char</a:t>
            </a:r>
            <a:r>
              <a:rPr lang="en-US" dirty="0"/>
              <a:t> and manipulate its contents using bit operators.</a:t>
            </a:r>
          </a:p>
        </p:txBody>
      </p:sp>
      <p:graphicFrame>
        <p:nvGraphicFramePr>
          <p:cNvPr id="5" name="Table 4">
            <a:extLst>
              <a:ext uri="{FF2B5EF4-FFF2-40B4-BE49-F238E27FC236}">
                <a16:creationId xmlns:a16="http://schemas.microsoft.com/office/drawing/2014/main" id="{9BD70F8F-0BA1-D443-8CEC-5EB2F61EBB99}"/>
              </a:ext>
            </a:extLst>
          </p:cNvPr>
          <p:cNvGraphicFramePr>
            <a:graphicFrameLocks noGrp="1"/>
          </p:cNvGraphicFramePr>
          <p:nvPr>
            <p:extLst>
              <p:ext uri="{D42A27DB-BD31-4B8C-83A1-F6EECF244321}">
                <p14:modId xmlns:p14="http://schemas.microsoft.com/office/powerpoint/2010/main" val="1574055200"/>
              </p:ext>
            </p:extLst>
          </p:nvPr>
        </p:nvGraphicFramePr>
        <p:xfrm>
          <a:off x="2032000" y="3307080"/>
          <a:ext cx="8128000" cy="579120"/>
        </p:xfrm>
        <a:graphic>
          <a:graphicData uri="http://schemas.openxmlformats.org/drawingml/2006/table">
            <a:tbl>
              <a:tblPr firstRow="1" bandRow="1">
                <a:tableStyleId>{5940675A-B579-460E-94D1-54222C63F5DA}</a:tableStyleId>
              </a:tblPr>
              <a:tblGrid>
                <a:gridCol w="1016000">
                  <a:extLst>
                    <a:ext uri="{9D8B030D-6E8A-4147-A177-3AD203B41FA5}">
                      <a16:colId xmlns:a16="http://schemas.microsoft.com/office/drawing/2014/main" val="991771201"/>
                    </a:ext>
                  </a:extLst>
                </a:gridCol>
                <a:gridCol w="1016000">
                  <a:extLst>
                    <a:ext uri="{9D8B030D-6E8A-4147-A177-3AD203B41FA5}">
                      <a16:colId xmlns:a16="http://schemas.microsoft.com/office/drawing/2014/main" val="2815630179"/>
                    </a:ext>
                  </a:extLst>
                </a:gridCol>
                <a:gridCol w="1016000">
                  <a:extLst>
                    <a:ext uri="{9D8B030D-6E8A-4147-A177-3AD203B41FA5}">
                      <a16:colId xmlns:a16="http://schemas.microsoft.com/office/drawing/2014/main" val="2803402596"/>
                    </a:ext>
                  </a:extLst>
                </a:gridCol>
                <a:gridCol w="1016000">
                  <a:extLst>
                    <a:ext uri="{9D8B030D-6E8A-4147-A177-3AD203B41FA5}">
                      <a16:colId xmlns:a16="http://schemas.microsoft.com/office/drawing/2014/main" val="3239840337"/>
                    </a:ext>
                  </a:extLst>
                </a:gridCol>
                <a:gridCol w="1016000">
                  <a:extLst>
                    <a:ext uri="{9D8B030D-6E8A-4147-A177-3AD203B41FA5}">
                      <a16:colId xmlns:a16="http://schemas.microsoft.com/office/drawing/2014/main" val="1049274647"/>
                    </a:ext>
                  </a:extLst>
                </a:gridCol>
                <a:gridCol w="1016000">
                  <a:extLst>
                    <a:ext uri="{9D8B030D-6E8A-4147-A177-3AD203B41FA5}">
                      <a16:colId xmlns:a16="http://schemas.microsoft.com/office/drawing/2014/main" val="1328216664"/>
                    </a:ext>
                  </a:extLst>
                </a:gridCol>
                <a:gridCol w="1016000">
                  <a:extLst>
                    <a:ext uri="{9D8B030D-6E8A-4147-A177-3AD203B41FA5}">
                      <a16:colId xmlns:a16="http://schemas.microsoft.com/office/drawing/2014/main" val="1033459434"/>
                    </a:ext>
                  </a:extLst>
                </a:gridCol>
                <a:gridCol w="1016000">
                  <a:extLst>
                    <a:ext uri="{9D8B030D-6E8A-4147-A177-3AD203B41FA5}">
                      <a16:colId xmlns:a16="http://schemas.microsoft.com/office/drawing/2014/main" val="505647952"/>
                    </a:ext>
                  </a:extLst>
                </a:gridCol>
              </a:tblGrid>
              <a:tr h="370840">
                <a:tc>
                  <a:txBody>
                    <a:bodyPr/>
                    <a:lstStyle/>
                    <a:p>
                      <a:pPr algn="ctr"/>
                      <a:r>
                        <a:rPr lang="en-US" sz="3200" b="1" dirty="0">
                          <a:latin typeface="Consolas" panose="020B0609020204030204" pitchFamily="49" charset="0"/>
                          <a:cs typeface="Consolas" panose="020B0609020204030204" pitchFamily="49" charset="0"/>
                        </a:rPr>
                        <a:t>0</a:t>
                      </a:r>
                    </a:p>
                  </a:txBody>
                  <a:tcPr anchor="ctr"/>
                </a:tc>
                <a:tc>
                  <a:txBody>
                    <a:bodyPr/>
                    <a:lstStyle/>
                    <a:p>
                      <a:pPr algn="ctr"/>
                      <a:r>
                        <a:rPr lang="en-US" sz="3200" b="1" dirty="0">
                          <a:latin typeface="Consolas" panose="020B0609020204030204" pitchFamily="49" charset="0"/>
                          <a:cs typeface="Consolas" panose="020B0609020204030204" pitchFamily="49" charset="0"/>
                        </a:rPr>
                        <a:t>0</a:t>
                      </a:r>
                    </a:p>
                  </a:txBody>
                  <a:tcPr anchor="ctr"/>
                </a:tc>
                <a:tc>
                  <a:txBody>
                    <a:bodyPr/>
                    <a:lstStyle/>
                    <a:p>
                      <a:pPr algn="ctr"/>
                      <a:r>
                        <a:rPr lang="en-US" sz="3200" b="1" dirty="0">
                          <a:latin typeface="Consolas" panose="020B0609020204030204" pitchFamily="49" charset="0"/>
                          <a:cs typeface="Consolas" panose="020B0609020204030204" pitchFamily="49" charset="0"/>
                        </a:rPr>
                        <a:t>1</a:t>
                      </a:r>
                    </a:p>
                  </a:txBody>
                  <a:tcPr anchor="ctr"/>
                </a:tc>
                <a:tc>
                  <a:txBody>
                    <a:bodyPr/>
                    <a:lstStyle/>
                    <a:p>
                      <a:pPr algn="ctr"/>
                      <a:r>
                        <a:rPr lang="en-US" sz="3200" b="1" dirty="0">
                          <a:latin typeface="Consolas" panose="020B0609020204030204" pitchFamily="49" charset="0"/>
                          <a:cs typeface="Consolas" panose="020B0609020204030204" pitchFamily="49" charset="0"/>
                        </a:rPr>
                        <a:t>0</a:t>
                      </a:r>
                    </a:p>
                  </a:txBody>
                  <a:tcPr anchor="ctr"/>
                </a:tc>
                <a:tc>
                  <a:txBody>
                    <a:bodyPr/>
                    <a:lstStyle/>
                    <a:p>
                      <a:pPr algn="ctr"/>
                      <a:r>
                        <a:rPr lang="en-US" sz="3200" b="1" dirty="0">
                          <a:latin typeface="Consolas" panose="020B0609020204030204" pitchFamily="49" charset="0"/>
                          <a:cs typeface="Consolas" panose="020B0609020204030204" pitchFamily="49" charset="0"/>
                        </a:rPr>
                        <a:t>0</a:t>
                      </a:r>
                    </a:p>
                  </a:txBody>
                  <a:tcPr anchor="ctr"/>
                </a:tc>
                <a:tc>
                  <a:txBody>
                    <a:bodyPr/>
                    <a:lstStyle/>
                    <a:p>
                      <a:pPr algn="ctr"/>
                      <a:r>
                        <a:rPr lang="en-US" sz="3200" b="1" dirty="0">
                          <a:latin typeface="Consolas" panose="020B0609020204030204" pitchFamily="49" charset="0"/>
                          <a:cs typeface="Consolas" panose="020B0609020204030204" pitchFamily="49" charset="0"/>
                        </a:rPr>
                        <a:t>0</a:t>
                      </a:r>
                    </a:p>
                  </a:txBody>
                  <a:tcPr anchor="ctr"/>
                </a:tc>
                <a:tc>
                  <a:txBody>
                    <a:bodyPr/>
                    <a:lstStyle/>
                    <a:p>
                      <a:pPr algn="ctr"/>
                      <a:r>
                        <a:rPr lang="en-US" sz="3200" b="1" dirty="0">
                          <a:latin typeface="Consolas" panose="020B0609020204030204" pitchFamily="49" charset="0"/>
                          <a:cs typeface="Consolas" panose="020B0609020204030204" pitchFamily="49" charset="0"/>
                        </a:rPr>
                        <a:t>1</a:t>
                      </a:r>
                    </a:p>
                  </a:txBody>
                  <a:tcPr anchor="ctr"/>
                </a:tc>
                <a:tc>
                  <a:txBody>
                    <a:bodyPr/>
                    <a:lstStyle/>
                    <a:p>
                      <a:pPr algn="ctr"/>
                      <a:r>
                        <a:rPr lang="en-US" sz="3200" b="1" dirty="0">
                          <a:latin typeface="Consolas" panose="020B0609020204030204" pitchFamily="49" charset="0"/>
                          <a:cs typeface="Consolas" panose="020B0609020204030204" pitchFamily="49" charset="0"/>
                        </a:rPr>
                        <a:t>1</a:t>
                      </a:r>
                    </a:p>
                  </a:txBody>
                  <a:tcPr anchor="ctr"/>
                </a:tc>
                <a:extLst>
                  <a:ext uri="{0D108BD9-81ED-4DB2-BD59-A6C34878D82A}">
                    <a16:rowId xmlns:a16="http://schemas.microsoft.com/office/drawing/2014/main" val="2419849409"/>
                  </a:ext>
                </a:extLst>
              </a:tr>
            </a:tbl>
          </a:graphicData>
        </a:graphic>
      </p:graphicFrame>
      <p:sp>
        <p:nvSpPr>
          <p:cNvPr id="6" name="TextBox 5">
            <a:extLst>
              <a:ext uri="{FF2B5EF4-FFF2-40B4-BE49-F238E27FC236}">
                <a16:creationId xmlns:a16="http://schemas.microsoft.com/office/drawing/2014/main" id="{689DE69A-8A7C-8D4A-8AFE-3C333AB54E41}"/>
              </a:ext>
            </a:extLst>
          </p:cNvPr>
          <p:cNvSpPr txBox="1"/>
          <p:nvPr/>
        </p:nvSpPr>
        <p:spPr>
          <a:xfrm rot="18900000">
            <a:off x="8768536" y="4227811"/>
            <a:ext cx="1208419" cy="369332"/>
          </a:xfrm>
          <a:prstGeom prst="rect">
            <a:avLst/>
          </a:prstGeom>
          <a:noFill/>
        </p:spPr>
        <p:txBody>
          <a:bodyPr wrap="square" rtlCol="0">
            <a:spAutoFit/>
          </a:bodyPr>
          <a:lstStyle/>
          <a:p>
            <a:r>
              <a:rPr lang="en-US" dirty="0"/>
              <a:t>CS106A</a:t>
            </a:r>
          </a:p>
        </p:txBody>
      </p:sp>
      <p:sp>
        <p:nvSpPr>
          <p:cNvPr id="7" name="TextBox 6">
            <a:extLst>
              <a:ext uri="{FF2B5EF4-FFF2-40B4-BE49-F238E27FC236}">
                <a16:creationId xmlns:a16="http://schemas.microsoft.com/office/drawing/2014/main" id="{72CF6E42-F8C9-C04F-B434-A66A483434C5}"/>
              </a:ext>
            </a:extLst>
          </p:cNvPr>
          <p:cNvSpPr txBox="1"/>
          <p:nvPr/>
        </p:nvSpPr>
        <p:spPr>
          <a:xfrm rot="18900000">
            <a:off x="7813582" y="4199768"/>
            <a:ext cx="1043877" cy="369332"/>
          </a:xfrm>
          <a:prstGeom prst="rect">
            <a:avLst/>
          </a:prstGeom>
          <a:noFill/>
        </p:spPr>
        <p:txBody>
          <a:bodyPr wrap="none" rtlCol="0">
            <a:spAutoFit/>
          </a:bodyPr>
          <a:lstStyle/>
          <a:p>
            <a:r>
              <a:rPr lang="en-US" dirty="0"/>
              <a:t>CS106B</a:t>
            </a:r>
          </a:p>
        </p:txBody>
      </p:sp>
      <p:sp>
        <p:nvSpPr>
          <p:cNvPr id="8" name="TextBox 7">
            <a:extLst>
              <a:ext uri="{FF2B5EF4-FFF2-40B4-BE49-F238E27FC236}">
                <a16:creationId xmlns:a16="http://schemas.microsoft.com/office/drawing/2014/main" id="{1CADD88D-3779-BF4E-9F77-4DFDC58211B7}"/>
              </a:ext>
            </a:extLst>
          </p:cNvPr>
          <p:cNvSpPr txBox="1"/>
          <p:nvPr/>
        </p:nvSpPr>
        <p:spPr>
          <a:xfrm rot="18900000">
            <a:off x="6791245" y="4199767"/>
            <a:ext cx="1043877" cy="369332"/>
          </a:xfrm>
          <a:prstGeom prst="rect">
            <a:avLst/>
          </a:prstGeom>
          <a:noFill/>
        </p:spPr>
        <p:txBody>
          <a:bodyPr wrap="none" rtlCol="0">
            <a:spAutoFit/>
          </a:bodyPr>
          <a:lstStyle/>
          <a:p>
            <a:r>
              <a:rPr lang="en-US" dirty="0"/>
              <a:t>CS107E</a:t>
            </a:r>
          </a:p>
        </p:txBody>
      </p:sp>
      <p:sp>
        <p:nvSpPr>
          <p:cNvPr id="9" name="TextBox 8">
            <a:extLst>
              <a:ext uri="{FF2B5EF4-FFF2-40B4-BE49-F238E27FC236}">
                <a16:creationId xmlns:a16="http://schemas.microsoft.com/office/drawing/2014/main" id="{D13ED7F6-80C9-CD45-9C76-44F79C745C75}"/>
              </a:ext>
            </a:extLst>
          </p:cNvPr>
          <p:cNvSpPr txBox="1"/>
          <p:nvPr/>
        </p:nvSpPr>
        <p:spPr>
          <a:xfrm rot="18900000">
            <a:off x="5929433" y="4199766"/>
            <a:ext cx="889987" cy="369332"/>
          </a:xfrm>
          <a:prstGeom prst="rect">
            <a:avLst/>
          </a:prstGeom>
          <a:noFill/>
        </p:spPr>
        <p:txBody>
          <a:bodyPr wrap="none" rtlCol="0">
            <a:spAutoFit/>
          </a:bodyPr>
          <a:lstStyle/>
          <a:p>
            <a:r>
              <a:rPr lang="en-US" dirty="0"/>
              <a:t>CS107</a:t>
            </a:r>
          </a:p>
        </p:txBody>
      </p:sp>
      <p:sp>
        <p:nvSpPr>
          <p:cNvPr id="12" name="TextBox 11">
            <a:extLst>
              <a:ext uri="{FF2B5EF4-FFF2-40B4-BE49-F238E27FC236}">
                <a16:creationId xmlns:a16="http://schemas.microsoft.com/office/drawing/2014/main" id="{B0934D51-4A6D-6F40-BBD1-8BBF1363AF2A}"/>
              </a:ext>
            </a:extLst>
          </p:cNvPr>
          <p:cNvSpPr txBox="1"/>
          <p:nvPr/>
        </p:nvSpPr>
        <p:spPr>
          <a:xfrm rot="18900000">
            <a:off x="4678584" y="4265412"/>
            <a:ext cx="1208419" cy="369332"/>
          </a:xfrm>
          <a:prstGeom prst="rect">
            <a:avLst/>
          </a:prstGeom>
          <a:noFill/>
        </p:spPr>
        <p:txBody>
          <a:bodyPr wrap="square" rtlCol="0">
            <a:spAutoFit/>
          </a:bodyPr>
          <a:lstStyle/>
          <a:p>
            <a:r>
              <a:rPr lang="en-US" dirty="0"/>
              <a:t>CS111</a:t>
            </a:r>
          </a:p>
        </p:txBody>
      </p:sp>
      <p:sp>
        <p:nvSpPr>
          <p:cNvPr id="13" name="TextBox 12">
            <a:extLst>
              <a:ext uri="{FF2B5EF4-FFF2-40B4-BE49-F238E27FC236}">
                <a16:creationId xmlns:a16="http://schemas.microsoft.com/office/drawing/2014/main" id="{061C980A-C387-474E-B64B-CDE934E590CB}"/>
              </a:ext>
            </a:extLst>
          </p:cNvPr>
          <p:cNvSpPr txBox="1"/>
          <p:nvPr/>
        </p:nvSpPr>
        <p:spPr>
          <a:xfrm rot="18900000">
            <a:off x="3901408" y="4199767"/>
            <a:ext cx="889987" cy="369332"/>
          </a:xfrm>
          <a:prstGeom prst="rect">
            <a:avLst/>
          </a:prstGeom>
          <a:noFill/>
        </p:spPr>
        <p:txBody>
          <a:bodyPr wrap="none" rtlCol="0">
            <a:spAutoFit/>
          </a:bodyPr>
          <a:lstStyle/>
          <a:p>
            <a:r>
              <a:rPr lang="en-US" dirty="0"/>
              <a:t>CS103</a:t>
            </a:r>
          </a:p>
        </p:txBody>
      </p:sp>
      <p:sp>
        <p:nvSpPr>
          <p:cNvPr id="14" name="TextBox 13">
            <a:extLst>
              <a:ext uri="{FF2B5EF4-FFF2-40B4-BE49-F238E27FC236}">
                <a16:creationId xmlns:a16="http://schemas.microsoft.com/office/drawing/2014/main" id="{93A98AD1-8BD5-5249-8DA6-AA3A4F4E34B6}"/>
              </a:ext>
            </a:extLst>
          </p:cNvPr>
          <p:cNvSpPr txBox="1"/>
          <p:nvPr/>
        </p:nvSpPr>
        <p:spPr>
          <a:xfrm rot="18900000">
            <a:off x="2879069" y="4199766"/>
            <a:ext cx="889987" cy="369332"/>
          </a:xfrm>
          <a:prstGeom prst="rect">
            <a:avLst/>
          </a:prstGeom>
          <a:noFill/>
        </p:spPr>
        <p:txBody>
          <a:bodyPr wrap="none" rtlCol="0">
            <a:spAutoFit/>
          </a:bodyPr>
          <a:lstStyle/>
          <a:p>
            <a:r>
              <a:rPr lang="en-US" dirty="0"/>
              <a:t>CS109</a:t>
            </a:r>
          </a:p>
        </p:txBody>
      </p:sp>
      <p:sp>
        <p:nvSpPr>
          <p:cNvPr id="15" name="TextBox 14">
            <a:extLst>
              <a:ext uri="{FF2B5EF4-FFF2-40B4-BE49-F238E27FC236}">
                <a16:creationId xmlns:a16="http://schemas.microsoft.com/office/drawing/2014/main" id="{FD5A3E9D-0D5A-9B44-A06C-192ECF0DE2E8}"/>
              </a:ext>
            </a:extLst>
          </p:cNvPr>
          <p:cNvSpPr txBox="1"/>
          <p:nvPr/>
        </p:nvSpPr>
        <p:spPr>
          <a:xfrm rot="18900000">
            <a:off x="1940312" y="4199765"/>
            <a:ext cx="889987" cy="369332"/>
          </a:xfrm>
          <a:prstGeom prst="rect">
            <a:avLst/>
          </a:prstGeom>
          <a:noFill/>
        </p:spPr>
        <p:txBody>
          <a:bodyPr wrap="none" rtlCol="0">
            <a:spAutoFit/>
          </a:bodyPr>
          <a:lstStyle/>
          <a:p>
            <a:r>
              <a:rPr lang="en-US" dirty="0"/>
              <a:t>CS161</a:t>
            </a:r>
          </a:p>
        </p:txBody>
      </p:sp>
    </p:spTree>
    <p:extLst>
      <p:ext uri="{BB962C8B-B14F-4D97-AF65-F5344CB8AC3E}">
        <p14:creationId xmlns:p14="http://schemas.microsoft.com/office/powerpoint/2010/main" val="20986747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A4277-9AB7-AE4E-B142-242F4F80EF72}"/>
              </a:ext>
            </a:extLst>
          </p:cNvPr>
          <p:cNvSpPr>
            <a:spLocks noGrp="1"/>
          </p:cNvSpPr>
          <p:nvPr>
            <p:ph type="title"/>
          </p:nvPr>
        </p:nvSpPr>
        <p:spPr/>
        <p:txBody>
          <a:bodyPr/>
          <a:lstStyle/>
          <a:p>
            <a:r>
              <a:rPr lang="en-US" dirty="0"/>
              <a:t>Bit Vectors and Sets</a:t>
            </a:r>
          </a:p>
        </p:txBody>
      </p:sp>
      <p:sp>
        <p:nvSpPr>
          <p:cNvPr id="3" name="Content Placeholder 2">
            <a:extLst>
              <a:ext uri="{FF2B5EF4-FFF2-40B4-BE49-F238E27FC236}">
                <a16:creationId xmlns:a16="http://schemas.microsoft.com/office/drawing/2014/main" id="{6E730E49-CCF8-4C46-A496-78B207B943BC}"/>
              </a:ext>
            </a:extLst>
          </p:cNvPr>
          <p:cNvSpPr>
            <a:spLocks noGrp="1"/>
          </p:cNvSpPr>
          <p:nvPr>
            <p:ph idx="1"/>
          </p:nvPr>
        </p:nvSpPr>
        <p:spPr/>
        <p:txBody>
          <a:bodyPr/>
          <a:lstStyle/>
          <a:p>
            <a:pPr marL="0" indent="0">
              <a:spcBef>
                <a:spcPts val="0"/>
              </a:spcBef>
              <a:buNone/>
            </a:pPr>
            <a:r>
              <a:rPr lang="en-US" dirty="0">
                <a:latin typeface="Consolas" panose="020B0609020204030204" pitchFamily="49" charset="0"/>
                <a:cs typeface="Consolas" panose="020B0609020204030204" pitchFamily="49" charset="0"/>
              </a:rPr>
              <a:t>#define CS106A 0x1    </a:t>
            </a:r>
            <a:r>
              <a:rPr lang="en-US" dirty="0">
                <a:solidFill>
                  <a:srgbClr val="00B050"/>
                </a:solidFill>
                <a:latin typeface="Consolas" panose="020B0609020204030204" pitchFamily="49" charset="0"/>
                <a:cs typeface="Consolas" panose="020B0609020204030204" pitchFamily="49" charset="0"/>
              </a:rPr>
              <a:t>/* 0000 0001 */</a:t>
            </a:r>
          </a:p>
          <a:p>
            <a:pPr marL="0" indent="0">
              <a:spcBef>
                <a:spcPts val="0"/>
              </a:spcBef>
              <a:buNone/>
            </a:pPr>
            <a:r>
              <a:rPr lang="en-US" dirty="0">
                <a:latin typeface="Consolas" panose="020B0609020204030204" pitchFamily="49" charset="0"/>
                <a:cs typeface="Consolas" panose="020B0609020204030204" pitchFamily="49" charset="0"/>
              </a:rPr>
              <a:t>#define CS106B 0x2    </a:t>
            </a:r>
            <a:r>
              <a:rPr lang="en-US" dirty="0">
                <a:solidFill>
                  <a:srgbClr val="00B050"/>
                </a:solidFill>
                <a:latin typeface="Consolas" panose="020B0609020204030204" pitchFamily="49" charset="0"/>
                <a:cs typeface="Consolas" panose="020B0609020204030204" pitchFamily="49" charset="0"/>
              </a:rPr>
              <a:t>/* 0000 0010 */</a:t>
            </a:r>
          </a:p>
          <a:p>
            <a:pPr marL="0" indent="0">
              <a:spcBef>
                <a:spcPts val="0"/>
              </a:spcBef>
              <a:buNone/>
            </a:pPr>
            <a:r>
              <a:rPr lang="en-US" dirty="0">
                <a:latin typeface="Consolas" panose="020B0609020204030204" pitchFamily="49" charset="0"/>
                <a:cs typeface="Consolas" panose="020B0609020204030204" pitchFamily="49" charset="0"/>
              </a:rPr>
              <a:t>#define CS107E 0x4    </a:t>
            </a:r>
            <a:r>
              <a:rPr lang="en-US" dirty="0">
                <a:solidFill>
                  <a:srgbClr val="00B050"/>
                </a:solidFill>
                <a:latin typeface="Consolas" panose="020B0609020204030204" pitchFamily="49" charset="0"/>
                <a:cs typeface="Consolas" panose="020B0609020204030204" pitchFamily="49" charset="0"/>
              </a:rPr>
              <a:t>/* 0000 0100 */</a:t>
            </a:r>
          </a:p>
          <a:p>
            <a:pPr marL="0" indent="0">
              <a:spcBef>
                <a:spcPts val="0"/>
              </a:spcBef>
              <a:buNone/>
            </a:pPr>
            <a:r>
              <a:rPr lang="en-US" dirty="0">
                <a:latin typeface="Consolas" panose="020B0609020204030204" pitchFamily="49" charset="0"/>
                <a:cs typeface="Consolas" panose="020B0609020204030204" pitchFamily="49" charset="0"/>
              </a:rPr>
              <a:t>#define CS107  0x8    </a:t>
            </a:r>
            <a:r>
              <a:rPr lang="en-US" dirty="0">
                <a:solidFill>
                  <a:srgbClr val="00B050"/>
                </a:solidFill>
                <a:latin typeface="Consolas" panose="020B0609020204030204" pitchFamily="49" charset="0"/>
                <a:cs typeface="Consolas" panose="020B0609020204030204" pitchFamily="49" charset="0"/>
              </a:rPr>
              <a:t>/* 0000 1000 */</a:t>
            </a:r>
          </a:p>
          <a:p>
            <a:pPr marL="0" indent="0">
              <a:spcBef>
                <a:spcPts val="0"/>
              </a:spcBef>
              <a:buNone/>
            </a:pPr>
            <a:r>
              <a:rPr lang="en-US" dirty="0">
                <a:latin typeface="Consolas" panose="020B0609020204030204" pitchFamily="49" charset="0"/>
                <a:cs typeface="Consolas" panose="020B0609020204030204" pitchFamily="49" charset="0"/>
              </a:rPr>
              <a:t>#define CS111  0x10   </a:t>
            </a:r>
            <a:r>
              <a:rPr lang="en-US" dirty="0">
                <a:solidFill>
                  <a:srgbClr val="00B050"/>
                </a:solidFill>
                <a:latin typeface="Consolas" panose="020B0609020204030204" pitchFamily="49" charset="0"/>
                <a:cs typeface="Consolas" panose="020B0609020204030204" pitchFamily="49" charset="0"/>
              </a:rPr>
              <a:t>/* 0001 0000 */</a:t>
            </a:r>
          </a:p>
          <a:p>
            <a:pPr marL="0" indent="0">
              <a:spcBef>
                <a:spcPts val="0"/>
              </a:spcBef>
              <a:buNone/>
            </a:pPr>
            <a:r>
              <a:rPr lang="en-US" dirty="0">
                <a:latin typeface="Consolas" panose="020B0609020204030204" pitchFamily="49" charset="0"/>
                <a:cs typeface="Consolas" panose="020B0609020204030204" pitchFamily="49" charset="0"/>
              </a:rPr>
              <a:t>#define CS103  0x20   </a:t>
            </a:r>
            <a:r>
              <a:rPr lang="en-US" dirty="0">
                <a:solidFill>
                  <a:srgbClr val="00B050"/>
                </a:solidFill>
                <a:latin typeface="Consolas" panose="020B0609020204030204" pitchFamily="49" charset="0"/>
                <a:cs typeface="Consolas" panose="020B0609020204030204" pitchFamily="49" charset="0"/>
              </a:rPr>
              <a:t>/* 0010 0000 */</a:t>
            </a:r>
          </a:p>
          <a:p>
            <a:pPr marL="0" indent="0">
              <a:spcBef>
                <a:spcPts val="0"/>
              </a:spcBef>
              <a:buNone/>
            </a:pPr>
            <a:r>
              <a:rPr lang="en-US" dirty="0">
                <a:latin typeface="Consolas" panose="020B0609020204030204" pitchFamily="49" charset="0"/>
                <a:cs typeface="Consolas" panose="020B0609020204030204" pitchFamily="49" charset="0"/>
              </a:rPr>
              <a:t>#define CS109  0x40   </a:t>
            </a:r>
            <a:r>
              <a:rPr lang="en-US" dirty="0">
                <a:solidFill>
                  <a:srgbClr val="00B050"/>
                </a:solidFill>
                <a:latin typeface="Consolas" panose="020B0609020204030204" pitchFamily="49" charset="0"/>
                <a:cs typeface="Consolas" panose="020B0609020204030204" pitchFamily="49" charset="0"/>
              </a:rPr>
              <a:t>/* 0100 0000 */</a:t>
            </a:r>
          </a:p>
          <a:p>
            <a:pPr marL="0" indent="0">
              <a:spcBef>
                <a:spcPts val="0"/>
              </a:spcBef>
              <a:buNone/>
            </a:pPr>
            <a:r>
              <a:rPr lang="en-US" dirty="0">
                <a:latin typeface="Consolas" panose="020B0609020204030204" pitchFamily="49" charset="0"/>
                <a:cs typeface="Consolas" panose="020B0609020204030204" pitchFamily="49" charset="0"/>
              </a:rPr>
              <a:t>#define CS161  0x80   </a:t>
            </a:r>
            <a:r>
              <a:rPr lang="en-US" dirty="0">
                <a:solidFill>
                  <a:srgbClr val="00B050"/>
                </a:solidFill>
                <a:latin typeface="Consolas" panose="020B0609020204030204" pitchFamily="49" charset="0"/>
                <a:cs typeface="Consolas" panose="020B0609020204030204" pitchFamily="49" charset="0"/>
              </a:rPr>
              <a:t>/* 1000 0000 */</a:t>
            </a:r>
            <a:endParaRPr lang="en-US" dirty="0">
              <a:latin typeface="Consolas" panose="020B0609020204030204" pitchFamily="49" charset="0"/>
              <a:cs typeface="Consolas" panose="020B0609020204030204" pitchFamily="49" charset="0"/>
            </a:endParaRP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unsigned char </a:t>
            </a:r>
            <a:r>
              <a:rPr lang="en-US" dirty="0" err="1">
                <a:latin typeface="Consolas" panose="020B0609020204030204" pitchFamily="49" charset="0"/>
                <a:cs typeface="Consolas" panose="020B0609020204030204" pitchFamily="49" charset="0"/>
              </a:rPr>
              <a:t>myClasses</a:t>
            </a:r>
            <a:r>
              <a:rPr lang="en-US" dirty="0">
                <a:latin typeface="Consolas" panose="020B0609020204030204" pitchFamily="49" charset="0"/>
                <a:cs typeface="Consolas" panose="020B0609020204030204" pitchFamily="49" charset="0"/>
              </a:rPr>
              <a:t> = ...;</a:t>
            </a:r>
          </a:p>
          <a:p>
            <a:pPr marL="0" indent="0">
              <a:spcBef>
                <a:spcPts val="0"/>
              </a:spcBef>
              <a:buNone/>
            </a:pPr>
            <a:r>
              <a:rPr lang="en-US" dirty="0" err="1">
                <a:latin typeface="Consolas" panose="020B0609020204030204" pitchFamily="49" charset="0"/>
                <a:cs typeface="Consolas" panose="020B0609020204030204" pitchFamily="49" charset="0"/>
              </a:rPr>
              <a:t>myClasses</a:t>
            </a:r>
            <a:r>
              <a:rPr lang="en-US" dirty="0">
                <a:latin typeface="Consolas" panose="020B0609020204030204" pitchFamily="49" charset="0"/>
                <a:cs typeface="Consolas" panose="020B0609020204030204" pitchFamily="49" charset="0"/>
              </a:rPr>
              <a:t> |= CS107;	</a:t>
            </a:r>
            <a:r>
              <a:rPr lang="en-US" dirty="0">
                <a:solidFill>
                  <a:srgbClr val="00B050"/>
                </a:solidFill>
                <a:latin typeface="Consolas" panose="020B0609020204030204" pitchFamily="49" charset="0"/>
                <a:cs typeface="Consolas" panose="020B0609020204030204" pitchFamily="49" charset="0"/>
              </a:rPr>
              <a:t>// Add CS107</a:t>
            </a:r>
          </a:p>
          <a:p>
            <a:pPr marL="0" indent="0" algn="l">
              <a:spcBef>
                <a:spcPts val="0"/>
              </a:spcBef>
              <a:buNone/>
            </a:pPr>
            <a:r>
              <a:rPr lang="en-US" sz="2800" dirty="0">
                <a:latin typeface="Consolas" panose="020B0609020204030204" pitchFamily="49" charset="0"/>
                <a:cs typeface="Consolas" panose="020B0609020204030204" pitchFamily="49" charset="0"/>
              </a:rPr>
              <a:t>if (</a:t>
            </a:r>
            <a:r>
              <a:rPr lang="en-US" sz="2800" dirty="0" err="1">
                <a:latin typeface="Consolas" panose="020B0609020204030204" pitchFamily="49" charset="0"/>
                <a:cs typeface="Consolas" panose="020B0609020204030204" pitchFamily="49" charset="0"/>
              </a:rPr>
              <a:t>myClasses</a:t>
            </a:r>
            <a:r>
              <a:rPr lang="en-US" sz="2800" dirty="0">
                <a:latin typeface="Consolas" panose="020B0609020204030204" pitchFamily="49" charset="0"/>
                <a:cs typeface="Consolas" panose="020B0609020204030204" pitchFamily="49" charset="0"/>
              </a:rPr>
              <a:t> &amp; CS106B) {...</a:t>
            </a:r>
          </a:p>
          <a:p>
            <a:pPr marL="0" indent="0" algn="l">
              <a:spcBef>
                <a:spcPts val="0"/>
              </a:spcBef>
              <a:buNone/>
            </a:pPr>
            <a:r>
              <a:rPr lang="en-US" sz="2800" dirty="0">
                <a:solidFill>
                  <a:srgbClr val="00B050"/>
                </a:solidFill>
                <a:latin typeface="Consolas" panose="020B0609020204030204" pitchFamily="49" charset="0"/>
                <a:cs typeface="Consolas" panose="020B0609020204030204" pitchFamily="49" charset="0"/>
              </a:rPr>
              <a:t>	// taken CS106B!</a:t>
            </a:r>
          </a:p>
          <a:p>
            <a:pPr marL="0" indent="0">
              <a:spcBef>
                <a:spcPts val="0"/>
              </a:spcBef>
              <a:buNone/>
            </a:pPr>
            <a:endParaRPr lang="en-US" dirty="0">
              <a:solidFill>
                <a:srgbClr val="00B050"/>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9843990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EC9D5-A2C5-3B49-95DA-52B6C818BD64}"/>
              </a:ext>
            </a:extLst>
          </p:cNvPr>
          <p:cNvSpPr>
            <a:spLocks noGrp="1"/>
          </p:cNvSpPr>
          <p:nvPr>
            <p:ph type="title"/>
          </p:nvPr>
        </p:nvSpPr>
        <p:spPr/>
        <p:txBody>
          <a:bodyPr/>
          <a:lstStyle/>
          <a:p>
            <a:r>
              <a:rPr lang="en-US" dirty="0"/>
              <a:t>Practice: Bit Masking</a:t>
            </a:r>
          </a:p>
        </p:txBody>
      </p:sp>
      <p:sp>
        <p:nvSpPr>
          <p:cNvPr id="3" name="Content Placeholder 2">
            <a:extLst>
              <a:ext uri="{FF2B5EF4-FFF2-40B4-BE49-F238E27FC236}">
                <a16:creationId xmlns:a16="http://schemas.microsoft.com/office/drawing/2014/main" id="{AF3C4BA4-9354-E04F-BC81-F40DA89CD9E9}"/>
              </a:ext>
            </a:extLst>
          </p:cNvPr>
          <p:cNvSpPr>
            <a:spLocks noGrp="1"/>
          </p:cNvSpPr>
          <p:nvPr>
            <p:ph idx="1"/>
          </p:nvPr>
        </p:nvSpPr>
        <p:spPr/>
        <p:txBody>
          <a:bodyPr/>
          <a:lstStyle/>
          <a:p>
            <a:pPr marL="0" indent="0">
              <a:buNone/>
            </a:pPr>
            <a:r>
              <a:rPr lang="en-US" b="1" dirty="0"/>
              <a:t>Practice: </a:t>
            </a:r>
            <a:r>
              <a:rPr lang="en-US" dirty="0"/>
              <a:t>write an expression that, given a 32-bit integer j, flips (“complements”) the least-significant byte, and preserves all other bytes. </a:t>
            </a:r>
          </a:p>
          <a:p>
            <a:pPr marL="514350" indent="-514350">
              <a:buFont typeface="+mj-lt"/>
              <a:buAutoNum type="arabicPeriod"/>
            </a:pPr>
            <a:r>
              <a:rPr lang="en-US" dirty="0"/>
              <a:t>What operator is good for flipping certain bits?</a:t>
            </a:r>
          </a:p>
          <a:p>
            <a:pPr marL="514350" indent="-514350">
              <a:buFont typeface="+mj-lt"/>
              <a:buAutoNum type="arabicPeriod"/>
            </a:pPr>
            <a:r>
              <a:rPr lang="en-US" dirty="0"/>
              <a:t>What mask do we want?</a:t>
            </a:r>
          </a:p>
          <a:p>
            <a:pPr marL="514350" indent="-514350">
              <a:buFont typeface="+mj-lt"/>
              <a:buAutoNum type="arabicPeriod"/>
            </a:pPr>
            <a:r>
              <a:rPr lang="en-US" dirty="0"/>
              <a:t>How do we create that mask?</a:t>
            </a:r>
          </a:p>
          <a:p>
            <a:pPr marL="0" indent="0">
              <a:buNone/>
            </a:pPr>
            <a:endParaRPr lang="en-US" dirty="0"/>
          </a:p>
          <a:p>
            <a:pPr marL="0" indent="0">
              <a:buNone/>
            </a:pPr>
            <a:endParaRPr lang="en-US" dirty="0"/>
          </a:p>
          <a:p>
            <a:pPr marL="0" indent="0">
              <a:buNone/>
            </a:pPr>
            <a:r>
              <a:rPr lang="en-US" sz="2800" b="1" dirty="0">
                <a:latin typeface="Consolas" panose="020B0609020204030204" pitchFamily="49" charset="0"/>
                <a:cs typeface="Consolas" panose="020B0609020204030204" pitchFamily="49" charset="0"/>
              </a:rPr>
              <a:t>	j ^ 0xff</a:t>
            </a:r>
          </a:p>
          <a:p>
            <a:pPr marL="0" indent="0">
              <a:buNone/>
            </a:pPr>
            <a:endParaRPr lang="en-US" b="1" dirty="0"/>
          </a:p>
        </p:txBody>
      </p:sp>
    </p:spTree>
    <p:extLst>
      <p:ext uri="{BB962C8B-B14F-4D97-AF65-F5344CB8AC3E}">
        <p14:creationId xmlns:p14="http://schemas.microsoft.com/office/powerpoint/2010/main" val="2691162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pPr>
              <a:tabLst>
                <a:tab pos="11595100" algn="r"/>
              </a:tabLst>
            </a:pPr>
            <a:r>
              <a:rPr lang="en-US" b="1" dirty="0">
                <a:solidFill>
                  <a:schemeClr val="bg1">
                    <a:lumMod val="85000"/>
                  </a:schemeClr>
                </a:solidFill>
              </a:rPr>
              <a:t>Recap</a:t>
            </a:r>
            <a:r>
              <a:rPr lang="en-US" dirty="0">
                <a:solidFill>
                  <a:schemeClr val="bg1">
                    <a:lumMod val="85000"/>
                  </a:schemeClr>
                </a:solidFill>
              </a:rPr>
              <a:t>: Bit Operators so far	</a:t>
            </a:r>
          </a:p>
          <a:p>
            <a:pPr>
              <a:tabLst>
                <a:tab pos="11595100" algn="r"/>
              </a:tabLst>
            </a:pPr>
            <a:r>
              <a:rPr lang="en-US" b="1" dirty="0"/>
              <a:t>Bit Shift Operators	</a:t>
            </a:r>
          </a:p>
          <a:p>
            <a:pPr>
              <a:tabLst>
                <a:tab pos="11595100" algn="r"/>
              </a:tabLst>
            </a:pPr>
            <a:r>
              <a:rPr lang="en-US" b="1" dirty="0">
                <a:solidFill>
                  <a:schemeClr val="bg1">
                    <a:lumMod val="85000"/>
                  </a:schemeClr>
                </a:solidFill>
              </a:rPr>
              <a:t>Example:</a:t>
            </a:r>
            <a:r>
              <a:rPr lang="en-US" dirty="0">
                <a:solidFill>
                  <a:schemeClr val="bg1">
                    <a:lumMod val="85000"/>
                  </a:schemeClr>
                </a:solidFill>
              </a:rPr>
              <a:t> Powers of 2	</a:t>
            </a:r>
          </a:p>
          <a:p>
            <a:pPr>
              <a:tabLst>
                <a:tab pos="11595100" algn="r"/>
              </a:tabLst>
            </a:pPr>
            <a:r>
              <a:rPr lang="en-US" b="1" dirty="0">
                <a:solidFill>
                  <a:schemeClr val="bg1">
                    <a:lumMod val="85000"/>
                  </a:schemeClr>
                </a:solidFill>
              </a:rPr>
              <a:t>Demo: </a:t>
            </a:r>
            <a:r>
              <a:rPr lang="en-US" dirty="0">
                <a:solidFill>
                  <a:schemeClr val="bg1">
                    <a:lumMod val="85000"/>
                  </a:schemeClr>
                </a:solidFill>
              </a:rPr>
              <a:t>GDB</a:t>
            </a:r>
            <a:endParaRPr lang="en-US" b="1" dirty="0">
              <a:solidFill>
                <a:schemeClr val="bg1">
                  <a:lumMod val="85000"/>
                </a:schemeClr>
              </a:solidFill>
            </a:endParaRPr>
          </a:p>
          <a:p>
            <a:pPr>
              <a:tabLst>
                <a:tab pos="11595100" algn="r"/>
              </a:tabLst>
            </a:pPr>
            <a:endParaRPr lang="en-US" dirty="0">
              <a:solidFill>
                <a:schemeClr val="bg1">
                  <a:lumMod val="85000"/>
                </a:schemeClr>
              </a:solidFill>
            </a:endParaRPr>
          </a:p>
        </p:txBody>
      </p:sp>
      <p:sp>
        <p:nvSpPr>
          <p:cNvPr id="4" name="TextBox 3">
            <a:extLst>
              <a:ext uri="{FF2B5EF4-FFF2-40B4-BE49-F238E27FC236}">
                <a16:creationId xmlns:a16="http://schemas.microsoft.com/office/drawing/2014/main" id="{691B7E33-59DD-7F97-EAC7-5D7ED96260B6}"/>
              </a:ext>
            </a:extLst>
          </p:cNvPr>
          <p:cNvSpPr txBox="1"/>
          <p:nvPr/>
        </p:nvSpPr>
        <p:spPr>
          <a:xfrm>
            <a:off x="3091010" y="6336268"/>
            <a:ext cx="6009979"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/class/cs107/lecture-code/lect5 .</a:t>
            </a:r>
          </a:p>
        </p:txBody>
      </p:sp>
    </p:spTree>
    <p:extLst>
      <p:ext uri="{BB962C8B-B14F-4D97-AF65-F5344CB8AC3E}">
        <p14:creationId xmlns:p14="http://schemas.microsoft.com/office/powerpoint/2010/main" val="232402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57725-36A2-8A4E-8EC5-A4E9934BBDE4}"/>
              </a:ext>
            </a:extLst>
          </p:cNvPr>
          <p:cNvSpPr>
            <a:spLocks noGrp="1"/>
          </p:cNvSpPr>
          <p:nvPr>
            <p:ph type="title"/>
          </p:nvPr>
        </p:nvSpPr>
        <p:spPr/>
        <p:txBody>
          <a:bodyPr/>
          <a:lstStyle/>
          <a:p>
            <a:r>
              <a:rPr lang="en-US" dirty="0"/>
              <a:t>Left Shift (&lt;&lt;)</a:t>
            </a:r>
          </a:p>
        </p:txBody>
      </p:sp>
      <p:sp>
        <p:nvSpPr>
          <p:cNvPr id="3" name="Content Placeholder 2">
            <a:extLst>
              <a:ext uri="{FF2B5EF4-FFF2-40B4-BE49-F238E27FC236}">
                <a16:creationId xmlns:a16="http://schemas.microsoft.com/office/drawing/2014/main" id="{66D51372-0ED3-964C-A0B0-A8A18C33594B}"/>
              </a:ext>
            </a:extLst>
          </p:cNvPr>
          <p:cNvSpPr>
            <a:spLocks noGrp="1"/>
          </p:cNvSpPr>
          <p:nvPr>
            <p:ph idx="1"/>
          </p:nvPr>
        </p:nvSpPr>
        <p:spPr/>
        <p:txBody>
          <a:bodyPr/>
          <a:lstStyle/>
          <a:p>
            <a:pPr marL="0" indent="0">
              <a:buNone/>
            </a:pPr>
            <a:r>
              <a:rPr lang="en-US" dirty="0"/>
              <a:t>The LEFT SHIFT operator shifts a bit pattern a certain number of positions to the left.  New lower order bits are filled in with 0s, and bits shifted off the end are lost.</a:t>
            </a:r>
          </a:p>
          <a:p>
            <a:endParaRPr lang="en-US" dirty="0"/>
          </a:p>
          <a:p>
            <a:pPr marL="457200" lvl="1" indent="0">
              <a:buNone/>
            </a:pP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x &lt;&lt; k;	</a:t>
            </a:r>
            <a:r>
              <a:rPr lang="en-US" dirty="0">
                <a:solidFill>
                  <a:srgbClr val="00B050"/>
                </a:solidFill>
                <a:latin typeface="Consolas" panose="020B0609020204030204" pitchFamily="49" charset="0"/>
                <a:cs typeface="Consolas" panose="020B0609020204030204" pitchFamily="49" charset="0"/>
              </a:rPr>
              <a:t>// evaluates to x shifted to the left by k bits</a:t>
            </a:r>
          </a:p>
          <a:p>
            <a:pPr marL="457200" lvl="1" indent="0">
              <a:buNone/>
            </a:pP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x &lt;&lt;= k;	</a:t>
            </a:r>
            <a:r>
              <a:rPr lang="en-US" dirty="0">
                <a:solidFill>
                  <a:srgbClr val="00B050"/>
                </a:solidFill>
                <a:latin typeface="Consolas" panose="020B0609020204030204" pitchFamily="49" charset="0"/>
                <a:cs typeface="Consolas" panose="020B0609020204030204" pitchFamily="49" charset="0"/>
              </a:rPr>
              <a:t>// shifts x to the left by k bits</a:t>
            </a:r>
          </a:p>
          <a:p>
            <a:pPr marL="0" indent="0">
              <a:buNone/>
            </a:pPr>
            <a:endParaRPr lang="en-US" dirty="0"/>
          </a:p>
          <a:p>
            <a:pPr marL="0" indent="0">
              <a:buNone/>
            </a:pPr>
            <a:r>
              <a:rPr lang="en-US" dirty="0"/>
              <a:t>8-bit examples:</a:t>
            </a:r>
            <a:endParaRPr lang="en-US" dirty="0">
              <a:solidFill>
                <a:srgbClr val="00B050"/>
              </a:solidFill>
              <a:latin typeface="Consolas" panose="020B0609020204030204" pitchFamily="49" charset="0"/>
              <a:cs typeface="Consolas" panose="020B0609020204030204" pitchFamily="49" charset="0"/>
            </a:endParaRPr>
          </a:p>
          <a:p>
            <a:pPr marL="457200" lvl="1" indent="0">
              <a:buNone/>
            </a:pPr>
            <a:r>
              <a:rPr lang="en-US" dirty="0">
                <a:latin typeface="Consolas" panose="020B0609020204030204" pitchFamily="49" charset="0"/>
                <a:ea typeface="Courier"/>
                <a:cs typeface="Consolas" panose="020B0609020204030204" pitchFamily="49" charset="0"/>
                <a:sym typeface="Courier"/>
              </a:rPr>
              <a:t>00</a:t>
            </a:r>
            <a:r>
              <a:rPr lang="en-US" dirty="0">
                <a:solidFill>
                  <a:srgbClr val="FF0000"/>
                </a:solidFill>
                <a:latin typeface="Consolas" panose="020B0609020204030204" pitchFamily="49" charset="0"/>
                <a:ea typeface="Courier"/>
                <a:cs typeface="Consolas" panose="020B0609020204030204" pitchFamily="49" charset="0"/>
                <a:sym typeface="Courier"/>
              </a:rPr>
              <a:t>110111</a:t>
            </a:r>
            <a:r>
              <a:rPr lang="en-US" dirty="0">
                <a:latin typeface="Consolas" panose="020B0609020204030204" pitchFamily="49" charset="0"/>
                <a:ea typeface="Courier"/>
                <a:cs typeface="Consolas" panose="020B0609020204030204" pitchFamily="49" charset="0"/>
                <a:sym typeface="Courier"/>
              </a:rPr>
              <a:t> &lt;&lt; 2</a:t>
            </a:r>
            <a:r>
              <a:rPr lang="en-US" dirty="0">
                <a:latin typeface="Consolas" panose="020B0609020204030204" pitchFamily="49" charset="0"/>
                <a:cs typeface="Consolas" panose="020B0609020204030204" pitchFamily="49" charset="0"/>
              </a:rPr>
              <a:t> results in </a:t>
            </a:r>
            <a:r>
              <a:rPr lang="en-US" dirty="0">
                <a:solidFill>
                  <a:srgbClr val="FF0000"/>
                </a:solidFill>
                <a:latin typeface="Consolas" panose="020B0609020204030204" pitchFamily="49" charset="0"/>
                <a:ea typeface="Courier"/>
                <a:cs typeface="Consolas" panose="020B0609020204030204" pitchFamily="49" charset="0"/>
                <a:sym typeface="Courier"/>
              </a:rPr>
              <a:t>110111</a:t>
            </a:r>
            <a:r>
              <a:rPr lang="en-US" i="1" dirty="0">
                <a:latin typeface="Consolas" panose="020B0609020204030204" pitchFamily="49" charset="0"/>
                <a:ea typeface="Courier"/>
                <a:cs typeface="Consolas" panose="020B0609020204030204" pitchFamily="49" charset="0"/>
                <a:sym typeface="Courier"/>
              </a:rPr>
              <a:t>00</a:t>
            </a:r>
            <a:endParaRPr lang="en-US" dirty="0">
              <a:latin typeface="Consolas" panose="020B0609020204030204" pitchFamily="49" charset="0"/>
              <a:ea typeface="Courier"/>
              <a:cs typeface="Consolas" panose="020B0609020204030204" pitchFamily="49" charset="0"/>
              <a:sym typeface="Courier"/>
            </a:endParaRPr>
          </a:p>
          <a:p>
            <a:pPr marL="457200" lvl="1" indent="0">
              <a:buNone/>
            </a:pPr>
            <a:r>
              <a:rPr lang="en-US" dirty="0">
                <a:latin typeface="Consolas" panose="020B0609020204030204" pitchFamily="49" charset="0"/>
                <a:ea typeface="Courier"/>
                <a:cs typeface="Consolas" panose="020B0609020204030204" pitchFamily="49" charset="0"/>
                <a:sym typeface="Courier"/>
              </a:rPr>
              <a:t>0110</a:t>
            </a:r>
            <a:r>
              <a:rPr lang="en-US" dirty="0">
                <a:solidFill>
                  <a:srgbClr val="FF0000"/>
                </a:solidFill>
                <a:latin typeface="Consolas" panose="020B0609020204030204" pitchFamily="49" charset="0"/>
                <a:ea typeface="Courier"/>
                <a:cs typeface="Consolas" panose="020B0609020204030204" pitchFamily="49" charset="0"/>
                <a:sym typeface="Courier"/>
              </a:rPr>
              <a:t>0011</a:t>
            </a:r>
            <a:r>
              <a:rPr lang="en-US" dirty="0">
                <a:latin typeface="Consolas" panose="020B0609020204030204" pitchFamily="49" charset="0"/>
                <a:ea typeface="Courier"/>
                <a:cs typeface="Consolas" panose="020B0609020204030204" pitchFamily="49" charset="0"/>
                <a:sym typeface="Courier"/>
              </a:rPr>
              <a:t> &lt;&lt; 4 </a:t>
            </a:r>
            <a:r>
              <a:rPr lang="en-US" dirty="0">
                <a:latin typeface="Consolas" panose="020B0609020204030204" pitchFamily="49" charset="0"/>
                <a:cs typeface="Consolas" panose="020B0609020204030204" pitchFamily="49" charset="0"/>
              </a:rPr>
              <a:t>results in </a:t>
            </a:r>
            <a:r>
              <a:rPr lang="en-US" dirty="0">
                <a:solidFill>
                  <a:srgbClr val="FF0000"/>
                </a:solidFill>
                <a:latin typeface="Consolas" panose="020B0609020204030204" pitchFamily="49" charset="0"/>
                <a:ea typeface="Courier"/>
                <a:cs typeface="Consolas" panose="020B0609020204030204" pitchFamily="49" charset="0"/>
                <a:sym typeface="Courier"/>
              </a:rPr>
              <a:t>0011</a:t>
            </a:r>
            <a:r>
              <a:rPr lang="en-US" i="1" dirty="0">
                <a:latin typeface="Consolas" panose="020B0609020204030204" pitchFamily="49" charset="0"/>
                <a:ea typeface="Courier"/>
                <a:cs typeface="Consolas" panose="020B0609020204030204" pitchFamily="49" charset="0"/>
                <a:sym typeface="Courier"/>
              </a:rPr>
              <a:t>0000</a:t>
            </a:r>
          </a:p>
          <a:p>
            <a:pPr marL="457200" lvl="1" indent="0">
              <a:buNone/>
            </a:pPr>
            <a:r>
              <a:rPr lang="en-US" dirty="0">
                <a:latin typeface="Consolas" panose="020B0609020204030204" pitchFamily="49" charset="0"/>
                <a:ea typeface="Courier"/>
                <a:cs typeface="Consolas" panose="020B0609020204030204" pitchFamily="49" charset="0"/>
                <a:sym typeface="Courier"/>
              </a:rPr>
              <a:t>1001</a:t>
            </a:r>
            <a:r>
              <a:rPr lang="en-US" dirty="0">
                <a:solidFill>
                  <a:srgbClr val="FF0000"/>
                </a:solidFill>
                <a:latin typeface="Consolas" panose="020B0609020204030204" pitchFamily="49" charset="0"/>
                <a:ea typeface="Courier"/>
                <a:cs typeface="Consolas" panose="020B0609020204030204" pitchFamily="49" charset="0"/>
                <a:sym typeface="Courier"/>
              </a:rPr>
              <a:t>0101</a:t>
            </a:r>
            <a:r>
              <a:rPr lang="en-US" dirty="0">
                <a:latin typeface="Consolas" panose="020B0609020204030204" pitchFamily="49" charset="0"/>
                <a:ea typeface="Courier"/>
                <a:cs typeface="Consolas" panose="020B0609020204030204" pitchFamily="49" charset="0"/>
                <a:sym typeface="Courier"/>
              </a:rPr>
              <a:t> &lt;&lt; 4 </a:t>
            </a:r>
            <a:r>
              <a:rPr lang="en-US" dirty="0">
                <a:latin typeface="Consolas" panose="020B0609020204030204" pitchFamily="49" charset="0"/>
                <a:cs typeface="Consolas" panose="020B0609020204030204" pitchFamily="49" charset="0"/>
              </a:rPr>
              <a:t>results in</a:t>
            </a:r>
            <a:r>
              <a:rPr lang="en-US" dirty="0">
                <a:latin typeface="Consolas" panose="020B0609020204030204" pitchFamily="49" charset="0"/>
                <a:ea typeface="Courier"/>
                <a:cs typeface="Consolas" panose="020B0609020204030204" pitchFamily="49" charset="0"/>
                <a:sym typeface="Courier"/>
              </a:rPr>
              <a:t> </a:t>
            </a:r>
            <a:r>
              <a:rPr lang="en-US" dirty="0">
                <a:solidFill>
                  <a:srgbClr val="FF0000"/>
                </a:solidFill>
                <a:latin typeface="Consolas" panose="020B0609020204030204" pitchFamily="49" charset="0"/>
                <a:ea typeface="Courier"/>
                <a:cs typeface="Consolas" panose="020B0609020204030204" pitchFamily="49" charset="0"/>
                <a:sym typeface="Courier"/>
              </a:rPr>
              <a:t>0101</a:t>
            </a:r>
            <a:r>
              <a:rPr lang="en-US" i="1" dirty="0">
                <a:latin typeface="Consolas" panose="020B0609020204030204" pitchFamily="49" charset="0"/>
                <a:ea typeface="Courier"/>
                <a:cs typeface="Consolas" panose="020B0609020204030204" pitchFamily="49" charset="0"/>
                <a:sym typeface="Courier"/>
              </a:rPr>
              <a:t>0000</a:t>
            </a:r>
          </a:p>
          <a:p>
            <a:pPr marL="457200" lvl="1" indent="0">
              <a:buNone/>
            </a:pPr>
            <a:endParaRPr lang="en-US" dirty="0">
              <a:solidFill>
                <a:srgbClr val="00B050"/>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411006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57725-36A2-8A4E-8EC5-A4E9934BBDE4}"/>
              </a:ext>
            </a:extLst>
          </p:cNvPr>
          <p:cNvSpPr>
            <a:spLocks noGrp="1"/>
          </p:cNvSpPr>
          <p:nvPr>
            <p:ph type="title"/>
          </p:nvPr>
        </p:nvSpPr>
        <p:spPr/>
        <p:txBody>
          <a:bodyPr/>
          <a:lstStyle/>
          <a:p>
            <a:r>
              <a:rPr lang="en-US" dirty="0"/>
              <a:t>Right Shift (&gt;&gt;)</a:t>
            </a:r>
          </a:p>
        </p:txBody>
      </p:sp>
      <p:sp>
        <p:nvSpPr>
          <p:cNvPr id="3" name="Content Placeholder 2">
            <a:extLst>
              <a:ext uri="{FF2B5EF4-FFF2-40B4-BE49-F238E27FC236}">
                <a16:creationId xmlns:a16="http://schemas.microsoft.com/office/drawing/2014/main" id="{66D51372-0ED3-964C-A0B0-A8A18C33594B}"/>
              </a:ext>
            </a:extLst>
          </p:cNvPr>
          <p:cNvSpPr>
            <a:spLocks noGrp="1"/>
          </p:cNvSpPr>
          <p:nvPr>
            <p:ph idx="1"/>
          </p:nvPr>
        </p:nvSpPr>
        <p:spPr>
          <a:xfrm>
            <a:off x="152400" y="1295400"/>
            <a:ext cx="11811000" cy="5562600"/>
          </a:xfrm>
        </p:spPr>
        <p:txBody>
          <a:bodyPr/>
          <a:lstStyle/>
          <a:p>
            <a:pPr marL="0" indent="0">
              <a:buNone/>
            </a:pPr>
            <a:r>
              <a:rPr lang="en-US" dirty="0"/>
              <a:t>The RIGHT SHIFT operator shifts a bit pattern a certain number of positions to the right.  Bits shifted off the end are lost.</a:t>
            </a:r>
            <a:endParaRPr lang="en-US" b="1" dirty="0">
              <a:latin typeface="Consolas" panose="020B0609020204030204" pitchFamily="49" charset="0"/>
              <a:cs typeface="Consolas" panose="020B0609020204030204" pitchFamily="49" charset="0"/>
            </a:endParaRPr>
          </a:p>
          <a:p>
            <a:pPr marL="0" indent="0">
              <a:buNone/>
            </a:pPr>
            <a:r>
              <a:rPr lang="en-US" b="1" dirty="0">
                <a:latin typeface="Consolas" panose="020B0609020204030204" pitchFamily="49" charset="0"/>
                <a:cs typeface="Consolas" panose="020B0609020204030204" pitchFamily="49" charset="0"/>
              </a:rPr>
              <a:t>    </a:t>
            </a:r>
            <a:r>
              <a:rPr lang="en-US" sz="2400" b="1" dirty="0">
                <a:latin typeface="Consolas" panose="020B0609020204030204" pitchFamily="49" charset="0"/>
                <a:cs typeface="Consolas" panose="020B0609020204030204" pitchFamily="49" charset="0"/>
              </a:rPr>
              <a:t>x &gt;&gt; k;	</a:t>
            </a:r>
            <a:r>
              <a:rPr lang="en-US" sz="2400" dirty="0">
                <a:solidFill>
                  <a:srgbClr val="00B050"/>
                </a:solidFill>
                <a:latin typeface="Consolas" panose="020B0609020204030204" pitchFamily="49" charset="0"/>
                <a:cs typeface="Consolas" panose="020B0609020204030204" pitchFamily="49" charset="0"/>
              </a:rPr>
              <a:t>// evaluates to x shifted to the right by k bits</a:t>
            </a:r>
          </a:p>
          <a:p>
            <a:pPr marL="0" indent="0">
              <a:buNone/>
            </a:pPr>
            <a:r>
              <a:rPr lang="en-US" sz="2400" b="1" dirty="0">
                <a:latin typeface="Consolas" panose="020B0609020204030204" pitchFamily="49" charset="0"/>
                <a:cs typeface="Consolas" panose="020B0609020204030204" pitchFamily="49" charset="0"/>
              </a:rPr>
              <a:t>    x &gt;&gt;= k;	</a:t>
            </a:r>
            <a:r>
              <a:rPr lang="en-US" sz="2400" dirty="0">
                <a:solidFill>
                  <a:srgbClr val="00B050"/>
                </a:solidFill>
                <a:latin typeface="Consolas" panose="020B0609020204030204" pitchFamily="49" charset="0"/>
                <a:cs typeface="Consolas" panose="020B0609020204030204" pitchFamily="49" charset="0"/>
              </a:rPr>
              <a:t>// shifts x to the right by k bits</a:t>
            </a:r>
            <a:endParaRPr lang="en-US" dirty="0"/>
          </a:p>
          <a:p>
            <a:pPr marL="0" indent="0">
              <a:buNone/>
            </a:pPr>
            <a:endParaRPr lang="en-US" b="1" dirty="0"/>
          </a:p>
          <a:p>
            <a:pPr marL="0" indent="0">
              <a:buNone/>
            </a:pPr>
            <a:r>
              <a:rPr lang="en-US" b="1" dirty="0"/>
              <a:t>Question:</a:t>
            </a:r>
            <a:r>
              <a:rPr lang="en-US" dirty="0"/>
              <a:t> how does it fill in the new higher-order bits?</a:t>
            </a:r>
          </a:p>
        </p:txBody>
      </p:sp>
    </p:spTree>
    <p:extLst>
      <p:ext uri="{BB962C8B-B14F-4D97-AF65-F5344CB8AC3E}">
        <p14:creationId xmlns:p14="http://schemas.microsoft.com/office/powerpoint/2010/main" val="765867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70967-C540-6540-A1A4-9F50D18DB4A9}"/>
              </a:ext>
            </a:extLst>
          </p:cNvPr>
          <p:cNvSpPr>
            <a:spLocks noGrp="1"/>
          </p:cNvSpPr>
          <p:nvPr>
            <p:ph type="title"/>
          </p:nvPr>
        </p:nvSpPr>
        <p:spPr/>
        <p:txBody>
          <a:bodyPr/>
          <a:lstStyle/>
          <a:p>
            <a:r>
              <a:rPr lang="en-US" dirty="0"/>
              <a:t>Right Shift (&gt;&gt;)</a:t>
            </a:r>
          </a:p>
        </p:txBody>
      </p:sp>
      <p:sp>
        <p:nvSpPr>
          <p:cNvPr id="3" name="Content Placeholder 2">
            <a:extLst>
              <a:ext uri="{FF2B5EF4-FFF2-40B4-BE49-F238E27FC236}">
                <a16:creationId xmlns:a16="http://schemas.microsoft.com/office/drawing/2014/main" id="{499A3F33-5E21-0F46-A32D-B3CA6623701F}"/>
              </a:ext>
            </a:extLst>
          </p:cNvPr>
          <p:cNvSpPr>
            <a:spLocks noGrp="1"/>
          </p:cNvSpPr>
          <p:nvPr>
            <p:ph idx="1"/>
          </p:nvPr>
        </p:nvSpPr>
        <p:spPr/>
        <p:txBody>
          <a:bodyPr/>
          <a:lstStyle/>
          <a:p>
            <a:pPr marL="0" indent="0">
              <a:buNone/>
            </a:pPr>
            <a:r>
              <a:rPr lang="en-US" dirty="0"/>
              <a:t>There are </a:t>
            </a:r>
            <a:r>
              <a:rPr lang="en-US" i="1" dirty="0"/>
              <a:t>two kinds</a:t>
            </a:r>
            <a:r>
              <a:rPr lang="en-US" dirty="0"/>
              <a:t> of right shifts, depending on the value and type you are shifting:</a:t>
            </a:r>
          </a:p>
          <a:p>
            <a:pPr marL="0" indent="0">
              <a:buNone/>
            </a:pPr>
            <a:endParaRPr lang="en-US" b="1" dirty="0"/>
          </a:p>
          <a:p>
            <a:r>
              <a:rPr lang="en-US" i="1" dirty="0"/>
              <a:t>Unsigned numbers</a:t>
            </a:r>
            <a:r>
              <a:rPr lang="en-US" dirty="0"/>
              <a:t> are right-shifted by filling new high-order bits with 0s (“</a:t>
            </a:r>
            <a:r>
              <a:rPr lang="en-US" b="1" dirty="0"/>
              <a:t>logical right shift</a:t>
            </a:r>
            <a:r>
              <a:rPr lang="en-US" dirty="0"/>
              <a:t>”).</a:t>
            </a:r>
          </a:p>
          <a:p>
            <a:r>
              <a:rPr lang="en-US" i="1" dirty="0"/>
              <a:t>Signed numbers</a:t>
            </a:r>
            <a:r>
              <a:rPr lang="en-US" dirty="0"/>
              <a:t> are right-shifted by filling new high-order bits with the most significant bit (“</a:t>
            </a:r>
            <a:r>
              <a:rPr lang="en-US" b="1" dirty="0"/>
              <a:t>arithmetic right shift</a:t>
            </a:r>
            <a:r>
              <a:rPr lang="en-US" dirty="0"/>
              <a:t>”)</a:t>
            </a:r>
            <a:r>
              <a:rPr lang="en-US" b="1" dirty="0"/>
              <a:t>.</a:t>
            </a:r>
          </a:p>
          <a:p>
            <a:pPr marL="0" indent="0">
              <a:buNone/>
            </a:pPr>
            <a:endParaRPr lang="en-US" b="1" i="1" dirty="0"/>
          </a:p>
          <a:p>
            <a:pPr marL="0" indent="0">
              <a:buNone/>
            </a:pPr>
            <a:r>
              <a:rPr lang="en-US" dirty="0"/>
              <a:t>This way, the sign of the number (if applicable) is preserved!</a:t>
            </a:r>
          </a:p>
        </p:txBody>
      </p:sp>
    </p:spTree>
    <p:extLst>
      <p:ext uri="{BB962C8B-B14F-4D97-AF65-F5344CB8AC3E}">
        <p14:creationId xmlns:p14="http://schemas.microsoft.com/office/powerpoint/2010/main" val="3531544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57725-36A2-8A4E-8EC5-A4E9934BBDE4}"/>
              </a:ext>
            </a:extLst>
          </p:cNvPr>
          <p:cNvSpPr>
            <a:spLocks noGrp="1"/>
          </p:cNvSpPr>
          <p:nvPr>
            <p:ph type="title"/>
          </p:nvPr>
        </p:nvSpPr>
        <p:spPr/>
        <p:txBody>
          <a:bodyPr/>
          <a:lstStyle/>
          <a:p>
            <a:r>
              <a:rPr lang="en-US" dirty="0"/>
              <a:t>Right Shift (&gt;&gt;)</a:t>
            </a:r>
          </a:p>
        </p:txBody>
      </p:sp>
      <p:sp>
        <p:nvSpPr>
          <p:cNvPr id="3" name="Content Placeholder 2">
            <a:extLst>
              <a:ext uri="{FF2B5EF4-FFF2-40B4-BE49-F238E27FC236}">
                <a16:creationId xmlns:a16="http://schemas.microsoft.com/office/drawing/2014/main" id="{66D51372-0ED3-964C-A0B0-A8A18C33594B}"/>
              </a:ext>
            </a:extLst>
          </p:cNvPr>
          <p:cNvSpPr>
            <a:spLocks noGrp="1"/>
          </p:cNvSpPr>
          <p:nvPr>
            <p:ph idx="1"/>
          </p:nvPr>
        </p:nvSpPr>
        <p:spPr>
          <a:xfrm>
            <a:off x="152400" y="1295400"/>
            <a:ext cx="11811000" cy="5410200"/>
          </a:xfrm>
        </p:spPr>
        <p:txBody>
          <a:bodyPr/>
          <a:lstStyle/>
          <a:p>
            <a:pPr marL="0" indent="0">
              <a:buNone/>
            </a:pPr>
            <a:r>
              <a:rPr lang="en-US" dirty="0"/>
              <a:t>The RIGHT SHIFT operator shifts a bit pattern a certain number of positions to the right.  Bits shifted off the end are lost.</a:t>
            </a:r>
          </a:p>
          <a:p>
            <a:pPr marL="0" indent="0">
              <a:buNone/>
            </a:pPr>
            <a:r>
              <a:rPr lang="en-US" dirty="0">
                <a:latin typeface="Consolas" panose="020B0609020204030204" pitchFamily="49" charset="0"/>
                <a:cs typeface="Consolas" panose="020B0609020204030204" pitchFamily="49" charset="0"/>
              </a:rPr>
              <a:t>	</a:t>
            </a:r>
            <a:r>
              <a:rPr lang="en-US" sz="2400" b="1" dirty="0">
                <a:latin typeface="Consolas" panose="020B0609020204030204" pitchFamily="49" charset="0"/>
                <a:cs typeface="Consolas" panose="020B0609020204030204" pitchFamily="49" charset="0"/>
              </a:rPr>
              <a:t>x &gt;&gt; k;	</a:t>
            </a:r>
            <a:r>
              <a:rPr lang="en-US" sz="2400" dirty="0">
                <a:solidFill>
                  <a:srgbClr val="00B050"/>
                </a:solidFill>
                <a:latin typeface="Consolas" panose="020B0609020204030204" pitchFamily="49" charset="0"/>
                <a:cs typeface="Consolas" panose="020B0609020204030204" pitchFamily="49" charset="0"/>
              </a:rPr>
              <a:t>// evaluates to x shifted to the right by k bit</a:t>
            </a:r>
          </a:p>
          <a:p>
            <a:pPr marL="0" indent="0">
              <a:buNone/>
            </a:pPr>
            <a:r>
              <a:rPr lang="en-US" sz="2400" b="1" dirty="0">
                <a:latin typeface="Consolas" panose="020B0609020204030204" pitchFamily="49" charset="0"/>
                <a:cs typeface="Consolas" panose="020B0609020204030204" pitchFamily="49" charset="0"/>
              </a:rPr>
              <a:t>     x &gt;&gt;= k;	</a:t>
            </a:r>
            <a:r>
              <a:rPr lang="en-US" sz="2400" dirty="0">
                <a:solidFill>
                  <a:srgbClr val="00B050"/>
                </a:solidFill>
                <a:latin typeface="Consolas" panose="020B0609020204030204" pitchFamily="49" charset="0"/>
                <a:cs typeface="Consolas" panose="020B0609020204030204" pitchFamily="49" charset="0"/>
              </a:rPr>
              <a:t>// shifts x to the right by k bits</a:t>
            </a:r>
            <a:endParaRPr lang="en-US" dirty="0">
              <a:solidFill>
                <a:srgbClr val="00B050"/>
              </a:solidFill>
              <a:latin typeface="Consolas" panose="020B0609020204030204" pitchFamily="49" charset="0"/>
              <a:cs typeface="Consolas" panose="020B0609020204030204" pitchFamily="49" charset="0"/>
            </a:endParaRPr>
          </a:p>
          <a:p>
            <a:pPr marL="0" indent="0">
              <a:buNone/>
            </a:pPr>
            <a:endParaRPr lang="en-US" dirty="0"/>
          </a:p>
          <a:p>
            <a:pPr marL="0" indent="0">
              <a:buNone/>
            </a:pPr>
            <a:endParaRPr lang="en-US" b="1" dirty="0">
              <a:latin typeface="Consolas" panose="020B0609020204030204" pitchFamily="49" charset="0"/>
              <a:cs typeface="Consolas" panose="020B0609020204030204" pitchFamily="49" charset="0"/>
            </a:endParaRPr>
          </a:p>
          <a:p>
            <a:pPr marL="0" indent="0">
              <a:buNone/>
            </a:pPr>
            <a:r>
              <a:rPr lang="en-US" b="1" dirty="0">
                <a:latin typeface="Consolas" panose="020B0609020204030204" pitchFamily="49" charset="0"/>
                <a:cs typeface="Consolas" panose="020B0609020204030204" pitchFamily="49" charset="0"/>
              </a:rPr>
              <a:t>unsigned short x = 2;	// 0000 0000 0000 0010</a:t>
            </a:r>
          </a:p>
          <a:p>
            <a:pPr marL="0" indent="0">
              <a:buNone/>
            </a:pPr>
            <a:r>
              <a:rPr lang="en-US" b="1" dirty="0">
                <a:latin typeface="Consolas" panose="020B0609020204030204" pitchFamily="49" charset="0"/>
                <a:cs typeface="Consolas" panose="020B0609020204030204" pitchFamily="49" charset="0"/>
              </a:rPr>
              <a:t>x &gt;&gt;= 1;           	// </a:t>
            </a:r>
            <a:r>
              <a:rPr lang="en-US" b="1" u="sng" dirty="0">
                <a:solidFill>
                  <a:srgbClr val="FF0000"/>
                </a:solidFill>
                <a:latin typeface="Consolas" panose="020B0609020204030204" pitchFamily="49" charset="0"/>
                <a:cs typeface="Consolas" panose="020B0609020204030204" pitchFamily="49" charset="0"/>
              </a:rPr>
              <a:t>0</a:t>
            </a:r>
            <a:r>
              <a:rPr lang="en-US" b="1" dirty="0">
                <a:latin typeface="Consolas" panose="020B0609020204030204" pitchFamily="49" charset="0"/>
                <a:cs typeface="Consolas" panose="020B0609020204030204" pitchFamily="49" charset="0"/>
              </a:rPr>
              <a:t>000 0000 0000 0001</a:t>
            </a:r>
          </a:p>
          <a:p>
            <a:pPr marL="0" indent="0">
              <a:buNone/>
            </a:pPr>
            <a:r>
              <a:rPr lang="en-US" b="1" dirty="0" err="1">
                <a:latin typeface="Consolas" panose="020B0609020204030204" pitchFamily="49" charset="0"/>
                <a:cs typeface="Consolas" panose="020B0609020204030204" pitchFamily="49" charset="0"/>
              </a:rPr>
              <a:t>printf</a:t>
            </a:r>
            <a:r>
              <a:rPr lang="en-US" b="1" dirty="0">
                <a:latin typeface="Consolas" panose="020B0609020204030204" pitchFamily="49" charset="0"/>
                <a:cs typeface="Consolas" panose="020B0609020204030204" pitchFamily="49" charset="0"/>
              </a:rPr>
              <a:t>("%u\n", x);	// 1</a:t>
            </a:r>
          </a:p>
          <a:p>
            <a:pPr marL="0" indent="0">
              <a:buNone/>
            </a:pPr>
            <a:endParaRPr lang="en-US" dirty="0"/>
          </a:p>
        </p:txBody>
      </p:sp>
    </p:spTree>
    <p:extLst>
      <p:ext uri="{BB962C8B-B14F-4D97-AF65-F5344CB8AC3E}">
        <p14:creationId xmlns:p14="http://schemas.microsoft.com/office/powerpoint/2010/main" val="41179795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57725-36A2-8A4E-8EC5-A4E9934BBDE4}"/>
              </a:ext>
            </a:extLst>
          </p:cNvPr>
          <p:cNvSpPr>
            <a:spLocks noGrp="1"/>
          </p:cNvSpPr>
          <p:nvPr>
            <p:ph type="title"/>
          </p:nvPr>
        </p:nvSpPr>
        <p:spPr/>
        <p:txBody>
          <a:bodyPr/>
          <a:lstStyle/>
          <a:p>
            <a:r>
              <a:rPr lang="en-US" dirty="0"/>
              <a:t>Right Shift (&gt;&gt;)</a:t>
            </a:r>
          </a:p>
        </p:txBody>
      </p:sp>
      <p:sp>
        <p:nvSpPr>
          <p:cNvPr id="3" name="Content Placeholder 2">
            <a:extLst>
              <a:ext uri="{FF2B5EF4-FFF2-40B4-BE49-F238E27FC236}">
                <a16:creationId xmlns:a16="http://schemas.microsoft.com/office/drawing/2014/main" id="{66D51372-0ED3-964C-A0B0-A8A18C33594B}"/>
              </a:ext>
            </a:extLst>
          </p:cNvPr>
          <p:cNvSpPr>
            <a:spLocks noGrp="1"/>
          </p:cNvSpPr>
          <p:nvPr>
            <p:ph idx="1"/>
          </p:nvPr>
        </p:nvSpPr>
        <p:spPr>
          <a:xfrm>
            <a:off x="152400" y="1295400"/>
            <a:ext cx="11811000" cy="5410200"/>
          </a:xfrm>
        </p:spPr>
        <p:txBody>
          <a:bodyPr/>
          <a:lstStyle/>
          <a:p>
            <a:pPr marL="0" indent="0">
              <a:buNone/>
            </a:pPr>
            <a:r>
              <a:rPr lang="en-US" dirty="0"/>
              <a:t>The RIGHT SHIFT operator shifts a bit pattern a certain number of positions to the right.  Bits shifted off the end are lost.</a:t>
            </a:r>
          </a:p>
          <a:p>
            <a:pPr marL="0" indent="0">
              <a:buNone/>
            </a:pPr>
            <a:r>
              <a:rPr lang="en-US" dirty="0">
                <a:latin typeface="Consolas" panose="020B0609020204030204" pitchFamily="49" charset="0"/>
                <a:cs typeface="Consolas" panose="020B0609020204030204" pitchFamily="49" charset="0"/>
              </a:rPr>
              <a:t>	</a:t>
            </a:r>
            <a:r>
              <a:rPr lang="en-US" sz="2400" b="1" dirty="0">
                <a:latin typeface="Consolas" panose="020B0609020204030204" pitchFamily="49" charset="0"/>
                <a:cs typeface="Consolas" panose="020B0609020204030204" pitchFamily="49" charset="0"/>
              </a:rPr>
              <a:t>x &gt;&gt; k;	</a:t>
            </a:r>
            <a:r>
              <a:rPr lang="en-US" sz="2400" dirty="0">
                <a:solidFill>
                  <a:srgbClr val="00B050"/>
                </a:solidFill>
                <a:latin typeface="Consolas" panose="020B0609020204030204" pitchFamily="49" charset="0"/>
                <a:cs typeface="Consolas" panose="020B0609020204030204" pitchFamily="49" charset="0"/>
              </a:rPr>
              <a:t>// evaluates to x shifted to the right by k bit</a:t>
            </a:r>
          </a:p>
          <a:p>
            <a:pPr marL="0" indent="0">
              <a:buNone/>
            </a:pPr>
            <a:r>
              <a:rPr lang="en-US" sz="2400" b="1" dirty="0">
                <a:latin typeface="Consolas" panose="020B0609020204030204" pitchFamily="49" charset="0"/>
                <a:cs typeface="Consolas" panose="020B0609020204030204" pitchFamily="49" charset="0"/>
              </a:rPr>
              <a:t>     x &gt;&gt;= k;	</a:t>
            </a:r>
            <a:r>
              <a:rPr lang="en-US" sz="2400" dirty="0">
                <a:solidFill>
                  <a:srgbClr val="00B050"/>
                </a:solidFill>
                <a:latin typeface="Consolas" panose="020B0609020204030204" pitchFamily="49" charset="0"/>
                <a:cs typeface="Consolas" panose="020B0609020204030204" pitchFamily="49" charset="0"/>
              </a:rPr>
              <a:t>// shifts x to the right by k bits</a:t>
            </a:r>
            <a:endParaRPr lang="en-US" dirty="0">
              <a:solidFill>
                <a:srgbClr val="00B050"/>
              </a:solidFill>
              <a:latin typeface="Consolas" panose="020B0609020204030204" pitchFamily="49" charset="0"/>
              <a:cs typeface="Consolas" panose="020B0609020204030204" pitchFamily="49" charset="0"/>
            </a:endParaRPr>
          </a:p>
          <a:p>
            <a:pPr marL="0" indent="0">
              <a:buNone/>
            </a:pPr>
            <a:endParaRPr lang="en-US" dirty="0"/>
          </a:p>
          <a:p>
            <a:pPr marL="0" indent="0">
              <a:buNone/>
            </a:pPr>
            <a:endParaRPr lang="en-US" b="1" dirty="0">
              <a:latin typeface="Consolas" panose="020B0609020204030204" pitchFamily="49" charset="0"/>
              <a:cs typeface="Consolas" panose="020B0609020204030204" pitchFamily="49" charset="0"/>
            </a:endParaRPr>
          </a:p>
          <a:p>
            <a:pPr marL="0" indent="0">
              <a:buNone/>
            </a:pPr>
            <a:r>
              <a:rPr lang="en-US" b="1" dirty="0">
                <a:latin typeface="Consolas" panose="020B0609020204030204" pitchFamily="49" charset="0"/>
                <a:cs typeface="Consolas" panose="020B0609020204030204" pitchFamily="49" charset="0"/>
              </a:rPr>
              <a:t>short x = 2;	// 0000 0000 0000 0010</a:t>
            </a:r>
          </a:p>
          <a:p>
            <a:pPr marL="0" indent="0">
              <a:buNone/>
            </a:pPr>
            <a:r>
              <a:rPr lang="en-US" b="1" dirty="0">
                <a:latin typeface="Consolas" panose="020B0609020204030204" pitchFamily="49" charset="0"/>
                <a:cs typeface="Consolas" panose="020B0609020204030204" pitchFamily="49" charset="0"/>
              </a:rPr>
              <a:t>x &gt;&gt;= 1;		// </a:t>
            </a:r>
            <a:r>
              <a:rPr lang="en-US" b="1" u="sng" dirty="0">
                <a:solidFill>
                  <a:srgbClr val="FF0000"/>
                </a:solidFill>
                <a:latin typeface="Consolas" panose="020B0609020204030204" pitchFamily="49" charset="0"/>
                <a:cs typeface="Consolas" panose="020B0609020204030204" pitchFamily="49" charset="0"/>
              </a:rPr>
              <a:t>0</a:t>
            </a:r>
            <a:r>
              <a:rPr lang="en-US" b="1" dirty="0">
                <a:latin typeface="Consolas" panose="020B0609020204030204" pitchFamily="49" charset="0"/>
                <a:cs typeface="Consolas" panose="020B0609020204030204" pitchFamily="49" charset="0"/>
              </a:rPr>
              <a:t>000 0000 0000 0001</a:t>
            </a:r>
          </a:p>
          <a:p>
            <a:pPr marL="0" indent="0">
              <a:buNone/>
            </a:pPr>
            <a:r>
              <a:rPr lang="en-US" b="1" dirty="0" err="1">
                <a:latin typeface="Consolas" panose="020B0609020204030204" pitchFamily="49" charset="0"/>
                <a:cs typeface="Consolas" panose="020B0609020204030204" pitchFamily="49" charset="0"/>
              </a:rPr>
              <a:t>printf</a:t>
            </a:r>
            <a:r>
              <a:rPr lang="en-US" b="1" dirty="0">
                <a:latin typeface="Consolas" panose="020B0609020204030204" pitchFamily="49" charset="0"/>
                <a:cs typeface="Consolas" panose="020B0609020204030204" pitchFamily="49" charset="0"/>
              </a:rPr>
              <a:t>("%d\n", x);	// 1</a:t>
            </a:r>
          </a:p>
          <a:p>
            <a:pPr marL="0" indent="0">
              <a:buNone/>
            </a:pPr>
            <a:endParaRPr lang="en-US" dirty="0"/>
          </a:p>
        </p:txBody>
      </p:sp>
    </p:spTree>
    <p:extLst>
      <p:ext uri="{BB962C8B-B14F-4D97-AF65-F5344CB8AC3E}">
        <p14:creationId xmlns:p14="http://schemas.microsoft.com/office/powerpoint/2010/main" val="40474869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57725-36A2-8A4E-8EC5-A4E9934BBDE4}"/>
              </a:ext>
            </a:extLst>
          </p:cNvPr>
          <p:cNvSpPr>
            <a:spLocks noGrp="1"/>
          </p:cNvSpPr>
          <p:nvPr>
            <p:ph type="title"/>
          </p:nvPr>
        </p:nvSpPr>
        <p:spPr/>
        <p:txBody>
          <a:bodyPr/>
          <a:lstStyle/>
          <a:p>
            <a:r>
              <a:rPr lang="en-US" dirty="0"/>
              <a:t>Right Shift (&gt;&gt;)</a:t>
            </a:r>
          </a:p>
        </p:txBody>
      </p:sp>
      <p:sp>
        <p:nvSpPr>
          <p:cNvPr id="3" name="Content Placeholder 2">
            <a:extLst>
              <a:ext uri="{FF2B5EF4-FFF2-40B4-BE49-F238E27FC236}">
                <a16:creationId xmlns:a16="http://schemas.microsoft.com/office/drawing/2014/main" id="{66D51372-0ED3-964C-A0B0-A8A18C33594B}"/>
              </a:ext>
            </a:extLst>
          </p:cNvPr>
          <p:cNvSpPr>
            <a:spLocks noGrp="1"/>
          </p:cNvSpPr>
          <p:nvPr>
            <p:ph idx="1"/>
          </p:nvPr>
        </p:nvSpPr>
        <p:spPr>
          <a:xfrm>
            <a:off x="152400" y="1295400"/>
            <a:ext cx="11811000" cy="5410200"/>
          </a:xfrm>
        </p:spPr>
        <p:txBody>
          <a:bodyPr/>
          <a:lstStyle/>
          <a:p>
            <a:pPr marL="0" indent="0">
              <a:buNone/>
            </a:pPr>
            <a:r>
              <a:rPr lang="en-US" dirty="0"/>
              <a:t>The RIGHT SHIFT operator shifts a bit pattern a certain number of positions to the right.  Bits shifted off the end are lost.</a:t>
            </a:r>
          </a:p>
          <a:p>
            <a:pPr marL="0" indent="0">
              <a:buNone/>
            </a:pPr>
            <a:r>
              <a:rPr lang="en-US" dirty="0">
                <a:latin typeface="Consolas" panose="020B0609020204030204" pitchFamily="49" charset="0"/>
                <a:cs typeface="Consolas" panose="020B0609020204030204" pitchFamily="49" charset="0"/>
              </a:rPr>
              <a:t>	</a:t>
            </a:r>
            <a:r>
              <a:rPr lang="en-US" sz="2400" b="1" dirty="0">
                <a:latin typeface="Consolas" panose="020B0609020204030204" pitchFamily="49" charset="0"/>
                <a:cs typeface="Consolas" panose="020B0609020204030204" pitchFamily="49" charset="0"/>
              </a:rPr>
              <a:t>x &gt;&gt; k;	</a:t>
            </a:r>
            <a:r>
              <a:rPr lang="en-US" sz="2400" dirty="0">
                <a:solidFill>
                  <a:srgbClr val="00B050"/>
                </a:solidFill>
                <a:latin typeface="Consolas" panose="020B0609020204030204" pitchFamily="49" charset="0"/>
                <a:cs typeface="Consolas" panose="020B0609020204030204" pitchFamily="49" charset="0"/>
              </a:rPr>
              <a:t>// evaluates to x shifted to the right by k bit</a:t>
            </a:r>
          </a:p>
          <a:p>
            <a:pPr marL="0" indent="0">
              <a:buNone/>
            </a:pPr>
            <a:r>
              <a:rPr lang="en-US" sz="2400" b="1" dirty="0">
                <a:latin typeface="Consolas" panose="020B0609020204030204" pitchFamily="49" charset="0"/>
                <a:cs typeface="Consolas" panose="020B0609020204030204" pitchFamily="49" charset="0"/>
              </a:rPr>
              <a:t>     x &gt;&gt;= k;	</a:t>
            </a:r>
            <a:r>
              <a:rPr lang="en-US" sz="2400" dirty="0">
                <a:solidFill>
                  <a:srgbClr val="00B050"/>
                </a:solidFill>
                <a:latin typeface="Consolas" panose="020B0609020204030204" pitchFamily="49" charset="0"/>
                <a:cs typeface="Consolas" panose="020B0609020204030204" pitchFamily="49" charset="0"/>
              </a:rPr>
              <a:t>// shifts x to the right by k bits</a:t>
            </a:r>
            <a:endParaRPr lang="en-US" dirty="0"/>
          </a:p>
          <a:p>
            <a:pPr marL="0" indent="0">
              <a:buNone/>
            </a:pPr>
            <a:endParaRPr lang="en-US" dirty="0"/>
          </a:p>
          <a:p>
            <a:pPr marL="0" indent="0">
              <a:buNone/>
            </a:pPr>
            <a:endParaRPr lang="en-US" b="1" dirty="0">
              <a:latin typeface="Consolas" panose="020B0609020204030204" pitchFamily="49" charset="0"/>
              <a:cs typeface="Consolas" panose="020B0609020204030204" pitchFamily="49" charset="0"/>
            </a:endParaRPr>
          </a:p>
          <a:p>
            <a:pPr marL="0" indent="0">
              <a:buNone/>
            </a:pPr>
            <a:r>
              <a:rPr lang="en-US" b="1" dirty="0">
                <a:latin typeface="Consolas" panose="020B0609020204030204" pitchFamily="49" charset="0"/>
                <a:cs typeface="Consolas" panose="020B0609020204030204" pitchFamily="49" charset="0"/>
              </a:rPr>
              <a:t>short x = -2;	// 1111 1111 1111 1110</a:t>
            </a:r>
          </a:p>
          <a:p>
            <a:pPr marL="0" indent="0">
              <a:buNone/>
            </a:pPr>
            <a:r>
              <a:rPr lang="en-US" b="1" dirty="0">
                <a:latin typeface="Consolas" panose="020B0609020204030204" pitchFamily="49" charset="0"/>
                <a:cs typeface="Consolas" panose="020B0609020204030204" pitchFamily="49" charset="0"/>
              </a:rPr>
              <a:t>x &gt;&gt;= 1;		// </a:t>
            </a:r>
            <a:r>
              <a:rPr lang="en-US" b="1" u="sng" dirty="0">
                <a:solidFill>
                  <a:srgbClr val="FF0000"/>
                </a:solidFill>
                <a:latin typeface="Consolas" panose="020B0609020204030204" pitchFamily="49" charset="0"/>
                <a:cs typeface="Consolas" panose="020B0609020204030204" pitchFamily="49" charset="0"/>
              </a:rPr>
              <a:t>1</a:t>
            </a:r>
            <a:r>
              <a:rPr lang="en-US" b="1" dirty="0">
                <a:latin typeface="Consolas" panose="020B0609020204030204" pitchFamily="49" charset="0"/>
                <a:cs typeface="Consolas" panose="020B0609020204030204" pitchFamily="49" charset="0"/>
              </a:rPr>
              <a:t>111 1111 1111 1111</a:t>
            </a:r>
          </a:p>
          <a:p>
            <a:pPr marL="0" indent="0">
              <a:buNone/>
            </a:pPr>
            <a:r>
              <a:rPr lang="en-US" b="1" dirty="0" err="1">
                <a:latin typeface="Consolas" panose="020B0609020204030204" pitchFamily="49" charset="0"/>
                <a:cs typeface="Consolas" panose="020B0609020204030204" pitchFamily="49" charset="0"/>
              </a:rPr>
              <a:t>printf</a:t>
            </a:r>
            <a:r>
              <a:rPr lang="en-US" b="1" dirty="0">
                <a:latin typeface="Consolas" panose="020B0609020204030204" pitchFamily="49" charset="0"/>
                <a:cs typeface="Consolas" panose="020B0609020204030204" pitchFamily="49" charset="0"/>
              </a:rPr>
              <a:t>("%d\n", x);	// -1</a:t>
            </a:r>
          </a:p>
          <a:p>
            <a:pPr marL="0" indent="0">
              <a:buNone/>
            </a:pPr>
            <a:endParaRPr lang="en-US" dirty="0"/>
          </a:p>
        </p:txBody>
      </p:sp>
    </p:spTree>
    <p:extLst>
      <p:ext uri="{BB962C8B-B14F-4D97-AF65-F5344CB8AC3E}">
        <p14:creationId xmlns:p14="http://schemas.microsoft.com/office/powerpoint/2010/main" val="15397628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EF79A-137F-2346-83F0-1003B284DE08}"/>
              </a:ext>
            </a:extLst>
          </p:cNvPr>
          <p:cNvSpPr>
            <a:spLocks noGrp="1"/>
          </p:cNvSpPr>
          <p:nvPr>
            <p:ph type="title"/>
          </p:nvPr>
        </p:nvSpPr>
        <p:spPr/>
        <p:txBody>
          <a:bodyPr/>
          <a:lstStyle/>
          <a:p>
            <a:r>
              <a:rPr lang="en-US" dirty="0"/>
              <a:t>Shifting and Masking</a:t>
            </a:r>
          </a:p>
        </p:txBody>
      </p:sp>
      <p:sp>
        <p:nvSpPr>
          <p:cNvPr id="3" name="Content Placeholder 2">
            <a:extLst>
              <a:ext uri="{FF2B5EF4-FFF2-40B4-BE49-F238E27FC236}">
                <a16:creationId xmlns:a16="http://schemas.microsoft.com/office/drawing/2014/main" id="{DE08BD39-AD12-8949-A30B-4BD352078D71}"/>
              </a:ext>
            </a:extLst>
          </p:cNvPr>
          <p:cNvSpPr>
            <a:spLocks noGrp="1"/>
          </p:cNvSpPr>
          <p:nvPr>
            <p:ph idx="1"/>
          </p:nvPr>
        </p:nvSpPr>
        <p:spPr/>
        <p:txBody>
          <a:bodyPr/>
          <a:lstStyle/>
          <a:p>
            <a:pPr marL="0" indent="0">
              <a:buNone/>
            </a:pPr>
            <a:r>
              <a:rPr lang="en-US" dirty="0"/>
              <a:t>Suppose we have a 32-bit number.</a:t>
            </a:r>
          </a:p>
          <a:p>
            <a:pPr marL="0" indent="0">
              <a:buNone/>
            </a:pPr>
            <a:r>
              <a:rPr lang="en-US" dirty="0"/>
              <a:t>How can we use bit operators to design a mask that turns on the </a:t>
            </a:r>
            <a:r>
              <a:rPr lang="en-US" dirty="0" err="1"/>
              <a:t>i-th</a:t>
            </a:r>
            <a:r>
              <a:rPr lang="en-US" dirty="0"/>
              <a:t> bit of a number for any </a:t>
            </a:r>
            <a:r>
              <a:rPr lang="en-US" dirty="0" err="1"/>
              <a:t>i</a:t>
            </a:r>
            <a:r>
              <a:rPr lang="en-US" dirty="0"/>
              <a:t> (0, 1, 2, …, 31)?  (indexes are from right to left, LSB to MSB)</a:t>
            </a:r>
          </a:p>
          <a:p>
            <a:pPr marL="514350" indent="-514350">
              <a:buFont typeface="+mj-lt"/>
              <a:buAutoNum type="arabicPeriod"/>
            </a:pPr>
            <a:r>
              <a:rPr lang="en-US" b="1" dirty="0">
                <a:solidFill>
                  <a:schemeClr val="accent1"/>
                </a:solidFill>
              </a:rPr>
              <a:t>What operator is good for turning on certain bits?</a:t>
            </a:r>
          </a:p>
          <a:p>
            <a:pPr marL="514350" indent="-514350">
              <a:buFont typeface="+mj-lt"/>
              <a:buAutoNum type="arabicPeriod"/>
            </a:pPr>
            <a:r>
              <a:rPr lang="en-US" b="1" dirty="0">
                <a:solidFill>
                  <a:schemeClr val="accent1"/>
                </a:solidFill>
              </a:rPr>
              <a:t>What mask do we want?</a:t>
            </a:r>
          </a:p>
          <a:p>
            <a:pPr marL="514350" indent="-514350">
              <a:buFont typeface="+mj-lt"/>
              <a:buAutoNum type="arabicPeriod"/>
            </a:pPr>
            <a:r>
              <a:rPr lang="en-US" dirty="0">
                <a:solidFill>
                  <a:schemeClr val="bg1">
                    <a:lumMod val="65000"/>
                  </a:schemeClr>
                </a:solidFill>
              </a:rPr>
              <a:t>How do we create that mask?</a:t>
            </a:r>
          </a:p>
        </p:txBody>
      </p:sp>
      <p:sp>
        <p:nvSpPr>
          <p:cNvPr id="5" name="TextBox 4">
            <a:extLst>
              <a:ext uri="{FF2B5EF4-FFF2-40B4-BE49-F238E27FC236}">
                <a16:creationId xmlns:a16="http://schemas.microsoft.com/office/drawing/2014/main" id="{B7F39A4E-BFB3-AF42-8065-C33989E7F9D9}"/>
              </a:ext>
            </a:extLst>
          </p:cNvPr>
          <p:cNvSpPr txBox="1"/>
          <p:nvPr/>
        </p:nvSpPr>
        <p:spPr>
          <a:xfrm>
            <a:off x="8305886" y="1215105"/>
            <a:ext cx="3733714" cy="523220"/>
          </a:xfrm>
          <a:prstGeom prst="rect">
            <a:avLst/>
          </a:prstGeom>
          <a:noFill/>
        </p:spPr>
        <p:txBody>
          <a:bodyPr wrap="none" rtlCol="0">
            <a:spAutoFit/>
          </a:bodyPr>
          <a:lstStyle/>
          <a:p>
            <a:r>
              <a:rPr lang="en-US" sz="2800" dirty="0">
                <a:latin typeface="Consolas" panose="020B0609020204030204" pitchFamily="49" charset="0"/>
                <a:cs typeface="Consolas" panose="020B0609020204030204" pitchFamily="49" charset="0"/>
              </a:rPr>
              <a:t>int x = 0b1010010;</a:t>
            </a:r>
          </a:p>
        </p:txBody>
      </p:sp>
    </p:spTree>
    <p:extLst>
      <p:ext uri="{BB962C8B-B14F-4D97-AF65-F5344CB8AC3E}">
        <p14:creationId xmlns:p14="http://schemas.microsoft.com/office/powerpoint/2010/main" val="3705068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09CBEE-B637-0986-19B5-B327F0151D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493788-DED9-7F3C-798E-D3CF73D9A6DB}"/>
              </a:ext>
            </a:extLst>
          </p:cNvPr>
          <p:cNvSpPr>
            <a:spLocks noGrp="1"/>
          </p:cNvSpPr>
          <p:nvPr>
            <p:ph type="title"/>
          </p:nvPr>
        </p:nvSpPr>
        <p:spPr/>
        <p:txBody>
          <a:bodyPr/>
          <a:lstStyle/>
          <a:p>
            <a:r>
              <a:rPr lang="en-US" dirty="0"/>
              <a:t>Shifting and Masking</a:t>
            </a:r>
          </a:p>
        </p:txBody>
      </p:sp>
      <p:sp>
        <p:nvSpPr>
          <p:cNvPr id="3" name="Content Placeholder 2">
            <a:extLst>
              <a:ext uri="{FF2B5EF4-FFF2-40B4-BE49-F238E27FC236}">
                <a16:creationId xmlns:a16="http://schemas.microsoft.com/office/drawing/2014/main" id="{7F94F29C-98B5-027A-93CC-4FD0E12515F6}"/>
              </a:ext>
            </a:extLst>
          </p:cNvPr>
          <p:cNvSpPr>
            <a:spLocks noGrp="1"/>
          </p:cNvSpPr>
          <p:nvPr>
            <p:ph idx="1"/>
          </p:nvPr>
        </p:nvSpPr>
        <p:spPr/>
        <p:txBody>
          <a:bodyPr/>
          <a:lstStyle/>
          <a:p>
            <a:pPr marL="0" indent="0">
              <a:buNone/>
            </a:pPr>
            <a:r>
              <a:rPr lang="en-US" dirty="0"/>
              <a:t>Suppose we have a 32-bit number.</a:t>
            </a:r>
          </a:p>
          <a:p>
            <a:pPr marL="0" indent="0">
              <a:buNone/>
            </a:pPr>
            <a:r>
              <a:rPr lang="en-US" dirty="0"/>
              <a:t>How can we use bit operators to design a mask that turns on the </a:t>
            </a:r>
            <a:r>
              <a:rPr lang="en-US" dirty="0" err="1"/>
              <a:t>i-th</a:t>
            </a:r>
            <a:r>
              <a:rPr lang="en-US" dirty="0"/>
              <a:t> bit of a number for any </a:t>
            </a:r>
            <a:r>
              <a:rPr lang="en-US" dirty="0" err="1"/>
              <a:t>i</a:t>
            </a:r>
            <a:r>
              <a:rPr lang="en-US" dirty="0"/>
              <a:t> (0, 1, 2, …, 31)?  (indexes are from right to left, LSB to MSB)</a:t>
            </a:r>
          </a:p>
          <a:p>
            <a:pPr marL="514350" indent="-514350">
              <a:buFont typeface="+mj-lt"/>
              <a:buAutoNum type="arabicPeriod"/>
            </a:pPr>
            <a:r>
              <a:rPr lang="en-US" b="1" dirty="0">
                <a:solidFill>
                  <a:schemeClr val="accent1"/>
                </a:solidFill>
              </a:rPr>
              <a:t>What operator is good for turning on certain bits?</a:t>
            </a:r>
          </a:p>
          <a:p>
            <a:pPr marL="514350" indent="-514350">
              <a:buFont typeface="+mj-lt"/>
              <a:buAutoNum type="arabicPeriod"/>
            </a:pPr>
            <a:r>
              <a:rPr lang="en-US" b="1" dirty="0">
                <a:solidFill>
                  <a:schemeClr val="accent1"/>
                </a:solidFill>
              </a:rPr>
              <a:t>What mask do we want?</a:t>
            </a:r>
          </a:p>
          <a:p>
            <a:pPr marL="514350" indent="-514350">
              <a:buFont typeface="+mj-lt"/>
              <a:buAutoNum type="arabicPeriod"/>
            </a:pPr>
            <a:r>
              <a:rPr lang="en-US" b="1" u="sng" dirty="0">
                <a:solidFill>
                  <a:schemeClr val="accent1"/>
                </a:solidFill>
              </a:rPr>
              <a:t>How do we create that mask?  How would we write this operation in code?</a:t>
            </a:r>
          </a:p>
        </p:txBody>
      </p:sp>
      <p:sp>
        <p:nvSpPr>
          <p:cNvPr id="5" name="TextBox 4">
            <a:extLst>
              <a:ext uri="{FF2B5EF4-FFF2-40B4-BE49-F238E27FC236}">
                <a16:creationId xmlns:a16="http://schemas.microsoft.com/office/drawing/2014/main" id="{0AB3F298-1683-5D29-448B-0FD76CEC6596}"/>
              </a:ext>
            </a:extLst>
          </p:cNvPr>
          <p:cNvSpPr txBox="1"/>
          <p:nvPr/>
        </p:nvSpPr>
        <p:spPr>
          <a:xfrm>
            <a:off x="8305886" y="1215105"/>
            <a:ext cx="3733714" cy="523220"/>
          </a:xfrm>
          <a:prstGeom prst="rect">
            <a:avLst/>
          </a:prstGeom>
          <a:noFill/>
        </p:spPr>
        <p:txBody>
          <a:bodyPr wrap="none" rtlCol="0">
            <a:spAutoFit/>
          </a:bodyPr>
          <a:lstStyle/>
          <a:p>
            <a:r>
              <a:rPr lang="en-US" sz="2800" dirty="0">
                <a:latin typeface="Consolas" panose="020B0609020204030204" pitchFamily="49" charset="0"/>
                <a:cs typeface="Consolas" panose="020B0609020204030204" pitchFamily="49" charset="0"/>
              </a:rPr>
              <a:t>int x = 0b1010010;</a:t>
            </a:r>
          </a:p>
        </p:txBody>
      </p:sp>
      <p:sp>
        <p:nvSpPr>
          <p:cNvPr id="6" name="TextBox 5">
            <a:extLst>
              <a:ext uri="{FF2B5EF4-FFF2-40B4-BE49-F238E27FC236}">
                <a16:creationId xmlns:a16="http://schemas.microsoft.com/office/drawing/2014/main" id="{A3B87C6B-295B-FF3D-8278-9FB4E73719FB}"/>
              </a:ext>
              <a:ext uri="{C183D7F6-B498-43B3-948B-1728B52AA6E4}">
                <adec:decorative xmlns:adec="http://schemas.microsoft.com/office/drawing/2017/decorative" val="1"/>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grpSp>
        <p:nvGrpSpPr>
          <p:cNvPr id="10" name="Group 9">
            <a:extLst>
              <a:ext uri="{FF2B5EF4-FFF2-40B4-BE49-F238E27FC236}">
                <a16:creationId xmlns:a16="http://schemas.microsoft.com/office/drawing/2014/main" id="{59A9B13D-4BBE-EEB9-A008-6D6C6A3EC4C8}"/>
              </a:ext>
            </a:extLst>
          </p:cNvPr>
          <p:cNvGrpSpPr/>
          <p:nvPr/>
        </p:nvGrpSpPr>
        <p:grpSpPr>
          <a:xfrm>
            <a:off x="2925283" y="5349556"/>
            <a:ext cx="6341433" cy="1101379"/>
            <a:chOff x="4267200" y="5480455"/>
            <a:chExt cx="6341433" cy="1101379"/>
          </a:xfrm>
        </p:grpSpPr>
        <p:sp>
          <p:nvSpPr>
            <p:cNvPr id="7" name="TextBox 6">
              <a:extLst>
                <a:ext uri="{FF2B5EF4-FFF2-40B4-BE49-F238E27FC236}">
                  <a16:creationId xmlns:a16="http://schemas.microsoft.com/office/drawing/2014/main" id="{CC1FBEA6-30AC-B49F-764C-1BEA14EA8B1A}"/>
                </a:ext>
              </a:extLst>
            </p:cNvPr>
            <p:cNvSpPr txBox="1"/>
            <p:nvPr/>
          </p:nvSpPr>
          <p:spPr>
            <a:xfrm>
              <a:off x="4267200" y="5504616"/>
              <a:ext cx="6326980" cy="1077218"/>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l"/>
              <a:r>
                <a:rPr lang="en-US" sz="3200" b="1" dirty="0"/>
                <a:t>Respond on </a:t>
              </a:r>
              <a:r>
                <a:rPr lang="en-US" sz="3200" b="1" dirty="0" err="1"/>
                <a:t>PollEv</a:t>
              </a:r>
              <a:r>
                <a:rPr lang="en-US" sz="3200" b="1" dirty="0"/>
                <a:t> for #3: </a:t>
              </a:r>
            </a:p>
            <a:p>
              <a:pPr algn="l"/>
              <a:r>
                <a:rPr lang="en-US" sz="3200" dirty="0" err="1"/>
                <a:t>pollev.com</a:t>
              </a:r>
              <a:r>
                <a:rPr lang="en-US" sz="3200" dirty="0"/>
                <a:t>/cs107 </a:t>
              </a:r>
            </a:p>
          </p:txBody>
        </p:sp>
        <p:pic>
          <p:nvPicPr>
            <p:cNvPr id="9" name="Picture 8" descr="QR code for pollev.com/cs107">
              <a:extLst>
                <a:ext uri="{FF2B5EF4-FFF2-40B4-BE49-F238E27FC236}">
                  <a16:creationId xmlns:a16="http://schemas.microsoft.com/office/drawing/2014/main" id="{5D2521D0-788F-3649-677D-4CA44D238CEB}"/>
                </a:ext>
              </a:extLst>
            </p:cNvPr>
            <p:cNvPicPr>
              <a:picLocks noChangeAspect="1"/>
            </p:cNvPicPr>
            <p:nvPr/>
          </p:nvPicPr>
          <p:blipFill>
            <a:blip r:embed="rId3"/>
            <a:stretch>
              <a:fillRect/>
            </a:stretch>
          </p:blipFill>
          <p:spPr>
            <a:xfrm>
              <a:off x="9525000" y="5480455"/>
              <a:ext cx="1083633" cy="1094804"/>
            </a:xfrm>
            <a:prstGeom prst="rect">
              <a:avLst/>
            </a:prstGeom>
          </p:spPr>
        </p:pic>
      </p:grpSp>
    </p:spTree>
    <p:extLst>
      <p:ext uri="{BB962C8B-B14F-4D97-AF65-F5344CB8AC3E}">
        <p14:creationId xmlns:p14="http://schemas.microsoft.com/office/powerpoint/2010/main" val="28542557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BB073-B070-FF99-B901-34F3C7D2C19F}"/>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BF518089-BDBF-AA68-50FA-F511DADD3C34}"/>
              </a:ext>
            </a:extLst>
          </p:cNvPr>
          <p:cNvSpPr>
            <a:spLocks noGrp="1"/>
          </p:cNvSpPr>
          <p:nvPr>
            <p:ph type="subTitle" idx="1"/>
          </p:nvPr>
        </p:nvSpPr>
        <p:spPr/>
        <p:txBody>
          <a:bodyPr/>
          <a:lstStyle/>
          <a:p>
            <a:endParaRPr lang="en-US"/>
          </a:p>
        </p:txBody>
      </p:sp>
      <p:pic>
        <p:nvPicPr>
          <p:cNvPr id="5" name="slide.url=https://www.polleverywhere.com/free_text_polls/nmQR5LosVYQMvgXXif8gP">
            <a:extLst>
              <a:ext uri="{FF2B5EF4-FFF2-40B4-BE49-F238E27FC236}">
                <a16:creationId xmlns:a16="http://schemas.microsoft.com/office/drawing/2014/main" id="{82F1FF96-83E3-CF0F-5CA1-BACAA4040247}"/>
              </a:ext>
            </a:extLst>
          </p:cNvPr>
          <p:cNvPicPr>
            <a:picLocks/>
          </p:cNvPicPr>
          <p:nvPr/>
        </p:nvPicPr>
        <p:blipFill>
          <a:blip r:embed="rId3"/>
          <a:stretch>
            <a:fillRect/>
          </a:stretch>
        </p:blipFill>
        <p:spPr>
          <a:xfrm>
            <a:off x="63500" y="63500"/>
            <a:ext cx="12065000" cy="6731000"/>
          </a:xfrm>
          <a:prstGeom prst="rect">
            <a:avLst/>
          </a:prstGeom>
        </p:spPr>
      </p:pic>
    </p:spTree>
    <p:extLst>
      <p:ext uri="{BB962C8B-B14F-4D97-AF65-F5344CB8AC3E}">
        <p14:creationId xmlns:p14="http://schemas.microsoft.com/office/powerpoint/2010/main" val="5855228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EF79A-137F-2346-83F0-1003B284DE08}"/>
              </a:ext>
            </a:extLst>
          </p:cNvPr>
          <p:cNvSpPr>
            <a:spLocks noGrp="1"/>
          </p:cNvSpPr>
          <p:nvPr>
            <p:ph type="title"/>
          </p:nvPr>
        </p:nvSpPr>
        <p:spPr/>
        <p:txBody>
          <a:bodyPr/>
          <a:lstStyle/>
          <a:p>
            <a:r>
              <a:rPr lang="en-US" dirty="0"/>
              <a:t>Shifting and Masking</a:t>
            </a:r>
          </a:p>
        </p:txBody>
      </p:sp>
      <p:sp>
        <p:nvSpPr>
          <p:cNvPr id="3" name="Content Placeholder 2">
            <a:extLst>
              <a:ext uri="{FF2B5EF4-FFF2-40B4-BE49-F238E27FC236}">
                <a16:creationId xmlns:a16="http://schemas.microsoft.com/office/drawing/2014/main" id="{DE08BD39-AD12-8949-A30B-4BD352078D71}"/>
              </a:ext>
            </a:extLst>
          </p:cNvPr>
          <p:cNvSpPr>
            <a:spLocks noGrp="1"/>
          </p:cNvSpPr>
          <p:nvPr>
            <p:ph idx="1"/>
          </p:nvPr>
        </p:nvSpPr>
        <p:spPr/>
        <p:txBody>
          <a:bodyPr/>
          <a:lstStyle/>
          <a:p>
            <a:pPr marL="0" indent="0">
              <a:buNone/>
            </a:pPr>
            <a:r>
              <a:rPr lang="en-US" dirty="0"/>
              <a:t>Suppose we have a 32-bit number.</a:t>
            </a:r>
          </a:p>
          <a:p>
            <a:pPr marL="0" indent="0">
              <a:buNone/>
            </a:pPr>
            <a:r>
              <a:rPr lang="en-US" dirty="0"/>
              <a:t>How can we use bit operators to design a mask that turns on the </a:t>
            </a:r>
            <a:r>
              <a:rPr lang="en-US" dirty="0" err="1"/>
              <a:t>i-th</a:t>
            </a:r>
            <a:r>
              <a:rPr lang="en-US" dirty="0"/>
              <a:t> bit of a number for any </a:t>
            </a:r>
            <a:r>
              <a:rPr lang="en-US" dirty="0" err="1"/>
              <a:t>i</a:t>
            </a:r>
            <a:r>
              <a:rPr lang="en-US" dirty="0"/>
              <a:t> (0, 1, 2, …, 31)?  (indexes are from right to left, LSB to MSB)</a:t>
            </a:r>
          </a:p>
          <a:p>
            <a:pPr marL="514350" indent="-514350">
              <a:buFont typeface="+mj-lt"/>
              <a:buAutoNum type="arabicPeriod"/>
            </a:pPr>
            <a:r>
              <a:rPr lang="en-US" b="1" dirty="0">
                <a:solidFill>
                  <a:schemeClr val="accent1"/>
                </a:solidFill>
              </a:rPr>
              <a:t>What operator is good for turning on certain bits?</a:t>
            </a:r>
          </a:p>
          <a:p>
            <a:pPr marL="514350" indent="-514350">
              <a:buFont typeface="+mj-lt"/>
              <a:buAutoNum type="arabicPeriod"/>
            </a:pPr>
            <a:r>
              <a:rPr lang="en-US" b="1" dirty="0">
                <a:solidFill>
                  <a:schemeClr val="accent1"/>
                </a:solidFill>
              </a:rPr>
              <a:t>What mask do we want?</a:t>
            </a:r>
          </a:p>
          <a:p>
            <a:pPr marL="514350" indent="-514350">
              <a:buFont typeface="+mj-lt"/>
              <a:buAutoNum type="arabicPeriod"/>
            </a:pPr>
            <a:r>
              <a:rPr lang="en-US" b="1" dirty="0">
                <a:solidFill>
                  <a:schemeClr val="accent1"/>
                </a:solidFill>
              </a:rPr>
              <a:t>How do we create that mask?  How would we write this operation in code?</a:t>
            </a:r>
          </a:p>
          <a:p>
            <a:pPr marL="514350" indent="-514350">
              <a:buFont typeface="+mj-lt"/>
              <a:buAutoNum type="arabicPeriod"/>
            </a:pPr>
            <a:endParaRPr lang="en-US" b="1" dirty="0">
              <a:solidFill>
                <a:schemeClr val="accent1"/>
              </a:solidFill>
            </a:endParaRPr>
          </a:p>
          <a:p>
            <a:pPr marL="0" indent="0">
              <a:buNone/>
            </a:pPr>
            <a:r>
              <a:rPr lang="en-US" dirty="0">
                <a:solidFill>
                  <a:srgbClr val="FF0000"/>
                </a:solidFill>
              </a:rPr>
              <a:t>x | (1 &lt;&lt; </a:t>
            </a:r>
            <a:r>
              <a:rPr lang="en-US" dirty="0" err="1">
                <a:solidFill>
                  <a:srgbClr val="FF0000"/>
                </a:solidFill>
              </a:rPr>
              <a:t>i</a:t>
            </a:r>
            <a:r>
              <a:rPr lang="en-US" dirty="0">
                <a:solidFill>
                  <a:srgbClr val="FF0000"/>
                </a:solidFill>
              </a:rPr>
              <a:t>)</a:t>
            </a:r>
            <a:endParaRPr lang="en-US" b="1" dirty="0">
              <a:solidFill>
                <a:schemeClr val="accent1"/>
              </a:solidFill>
            </a:endParaRPr>
          </a:p>
          <a:p>
            <a:pPr marL="514350" indent="-514350">
              <a:buFont typeface="+mj-lt"/>
              <a:buAutoNum type="arabicPeriod"/>
            </a:pPr>
            <a:endParaRPr lang="en-US" b="1" dirty="0">
              <a:solidFill>
                <a:schemeClr val="accent1"/>
              </a:solidFill>
            </a:endParaRPr>
          </a:p>
          <a:p>
            <a:pPr marL="514350" indent="-514350">
              <a:buFont typeface="+mj-lt"/>
              <a:buAutoNum type="arabicPeriod"/>
            </a:pPr>
            <a:endParaRPr lang="en-US" b="1" dirty="0">
              <a:solidFill>
                <a:schemeClr val="accent1"/>
              </a:solidFill>
            </a:endParaRPr>
          </a:p>
        </p:txBody>
      </p:sp>
      <p:sp>
        <p:nvSpPr>
          <p:cNvPr id="5" name="TextBox 4">
            <a:extLst>
              <a:ext uri="{FF2B5EF4-FFF2-40B4-BE49-F238E27FC236}">
                <a16:creationId xmlns:a16="http://schemas.microsoft.com/office/drawing/2014/main" id="{B7F39A4E-BFB3-AF42-8065-C33989E7F9D9}"/>
              </a:ext>
            </a:extLst>
          </p:cNvPr>
          <p:cNvSpPr txBox="1"/>
          <p:nvPr/>
        </p:nvSpPr>
        <p:spPr>
          <a:xfrm>
            <a:off x="8305886" y="1215105"/>
            <a:ext cx="3733714" cy="523220"/>
          </a:xfrm>
          <a:prstGeom prst="rect">
            <a:avLst/>
          </a:prstGeom>
          <a:noFill/>
        </p:spPr>
        <p:txBody>
          <a:bodyPr wrap="none" rtlCol="0">
            <a:spAutoFit/>
          </a:bodyPr>
          <a:lstStyle/>
          <a:p>
            <a:r>
              <a:rPr lang="en-US" sz="2800" dirty="0">
                <a:latin typeface="Consolas" panose="020B0609020204030204" pitchFamily="49" charset="0"/>
                <a:cs typeface="Consolas" panose="020B0609020204030204" pitchFamily="49" charset="0"/>
              </a:rPr>
              <a:t>int x = 0b1010010;</a:t>
            </a:r>
          </a:p>
        </p:txBody>
      </p:sp>
    </p:spTree>
    <p:extLst>
      <p:ext uri="{BB962C8B-B14F-4D97-AF65-F5344CB8AC3E}">
        <p14:creationId xmlns:p14="http://schemas.microsoft.com/office/powerpoint/2010/main" val="9578699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EF79A-137F-2346-83F0-1003B284DE08}"/>
              </a:ext>
            </a:extLst>
          </p:cNvPr>
          <p:cNvSpPr>
            <a:spLocks noGrp="1"/>
          </p:cNvSpPr>
          <p:nvPr>
            <p:ph type="title"/>
          </p:nvPr>
        </p:nvSpPr>
        <p:spPr/>
        <p:txBody>
          <a:bodyPr/>
          <a:lstStyle/>
          <a:p>
            <a:r>
              <a:rPr lang="en-US" dirty="0"/>
              <a:t>Shifting and Masking</a:t>
            </a:r>
          </a:p>
        </p:txBody>
      </p:sp>
      <p:sp>
        <p:nvSpPr>
          <p:cNvPr id="3" name="Content Placeholder 2">
            <a:extLst>
              <a:ext uri="{FF2B5EF4-FFF2-40B4-BE49-F238E27FC236}">
                <a16:creationId xmlns:a16="http://schemas.microsoft.com/office/drawing/2014/main" id="{DE08BD39-AD12-8949-A30B-4BD352078D71}"/>
              </a:ext>
            </a:extLst>
          </p:cNvPr>
          <p:cNvSpPr>
            <a:spLocks noGrp="1"/>
          </p:cNvSpPr>
          <p:nvPr>
            <p:ph idx="1"/>
          </p:nvPr>
        </p:nvSpPr>
        <p:spPr/>
        <p:txBody>
          <a:bodyPr/>
          <a:lstStyle/>
          <a:p>
            <a:pPr marL="0" indent="0">
              <a:buNone/>
            </a:pPr>
            <a:r>
              <a:rPr lang="en-US" dirty="0"/>
              <a:t>Suppose we have a 32-bit number.</a:t>
            </a:r>
          </a:p>
          <a:p>
            <a:pPr marL="0" indent="0">
              <a:buNone/>
            </a:pPr>
            <a:r>
              <a:rPr lang="en-US" dirty="0"/>
              <a:t>How can we use bit operators to design a mask that turns on the </a:t>
            </a:r>
            <a:r>
              <a:rPr lang="en-US" dirty="0" err="1"/>
              <a:t>i-th</a:t>
            </a:r>
            <a:r>
              <a:rPr lang="en-US" dirty="0"/>
              <a:t> bit of a number for any </a:t>
            </a:r>
            <a:r>
              <a:rPr lang="en-US" dirty="0" err="1"/>
              <a:t>i</a:t>
            </a:r>
            <a:r>
              <a:rPr lang="en-US" dirty="0"/>
              <a:t> (0, 1, 2, …, 31)?  (indexes are from right to left, LSB to MSB)</a:t>
            </a:r>
          </a:p>
          <a:p>
            <a:pPr marL="0" indent="0">
              <a:buNone/>
            </a:pPr>
            <a:r>
              <a:rPr lang="en-US" dirty="0">
                <a:solidFill>
                  <a:srgbClr val="FF0000"/>
                </a:solidFill>
              </a:rPr>
              <a:t>x | (1 &lt;&lt; </a:t>
            </a:r>
            <a:r>
              <a:rPr lang="en-US" dirty="0" err="1">
                <a:solidFill>
                  <a:srgbClr val="FF0000"/>
                </a:solidFill>
              </a:rPr>
              <a:t>i</a:t>
            </a:r>
            <a:r>
              <a:rPr lang="en-US" dirty="0">
                <a:solidFill>
                  <a:srgbClr val="FF0000"/>
                </a:solidFill>
              </a:rPr>
              <a:t>)</a:t>
            </a:r>
          </a:p>
          <a:p>
            <a:pPr marL="0" indent="0">
              <a:buNone/>
            </a:pPr>
            <a:endParaRPr lang="en-US" b="1" dirty="0">
              <a:solidFill>
                <a:srgbClr val="FF0000"/>
              </a:solidFill>
            </a:endParaRPr>
          </a:p>
          <a:p>
            <a:pPr marL="0" indent="0">
              <a:buNone/>
            </a:pPr>
            <a:r>
              <a:rPr lang="en-US" dirty="0"/>
              <a:t>What if x is a 64-bit number (e.g. long) and </a:t>
            </a:r>
            <a:r>
              <a:rPr lang="en-US" dirty="0" err="1"/>
              <a:t>i</a:t>
            </a:r>
            <a:r>
              <a:rPr lang="en-US" dirty="0"/>
              <a:t> could be 0-63?  It turns out there’s a problem with this expression…</a:t>
            </a:r>
            <a:endParaRPr lang="en-US" b="1" dirty="0">
              <a:solidFill>
                <a:schemeClr val="accent1"/>
              </a:solidFill>
            </a:endParaRPr>
          </a:p>
          <a:p>
            <a:pPr marL="0" indent="0">
              <a:buNone/>
            </a:pPr>
            <a:endParaRPr lang="en-US" b="1" dirty="0">
              <a:solidFill>
                <a:schemeClr val="accent1"/>
              </a:solidFill>
            </a:endParaRPr>
          </a:p>
          <a:p>
            <a:pPr marL="514350" indent="-514350">
              <a:buFont typeface="+mj-lt"/>
              <a:buAutoNum type="arabicPeriod"/>
            </a:pPr>
            <a:endParaRPr lang="en-US" b="1" dirty="0">
              <a:solidFill>
                <a:schemeClr val="accent1"/>
              </a:solidFill>
            </a:endParaRPr>
          </a:p>
          <a:p>
            <a:pPr marL="514350" indent="-514350">
              <a:buFont typeface="+mj-lt"/>
              <a:buAutoNum type="arabicPeriod"/>
            </a:pPr>
            <a:endParaRPr lang="en-US" b="1" dirty="0">
              <a:solidFill>
                <a:schemeClr val="accent1"/>
              </a:solidFill>
            </a:endParaRPr>
          </a:p>
        </p:txBody>
      </p:sp>
      <p:sp>
        <p:nvSpPr>
          <p:cNvPr id="5" name="TextBox 4">
            <a:extLst>
              <a:ext uri="{FF2B5EF4-FFF2-40B4-BE49-F238E27FC236}">
                <a16:creationId xmlns:a16="http://schemas.microsoft.com/office/drawing/2014/main" id="{B7F39A4E-BFB3-AF42-8065-C33989E7F9D9}"/>
              </a:ext>
            </a:extLst>
          </p:cNvPr>
          <p:cNvSpPr txBox="1"/>
          <p:nvPr/>
        </p:nvSpPr>
        <p:spPr>
          <a:xfrm>
            <a:off x="8305886" y="1215105"/>
            <a:ext cx="3733714" cy="523220"/>
          </a:xfrm>
          <a:prstGeom prst="rect">
            <a:avLst/>
          </a:prstGeom>
          <a:noFill/>
        </p:spPr>
        <p:txBody>
          <a:bodyPr wrap="none" rtlCol="0">
            <a:spAutoFit/>
          </a:bodyPr>
          <a:lstStyle/>
          <a:p>
            <a:r>
              <a:rPr lang="en-US" sz="2800" dirty="0">
                <a:latin typeface="Consolas" panose="020B0609020204030204" pitchFamily="49" charset="0"/>
                <a:cs typeface="Consolas" panose="020B0609020204030204" pitchFamily="49" charset="0"/>
              </a:rPr>
              <a:t>int x = 0b1010010;</a:t>
            </a:r>
          </a:p>
        </p:txBody>
      </p:sp>
    </p:spTree>
    <p:extLst>
      <p:ext uri="{BB962C8B-B14F-4D97-AF65-F5344CB8AC3E}">
        <p14:creationId xmlns:p14="http://schemas.microsoft.com/office/powerpoint/2010/main" val="21979563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B45AE-7EA1-3046-9094-9E7DBF454CB7}"/>
              </a:ext>
            </a:extLst>
          </p:cNvPr>
          <p:cNvSpPr>
            <a:spLocks noGrp="1"/>
          </p:cNvSpPr>
          <p:nvPr>
            <p:ph type="title"/>
          </p:nvPr>
        </p:nvSpPr>
        <p:spPr/>
        <p:txBody>
          <a:bodyPr/>
          <a:lstStyle/>
          <a:p>
            <a:r>
              <a:rPr lang="en-US" dirty="0"/>
              <a:t>Bit Operator Pitfalls</a:t>
            </a:r>
          </a:p>
        </p:txBody>
      </p:sp>
      <p:sp>
        <p:nvSpPr>
          <p:cNvPr id="3" name="Content Placeholder 2">
            <a:extLst>
              <a:ext uri="{FF2B5EF4-FFF2-40B4-BE49-F238E27FC236}">
                <a16:creationId xmlns:a16="http://schemas.microsoft.com/office/drawing/2014/main" id="{17245EA4-B31A-7041-8F37-763B93BC1FE1}"/>
              </a:ext>
            </a:extLst>
          </p:cNvPr>
          <p:cNvSpPr>
            <a:spLocks noGrp="1"/>
          </p:cNvSpPr>
          <p:nvPr>
            <p:ph idx="1"/>
          </p:nvPr>
        </p:nvSpPr>
        <p:spPr/>
        <p:txBody>
          <a:bodyPr/>
          <a:lstStyle/>
          <a:p>
            <a:r>
              <a:rPr lang="en-US" dirty="0"/>
              <a:t>The default type of a number literal in your code is an </a:t>
            </a:r>
            <a:r>
              <a:rPr lang="en-US" b="1" dirty="0"/>
              <a:t>int</a:t>
            </a:r>
            <a:r>
              <a:rPr lang="en-US" dirty="0"/>
              <a:t>.</a:t>
            </a:r>
          </a:p>
          <a:p>
            <a:r>
              <a:rPr lang="en-US" dirty="0"/>
              <a:t>Let’s say you want a long with the index-32 bit as 1:</a:t>
            </a:r>
          </a:p>
          <a:p>
            <a:endParaRPr lang="en-US" dirty="0"/>
          </a:p>
          <a:p>
            <a:pPr marL="0" indent="0">
              <a:buNone/>
            </a:pPr>
            <a:r>
              <a:rPr lang="en-US" b="1" dirty="0">
                <a:latin typeface="Consolas" panose="020B0609020204030204" pitchFamily="49" charset="0"/>
                <a:cs typeface="Consolas" panose="020B0609020204030204" pitchFamily="49" charset="0"/>
              </a:rPr>
              <a:t>long num = 1 &lt;&lt; 32;</a:t>
            </a:r>
          </a:p>
          <a:p>
            <a:pPr marL="0" indent="0">
              <a:buNone/>
            </a:pPr>
            <a:endParaRPr lang="en-US" dirty="0"/>
          </a:p>
          <a:p>
            <a:r>
              <a:rPr lang="en-US" dirty="0"/>
              <a:t>This doesn’t work!  1 is by default an </a:t>
            </a:r>
            <a:r>
              <a:rPr lang="en-US" b="1" dirty="0" err="1"/>
              <a:t>int</a:t>
            </a:r>
            <a:r>
              <a:rPr lang="en-US" dirty="0"/>
              <a:t>, and you can’t shift an </a:t>
            </a:r>
            <a:r>
              <a:rPr lang="en-US" dirty="0" err="1"/>
              <a:t>int</a:t>
            </a:r>
            <a:r>
              <a:rPr lang="en-US" dirty="0"/>
              <a:t> by 32 because it only has 32 bits.  You must specify that you want 1 to be a </a:t>
            </a:r>
            <a:r>
              <a:rPr lang="en-US" b="1" dirty="0"/>
              <a:t>long</a:t>
            </a:r>
            <a:r>
              <a:rPr lang="en-US" dirty="0"/>
              <a:t>.</a:t>
            </a:r>
          </a:p>
          <a:p>
            <a:endParaRPr lang="en-US" dirty="0"/>
          </a:p>
          <a:p>
            <a:pPr marL="0" indent="0">
              <a:buNone/>
            </a:pPr>
            <a:r>
              <a:rPr lang="en-US" b="1" dirty="0">
                <a:latin typeface="Consolas" panose="020B0609020204030204" pitchFamily="49" charset="0"/>
                <a:cs typeface="Consolas" panose="020B0609020204030204" pitchFamily="49" charset="0"/>
              </a:rPr>
              <a:t>long </a:t>
            </a:r>
            <a:r>
              <a:rPr lang="en-US" b="1" dirty="0" err="1">
                <a:latin typeface="Consolas" panose="020B0609020204030204" pitchFamily="49" charset="0"/>
                <a:cs typeface="Consolas" panose="020B0609020204030204" pitchFamily="49" charset="0"/>
              </a:rPr>
              <a:t>num</a:t>
            </a:r>
            <a:r>
              <a:rPr lang="en-US" b="1" dirty="0">
                <a:latin typeface="Consolas" panose="020B0609020204030204" pitchFamily="49" charset="0"/>
                <a:cs typeface="Consolas" panose="020B0609020204030204" pitchFamily="49" charset="0"/>
              </a:rPr>
              <a:t> = 1</a:t>
            </a:r>
            <a:r>
              <a:rPr lang="en-US" b="1" u="sng" dirty="0">
                <a:solidFill>
                  <a:srgbClr val="FF0000"/>
                </a:solidFill>
                <a:latin typeface="Consolas" panose="020B0609020204030204" pitchFamily="49" charset="0"/>
                <a:cs typeface="Consolas" panose="020B0609020204030204" pitchFamily="49" charset="0"/>
              </a:rPr>
              <a:t>L</a:t>
            </a:r>
            <a:r>
              <a:rPr lang="en-US" b="1" dirty="0">
                <a:latin typeface="Consolas" panose="020B0609020204030204" pitchFamily="49" charset="0"/>
                <a:cs typeface="Consolas" panose="020B0609020204030204" pitchFamily="49" charset="0"/>
              </a:rPr>
              <a:t> &lt;&lt; 32;</a:t>
            </a:r>
          </a:p>
        </p:txBody>
      </p:sp>
    </p:spTree>
    <p:extLst>
      <p:ext uri="{BB962C8B-B14F-4D97-AF65-F5344CB8AC3E}">
        <p14:creationId xmlns:p14="http://schemas.microsoft.com/office/powerpoint/2010/main" val="12060637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EF79A-137F-2346-83F0-1003B284DE08}"/>
              </a:ext>
            </a:extLst>
          </p:cNvPr>
          <p:cNvSpPr>
            <a:spLocks noGrp="1"/>
          </p:cNvSpPr>
          <p:nvPr>
            <p:ph type="title"/>
          </p:nvPr>
        </p:nvSpPr>
        <p:spPr/>
        <p:txBody>
          <a:bodyPr/>
          <a:lstStyle/>
          <a:p>
            <a:r>
              <a:rPr lang="en-US" dirty="0"/>
              <a:t>Shifting and Masking</a:t>
            </a:r>
          </a:p>
        </p:txBody>
      </p:sp>
      <p:sp>
        <p:nvSpPr>
          <p:cNvPr id="3" name="Content Placeholder 2">
            <a:extLst>
              <a:ext uri="{FF2B5EF4-FFF2-40B4-BE49-F238E27FC236}">
                <a16:creationId xmlns:a16="http://schemas.microsoft.com/office/drawing/2014/main" id="{DE08BD39-AD12-8949-A30B-4BD352078D71}"/>
              </a:ext>
            </a:extLst>
          </p:cNvPr>
          <p:cNvSpPr>
            <a:spLocks noGrp="1"/>
          </p:cNvSpPr>
          <p:nvPr>
            <p:ph idx="1"/>
          </p:nvPr>
        </p:nvSpPr>
        <p:spPr/>
        <p:txBody>
          <a:bodyPr/>
          <a:lstStyle/>
          <a:p>
            <a:pPr marL="0" indent="0">
              <a:buNone/>
            </a:pPr>
            <a:r>
              <a:rPr lang="en-US" dirty="0"/>
              <a:t>Suppose we have a 64-bit number.</a:t>
            </a:r>
          </a:p>
          <a:p>
            <a:pPr marL="0" indent="0">
              <a:buNone/>
            </a:pPr>
            <a:r>
              <a:rPr lang="en-US" dirty="0"/>
              <a:t>How can we use bit operators to design a mask that turns on the </a:t>
            </a:r>
            <a:r>
              <a:rPr lang="en-US" dirty="0" err="1"/>
              <a:t>i-th</a:t>
            </a:r>
            <a:r>
              <a:rPr lang="en-US" dirty="0"/>
              <a:t> bit of a number for any </a:t>
            </a:r>
            <a:r>
              <a:rPr lang="en-US" dirty="0" err="1"/>
              <a:t>i</a:t>
            </a:r>
            <a:r>
              <a:rPr lang="en-US" dirty="0"/>
              <a:t> (0, 1, 2, …, 63)?  (indexes are from right to left, LSB to MSB)</a:t>
            </a:r>
          </a:p>
          <a:p>
            <a:pPr marL="0" indent="0">
              <a:buNone/>
            </a:pPr>
            <a:r>
              <a:rPr lang="en-US" dirty="0">
                <a:solidFill>
                  <a:srgbClr val="FF0000"/>
                </a:solidFill>
              </a:rPr>
              <a:t>x | (1L &lt;&lt; </a:t>
            </a:r>
            <a:r>
              <a:rPr lang="en-US" dirty="0" err="1">
                <a:solidFill>
                  <a:srgbClr val="FF0000"/>
                </a:solidFill>
              </a:rPr>
              <a:t>i</a:t>
            </a:r>
            <a:r>
              <a:rPr lang="en-US" dirty="0">
                <a:solidFill>
                  <a:srgbClr val="FF0000"/>
                </a:solidFill>
              </a:rPr>
              <a:t>)</a:t>
            </a:r>
          </a:p>
        </p:txBody>
      </p:sp>
      <p:sp>
        <p:nvSpPr>
          <p:cNvPr id="5" name="TextBox 4">
            <a:extLst>
              <a:ext uri="{FF2B5EF4-FFF2-40B4-BE49-F238E27FC236}">
                <a16:creationId xmlns:a16="http://schemas.microsoft.com/office/drawing/2014/main" id="{B7F39A4E-BFB3-AF42-8065-C33989E7F9D9}"/>
              </a:ext>
            </a:extLst>
          </p:cNvPr>
          <p:cNvSpPr txBox="1"/>
          <p:nvPr/>
        </p:nvSpPr>
        <p:spPr>
          <a:xfrm>
            <a:off x="8108716" y="1215105"/>
            <a:ext cx="3930884" cy="523220"/>
          </a:xfrm>
          <a:prstGeom prst="rect">
            <a:avLst/>
          </a:prstGeom>
          <a:noFill/>
        </p:spPr>
        <p:txBody>
          <a:bodyPr wrap="none" rtlCol="0">
            <a:spAutoFit/>
          </a:bodyPr>
          <a:lstStyle/>
          <a:p>
            <a:r>
              <a:rPr lang="en-US" sz="2800" dirty="0">
                <a:latin typeface="Consolas" panose="020B0609020204030204" pitchFamily="49" charset="0"/>
                <a:cs typeface="Consolas" panose="020B0609020204030204" pitchFamily="49" charset="0"/>
              </a:rPr>
              <a:t>long x = 0b1010010;</a:t>
            </a:r>
          </a:p>
        </p:txBody>
      </p:sp>
    </p:spTree>
    <p:extLst>
      <p:ext uri="{BB962C8B-B14F-4D97-AF65-F5344CB8AC3E}">
        <p14:creationId xmlns:p14="http://schemas.microsoft.com/office/powerpoint/2010/main" val="6061227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A3843-CC22-B24F-AC97-F71AC5E3CE10}"/>
              </a:ext>
            </a:extLst>
          </p:cNvPr>
          <p:cNvSpPr>
            <a:spLocks noGrp="1"/>
          </p:cNvSpPr>
          <p:nvPr>
            <p:ph type="title"/>
          </p:nvPr>
        </p:nvSpPr>
        <p:spPr/>
        <p:txBody>
          <a:bodyPr/>
          <a:lstStyle/>
          <a:p>
            <a:r>
              <a:rPr lang="en-US" dirty="0"/>
              <a:t>Number Literal Suffixes</a:t>
            </a:r>
          </a:p>
        </p:txBody>
      </p:sp>
      <p:sp>
        <p:nvSpPr>
          <p:cNvPr id="4" name="Content Placeholder 2">
            <a:extLst>
              <a:ext uri="{FF2B5EF4-FFF2-40B4-BE49-F238E27FC236}">
                <a16:creationId xmlns:a16="http://schemas.microsoft.com/office/drawing/2014/main" id="{243E5BC6-417E-8545-AA3C-5ED966371D1E}"/>
              </a:ext>
            </a:extLst>
          </p:cNvPr>
          <p:cNvSpPr txBox="1">
            <a:spLocks/>
          </p:cNvSpPr>
          <p:nvPr/>
        </p:nvSpPr>
        <p:spPr bwMode="auto">
          <a:xfrm>
            <a:off x="152400" y="1295400"/>
            <a:ext cx="118110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b="1" dirty="0"/>
              <a:t>U</a:t>
            </a:r>
            <a:r>
              <a:rPr lang="en-US" dirty="0"/>
              <a:t> makes a literal unsigned, and </a:t>
            </a:r>
            <a:r>
              <a:rPr lang="en-US" b="1" dirty="0"/>
              <a:t>L</a:t>
            </a:r>
            <a:r>
              <a:rPr lang="en-US" dirty="0"/>
              <a:t> makes a literal a long.</a:t>
            </a:r>
          </a:p>
          <a:p>
            <a:pPr marL="0" indent="0" fontAlgn="auto">
              <a:spcAft>
                <a:spcPts val="0"/>
              </a:spcAft>
              <a:buNone/>
            </a:pPr>
            <a:endParaRPr lang="en-US" dirty="0"/>
          </a:p>
          <a:p>
            <a:pPr marL="0" indent="0">
              <a:lnSpc>
                <a:spcPct val="100000"/>
              </a:lnSpc>
              <a:spcBef>
                <a:spcPts val="0"/>
              </a:spcBef>
              <a:buNone/>
            </a:pPr>
            <a:r>
              <a:rPr lang="en-US" dirty="0">
                <a:latin typeface="Consolas" panose="020B0609020204030204" pitchFamily="49" charset="0"/>
                <a:cs typeface="Consolas" panose="020B0609020204030204" pitchFamily="49" charset="0"/>
              </a:rPr>
              <a:t>int w = -5 &gt;&gt; 1;  </a:t>
            </a:r>
            <a:r>
              <a:rPr lang="en-US" dirty="0">
                <a:solidFill>
                  <a:schemeClr val="accent6">
                    <a:lumMod val="75000"/>
                  </a:schemeClr>
                </a:solidFill>
                <a:latin typeface="Consolas" panose="020B0609020204030204" pitchFamily="49" charset="0"/>
                <a:cs typeface="Consolas" panose="020B0609020204030204" pitchFamily="49" charset="0"/>
              </a:rPr>
              <a:t>// 0b1111...1101</a:t>
            </a:r>
            <a:r>
              <a:rPr lang="en-US">
                <a:solidFill>
                  <a:schemeClr val="accent6">
                    <a:lumMod val="75000"/>
                  </a:schemeClr>
                </a:solidFill>
                <a:latin typeface="Consolas" panose="020B0609020204030204" pitchFamily="49" charset="0"/>
                <a:cs typeface="Consolas" panose="020B0609020204030204" pitchFamily="49" charset="0"/>
              </a:rPr>
              <a:t>, -3</a:t>
            </a:r>
            <a:endParaRPr lang="en-US" dirty="0">
              <a:solidFill>
                <a:schemeClr val="accent6">
                  <a:lumMod val="75000"/>
                </a:schemeClr>
              </a:solidFill>
              <a:latin typeface="Consolas" panose="020B0609020204030204" pitchFamily="49" charset="0"/>
              <a:cs typeface="Consolas" panose="020B0609020204030204" pitchFamily="49" charset="0"/>
            </a:endParaRPr>
          </a:p>
          <a:p>
            <a:pPr marL="0" indent="0">
              <a:lnSpc>
                <a:spcPct val="100000"/>
              </a:lnSpc>
              <a:spcBef>
                <a:spcPts val="0"/>
              </a:spcBef>
              <a:buNone/>
            </a:pPr>
            <a:r>
              <a:rPr lang="en-US" dirty="0">
                <a:latin typeface="Consolas" panose="020B0609020204030204" pitchFamily="49" charset="0"/>
                <a:cs typeface="Consolas" panose="020B0609020204030204" pitchFamily="49" charset="0"/>
              </a:rPr>
              <a:t>int x = -5U &gt;&gt; 1; </a:t>
            </a:r>
            <a:r>
              <a:rPr lang="en-US" dirty="0">
                <a:solidFill>
                  <a:schemeClr val="accent6">
                    <a:lumMod val="75000"/>
                  </a:schemeClr>
                </a:solidFill>
                <a:latin typeface="Consolas" panose="020B0609020204030204" pitchFamily="49" charset="0"/>
                <a:cs typeface="Consolas" panose="020B0609020204030204" pitchFamily="49" charset="0"/>
              </a:rPr>
              <a:t>// 0b0111...1101, 2147483645</a:t>
            </a:r>
          </a:p>
          <a:p>
            <a:pPr marL="0" indent="0">
              <a:lnSpc>
                <a:spcPct val="100000"/>
              </a:lnSpc>
              <a:spcBef>
                <a:spcPts val="0"/>
              </a:spcBef>
              <a:buNone/>
            </a:pPr>
            <a:endParaRPr lang="en-US" dirty="0">
              <a:latin typeface="Consolas" panose="020B0609020204030204" pitchFamily="49" charset="0"/>
              <a:cs typeface="Consolas" panose="020B0609020204030204" pitchFamily="49" charset="0"/>
            </a:endParaRPr>
          </a:p>
          <a:p>
            <a:pPr marL="0" indent="0">
              <a:lnSpc>
                <a:spcPct val="100000"/>
              </a:lnSpc>
              <a:spcBef>
                <a:spcPts val="0"/>
              </a:spcBef>
              <a:buNone/>
            </a:pPr>
            <a:r>
              <a:rPr lang="en-US" dirty="0">
                <a:latin typeface="Consolas" panose="020B0609020204030204" pitchFamily="49" charset="0"/>
                <a:cs typeface="Consolas" panose="020B0609020204030204" pitchFamily="49" charset="0"/>
              </a:rPr>
              <a:t>long y = 1 &lt;&lt; 32;  </a:t>
            </a:r>
            <a:r>
              <a:rPr lang="en-US" dirty="0">
                <a:solidFill>
                  <a:schemeClr val="accent6">
                    <a:lumMod val="75000"/>
                  </a:schemeClr>
                </a:solidFill>
                <a:latin typeface="Consolas" panose="020B0609020204030204" pitchFamily="49" charset="0"/>
                <a:cs typeface="Consolas" panose="020B0609020204030204" pitchFamily="49" charset="0"/>
              </a:rPr>
              <a:t>// 0! (technically undefined)</a:t>
            </a:r>
          </a:p>
          <a:p>
            <a:pPr marL="0" indent="0">
              <a:lnSpc>
                <a:spcPct val="100000"/>
              </a:lnSpc>
              <a:spcBef>
                <a:spcPts val="0"/>
              </a:spcBef>
              <a:buNone/>
            </a:pPr>
            <a:r>
              <a:rPr lang="en-US" dirty="0">
                <a:latin typeface="Consolas" panose="020B0609020204030204" pitchFamily="49" charset="0"/>
                <a:cs typeface="Consolas" panose="020B0609020204030204" pitchFamily="49" charset="0"/>
              </a:rPr>
              <a:t>long z = 1L &lt;&lt; 32; </a:t>
            </a:r>
            <a:r>
              <a:rPr lang="en-US" dirty="0">
                <a:solidFill>
                  <a:schemeClr val="accent6">
                    <a:lumMod val="75000"/>
                  </a:schemeClr>
                </a:solidFill>
                <a:latin typeface="Consolas" panose="020B0609020204030204" pitchFamily="49" charset="0"/>
                <a:cs typeface="Consolas" panose="020B0609020204030204" pitchFamily="49" charset="0"/>
              </a:rPr>
              <a:t>// </a:t>
            </a:r>
            <a:r>
              <a:rPr lang="en-US" dirty="0">
                <a:solidFill>
                  <a:schemeClr val="accent6">
                    <a:lumMod val="75000"/>
                  </a:schemeClr>
                </a:solidFill>
              </a:rPr>
              <a:t>4294967296</a:t>
            </a:r>
            <a:endParaRPr lang="en-US" dirty="0">
              <a:solidFill>
                <a:schemeClr val="accent6">
                  <a:lumMod val="75000"/>
                </a:schemeClr>
              </a:solidFill>
              <a:latin typeface="Consolas" panose="020B0609020204030204" pitchFamily="49" charset="0"/>
              <a:cs typeface="Consolas" panose="020B0609020204030204" pitchFamily="49" charset="0"/>
            </a:endParaRPr>
          </a:p>
          <a:p>
            <a:pPr marL="0" indent="0">
              <a:lnSpc>
                <a:spcPct val="100000"/>
              </a:lnSpc>
              <a:spcBef>
                <a:spcPts val="0"/>
              </a:spcBef>
              <a:buNone/>
            </a:pPr>
            <a:endParaRPr lang="en-US" dirty="0">
              <a:latin typeface="Consolas" panose="020B0609020204030204" pitchFamily="49" charset="0"/>
              <a:cs typeface="Consolas" panose="020B0609020204030204" pitchFamily="49" charset="0"/>
            </a:endParaRPr>
          </a:p>
          <a:p>
            <a:pPr marL="0" indent="0">
              <a:lnSpc>
                <a:spcPct val="100000"/>
              </a:lnSpc>
              <a:spcBef>
                <a:spcPts val="0"/>
              </a:spcBef>
              <a:buNone/>
            </a:pP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297590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8923B-9FBF-8F22-D138-DBAD68D91150}"/>
              </a:ext>
            </a:extLst>
          </p:cNvPr>
          <p:cNvSpPr>
            <a:spLocks noGrp="1"/>
          </p:cNvSpPr>
          <p:nvPr>
            <p:ph type="title"/>
          </p:nvPr>
        </p:nvSpPr>
        <p:spPr/>
        <p:txBody>
          <a:bodyPr/>
          <a:lstStyle/>
          <a:p>
            <a:r>
              <a:rPr lang="en-US" dirty="0"/>
              <a:t>1L &lt;&lt; </a:t>
            </a:r>
            <a:r>
              <a:rPr lang="en-US" dirty="0" err="1"/>
              <a:t>i</a:t>
            </a:r>
            <a:endParaRPr lang="en-US" dirty="0"/>
          </a:p>
        </p:txBody>
      </p:sp>
      <p:sp>
        <p:nvSpPr>
          <p:cNvPr id="3" name="Content Placeholder 2">
            <a:extLst>
              <a:ext uri="{FF2B5EF4-FFF2-40B4-BE49-F238E27FC236}">
                <a16:creationId xmlns:a16="http://schemas.microsoft.com/office/drawing/2014/main" id="{93587116-D2B4-1D8A-4EEA-B76BEEB3E6DB}"/>
              </a:ext>
            </a:extLst>
          </p:cNvPr>
          <p:cNvSpPr>
            <a:spLocks noGrp="1"/>
          </p:cNvSpPr>
          <p:nvPr>
            <p:ph idx="1"/>
          </p:nvPr>
        </p:nvSpPr>
        <p:spPr/>
        <p:txBody>
          <a:bodyPr/>
          <a:lstStyle/>
          <a:p>
            <a:pPr marL="0" indent="0">
              <a:buNone/>
            </a:pPr>
            <a:r>
              <a:rPr lang="en-US" dirty="0"/>
              <a:t>What does </a:t>
            </a:r>
            <a:r>
              <a:rPr lang="en-US" b="1" dirty="0"/>
              <a:t>1L &lt;&lt; </a:t>
            </a:r>
            <a:r>
              <a:rPr lang="en-US" b="1" dirty="0" err="1"/>
              <a:t>i</a:t>
            </a:r>
            <a:r>
              <a:rPr lang="en-US" dirty="0"/>
              <a:t> represent numerically?</a:t>
            </a:r>
          </a:p>
          <a:p>
            <a:pPr marL="0" indent="0">
              <a:buNone/>
            </a:pPr>
            <a:endParaRPr lang="en-US" dirty="0"/>
          </a:p>
          <a:p>
            <a:pPr marL="0" indent="0">
              <a:buNone/>
            </a:pPr>
            <a:endParaRPr lang="en-US" dirty="0"/>
          </a:p>
          <a:p>
            <a:pPr marL="0" indent="0">
              <a:buNone/>
            </a:pPr>
            <a:r>
              <a:rPr lang="en-US" i="1" dirty="0"/>
              <a:t>A power of 2!  Specifically, 2</a:t>
            </a:r>
            <a:r>
              <a:rPr lang="en-US" i="1" baseline="30000" dirty="0"/>
              <a:t>i</a:t>
            </a:r>
            <a:r>
              <a:rPr lang="en-US" i="1" dirty="0"/>
              <a:t>.</a:t>
            </a:r>
          </a:p>
        </p:txBody>
      </p:sp>
    </p:spTree>
    <p:extLst>
      <p:ext uri="{BB962C8B-B14F-4D97-AF65-F5344CB8AC3E}">
        <p14:creationId xmlns:p14="http://schemas.microsoft.com/office/powerpoint/2010/main" val="5350494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pPr>
              <a:tabLst>
                <a:tab pos="11595100" algn="r"/>
              </a:tabLst>
            </a:pPr>
            <a:r>
              <a:rPr lang="en-US" b="1" dirty="0">
                <a:solidFill>
                  <a:schemeClr val="bg1">
                    <a:lumMod val="85000"/>
                  </a:schemeClr>
                </a:solidFill>
              </a:rPr>
              <a:t>Recap</a:t>
            </a:r>
            <a:r>
              <a:rPr lang="en-US" dirty="0">
                <a:solidFill>
                  <a:schemeClr val="bg1">
                    <a:lumMod val="85000"/>
                  </a:schemeClr>
                </a:solidFill>
              </a:rPr>
              <a:t>: Bit Operators so far	</a:t>
            </a:r>
          </a:p>
          <a:p>
            <a:pPr>
              <a:tabLst>
                <a:tab pos="11595100" algn="r"/>
              </a:tabLst>
            </a:pPr>
            <a:r>
              <a:rPr lang="en-US" dirty="0">
                <a:solidFill>
                  <a:schemeClr val="bg1">
                    <a:lumMod val="85000"/>
                  </a:schemeClr>
                </a:solidFill>
              </a:rPr>
              <a:t>Bit Shift Operators	</a:t>
            </a:r>
            <a:endParaRPr lang="en-US" b="1" dirty="0">
              <a:solidFill>
                <a:schemeClr val="bg1">
                  <a:lumMod val="85000"/>
                </a:schemeClr>
              </a:solidFill>
            </a:endParaRPr>
          </a:p>
          <a:p>
            <a:pPr>
              <a:tabLst>
                <a:tab pos="11595100" algn="r"/>
              </a:tabLst>
            </a:pPr>
            <a:r>
              <a:rPr lang="en-US" b="1" dirty="0"/>
              <a:t>Example: Powers of 2	</a:t>
            </a:r>
          </a:p>
          <a:p>
            <a:pPr>
              <a:tabLst>
                <a:tab pos="11595100" algn="r"/>
              </a:tabLst>
            </a:pPr>
            <a:r>
              <a:rPr lang="en-US" b="1" dirty="0">
                <a:solidFill>
                  <a:schemeClr val="bg1">
                    <a:lumMod val="85000"/>
                  </a:schemeClr>
                </a:solidFill>
              </a:rPr>
              <a:t>Demo: </a:t>
            </a:r>
            <a:r>
              <a:rPr lang="en-US" dirty="0">
                <a:solidFill>
                  <a:schemeClr val="bg1">
                    <a:lumMod val="85000"/>
                  </a:schemeClr>
                </a:solidFill>
              </a:rPr>
              <a:t>GDB</a:t>
            </a:r>
            <a:endParaRPr lang="en-US" b="1" dirty="0">
              <a:solidFill>
                <a:schemeClr val="bg1">
                  <a:lumMod val="85000"/>
                </a:schemeClr>
              </a:solidFill>
            </a:endParaRPr>
          </a:p>
          <a:p>
            <a:pPr>
              <a:tabLst>
                <a:tab pos="11595100" algn="r"/>
              </a:tabLst>
            </a:pPr>
            <a:endParaRPr lang="en-US" dirty="0">
              <a:solidFill>
                <a:schemeClr val="bg1">
                  <a:lumMod val="85000"/>
                </a:schemeClr>
              </a:solidFill>
            </a:endParaRPr>
          </a:p>
        </p:txBody>
      </p:sp>
      <p:sp>
        <p:nvSpPr>
          <p:cNvPr id="4" name="TextBox 3">
            <a:extLst>
              <a:ext uri="{FF2B5EF4-FFF2-40B4-BE49-F238E27FC236}">
                <a16:creationId xmlns:a16="http://schemas.microsoft.com/office/drawing/2014/main" id="{691B7E33-59DD-7F97-EAC7-5D7ED96260B6}"/>
              </a:ext>
            </a:extLst>
          </p:cNvPr>
          <p:cNvSpPr txBox="1"/>
          <p:nvPr/>
        </p:nvSpPr>
        <p:spPr>
          <a:xfrm>
            <a:off x="3091010" y="6336268"/>
            <a:ext cx="6009979"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/class/cs107/lecture-code/lect5 .</a:t>
            </a:r>
          </a:p>
        </p:txBody>
      </p:sp>
    </p:spTree>
    <p:extLst>
      <p:ext uri="{BB962C8B-B14F-4D97-AF65-F5344CB8AC3E}">
        <p14:creationId xmlns:p14="http://schemas.microsoft.com/office/powerpoint/2010/main" val="7183987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5310F-6BCD-A34F-8880-B880211149DB}"/>
              </a:ext>
            </a:extLst>
          </p:cNvPr>
          <p:cNvSpPr>
            <a:spLocks noGrp="1"/>
          </p:cNvSpPr>
          <p:nvPr>
            <p:ph type="title"/>
          </p:nvPr>
        </p:nvSpPr>
        <p:spPr/>
        <p:txBody>
          <a:bodyPr/>
          <a:lstStyle/>
          <a:p>
            <a:r>
              <a:rPr lang="en-US" dirty="0"/>
              <a:t>Powers of 2</a:t>
            </a:r>
          </a:p>
        </p:txBody>
      </p:sp>
      <p:sp>
        <p:nvSpPr>
          <p:cNvPr id="3" name="Content Placeholder 2">
            <a:extLst>
              <a:ext uri="{FF2B5EF4-FFF2-40B4-BE49-F238E27FC236}">
                <a16:creationId xmlns:a16="http://schemas.microsoft.com/office/drawing/2014/main" id="{5323759D-DDFC-2B46-B4C4-1419C31728BF}"/>
              </a:ext>
            </a:extLst>
          </p:cNvPr>
          <p:cNvSpPr>
            <a:spLocks noGrp="1"/>
          </p:cNvSpPr>
          <p:nvPr>
            <p:ph idx="1"/>
          </p:nvPr>
        </p:nvSpPr>
        <p:spPr>
          <a:xfrm>
            <a:off x="190500" y="2743200"/>
            <a:ext cx="11811000" cy="2057400"/>
          </a:xfrm>
        </p:spPr>
        <p:txBody>
          <a:bodyPr/>
          <a:lstStyle/>
          <a:p>
            <a:pPr marL="0" indent="0">
              <a:buNone/>
            </a:pPr>
            <a:r>
              <a:rPr lang="en-US" sz="4800" b="1" dirty="0"/>
              <a:t>Challenge: </a:t>
            </a:r>
            <a:r>
              <a:rPr lang="en-US" sz="4800" dirty="0"/>
              <a:t>without using loops or math library functions, how could we detect whether a number is a power of 2?</a:t>
            </a:r>
          </a:p>
          <a:p>
            <a:pPr marL="0" indent="0">
              <a:buNone/>
            </a:pPr>
            <a:endParaRPr lang="en-US" sz="4800" dirty="0"/>
          </a:p>
          <a:p>
            <a:pPr marL="0" indent="0">
              <a:buNone/>
            </a:pPr>
            <a:r>
              <a:rPr lang="en-US" sz="3200" dirty="0"/>
              <a:t>What is true about a power of 2 but not other numbers? 🤔</a:t>
            </a:r>
          </a:p>
        </p:txBody>
      </p:sp>
    </p:spTree>
    <p:extLst>
      <p:ext uri="{BB962C8B-B14F-4D97-AF65-F5344CB8AC3E}">
        <p14:creationId xmlns:p14="http://schemas.microsoft.com/office/powerpoint/2010/main" val="2023910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C56F8-F27D-CBF5-44A2-0127FB1E04C4}"/>
              </a:ext>
            </a:extLst>
          </p:cNvPr>
          <p:cNvSpPr>
            <a:spLocks noGrp="1"/>
          </p:cNvSpPr>
          <p:nvPr>
            <p:ph type="title"/>
          </p:nvPr>
        </p:nvSpPr>
        <p:spPr/>
        <p:txBody>
          <a:bodyPr/>
          <a:lstStyle/>
          <a:p>
            <a:r>
              <a:rPr lang="en-US" dirty="0"/>
              <a:t>Powers of 2</a:t>
            </a:r>
          </a:p>
        </p:txBody>
      </p:sp>
      <p:sp>
        <p:nvSpPr>
          <p:cNvPr id="3" name="Content Placeholder 2">
            <a:extLst>
              <a:ext uri="{FF2B5EF4-FFF2-40B4-BE49-F238E27FC236}">
                <a16:creationId xmlns:a16="http://schemas.microsoft.com/office/drawing/2014/main" id="{B1B5F04C-11ED-500D-044A-A1275DEE80F8}"/>
              </a:ext>
            </a:extLst>
          </p:cNvPr>
          <p:cNvSpPr>
            <a:spLocks noGrp="1"/>
          </p:cNvSpPr>
          <p:nvPr>
            <p:ph idx="1"/>
          </p:nvPr>
        </p:nvSpPr>
        <p:spPr/>
        <p:txBody>
          <a:bodyPr/>
          <a:lstStyle/>
          <a:p>
            <a:pPr marL="0" indent="0">
              <a:buNone/>
            </a:pPr>
            <a:r>
              <a:rPr lang="en-US" b="1" dirty="0"/>
              <a:t>Key idea: </a:t>
            </a:r>
            <a:r>
              <a:rPr lang="en-US" dirty="0"/>
              <a:t>A power of 2 minus 1 will have all bits below the original bit be 1, and everything else be 0.  E.g.</a:t>
            </a:r>
          </a:p>
          <a:p>
            <a:pPr marL="0" indent="0">
              <a:buNone/>
            </a:pPr>
            <a:endParaRPr lang="en-US" dirty="0"/>
          </a:p>
          <a:p>
            <a:pPr marL="0" indent="0">
              <a:buNone/>
            </a:pPr>
            <a:r>
              <a:rPr lang="en-US" dirty="0"/>
              <a:t>0b10000 – 1 = 0b01111</a:t>
            </a:r>
          </a:p>
          <a:p>
            <a:pPr marL="0" indent="0">
              <a:buNone/>
            </a:pPr>
            <a:r>
              <a:rPr lang="en-US" dirty="0"/>
              <a:t>0b100 – 1 = 0b011</a:t>
            </a:r>
          </a:p>
          <a:p>
            <a:pPr marL="0" indent="0">
              <a:buNone/>
            </a:pPr>
            <a:endParaRPr lang="en-US" dirty="0"/>
          </a:p>
          <a:p>
            <a:pPr marL="0" indent="0">
              <a:buNone/>
            </a:pPr>
            <a:r>
              <a:rPr lang="en-US" dirty="0"/>
              <a:t>Not true for other non-power-of-2 numbers (excluding 0):</a:t>
            </a:r>
          </a:p>
          <a:p>
            <a:pPr marL="0" indent="0">
              <a:buNone/>
            </a:pPr>
            <a:r>
              <a:rPr lang="en-US" dirty="0"/>
              <a:t>0b10010 – 1 = 0b10001</a:t>
            </a:r>
          </a:p>
          <a:p>
            <a:pPr marL="0" indent="0">
              <a:buNone/>
            </a:pPr>
            <a:endParaRPr lang="en-US" dirty="0"/>
          </a:p>
          <a:p>
            <a:pPr marL="0" indent="0">
              <a:buNone/>
            </a:pPr>
            <a:r>
              <a:rPr lang="en-US" b="1" dirty="0"/>
              <a:t>Cool idea: </a:t>
            </a:r>
            <a:r>
              <a:rPr lang="en-US" i="1" u="sng" dirty="0"/>
              <a:t>no bits overlap</a:t>
            </a:r>
            <a:r>
              <a:rPr lang="en-US" dirty="0"/>
              <a:t> between a power of 2 and a power of 2 minus 1.  How is this handy?</a:t>
            </a:r>
            <a:endParaRPr lang="en-US" b="1" dirty="0"/>
          </a:p>
          <a:p>
            <a:pPr marL="0" indent="0">
              <a:buNone/>
            </a:pPr>
            <a:endParaRPr lang="en-US" dirty="0"/>
          </a:p>
        </p:txBody>
      </p:sp>
    </p:spTree>
    <p:extLst>
      <p:ext uri="{BB962C8B-B14F-4D97-AF65-F5344CB8AC3E}">
        <p14:creationId xmlns:p14="http://schemas.microsoft.com/office/powerpoint/2010/main" val="447356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2546BFB-AF33-574D-BD03-E122E7F8F262}"/>
              </a:ext>
            </a:extLst>
          </p:cNvPr>
          <p:cNvSpPr>
            <a:spLocks noGrp="1"/>
          </p:cNvSpPr>
          <p:nvPr>
            <p:ph type="title"/>
          </p:nvPr>
        </p:nvSpPr>
        <p:spPr/>
        <p:txBody>
          <a:bodyPr/>
          <a:lstStyle/>
          <a:p>
            <a:r>
              <a:rPr lang="en-US" dirty="0"/>
              <a:t>Demo: Powers of 2</a:t>
            </a:r>
          </a:p>
        </p:txBody>
      </p:sp>
      <p:pic>
        <p:nvPicPr>
          <p:cNvPr id="4" name="Image">
            <a:extLst>
              <a:ext uri="{FF2B5EF4-FFF2-40B4-BE49-F238E27FC236}">
                <a16:creationId xmlns:a16="http://schemas.microsoft.com/office/drawing/2014/main" id="{A7B04C4C-B20E-B241-ACBE-DE7B19342D7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342861" y="4586422"/>
            <a:ext cx="1506277" cy="1506277"/>
          </a:xfrm>
          <a:prstGeom prst="rect">
            <a:avLst/>
          </a:prstGeom>
          <a:ln w="12700">
            <a:miter lim="400000"/>
          </a:ln>
        </p:spPr>
      </p:pic>
      <p:sp>
        <p:nvSpPr>
          <p:cNvPr id="2" name="TextBox 1">
            <a:extLst>
              <a:ext uri="{FF2B5EF4-FFF2-40B4-BE49-F238E27FC236}">
                <a16:creationId xmlns:a16="http://schemas.microsoft.com/office/drawing/2014/main" id="{EE0FC0FA-449D-6D48-6C91-AADD5DBCD2C1}"/>
              </a:ext>
            </a:extLst>
          </p:cNvPr>
          <p:cNvSpPr txBox="1"/>
          <p:nvPr/>
        </p:nvSpPr>
        <p:spPr>
          <a:xfrm>
            <a:off x="5061031" y="6324600"/>
            <a:ext cx="2084225" cy="369332"/>
          </a:xfrm>
          <a:prstGeom prst="rect">
            <a:avLst/>
          </a:prstGeom>
          <a:noFill/>
          <a:ln>
            <a:solidFill>
              <a:schemeClr val="tx1"/>
            </a:solidFill>
          </a:ln>
        </p:spPr>
        <p:txBody>
          <a:bodyPr wrap="none" rtlCol="0">
            <a:spAutoFit/>
          </a:bodyPr>
          <a:lstStyle/>
          <a:p>
            <a:pPr algn="ctr"/>
            <a:r>
              <a:rPr lang="en-US" dirty="0">
                <a:latin typeface="Consolas" panose="020B0609020204030204" pitchFamily="49" charset="0"/>
                <a:cs typeface="Consolas" panose="020B0609020204030204" pitchFamily="49" charset="0"/>
              </a:rPr>
              <a:t>is_power_of_2.c</a:t>
            </a:r>
          </a:p>
        </p:txBody>
      </p:sp>
    </p:spTree>
    <p:extLst>
      <p:ext uri="{BB962C8B-B14F-4D97-AF65-F5344CB8AC3E}">
        <p14:creationId xmlns:p14="http://schemas.microsoft.com/office/powerpoint/2010/main" val="30428071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pPr>
              <a:tabLst>
                <a:tab pos="11595100" algn="r"/>
              </a:tabLst>
            </a:pPr>
            <a:r>
              <a:rPr lang="en-US" b="1" dirty="0">
                <a:solidFill>
                  <a:schemeClr val="bg1">
                    <a:lumMod val="85000"/>
                  </a:schemeClr>
                </a:solidFill>
              </a:rPr>
              <a:t>Recap</a:t>
            </a:r>
            <a:r>
              <a:rPr lang="en-US" dirty="0">
                <a:solidFill>
                  <a:schemeClr val="bg1">
                    <a:lumMod val="85000"/>
                  </a:schemeClr>
                </a:solidFill>
              </a:rPr>
              <a:t>: Bit Operators so far	</a:t>
            </a:r>
          </a:p>
          <a:p>
            <a:pPr>
              <a:tabLst>
                <a:tab pos="11595100" algn="r"/>
              </a:tabLst>
            </a:pPr>
            <a:r>
              <a:rPr lang="en-US" dirty="0">
                <a:solidFill>
                  <a:schemeClr val="bg1">
                    <a:lumMod val="85000"/>
                  </a:schemeClr>
                </a:solidFill>
              </a:rPr>
              <a:t>Bit Shift Operators	</a:t>
            </a:r>
            <a:endParaRPr lang="en-US" b="1" dirty="0">
              <a:solidFill>
                <a:schemeClr val="bg1">
                  <a:lumMod val="85000"/>
                </a:schemeClr>
              </a:solidFill>
            </a:endParaRPr>
          </a:p>
          <a:p>
            <a:pPr>
              <a:tabLst>
                <a:tab pos="11595100" algn="r"/>
              </a:tabLst>
            </a:pPr>
            <a:r>
              <a:rPr lang="en-US" b="1" dirty="0">
                <a:solidFill>
                  <a:schemeClr val="bg1">
                    <a:lumMod val="85000"/>
                  </a:schemeClr>
                </a:solidFill>
              </a:rPr>
              <a:t>Example:</a:t>
            </a:r>
            <a:r>
              <a:rPr lang="en-US" dirty="0">
                <a:solidFill>
                  <a:schemeClr val="bg1">
                    <a:lumMod val="85000"/>
                  </a:schemeClr>
                </a:solidFill>
              </a:rPr>
              <a:t> Powers of 2	</a:t>
            </a:r>
          </a:p>
          <a:p>
            <a:pPr>
              <a:tabLst>
                <a:tab pos="11595100" algn="r"/>
              </a:tabLst>
            </a:pPr>
            <a:r>
              <a:rPr lang="en-US" b="1" dirty="0"/>
              <a:t>Demo: GDB</a:t>
            </a:r>
          </a:p>
          <a:p>
            <a:pPr>
              <a:tabLst>
                <a:tab pos="11595100" algn="r"/>
              </a:tabLst>
            </a:pPr>
            <a:endParaRPr lang="en-US" dirty="0">
              <a:solidFill>
                <a:schemeClr val="bg1">
                  <a:lumMod val="85000"/>
                </a:schemeClr>
              </a:solidFill>
            </a:endParaRPr>
          </a:p>
        </p:txBody>
      </p:sp>
      <p:sp>
        <p:nvSpPr>
          <p:cNvPr id="4" name="TextBox 3">
            <a:extLst>
              <a:ext uri="{FF2B5EF4-FFF2-40B4-BE49-F238E27FC236}">
                <a16:creationId xmlns:a16="http://schemas.microsoft.com/office/drawing/2014/main" id="{691B7E33-59DD-7F97-EAC7-5D7ED96260B6}"/>
              </a:ext>
            </a:extLst>
          </p:cNvPr>
          <p:cNvSpPr txBox="1"/>
          <p:nvPr/>
        </p:nvSpPr>
        <p:spPr>
          <a:xfrm>
            <a:off x="3091010" y="6336268"/>
            <a:ext cx="6009979"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/class/cs107/lecture-code/lect5 .</a:t>
            </a:r>
          </a:p>
        </p:txBody>
      </p:sp>
    </p:spTree>
    <p:extLst>
      <p:ext uri="{BB962C8B-B14F-4D97-AF65-F5344CB8AC3E}">
        <p14:creationId xmlns:p14="http://schemas.microsoft.com/office/powerpoint/2010/main" val="83012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578C0-8A5B-AA4D-9FC5-1BA0299763D2}"/>
              </a:ext>
            </a:extLst>
          </p:cNvPr>
          <p:cNvSpPr>
            <a:spLocks noGrp="1"/>
          </p:cNvSpPr>
          <p:nvPr>
            <p:ph type="title"/>
          </p:nvPr>
        </p:nvSpPr>
        <p:spPr/>
        <p:txBody>
          <a:bodyPr/>
          <a:lstStyle/>
          <a:p>
            <a:r>
              <a:rPr lang="en-US" dirty="0"/>
              <a:t>Introducing GDB</a:t>
            </a:r>
          </a:p>
        </p:txBody>
      </p:sp>
      <p:sp>
        <p:nvSpPr>
          <p:cNvPr id="3" name="Content Placeholder 2">
            <a:extLst>
              <a:ext uri="{FF2B5EF4-FFF2-40B4-BE49-F238E27FC236}">
                <a16:creationId xmlns:a16="http://schemas.microsoft.com/office/drawing/2014/main" id="{7DDE1F84-BCB8-B848-9EB7-EAD08D06150F}"/>
              </a:ext>
            </a:extLst>
          </p:cNvPr>
          <p:cNvSpPr>
            <a:spLocks noGrp="1"/>
          </p:cNvSpPr>
          <p:nvPr>
            <p:ph idx="1"/>
          </p:nvPr>
        </p:nvSpPr>
        <p:spPr>
          <a:xfrm>
            <a:off x="190500" y="2209800"/>
            <a:ext cx="11811000" cy="3200400"/>
          </a:xfrm>
        </p:spPr>
        <p:txBody>
          <a:bodyPr/>
          <a:lstStyle/>
          <a:p>
            <a:pPr marL="0" indent="0" algn="ctr">
              <a:buNone/>
            </a:pPr>
            <a:r>
              <a:rPr lang="en-US" sz="5500" dirty="0"/>
              <a:t>Is there a way to step through the execution of a program and print out its values as it’s running?  E.g., to view binary representations?  </a:t>
            </a:r>
            <a:r>
              <a:rPr lang="en-US" sz="5500" b="1" dirty="0"/>
              <a:t>Yes!</a:t>
            </a:r>
            <a:endParaRPr lang="en-US" sz="5500" dirty="0"/>
          </a:p>
          <a:p>
            <a:pPr algn="ctr"/>
            <a:endParaRPr lang="en-US" sz="5500" dirty="0"/>
          </a:p>
        </p:txBody>
      </p:sp>
    </p:spTree>
    <p:extLst>
      <p:ext uri="{BB962C8B-B14F-4D97-AF65-F5344CB8AC3E}">
        <p14:creationId xmlns:p14="http://schemas.microsoft.com/office/powerpoint/2010/main" val="19115366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3A027-4E6C-7F4D-BF06-15AA31C4E4F3}"/>
              </a:ext>
            </a:extLst>
          </p:cNvPr>
          <p:cNvSpPr>
            <a:spLocks noGrp="1"/>
          </p:cNvSpPr>
          <p:nvPr>
            <p:ph type="title"/>
          </p:nvPr>
        </p:nvSpPr>
        <p:spPr/>
        <p:txBody>
          <a:bodyPr/>
          <a:lstStyle/>
          <a:p>
            <a:r>
              <a:rPr lang="en-US" dirty="0"/>
              <a:t>The GDB Debugger</a:t>
            </a:r>
          </a:p>
        </p:txBody>
      </p:sp>
      <p:sp>
        <p:nvSpPr>
          <p:cNvPr id="3" name="Content Placeholder 2">
            <a:extLst>
              <a:ext uri="{FF2B5EF4-FFF2-40B4-BE49-F238E27FC236}">
                <a16:creationId xmlns:a16="http://schemas.microsoft.com/office/drawing/2014/main" id="{1BB8E666-B488-B949-B4E3-73BDAFEA224B}"/>
              </a:ext>
            </a:extLst>
          </p:cNvPr>
          <p:cNvSpPr>
            <a:spLocks noGrp="1"/>
          </p:cNvSpPr>
          <p:nvPr>
            <p:ph idx="1"/>
          </p:nvPr>
        </p:nvSpPr>
        <p:spPr/>
        <p:txBody>
          <a:bodyPr/>
          <a:lstStyle/>
          <a:p>
            <a:pPr marL="0" indent="0">
              <a:buNone/>
            </a:pPr>
            <a:r>
              <a:rPr lang="en-US" dirty="0"/>
              <a:t>GDB is a </a:t>
            </a:r>
            <a:r>
              <a:rPr lang="en-US" b="1" dirty="0"/>
              <a:t>command-line debugger</a:t>
            </a:r>
            <a:r>
              <a:rPr lang="en-US" dirty="0"/>
              <a:t>, a text-based debugger with similar functionality to other debuggers you may have used, such as in Qt Creator</a:t>
            </a:r>
          </a:p>
          <a:p>
            <a:r>
              <a:rPr lang="en-US" dirty="0"/>
              <a:t>It lets you put </a:t>
            </a:r>
            <a:r>
              <a:rPr lang="en-US" b="1" dirty="0"/>
              <a:t>breakpoints</a:t>
            </a:r>
            <a:r>
              <a:rPr lang="en-US" dirty="0"/>
              <a:t> at specific places in your program to pause there</a:t>
            </a:r>
          </a:p>
          <a:p>
            <a:r>
              <a:rPr lang="en-US" dirty="0"/>
              <a:t>It lets you step through execution line by line</a:t>
            </a:r>
          </a:p>
          <a:p>
            <a:r>
              <a:rPr lang="en-US" dirty="0"/>
              <a:t>It lets you print out values of variables in various ways (including binary)</a:t>
            </a:r>
          </a:p>
          <a:p>
            <a:r>
              <a:rPr lang="en-US" dirty="0"/>
              <a:t>It lets you track down where your program crashed</a:t>
            </a:r>
          </a:p>
          <a:p>
            <a:r>
              <a:rPr lang="en-US" dirty="0"/>
              <a:t>And much, much more!</a:t>
            </a:r>
          </a:p>
          <a:p>
            <a:endParaRPr lang="en-US" dirty="0"/>
          </a:p>
          <a:p>
            <a:pPr marL="0" indent="0">
              <a:buNone/>
            </a:pPr>
            <a:r>
              <a:rPr lang="en-US" b="1" dirty="0"/>
              <a:t>GDB is essential to your success in CS107 this quarter!  We’ll be building our familiarity with GDB over the course of the quarter.</a:t>
            </a:r>
          </a:p>
          <a:p>
            <a:pPr marL="0" indent="0">
              <a:buNone/>
            </a:pPr>
            <a:r>
              <a:rPr lang="en-US" dirty="0"/>
              <a:t>GDB Guide:</a:t>
            </a:r>
            <a:r>
              <a:rPr lang="en-US" b="1" dirty="0"/>
              <a:t> </a:t>
            </a:r>
            <a:r>
              <a:rPr lang="en-US" dirty="0">
                <a:hlinkClick r:id="rId3"/>
              </a:rPr>
              <a:t>cs107.stanford.edu/resources/gdb.html </a:t>
            </a:r>
            <a:endParaRPr lang="en-US" dirty="0"/>
          </a:p>
        </p:txBody>
      </p:sp>
    </p:spTree>
    <p:extLst>
      <p:ext uri="{BB962C8B-B14F-4D97-AF65-F5344CB8AC3E}">
        <p14:creationId xmlns:p14="http://schemas.microsoft.com/office/powerpoint/2010/main" val="40644936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C1CCE-FB30-C441-ADC6-83844433B260}"/>
              </a:ext>
            </a:extLst>
          </p:cNvPr>
          <p:cNvSpPr>
            <a:spLocks noGrp="1"/>
          </p:cNvSpPr>
          <p:nvPr>
            <p:ph type="title"/>
          </p:nvPr>
        </p:nvSpPr>
        <p:spPr/>
        <p:txBody>
          <a:bodyPr/>
          <a:lstStyle/>
          <a:p>
            <a:r>
              <a:rPr lang="en-US" dirty="0" err="1"/>
              <a:t>gdb</a:t>
            </a:r>
            <a:r>
              <a:rPr lang="en-US" dirty="0"/>
              <a:t> on a program</a:t>
            </a:r>
          </a:p>
        </p:txBody>
      </p:sp>
      <p:sp>
        <p:nvSpPr>
          <p:cNvPr id="3" name="Content Placeholder 2">
            <a:extLst>
              <a:ext uri="{FF2B5EF4-FFF2-40B4-BE49-F238E27FC236}">
                <a16:creationId xmlns:a16="http://schemas.microsoft.com/office/drawing/2014/main" id="{C517F1F7-3537-CF49-B6CC-5514F5AB8047}"/>
              </a:ext>
            </a:extLst>
          </p:cNvPr>
          <p:cNvSpPr>
            <a:spLocks noGrp="1"/>
          </p:cNvSpPr>
          <p:nvPr>
            <p:ph idx="1"/>
          </p:nvPr>
        </p:nvSpPr>
        <p:spPr/>
        <p:txBody>
          <a:bodyPr/>
          <a:lstStyle/>
          <a:p>
            <a:pPr>
              <a:tabLst>
                <a:tab pos="11474450" algn="r"/>
              </a:tabLst>
            </a:pPr>
            <a:r>
              <a:rPr lang="en-US" dirty="0" err="1">
                <a:latin typeface="Consolas" panose="020B0609020204030204" pitchFamily="49" charset="0"/>
                <a:cs typeface="Consolas" panose="020B0609020204030204" pitchFamily="49" charset="0"/>
              </a:rPr>
              <a:t>gdb</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myprogram</a:t>
            </a:r>
            <a:r>
              <a:rPr lang="en-US" dirty="0"/>
              <a:t>	run </a:t>
            </a:r>
            <a:r>
              <a:rPr lang="en-US" dirty="0" err="1"/>
              <a:t>gdb</a:t>
            </a:r>
            <a:r>
              <a:rPr lang="en-US" dirty="0"/>
              <a:t> on executable</a:t>
            </a:r>
          </a:p>
          <a:p>
            <a:pPr>
              <a:tabLst>
                <a:tab pos="11474450" algn="r"/>
              </a:tabLst>
            </a:pPr>
            <a:r>
              <a:rPr lang="en-US" dirty="0">
                <a:latin typeface="Consolas" panose="020B0609020204030204" pitchFamily="49" charset="0"/>
                <a:cs typeface="Consolas" panose="020B0609020204030204" pitchFamily="49" charset="0"/>
              </a:rPr>
              <a:t>b</a:t>
            </a:r>
            <a:r>
              <a:rPr lang="en-US" dirty="0"/>
              <a:t> 	Set breakpoint on a function (e.g., </a:t>
            </a:r>
            <a:r>
              <a:rPr lang="en-US" dirty="0">
                <a:latin typeface="Consolas" panose="020B0609020204030204" pitchFamily="49" charset="0"/>
                <a:cs typeface="Consolas" panose="020B0609020204030204" pitchFamily="49" charset="0"/>
              </a:rPr>
              <a:t>b main</a:t>
            </a:r>
            <a:r>
              <a:rPr lang="en-US" dirty="0"/>
              <a:t>)</a:t>
            </a:r>
            <a:br>
              <a:rPr lang="en-US" dirty="0"/>
            </a:br>
            <a:r>
              <a:rPr lang="en-US" dirty="0"/>
              <a:t>	or line (</a:t>
            </a:r>
            <a:r>
              <a:rPr lang="en-US" dirty="0">
                <a:latin typeface="Consolas" panose="020B0609020204030204" pitchFamily="49" charset="0"/>
                <a:cs typeface="Consolas" panose="020B0609020204030204" pitchFamily="49" charset="0"/>
              </a:rPr>
              <a:t>b 42</a:t>
            </a:r>
            <a:r>
              <a:rPr lang="en-US" dirty="0"/>
              <a:t>)</a:t>
            </a:r>
          </a:p>
          <a:p>
            <a:pPr>
              <a:tabLst>
                <a:tab pos="11474450" algn="r"/>
              </a:tabLst>
            </a:pPr>
            <a:r>
              <a:rPr lang="en-US" dirty="0">
                <a:latin typeface="Consolas" panose="020B0609020204030204" pitchFamily="49" charset="0"/>
                <a:cs typeface="Consolas" panose="020B0609020204030204" pitchFamily="49" charset="0"/>
              </a:rPr>
              <a:t>r 82</a:t>
            </a:r>
            <a:r>
              <a:rPr lang="en-US" dirty="0"/>
              <a:t>	Run with provided </a:t>
            </a:r>
            <a:r>
              <a:rPr lang="en-US" dirty="0" err="1"/>
              <a:t>args</a:t>
            </a:r>
            <a:endParaRPr lang="en-US" dirty="0"/>
          </a:p>
          <a:p>
            <a:pPr>
              <a:tabLst>
                <a:tab pos="11474450" algn="r"/>
              </a:tabLst>
            </a:pPr>
            <a:r>
              <a:rPr lang="en-US" dirty="0">
                <a:latin typeface="Consolas" panose="020B0609020204030204" pitchFamily="49" charset="0"/>
                <a:cs typeface="Consolas" panose="020B0609020204030204" pitchFamily="49" charset="0"/>
              </a:rPr>
              <a:t>n, s, continue</a:t>
            </a:r>
            <a:r>
              <a:rPr lang="en-US" dirty="0"/>
              <a:t>	control forward execution (next, step into, continue)</a:t>
            </a:r>
          </a:p>
          <a:p>
            <a:pPr>
              <a:tabLst>
                <a:tab pos="11474450" algn="r"/>
              </a:tabLst>
            </a:pPr>
            <a:r>
              <a:rPr lang="en-US" dirty="0">
                <a:latin typeface="Consolas" panose="020B0609020204030204" pitchFamily="49" charset="0"/>
                <a:cs typeface="Consolas" panose="020B0609020204030204" pitchFamily="49" charset="0"/>
              </a:rPr>
              <a:t>p</a:t>
            </a:r>
            <a:r>
              <a:rPr lang="en-US" dirty="0"/>
              <a:t>	print variable (</a:t>
            </a:r>
            <a:r>
              <a:rPr lang="en-US" dirty="0">
                <a:latin typeface="Consolas" panose="020B0609020204030204" pitchFamily="49" charset="0"/>
                <a:cs typeface="Consolas" panose="020B0609020204030204" pitchFamily="49" charset="0"/>
              </a:rPr>
              <a:t>p </a:t>
            </a:r>
            <a:r>
              <a:rPr lang="en-US" dirty="0" err="1">
                <a:latin typeface="Consolas" panose="020B0609020204030204" pitchFamily="49" charset="0"/>
                <a:cs typeface="Consolas" panose="020B0609020204030204" pitchFamily="49" charset="0"/>
              </a:rPr>
              <a:t>varname</a:t>
            </a:r>
            <a:r>
              <a:rPr lang="en-US" dirty="0"/>
              <a:t>) or evaluated expression (</a:t>
            </a:r>
            <a:r>
              <a:rPr lang="en-US" dirty="0">
                <a:latin typeface="Consolas" panose="020B0609020204030204" pitchFamily="49" charset="0"/>
                <a:cs typeface="Consolas" panose="020B0609020204030204" pitchFamily="49" charset="0"/>
              </a:rPr>
              <a:t>p 3L &lt;&lt; 10</a:t>
            </a:r>
            <a:r>
              <a:rPr lang="en-US" dirty="0"/>
              <a:t>)</a:t>
            </a:r>
          </a:p>
          <a:p>
            <a:pPr lvl="1">
              <a:tabLst>
                <a:tab pos="11474450" algn="r"/>
              </a:tabLst>
            </a:pPr>
            <a:r>
              <a:rPr lang="en-US" dirty="0">
                <a:latin typeface="Consolas" panose="020B0609020204030204" pitchFamily="49" charset="0"/>
                <a:cs typeface="Consolas" panose="020B0609020204030204" pitchFamily="49" charset="0"/>
              </a:rPr>
              <a:t>p/t, p/x</a:t>
            </a:r>
            <a:r>
              <a:rPr lang="en-US" dirty="0"/>
              <a:t>                  binary and hex formats.</a:t>
            </a:r>
          </a:p>
          <a:p>
            <a:pPr lvl="1">
              <a:tabLst>
                <a:tab pos="11474450" algn="r"/>
              </a:tabLst>
            </a:pPr>
            <a:r>
              <a:rPr lang="en-US" dirty="0">
                <a:latin typeface="Consolas" panose="020B0609020204030204" pitchFamily="49" charset="0"/>
                <a:cs typeface="Consolas" panose="020B0609020204030204" pitchFamily="49" charset="0"/>
              </a:rPr>
              <a:t>p/d, p/u, p/c</a:t>
            </a:r>
          </a:p>
          <a:p>
            <a:pPr>
              <a:tabLst>
                <a:tab pos="11474450" algn="r"/>
              </a:tabLst>
            </a:pPr>
            <a:r>
              <a:rPr lang="en-US" dirty="0">
                <a:latin typeface="Consolas" panose="020B0609020204030204" pitchFamily="49" charset="0"/>
                <a:cs typeface="Consolas" panose="020B0609020204030204" pitchFamily="49" charset="0"/>
              </a:rPr>
              <a:t>info	</a:t>
            </a:r>
            <a:r>
              <a:rPr lang="en-US" dirty="0" err="1">
                <a:latin typeface="Consolas" panose="020B0609020204030204" pitchFamily="49" charset="0"/>
                <a:cs typeface="Consolas" panose="020B0609020204030204" pitchFamily="49" charset="0"/>
              </a:rPr>
              <a:t>args</a:t>
            </a:r>
            <a:r>
              <a:rPr lang="en-US" dirty="0">
                <a:latin typeface="Consolas" panose="020B0609020204030204" pitchFamily="49" charset="0"/>
                <a:cs typeface="Consolas" panose="020B0609020204030204" pitchFamily="49" charset="0"/>
              </a:rPr>
              <a:t>, locals</a:t>
            </a:r>
          </a:p>
          <a:p>
            <a:pPr>
              <a:tabLst>
                <a:tab pos="11474450" algn="r"/>
              </a:tabLst>
            </a:pPr>
            <a:endParaRPr lang="en-US" dirty="0">
              <a:latin typeface="Consolas" panose="020B0609020204030204" pitchFamily="49" charset="0"/>
              <a:cs typeface="Consolas" panose="020B0609020204030204" pitchFamily="49" charset="0"/>
            </a:endParaRPr>
          </a:p>
          <a:p>
            <a:pPr marL="0" indent="0">
              <a:buNone/>
              <a:tabLst>
                <a:tab pos="11474450" algn="r"/>
              </a:tabLst>
            </a:pPr>
            <a:r>
              <a:rPr lang="en-US" b="1" dirty="0">
                <a:solidFill>
                  <a:srgbClr val="0070C0"/>
                </a:solidFill>
              </a:rPr>
              <a:t>Important</a:t>
            </a:r>
            <a:r>
              <a:rPr lang="en-US" dirty="0"/>
              <a:t>: </a:t>
            </a:r>
            <a:r>
              <a:rPr lang="en-US" dirty="0" err="1"/>
              <a:t>gdb</a:t>
            </a:r>
            <a:r>
              <a:rPr lang="en-US" dirty="0"/>
              <a:t> does not run the current line until you hit “next”</a:t>
            </a:r>
          </a:p>
        </p:txBody>
      </p:sp>
    </p:spTree>
    <p:extLst>
      <p:ext uri="{BB962C8B-B14F-4D97-AF65-F5344CB8AC3E}">
        <p14:creationId xmlns:p14="http://schemas.microsoft.com/office/powerpoint/2010/main" val="9742411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2546BFB-AF33-574D-BD03-E122E7F8F262}"/>
              </a:ext>
            </a:extLst>
          </p:cNvPr>
          <p:cNvSpPr>
            <a:spLocks noGrp="1"/>
          </p:cNvSpPr>
          <p:nvPr>
            <p:ph type="title"/>
          </p:nvPr>
        </p:nvSpPr>
        <p:spPr/>
        <p:txBody>
          <a:bodyPr/>
          <a:lstStyle/>
          <a:p>
            <a:r>
              <a:rPr lang="en-US" dirty="0"/>
              <a:t>Demo: Bitmasks and GDB</a:t>
            </a:r>
          </a:p>
        </p:txBody>
      </p:sp>
      <p:pic>
        <p:nvPicPr>
          <p:cNvPr id="4" name="Image">
            <a:extLst>
              <a:ext uri="{FF2B5EF4-FFF2-40B4-BE49-F238E27FC236}">
                <a16:creationId xmlns:a16="http://schemas.microsoft.com/office/drawing/2014/main" id="{A7B04C4C-B20E-B241-ACBE-DE7B19342D7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342861" y="4586422"/>
            <a:ext cx="1506277" cy="1506277"/>
          </a:xfrm>
          <a:prstGeom prst="rect">
            <a:avLst/>
          </a:prstGeom>
          <a:ln w="12700">
            <a:miter lim="400000"/>
          </a:ln>
        </p:spPr>
      </p:pic>
      <p:sp>
        <p:nvSpPr>
          <p:cNvPr id="6" name="TextBox 5">
            <a:extLst>
              <a:ext uri="{FF2B5EF4-FFF2-40B4-BE49-F238E27FC236}">
                <a16:creationId xmlns:a16="http://schemas.microsoft.com/office/drawing/2014/main" id="{580C3A32-EB5C-4217-F9B3-8C360E392E97}"/>
              </a:ext>
            </a:extLst>
          </p:cNvPr>
          <p:cNvSpPr txBox="1"/>
          <p:nvPr/>
        </p:nvSpPr>
        <p:spPr>
          <a:xfrm>
            <a:off x="4927252" y="6324600"/>
            <a:ext cx="2337499" cy="369332"/>
          </a:xfrm>
          <a:prstGeom prst="rect">
            <a:avLst/>
          </a:prstGeom>
          <a:noFill/>
          <a:ln>
            <a:solidFill>
              <a:schemeClr val="tx1"/>
            </a:solidFill>
          </a:ln>
        </p:spPr>
        <p:txBody>
          <a:bodyPr wrap="none" rtlCol="0">
            <a:spAutoFit/>
          </a:bodyPr>
          <a:lstStyle/>
          <a:p>
            <a:pPr algn="ctr"/>
            <a:r>
              <a:rPr lang="en-US">
                <a:latin typeface="Consolas" panose="020B0609020204030204" pitchFamily="49" charset="0"/>
                <a:cs typeface="Consolas" panose="020B0609020204030204" pitchFamily="49" charset="0"/>
              </a:rPr>
              <a:t>bits_playground.</a:t>
            </a:r>
            <a:r>
              <a:rPr lang="en-US" dirty="0">
                <a:latin typeface="Consolas" panose="020B0609020204030204" pitchFamily="49" charset="0"/>
                <a:cs typeface="Consolas" panose="020B0609020204030204" pitchFamily="49" charset="0"/>
              </a:rPr>
              <a:t>c</a:t>
            </a:r>
          </a:p>
        </p:txBody>
      </p:sp>
    </p:spTree>
    <p:extLst>
      <p:ext uri="{BB962C8B-B14F-4D97-AF65-F5344CB8AC3E}">
        <p14:creationId xmlns:p14="http://schemas.microsoft.com/office/powerpoint/2010/main" val="9358463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AC685-91C4-0C4B-A528-2FDB02A23FE3}"/>
              </a:ext>
            </a:extLst>
          </p:cNvPr>
          <p:cNvSpPr>
            <a:spLocks noGrp="1"/>
          </p:cNvSpPr>
          <p:nvPr>
            <p:ph type="title"/>
          </p:nvPr>
        </p:nvSpPr>
        <p:spPr/>
        <p:txBody>
          <a:bodyPr/>
          <a:lstStyle/>
          <a:p>
            <a:r>
              <a:rPr lang="en-US" dirty="0" err="1"/>
              <a:t>gdb</a:t>
            </a:r>
            <a:r>
              <a:rPr lang="en-US" dirty="0"/>
              <a:t>: highly recommended</a:t>
            </a:r>
          </a:p>
        </p:txBody>
      </p:sp>
      <p:sp>
        <p:nvSpPr>
          <p:cNvPr id="3" name="Content Placeholder 2">
            <a:extLst>
              <a:ext uri="{FF2B5EF4-FFF2-40B4-BE49-F238E27FC236}">
                <a16:creationId xmlns:a16="http://schemas.microsoft.com/office/drawing/2014/main" id="{69843B63-A485-8949-8C86-C75A7FA94FB7}"/>
              </a:ext>
            </a:extLst>
          </p:cNvPr>
          <p:cNvSpPr>
            <a:spLocks noGrp="1"/>
          </p:cNvSpPr>
          <p:nvPr>
            <p:ph idx="1"/>
          </p:nvPr>
        </p:nvSpPr>
        <p:spPr/>
        <p:txBody>
          <a:bodyPr/>
          <a:lstStyle/>
          <a:p>
            <a:pPr marL="0" indent="0">
              <a:buNone/>
            </a:pPr>
            <a:r>
              <a:rPr lang="en-US" dirty="0"/>
              <a:t>At this point, setting breakpoints/stepping in </a:t>
            </a:r>
            <a:r>
              <a:rPr lang="en-US" dirty="0" err="1"/>
              <a:t>gdb</a:t>
            </a:r>
            <a:r>
              <a:rPr lang="en-US" dirty="0"/>
              <a:t> may seem like overkill for what could otherwise be achieved by copious </a:t>
            </a:r>
            <a:r>
              <a:rPr lang="en-US" b="1" dirty="0" err="1"/>
              <a:t>printf</a:t>
            </a:r>
            <a:r>
              <a:rPr lang="en-US" dirty="0"/>
              <a:t> statements.</a:t>
            </a:r>
          </a:p>
          <a:p>
            <a:pPr marL="0" indent="0">
              <a:buNone/>
            </a:pPr>
            <a:r>
              <a:rPr lang="en-US" dirty="0"/>
              <a:t>However, </a:t>
            </a:r>
            <a:r>
              <a:rPr lang="en-US" dirty="0" err="1"/>
              <a:t>gdb</a:t>
            </a:r>
            <a:r>
              <a:rPr lang="en-US" dirty="0"/>
              <a:t> is incredibly useful for assign1 (and all assignments):</a:t>
            </a:r>
          </a:p>
          <a:p>
            <a:r>
              <a:rPr lang="en-US" dirty="0"/>
              <a:t>A fast “C interpreter”: p + &lt;expression&gt;</a:t>
            </a:r>
          </a:p>
          <a:p>
            <a:pPr lvl="1"/>
            <a:r>
              <a:rPr lang="en-US" dirty="0"/>
              <a:t>Sandbox/try out ideas around </a:t>
            </a:r>
            <a:r>
              <a:rPr lang="en-US" dirty="0" err="1"/>
              <a:t>bitshift</a:t>
            </a:r>
            <a:r>
              <a:rPr lang="en-US" dirty="0"/>
              <a:t> operators, signed/unsigned types, etc.</a:t>
            </a:r>
          </a:p>
          <a:p>
            <a:pPr lvl="1"/>
            <a:r>
              <a:rPr lang="en-US" dirty="0"/>
              <a:t>Can print values out in binary!</a:t>
            </a:r>
          </a:p>
          <a:p>
            <a:pPr lvl="1"/>
            <a:r>
              <a:rPr lang="en-US" dirty="0"/>
              <a:t>Once you’re happy, then make changes to your C file</a:t>
            </a:r>
          </a:p>
          <a:p>
            <a:r>
              <a:rPr lang="en-US" b="1" dirty="0"/>
              <a:t>Tip</a:t>
            </a:r>
            <a:r>
              <a:rPr lang="en-US" dirty="0"/>
              <a:t>: Open two terminal windows and SSH into myth in both</a:t>
            </a:r>
          </a:p>
          <a:p>
            <a:pPr lvl="1"/>
            <a:r>
              <a:rPr lang="en-US" dirty="0"/>
              <a:t>Keep one for emacs, the other for </a:t>
            </a:r>
            <a:r>
              <a:rPr lang="en-US" dirty="0" err="1"/>
              <a:t>gdb</a:t>
            </a:r>
            <a:r>
              <a:rPr lang="en-US" dirty="0"/>
              <a:t>/command-line</a:t>
            </a:r>
          </a:p>
          <a:p>
            <a:pPr lvl="1"/>
            <a:r>
              <a:rPr lang="en-US" dirty="0"/>
              <a:t>Easily reference C file line numbers and variables while accessing </a:t>
            </a:r>
            <a:r>
              <a:rPr lang="en-US" dirty="0" err="1"/>
              <a:t>gdb</a:t>
            </a:r>
            <a:endParaRPr lang="en-US" dirty="0"/>
          </a:p>
          <a:p>
            <a:r>
              <a:rPr lang="en-US" b="1" dirty="0"/>
              <a:t>Tip</a:t>
            </a:r>
            <a:r>
              <a:rPr lang="en-US" dirty="0"/>
              <a:t>: Every time you update your C file, </a:t>
            </a:r>
            <a:r>
              <a:rPr lang="en-US" b="1" dirty="0"/>
              <a:t>make</a:t>
            </a:r>
            <a:r>
              <a:rPr lang="en-US" dirty="0"/>
              <a:t> and then rerun </a:t>
            </a:r>
            <a:r>
              <a:rPr lang="en-US" dirty="0" err="1"/>
              <a:t>gdb</a:t>
            </a:r>
            <a:r>
              <a:rPr lang="en-US" dirty="0"/>
              <a:t>.</a:t>
            </a:r>
            <a:endParaRPr lang="en-US" b="1" dirty="0"/>
          </a:p>
          <a:p>
            <a:pPr marL="0" indent="0">
              <a:buNone/>
            </a:pPr>
            <a:r>
              <a:rPr lang="en-US" dirty="0" err="1"/>
              <a:t>Gdb</a:t>
            </a:r>
            <a:r>
              <a:rPr lang="en-US" dirty="0"/>
              <a:t> takes practice! But the payoff is tremendous! </a:t>
            </a:r>
            <a:r>
              <a:rPr lang="en-US" dirty="0">
                <a:sym typeface="Wingdings" pitchFamily="2" charset="2"/>
              </a:rPr>
              <a:t> </a:t>
            </a:r>
            <a:r>
              <a:rPr lang="en-US" dirty="0"/>
              <a:t> </a:t>
            </a:r>
          </a:p>
        </p:txBody>
      </p:sp>
    </p:spTree>
    <p:extLst>
      <p:ext uri="{BB962C8B-B14F-4D97-AF65-F5344CB8AC3E}">
        <p14:creationId xmlns:p14="http://schemas.microsoft.com/office/powerpoint/2010/main" val="2394268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Recap</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pPr>
              <a:tabLst>
                <a:tab pos="11595100" algn="r"/>
              </a:tabLst>
            </a:pPr>
            <a:r>
              <a:rPr lang="en-US" b="1" dirty="0"/>
              <a:t>Recap</a:t>
            </a:r>
            <a:r>
              <a:rPr lang="en-US" dirty="0"/>
              <a:t>: Bit Operators so far	</a:t>
            </a:r>
          </a:p>
          <a:p>
            <a:pPr>
              <a:tabLst>
                <a:tab pos="11595100" algn="r"/>
              </a:tabLst>
            </a:pPr>
            <a:r>
              <a:rPr lang="en-US" b="1" dirty="0"/>
              <a:t>Bit Operators + GDB Demo: </a:t>
            </a:r>
            <a:r>
              <a:rPr lang="en-US" dirty="0"/>
              <a:t>Courses	</a:t>
            </a:r>
            <a:endParaRPr lang="en-US" b="1" dirty="0"/>
          </a:p>
          <a:p>
            <a:pPr>
              <a:tabLst>
                <a:tab pos="11595100" algn="r"/>
              </a:tabLst>
            </a:pPr>
            <a:r>
              <a:rPr lang="en-US" b="1" dirty="0"/>
              <a:t>Demo 2:</a:t>
            </a:r>
            <a:r>
              <a:rPr lang="en-US" dirty="0"/>
              <a:t> Practice and Powers of 2	</a:t>
            </a:r>
            <a:endParaRPr lang="en-US" b="1" dirty="0"/>
          </a:p>
          <a:p>
            <a:pPr>
              <a:tabLst>
                <a:tab pos="11595100" algn="r"/>
              </a:tabLst>
            </a:pPr>
            <a:r>
              <a:rPr lang="en-US" dirty="0"/>
              <a:t>Bit Shift Operators	</a:t>
            </a:r>
          </a:p>
          <a:p>
            <a:pPr>
              <a:tabLst>
                <a:tab pos="11595100" algn="r"/>
              </a:tabLst>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b="1" dirty="0"/>
              <a:t>Next time: </a:t>
            </a:r>
            <a:r>
              <a:rPr lang="en-US" i="1" dirty="0"/>
              <a:t>How can a computer represent and manipulate more complex data like text?</a:t>
            </a:r>
            <a:r>
              <a:rPr lang="en-US" dirty="0"/>
              <a:t> </a:t>
            </a:r>
            <a:endParaRPr lang="en-US" b="1" dirty="0"/>
          </a:p>
        </p:txBody>
      </p:sp>
      <p:sp>
        <p:nvSpPr>
          <p:cNvPr id="4" name="TextBox 3">
            <a:extLst>
              <a:ext uri="{FF2B5EF4-FFF2-40B4-BE49-F238E27FC236}">
                <a16:creationId xmlns:a16="http://schemas.microsoft.com/office/drawing/2014/main" id="{A2B7C309-0A07-0D42-B055-0B50E873A5A4}"/>
              </a:ext>
            </a:extLst>
          </p:cNvPr>
          <p:cNvSpPr txBox="1"/>
          <p:nvPr/>
        </p:nvSpPr>
        <p:spPr>
          <a:xfrm>
            <a:off x="5791200" y="1306286"/>
            <a:ext cx="6172200" cy="3539430"/>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l"/>
            <a:r>
              <a:rPr lang="en-US" sz="3200" b="1" dirty="0"/>
              <a:t>Lecture 5 takeaways:</a:t>
            </a:r>
            <a:r>
              <a:rPr lang="en-US" sz="3200" dirty="0"/>
              <a:t> We can use bit operators like &amp;, |, ~, &lt;&lt;, etc. to manipulate the binary representation of values.  A number is a bit pattern that can be manipulated arithmetically or bitwise at your convenience!</a:t>
            </a:r>
          </a:p>
        </p:txBody>
      </p:sp>
    </p:spTree>
    <p:extLst>
      <p:ext uri="{BB962C8B-B14F-4D97-AF65-F5344CB8AC3E}">
        <p14:creationId xmlns:p14="http://schemas.microsoft.com/office/powerpoint/2010/main" val="40268538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56B3E-ABEC-914F-A969-7E12EDDB1BF9}"/>
              </a:ext>
            </a:extLst>
          </p:cNvPr>
          <p:cNvSpPr>
            <a:spLocks noGrp="1"/>
          </p:cNvSpPr>
          <p:nvPr>
            <p:ph type="title"/>
          </p:nvPr>
        </p:nvSpPr>
        <p:spPr>
          <a:xfrm>
            <a:off x="616744" y="2002631"/>
            <a:ext cx="10958512" cy="2852737"/>
          </a:xfrm>
        </p:spPr>
        <p:txBody>
          <a:bodyPr/>
          <a:lstStyle/>
          <a:p>
            <a:r>
              <a:rPr lang="en-US" dirty="0"/>
              <a:t>Extra Practice</a:t>
            </a:r>
          </a:p>
        </p:txBody>
      </p:sp>
    </p:spTree>
    <p:extLst>
      <p:ext uri="{BB962C8B-B14F-4D97-AF65-F5344CB8AC3E}">
        <p14:creationId xmlns:p14="http://schemas.microsoft.com/office/powerpoint/2010/main" val="33180523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917E5-AD94-F349-884B-FB71526F8934}"/>
              </a:ext>
            </a:extLst>
          </p:cNvPr>
          <p:cNvSpPr>
            <a:spLocks noGrp="1"/>
          </p:cNvSpPr>
          <p:nvPr>
            <p:ph type="title"/>
          </p:nvPr>
        </p:nvSpPr>
        <p:spPr/>
        <p:txBody>
          <a:bodyPr/>
          <a:lstStyle/>
          <a:p>
            <a:r>
              <a:rPr lang="en-US" dirty="0"/>
              <a:t>Shift Operation Pitfalls</a:t>
            </a:r>
          </a:p>
        </p:txBody>
      </p:sp>
      <p:sp>
        <p:nvSpPr>
          <p:cNvPr id="3" name="Content Placeholder 2">
            <a:extLst>
              <a:ext uri="{FF2B5EF4-FFF2-40B4-BE49-F238E27FC236}">
                <a16:creationId xmlns:a16="http://schemas.microsoft.com/office/drawing/2014/main" id="{B4F8B1D4-7F53-9344-933D-51E7F70B6390}"/>
              </a:ext>
            </a:extLst>
          </p:cNvPr>
          <p:cNvSpPr>
            <a:spLocks noGrp="1"/>
          </p:cNvSpPr>
          <p:nvPr>
            <p:ph idx="1"/>
          </p:nvPr>
        </p:nvSpPr>
        <p:spPr/>
        <p:txBody>
          <a:bodyPr/>
          <a:lstStyle/>
          <a:p>
            <a:pPr marL="514350" indent="-514350">
              <a:buFont typeface="+mj-lt"/>
              <a:buAutoNum type="arabicPeriod"/>
            </a:pPr>
            <a:r>
              <a:rPr lang="en-US" i="1" dirty="0"/>
              <a:t>Technically</a:t>
            </a:r>
            <a:r>
              <a:rPr lang="en-US" dirty="0"/>
              <a:t>, the C standard does not precisely define whether a right shift for signed integers is logical or arithmetic.  However, </a:t>
            </a:r>
            <a:r>
              <a:rPr lang="en-US" b="1" dirty="0"/>
              <a:t>almost all compilers/machines</a:t>
            </a:r>
            <a:r>
              <a:rPr lang="en-US" dirty="0"/>
              <a:t> use arithmetic, and you can most likely assume this.</a:t>
            </a:r>
          </a:p>
          <a:p>
            <a:pPr marL="514350" indent="-514350">
              <a:buFont typeface="+mj-lt"/>
              <a:buAutoNum type="arabicPeriod"/>
            </a:pPr>
            <a:r>
              <a:rPr lang="en-US" dirty="0"/>
              <a:t>Operator precedence can be tricky!  For example:</a:t>
            </a:r>
          </a:p>
          <a:p>
            <a:pPr marL="514350" indent="-514350">
              <a:buFont typeface="+mj-lt"/>
              <a:buAutoNum type="arabicPeriod"/>
            </a:pPr>
            <a:endParaRPr lang="en-US" dirty="0"/>
          </a:p>
          <a:p>
            <a:pPr marL="0" indent="0">
              <a:buNone/>
            </a:pPr>
            <a:r>
              <a:rPr lang="en-US" dirty="0"/>
              <a:t>	</a:t>
            </a:r>
            <a:r>
              <a:rPr lang="en-US" b="1" dirty="0">
                <a:latin typeface="Consolas" panose="020B0609020204030204" pitchFamily="49" charset="0"/>
                <a:cs typeface="Consolas" panose="020B0609020204030204" pitchFamily="49" charset="0"/>
              </a:rPr>
              <a:t>1&lt;&lt;2 + 3&lt;&lt;4</a:t>
            </a:r>
            <a:r>
              <a:rPr lang="en-US" dirty="0"/>
              <a:t>  means </a:t>
            </a:r>
            <a:r>
              <a:rPr lang="en-US" b="1" dirty="0">
                <a:latin typeface="Consolas" panose="020B0609020204030204" pitchFamily="49" charset="0"/>
                <a:cs typeface="Consolas" panose="020B0609020204030204" pitchFamily="49" charset="0"/>
              </a:rPr>
              <a:t>1 &lt;&lt; (2+3) &lt;&lt; 4</a:t>
            </a:r>
            <a:r>
              <a:rPr lang="en-US" dirty="0"/>
              <a:t> because addition and 	subtraction have higher precedence than shifts!  Always use parentheses 	to be sure:</a:t>
            </a:r>
          </a:p>
          <a:p>
            <a:pPr marL="0" indent="0">
              <a:buNone/>
            </a:pPr>
            <a:r>
              <a:rPr lang="en-US" dirty="0"/>
              <a:t>	</a:t>
            </a:r>
          </a:p>
          <a:p>
            <a:pPr marL="0" indent="0">
              <a:buNone/>
            </a:pPr>
            <a:r>
              <a:rPr lang="en-US" dirty="0"/>
              <a:t>	</a:t>
            </a:r>
            <a:r>
              <a:rPr lang="en-US" b="1" dirty="0">
                <a:latin typeface="Consolas" panose="020B0609020204030204" pitchFamily="49" charset="0"/>
                <a:cs typeface="Consolas" panose="020B0609020204030204" pitchFamily="49" charset="0"/>
              </a:rPr>
              <a:t>(1&lt;&lt;2) + (3&lt;&lt;4)</a:t>
            </a:r>
          </a:p>
        </p:txBody>
      </p:sp>
    </p:spTree>
    <p:extLst>
      <p:ext uri="{BB962C8B-B14F-4D97-AF65-F5344CB8AC3E}">
        <p14:creationId xmlns:p14="http://schemas.microsoft.com/office/powerpoint/2010/main" val="1258371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09BCC-2CB7-894B-8BE0-F0328FA41EB0}"/>
              </a:ext>
            </a:extLst>
          </p:cNvPr>
          <p:cNvSpPr>
            <a:spLocks noGrp="1"/>
          </p:cNvSpPr>
          <p:nvPr>
            <p:ph type="title"/>
          </p:nvPr>
        </p:nvSpPr>
        <p:spPr/>
        <p:txBody>
          <a:bodyPr/>
          <a:lstStyle/>
          <a:p>
            <a:r>
              <a:rPr lang="en-US" dirty="0"/>
              <a:t>Color Wheel</a:t>
            </a:r>
          </a:p>
        </p:txBody>
      </p:sp>
      <p:sp>
        <p:nvSpPr>
          <p:cNvPr id="3" name="Content Placeholder 2">
            <a:extLst>
              <a:ext uri="{FF2B5EF4-FFF2-40B4-BE49-F238E27FC236}">
                <a16:creationId xmlns:a16="http://schemas.microsoft.com/office/drawing/2014/main" id="{C83AECA5-65C6-9F4F-A8ED-666A5807703A}"/>
              </a:ext>
            </a:extLst>
          </p:cNvPr>
          <p:cNvSpPr>
            <a:spLocks noGrp="1"/>
          </p:cNvSpPr>
          <p:nvPr>
            <p:ph idx="1"/>
          </p:nvPr>
        </p:nvSpPr>
        <p:spPr/>
        <p:txBody>
          <a:bodyPr/>
          <a:lstStyle/>
          <a:p>
            <a:r>
              <a:rPr lang="en-US" dirty="0"/>
              <a:t>Another application for storing data efficiently in binary is representing </a:t>
            </a:r>
            <a:r>
              <a:rPr lang="en-US" b="1" dirty="0"/>
              <a:t>colors</a:t>
            </a:r>
            <a:r>
              <a:rPr lang="en-US" dirty="0"/>
              <a:t>.</a:t>
            </a:r>
          </a:p>
          <a:p>
            <a:r>
              <a:rPr lang="en-US" dirty="0"/>
              <a:t>A color representation commonly consists of opacity (how transparent or opaque it is), and how much red/green/blue is in the color.</a:t>
            </a:r>
          </a:p>
          <a:p>
            <a:r>
              <a:rPr lang="en-US" b="1" dirty="0"/>
              <a:t>Key idea:</a:t>
            </a:r>
            <a:r>
              <a:rPr lang="en-US" dirty="0"/>
              <a:t> we can encode each of these in 1 byte, in a value from 0-255!  Thus, an entire color can be represented in one 4-byte </a:t>
            </a:r>
            <a:r>
              <a:rPr lang="en-US" b="1" dirty="0"/>
              <a:t>integer</a:t>
            </a:r>
            <a:r>
              <a:rPr lang="en-US" dirty="0"/>
              <a:t>.</a:t>
            </a:r>
            <a:endParaRPr lang="en-US" sz="4200" b="1" dirty="0"/>
          </a:p>
          <a:p>
            <a:pPr marL="0" indent="0" algn="ctr">
              <a:buNone/>
            </a:pPr>
            <a:r>
              <a:rPr lang="en-US" sz="10000" b="1" dirty="0"/>
              <a:t>0x 42 53 01 44</a:t>
            </a:r>
          </a:p>
        </p:txBody>
      </p:sp>
      <p:sp>
        <p:nvSpPr>
          <p:cNvPr id="4" name="Left Brace 3">
            <a:extLst>
              <a:ext uri="{FF2B5EF4-FFF2-40B4-BE49-F238E27FC236}">
                <a16:creationId xmlns:a16="http://schemas.microsoft.com/office/drawing/2014/main" id="{17A8D5B4-10F1-3345-AE93-C35779367DC3}"/>
              </a:ext>
            </a:extLst>
          </p:cNvPr>
          <p:cNvSpPr/>
          <p:nvPr/>
        </p:nvSpPr>
        <p:spPr>
          <a:xfrm rot="16200000">
            <a:off x="4267200" y="4419600"/>
            <a:ext cx="381000" cy="1295400"/>
          </a:xfrm>
          <a:prstGeom prst="leftBrace">
            <a:avLst/>
          </a:prstGeom>
          <a:ln w="571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TextBox 4">
            <a:extLst>
              <a:ext uri="{FF2B5EF4-FFF2-40B4-BE49-F238E27FC236}">
                <a16:creationId xmlns:a16="http://schemas.microsoft.com/office/drawing/2014/main" id="{357B7BA7-6523-184C-9433-69D74C863C35}"/>
              </a:ext>
            </a:extLst>
          </p:cNvPr>
          <p:cNvSpPr txBox="1"/>
          <p:nvPr/>
        </p:nvSpPr>
        <p:spPr>
          <a:xfrm>
            <a:off x="3974234" y="5313402"/>
            <a:ext cx="966932" cy="369332"/>
          </a:xfrm>
          <a:prstGeom prst="rect">
            <a:avLst/>
          </a:prstGeom>
          <a:noFill/>
        </p:spPr>
        <p:txBody>
          <a:bodyPr wrap="none" rtlCol="0">
            <a:spAutoFit/>
          </a:bodyPr>
          <a:lstStyle/>
          <a:p>
            <a:pPr algn="ctr"/>
            <a:r>
              <a:rPr lang="en-US" dirty="0">
                <a:solidFill>
                  <a:srgbClr val="FF0000"/>
                </a:solidFill>
              </a:rPr>
              <a:t>Opacity</a:t>
            </a:r>
          </a:p>
        </p:txBody>
      </p:sp>
      <p:sp>
        <p:nvSpPr>
          <p:cNvPr id="6" name="Left Brace 5">
            <a:extLst>
              <a:ext uri="{FF2B5EF4-FFF2-40B4-BE49-F238E27FC236}">
                <a16:creationId xmlns:a16="http://schemas.microsoft.com/office/drawing/2014/main" id="{330CB21F-E638-4046-90A2-045CF368DC7B}"/>
              </a:ext>
            </a:extLst>
          </p:cNvPr>
          <p:cNvSpPr/>
          <p:nvPr/>
        </p:nvSpPr>
        <p:spPr>
          <a:xfrm rot="16200000">
            <a:off x="5779366" y="4419600"/>
            <a:ext cx="381000" cy="1295400"/>
          </a:xfrm>
          <a:prstGeom prst="leftBrace">
            <a:avLst/>
          </a:prstGeom>
          <a:ln w="571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Box 6">
            <a:extLst>
              <a:ext uri="{FF2B5EF4-FFF2-40B4-BE49-F238E27FC236}">
                <a16:creationId xmlns:a16="http://schemas.microsoft.com/office/drawing/2014/main" id="{02925275-59E6-9A44-B684-8FE1A3EA0E38}"/>
              </a:ext>
            </a:extLst>
          </p:cNvPr>
          <p:cNvSpPr txBox="1"/>
          <p:nvPr/>
        </p:nvSpPr>
        <p:spPr>
          <a:xfrm>
            <a:off x="5486400" y="5313402"/>
            <a:ext cx="966932" cy="369332"/>
          </a:xfrm>
          <a:prstGeom prst="rect">
            <a:avLst/>
          </a:prstGeom>
          <a:noFill/>
        </p:spPr>
        <p:txBody>
          <a:bodyPr wrap="square" rtlCol="0">
            <a:spAutoFit/>
          </a:bodyPr>
          <a:lstStyle/>
          <a:p>
            <a:pPr algn="ctr"/>
            <a:r>
              <a:rPr lang="en-US" dirty="0">
                <a:solidFill>
                  <a:srgbClr val="FF0000"/>
                </a:solidFill>
              </a:rPr>
              <a:t>Red</a:t>
            </a:r>
          </a:p>
        </p:txBody>
      </p:sp>
      <p:sp>
        <p:nvSpPr>
          <p:cNvPr id="8" name="Left Brace 7">
            <a:extLst>
              <a:ext uri="{FF2B5EF4-FFF2-40B4-BE49-F238E27FC236}">
                <a16:creationId xmlns:a16="http://schemas.microsoft.com/office/drawing/2014/main" id="{AD470865-8EA0-7142-BB33-BFCF9A28C21D}"/>
              </a:ext>
            </a:extLst>
          </p:cNvPr>
          <p:cNvSpPr/>
          <p:nvPr/>
        </p:nvSpPr>
        <p:spPr>
          <a:xfrm rot="16200000">
            <a:off x="7379568" y="4419600"/>
            <a:ext cx="381000" cy="1295400"/>
          </a:xfrm>
          <a:prstGeom prst="leftBrace">
            <a:avLst/>
          </a:prstGeom>
          <a:ln w="571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TextBox 8">
            <a:extLst>
              <a:ext uri="{FF2B5EF4-FFF2-40B4-BE49-F238E27FC236}">
                <a16:creationId xmlns:a16="http://schemas.microsoft.com/office/drawing/2014/main" id="{CEF99BE8-763A-8C4B-AA35-5FB522ABF16D}"/>
              </a:ext>
            </a:extLst>
          </p:cNvPr>
          <p:cNvSpPr txBox="1"/>
          <p:nvPr/>
        </p:nvSpPr>
        <p:spPr>
          <a:xfrm>
            <a:off x="7086602" y="5313402"/>
            <a:ext cx="966932" cy="369332"/>
          </a:xfrm>
          <a:prstGeom prst="rect">
            <a:avLst/>
          </a:prstGeom>
          <a:noFill/>
        </p:spPr>
        <p:txBody>
          <a:bodyPr wrap="square" rtlCol="0">
            <a:spAutoFit/>
          </a:bodyPr>
          <a:lstStyle/>
          <a:p>
            <a:pPr algn="ctr"/>
            <a:r>
              <a:rPr lang="en-US" dirty="0">
                <a:solidFill>
                  <a:srgbClr val="FF0000"/>
                </a:solidFill>
              </a:rPr>
              <a:t>Green</a:t>
            </a:r>
          </a:p>
        </p:txBody>
      </p:sp>
      <p:sp>
        <p:nvSpPr>
          <p:cNvPr id="10" name="Left Brace 9">
            <a:extLst>
              <a:ext uri="{FF2B5EF4-FFF2-40B4-BE49-F238E27FC236}">
                <a16:creationId xmlns:a16="http://schemas.microsoft.com/office/drawing/2014/main" id="{2E386FB2-F5C1-0C44-BD15-EC2847251B4E}"/>
              </a:ext>
            </a:extLst>
          </p:cNvPr>
          <p:cNvSpPr/>
          <p:nvPr/>
        </p:nvSpPr>
        <p:spPr>
          <a:xfrm rot="16200000">
            <a:off x="9055966" y="4419600"/>
            <a:ext cx="381000" cy="1295400"/>
          </a:xfrm>
          <a:prstGeom prst="leftBrace">
            <a:avLst/>
          </a:prstGeom>
          <a:ln w="571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a:extLst>
              <a:ext uri="{FF2B5EF4-FFF2-40B4-BE49-F238E27FC236}">
                <a16:creationId xmlns:a16="http://schemas.microsoft.com/office/drawing/2014/main" id="{4F6A1C38-6273-E74F-8928-C8ACE3FA878E}"/>
              </a:ext>
            </a:extLst>
          </p:cNvPr>
          <p:cNvSpPr txBox="1"/>
          <p:nvPr/>
        </p:nvSpPr>
        <p:spPr>
          <a:xfrm>
            <a:off x="8763000" y="5313402"/>
            <a:ext cx="966932" cy="369332"/>
          </a:xfrm>
          <a:prstGeom prst="rect">
            <a:avLst/>
          </a:prstGeom>
          <a:noFill/>
        </p:spPr>
        <p:txBody>
          <a:bodyPr wrap="square" rtlCol="0">
            <a:spAutoFit/>
          </a:bodyPr>
          <a:lstStyle/>
          <a:p>
            <a:pPr algn="ctr"/>
            <a:r>
              <a:rPr lang="en-US" dirty="0">
                <a:solidFill>
                  <a:srgbClr val="FF0000"/>
                </a:solidFill>
              </a:rPr>
              <a:t>Blue</a:t>
            </a:r>
          </a:p>
        </p:txBody>
      </p:sp>
    </p:spTree>
    <p:extLst>
      <p:ext uri="{BB962C8B-B14F-4D97-AF65-F5344CB8AC3E}">
        <p14:creationId xmlns:p14="http://schemas.microsoft.com/office/powerpoint/2010/main" val="602865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5" grpId="0"/>
      <p:bldP spid="6" grpId="0" animBg="1"/>
      <p:bldP spid="7" grpId="0"/>
      <p:bldP spid="8" grpId="0" animBg="1"/>
      <p:bldP spid="9" grpId="0"/>
      <p:bldP spid="10" grpId="0" animBg="1"/>
      <p:bldP spid="11"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2546BFB-AF33-574D-BD03-E122E7F8F262}"/>
              </a:ext>
            </a:extLst>
          </p:cNvPr>
          <p:cNvSpPr>
            <a:spLocks noGrp="1"/>
          </p:cNvSpPr>
          <p:nvPr>
            <p:ph type="title"/>
          </p:nvPr>
        </p:nvSpPr>
        <p:spPr/>
        <p:txBody>
          <a:bodyPr/>
          <a:lstStyle/>
          <a:p>
            <a:r>
              <a:rPr lang="en-US" dirty="0"/>
              <a:t>Demo: Color Wheel</a:t>
            </a:r>
          </a:p>
        </p:txBody>
      </p:sp>
      <p:pic>
        <p:nvPicPr>
          <p:cNvPr id="4" name="Image">
            <a:extLst>
              <a:ext uri="{FF2B5EF4-FFF2-40B4-BE49-F238E27FC236}">
                <a16:creationId xmlns:a16="http://schemas.microsoft.com/office/drawing/2014/main" id="{A7B04C4C-B20E-B241-ACBE-DE7B19342D7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342861" y="4586422"/>
            <a:ext cx="1506277" cy="1506277"/>
          </a:xfrm>
          <a:prstGeom prst="rect">
            <a:avLst/>
          </a:prstGeom>
          <a:ln w="12700">
            <a:miter lim="400000"/>
          </a:ln>
        </p:spPr>
      </p:pic>
      <p:sp>
        <p:nvSpPr>
          <p:cNvPr id="6" name="TextBox 5">
            <a:extLst>
              <a:ext uri="{FF2B5EF4-FFF2-40B4-BE49-F238E27FC236}">
                <a16:creationId xmlns:a16="http://schemas.microsoft.com/office/drawing/2014/main" id="{D4C91660-A486-3D42-BDE0-B7FFB34CB1E5}"/>
              </a:ext>
            </a:extLst>
          </p:cNvPr>
          <p:cNvSpPr txBox="1"/>
          <p:nvPr/>
        </p:nvSpPr>
        <p:spPr>
          <a:xfrm>
            <a:off x="5187669" y="6324600"/>
            <a:ext cx="1830950" cy="369332"/>
          </a:xfrm>
          <a:prstGeom prst="rect">
            <a:avLst/>
          </a:prstGeom>
          <a:noFill/>
          <a:ln>
            <a:solidFill>
              <a:schemeClr val="tx1"/>
            </a:solidFill>
          </a:ln>
        </p:spPr>
        <p:txBody>
          <a:bodyPr wrap="none" rtlCol="0">
            <a:spAutoFit/>
          </a:bodyPr>
          <a:lstStyle/>
          <a:p>
            <a:pPr algn="ctr"/>
            <a:r>
              <a:rPr lang="en-US" dirty="0" err="1">
                <a:latin typeface="Consolas" panose="020B0609020204030204" pitchFamily="49" charset="0"/>
                <a:cs typeface="Consolas" panose="020B0609020204030204" pitchFamily="49" charset="0"/>
              </a:rPr>
              <a:t>color_wheel.c</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9656908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EC9D5-A2C5-3B49-95DA-52B6C818BD64}"/>
              </a:ext>
            </a:extLst>
          </p:cNvPr>
          <p:cNvSpPr>
            <a:spLocks noGrp="1"/>
          </p:cNvSpPr>
          <p:nvPr>
            <p:ph type="title"/>
          </p:nvPr>
        </p:nvSpPr>
        <p:spPr/>
        <p:txBody>
          <a:bodyPr/>
          <a:lstStyle/>
          <a:p>
            <a:r>
              <a:rPr lang="en-US" dirty="0"/>
              <a:t>Bit Masking</a:t>
            </a:r>
          </a:p>
        </p:txBody>
      </p:sp>
      <p:sp>
        <p:nvSpPr>
          <p:cNvPr id="3" name="Content Placeholder 2">
            <a:extLst>
              <a:ext uri="{FF2B5EF4-FFF2-40B4-BE49-F238E27FC236}">
                <a16:creationId xmlns:a16="http://schemas.microsoft.com/office/drawing/2014/main" id="{AF3C4BA4-9354-E04F-BC81-F40DA89CD9E9}"/>
              </a:ext>
            </a:extLst>
          </p:cNvPr>
          <p:cNvSpPr>
            <a:spLocks noGrp="1"/>
          </p:cNvSpPr>
          <p:nvPr>
            <p:ph idx="1"/>
          </p:nvPr>
        </p:nvSpPr>
        <p:spPr/>
        <p:txBody>
          <a:bodyPr/>
          <a:lstStyle/>
          <a:p>
            <a:pPr marL="0" indent="0">
              <a:buNone/>
            </a:pPr>
            <a:r>
              <a:rPr lang="en-US" dirty="0"/>
              <a:t>Bit masking is also useful for integer representations as well.  For instance, we might want to check the value of the most-significant bit, or just one of the middle bytes.</a:t>
            </a:r>
          </a:p>
          <a:p>
            <a:endParaRPr lang="en-US" dirty="0"/>
          </a:p>
          <a:p>
            <a:r>
              <a:rPr lang="en-US" b="1" dirty="0"/>
              <a:t>Example: </a:t>
            </a:r>
            <a:r>
              <a:rPr lang="en-US" dirty="0"/>
              <a:t>If I have a 32-bit integer </a:t>
            </a:r>
            <a:r>
              <a:rPr lang="en-US" b="1" dirty="0">
                <a:latin typeface="Consolas" panose="020B0609020204030204" pitchFamily="49" charset="0"/>
                <a:cs typeface="Consolas" panose="020B0609020204030204" pitchFamily="49" charset="0"/>
              </a:rPr>
              <a:t>j</a:t>
            </a:r>
            <a:r>
              <a:rPr lang="en-US" dirty="0"/>
              <a:t>, what operation should I perform if I want to get </a:t>
            </a:r>
            <a:r>
              <a:rPr lang="en-US" i="1" dirty="0"/>
              <a:t>just the lowest byte </a:t>
            </a:r>
            <a:r>
              <a:rPr lang="en-US" dirty="0"/>
              <a:t>in </a:t>
            </a:r>
            <a:r>
              <a:rPr lang="en-US" b="1" dirty="0">
                <a:latin typeface="Consolas" panose="020B0609020204030204" pitchFamily="49" charset="0"/>
                <a:cs typeface="Consolas" panose="020B0609020204030204" pitchFamily="49" charset="0"/>
              </a:rPr>
              <a:t>j</a:t>
            </a:r>
            <a:r>
              <a:rPr lang="en-US" dirty="0"/>
              <a:t>?</a:t>
            </a:r>
          </a:p>
          <a:p>
            <a:endParaRPr lang="en-US" dirty="0"/>
          </a:p>
          <a:p>
            <a:pPr marL="0" indent="0">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j = ...;</a:t>
            </a:r>
          </a:p>
          <a:p>
            <a:pPr marL="0" indent="0">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k = j &amp; 0xff;		// mask to get just lowest byte </a:t>
            </a:r>
          </a:p>
        </p:txBody>
      </p:sp>
    </p:spTree>
    <p:extLst>
      <p:ext uri="{BB962C8B-B14F-4D97-AF65-F5344CB8AC3E}">
        <p14:creationId xmlns:p14="http://schemas.microsoft.com/office/powerpoint/2010/main" val="32918047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EC9D5-A2C5-3B49-95DA-52B6C818BD64}"/>
              </a:ext>
            </a:extLst>
          </p:cNvPr>
          <p:cNvSpPr>
            <a:spLocks noGrp="1"/>
          </p:cNvSpPr>
          <p:nvPr>
            <p:ph type="title"/>
          </p:nvPr>
        </p:nvSpPr>
        <p:spPr/>
        <p:txBody>
          <a:bodyPr/>
          <a:lstStyle/>
          <a:p>
            <a:r>
              <a:rPr lang="en-US" dirty="0"/>
              <a:t>Practice: Bit Masking</a:t>
            </a:r>
          </a:p>
        </p:txBody>
      </p:sp>
      <p:sp>
        <p:nvSpPr>
          <p:cNvPr id="3" name="Content Placeholder 2">
            <a:extLst>
              <a:ext uri="{FF2B5EF4-FFF2-40B4-BE49-F238E27FC236}">
                <a16:creationId xmlns:a16="http://schemas.microsoft.com/office/drawing/2014/main" id="{AF3C4BA4-9354-E04F-BC81-F40DA89CD9E9}"/>
              </a:ext>
            </a:extLst>
          </p:cNvPr>
          <p:cNvSpPr>
            <a:spLocks noGrp="1"/>
          </p:cNvSpPr>
          <p:nvPr>
            <p:ph idx="1"/>
          </p:nvPr>
        </p:nvSpPr>
        <p:spPr/>
        <p:txBody>
          <a:bodyPr/>
          <a:lstStyle/>
          <a:p>
            <a:r>
              <a:rPr lang="en-US" b="1" dirty="0"/>
              <a:t>Practice 1: </a:t>
            </a:r>
            <a:r>
              <a:rPr lang="en-US" dirty="0"/>
              <a:t>write an expression that, given a 32-bit integer j, sets its least-significant byte to all 1s, but preserves all other bytes.</a:t>
            </a:r>
            <a:endParaRPr lang="en-US" b="1" dirty="0">
              <a:latin typeface="Consolas" panose="020B0609020204030204" pitchFamily="49" charset="0"/>
              <a:cs typeface="Consolas" panose="020B0609020204030204" pitchFamily="49" charset="0"/>
            </a:endParaRPr>
          </a:p>
          <a:p>
            <a:endParaRPr lang="en-US" b="1" dirty="0"/>
          </a:p>
          <a:p>
            <a:r>
              <a:rPr lang="en-US" b="1" dirty="0"/>
              <a:t>Practice 2: </a:t>
            </a:r>
            <a:r>
              <a:rPr lang="en-US" dirty="0"/>
              <a:t>write an expression that, given a 32-bit integer j, flips (“complements”) all but the least-significant byte, and preserves all other bytes.</a:t>
            </a:r>
            <a:endParaRPr lang="en-US" b="1" dirty="0"/>
          </a:p>
          <a:p>
            <a:endParaRPr lang="en-US" b="1" dirty="0"/>
          </a:p>
        </p:txBody>
      </p:sp>
    </p:spTree>
    <p:extLst>
      <p:ext uri="{BB962C8B-B14F-4D97-AF65-F5344CB8AC3E}">
        <p14:creationId xmlns:p14="http://schemas.microsoft.com/office/powerpoint/2010/main" val="124854202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EC9D5-A2C5-3B49-95DA-52B6C818BD64}"/>
              </a:ext>
            </a:extLst>
          </p:cNvPr>
          <p:cNvSpPr>
            <a:spLocks noGrp="1"/>
          </p:cNvSpPr>
          <p:nvPr>
            <p:ph type="title"/>
          </p:nvPr>
        </p:nvSpPr>
        <p:spPr/>
        <p:txBody>
          <a:bodyPr/>
          <a:lstStyle/>
          <a:p>
            <a:r>
              <a:rPr lang="en-US" dirty="0"/>
              <a:t>Practice: Bit Masking</a:t>
            </a:r>
          </a:p>
        </p:txBody>
      </p:sp>
      <p:sp>
        <p:nvSpPr>
          <p:cNvPr id="3" name="Content Placeholder 2">
            <a:extLst>
              <a:ext uri="{FF2B5EF4-FFF2-40B4-BE49-F238E27FC236}">
                <a16:creationId xmlns:a16="http://schemas.microsoft.com/office/drawing/2014/main" id="{AF3C4BA4-9354-E04F-BC81-F40DA89CD9E9}"/>
              </a:ext>
            </a:extLst>
          </p:cNvPr>
          <p:cNvSpPr>
            <a:spLocks noGrp="1"/>
          </p:cNvSpPr>
          <p:nvPr>
            <p:ph idx="1"/>
          </p:nvPr>
        </p:nvSpPr>
        <p:spPr/>
        <p:txBody>
          <a:bodyPr/>
          <a:lstStyle/>
          <a:p>
            <a:r>
              <a:rPr lang="en-US" b="1" dirty="0"/>
              <a:t>Practice 1: </a:t>
            </a:r>
            <a:r>
              <a:rPr lang="en-US" dirty="0"/>
              <a:t>write an expression that, given a 32-bit integer j, sets its least-significant byte to all 1s, but preserves all other bytes.</a:t>
            </a:r>
            <a:endParaRPr lang="en-US" b="1" dirty="0">
              <a:latin typeface="Consolas" panose="020B0609020204030204" pitchFamily="49" charset="0"/>
              <a:cs typeface="Consolas" panose="020B0609020204030204" pitchFamily="49" charset="0"/>
            </a:endParaRPr>
          </a:p>
          <a:p>
            <a:pPr marL="457200" lvl="1" indent="0">
              <a:buNone/>
            </a:pPr>
            <a:r>
              <a:rPr lang="en-US" sz="2800" b="1" dirty="0">
                <a:latin typeface="Consolas" panose="020B0609020204030204" pitchFamily="49" charset="0"/>
                <a:cs typeface="Consolas" panose="020B0609020204030204" pitchFamily="49" charset="0"/>
              </a:rPr>
              <a:t>	j | 0xff</a:t>
            </a:r>
          </a:p>
          <a:p>
            <a:endParaRPr lang="en-US" b="1" dirty="0"/>
          </a:p>
          <a:p>
            <a:r>
              <a:rPr lang="en-US" b="1" dirty="0"/>
              <a:t>Practice 2: </a:t>
            </a:r>
            <a:r>
              <a:rPr lang="en-US" dirty="0"/>
              <a:t>write an expression that, given a 32-bit integer j, flips (“complements”) all but the least-significant byte, and preserves all other bytes.</a:t>
            </a:r>
            <a:endParaRPr lang="en-US" b="1" dirty="0"/>
          </a:p>
          <a:p>
            <a:pPr marL="0" indent="0">
              <a:buNone/>
            </a:pPr>
            <a:r>
              <a:rPr lang="en-US" b="1" dirty="0">
                <a:latin typeface="Consolas" panose="020B0609020204030204" pitchFamily="49" charset="0"/>
                <a:cs typeface="Consolas" panose="020B0609020204030204" pitchFamily="49" charset="0"/>
              </a:rPr>
              <a:t>	j ^ ~0xff</a:t>
            </a:r>
          </a:p>
          <a:p>
            <a:endParaRPr lang="en-US" b="1" dirty="0"/>
          </a:p>
        </p:txBody>
      </p:sp>
    </p:spTree>
    <p:extLst>
      <p:ext uri="{BB962C8B-B14F-4D97-AF65-F5344CB8AC3E}">
        <p14:creationId xmlns:p14="http://schemas.microsoft.com/office/powerpoint/2010/main" val="14139994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EF79A-137F-2346-83F0-1003B284DE08}"/>
              </a:ext>
            </a:extLst>
          </p:cNvPr>
          <p:cNvSpPr>
            <a:spLocks noGrp="1"/>
          </p:cNvSpPr>
          <p:nvPr>
            <p:ph type="title"/>
          </p:nvPr>
        </p:nvSpPr>
        <p:spPr/>
        <p:txBody>
          <a:bodyPr/>
          <a:lstStyle/>
          <a:p>
            <a:r>
              <a:rPr lang="en-US" dirty="0"/>
              <a:t>More Exercises</a:t>
            </a:r>
          </a:p>
        </p:txBody>
      </p:sp>
      <p:sp>
        <p:nvSpPr>
          <p:cNvPr id="3" name="Content Placeholder 2">
            <a:extLst>
              <a:ext uri="{FF2B5EF4-FFF2-40B4-BE49-F238E27FC236}">
                <a16:creationId xmlns:a16="http://schemas.microsoft.com/office/drawing/2014/main" id="{DE08BD39-AD12-8949-A30B-4BD352078D71}"/>
              </a:ext>
            </a:extLst>
          </p:cNvPr>
          <p:cNvSpPr>
            <a:spLocks noGrp="1"/>
          </p:cNvSpPr>
          <p:nvPr>
            <p:ph idx="1"/>
          </p:nvPr>
        </p:nvSpPr>
        <p:spPr/>
        <p:txBody>
          <a:bodyPr/>
          <a:lstStyle/>
          <a:p>
            <a:pPr marL="0" indent="0">
              <a:buNone/>
            </a:pPr>
            <a:r>
              <a:rPr lang="en-US" dirty="0"/>
              <a:t>Suppose we have a 64-bit number.</a:t>
            </a:r>
          </a:p>
          <a:p>
            <a:pPr marL="0" indent="0">
              <a:buNone/>
            </a:pPr>
            <a:r>
              <a:rPr lang="en-US" dirty="0"/>
              <a:t>How can we use bit operators, and the constant </a:t>
            </a:r>
            <a:r>
              <a:rPr lang="en-US" dirty="0">
                <a:latin typeface="Consolas" panose="020B0609020204030204" pitchFamily="49" charset="0"/>
                <a:cs typeface="Consolas" panose="020B0609020204030204" pitchFamily="49" charset="0"/>
              </a:rPr>
              <a:t>1L</a:t>
            </a:r>
            <a:r>
              <a:rPr lang="en-US" dirty="0"/>
              <a:t> or </a:t>
            </a:r>
            <a:r>
              <a:rPr lang="en-US" dirty="0">
                <a:latin typeface="Consolas" panose="020B0609020204030204" pitchFamily="49" charset="0"/>
                <a:cs typeface="Consolas" panose="020B0609020204030204" pitchFamily="49" charset="0"/>
              </a:rPr>
              <a:t>-1L</a:t>
            </a:r>
            <a:r>
              <a:rPr lang="en-US" dirty="0"/>
              <a:t> to…</a:t>
            </a:r>
          </a:p>
          <a:p>
            <a:r>
              <a:rPr lang="en-US" dirty="0"/>
              <a:t>…design a mask that zeros out (i.e., turns off) the bottom </a:t>
            </a:r>
            <a:r>
              <a:rPr lang="en-US" dirty="0" err="1"/>
              <a:t>i</a:t>
            </a:r>
            <a:r>
              <a:rPr lang="en-US" dirty="0"/>
              <a:t> bits (and keeps the rest of the bits the same)?</a:t>
            </a:r>
          </a:p>
        </p:txBody>
      </p:sp>
      <p:sp>
        <p:nvSpPr>
          <p:cNvPr id="5" name="TextBox 4">
            <a:extLst>
              <a:ext uri="{FF2B5EF4-FFF2-40B4-BE49-F238E27FC236}">
                <a16:creationId xmlns:a16="http://schemas.microsoft.com/office/drawing/2014/main" id="{B7F39A4E-BFB3-AF42-8065-C33989E7F9D9}"/>
              </a:ext>
            </a:extLst>
          </p:cNvPr>
          <p:cNvSpPr txBox="1"/>
          <p:nvPr/>
        </p:nvSpPr>
        <p:spPr>
          <a:xfrm>
            <a:off x="8108716" y="1215105"/>
            <a:ext cx="3930884" cy="523220"/>
          </a:xfrm>
          <a:prstGeom prst="rect">
            <a:avLst/>
          </a:prstGeom>
          <a:noFill/>
        </p:spPr>
        <p:txBody>
          <a:bodyPr wrap="none" rtlCol="0">
            <a:spAutoFit/>
          </a:bodyPr>
          <a:lstStyle/>
          <a:p>
            <a:r>
              <a:rPr lang="en-US" sz="2800" dirty="0">
                <a:latin typeface="Consolas" panose="020B0609020204030204" pitchFamily="49" charset="0"/>
                <a:cs typeface="Consolas" panose="020B0609020204030204" pitchFamily="49" charset="0"/>
              </a:rPr>
              <a:t>long x = 0b1010010;</a:t>
            </a:r>
          </a:p>
        </p:txBody>
      </p:sp>
      <p:sp>
        <p:nvSpPr>
          <p:cNvPr id="6" name="TextBox 5">
            <a:extLst>
              <a:ext uri="{FF2B5EF4-FFF2-40B4-BE49-F238E27FC236}">
                <a16:creationId xmlns:a16="http://schemas.microsoft.com/office/drawing/2014/main" id="{8234133E-CB32-8943-B2AC-EF42E8C39436}"/>
              </a:ext>
              <a:ext uri="{C183D7F6-B498-43B3-948B-1728B52AA6E4}">
                <adec:decorative xmlns:adec="http://schemas.microsoft.com/office/drawing/2017/decorative" val="1"/>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Tree>
    <p:extLst>
      <p:ext uri="{BB962C8B-B14F-4D97-AF65-F5344CB8AC3E}">
        <p14:creationId xmlns:p14="http://schemas.microsoft.com/office/powerpoint/2010/main" val="80579001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EF79A-137F-2346-83F0-1003B284DE08}"/>
              </a:ext>
            </a:extLst>
          </p:cNvPr>
          <p:cNvSpPr>
            <a:spLocks noGrp="1"/>
          </p:cNvSpPr>
          <p:nvPr>
            <p:ph type="title"/>
          </p:nvPr>
        </p:nvSpPr>
        <p:spPr/>
        <p:txBody>
          <a:bodyPr/>
          <a:lstStyle/>
          <a:p>
            <a:r>
              <a:rPr lang="en-US" dirty="0"/>
              <a:t>More Exercises</a:t>
            </a:r>
          </a:p>
        </p:txBody>
      </p:sp>
      <p:sp>
        <p:nvSpPr>
          <p:cNvPr id="3" name="Content Placeholder 2">
            <a:extLst>
              <a:ext uri="{FF2B5EF4-FFF2-40B4-BE49-F238E27FC236}">
                <a16:creationId xmlns:a16="http://schemas.microsoft.com/office/drawing/2014/main" id="{DE08BD39-AD12-8949-A30B-4BD352078D71}"/>
              </a:ext>
            </a:extLst>
          </p:cNvPr>
          <p:cNvSpPr>
            <a:spLocks noGrp="1"/>
          </p:cNvSpPr>
          <p:nvPr>
            <p:ph idx="1"/>
          </p:nvPr>
        </p:nvSpPr>
        <p:spPr/>
        <p:txBody>
          <a:bodyPr/>
          <a:lstStyle/>
          <a:p>
            <a:pPr marL="0" indent="0">
              <a:buNone/>
            </a:pPr>
            <a:r>
              <a:rPr lang="en-US" dirty="0"/>
              <a:t>Suppose we have a 64-bit number.</a:t>
            </a:r>
          </a:p>
          <a:p>
            <a:pPr marL="0" indent="0">
              <a:buNone/>
            </a:pPr>
            <a:r>
              <a:rPr lang="en-US" dirty="0"/>
              <a:t>How can we use bit operators, and the constant </a:t>
            </a:r>
            <a:r>
              <a:rPr lang="en-US" dirty="0">
                <a:latin typeface="Consolas" panose="020B0609020204030204" pitchFamily="49" charset="0"/>
                <a:cs typeface="Consolas" panose="020B0609020204030204" pitchFamily="49" charset="0"/>
              </a:rPr>
              <a:t>1L</a:t>
            </a:r>
            <a:r>
              <a:rPr lang="en-US" dirty="0"/>
              <a:t> or </a:t>
            </a:r>
            <a:r>
              <a:rPr lang="en-US" dirty="0">
                <a:latin typeface="Consolas" panose="020B0609020204030204" pitchFamily="49" charset="0"/>
                <a:cs typeface="Consolas" panose="020B0609020204030204" pitchFamily="49" charset="0"/>
              </a:rPr>
              <a:t>-1L</a:t>
            </a:r>
            <a:r>
              <a:rPr lang="en-US" dirty="0"/>
              <a:t> to…</a:t>
            </a:r>
          </a:p>
          <a:p>
            <a:r>
              <a:rPr lang="en-US" dirty="0"/>
              <a:t>…design a mask that zeros out (i.e., turns off) the bottom </a:t>
            </a:r>
            <a:r>
              <a:rPr lang="en-US" dirty="0" err="1"/>
              <a:t>i</a:t>
            </a:r>
            <a:r>
              <a:rPr lang="en-US" dirty="0"/>
              <a:t> bits (and keeps the rest of the bits the same)?</a:t>
            </a:r>
          </a:p>
          <a:p>
            <a:endParaRPr lang="en-US" dirty="0"/>
          </a:p>
          <a:p>
            <a:pPr marL="0" indent="0">
              <a:buNone/>
            </a:pPr>
            <a:r>
              <a:rPr lang="en-US" dirty="0">
                <a:solidFill>
                  <a:srgbClr val="FF0000"/>
                </a:solidFill>
              </a:rPr>
              <a:t>x &amp; (-1L &lt;&lt; </a:t>
            </a:r>
            <a:r>
              <a:rPr lang="en-US" dirty="0" err="1">
                <a:solidFill>
                  <a:srgbClr val="FF0000"/>
                </a:solidFill>
              </a:rPr>
              <a:t>i</a:t>
            </a:r>
            <a:r>
              <a:rPr lang="en-US" dirty="0">
                <a:solidFill>
                  <a:srgbClr val="FF0000"/>
                </a:solidFill>
              </a:rPr>
              <a:t>)</a:t>
            </a:r>
          </a:p>
        </p:txBody>
      </p:sp>
      <p:sp>
        <p:nvSpPr>
          <p:cNvPr id="5" name="TextBox 4">
            <a:extLst>
              <a:ext uri="{FF2B5EF4-FFF2-40B4-BE49-F238E27FC236}">
                <a16:creationId xmlns:a16="http://schemas.microsoft.com/office/drawing/2014/main" id="{B7F39A4E-BFB3-AF42-8065-C33989E7F9D9}"/>
              </a:ext>
            </a:extLst>
          </p:cNvPr>
          <p:cNvSpPr txBox="1"/>
          <p:nvPr/>
        </p:nvSpPr>
        <p:spPr>
          <a:xfrm>
            <a:off x="8108716" y="1215105"/>
            <a:ext cx="3930884" cy="523220"/>
          </a:xfrm>
          <a:prstGeom prst="rect">
            <a:avLst/>
          </a:prstGeom>
          <a:noFill/>
        </p:spPr>
        <p:txBody>
          <a:bodyPr wrap="none" rtlCol="0">
            <a:spAutoFit/>
          </a:bodyPr>
          <a:lstStyle/>
          <a:p>
            <a:r>
              <a:rPr lang="en-US" sz="2800" dirty="0">
                <a:latin typeface="Consolas" panose="020B0609020204030204" pitchFamily="49" charset="0"/>
                <a:cs typeface="Consolas" panose="020B0609020204030204" pitchFamily="49" charset="0"/>
              </a:rPr>
              <a:t>long x = 0b1010010;</a:t>
            </a:r>
          </a:p>
        </p:txBody>
      </p:sp>
      <p:sp>
        <p:nvSpPr>
          <p:cNvPr id="6" name="TextBox 5">
            <a:extLst>
              <a:ext uri="{FF2B5EF4-FFF2-40B4-BE49-F238E27FC236}">
                <a16:creationId xmlns:a16="http://schemas.microsoft.com/office/drawing/2014/main" id="{8234133E-CB32-8943-B2AC-EF42E8C39436}"/>
              </a:ext>
              <a:ext uri="{C183D7F6-B498-43B3-948B-1728B52AA6E4}">
                <adec:decorative xmlns:adec="http://schemas.microsoft.com/office/drawing/2017/decorative" val="1"/>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Tree>
    <p:extLst>
      <p:ext uri="{BB962C8B-B14F-4D97-AF65-F5344CB8AC3E}">
        <p14:creationId xmlns:p14="http://schemas.microsoft.com/office/powerpoint/2010/main" val="3097857394"/>
      </p:ext>
    </p:extLst>
  </p:cSld>
  <p:clrMapOvr>
    <a:masterClrMapping/>
  </p:clrMapOvr>
</p:sld>
</file>

<file path=ppt/theme/theme1.xml><?xml version="1.0" encoding="utf-8"?>
<a:theme xmlns:a="http://schemas.openxmlformats.org/drawingml/2006/main" name="1_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16653</TotalTime>
  <Words>3584</Words>
  <Application>Microsoft Macintosh PowerPoint</Application>
  <PresentationFormat>Widescreen</PresentationFormat>
  <Paragraphs>440</Paragraphs>
  <Slides>50</Slides>
  <Notes>48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50</vt:i4>
      </vt:variant>
    </vt:vector>
  </HeadingPairs>
  <TitlesOfParts>
    <vt:vector size="58" baseType="lpstr">
      <vt:lpstr>Andale Mono</vt:lpstr>
      <vt:lpstr>Arial</vt:lpstr>
      <vt:lpstr>Calibri</vt:lpstr>
      <vt:lpstr>Consolas</vt:lpstr>
      <vt:lpstr>Tahoma</vt:lpstr>
      <vt:lpstr>Verdana</vt:lpstr>
      <vt:lpstr>Wingdings</vt:lpstr>
      <vt:lpstr>1_Default Design</vt:lpstr>
      <vt:lpstr>CS107 Lecture 5 Bitwise Operators, Continued</vt:lpstr>
      <vt:lpstr>Updates / Announcements</vt:lpstr>
      <vt:lpstr>CS107 Topic 1</vt:lpstr>
      <vt:lpstr>Learning Goals</vt:lpstr>
      <vt:lpstr>Lecture Plan</vt:lpstr>
      <vt:lpstr>Lecture Plan</vt:lpstr>
      <vt:lpstr>Bits and Bytes So Far</vt:lpstr>
      <vt:lpstr>Bitwise OR (|)</vt:lpstr>
      <vt:lpstr>Bitwise AND (&amp;)</vt:lpstr>
      <vt:lpstr>Bitwise XOR (^)</vt:lpstr>
      <vt:lpstr>Bitwise NOT (~)</vt:lpstr>
      <vt:lpstr>Bit Vectors and Sets</vt:lpstr>
      <vt:lpstr>Bit Vectors and Sets</vt:lpstr>
      <vt:lpstr>Practice: Bit Masking</vt:lpstr>
      <vt:lpstr>Lecture Plan</vt:lpstr>
      <vt:lpstr>Left Shift (&lt;&lt;)</vt:lpstr>
      <vt:lpstr>Right Shift (&gt;&gt;)</vt:lpstr>
      <vt:lpstr>Right Shift (&gt;&gt;)</vt:lpstr>
      <vt:lpstr>Right Shift (&gt;&gt;)</vt:lpstr>
      <vt:lpstr>Right Shift (&gt;&gt;)</vt:lpstr>
      <vt:lpstr>Right Shift (&gt;&gt;)</vt:lpstr>
      <vt:lpstr>Shifting and Masking</vt:lpstr>
      <vt:lpstr>Shifting and Masking</vt:lpstr>
      <vt:lpstr>PowerPoint Presentation</vt:lpstr>
      <vt:lpstr>Shifting and Masking</vt:lpstr>
      <vt:lpstr>Shifting and Masking</vt:lpstr>
      <vt:lpstr>Bit Operator Pitfalls</vt:lpstr>
      <vt:lpstr>Shifting and Masking</vt:lpstr>
      <vt:lpstr>Number Literal Suffixes</vt:lpstr>
      <vt:lpstr>1L &lt;&lt; i</vt:lpstr>
      <vt:lpstr>Lecture Plan</vt:lpstr>
      <vt:lpstr>Powers of 2</vt:lpstr>
      <vt:lpstr>Powers of 2</vt:lpstr>
      <vt:lpstr>Demo: Powers of 2</vt:lpstr>
      <vt:lpstr>Lecture Plan</vt:lpstr>
      <vt:lpstr>Introducing GDB</vt:lpstr>
      <vt:lpstr>The GDB Debugger</vt:lpstr>
      <vt:lpstr>gdb on a program</vt:lpstr>
      <vt:lpstr>Demo: Bitmasks and GDB</vt:lpstr>
      <vt:lpstr>gdb: highly recommended</vt:lpstr>
      <vt:lpstr>Recap</vt:lpstr>
      <vt:lpstr>Extra Practice</vt:lpstr>
      <vt:lpstr>Shift Operation Pitfalls</vt:lpstr>
      <vt:lpstr>Color Wheel</vt:lpstr>
      <vt:lpstr>Demo: Color Wheel</vt:lpstr>
      <vt:lpstr>Bit Masking</vt:lpstr>
      <vt:lpstr>Practice: Bit Masking</vt:lpstr>
      <vt:lpstr>Practice: Bit Masking</vt:lpstr>
      <vt:lpstr>More Exercises</vt:lpstr>
      <vt:lpstr>More Exercises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106A Lecture Slides</dc:title>
  <dc:creator/>
  <cp:keywords/>
  <dc:description/>
  <cp:lastModifiedBy>Nick Troccoli</cp:lastModifiedBy>
  <cp:revision>1116</cp:revision>
  <cp:lastPrinted>2019-01-15T02:43:25Z</cp:lastPrinted>
  <dcterms:created xsi:type="dcterms:W3CDTF">2008-06-28T20:57:21Z</dcterms:created>
  <dcterms:modified xsi:type="dcterms:W3CDTF">2025-05-04T19:33:49Z</dcterms:modified>
</cp:coreProperties>
</file>