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451" r:id="rId3"/>
    <p:sldId id="258" r:id="rId4"/>
    <p:sldId id="259" r:id="rId5"/>
    <p:sldId id="262" r:id="rId6"/>
    <p:sldId id="538" r:id="rId7"/>
    <p:sldId id="282" r:id="rId8"/>
    <p:sldId id="279" r:id="rId9"/>
    <p:sldId id="471" r:id="rId10"/>
    <p:sldId id="543" r:id="rId11"/>
    <p:sldId id="286" r:id="rId12"/>
    <p:sldId id="287" r:id="rId13"/>
    <p:sldId id="421" r:id="rId14"/>
    <p:sldId id="463" r:id="rId15"/>
    <p:sldId id="544" r:id="rId16"/>
    <p:sldId id="695" r:id="rId17"/>
    <p:sldId id="362" r:id="rId18"/>
    <p:sldId id="656" r:id="rId19"/>
    <p:sldId id="696" r:id="rId20"/>
    <p:sldId id="690" r:id="rId21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451"/>
          </p14:sldIdLst>
        </p14:section>
        <p14:section name="Characters" id="{A3B4E6CF-C38E-9A4A-9340-DD56A4EEFC50}">
          <p14:sldIdLst>
            <p14:sldId id="258"/>
            <p14:sldId id="259"/>
            <p14:sldId id="262"/>
          </p14:sldIdLst>
        </p14:section>
        <p14:section name="Strings" id="{509FF919-21CD-EF43-AE53-6AEA6BAB18FF}">
          <p14:sldIdLst>
            <p14:sldId id="538"/>
            <p14:sldId id="282"/>
          </p14:sldIdLst>
        </p14:section>
        <p14:section name="Ops" id="{5C55143E-3A8D-3046-9298-F2EEB1746F74}">
          <p14:sldIdLst>
            <p14:sldId id="279"/>
            <p14:sldId id="471"/>
            <p14:sldId id="543"/>
            <p14:sldId id="286"/>
            <p14:sldId id="287"/>
            <p14:sldId id="421"/>
            <p14:sldId id="463"/>
            <p14:sldId id="544"/>
            <p14:sldId id="695"/>
            <p14:sldId id="362"/>
            <p14:sldId id="656"/>
            <p14:sldId id="696"/>
            <p14:sldId id="6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a Yan" initials="LY" lastIdx="1" clrIdx="0">
    <p:extLst>
      <p:ext uri="{19B8F6BF-5375-455C-9EA6-DF929625EA0E}">
        <p15:presenceInfo xmlns:p15="http://schemas.microsoft.com/office/powerpoint/2012/main" userId="S::yanlisa@stanford.edu::f0b9c5f9-0eaf-44dc-affc-27a7efa731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4472C4"/>
    <a:srgbClr val="DDDDDD"/>
    <a:srgbClr val="FF9300"/>
    <a:srgbClr val="F8F8F8"/>
    <a:srgbClr val="FF9999"/>
    <a:srgbClr val="8C1515"/>
    <a:srgbClr val="FFFFC0"/>
    <a:srgbClr val="FFFF8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12" autoAdjust="0"/>
    <p:restoredTop sz="92724" autoAdjust="0"/>
  </p:normalViewPr>
  <p:slideViewPr>
    <p:cSldViewPr>
      <p:cViewPr varScale="1">
        <p:scale>
          <a:sx n="136" d="100"/>
          <a:sy n="136" d="100"/>
        </p:scale>
        <p:origin x="224" y="3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51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5562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69381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67261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91698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05007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 pages work too!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28701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76126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894058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14461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52243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Ideal: strlen(“Hello”) + 1</a:t>
            </a:r>
          </a:p>
          <a:p>
            <a:r>
              <a:rPr lang="en-US" dirty="0"/>
              <a:t>Also ok: 6</a:t>
            </a:r>
          </a:p>
          <a:p>
            <a:r>
              <a:rPr lang="en-US" dirty="0"/>
              <a:t>Wasteful: 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746676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strlen </a:t>
            </a:r>
            <a:r>
              <a:rPr lang="en-US" dirty="0" err="1"/>
              <a:t>ld</a:t>
            </a:r>
            <a:endParaRPr lang="en-US" dirty="0"/>
          </a:p>
          <a:p>
            <a:endParaRPr lang="en-US" dirty="0"/>
          </a:p>
          <a:p>
            <a:r>
              <a:rPr lang="en-US" dirty="0"/>
              <a:t>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84931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153302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BCD16-9DB9-6BA6-D14B-92FA640CB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F15362-DB80-D211-0B36-440595529E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BE3A03-DBDD-2FC4-4AA8-BC40BE305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8CA4AC-AC1C-E026-3BBC-DD0A514922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300907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846790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C, D, or F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146552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6EB3C-0AB9-45EE-B0A0-3CAE597DD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206566-A322-725F-297E-876719DA80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7A6CFB-178F-6817-2D77-5789EED21B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C, D, or F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84FD86-3B80-7E40-A61C-8FF4ADC85D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682746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84229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873B3-87A4-7A4B-8728-2C42D7D83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E0E07A-315A-3E41-9879-4FE9534F2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58097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Lecture 6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 C Strings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BCE82B-D939-AE14-4BFC-48716962FD10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latin typeface="Source Sans 3" panose="020B0303030403020204" pitchFamily="34" charset="0"/>
              </a:rPr>
              <a:t>Reading: K&amp;R (1.9, 5.5, Appendix B3) or Essential C section 3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 Strings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How can a computer represent more complex data items, like text?</a:t>
            </a:r>
          </a:p>
          <a:p>
            <a:pPr marL="0" indent="0">
              <a:buNone/>
            </a:pPr>
            <a:endParaRPr lang="en-US" b="1" u="sng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Why answering this question is important:</a:t>
            </a:r>
          </a:p>
          <a:p>
            <a:r>
              <a:rPr lang="en-US" dirty="0">
                <a:latin typeface="Source Sans 3" panose="020B0303030403020204" pitchFamily="34" charset="0"/>
              </a:rPr>
              <a:t>Illustrates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how strings are represented</a:t>
            </a:r>
            <a:r>
              <a:rPr lang="en-US" dirty="0">
                <a:latin typeface="Source Sans 3" panose="020B0303030403020204" pitchFamily="34" charset="0"/>
              </a:rPr>
              <a:t> in C and other languages (today)</a:t>
            </a:r>
          </a:p>
          <a:p>
            <a:pPr lvl="1">
              <a:buClr>
                <a:schemeClr val="tx1"/>
              </a:buClr>
            </a:pP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Hot take 1</a:t>
            </a:r>
            <a:r>
              <a:rPr lang="en-US" dirty="0">
                <a:latin typeface="Source Sans 3" panose="020B0303030403020204" pitchFamily="34" charset="0"/>
              </a:rPr>
              <a:t>: C strings aren't a true data type so much as they are an agreement.</a:t>
            </a:r>
          </a:p>
          <a:p>
            <a:pPr lvl="1">
              <a:buClr>
                <a:schemeClr val="tx1"/>
              </a:buClr>
            </a:pP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Hot take 2</a:t>
            </a:r>
            <a:r>
              <a:rPr lang="en-US" dirty="0">
                <a:latin typeface="Source Sans 3" panose="020B0303030403020204" pitchFamily="34" charset="0"/>
              </a:rPr>
              <a:t>: Every convenience you’re used to from other languages—length tracking, bounds checks, immutability—is gone and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your</a:t>
            </a:r>
            <a:r>
              <a:rPr lang="en-US" dirty="0">
                <a:latin typeface="Source Sans 3" panose="020B0303030403020204" pitchFamily="34" charset="0"/>
              </a:rPr>
              <a:t> responsibility now.</a:t>
            </a:r>
          </a:p>
          <a:p>
            <a:r>
              <a:rPr lang="en-US" dirty="0">
                <a:latin typeface="Source Sans 3" panose="020B0303030403020204" pitchFamily="34" charset="0"/>
              </a:rPr>
              <a:t>Helps us better understand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buffer overflows</a:t>
            </a:r>
            <a:r>
              <a:rPr lang="en-US" dirty="0">
                <a:latin typeface="Source Sans 3" panose="020B0303030403020204" pitchFamily="34" charset="0"/>
              </a:rPr>
              <a:t> (today </a:t>
            </a:r>
            <a:r>
              <a:rPr lang="en-US" b="1" dirty="0">
                <a:latin typeface="Source Sans 3" panose="020B0303030403020204" pitchFamily="34" charset="0"/>
              </a:rPr>
              <a:t>and</a:t>
            </a:r>
            <a:r>
              <a:rPr lang="en-US" dirty="0">
                <a:latin typeface="Source Sans 3" panose="020B0303030403020204" pitchFamily="34" charset="0"/>
              </a:rPr>
              <a:t> Wednesday)</a:t>
            </a:r>
          </a:p>
          <a:p>
            <a:pPr lvl="1">
              <a:buClr>
                <a:schemeClr val="tx1"/>
              </a:buClr>
            </a:pP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Hot take 3</a:t>
            </a:r>
            <a:r>
              <a:rPr lang="en-US" dirty="0">
                <a:latin typeface="Source Sans 3" panose="020B0303030403020204" pitchFamily="34" charset="0"/>
              </a:rPr>
              <a:t>: A good number of infamous bugs and security exploits reduce to "someone misunderstood C strings".</a:t>
            </a:r>
          </a:p>
          <a:p>
            <a:r>
              <a:rPr lang="en-US" dirty="0">
                <a:latin typeface="Source Sans 3" panose="020B0303030403020204" pitchFamily="34" charset="0"/>
              </a:rPr>
              <a:t>Serves as a gentle reintroduction to pointers (Wednesday and Friday)</a:t>
            </a:r>
          </a:p>
          <a:p>
            <a:pPr lvl="1"/>
            <a:endParaRPr lang="en-US" dirty="0"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D9E67-24FF-6345-BA8D-74502A06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5910B-3FCA-5046-A2F8-7E468FAD6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is a variable type that represents a single character (aka a "glyph").</a:t>
            </a:r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sz="2800" b="1" dirty="0">
                <a:solidFill>
                  <a:srgbClr val="7030A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			</a:t>
            </a:r>
            <a:r>
              <a:rPr lang="en-US" sz="2800" dirty="0">
                <a:solidFill>
                  <a:srgbClr val="7030A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   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char</a:t>
            </a:r>
            <a:r>
              <a:rPr lang="en-US" sz="2800" dirty="0">
                <a:solidFill>
                  <a:srgbClr val="7030A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 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letter = </a:t>
            </a:r>
            <a:r>
              <a:rPr lang="en-US" sz="28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'M'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;</a:t>
            </a:r>
            <a:b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</a:b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			   char</a:t>
            </a:r>
            <a:r>
              <a:rPr lang="en-US" sz="2800" dirty="0">
                <a:solidFill>
                  <a:srgbClr val="7030A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 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plus = </a:t>
            </a:r>
            <a:r>
              <a:rPr lang="en-US" sz="28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'+'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;</a:t>
            </a:r>
            <a:b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</a:b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			   char</a:t>
            </a:r>
            <a:r>
              <a:rPr lang="en-US" sz="2800" dirty="0">
                <a:solidFill>
                  <a:srgbClr val="7030A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 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space = </a:t>
            </a:r>
            <a:r>
              <a:rPr lang="en-US" sz="28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' '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;</a:t>
            </a:r>
          </a:p>
          <a:p>
            <a:pPr marL="457200" lvl="1" indent="0">
              <a:buNone/>
            </a:pPr>
            <a:b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</a:b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			   char</a:t>
            </a:r>
            <a:r>
              <a:rPr lang="en-US" sz="2800" dirty="0">
                <a:solidFill>
                  <a:srgbClr val="7030A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 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newline = </a:t>
            </a:r>
            <a:r>
              <a:rPr lang="en-US" sz="28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'\n'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;</a:t>
            </a:r>
            <a:b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</a:b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			   char</a:t>
            </a:r>
            <a:r>
              <a:rPr lang="en-US" sz="2800" dirty="0">
                <a:solidFill>
                  <a:srgbClr val="7030A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 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tab = </a:t>
            </a:r>
            <a:r>
              <a:rPr lang="en-US" sz="28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'\t'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;</a:t>
            </a:r>
            <a:b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</a:b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			   char</a:t>
            </a:r>
            <a:r>
              <a:rPr lang="en-US" sz="2800" dirty="0">
                <a:solidFill>
                  <a:srgbClr val="7030A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 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quote = </a:t>
            </a:r>
            <a:r>
              <a:rPr lang="en-US" sz="28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'\''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;</a:t>
            </a:r>
          </a:p>
          <a:p>
            <a:pPr marL="457200" lvl="1" indent="0">
              <a:buNone/>
            </a:pPr>
            <a:b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</a:b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			   char</a:t>
            </a:r>
            <a:r>
              <a:rPr lang="en-US" sz="2800" dirty="0">
                <a:solidFill>
                  <a:srgbClr val="7030A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 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backslash = </a:t>
            </a:r>
            <a:r>
              <a:rPr lang="en-US" sz="28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'\\'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6490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1B7D-EB5D-314A-84CC-01E3BCE6D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ASCII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42E8C-EF7F-5747-AF4B-5A7C297CF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20396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Under the hood, C represents each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as a single-byte integer that serves as its ASCII value.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r>
              <a:rPr lang="en-US" dirty="0">
                <a:latin typeface="Source Sans 3" panose="020B0303030403020204" pitchFamily="34" charset="0"/>
              </a:rPr>
              <a:t>Uppercase letters are numbered sequentially.</a:t>
            </a:r>
          </a:p>
          <a:p>
            <a:r>
              <a:rPr lang="en-US" dirty="0">
                <a:latin typeface="Source Sans 3" panose="020B0303030403020204" pitchFamily="34" charset="0"/>
              </a:rPr>
              <a:t>Lowercase letters are numbered sequentially.</a:t>
            </a:r>
          </a:p>
          <a:p>
            <a:r>
              <a:rPr lang="en-US" dirty="0">
                <a:latin typeface="Source Sans 3" panose="020B0303030403020204" pitchFamily="34" charset="0"/>
              </a:rPr>
              <a:t>Digit characters are numbered sequentially.</a:t>
            </a:r>
          </a:p>
          <a:p>
            <a:r>
              <a:rPr lang="en-US" dirty="0">
                <a:latin typeface="Source Sans 3" panose="020B0303030403020204" pitchFamily="34" charset="0"/>
              </a:rPr>
              <a:t>Lowercase letters are 32 more than their uppercase equivalents (via a bit flip!)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457200" lvl="1" indent="0">
              <a:buNone/>
            </a:pP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	char</a:t>
            </a:r>
            <a:r>
              <a:rPr lang="en-US" sz="2800" dirty="0">
                <a:solidFill>
                  <a:srgbClr val="7030A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 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upper = </a:t>
            </a:r>
            <a:r>
              <a:rPr lang="en-US" sz="28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'A'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; </a:t>
            </a:r>
            <a:r>
              <a:rPr lang="en-US" sz="28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// really 65</a:t>
            </a:r>
            <a:br>
              <a:rPr lang="en-US" sz="28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</a:br>
            <a:r>
              <a:rPr lang="en-US" sz="28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	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char</a:t>
            </a:r>
            <a:r>
              <a:rPr lang="en-US" sz="2800" dirty="0">
                <a:solidFill>
                  <a:srgbClr val="7030A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 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lower = </a:t>
            </a:r>
            <a:r>
              <a:rPr lang="en-US" sz="28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'a'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; </a:t>
            </a:r>
            <a:r>
              <a:rPr lang="en-US" sz="28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// really 97 (i.e., 'A' + 32)</a:t>
            </a:r>
            <a:br>
              <a:rPr lang="en-US" sz="28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</a:br>
            <a:r>
              <a:rPr lang="en-US" sz="28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	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char</a:t>
            </a:r>
            <a:r>
              <a:rPr lang="en-US" sz="2800" dirty="0">
                <a:solidFill>
                  <a:srgbClr val="7030A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 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zero = </a:t>
            </a:r>
            <a:r>
              <a:rPr lang="en-US" sz="28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'0'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;  </a:t>
            </a:r>
            <a:r>
              <a:rPr lang="en-US" sz="28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" charset="0"/>
              </a:rPr>
              <a:t>// really 48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95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69206-5862-0044-AD2F-A4F7A8B47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Common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ctype.h</a:t>
            </a:r>
            <a:r>
              <a:rPr lang="en-US" dirty="0">
                <a:latin typeface="Source Sans 3" panose="020B0303030403020204" pitchFamily="34" charset="0"/>
              </a:rPr>
              <a:t> Functions</a:t>
            </a:r>
            <a:endParaRPr lang="en-US" dirty="0">
              <a:latin typeface="Source Sans 3" panose="020B0303030403020204" pitchFamily="34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482AEDD1-D657-6B41-8D9C-65A4953EFA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287031"/>
              </p:ext>
            </p:extLst>
          </p:nvPr>
        </p:nvGraphicFramePr>
        <p:xfrm>
          <a:off x="1611630" y="1676400"/>
          <a:ext cx="8968740" cy="4636008"/>
        </p:xfrm>
        <a:graphic>
          <a:graphicData uri="http://schemas.openxmlformats.org/drawingml/2006/table">
            <a:tbl>
              <a:tblPr/>
              <a:tblGrid>
                <a:gridCol w="2202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6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isalpha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(</a:t>
                      </a:r>
                      <a:r>
                        <a:rPr kumimoji="0" lang="en-US" altLang="x-none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ch</a:t>
                      </a:r>
                      <a:r>
                        <a:rPr kumimoji="0" lang="en-US" altLang="x-none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true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'z'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</a:rPr>
                        <a:t> or 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'Z'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islower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(</a:t>
                      </a:r>
                      <a:r>
                        <a:rPr kumimoji="0" lang="en-US" altLang="x-none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ch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true</a:t>
                      </a:r>
                      <a:r>
                        <a:rPr kumimoji="0" lang="en-US" altLang="x-none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'a'</a:t>
                      </a:r>
                      <a:r>
                        <a:rPr kumimoji="0" lang="en-US" altLang="x-none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'z'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5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isupper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(</a:t>
                      </a:r>
                      <a:r>
                        <a:rPr kumimoji="0" lang="en-US" altLang="x-none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ch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true</a:t>
                      </a:r>
                      <a:r>
                        <a:rPr kumimoji="0" lang="en-US" altLang="x-none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'A'</a:t>
                      </a:r>
                      <a:r>
                        <a:rPr kumimoji="0" lang="en-US" altLang="x-none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'Z'</a:t>
                      </a:r>
                      <a:r>
                        <a:rPr kumimoji="0" lang="en-US" altLang="x-none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cs typeface="Times New Roman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isspace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(</a:t>
                      </a:r>
                      <a:r>
                        <a:rPr kumimoji="0" lang="en-US" altLang="x-none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ch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true</a:t>
                      </a:r>
                      <a:r>
                        <a:rPr kumimoji="0" lang="en-US" altLang="x-none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is a space, tab, new line, etc.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isdigit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(</a:t>
                      </a:r>
                      <a:r>
                        <a:rPr kumimoji="0" lang="en-US" altLang="x-none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ch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true</a:t>
                      </a:r>
                      <a:r>
                        <a:rPr kumimoji="0" lang="en-US" altLang="x-none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'0'</a:t>
                      </a:r>
                      <a:r>
                        <a:rPr kumimoji="0" lang="en-US" altLang="x-none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'9'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toupper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(</a:t>
                      </a:r>
                      <a:r>
                        <a:rPr kumimoji="0" lang="en-US" altLang="x-none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ch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returns uppercase version of a letter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tolower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(</a:t>
                      </a:r>
                      <a:r>
                        <a:rPr kumimoji="0" lang="en-US" altLang="x-none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ch</a:t>
                      </a:r>
                      <a:r>
                        <a:rPr kumimoji="0" lang="en-US" altLang="x-none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returns lowercase version of a letter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6014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66E1F-FC2E-3844-82EE-95E187B8B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Strings: The Agreement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E90BB-F4ED-2A43-8534-CA363AC31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x-none" sz="3000" dirty="0">
                <a:latin typeface="Source Sans 3" panose="020B0303030403020204" pitchFamily="34" charset="0"/>
              </a:rPr>
              <a:t>C doesn't include a </a:t>
            </a:r>
            <a:r>
              <a:rPr lang="en-US" altLang="x-none" sz="3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dedicated</a:t>
            </a:r>
            <a:r>
              <a:rPr lang="en-US" altLang="x-none" sz="3000" dirty="0">
                <a:latin typeface="Source Sans 3" panose="020B0303030403020204" pitchFamily="34" charset="0"/>
              </a:rPr>
              <a:t> data type for strings. Instead, a string is represented as an </a:t>
            </a:r>
            <a:r>
              <a:rPr lang="en-US" altLang="x-none" sz="3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array of </a:t>
            </a:r>
            <a:r>
              <a:rPr lang="en-US" altLang="x-none" sz="3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altLang="x-none" sz="3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</a:t>
            </a:r>
            <a:r>
              <a:rPr lang="en-US" altLang="x-none" sz="3000" dirty="0">
                <a:latin typeface="Source Sans 3" panose="020B0303030403020204" pitchFamily="34" charset="0"/>
              </a:rPr>
              <a:t> with a </a:t>
            </a:r>
            <a:r>
              <a:rPr lang="en-US" altLang="x-none" sz="3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sentinel</a:t>
            </a:r>
            <a:r>
              <a:rPr lang="en-US" altLang="x-none" sz="3000" dirty="0">
                <a:latin typeface="Source Sans 3" panose="020B0303030403020204" pitchFamily="34" charset="0"/>
              </a:rPr>
              <a:t> marking its end.</a:t>
            </a: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dirty="0">
              <a:latin typeface="Consolas" charset="0"/>
            </a:endParaRPr>
          </a:p>
          <a:p>
            <a:pPr marL="0" indent="0" algn="ctr">
              <a:buNone/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'\0'</a:t>
            </a:r>
            <a:r>
              <a:rPr lang="en-US" dirty="0">
                <a:latin typeface="Source Sans 3" panose="020B0303030403020204" pitchFamily="34" charset="0"/>
              </a:rPr>
              <a:t> is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null character</a:t>
            </a:r>
            <a:r>
              <a:rPr lang="en-US" b="1" dirty="0">
                <a:latin typeface="Source Sans 3" panose="020B0303030403020204" pitchFamily="34" charset="0"/>
              </a:rPr>
              <a:t>, </a:t>
            </a:r>
            <a:r>
              <a:rPr lang="en-US" dirty="0">
                <a:latin typeface="Source Sans 3" panose="020B0303030403020204" pitchFamily="34" charset="0"/>
              </a:rPr>
              <a:t>and you always need one extra byte in the array for it.  You’ll also hear it called the </a:t>
            </a:r>
            <a:r>
              <a:rPr lang="en-US" b="1" dirty="0">
                <a:latin typeface="Source Sans 3" panose="020B0303030403020204" pitchFamily="34" charset="0"/>
              </a:rPr>
              <a:t>null byte</a:t>
            </a:r>
            <a:r>
              <a:rPr lang="en-US" dirty="0">
                <a:latin typeface="Source Sans 3" panose="020B0303030403020204" pitchFamily="34" charset="0"/>
              </a:rPr>
              <a:t> or the </a:t>
            </a:r>
            <a:r>
              <a:rPr lang="en-US" b="1" dirty="0">
                <a:latin typeface="Source Sans 3" panose="020B0303030403020204" pitchFamily="34" charset="0"/>
              </a:rPr>
              <a:t>zero byte</a:t>
            </a:r>
            <a:r>
              <a:rPr lang="en-US" dirty="0">
                <a:latin typeface="Source Sans 3" panose="020B0303030403020204" pitchFamily="34" charset="0"/>
              </a:rPr>
              <a:t>. I use all three interchangeably.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451B4E-889C-D848-B08C-069561D9578E}"/>
              </a:ext>
            </a:extLst>
          </p:cNvPr>
          <p:cNvSpPr txBox="1"/>
          <p:nvPr/>
        </p:nvSpPr>
        <p:spPr>
          <a:xfrm>
            <a:off x="1843233" y="3198166"/>
            <a:ext cx="1475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Clr>
                <a:schemeClr val="accent2"/>
              </a:buClr>
            </a:pPr>
            <a:r>
              <a:rPr lang="en-US" altLang="x-none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"Hello"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4578F7F3-D8F9-084C-932B-7DE12BFC4B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149810"/>
              </p:ext>
            </p:extLst>
          </p:nvPr>
        </p:nvGraphicFramePr>
        <p:xfrm>
          <a:off x="3505200" y="3013868"/>
          <a:ext cx="5486403" cy="830263"/>
        </p:xfrm>
        <a:graphic>
          <a:graphicData uri="http://schemas.openxmlformats.org/drawingml/2006/table">
            <a:tbl>
              <a:tblPr/>
              <a:tblGrid>
                <a:gridCol w="990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index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char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059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String Length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C strings are </a:t>
            </a:r>
            <a:r>
              <a:rPr lang="en-US" b="1" dirty="0">
                <a:latin typeface="Source Sans 3" panose="020B0303030403020204" pitchFamily="34" charset="0"/>
              </a:rPr>
              <a:t>not</a:t>
            </a:r>
            <a:r>
              <a:rPr lang="en-US" dirty="0">
                <a:latin typeface="Source Sans 3" panose="020B0303030403020204" pitchFamily="34" charset="0"/>
              </a:rPr>
              <a:t> objects. (In fact, nothing in C is an object.) If we want to compute the length of the string, we must compute it ourselves.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We typically call the built-in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strlen</a:t>
            </a:r>
            <a:r>
              <a:rPr lang="en-US" dirty="0">
                <a:latin typeface="Source Sans 3" panose="020B0303030403020204" pitchFamily="34" charset="0"/>
              </a:rPr>
              <a:t> function to compute string length. The null byte doesn’t contribute to the computed length.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size_t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strlen(str);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e.g., 13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54668A6F-C0D2-B24C-9B1F-B85FB3334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034545"/>
              </p:ext>
            </p:extLst>
          </p:nvPr>
        </p:nvGraphicFramePr>
        <p:xfrm>
          <a:off x="457200" y="2362200"/>
          <a:ext cx="11277600" cy="830263"/>
        </p:xfrm>
        <a:graphic>
          <a:graphicData uri="http://schemas.openxmlformats.org/drawingml/2006/table">
            <a:tbl>
              <a:tblPr/>
              <a:tblGrid>
                <a:gridCol w="75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index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value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22BFAEA2-BEC7-6DF1-AB0D-20F9819B3F87}"/>
              </a:ext>
            </a:extLst>
          </p:cNvPr>
          <p:cNvSpPr/>
          <p:nvPr/>
        </p:nvSpPr>
        <p:spPr bwMode="auto">
          <a:xfrm>
            <a:off x="723900" y="5567265"/>
            <a:ext cx="10744200" cy="10084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0000"/>
                </a:solidFill>
                <a:latin typeface="Source Sans 3" panose="020B0303030403020204" pitchFamily="34" charset="0"/>
              </a:rPr>
              <a:t>Alert:</a:t>
            </a:r>
            <a:r>
              <a:rPr lang="en-US" sz="2800" dirty="0">
                <a:latin typeface="Source Sans 3" panose="020B0303030403020204" pitchFamily="34" charset="0"/>
              </a:rPr>
              <a:t> </a:t>
            </a: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strlen</a:t>
            </a:r>
            <a:r>
              <a:rPr lang="en-US" sz="2800" dirty="0">
                <a:latin typeface="Source Sans 3" panose="020B0303030403020204" pitchFamily="34" charset="0"/>
              </a:rPr>
              <a:t> runs in </a:t>
            </a:r>
            <a:r>
              <a:rPr lang="en-US" sz="2800" dirty="0">
                <a:latin typeface="Source Sans 3" panose="020B0303030403020204" pitchFamily="34" charset="0"/>
                <a:cs typeface="Consolas" panose="020B0609020204030204" pitchFamily="49" charset="0"/>
              </a:rPr>
              <a:t>linear time: </a:t>
            </a:r>
            <a:r>
              <a:rPr lang="en-US" sz="2800" dirty="0">
                <a:latin typeface="Source Sans 3" panose="020B0303030403020204" pitchFamily="34" charset="0"/>
              </a:rPr>
              <a:t>It walks the entire string from beginning to end and counts. Save the length if you need it later.</a:t>
            </a:r>
          </a:p>
        </p:txBody>
      </p:sp>
    </p:spTree>
    <p:extLst>
      <p:ext uri="{BB962C8B-B14F-4D97-AF65-F5344CB8AC3E}">
        <p14:creationId xmlns:p14="http://schemas.microsoft.com/office/powerpoint/2010/main" val="25816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439D3-5941-954B-957F-0EA137C7E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Common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string.h</a:t>
            </a:r>
            <a:r>
              <a:rPr lang="en-US" dirty="0">
                <a:latin typeface="Source Sans 3" panose="020B0303030403020204" pitchFamily="34" charset="0"/>
              </a:rPr>
              <a:t> Functions</a:t>
            </a: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0BC3C64A-0975-0848-8C3A-9856B8434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927107"/>
              </p:ext>
            </p:extLst>
          </p:nvPr>
        </p:nvGraphicFramePr>
        <p:xfrm>
          <a:off x="304800" y="1219200"/>
          <a:ext cx="11582400" cy="5535168"/>
        </p:xfrm>
        <a:graphic>
          <a:graphicData uri="http://schemas.openxmlformats.org/drawingml/2006/table">
            <a:tbl>
              <a:tblPr/>
              <a:tblGrid>
                <a:gridCol w="4610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strlen(str)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cs typeface="Times New Roman" charset="0"/>
                        </a:rPr>
                        <a:t>returns the number of 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char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cs typeface="Times New Roman" charset="0"/>
                        </a:rPr>
                        <a:t>s in a C string (excluding the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'\0'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cs typeface="Times New Roman" charset="0"/>
                        </a:rPr>
                        <a:t>).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ource Sans 3" panose="020B0303030403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strcmp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(str1, str2),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strncmp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(str1, str2, n)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cs typeface="Times New Roman" charset="0"/>
                        </a:rPr>
                        <a:t>compares two strings and returns 0 if identical, &lt; 0 if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cs typeface="Times New Roman" charset="0"/>
                        </a:rPr>
                        <a:t> comes before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cs typeface="Times New Roman" charset="0"/>
                        </a:rPr>
                        <a:t> in alphabet, &gt; 0 if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cs typeface="Times New Roman" charset="0"/>
                        </a:rPr>
                        <a:t> comes after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cs typeface="Times New Roman" charset="0"/>
                        </a:rPr>
                        <a:t> in alphabet. </a:t>
                      </a:r>
                      <a:r>
                        <a:rPr kumimoji="0" lang="en-US" altLang="x-none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strncmp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cs typeface="Times New Roman" charset="0"/>
                        </a:rPr>
                        <a:t>stops comparing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cs typeface="Times New Roman" charset="0"/>
                        </a:rPr>
                        <a:t> characters.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ource Sans 3" panose="020B0303030403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strchr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(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str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,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ch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strrchr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(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str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,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ch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character search: returns a pointer to the first occurrence of </a:t>
                      </a:r>
                      <a:r>
                        <a:rPr kumimoji="0" lang="en-US" altLang="x-none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isn’t found. </a:t>
                      </a:r>
                      <a:r>
                        <a:rPr kumimoji="0" lang="en-US" altLang="x-none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find the last occurrence.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ource Sans 3" panose="020B0303030403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strstr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(haystack, needle)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string search: returns a pointer to the start of the first occurrence of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needle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isn’t there.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ource Sans 3" panose="020B0303030403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strcpy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(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dst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,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src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),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strncpy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(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dst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,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src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, n)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copies characters in </a:t>
                      </a:r>
                      <a:r>
                        <a:rPr kumimoji="0" lang="en-US" altLang="x-none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to </a:t>
                      </a:r>
                      <a:r>
                        <a:rPr kumimoji="0" lang="en-US" altLang="x-none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, including null-terminating character.  Assumes enough space in </a:t>
                      </a:r>
                      <a:r>
                        <a:rPr kumimoji="0" lang="en-US" altLang="x-none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strncpy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stops after at most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chars, and 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does 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add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'\0'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unless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strlen(</a:t>
                      </a:r>
                      <a:r>
                        <a:rPr kumimoji="0" lang="en-US" altLang="x-none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src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) &lt;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ource Sans 3" panose="020B0303030403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strcat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(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dst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,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src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),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strncat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(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dst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,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src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, n)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concatenate </a:t>
                      </a:r>
                      <a:r>
                        <a:rPr kumimoji="0" lang="en-US" altLang="x-none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onto the end of </a:t>
                      </a:r>
                      <a:r>
                        <a:rPr kumimoji="0" lang="en-US" altLang="x-none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strncat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stops concatenating after at most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characters.  This one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always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 adds the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'\0'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strspn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(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str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, accept),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strcspn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(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str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, reject)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strspn</a:t>
                      </a:r>
                      <a:r>
                        <a:rPr kumimoji="0" lang="en-US" altLang="x-non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 returns the length of the initial segment of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str</a:t>
                      </a:r>
                      <a:r>
                        <a:rPr kumimoji="0" lang="en-US" altLang="x-non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 consisting entirely of characters from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accept</a:t>
                      </a:r>
                      <a:r>
                        <a:rPr kumimoji="0" lang="en-US" altLang="x-non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strcspn</a:t>
                      </a:r>
                      <a:r>
                        <a:rPr kumimoji="0" lang="en-US" altLang="x-non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 returns the length of the initial segment of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str</a:t>
                      </a:r>
                      <a:r>
                        <a:rPr kumimoji="0" lang="en-US" altLang="x-non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 consisting of characters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latin typeface="Source Sans 3" panose="020B0303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not</a:t>
                      </a:r>
                      <a:r>
                        <a:rPr kumimoji="0" lang="en-US" altLang="x-non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 found in </a:t>
                      </a:r>
                      <a:r>
                        <a:rPr kumimoji="0" lang="en-US" altLang="x-none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reject</a:t>
                      </a:r>
                      <a:r>
                        <a:rPr kumimoji="0" lang="en-US" altLang="x-non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ource Sans 3" panose="020B0303030403020204" pitchFamily="34" charset="0"/>
                          <a:ea typeface="Source Code Pro" panose="020B0309030403020204" pitchFamily="34" charset="0"/>
                          <a:cs typeface="Times New Roman" charset="0"/>
                        </a:rPr>
                        <a:t>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ource Sans 3" panose="020B0303030403020204" pitchFamily="34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346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string.h</a:t>
            </a:r>
            <a:r>
              <a:rPr lang="en-US" dirty="0">
                <a:latin typeface="Source Sans 3" panose="020B0303030403020204" pitchFamily="34" charset="0"/>
              </a:rPr>
              <a:t> library: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strcmp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582400" cy="55626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strcmp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(str1, str2)</a:t>
            </a:r>
            <a:r>
              <a:rPr lang="en-US" dirty="0">
                <a:latin typeface="Source Sans 3" panose="020B0303030403020204" pitchFamily="34" charset="0"/>
              </a:rPr>
              <a:t>: compare two strings (note: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==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&lt;</a:t>
            </a:r>
            <a:r>
              <a:rPr lang="en-US" dirty="0">
                <a:latin typeface="Source Sans 3" panose="020B0303030403020204" pitchFamily="34" charset="0"/>
              </a:rPr>
              <a:t>, etc. don’t work)</a:t>
            </a:r>
            <a:endParaRPr lang="en-US" altLang="x-none" dirty="0">
              <a:latin typeface="Source Sans 3" panose="020B0303030403020204" pitchFamily="34" charset="0"/>
              <a:cs typeface="Times New Roman" charset="0"/>
            </a:endParaRPr>
          </a:p>
          <a:p>
            <a:r>
              <a:rPr lang="en-US" altLang="x-none" dirty="0">
                <a:latin typeface="Source Sans 3" panose="020B0303030403020204" pitchFamily="34" charset="0"/>
                <a:cs typeface="Times New Roman" charset="0"/>
              </a:rPr>
              <a:t>returns 0 if both strings are truly identical</a:t>
            </a:r>
          </a:p>
          <a:p>
            <a:r>
              <a:rPr lang="en-US" altLang="x-none" dirty="0">
                <a:latin typeface="Source Sans 3" panose="020B0303030403020204" pitchFamily="34" charset="0"/>
                <a:cs typeface="Times New Roman" charset="0"/>
              </a:rPr>
              <a:t>&lt; 0 if </a:t>
            </a:r>
            <a:r>
              <a:rPr lang="en-US" altLang="x-none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str1</a:t>
            </a:r>
            <a:r>
              <a:rPr lang="en-US" altLang="x-none" dirty="0">
                <a:latin typeface="Source Sans 3" panose="020B0303030403020204" pitchFamily="34" charset="0"/>
                <a:cs typeface="Times New Roman" charset="0"/>
              </a:rPr>
              <a:t> is lexicographically smaller than </a:t>
            </a:r>
            <a:r>
              <a:rPr lang="en-US" altLang="x-none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str2</a:t>
            </a:r>
          </a:p>
          <a:p>
            <a:r>
              <a:rPr lang="en-US" altLang="x-none" dirty="0">
                <a:latin typeface="Source Sans 3" panose="020B0303030403020204" pitchFamily="34" charset="0"/>
                <a:cs typeface="Times New Roman" charset="0"/>
              </a:rPr>
              <a:t>&gt; 0 if </a:t>
            </a:r>
            <a:r>
              <a:rPr lang="en-US" altLang="x-none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str1</a:t>
            </a:r>
            <a:r>
              <a:rPr lang="en-US" altLang="x-none" dirty="0">
                <a:latin typeface="Source Sans 3" panose="020B0303030403020204" pitchFamily="34" charset="0"/>
                <a:cs typeface="Times New Roman" charset="0"/>
              </a:rPr>
              <a:t> is lexicographically larger than </a:t>
            </a:r>
            <a:r>
              <a:rPr lang="en-US" altLang="x-none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str2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150"/>
              </a:spcBef>
              <a:buNone/>
            </a:pPr>
            <a:endParaRPr lang="en-US" b="1" dirty="0"/>
          </a:p>
        </p:txBody>
      </p:sp>
      <p:sp>
        <p:nvSpPr>
          <p:cNvPr id="8" name="$ ./strcmp_ex cat camel 2…">
            <a:extLst>
              <a:ext uri="{FF2B5EF4-FFF2-40B4-BE49-F238E27FC236}">
                <a16:creationId xmlns:a16="http://schemas.microsoft.com/office/drawing/2014/main" id="{48F881AB-391F-B540-9668-AD187E37415B}"/>
              </a:ext>
            </a:extLst>
          </p:cNvPr>
          <p:cNvSpPr txBox="1"/>
          <p:nvPr/>
        </p:nvSpPr>
        <p:spPr>
          <a:xfrm>
            <a:off x="1341830" y="11679983"/>
            <a:ext cx="21087954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$ ./strcmp_ex cat camel 2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String "cat" comes after "camel" in the alphabet.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Up to character 2, "cat" is the same as "camel" in the alphabet.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6714FC-B8B9-104D-A9C5-3CC404BA12B7}"/>
              </a:ext>
            </a:extLst>
          </p:cNvPr>
          <p:cNvSpPr/>
          <p:nvPr/>
        </p:nvSpPr>
        <p:spPr>
          <a:xfrm>
            <a:off x="3581400" y="3656659"/>
            <a:ext cx="5029200" cy="2308324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strcmp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(str1, str2)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if (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== 0) {	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// equal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 else if (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&lt; 0)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// str1 comes before str2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 else {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// str1 comes after str2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6256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ADB5360-4898-2C14-D341-E36967D17139}"/>
              </a:ext>
            </a:extLst>
          </p:cNvPr>
          <p:cNvSpPr/>
          <p:nvPr/>
        </p:nvSpPr>
        <p:spPr>
          <a:xfrm>
            <a:off x="609600" y="2362200"/>
            <a:ext cx="7924800" cy="2585323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orig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[6]; // include space for '\0'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orig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"hello"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clone[6];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(clone,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orig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 //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copies the '\0' as well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clone[0] =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'c'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orig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 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hello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clone);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cello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EB6C44-E8D2-64A7-6E79-0B9052902E61}"/>
              </a:ext>
            </a:extLst>
          </p:cNvPr>
          <p:cNvSpPr/>
          <p:nvPr/>
        </p:nvSpPr>
        <p:spPr>
          <a:xfrm>
            <a:off x="5670963" y="4132036"/>
            <a:ext cx="5911437" cy="24491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string.h</a:t>
            </a:r>
            <a:r>
              <a:rPr lang="en-US" dirty="0">
                <a:latin typeface="Source Sans 3" panose="020B0303030403020204" pitchFamily="34" charset="0"/>
              </a:rPr>
              <a:t> library: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87200" cy="14478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</a:t>
            </a:r>
            <a:r>
              <a:rPr lang="en-US" dirty="0">
                <a:latin typeface="Source Sans 3" panose="020B0303030403020204" pitchFamily="34" charset="0"/>
              </a:rPr>
              <a:t>: copies the contents of the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src</a:t>
            </a:r>
            <a:r>
              <a:rPr lang="en-US" dirty="0">
                <a:latin typeface="Source Sans 3" panose="020B0303030403020204" pitchFamily="34" charset="0"/>
              </a:rPr>
              <a:t> string—assumed to be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'\0'</a:t>
            </a:r>
            <a:r>
              <a:rPr lang="en-US" dirty="0">
                <a:latin typeface="Source Sans 3" panose="020B0303030403020204" pitchFamily="34" charset="0"/>
              </a:rPr>
              <a:t>-terminated—into the space addressed by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dst</a:t>
            </a:r>
            <a:r>
              <a:rPr lang="en-US" dirty="0">
                <a:latin typeface="Source Sans 3" panose="020B0303030403020204" pitchFamily="34" charset="0"/>
              </a:rPr>
              <a:t>.</a:t>
            </a:r>
            <a:endParaRPr lang="en-US" altLang="x-none" dirty="0">
              <a:latin typeface="Source Sans 3" panose="020B0303030403020204" pitchFamily="34" charset="0"/>
              <a:cs typeface="Times New Roman" charset="0"/>
            </a:endParaRPr>
          </a:p>
        </p:txBody>
      </p:sp>
      <p:sp>
        <p:nvSpPr>
          <p:cNvPr id="8" name="$ ./strcmp_ex cat camel 2…">
            <a:extLst>
              <a:ext uri="{FF2B5EF4-FFF2-40B4-BE49-F238E27FC236}">
                <a16:creationId xmlns:a16="http://schemas.microsoft.com/office/drawing/2014/main" id="{48F881AB-391F-B540-9668-AD187E37415B}"/>
              </a:ext>
            </a:extLst>
          </p:cNvPr>
          <p:cNvSpPr txBox="1"/>
          <p:nvPr/>
        </p:nvSpPr>
        <p:spPr>
          <a:xfrm>
            <a:off x="1341830" y="11679983"/>
            <a:ext cx="21087954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$ ./strcmp_ex cat camel 2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String "cat" comes after "camel" in the alphabet.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Up to character 2, "cat" is the same as "camel" in the alphabet.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DC8AB6-BD0D-F5CF-DFE4-997AF7113FB0}"/>
              </a:ext>
            </a:extLst>
          </p:cNvPr>
          <p:cNvSpPr txBox="1"/>
          <p:nvPr/>
        </p:nvSpPr>
        <p:spPr>
          <a:xfrm>
            <a:off x="5759043" y="4542951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orig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FE52A90-172B-85F9-F23C-CC3E3BE941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887422"/>
              </p:ext>
            </p:extLst>
          </p:nvPr>
        </p:nvGraphicFramePr>
        <p:xfrm>
          <a:off x="6717027" y="5433602"/>
          <a:ext cx="4537272" cy="830263"/>
        </p:xfrm>
        <a:graphic>
          <a:graphicData uri="http://schemas.openxmlformats.org/drawingml/2006/table">
            <a:tbl>
              <a:tblPr/>
              <a:tblGrid>
                <a:gridCol w="75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D553E70-DB82-F0D8-CEF2-BE70446B265B}"/>
              </a:ext>
            </a:extLst>
          </p:cNvPr>
          <p:cNvSpPr txBox="1"/>
          <p:nvPr/>
        </p:nvSpPr>
        <p:spPr>
          <a:xfrm>
            <a:off x="5615246" y="5872484"/>
            <a:ext cx="873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clone</a:t>
            </a:r>
          </a:p>
        </p:txBody>
      </p: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3AC3CA35-BBAD-3957-1581-62F6BE38E0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272732"/>
              </p:ext>
            </p:extLst>
          </p:nvPr>
        </p:nvGraphicFramePr>
        <p:xfrm>
          <a:off x="6722964" y="4104069"/>
          <a:ext cx="4537272" cy="830263"/>
        </p:xfrm>
        <a:graphic>
          <a:graphicData uri="http://schemas.openxmlformats.org/drawingml/2006/table">
            <a:tbl>
              <a:tblPr/>
              <a:tblGrid>
                <a:gridCol w="75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053AD77E-15E9-BB1F-A231-D8CC250C3C39}"/>
              </a:ext>
            </a:extLst>
          </p:cNvPr>
          <p:cNvSpPr/>
          <p:nvPr/>
        </p:nvSpPr>
        <p:spPr>
          <a:xfrm>
            <a:off x="6820289" y="5872484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227302-5C97-0A1C-7199-8D180C82FE06}"/>
              </a:ext>
            </a:extLst>
          </p:cNvPr>
          <p:cNvSpPr/>
          <p:nvPr/>
        </p:nvSpPr>
        <p:spPr>
          <a:xfrm>
            <a:off x="7598340" y="5866526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B51AB7-4BE7-FC9D-290C-F725BAEBFD3F}"/>
              </a:ext>
            </a:extLst>
          </p:cNvPr>
          <p:cNvSpPr/>
          <p:nvPr/>
        </p:nvSpPr>
        <p:spPr>
          <a:xfrm>
            <a:off x="8340689" y="5866526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49EC36-7A9E-4EF2-A74B-FF5B39226B2B}"/>
              </a:ext>
            </a:extLst>
          </p:cNvPr>
          <p:cNvSpPr/>
          <p:nvPr/>
        </p:nvSpPr>
        <p:spPr>
          <a:xfrm>
            <a:off x="9086404" y="5872444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23F4DB-C6BE-20A0-19F0-BBE1D57E6DE7}"/>
              </a:ext>
            </a:extLst>
          </p:cNvPr>
          <p:cNvSpPr/>
          <p:nvPr/>
        </p:nvSpPr>
        <p:spPr>
          <a:xfrm>
            <a:off x="9847627" y="5866526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543B0A-D36C-9960-B710-AC1C54137327}"/>
              </a:ext>
            </a:extLst>
          </p:cNvPr>
          <p:cNvSpPr/>
          <p:nvPr/>
        </p:nvSpPr>
        <p:spPr>
          <a:xfrm>
            <a:off x="10606804" y="5866526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BAC2E7D-F9ED-4FDA-8D9B-B5514E1AD60F}"/>
              </a:ext>
            </a:extLst>
          </p:cNvPr>
          <p:cNvCxnSpPr/>
          <p:nvPr/>
        </p:nvCxnSpPr>
        <p:spPr>
          <a:xfrm>
            <a:off x="7048889" y="5052602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011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6 2.22222E-6 L 0.06251 2.22222E-6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51 2.22222E-6 L 0.12501 2.22222E-6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501 2.22222E-6 L 0.18751 2.22222E-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126 2.22222E-6 L 0.25001 2.22222E-6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001 2.22222E-6 L 0.31251 2.22222E-6 " pathEditMode="relative" rAng="0" ptsTypes="AA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7" grpId="0"/>
      <p:bldP spid="10" grpId="0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7FAEA17-F77A-15FE-7106-24474E0AE77E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8" name="Group 63">
            <a:extLst>
              <a:ext uri="{FF2B5EF4-FFF2-40B4-BE49-F238E27FC236}">
                <a16:creationId xmlns:a16="http://schemas.microsoft.com/office/drawing/2014/main" id="{39D15C01-659D-1598-9DC4-29980EF4A7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413901"/>
              </p:ext>
            </p:extLst>
          </p:nvPr>
        </p:nvGraphicFramePr>
        <p:xfrm>
          <a:off x="5834192" y="49672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2667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We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must make sure there is enough space </a:t>
            </a:r>
            <a:r>
              <a:rPr lang="en-US" dirty="0">
                <a:latin typeface="Source Sans 3" panose="020B0303030403020204" pitchFamily="34" charset="0"/>
              </a:rPr>
              <a:t>at the destination to hold the 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</a:rPr>
              <a:t>entire copy</a:t>
            </a:r>
            <a:r>
              <a:rPr lang="en-US" dirty="0">
                <a:latin typeface="Source Sans 3" panose="020B0303030403020204" pitchFamily="34" charset="0"/>
              </a:rPr>
              <a:t>, including 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'\0'</a:t>
            </a:r>
            <a:r>
              <a:rPr lang="en-US" dirty="0">
                <a:latin typeface="Source Sans 3" panose="020B0303030403020204" pitchFamily="34" charset="0"/>
              </a:rPr>
              <a:t> character.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	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tiny[6];</a:t>
            </a:r>
            <a:endParaRPr lang="en-US" sz="1800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(tiny, </a:t>
            </a:r>
            <a:r>
              <a:rPr lang="en-US" sz="18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"hello, world!"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 </a:t>
            </a:r>
            <a:r>
              <a:rPr lang="en-US" sz="18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bigger than tiny can bear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Writing past array bounds is an example of a </a:t>
            </a:r>
            <a:r>
              <a:rPr lang="en-US" b="1" dirty="0">
                <a:solidFill>
                  <a:srgbClr val="0432FF"/>
                </a:solidFill>
              </a:rPr>
              <a:t>buffer overflow</a:t>
            </a:r>
            <a:r>
              <a:rPr lang="en-US" dirty="0"/>
              <a:t>.  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1672BF60-D47D-E450-6DF0-621825727C28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556E0DA-C62A-CC1A-0803-3BE7F64F80D1}"/>
              </a:ext>
            </a:extLst>
          </p:cNvPr>
          <p:cNvSpPr txBox="1"/>
          <p:nvPr/>
        </p:nvSpPr>
        <p:spPr>
          <a:xfrm>
            <a:off x="412315" y="5040868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tiny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25663C-EEE6-59F9-EE6F-BBCE22338744}"/>
              </a:ext>
            </a:extLst>
          </p:cNvPr>
          <p:cNvSpPr txBox="1"/>
          <p:nvPr/>
        </p:nvSpPr>
        <p:spPr>
          <a:xfrm>
            <a:off x="10999510" y="5408200"/>
            <a:ext cx="119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😢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22F6D9F-39AD-F027-7010-89A957076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string.h</a:t>
            </a:r>
            <a:r>
              <a:rPr lang="en-US" dirty="0">
                <a:latin typeface="Source Sans 3" panose="020B0303030403020204" pitchFamily="34" charset="0"/>
              </a:rPr>
              <a:t> library: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406AD9-6212-D80A-4BD2-1E3BC897F622}"/>
              </a:ext>
            </a:extLst>
          </p:cNvPr>
          <p:cNvSpPr txBox="1"/>
          <p:nvPr/>
        </p:nvSpPr>
        <p:spPr>
          <a:xfrm>
            <a:off x="2057400" y="3847081"/>
            <a:ext cx="7750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  <a:latin typeface="Source Sans 3" panose="020B0303030403020204" pitchFamily="34" charset="0"/>
              </a:rPr>
              <a:t>Buffer overflows</a:t>
            </a:r>
            <a:r>
              <a:rPr lang="en-US" dirty="0">
                <a:latin typeface="Source Sans 3" panose="020B0303030403020204" pitchFamily="34" charset="0"/>
              </a:rPr>
              <a:t> are a leading source of security bugs and account for a disproportionate share of vulnerabilities.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36F7C7-DAC8-41BC-1542-F5C666ADBD70}"/>
              </a:ext>
            </a:extLst>
          </p:cNvPr>
          <p:cNvSpPr txBox="1"/>
          <p:nvPr/>
        </p:nvSpPr>
        <p:spPr>
          <a:xfrm>
            <a:off x="6248400" y="5779113"/>
            <a:ext cx="518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In this case, the </a:t>
            </a:r>
            <a:r>
              <a:rPr lang="en-US" dirty="0">
                <a:solidFill>
                  <a:srgbClr val="0432FF"/>
                </a:solidFill>
                <a:latin typeface="Source Sans 3" panose="020B0303030403020204" pitchFamily="34" charset="0"/>
              </a:rPr>
              <a:t>buffer overflow</a:t>
            </a:r>
            <a:r>
              <a:rPr lang="en-US" dirty="0">
                <a:latin typeface="Source Sans 3" panose="020B0303030403020204" pitchFamily="34" charset="0"/>
              </a:rPr>
              <a:t> could very well overwrite memory set aside for other local variables, since they are generally allocated next to each other.</a:t>
            </a:r>
          </a:p>
        </p:txBody>
      </p:sp>
    </p:spTree>
    <p:extLst>
      <p:ext uri="{BB962C8B-B14F-4D97-AF65-F5344CB8AC3E}">
        <p14:creationId xmlns:p14="http://schemas.microsoft.com/office/powerpoint/2010/main" val="103689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0292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strncpy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n)</a:t>
            </a:r>
            <a:r>
              <a:rPr lang="en-US" dirty="0">
                <a:latin typeface="Source Sans 3" panose="020B0303030403020204" pitchFamily="34" charset="0"/>
              </a:rPr>
              <a:t>: copies at most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dirty="0">
                <a:latin typeface="Source Sans 3" panose="020B0303030403020204" pitchFamily="34" charset="0"/>
              </a:rPr>
              <a:t> bytes from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src</a:t>
            </a:r>
            <a:r>
              <a:rPr lang="en-US" dirty="0">
                <a:latin typeface="Source Sans 3" panose="020B0303030403020204" pitchFamily="34" charset="0"/>
              </a:rPr>
              <a:t> into the string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dst</a:t>
            </a:r>
            <a:r>
              <a:rPr lang="en-US" dirty="0">
                <a:latin typeface="Source Sans 3" panose="020B0303030403020204" pitchFamily="34" charset="0"/>
              </a:rPr>
              <a:t>. Unless there’s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'\0'</a:t>
            </a:r>
            <a:r>
              <a:rPr lang="en-US" dirty="0">
                <a:latin typeface="Source Sans 3" panose="020B0303030403020204" pitchFamily="34" charset="0"/>
              </a:rPr>
              <a:t> in these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dirty="0">
                <a:latin typeface="Source Sans 3" panose="020B0303030403020204" pitchFamily="34" charset="0"/>
              </a:rPr>
              <a:t> bytes ,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dst</a:t>
            </a:r>
            <a:r>
              <a:rPr lang="en-US" dirty="0">
                <a:latin typeface="Source Sans 3" panose="020B0303030403020204" pitchFamily="34" charset="0"/>
              </a:rPr>
              <a:t> won’t get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'\0'</a:t>
            </a:r>
            <a:r>
              <a:rPr lang="en-US" dirty="0">
                <a:latin typeface="Source Sans 3" panose="020B0303030403020204" pitchFamily="34" charset="0"/>
              </a:rPr>
              <a:t> either.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latin typeface="Source Sans 3" panose="020B0303030403020204" pitchFamily="34" charset="0"/>
              </a:rPr>
              <a:t>When we fail to terminate a character array with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'\0'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but treat it as a C string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anyway</a:t>
            </a:r>
            <a:r>
              <a:rPr lang="en-US" dirty="0">
                <a:latin typeface="Source Sans 3" panose="020B0303030403020204" pitchFamily="34" charset="0"/>
              </a:rPr>
              <a:t>, string library function can’t work properly—e.g.,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strlen</a:t>
            </a:r>
            <a:r>
              <a:rPr lang="en-US" dirty="0">
                <a:latin typeface="Source Sans 3" panose="020B0303030403020204" pitchFamily="34" charset="0"/>
              </a:rPr>
              <a:t> will continue reading beyond the bounds of its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src</a:t>
            </a:r>
            <a:r>
              <a:rPr lang="en-US" dirty="0">
                <a:latin typeface="Source Sans 3" panose="020B0303030403020204" pitchFamily="34" charset="0"/>
              </a:rPr>
              <a:t> in search of a mystery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'\0'</a:t>
            </a:r>
            <a:r>
              <a:rPr lang="en-US" dirty="0">
                <a:latin typeface="Source Sans 3" panose="020B0303030403020204" pitchFamily="34" charset="0"/>
              </a:rPr>
              <a:t>!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67B7BFC-B209-4D19-92DF-EA4E524BD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string.h</a:t>
            </a:r>
            <a:r>
              <a:rPr lang="en-US" dirty="0">
                <a:latin typeface="Source Sans 3" panose="020B0303030403020204" pitchFamily="34" charset="0"/>
              </a:rPr>
              <a:t> library: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strncpy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E5D198-AF73-5FA9-5845-31E883921C85}"/>
              </a:ext>
            </a:extLst>
          </p:cNvPr>
          <p:cNvSpPr/>
          <p:nvPr/>
        </p:nvSpPr>
        <p:spPr>
          <a:xfrm>
            <a:off x="1600200" y="2438400"/>
            <a:ext cx="8686800" cy="1754326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tight[8];				</a:t>
            </a:r>
            <a:endParaRPr lang="en-US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strncpy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(tight,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"continue"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8);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doesn’t write the '\0'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snug[8];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strncpy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(snug,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"persist"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8);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// barely has space for '\0'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roomy[8];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strncpy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(roomy,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"endure"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8);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// doesn’t even touch roomy[7] </a:t>
            </a:r>
          </a:p>
        </p:txBody>
      </p:sp>
    </p:spTree>
    <p:extLst>
      <p:ext uri="{BB962C8B-B14F-4D97-AF65-F5344CB8AC3E}">
        <p14:creationId xmlns:p14="http://schemas.microsoft.com/office/powerpoint/2010/main" val="129715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56FD8-9E0A-0747-BDB0-0CF8853D5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64770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What value should fill in the blank?</a:t>
            </a:r>
          </a:p>
          <a:p>
            <a:pPr marL="858838" indent="-512763">
              <a:buFont typeface="+mj-lt"/>
              <a:buAutoNum type="alphaUcPeriod"/>
            </a:pPr>
            <a:r>
              <a:rPr lang="en-US" dirty="0">
                <a:latin typeface="Source Sans 3" panose="020B0303030403020204" pitchFamily="34" charset="0"/>
              </a:rPr>
              <a:t>4</a:t>
            </a:r>
          </a:p>
          <a:p>
            <a:pPr marL="858838" indent="-512763">
              <a:buFont typeface="+mj-lt"/>
              <a:buAutoNum type="alphaUcPeriod"/>
            </a:pPr>
            <a:r>
              <a:rPr lang="en-US" dirty="0">
                <a:latin typeface="Source Sans 3" panose="020B0303030403020204" pitchFamily="34" charset="0"/>
              </a:rPr>
              <a:t>5</a:t>
            </a:r>
          </a:p>
          <a:p>
            <a:pPr marL="858838" indent="-512763">
              <a:buFont typeface="+mj-lt"/>
              <a:buAutoNum type="alphaUcPeriod"/>
            </a:pPr>
            <a:r>
              <a:rPr lang="en-US" dirty="0">
                <a:latin typeface="Source Sans 3" panose="020B0303030403020204" pitchFamily="34" charset="0"/>
              </a:rPr>
              <a:t>6</a:t>
            </a:r>
          </a:p>
          <a:p>
            <a:pPr marL="858838" indent="-512763">
              <a:buFont typeface="+mj-lt"/>
              <a:buAutoNum type="alphaUcPeriod"/>
            </a:pPr>
            <a:r>
              <a:rPr lang="en-US" dirty="0">
                <a:latin typeface="Source Sans 3" panose="020B0303030403020204" pitchFamily="34" charset="0"/>
              </a:rPr>
              <a:t>12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637533-7DA7-A540-8C4A-C8781852C152}"/>
              </a:ext>
            </a:extLst>
          </p:cNvPr>
          <p:cNvSpPr txBox="1">
            <a:spLocks/>
          </p:cNvSpPr>
          <p:nvPr/>
        </p:nvSpPr>
        <p:spPr bwMode="auto">
          <a:xfrm>
            <a:off x="6934200" y="1321130"/>
            <a:ext cx="4876800" cy="518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str[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_________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(str,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"hello"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950F07-0F69-90F0-C58A-37CAC3DEC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5605" y="5455777"/>
            <a:ext cx="1227370" cy="106708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F7A7B660-FC41-4FA3-025B-9F916243BE24}"/>
              </a:ext>
            </a:extLst>
          </p:cNvPr>
          <p:cNvSpPr/>
          <p:nvPr/>
        </p:nvSpPr>
        <p:spPr>
          <a:xfrm>
            <a:off x="381000" y="2743200"/>
            <a:ext cx="685800" cy="609600"/>
          </a:xfrm>
          <a:prstGeom prst="ellipse">
            <a:avLst/>
          </a:prstGeom>
          <a:noFill/>
          <a:ln w="508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37CBE59-CCB5-8329-7DAC-B92B15D2A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string.h</a:t>
            </a:r>
            <a:r>
              <a:rPr lang="en-US" dirty="0">
                <a:latin typeface="Source Sans 3" panose="020B0303030403020204" pitchFamily="34" charset="0"/>
              </a:rPr>
              <a:t> Etudes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A4B7A-7CC7-B50D-3222-8B066A724558}"/>
              </a:ext>
            </a:extLst>
          </p:cNvPr>
          <p:cNvSpPr txBox="1"/>
          <p:nvPr/>
        </p:nvSpPr>
        <p:spPr>
          <a:xfrm>
            <a:off x="1046408" y="5826376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</a:rPr>
              <a:t>Thought question</a:t>
            </a:r>
            <a:r>
              <a:rPr lang="en-US" dirty="0">
                <a:latin typeface="Source Sans 3" panose="020B0303030403020204" pitchFamily="34" charset="0"/>
              </a:rPr>
              <a:t>: Will 12 work, even if it’s not ideal? What about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strlen("hello") + 1</a:t>
            </a:r>
            <a:r>
              <a:rPr lang="en-US" dirty="0">
                <a:latin typeface="Source Sans 3" panose="020B0303030403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8454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F810F-2718-D94E-BC5B-40F6EEB0B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What is printed out by the following program?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92610-3B0D-B643-A939-65B7990E6883}"/>
              </a:ext>
            </a:extLst>
          </p:cNvPr>
          <p:cNvSpPr txBox="1"/>
          <p:nvPr/>
        </p:nvSpPr>
        <p:spPr>
          <a:xfrm>
            <a:off x="6892781" y="3423634"/>
            <a:ext cx="488627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tx1"/>
              </a:buClr>
              <a:buFont typeface="+mj-lt"/>
              <a:buAutoNum type="alphaUcPeriod"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 = Hi,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8</a:t>
            </a:r>
          </a:p>
          <a:p>
            <a:pPr marL="457200" indent="-457200" algn="l">
              <a:buClr>
                <a:schemeClr val="tx1"/>
              </a:buClr>
              <a:buFont typeface="+mj-lt"/>
              <a:buAutoNum type="alphaUcPeriod"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 = Hi,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2</a:t>
            </a:r>
          </a:p>
          <a:p>
            <a:pPr marL="457200" indent="-457200" algn="l">
              <a:buClr>
                <a:schemeClr val="tx1"/>
              </a:buClr>
              <a:buFont typeface="+mj-lt"/>
              <a:buAutoNum type="alphaUcPeriod"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 = Hi earth,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8</a:t>
            </a:r>
          </a:p>
          <a:p>
            <a:pPr marL="457200" indent="-457200" algn="l">
              <a:buClr>
                <a:schemeClr val="tx1"/>
              </a:buClr>
              <a:buFont typeface="+mj-lt"/>
              <a:buAutoNum type="alphaUcPeriod"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 = Hi earth,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D80333-7654-3650-0A05-5FFF28933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5605" y="5455777"/>
            <a:ext cx="1227370" cy="106708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C61963C-76AC-AC33-2D16-BDAB7B3848B7}"/>
              </a:ext>
            </a:extLst>
          </p:cNvPr>
          <p:cNvSpPr/>
          <p:nvPr/>
        </p:nvSpPr>
        <p:spPr>
          <a:xfrm>
            <a:off x="6772406" y="3728434"/>
            <a:ext cx="609600" cy="609600"/>
          </a:xfrm>
          <a:prstGeom prst="ellipse">
            <a:avLst/>
          </a:prstGeom>
          <a:noFill/>
          <a:ln w="508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31C0D14-C2D3-9404-87BF-87511F735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string.h</a:t>
            </a:r>
            <a:r>
              <a:rPr lang="en-US" dirty="0">
                <a:latin typeface="Source Sans 3" panose="020B0303030403020204" pitchFamily="34" charset="0"/>
              </a:rPr>
              <a:t> Etudes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37ACCA-8C0A-B7DE-CF3D-00D7C0538DCD}"/>
              </a:ext>
            </a:extLst>
          </p:cNvPr>
          <p:cNvSpPr/>
          <p:nvPr/>
        </p:nvSpPr>
        <p:spPr>
          <a:xfrm>
            <a:off x="1006613" y="2046238"/>
            <a:ext cx="5313869" cy="2308324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marL="0" indent="0" algn="l">
              <a:spcAft>
                <a:spcPts val="600"/>
              </a:spcAft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str[9];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(str,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"Hi earth"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str[2] = '\0';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("str = %s,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zu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\n",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str, strlen(str));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6257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7348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strcat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dst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</a:t>
            </a:r>
            <a:r>
              <a:rPr lang="en-US" sz="2400" b="1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src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</a:t>
            </a:r>
            <a:r>
              <a:rPr lang="en-US" sz="2400" dirty="0">
                <a:latin typeface="Source Sans 3" panose="020B0303030403020204" pitchFamily="34" charset="0"/>
              </a:rPr>
              <a:t>: appends the contents of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src</a:t>
            </a:r>
            <a:r>
              <a:rPr lang="en-US" sz="2400" dirty="0">
                <a:latin typeface="Source Sans 3" panose="020B0303030403020204" pitchFamily="34" charset="0"/>
              </a:rPr>
              <a:t> to the contents of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dst</a:t>
            </a:r>
            <a:br>
              <a:rPr lang="en-US" sz="2400" dirty="0">
                <a:latin typeface="Source Sans 3" panose="020B0303030403020204" pitchFamily="34" charset="0"/>
              </a:rPr>
            </a:b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strncat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dst</a:t>
            </a:r>
            <a:r>
              <a:rPr lang="en-US" sz="2400" b="1" dirty="0">
                <a:latin typeface="Source Sans 3" panose="020B0303030403020204" pitchFamily="34" charset="0"/>
                <a:cs typeface="Consolas" panose="020B0609020204030204" pitchFamily="49" charset="0"/>
              </a:rPr>
              <a:t>,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src</a:t>
            </a:r>
            <a:r>
              <a:rPr lang="en-US" sz="2400" b="1" dirty="0">
                <a:latin typeface="Source Sans 3" panose="020B0303030403020204" pitchFamily="34" charset="0"/>
                <a:cs typeface="Consolas" panose="020B0609020204030204" pitchFamily="49" charset="0"/>
              </a:rPr>
              <a:t>,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n)</a:t>
            </a:r>
            <a:r>
              <a:rPr lang="en-US" sz="2400" dirty="0">
                <a:latin typeface="Source Sans 3" panose="020B0303030403020204" pitchFamily="34" charset="0"/>
              </a:rPr>
              <a:t>: same, but appends at most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sz="2400" dirty="0">
                <a:latin typeface="Source Sans 3" panose="020B0303030403020204" pitchFamily="34" charset="0"/>
              </a:rPr>
              <a:t> non-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'\0</a:t>
            </a:r>
            <a:r>
              <a:rPr lang="en-US" sz="2400" dirty="0">
                <a:latin typeface="Source Sans 3" panose="020B0303030403020204" pitchFamily="34" charset="0"/>
              </a:rPr>
              <a:t> bytes from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src</a:t>
            </a:r>
            <a:endParaRPr lang="en-US" sz="24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endParaRPr lang="en-US" altLang="x-none" sz="24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r>
              <a:rPr lang="en-US" sz="2400" dirty="0">
                <a:latin typeface="Source Sans 3" panose="020B0303030403020204" pitchFamily="34" charset="0"/>
              </a:rPr>
              <a:t>Both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strcat</a:t>
            </a:r>
            <a:r>
              <a:rPr lang="en-US" sz="2400" dirty="0">
                <a:latin typeface="Source Sans 3" panose="020B0303030403020204" pitchFamily="34" charset="0"/>
              </a:rPr>
              <a:t> and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strncat</a:t>
            </a:r>
            <a:r>
              <a:rPr lang="en-US" sz="2400" dirty="0">
                <a:latin typeface="Source Sans 3" panose="020B0303030403020204" pitchFamily="34" charset="0"/>
              </a:rPr>
              <a:t> overwrite the old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'\0'</a:t>
            </a:r>
            <a:r>
              <a:rPr lang="en-US" sz="2400" dirty="0">
                <a:latin typeface="Source Sans 3" panose="020B0303030403020204" pitchFamily="34" charset="0"/>
              </a:rPr>
              <a:t> and add a new one at the end.  Restated, both assume the destination already contains a properly null-terminated string and blindly append beginning at its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'\0'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  <a:br>
              <a:rPr lang="en-US" sz="2400" dirty="0">
                <a:latin typeface="Source Sans 3" panose="020B0303030403020204" pitchFamily="34" charset="0"/>
              </a:rPr>
            </a:br>
            <a:r>
              <a:rPr lang="en-US" sz="2400" dirty="0">
                <a:latin typeface="Source Sans 3" panose="020B0303030403020204" pitchFamily="34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>
                <a:latin typeface="Source Sans 3" panose="020B0303030403020204" pitchFamily="34" charset="0"/>
              </a:rPr>
              <a:t>Note that we can’t concatenate C strings using + as we can in C++ and Python.  That’s a modern idea that C is too old, stubborn, and curmudgeony to support.</a:t>
            </a:r>
          </a:p>
          <a:p>
            <a:pPr marL="0" indent="0" algn="ctr">
              <a:buNone/>
            </a:pPr>
            <a:endParaRPr lang="en-US" altLang="x-none" sz="24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marL="0" indent="0">
              <a:buNone/>
            </a:pPr>
            <a:endParaRPr lang="en-US" altLang="x-none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8" name="$ ./strcmp_ex cat camel 2…">
            <a:extLst>
              <a:ext uri="{FF2B5EF4-FFF2-40B4-BE49-F238E27FC236}">
                <a16:creationId xmlns:a16="http://schemas.microsoft.com/office/drawing/2014/main" id="{48F881AB-391F-B540-9668-AD187E37415B}"/>
              </a:ext>
            </a:extLst>
          </p:cNvPr>
          <p:cNvSpPr txBox="1"/>
          <p:nvPr/>
        </p:nvSpPr>
        <p:spPr>
          <a:xfrm>
            <a:off x="1341830" y="11679983"/>
            <a:ext cx="21087954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$ ./strcmp_ex cat camel 2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String "cat" comes after "camel" in the alphabet.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Up to character 2, "cat" is the same as "camel" in the alphabet.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6714FC-B8B9-104D-A9C5-3CC404BA12B7}"/>
              </a:ext>
            </a:extLst>
          </p:cNvPr>
          <p:cNvSpPr/>
          <p:nvPr/>
        </p:nvSpPr>
        <p:spPr>
          <a:xfrm>
            <a:off x="76200" y="2819400"/>
            <a:ext cx="1203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endParaRPr lang="en-US" sz="2400" dirty="0"/>
          </a:p>
          <a:p>
            <a:pPr marL="0" indent="0" algn="l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B572195-0671-9176-6AEE-918C37878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string.h</a:t>
            </a:r>
            <a:r>
              <a:rPr lang="en-US" dirty="0">
                <a:latin typeface="Source Sans 3" panose="020B0303030403020204" pitchFamily="34" charset="0"/>
              </a:rPr>
              <a:t> library: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strcat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strncat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48FC6A-6B72-B2DF-39C5-AA558EAFFE40}"/>
              </a:ext>
            </a:extLst>
          </p:cNvPr>
          <p:cNvSpPr/>
          <p:nvPr/>
        </p:nvSpPr>
        <p:spPr>
          <a:xfrm>
            <a:off x="1066800" y="2155337"/>
            <a:ext cx="9906000" cy="1200329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greeting[13];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		  // enough space for strings + '\0'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(greeting,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"hello 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strcat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(greeting,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"world!"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 </a:t>
            </a:r>
            <a:endParaRPr lang="en-US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greeting);	 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hello world!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BADDF0-39BE-10B5-82F8-D0E04BA57F20}"/>
              </a:ext>
            </a:extLst>
          </p:cNvPr>
          <p:cNvSpPr/>
          <p:nvPr/>
        </p:nvSpPr>
        <p:spPr>
          <a:xfrm>
            <a:off x="1066800" y="3429000"/>
            <a:ext cx="9906000" cy="1200329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alert[16];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(alert,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”Alert: 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strncat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(alert,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"overflow detected"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15 – strlen(alert));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alert); 	 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Alert: overflow</a:t>
            </a:r>
          </a:p>
        </p:txBody>
      </p:sp>
    </p:spTree>
    <p:extLst>
      <p:ext uri="{BB962C8B-B14F-4D97-AF65-F5344CB8AC3E}">
        <p14:creationId xmlns:p14="http://schemas.microsoft.com/office/powerpoint/2010/main" val="40764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09A4B-4530-262D-7347-5168F067E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493DE-92E2-8EEF-ED4D-4053BBDD1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38FBB-BB4E-D985-F2A1-EBA6A1E71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600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When we pass a string as a parameter, it is passed as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. C passes the address of the first character rather than a copy of the whole array.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2002B9-F7E4-7390-458C-FCB7EE1EBBC7}"/>
              </a:ext>
            </a:extLst>
          </p:cNvPr>
          <p:cNvSpPr/>
          <p:nvPr/>
        </p:nvSpPr>
        <p:spPr>
          <a:xfrm>
            <a:off x="457200" y="2238361"/>
            <a:ext cx="11277600" cy="4278094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reprimand[] = </a:t>
            </a:r>
            <a:r>
              <a:rPr lang="en-US" sz="1600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"I told you to clean your room!!"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600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</a:t>
            </a:r>
            <a:r>
              <a:rPr lang="en-US" sz="1600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SpongeMom</a:t>
            </a:r>
            <a:r>
              <a:rPr lang="en-US" sz="1600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: %s\n"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reprimand);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mockmeme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(reprimand); </a:t>
            </a:r>
            <a:r>
              <a:rPr lang="en-US" sz="16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same as mock(&amp;reprimand[0]);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600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"SpongeBob: %s\n"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reprimand);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16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mockmeme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(char *text) { </a:t>
            </a:r>
            <a:r>
              <a:rPr lang="en-US" sz="16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catch location of some C string</a:t>
            </a:r>
            <a:endParaRPr lang="en-US" sz="16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bool upper = true;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for (size_t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0;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&lt; strlen(text);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++)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if (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isalpha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(text[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]))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text[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 = upper ?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toupper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(text[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]) :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tolower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(text[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upper = !upper;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2B3A9C3-9F8C-7FC6-A491-209FA40AA411}"/>
              </a:ext>
            </a:extLst>
          </p:cNvPr>
          <p:cNvSpPr txBox="1"/>
          <p:nvPr/>
        </p:nvSpPr>
        <p:spPr>
          <a:xfrm>
            <a:off x="8991600" y="2095500"/>
            <a:ext cx="32004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The declaration of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reprimand</a:t>
            </a:r>
            <a:r>
              <a:rPr lang="en-US" dirty="0">
                <a:latin typeface="Source Sans 3" panose="020B0303030403020204" pitchFamily="34" charset="0"/>
              </a:rPr>
              <a:t> allocates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array of length 32 and effectively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strcpy</a:t>
            </a:r>
            <a:r>
              <a:rPr lang="en-US" dirty="0" err="1">
                <a:latin typeface="Source Sans 3" panose="020B0303030403020204" pitchFamily="34" charset="0"/>
              </a:rPr>
              <a:t>’s</a:t>
            </a:r>
            <a:r>
              <a:rPr lang="en-US" dirty="0">
                <a:latin typeface="Source Sans 3" panose="020B0303030403020204" pitchFamily="34" charset="0"/>
              </a:rPr>
              <a:t> the string into it.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EC6581E-D719-BC2E-676D-E126D8EDCA04}"/>
              </a:ext>
            </a:extLst>
          </p:cNvPr>
          <p:cNvSpPr txBox="1"/>
          <p:nvPr/>
        </p:nvSpPr>
        <p:spPr>
          <a:xfrm>
            <a:off x="8991600" y="3491417"/>
            <a:ext cx="32004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Passing a C string to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mockmeme</a:t>
            </a:r>
            <a:r>
              <a:rPr lang="en-US" dirty="0">
                <a:latin typeface="Source Sans 3" panose="020B0303030403020204" pitchFamily="34" charset="0"/>
              </a:rPr>
              <a:t> is really passing the address of its leading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—or equivalently, the base address of the full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array.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7E7C0C-7A47-983F-5FF9-9038CED7B504}"/>
              </a:ext>
            </a:extLst>
          </p:cNvPr>
          <p:cNvSpPr txBox="1"/>
          <p:nvPr/>
        </p:nvSpPr>
        <p:spPr>
          <a:xfrm>
            <a:off x="8991600" y="5100935"/>
            <a:ext cx="32004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Changes to 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text</a:t>
            </a:r>
            <a:r>
              <a:rPr lang="en-US" dirty="0">
                <a:latin typeface="Source Sans 3" panose="020B0303030403020204" pitchFamily="34" charset="0"/>
              </a:rPr>
              <a:t> array are reflected in the original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reprimand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15E066-155B-6A26-DB5E-686F65CA0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5475245"/>
            <a:ext cx="1828800" cy="123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10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 animBg="1"/>
      <p:bldP spid="34" grpId="0" animBg="1"/>
      <p:bldP spid="35" grpId="0" animBg="1"/>
      <p:bldP spid="3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 and Suffixes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Since C strings are 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</a:rPr>
              <a:t>pointers to characters</a:t>
            </a:r>
            <a:r>
              <a:rPr lang="en-US" dirty="0">
                <a:latin typeface="Source Sans 3" panose="020B0303030403020204" pitchFamily="34" charset="0"/>
              </a:rPr>
              <a:t>—i.e.,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s—we can adjust the pointer to overlook characters at the beginning.</a:t>
            </a:r>
            <a:endParaRPr lang="en-US" dirty="0">
              <a:solidFill>
                <a:srgbClr val="00B050"/>
              </a:solidFill>
              <a:latin typeface="Source Sans 3" panose="020B0303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685969"/>
              </p:ext>
            </p:extLst>
          </p:nvPr>
        </p:nvGraphicFramePr>
        <p:xfrm>
          <a:off x="3126904" y="4572000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DDDACF-F03C-D84C-9953-C13AB28760C7}"/>
              </a:ext>
            </a:extLst>
          </p:cNvPr>
          <p:cNvSpPr txBox="1"/>
          <p:nvPr/>
        </p:nvSpPr>
        <p:spPr>
          <a:xfrm>
            <a:off x="2405544" y="592621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all</a:t>
            </a:r>
          </a:p>
        </p:txBody>
      </p:sp>
      <p:graphicFrame>
        <p:nvGraphicFramePr>
          <p:cNvPr id="7" name="Group 63">
            <a:extLst>
              <a:ext uri="{FF2B5EF4-FFF2-40B4-BE49-F238E27FC236}">
                <a16:creationId xmlns:a16="http://schemas.microsoft.com/office/drawing/2014/main" id="{F5692C1E-DDBC-594B-8222-00AE8C8F52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370344"/>
              </p:ext>
            </p:extLst>
          </p:nvPr>
        </p:nvGraphicFramePr>
        <p:xfrm>
          <a:off x="3126904" y="5486400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446071" y="5901531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some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600868"/>
              </p:ext>
            </p:extLst>
          </p:nvPr>
        </p:nvGraphicFramePr>
        <p:xfrm>
          <a:off x="5221052" y="5486400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339B55C-6488-E74B-AC0B-CFDD3E179063}"/>
              </a:ext>
            </a:extLst>
          </p:cNvPr>
          <p:cNvCxnSpPr>
            <a:cxnSpLocks/>
          </p:cNvCxnSpPr>
          <p:nvPr/>
        </p:nvCxnSpPr>
        <p:spPr>
          <a:xfrm flipV="1">
            <a:off x="3239852" y="5413931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934223" y="5413931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319E1BE-B1F7-8B40-BAE3-2875960D3BD9}"/>
              </a:ext>
            </a:extLst>
          </p:cNvPr>
          <p:cNvSpPr txBox="1"/>
          <p:nvPr/>
        </p:nvSpPr>
        <p:spPr>
          <a:xfrm>
            <a:off x="2331005" y="5032931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word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2F8B1B-5097-5367-2694-F2933E66A14E}"/>
              </a:ext>
            </a:extLst>
          </p:cNvPr>
          <p:cNvSpPr txBox="1"/>
          <p:nvPr/>
        </p:nvSpPr>
        <p:spPr>
          <a:xfrm>
            <a:off x="2133599" y="2356926"/>
            <a:ext cx="7848601" cy="175432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word[8];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(word,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	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fits perfectly!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*all = word;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*some = word + 4;	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same as some = &amp;word[4] 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all);		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racecar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some);	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car</a:t>
            </a:r>
          </a:p>
        </p:txBody>
      </p:sp>
    </p:spTree>
    <p:extLst>
      <p:ext uri="{BB962C8B-B14F-4D97-AF65-F5344CB8AC3E}">
        <p14:creationId xmlns:p14="http://schemas.microsoft.com/office/powerpoint/2010/main" val="221989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6CC5365-A446-723B-3C66-49AC905AF14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dirty="0">
                <a:latin typeface="Source Sans 3" panose="020B0303030403020204" pitchFamily="34" charset="0"/>
              </a:rPr>
              <a:t>What is printed out by the following program?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5265924" cy="5181600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0432FF"/>
                </a:solidFill>
                <a:latin typeface="Courier" pitchFamily="2" charset="0"/>
                <a:cs typeface="Consolas" panose="020B0609020204030204" pitchFamily="49" charset="0"/>
              </a:rPr>
              <a:t> </a:t>
            </a:r>
            <a:endParaRPr lang="en-US" sz="2400" dirty="0">
              <a:latin typeface="Courier" pitchFamily="2" charset="0"/>
              <a:cs typeface="Consolas" panose="020B0609020204030204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C5EB1A-5B7C-2144-9F16-99EEA7EC3A1F}"/>
              </a:ext>
            </a:extLst>
          </p:cNvPr>
          <p:cNvSpPr txBox="1"/>
          <p:nvPr/>
        </p:nvSpPr>
        <p:spPr>
          <a:xfrm>
            <a:off x="7362850" y="2368867"/>
            <a:ext cx="19367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LcPeriod"/>
            </a:pP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magoes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LcPeriod"/>
            </a:pP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magtoes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LcPeriod"/>
            </a:pP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pomag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graphicFrame>
        <p:nvGraphicFramePr>
          <p:cNvPr id="18" name="Group 63">
            <a:extLst>
              <a:ext uri="{FF2B5EF4-FFF2-40B4-BE49-F238E27FC236}">
                <a16:creationId xmlns:a16="http://schemas.microsoft.com/office/drawing/2014/main" id="{FCB24563-35A9-134A-B290-C0E0345058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276287"/>
              </p:ext>
            </p:extLst>
          </p:nvPr>
        </p:nvGraphicFramePr>
        <p:xfrm>
          <a:off x="1194768" y="5645596"/>
          <a:ext cx="6272832" cy="830263"/>
        </p:xfrm>
        <a:graphic>
          <a:graphicData uri="http://schemas.openxmlformats.org/drawingml/2006/table">
            <a:tbl>
              <a:tblPr/>
              <a:tblGrid>
                <a:gridCol w="677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  <a:gridCol w="856568">
                  <a:extLst>
                    <a:ext uri="{9D8B030D-6E8A-4147-A177-3AD203B41FA5}">
                      <a16:colId xmlns:a16="http://schemas.microsoft.com/office/drawing/2014/main" val="1148163429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'p'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't'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't'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's'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" name="Group 63">
            <a:extLst>
              <a:ext uri="{FF2B5EF4-FFF2-40B4-BE49-F238E27FC236}">
                <a16:creationId xmlns:a16="http://schemas.microsoft.com/office/drawing/2014/main" id="{53E4BA59-E59E-AD48-BBCF-B7F3EF8459D0}"/>
              </a:ext>
            </a:extLst>
          </p:cNvPr>
          <p:cNvGraphicFramePr>
            <a:graphicFrameLocks noGrp="1"/>
          </p:cNvGraphicFramePr>
          <p:nvPr/>
        </p:nvGraphicFramePr>
        <p:xfrm>
          <a:off x="1194768" y="4572000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0xf0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1B1E4F7F-08AD-974F-A0A1-90ED2D4F3296}"/>
              </a:ext>
            </a:extLst>
          </p:cNvPr>
          <p:cNvSpPr txBox="1"/>
          <p:nvPr/>
        </p:nvSpPr>
        <p:spPr>
          <a:xfrm>
            <a:off x="261011" y="5032931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fruit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B2B65C-8995-8A43-805F-F878BE957092}"/>
              </a:ext>
            </a:extLst>
          </p:cNvPr>
          <p:cNvSpPr txBox="1"/>
          <p:nvPr/>
        </p:nvSpPr>
        <p:spPr>
          <a:xfrm>
            <a:off x="123152" y="6106527"/>
            <a:ext cx="1011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veggie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B3F5ED1-A319-1B4F-B9FC-EA97690F28AB}"/>
              </a:ext>
            </a:extLst>
          </p:cNvPr>
          <p:cNvCxnSpPr>
            <a:cxnSpLocks/>
          </p:cNvCxnSpPr>
          <p:nvPr/>
        </p:nvCxnSpPr>
        <p:spPr>
          <a:xfrm>
            <a:off x="1600200" y="5256352"/>
            <a:ext cx="1143000" cy="85017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A3C1D3E6-1D64-E3A6-5C8C-2AF2C3AB2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5605" y="5455777"/>
            <a:ext cx="1227370" cy="106708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C14331D-C2D8-7C97-3A4B-84F5187613F2}"/>
              </a:ext>
            </a:extLst>
          </p:cNvPr>
          <p:cNvSpPr/>
          <p:nvPr/>
        </p:nvSpPr>
        <p:spPr>
          <a:xfrm>
            <a:off x="7124700" y="3124200"/>
            <a:ext cx="2247900" cy="47194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C3D9AC0-32AC-EF34-D167-F0AE2FCD1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string.h</a:t>
            </a:r>
            <a:r>
              <a:rPr lang="en-US" dirty="0">
                <a:latin typeface="Source Sans 3" panose="020B0303030403020204" pitchFamily="34" charset="0"/>
              </a:rPr>
              <a:t> Etudes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66602E-5FF3-7B2B-5521-F382849FB5A4}"/>
              </a:ext>
            </a:extLst>
          </p:cNvPr>
          <p:cNvSpPr/>
          <p:nvPr/>
        </p:nvSpPr>
        <p:spPr>
          <a:xfrm>
            <a:off x="1006613" y="2046238"/>
            <a:ext cx="5313869" cy="2031325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veggie[9];</a:t>
            </a:r>
          </a:p>
          <a:p>
            <a:pPr marL="0" indent="0" algn="l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(veggie, </a:t>
            </a:r>
            <a:r>
              <a:rPr lang="en-US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"potatoes"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marL="0" indent="0" algn="l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*fruit = veggie + 2;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marL="0" indent="0" algn="l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(fruit, </a:t>
            </a:r>
            <a:r>
              <a:rPr lang="en-US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"mag"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marL="0" indent="0" algn="l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("%s\n", veggie);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B62285-EBB9-A11B-EAC1-8E23F9DAA755}"/>
              </a:ext>
            </a:extLst>
          </p:cNvPr>
          <p:cNvSpPr txBox="1"/>
          <p:nvPr/>
        </p:nvSpPr>
        <p:spPr>
          <a:xfrm>
            <a:off x="9339128" y="2362200"/>
            <a:ext cx="20056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LcPeriod" startAt="4"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pomagoes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LcPeriod" startAt="4"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pomitoes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LcPeriod" startAt="4"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pomidoes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7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0" grpId="0"/>
      <p:bldP spid="24" grpId="0"/>
      <p:bldP spid="6" grpId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54818-CCB4-A6D6-A9A9-15656ECEC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830B18F-DDEA-AA4C-E6BF-54381BD57C5D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dirty="0">
                <a:latin typeface="Source Sans 3" panose="020B0303030403020204" pitchFamily="34" charset="0"/>
              </a:rPr>
              <a:t>What is printed out by the following program?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9C316-923E-38CD-1F9C-C4D165D21B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5265924" cy="5181600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0432FF"/>
                </a:solidFill>
                <a:latin typeface="Courier" pitchFamily="2" charset="0"/>
                <a:cs typeface="Consolas" panose="020B0609020204030204" pitchFamily="49" charset="0"/>
              </a:rPr>
              <a:t> </a:t>
            </a:r>
            <a:endParaRPr lang="en-US" sz="2400" dirty="0">
              <a:latin typeface="Courier" pitchFamily="2" charset="0"/>
              <a:cs typeface="Consolas" panose="020B0609020204030204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511BBE-A25F-7BDF-2566-9301C025BF1E}"/>
              </a:ext>
            </a:extLst>
          </p:cNvPr>
          <p:cNvSpPr txBox="1"/>
          <p:nvPr/>
        </p:nvSpPr>
        <p:spPr>
          <a:xfrm>
            <a:off x="7362850" y="2368867"/>
            <a:ext cx="19367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LcPeriod"/>
            </a:pP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magoes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LcPeriod"/>
            </a:pP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magtoes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LcPeriod"/>
            </a:pP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pomag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graphicFrame>
        <p:nvGraphicFramePr>
          <p:cNvPr id="18" name="Group 63">
            <a:extLst>
              <a:ext uri="{FF2B5EF4-FFF2-40B4-BE49-F238E27FC236}">
                <a16:creationId xmlns:a16="http://schemas.microsoft.com/office/drawing/2014/main" id="{15409F70-3297-5772-8A2C-7596D2420A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446185"/>
              </p:ext>
            </p:extLst>
          </p:nvPr>
        </p:nvGraphicFramePr>
        <p:xfrm>
          <a:off x="1194768" y="5645596"/>
          <a:ext cx="6272832" cy="830263"/>
        </p:xfrm>
        <a:graphic>
          <a:graphicData uri="http://schemas.openxmlformats.org/drawingml/2006/table">
            <a:tbl>
              <a:tblPr/>
              <a:tblGrid>
                <a:gridCol w="677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  <a:gridCol w="856568">
                  <a:extLst>
                    <a:ext uri="{9D8B030D-6E8A-4147-A177-3AD203B41FA5}">
                      <a16:colId xmlns:a16="http://schemas.microsoft.com/office/drawing/2014/main" val="1148163429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'p'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't'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't'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's'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" name="Group 63">
            <a:extLst>
              <a:ext uri="{FF2B5EF4-FFF2-40B4-BE49-F238E27FC236}">
                <a16:creationId xmlns:a16="http://schemas.microsoft.com/office/drawing/2014/main" id="{13E70E70-AA9F-6668-BAC3-A7BA2E445DE0}"/>
              </a:ext>
            </a:extLst>
          </p:cNvPr>
          <p:cNvGraphicFramePr>
            <a:graphicFrameLocks noGrp="1"/>
          </p:cNvGraphicFramePr>
          <p:nvPr/>
        </p:nvGraphicFramePr>
        <p:xfrm>
          <a:off x="1194768" y="4572000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0xf0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49657D7D-E80B-FF2E-8742-ADCA6F66B423}"/>
              </a:ext>
            </a:extLst>
          </p:cNvPr>
          <p:cNvSpPr txBox="1"/>
          <p:nvPr/>
        </p:nvSpPr>
        <p:spPr>
          <a:xfrm>
            <a:off x="261011" y="5032931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fruit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403B30B-3674-C936-FF00-D52D58934B06}"/>
              </a:ext>
            </a:extLst>
          </p:cNvPr>
          <p:cNvSpPr txBox="1"/>
          <p:nvPr/>
        </p:nvSpPr>
        <p:spPr>
          <a:xfrm>
            <a:off x="123152" y="6106527"/>
            <a:ext cx="1011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veggie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AB78EF7-1242-4000-9B1E-AFAF2B1F8BB5}"/>
              </a:ext>
            </a:extLst>
          </p:cNvPr>
          <p:cNvCxnSpPr>
            <a:cxnSpLocks/>
          </p:cNvCxnSpPr>
          <p:nvPr/>
        </p:nvCxnSpPr>
        <p:spPr>
          <a:xfrm>
            <a:off x="1600200" y="5256352"/>
            <a:ext cx="1143000" cy="85017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603A95C5-519D-B331-72A4-37480EB3E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5605" y="5455777"/>
            <a:ext cx="1227370" cy="106708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674DD69-4847-BCEF-2ACC-B516E862FD65}"/>
              </a:ext>
            </a:extLst>
          </p:cNvPr>
          <p:cNvSpPr/>
          <p:nvPr/>
        </p:nvSpPr>
        <p:spPr>
          <a:xfrm>
            <a:off x="9218016" y="2760935"/>
            <a:ext cx="2247900" cy="47194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42049DC-FA82-E068-54C1-1B4D440D9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string.h</a:t>
            </a:r>
            <a:r>
              <a:rPr lang="en-US" dirty="0">
                <a:latin typeface="Source Sans 3" panose="020B0303030403020204" pitchFamily="34" charset="0"/>
              </a:rPr>
              <a:t> Etudes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8B2557-FE7C-AEE7-E7A5-F98758BDAC25}"/>
              </a:ext>
            </a:extLst>
          </p:cNvPr>
          <p:cNvSpPr/>
          <p:nvPr/>
        </p:nvSpPr>
        <p:spPr>
          <a:xfrm>
            <a:off x="1006613" y="2046238"/>
            <a:ext cx="5313869" cy="2031325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veggie[9];</a:t>
            </a:r>
          </a:p>
          <a:p>
            <a:pPr marL="0" indent="0" algn="l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(veggie, </a:t>
            </a:r>
            <a:r>
              <a:rPr lang="en-US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"potatoes"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marL="0" indent="0" algn="l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*fruit = veggie + 2;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marL="0" indent="0" algn="l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strncpy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(fruit, </a:t>
            </a:r>
            <a:r>
              <a:rPr lang="en-US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"mid"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2);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marL="0" indent="0" algn="l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("%s\n", veggie);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8DF505-04FC-46A5-E4A6-34EA23ABDC99}"/>
              </a:ext>
            </a:extLst>
          </p:cNvPr>
          <p:cNvSpPr txBox="1"/>
          <p:nvPr/>
        </p:nvSpPr>
        <p:spPr>
          <a:xfrm>
            <a:off x="9339128" y="2362200"/>
            <a:ext cx="20056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LcPeriod" startAt="4"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pomagoes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LcPeriod" startAt="4"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pomitoes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LcPeriod" startAt="4"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pomidoes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534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42619DB-F88C-F3DB-A4BD-C495AC617EE7}"/>
              </a:ext>
            </a:extLst>
          </p:cNvPr>
          <p:cNvSpPr txBox="1"/>
          <p:nvPr/>
        </p:nvSpPr>
        <p:spPr>
          <a:xfrm>
            <a:off x="2590800" y="2209239"/>
            <a:ext cx="6934200" cy="452431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 diamond(char *str) {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size_t length = strlen(str);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   for (size_t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1;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&lt; length;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++) {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      char prefix[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+ 1];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     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strncpy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(prefix, str,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);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      prefix[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] = </a:t>
            </a:r>
            <a:r>
              <a:rPr lang="en-US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'\0'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;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     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"%s\n"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prefix);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   }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"%s\n"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str);     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for (size_t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1;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&lt; length;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++) {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      for (size_t j = 0; j &lt;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j++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) {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	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" 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);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}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     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"%s\n"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str +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);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}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836370-542E-8A41-8350-219068F6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ource Sans 3" panose="020B0303030403020204" pitchFamily="34" charset="0"/>
              </a:rPr>
              <a:t>String Diamonds</a:t>
            </a:r>
            <a:endParaRPr lang="en-US" dirty="0">
              <a:latin typeface="Source Sans 3" panose="020B0303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27664-1C11-3442-8935-E7EB4A7CF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en-US" dirty="0">
                <a:latin typeface="Source Sans 3" panose="020B0303030403020204" pitchFamily="34" charset="0"/>
              </a:rPr>
              <a:t>Write a function </a:t>
            </a:r>
            <a:r>
              <a:rPr lang="en-US" alt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diamond</a:t>
            </a:r>
            <a:r>
              <a:rPr lang="en-US" altLang="en-US" dirty="0">
                <a:latin typeface="Source Sans 3" panose="020B0303030403020204" pitchFamily="34" charset="0"/>
              </a:rPr>
              <a:t> that accepts a string as its only parameter and prints its letters in a diamond format as shown below.</a:t>
            </a:r>
          </a:p>
          <a:p>
            <a:pPr lvl="1">
              <a:buFontTx/>
              <a:buNone/>
            </a:pPr>
            <a:endParaRPr lang="en-US" altLang="en-US" sz="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384337-D85E-85B7-91D1-544365C9F19F}"/>
              </a:ext>
            </a:extLst>
          </p:cNvPr>
          <p:cNvSpPr txBox="1"/>
          <p:nvPr/>
        </p:nvSpPr>
        <p:spPr>
          <a:xfrm>
            <a:off x="124522" y="2514600"/>
            <a:ext cx="2438400" cy="347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altLang="en-US" dirty="0">
                <a:latin typeface="Source Sans 3" panose="020B0303030403020204" pitchFamily="34" charset="0"/>
              </a:rPr>
              <a:t>For example, </a:t>
            </a:r>
            <a:r>
              <a:rPr lang="en-US" alt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diamond("</a:t>
            </a:r>
            <a:r>
              <a:rPr lang="en-US" alt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doris</a:t>
            </a:r>
            <a:r>
              <a:rPr lang="en-US" alt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")</a:t>
            </a:r>
            <a:r>
              <a:rPr lang="en-US" altLang="en-US" dirty="0">
                <a:latin typeface="Source Sans 3" panose="020B0303030403020204" pitchFamily="34" charset="0"/>
              </a:rPr>
              <a:t> should print:</a:t>
            </a:r>
            <a:br>
              <a:rPr lang="en-US" altLang="en-US" dirty="0">
                <a:latin typeface="Source Sans 3" panose="020B0303030403020204" pitchFamily="34" charset="0"/>
              </a:rPr>
            </a:br>
            <a:endParaRPr lang="en-US" altLang="en-US" dirty="0">
              <a:latin typeface="Source Sans 3" panose="020B0303030403020204" pitchFamily="34" charset="0"/>
            </a:endParaRPr>
          </a:p>
          <a:p>
            <a:pPr lvl="1" algn="l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urier" pitchFamily="2" charset="0"/>
              </a:rPr>
              <a:t>  d</a:t>
            </a:r>
          </a:p>
          <a:p>
            <a:pPr lvl="1" algn="l">
              <a:lnSpc>
                <a:spcPct val="80000"/>
              </a:lnSpc>
              <a:buFontTx/>
              <a:buNone/>
            </a:pPr>
            <a:r>
              <a:rPr lang="en-US" dirty="0">
                <a:latin typeface="Courier" pitchFamily="2" charset="0"/>
              </a:rPr>
              <a:t>  do</a:t>
            </a:r>
          </a:p>
          <a:p>
            <a:pPr lvl="1" algn="l">
              <a:lnSpc>
                <a:spcPct val="80000"/>
              </a:lnSpc>
              <a:buFontTx/>
              <a:buNone/>
            </a:pPr>
            <a:r>
              <a:rPr lang="en-US" dirty="0">
                <a:latin typeface="Courier" pitchFamily="2" charset="0"/>
              </a:rPr>
              <a:t>  </a:t>
            </a:r>
            <a:r>
              <a:rPr lang="en-US" dirty="0" err="1">
                <a:latin typeface="Courier" pitchFamily="2" charset="0"/>
              </a:rPr>
              <a:t>dor</a:t>
            </a:r>
            <a:endParaRPr lang="en-US" dirty="0">
              <a:latin typeface="Courier" pitchFamily="2" charset="0"/>
            </a:endParaRPr>
          </a:p>
          <a:p>
            <a:pPr lvl="1" algn="l">
              <a:lnSpc>
                <a:spcPct val="80000"/>
              </a:lnSpc>
              <a:buFontTx/>
              <a:buNone/>
            </a:pPr>
            <a:r>
              <a:rPr lang="en-US" dirty="0">
                <a:latin typeface="Courier" pitchFamily="2" charset="0"/>
              </a:rPr>
              <a:t>  </a:t>
            </a:r>
            <a:r>
              <a:rPr lang="en-US" dirty="0" err="1">
                <a:latin typeface="Courier" pitchFamily="2" charset="0"/>
              </a:rPr>
              <a:t>dori</a:t>
            </a:r>
            <a:endParaRPr lang="en-US" dirty="0">
              <a:latin typeface="Courier" pitchFamily="2" charset="0"/>
            </a:endParaRPr>
          </a:p>
          <a:p>
            <a:pPr lvl="1" algn="l">
              <a:lnSpc>
                <a:spcPct val="80000"/>
              </a:lnSpc>
              <a:buFontTx/>
              <a:buNone/>
            </a:pPr>
            <a:r>
              <a:rPr lang="en-US" dirty="0">
                <a:latin typeface="Courier" pitchFamily="2" charset="0"/>
              </a:rPr>
              <a:t>  </a:t>
            </a:r>
            <a:r>
              <a:rPr lang="en-US" dirty="0" err="1">
                <a:latin typeface="Courier" pitchFamily="2" charset="0"/>
              </a:rPr>
              <a:t>doris</a:t>
            </a:r>
            <a:endParaRPr lang="en-US" dirty="0">
              <a:latin typeface="Courier" pitchFamily="2" charset="0"/>
            </a:endParaRPr>
          </a:p>
          <a:p>
            <a:pPr lvl="1" algn="l">
              <a:lnSpc>
                <a:spcPct val="80000"/>
              </a:lnSpc>
              <a:buFontTx/>
              <a:buNone/>
            </a:pPr>
            <a:r>
              <a:rPr lang="en-US" dirty="0">
                <a:latin typeface="Courier" pitchFamily="2" charset="0"/>
              </a:rPr>
              <a:t>   </a:t>
            </a:r>
            <a:r>
              <a:rPr lang="en-US" dirty="0" err="1">
                <a:latin typeface="Courier" pitchFamily="2" charset="0"/>
              </a:rPr>
              <a:t>oris</a:t>
            </a:r>
            <a:endParaRPr lang="en-US" dirty="0">
              <a:latin typeface="Courier" pitchFamily="2" charset="0"/>
            </a:endParaRPr>
          </a:p>
          <a:p>
            <a:pPr lvl="1" algn="l">
              <a:lnSpc>
                <a:spcPct val="80000"/>
              </a:lnSpc>
              <a:buFontTx/>
              <a:buNone/>
            </a:pPr>
            <a:r>
              <a:rPr lang="en-US" dirty="0">
                <a:latin typeface="Courier" pitchFamily="2" charset="0"/>
              </a:rPr>
              <a:t>    </a:t>
            </a:r>
            <a:r>
              <a:rPr lang="en-US" dirty="0" err="1">
                <a:latin typeface="Courier" pitchFamily="2" charset="0"/>
              </a:rPr>
              <a:t>ris</a:t>
            </a:r>
            <a:endParaRPr lang="en-US" dirty="0">
              <a:latin typeface="Courier" pitchFamily="2" charset="0"/>
            </a:endParaRPr>
          </a:p>
          <a:p>
            <a:pPr lvl="1" algn="l">
              <a:lnSpc>
                <a:spcPct val="80000"/>
              </a:lnSpc>
              <a:buFontTx/>
              <a:buNone/>
            </a:pPr>
            <a:r>
              <a:rPr lang="en-US" dirty="0">
                <a:latin typeface="Courier" pitchFamily="2" charset="0"/>
              </a:rPr>
              <a:t>     is</a:t>
            </a:r>
          </a:p>
          <a:p>
            <a:pPr lvl="1" algn="l">
              <a:lnSpc>
                <a:spcPct val="80000"/>
              </a:lnSpc>
              <a:buFontTx/>
              <a:buNone/>
            </a:pPr>
            <a:r>
              <a:rPr lang="en-US" dirty="0">
                <a:latin typeface="Courier" pitchFamily="2" charset="0"/>
              </a:rPr>
              <a:t>      s</a:t>
            </a:r>
          </a:p>
          <a:p>
            <a:pPr marL="0" indent="0" algn="ctr">
              <a:buNone/>
            </a:pPr>
            <a:endParaRPr lang="en-US" altLang="en-US" dirty="0">
              <a:latin typeface="Source Sans 3" panose="020B0303030403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E43415-5E42-B5BD-E0CE-D3C6CD554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5605" y="5455777"/>
            <a:ext cx="1227370" cy="1067085"/>
          </a:xfrm>
          <a:prstGeom prst="rect">
            <a:avLst/>
          </a:prstGeom>
        </p:spPr>
      </p:pic>
      <p:pic>
        <p:nvPicPr>
          <p:cNvPr id="7" name="Picture 2" descr="Tiara PNG Transparent Images Free Download | Vector Files ...">
            <a:extLst>
              <a:ext uri="{FF2B5EF4-FFF2-40B4-BE49-F238E27FC236}">
                <a16:creationId xmlns:a16="http://schemas.microsoft.com/office/drawing/2014/main" id="{B6E45E0B-63FE-F490-F605-29F4AA82F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4466" y="5105400"/>
            <a:ext cx="1413012" cy="794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5D20A0-086E-AB0F-A43A-B6CBA9741C77}"/>
              </a:ext>
            </a:extLst>
          </p:cNvPr>
          <p:cNvSpPr txBox="1"/>
          <p:nvPr/>
        </p:nvSpPr>
        <p:spPr>
          <a:xfrm>
            <a:off x="7186961" y="3146565"/>
            <a:ext cx="4676078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Each iteration of the first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for</a:t>
            </a:r>
            <a:r>
              <a:rPr lang="en-US" dirty="0">
                <a:latin typeface="Source Sans 3" panose="020B0303030403020204" pitchFamily="34" charset="0"/>
              </a:rPr>
              <a:t> loop prints each 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</a:rPr>
              <a:t>prefix</a:t>
            </a:r>
            <a:r>
              <a:rPr lang="en-US" dirty="0">
                <a:latin typeface="Source Sans 3" panose="020B0303030403020204" pitchFamily="34" charset="0"/>
              </a:rPr>
              <a:t>. 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strncpy</a:t>
            </a:r>
            <a:r>
              <a:rPr lang="en-US" dirty="0">
                <a:latin typeface="Source Sans 3" panose="020B0303030403020204" pitchFamily="34" charset="0"/>
              </a:rPr>
              <a:t> is the right call here—we want to copy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dirty="0">
                <a:latin typeface="Source Sans 3" panose="020B0303030403020204" pitchFamily="34" charset="0"/>
              </a:rPr>
              <a:t> visible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s—but we need to stamp down our own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'\0'</a:t>
            </a:r>
            <a:r>
              <a:rPr lang="en-US" dirty="0">
                <a:latin typeface="Source Sans 3" panose="020B0303030403020204" pitchFamily="34" charset="0"/>
              </a:rPr>
              <a:t>.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E473CF-51E7-EB3C-8E26-A10D1219F9FC}"/>
              </a:ext>
            </a:extLst>
          </p:cNvPr>
          <p:cNvSpPr txBox="1"/>
          <p:nvPr/>
        </p:nvSpPr>
        <p:spPr>
          <a:xfrm>
            <a:off x="8050375" y="5055760"/>
            <a:ext cx="2846225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Printing 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</a:rPr>
              <a:t>suffixes</a:t>
            </a:r>
            <a:r>
              <a:rPr lang="en-US" dirty="0">
                <a:latin typeface="Source Sans 3" panose="020B0303030403020204" pitchFamily="34" charset="0"/>
              </a:rPr>
              <a:t> is even easier, as the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baseline="30000" dirty="0" err="1">
                <a:latin typeface="Source Sans 3" panose="020B0303030403020204" pitchFamily="34" charset="0"/>
              </a:rPr>
              <a:t>th</a:t>
            </a:r>
            <a:r>
              <a:rPr lang="en-US" dirty="0">
                <a:latin typeface="Source Sans 3" panose="020B0303030403020204" pitchFamily="34" charset="0"/>
              </a:rPr>
              <a:t> iteration can ignore the first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dirty="0">
                <a:latin typeface="Source Sans 3" panose="020B0303030403020204" pitchFamily="34" charset="0"/>
              </a:rPr>
              <a:t> characters when printing by adding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dirty="0">
                <a:latin typeface="Source Sans 3" panose="020B0303030403020204" pitchFamily="34" charset="0"/>
              </a:rPr>
              <a:t> to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</a:t>
            </a:r>
            <a:r>
              <a:rPr lang="en-US" dirty="0">
                <a:latin typeface="Source Sans 3" panose="020B0303030403020204" pitchFamily="34" charset="0"/>
              </a:rPr>
              <a:t>.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9E955E47-4BAC-F1EA-52B3-DCB6ACE2677A}"/>
              </a:ext>
            </a:extLst>
          </p:cNvPr>
          <p:cNvSpPr/>
          <p:nvPr/>
        </p:nvSpPr>
        <p:spPr>
          <a:xfrm>
            <a:off x="6934200" y="3192756"/>
            <a:ext cx="381000" cy="1074444"/>
          </a:xfrm>
          <a:prstGeom prst="rightBrace">
            <a:avLst>
              <a:gd name="adj1" fmla="val 21484"/>
              <a:gd name="adj2" fmla="val 50000"/>
            </a:avLst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CB14BD21-4DB0-077A-9D97-51E9B8809D80}"/>
              </a:ext>
            </a:extLst>
          </p:cNvPr>
          <p:cNvSpPr/>
          <p:nvPr/>
        </p:nvSpPr>
        <p:spPr>
          <a:xfrm>
            <a:off x="7859875" y="5049497"/>
            <a:ext cx="381000" cy="1074444"/>
          </a:xfrm>
          <a:prstGeom prst="rightBrace">
            <a:avLst>
              <a:gd name="adj1" fmla="val 21484"/>
              <a:gd name="adj2" fmla="val 50000"/>
            </a:avLst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13623</TotalTime>
  <Words>2929</Words>
  <Application>Microsoft Macintosh PowerPoint</Application>
  <PresentationFormat>Widescreen</PresentationFormat>
  <Paragraphs>456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Andale Mono</vt:lpstr>
      <vt:lpstr>Arial</vt:lpstr>
      <vt:lpstr>Calibri</vt:lpstr>
      <vt:lpstr>Consolas</vt:lpstr>
      <vt:lpstr>Courier</vt:lpstr>
      <vt:lpstr>Source Code Pro</vt:lpstr>
      <vt:lpstr>Source Sans 3</vt:lpstr>
      <vt:lpstr>Tahoma</vt:lpstr>
      <vt:lpstr>Verdana</vt:lpstr>
      <vt:lpstr>Default Design</vt:lpstr>
      <vt:lpstr>CS107 Lecture 6  C Strings</vt:lpstr>
      <vt:lpstr>C Strings</vt:lpstr>
      <vt:lpstr>The char type</vt:lpstr>
      <vt:lpstr>ASCII</vt:lpstr>
      <vt:lpstr>Common ctype.h Functions</vt:lpstr>
      <vt:lpstr>C Strings: The Agreement</vt:lpstr>
      <vt:lpstr>String Length</vt:lpstr>
      <vt:lpstr>Common string.h Functions</vt:lpstr>
      <vt:lpstr>The string.h library: strcmp</vt:lpstr>
      <vt:lpstr>The string.h library: strcpy</vt:lpstr>
      <vt:lpstr>The string.h library: strcpy</vt:lpstr>
      <vt:lpstr>The string.h library: strncpy</vt:lpstr>
      <vt:lpstr>string.h Etudes</vt:lpstr>
      <vt:lpstr>string.h Etudes</vt:lpstr>
      <vt:lpstr>The string.h library: strcat, strncat</vt:lpstr>
      <vt:lpstr>C Strings As Parameters</vt:lpstr>
      <vt:lpstr>C Strings and Suffixes</vt:lpstr>
      <vt:lpstr>string.h Etudes</vt:lpstr>
      <vt:lpstr>string.h Etudes</vt:lpstr>
      <vt:lpstr>String Diamonds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1283</cp:revision>
  <cp:lastPrinted>2025-10-01T22:21:17Z</cp:lastPrinted>
  <dcterms:created xsi:type="dcterms:W3CDTF">2008-06-28T20:57:21Z</dcterms:created>
  <dcterms:modified xsi:type="dcterms:W3CDTF">2026-01-16T18:25:28Z</dcterms:modified>
</cp:coreProperties>
</file>