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85"/>
  </p:notesMasterIdLst>
  <p:handoutMasterIdLst>
    <p:handoutMasterId r:id="rId86"/>
  </p:handoutMasterIdLst>
  <p:sldIdLst>
    <p:sldId id="256" r:id="rId2"/>
    <p:sldId id="433" r:id="rId3"/>
    <p:sldId id="451" r:id="rId4"/>
    <p:sldId id="453" r:id="rId5"/>
    <p:sldId id="690" r:id="rId6"/>
    <p:sldId id="257" r:id="rId7"/>
    <p:sldId id="550" r:id="rId8"/>
    <p:sldId id="258" r:id="rId9"/>
    <p:sldId id="259" r:id="rId10"/>
    <p:sldId id="260" r:id="rId11"/>
    <p:sldId id="261" r:id="rId12"/>
    <p:sldId id="262" r:id="rId13"/>
    <p:sldId id="263" r:id="rId14"/>
    <p:sldId id="551" r:id="rId15"/>
    <p:sldId id="538" r:id="rId16"/>
    <p:sldId id="651" r:id="rId17"/>
    <p:sldId id="282" r:id="rId18"/>
    <p:sldId id="277" r:id="rId19"/>
    <p:sldId id="437" r:id="rId20"/>
    <p:sldId id="552" r:id="rId21"/>
    <p:sldId id="279" r:id="rId22"/>
    <p:sldId id="541" r:id="rId23"/>
    <p:sldId id="283" r:id="rId24"/>
    <p:sldId id="471" r:id="rId25"/>
    <p:sldId id="439" r:id="rId26"/>
    <p:sldId id="543" r:id="rId27"/>
    <p:sldId id="286" r:id="rId28"/>
    <p:sldId id="299" r:id="rId29"/>
    <p:sldId id="300" r:id="rId30"/>
    <p:sldId id="301" r:id="rId31"/>
    <p:sldId id="302" r:id="rId32"/>
    <p:sldId id="303" r:id="rId33"/>
    <p:sldId id="304" r:id="rId34"/>
    <p:sldId id="305" r:id="rId35"/>
    <p:sldId id="306" r:id="rId36"/>
    <p:sldId id="331" r:id="rId37"/>
    <p:sldId id="332" r:id="rId38"/>
    <p:sldId id="333" r:id="rId39"/>
    <p:sldId id="334" r:id="rId40"/>
    <p:sldId id="335" r:id="rId41"/>
    <p:sldId id="336" r:id="rId42"/>
    <p:sldId id="337" r:id="rId43"/>
    <p:sldId id="338" r:id="rId44"/>
    <p:sldId id="287" r:id="rId45"/>
    <p:sldId id="315" r:id="rId46"/>
    <p:sldId id="321" r:id="rId47"/>
    <p:sldId id="322" r:id="rId48"/>
    <p:sldId id="344" r:id="rId49"/>
    <p:sldId id="339" r:id="rId50"/>
    <p:sldId id="340" r:id="rId51"/>
    <p:sldId id="341" r:id="rId52"/>
    <p:sldId id="342" r:id="rId53"/>
    <p:sldId id="343" r:id="rId54"/>
    <p:sldId id="345" r:id="rId55"/>
    <p:sldId id="346" r:id="rId56"/>
    <p:sldId id="692" r:id="rId57"/>
    <p:sldId id="652" r:id="rId58"/>
    <p:sldId id="402" r:id="rId59"/>
    <p:sldId id="408" r:id="rId60"/>
    <p:sldId id="418" r:id="rId61"/>
    <p:sldId id="463" r:id="rId62"/>
    <p:sldId id="697" r:id="rId63"/>
    <p:sldId id="442" r:id="rId64"/>
    <p:sldId id="544" r:id="rId65"/>
    <p:sldId id="330" r:id="rId66"/>
    <p:sldId id="354" r:id="rId67"/>
    <p:sldId id="693" r:id="rId68"/>
    <p:sldId id="694" r:id="rId69"/>
    <p:sldId id="436" r:id="rId70"/>
    <p:sldId id="356" r:id="rId71"/>
    <p:sldId id="363" r:id="rId72"/>
    <p:sldId id="362" r:id="rId73"/>
    <p:sldId id="446" r:id="rId74"/>
    <p:sldId id="447" r:id="rId75"/>
    <p:sldId id="371" r:id="rId76"/>
    <p:sldId id="695" r:id="rId77"/>
    <p:sldId id="696" r:id="rId78"/>
    <p:sldId id="653" r:id="rId79"/>
    <p:sldId id="432" r:id="rId80"/>
    <p:sldId id="556" r:id="rId81"/>
    <p:sldId id="547" r:id="rId82"/>
    <p:sldId id="560" r:id="rId83"/>
    <p:sldId id="655" r:id="rId84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433"/>
            <p14:sldId id="451"/>
            <p14:sldId id="453"/>
            <p14:sldId id="690"/>
            <p14:sldId id="257"/>
          </p14:sldIdLst>
        </p14:section>
        <p14:section name="Characters" id="{A3B4E6CF-C38E-9A4A-9340-DD56A4EEFC50}">
          <p14:sldIdLst>
            <p14:sldId id="550"/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Strings" id="{509FF919-21CD-EF43-AE53-6AEA6BAB18FF}">
          <p14:sldIdLst>
            <p14:sldId id="551"/>
            <p14:sldId id="538"/>
            <p14:sldId id="651"/>
            <p14:sldId id="282"/>
            <p14:sldId id="277"/>
            <p14:sldId id="437"/>
          </p14:sldIdLst>
        </p14:section>
        <p14:section name="Ops" id="{5C55143E-3A8D-3046-9298-F2EEB1746F74}">
          <p14:sldIdLst>
            <p14:sldId id="552"/>
            <p14:sldId id="279"/>
            <p14:sldId id="541"/>
            <p14:sldId id="283"/>
            <p14:sldId id="471"/>
            <p14:sldId id="439"/>
            <p14:sldId id="543"/>
            <p14:sldId id="286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287"/>
            <p14:sldId id="315"/>
            <p14:sldId id="321"/>
            <p14:sldId id="322"/>
            <p14:sldId id="344"/>
            <p14:sldId id="339"/>
            <p14:sldId id="340"/>
            <p14:sldId id="341"/>
            <p14:sldId id="342"/>
            <p14:sldId id="343"/>
            <p14:sldId id="345"/>
            <p14:sldId id="346"/>
            <p14:sldId id="692"/>
            <p14:sldId id="652"/>
            <p14:sldId id="402"/>
            <p14:sldId id="408"/>
            <p14:sldId id="418"/>
            <p14:sldId id="463"/>
            <p14:sldId id="697"/>
            <p14:sldId id="442"/>
            <p14:sldId id="544"/>
            <p14:sldId id="330"/>
            <p14:sldId id="354"/>
            <p14:sldId id="693"/>
            <p14:sldId id="694"/>
            <p14:sldId id="436"/>
            <p14:sldId id="356"/>
            <p14:sldId id="363"/>
            <p14:sldId id="362"/>
            <p14:sldId id="446"/>
            <p14:sldId id="447"/>
            <p14:sldId id="371"/>
            <p14:sldId id="695"/>
            <p14:sldId id="696"/>
            <p14:sldId id="653"/>
            <p14:sldId id="432"/>
          </p14:sldIdLst>
        </p14:section>
        <p14:section name="Announcements" id="{3D07241E-0D33-FD4B-838B-55379AE26108}">
          <p14:sldIdLst/>
        </p14:section>
        <p14:section name="Practice" id="{516B4EA8-23F2-DB4C-9E2D-00CF05715CCE}">
          <p14:sldIdLst/>
        </p14:section>
        <p14:section name="Ops 2" id="{F359F0FA-BC65-CF49-BA39-D150CE193D25}">
          <p14:sldIdLst>
            <p14:sldId id="556"/>
            <p14:sldId id="547"/>
            <p14:sldId id="560"/>
            <p14:sldId id="65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a Yan" initials="LY" lastIdx="1" clrIdx="0">
    <p:extLst>
      <p:ext uri="{19B8F6BF-5375-455C-9EA6-DF929625EA0E}">
        <p15:presenceInfo xmlns:p15="http://schemas.microsoft.com/office/powerpoint/2012/main" userId="S::yanlisa@stanford.edu::f0b9c5f9-0eaf-44dc-affc-27a7efa731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4472C4"/>
    <a:srgbClr val="DDDDDD"/>
    <a:srgbClr val="FF9300"/>
    <a:srgbClr val="F8F8F8"/>
    <a:srgbClr val="FF9999"/>
    <a:srgbClr val="8C1515"/>
    <a:srgbClr val="FFFFC0"/>
    <a:srgbClr val="FFFF8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250" autoAdjust="0"/>
    <p:restoredTop sz="92857" autoAdjust="0"/>
  </p:normalViewPr>
  <p:slideViewPr>
    <p:cSldViewPr>
      <p:cViewPr varScale="1">
        <p:scale>
          <a:sx n="102" d="100"/>
          <a:sy n="102" d="100"/>
        </p:scale>
        <p:origin x="192" y="3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51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commentAuthors" Target="commentAuthor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40190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08977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59339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84229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09359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236844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55562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693815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92460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649781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67261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091689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0714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916982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13750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050077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446189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977228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505759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 pages work too!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287014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 pages work too!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568372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595108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761265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make a copy of a string, we need to copy its actual characters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094219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String literals have implied null terminator</a:t>
            </a:r>
          </a:p>
          <a:p>
            <a:r>
              <a:rPr lang="en-US" dirty="0"/>
              <a:t>What are you making a copy of?  Characters vs. pointer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894058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144615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217681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514663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896656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493059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830465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471093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101073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175625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247278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73749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1983102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6198501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3597878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887850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8975825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9705514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522433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2482096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8043109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3825800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9494992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7869231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756407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4808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1795927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7120564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3642796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1760804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0565696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3666724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5298005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005983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sure we initialize data before we read it</a:t>
            </a:r>
          </a:p>
          <a:p>
            <a:r>
              <a:rPr lang="en-US" dirty="0"/>
              <a:t>(ok if uninitialized space after null terminator as long as we don’t access it)</a:t>
            </a:r>
          </a:p>
          <a:p>
            <a:r>
              <a:rPr lang="en-US" dirty="0"/>
              <a:t>Null terminator is stop sign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7672113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strlen</a:t>
            </a:r>
            <a:r>
              <a:rPr lang="en-US" dirty="0"/>
              <a:t> </a:t>
            </a:r>
            <a:r>
              <a:rPr lang="en-US" dirty="0" err="1"/>
              <a:t>ld</a:t>
            </a:r>
            <a:endParaRPr lang="en-US" dirty="0"/>
          </a:p>
          <a:p>
            <a:endParaRPr lang="en-US" dirty="0"/>
          </a:p>
          <a:p>
            <a:r>
              <a:rPr lang="en-US" dirty="0"/>
              <a:t>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849312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not modify the notes in this section to avoid tampering with the Poll Everywhere activity.
More info at polleverywhere.com/support
What is printed out by the example string program?</a:t>
            </a:r>
          </a:p>
          <a:p>
            <a:r>
              <a:rPr lang="en-US"/>
              <a:t>https://www.polleverywhere.com/multiple_choice_polls/dkwSiU07fmFCKN9FPALVF?state=opened&amp;flow=Default&amp;onscreen=persist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8059265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7694432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Strcat</a:t>
            </a:r>
            <a:r>
              <a:rPr lang="en-US" dirty="0"/>
              <a:t> vs </a:t>
            </a:r>
            <a:r>
              <a:rPr lang="en-US" dirty="0" err="1"/>
              <a:t>strcpy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1533022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9710102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can’t first </a:t>
            </a:r>
            <a:r>
              <a:rPr lang="en-US" dirty="0" err="1"/>
              <a:t>strcpy</a:t>
            </a:r>
            <a:r>
              <a:rPr lang="en-US" dirty="0"/>
              <a:t> call be </a:t>
            </a:r>
            <a:r>
              <a:rPr lang="en-US" dirty="0" err="1"/>
              <a:t>strcat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8033492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7584466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2596528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0000016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6194704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9745239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8467907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8253961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6165053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9527559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4486945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933186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Didn’t get to last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5274644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475532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5432362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5633802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5954706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C, D, or F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03185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6125492"/>
            <a:ext cx="4191000" cy="732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NOTICE RE UPLOADING TO WEBSITES:  This content is protected and may not be shared, uploaded, or distributed. (without expressed written permission)</a:t>
            </a:r>
          </a:p>
        </p:txBody>
      </p:sp>
    </p:spTree>
    <p:extLst>
      <p:ext uri="{BB962C8B-B14F-4D97-AF65-F5344CB8AC3E}">
        <p14:creationId xmlns:p14="http://schemas.microsoft.com/office/powerpoint/2010/main" val="2703584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4095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8348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7687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0022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8076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685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2196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8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8400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9DFBC-4C2C-E47A-BA49-19A7BB1D6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FCA7F6-E8AC-6FC4-ECC6-33C555EE0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50633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1200339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3985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8534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4706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9565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8412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67486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7245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0971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122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61" r:id="rId21"/>
    <p:sldLayoutId id="2147483662" r:id="rId22"/>
    <p:sldLayoutId id="2147483663" r:id="rId23"/>
    <p:sldLayoutId id="2147483664" r:id="rId24"/>
    <p:sldLayoutId id="2147483665" r:id="rId25"/>
    <p:sldLayoutId id="2147483666" r:id="rId26"/>
    <p:sldLayoutId id="2147483668" r:id="rId27"/>
    <p:sldLayoutId id="2147483669" r:id="rId28"/>
    <p:sldLayoutId id="214748367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6</a:t>
            </a:r>
            <a:br>
              <a:rPr lang="en-US" dirty="0"/>
            </a:br>
            <a:r>
              <a:rPr lang="en-US" sz="3400" dirty="0"/>
              <a:t> C Strings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970DCAE-2B81-B74E-A534-6E46C769C6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Reading: K&amp;R (1.9, 5.5, Appendix B3) or Essential C section 3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u="sng" dirty="0"/>
              <a:t>CS107 Topic 2</a:t>
            </a:r>
            <a:r>
              <a:rPr lang="en-US" dirty="0"/>
              <a:t>: How can a computer represent and manipulate more complex data like text?  </a:t>
            </a:r>
          </a:p>
        </p:txBody>
      </p:sp>
    </p:spTree>
    <p:extLst>
      <p:ext uri="{BB962C8B-B14F-4D97-AF65-F5344CB8AC3E}">
        <p14:creationId xmlns:p14="http://schemas.microsoft.com/office/powerpoint/2010/main" val="185228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CS107 Topic 2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How can a computer represent and manipulate more complex data like text?</a:t>
            </a:r>
          </a:p>
          <a:p>
            <a:pPr marL="0" indent="0">
              <a:buNone/>
            </a:pPr>
            <a:endParaRPr lang="en-US" b="1" u="sng" dirty="0"/>
          </a:p>
          <a:p>
            <a:pPr marL="0" indent="0">
              <a:buNone/>
            </a:pPr>
            <a:r>
              <a:rPr lang="en-US" dirty="0"/>
              <a:t>Why is answering this question important?</a:t>
            </a:r>
          </a:p>
          <a:p>
            <a:r>
              <a:rPr lang="en-US" dirty="0"/>
              <a:t>Shows us how strings are represented in C and other languages (this time)</a:t>
            </a:r>
          </a:p>
          <a:p>
            <a:r>
              <a:rPr lang="en-US" dirty="0"/>
              <a:t>Helps us better understand buffer overflows, a common bug (this time)</a:t>
            </a:r>
          </a:p>
          <a:p>
            <a:r>
              <a:rPr lang="en-US" dirty="0"/>
              <a:t>Introduces us to pointers, because strings can be pointers (next time)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90E81E-6DF3-4D42-93E6-F30DB072684E}"/>
              </a:ext>
            </a:extLst>
          </p:cNvPr>
          <p:cNvSpPr txBox="1"/>
          <p:nvPr/>
        </p:nvSpPr>
        <p:spPr>
          <a:xfrm>
            <a:off x="190500" y="5387471"/>
            <a:ext cx="11811000" cy="1089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b="1" dirty="0"/>
              <a:t>assign2:</a:t>
            </a:r>
            <a:r>
              <a:rPr lang="en-US" sz="2400" dirty="0"/>
              <a:t> implement 2 functions and 1 program using those functions to find the location of different built-in commands in the filesystem.  You’ll write functions to extract a list of possible locations and tokenize that list of locations.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3535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 how strings are represented in C; as an array of null-terminated characters.</a:t>
            </a:r>
          </a:p>
          <a:p>
            <a:r>
              <a:rPr lang="en-US" dirty="0"/>
              <a:t>Understand how to use the built-in string functions for common string tasks</a:t>
            </a:r>
          </a:p>
          <a:p>
            <a:r>
              <a:rPr lang="en-US" dirty="0"/>
              <a:t>Learn about buffer overflow and what might cause it</a:t>
            </a:r>
          </a:p>
        </p:txBody>
      </p:sp>
    </p:spTree>
    <p:extLst>
      <p:ext uri="{BB962C8B-B14F-4D97-AF65-F5344CB8AC3E}">
        <p14:creationId xmlns:p14="http://schemas.microsoft.com/office/powerpoint/2010/main" val="2632627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6370-542E-8A41-8350-219068F6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Goal: String Diamond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27664-1C11-3442-8935-E7EB4A7CF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Write a function </a:t>
            </a:r>
            <a:r>
              <a:rPr lang="en-US" altLang="en-US" b="1" dirty="0">
                <a:latin typeface="Consolas" panose="020B0609020204030204" pitchFamily="49" charset="0"/>
              </a:rPr>
              <a:t>diamond</a:t>
            </a:r>
            <a:r>
              <a:rPr lang="en-US" altLang="en-US" dirty="0"/>
              <a:t> that accepts a string parameter and prints its letters in a "diamond" format as shown below.</a:t>
            </a:r>
          </a:p>
          <a:p>
            <a:r>
              <a:rPr lang="en-US" altLang="en-US" dirty="0"/>
              <a:t>For example, </a:t>
            </a:r>
            <a:r>
              <a:rPr lang="en-US" altLang="en-US" dirty="0">
                <a:latin typeface="Consolas" panose="020B0609020204030204" pitchFamily="49" charset="0"/>
              </a:rPr>
              <a:t>diamond("BAILEY")</a:t>
            </a:r>
            <a:r>
              <a:rPr lang="en-US" altLang="en-US" dirty="0"/>
              <a:t> should print:</a:t>
            </a:r>
          </a:p>
          <a:p>
            <a:pPr lvl="1">
              <a:buFontTx/>
              <a:buNone/>
            </a:pPr>
            <a:endParaRPr lang="en-US" altLang="en-US" sz="800" dirty="0"/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BAIL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BAILE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AILEY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ILEY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 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  Y</a:t>
            </a:r>
            <a:endParaRPr lang="en-US" dirty="0"/>
          </a:p>
        </p:txBody>
      </p:sp>
      <p:pic>
        <p:nvPicPr>
          <p:cNvPr id="5" name="Picture 4" descr="A picture of Bailey, a black lab dog, sitting by the back door of a house in the snow.&#10;">
            <a:extLst>
              <a:ext uri="{FF2B5EF4-FFF2-40B4-BE49-F238E27FC236}">
                <a16:creationId xmlns:a16="http://schemas.microsoft.com/office/drawing/2014/main" id="{1396BD01-7822-1249-B11C-A5D58B6CD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0" y="2108200"/>
            <a:ext cx="3276600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42713" algn="r"/>
              </a:tabLst>
            </a:pPr>
            <a:r>
              <a:rPr lang="en-US" dirty="0"/>
              <a:t>Characters	</a:t>
            </a:r>
          </a:p>
          <a:p>
            <a:pPr>
              <a:tabLst>
                <a:tab pos="11542713" algn="r"/>
              </a:tabLst>
            </a:pPr>
            <a:r>
              <a:rPr lang="en-US" dirty="0"/>
              <a:t>Strings	</a:t>
            </a:r>
          </a:p>
          <a:p>
            <a:pPr>
              <a:tabLst>
                <a:tab pos="11542713" algn="r"/>
              </a:tabLst>
            </a:pPr>
            <a:r>
              <a:rPr lang="en-US" dirty="0"/>
              <a:t>Common String Operations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Comparing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Copying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Concatenating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Substrings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6794BB-C328-D902-F73B-F4E8F68C491F}"/>
              </a:ext>
            </a:extLst>
          </p:cNvPr>
          <p:cNvSpPr txBox="1"/>
          <p:nvPr/>
        </p:nvSpPr>
        <p:spPr>
          <a:xfrm>
            <a:off x="3091010" y="6412468"/>
            <a:ext cx="600997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/class/cs107/lecture-code/lect6 .</a:t>
            </a:r>
          </a:p>
        </p:txBody>
      </p:sp>
    </p:spTree>
    <p:extLst>
      <p:ext uri="{BB962C8B-B14F-4D97-AF65-F5344CB8AC3E}">
        <p14:creationId xmlns:p14="http://schemas.microsoft.com/office/powerpoint/2010/main" val="2742974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42713" algn="r"/>
              </a:tabLst>
            </a:pPr>
            <a:r>
              <a:rPr lang="en-US" dirty="0"/>
              <a:t>Characters	</a:t>
            </a:r>
          </a:p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Strings	</a:t>
            </a:r>
          </a:p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Common String Operations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Comparing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Copying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Concatenating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Substrings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3E7801-54A7-3895-4235-06790FC6C920}"/>
              </a:ext>
            </a:extLst>
          </p:cNvPr>
          <p:cNvSpPr txBox="1"/>
          <p:nvPr/>
        </p:nvSpPr>
        <p:spPr>
          <a:xfrm>
            <a:off x="3091010" y="6412468"/>
            <a:ext cx="600997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/class/cs107/lecture-code/lect6 .</a:t>
            </a:r>
          </a:p>
        </p:txBody>
      </p:sp>
    </p:spTree>
    <p:extLst>
      <p:ext uri="{BB962C8B-B14F-4D97-AF65-F5344CB8AC3E}">
        <p14:creationId xmlns:p14="http://schemas.microsoft.com/office/powerpoint/2010/main" val="4098527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D9E67-24FF-6345-BA8D-74502A06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5910B-3FCA-5046-A2F8-7E468FAD6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is a variable type that represents a single character or “glyph”.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letterA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plus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'+'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zero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'0'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space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 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newLine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'\n'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tab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'\t'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singleQuote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'\''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backSlash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'\\'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64902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1B7D-EB5D-314A-84CC-01E3BCE6D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42E8C-EF7F-5747-AF4B-5A7C297CF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Under the hood, C represents each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as an </a:t>
            </a:r>
            <a:r>
              <a:rPr lang="en-US" i="1" dirty="0"/>
              <a:t>integer</a:t>
            </a:r>
            <a:r>
              <a:rPr lang="en-US" dirty="0"/>
              <a:t> (its “ASCII value”).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Uppercase letters are sequentially numbered</a:t>
            </a:r>
          </a:p>
          <a:p>
            <a:r>
              <a:rPr lang="en-US" dirty="0"/>
              <a:t>Lowercase letters are sequentially numbered</a:t>
            </a:r>
          </a:p>
          <a:p>
            <a:r>
              <a:rPr lang="en-US" dirty="0"/>
              <a:t>Digits are sequentially numbered</a:t>
            </a:r>
          </a:p>
          <a:p>
            <a:r>
              <a:rPr lang="en-US" dirty="0"/>
              <a:t>Lowercase letters are 32 more than their uppercase equivalents (cool trick – can bit flip!)</a:t>
            </a:r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uppercaseA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Actually 65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lowercaseA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Actually 97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zeroDigit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'0’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    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Actually 48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957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59037-A6B1-A448-977B-3C98A71B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3AD0D-DBE2-D54B-AF62-54A0DC93B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can take advantage of C representing each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as an </a:t>
            </a:r>
            <a:r>
              <a:rPr lang="en-US" i="1" dirty="0"/>
              <a:t>integer:</a:t>
            </a:r>
            <a:endParaRPr lang="en-US" dirty="0"/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areEqual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==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true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earlierLetter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'f'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&lt;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'c'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false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uppercaseB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+ 1;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diff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'c' - 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	    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2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numLettersInAlphabet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'z'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dirty="0"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+ 1;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or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numLettersInAlphabet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'Z'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dirty="0"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+ 1;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804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59037-A6B1-A448-977B-3C98A71B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3AD0D-DBE2-D54B-AF62-54A0DC93B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can take advantage of C representing each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as an </a:t>
            </a:r>
            <a:r>
              <a:rPr lang="en-US" i="1" dirty="0"/>
              <a:t>integer:</a:t>
            </a:r>
            <a:endParaRPr lang="en-US" dirty="0"/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prints out every lowercase character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&lt;=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'z'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printf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"%c"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943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69206-5862-0044-AD2F-A4F7A8B47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ctype.h</a:t>
            </a:r>
            <a:r>
              <a:rPr lang="en-US" dirty="0"/>
              <a:t> Functions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482AEDD1-D657-6B41-8D9C-65A4953EFA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53419"/>
              </p:ext>
            </p:extLst>
          </p:nvPr>
        </p:nvGraphicFramePr>
        <p:xfrm>
          <a:off x="1611630" y="1371600"/>
          <a:ext cx="8968740" cy="4636008"/>
        </p:xfrm>
        <a:graphic>
          <a:graphicData uri="http://schemas.openxmlformats.org/drawingml/2006/table">
            <a:tbl>
              <a:tblPr/>
              <a:tblGrid>
                <a:gridCol w="2202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6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Function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isalpha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 or 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islower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5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isupper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isspace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a space, tab, new line, etc.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isdigit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'0'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'9'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toupper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uppercase equivalent of a letter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tolower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lowercase equivalent of a letter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283A80E-BA2A-474F-869B-9445A02532E8}"/>
              </a:ext>
            </a:extLst>
          </p:cNvPr>
          <p:cNvSpPr txBox="1"/>
          <p:nvPr/>
        </p:nvSpPr>
        <p:spPr>
          <a:xfrm>
            <a:off x="457200" y="6007608"/>
            <a:ext cx="11277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Remember: these </a:t>
            </a:r>
            <a:r>
              <a:rPr lang="en-US" sz="2600" b="1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return</a:t>
            </a:r>
            <a:r>
              <a:rPr lang="en-US" sz="2600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 a char; they cannot modify an existing char!</a:t>
            </a:r>
          </a:p>
          <a:p>
            <a:pPr algn="ctr"/>
            <a:r>
              <a:rPr lang="en-US" sz="2600" dirty="0">
                <a:latin typeface="Chalkboard" charset="0"/>
                <a:ea typeface="Chalkboard" charset="0"/>
                <a:cs typeface="Chalkboard" charset="0"/>
              </a:rPr>
              <a:t>More documentation with </a:t>
            </a:r>
            <a:r>
              <a:rPr lang="en-US" sz="2600" dirty="0">
                <a:latin typeface="Consolas" panose="020B0609020204030204" pitchFamily="49" charset="0"/>
                <a:ea typeface="Chalkboard" charset="0"/>
                <a:cs typeface="Consolas" panose="020B0609020204030204" pitchFamily="49" charset="0"/>
              </a:rPr>
              <a:t>man </a:t>
            </a:r>
            <a:r>
              <a:rPr lang="en-US" sz="2600" dirty="0" err="1">
                <a:latin typeface="Consolas" panose="020B0609020204030204" pitchFamily="49" charset="0"/>
                <a:ea typeface="Chalkboard" charset="0"/>
                <a:cs typeface="Consolas" panose="020B0609020204030204" pitchFamily="49" charset="0"/>
              </a:rPr>
              <a:t>isalpha</a:t>
            </a:r>
            <a:r>
              <a:rPr lang="en-US" sz="2600" dirty="0">
                <a:latin typeface="Chalkboard" charset="0"/>
                <a:ea typeface="Chalkboard" charset="0"/>
                <a:cs typeface="Chalkboard" charset="0"/>
              </a:rPr>
              <a:t>, </a:t>
            </a:r>
            <a:r>
              <a:rPr lang="en-US" sz="2600" dirty="0">
                <a:latin typeface="Consolas" panose="020B0609020204030204" pitchFamily="49" charset="0"/>
                <a:ea typeface="Chalkboard" charset="0"/>
                <a:cs typeface="Consolas" panose="020B0609020204030204" pitchFamily="49" charset="0"/>
              </a:rPr>
              <a:t>man </a:t>
            </a:r>
            <a:r>
              <a:rPr lang="en-US" sz="2600" dirty="0" err="1">
                <a:latin typeface="Consolas" panose="020B0609020204030204" pitchFamily="49" charset="0"/>
                <a:ea typeface="Chalkboard" charset="0"/>
                <a:cs typeface="Consolas" panose="020B0609020204030204" pitchFamily="49" charset="0"/>
              </a:rPr>
              <a:t>tolower</a:t>
            </a:r>
            <a:endParaRPr lang="en-US" sz="2600" dirty="0">
              <a:latin typeface="Consolas" panose="020B0609020204030204" pitchFamily="49" charset="0"/>
              <a:ea typeface="Chalkboard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014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59037-A6B1-A448-977B-3C98A71B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ctype.h</a:t>
            </a:r>
            <a:r>
              <a:rPr lang="en-US" dirty="0"/>
              <a:t>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3AD0D-DBE2-D54B-AF62-54A0DC93B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isLetter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isalpha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true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capital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isupper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'f'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false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uppercaseB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toupper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'b'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isADigit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isdigit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'4'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	    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true</a:t>
            </a:r>
          </a:p>
        </p:txBody>
      </p:sp>
    </p:spTree>
    <p:extLst>
      <p:ext uri="{BB962C8B-B14F-4D97-AF65-F5344CB8AC3E}">
        <p14:creationId xmlns:p14="http://schemas.microsoft.com/office/powerpoint/2010/main" val="3212846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Characters	</a:t>
            </a:r>
          </a:p>
          <a:p>
            <a:pPr>
              <a:tabLst>
                <a:tab pos="11542713" algn="r"/>
              </a:tabLst>
            </a:pPr>
            <a:r>
              <a:rPr lang="en-US" dirty="0"/>
              <a:t>Strings	</a:t>
            </a:r>
          </a:p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Common String Operations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Comparing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Copying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Concatenating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Substrings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6AC403-BD3C-7977-67CC-8B2C1AD9E54D}"/>
              </a:ext>
            </a:extLst>
          </p:cNvPr>
          <p:cNvSpPr txBox="1"/>
          <p:nvPr/>
        </p:nvSpPr>
        <p:spPr>
          <a:xfrm>
            <a:off x="3091010" y="6412468"/>
            <a:ext cx="600997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/class/cs107/lecture-code/lect6 .</a:t>
            </a:r>
          </a:p>
        </p:txBody>
      </p:sp>
    </p:spTree>
    <p:extLst>
      <p:ext uri="{BB962C8B-B14F-4D97-AF65-F5344CB8AC3E}">
        <p14:creationId xmlns:p14="http://schemas.microsoft.com/office/powerpoint/2010/main" val="1809013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66E1F-FC2E-3844-82EE-95E187B8B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E90BB-F4ED-2A43-8534-CA363AC31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sz="3000" dirty="0"/>
              <a:t>C has no dedicated variable type for strings.  Instead, a string is represented as an </a:t>
            </a:r>
            <a:r>
              <a:rPr lang="en-US" altLang="x-none" sz="3000" b="1" dirty="0"/>
              <a:t>array of characters</a:t>
            </a:r>
            <a:r>
              <a:rPr lang="en-US" altLang="x-none" sz="3000" dirty="0"/>
              <a:t> with a special ending sentinel value.</a:t>
            </a: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dirty="0">
              <a:latin typeface="Consolas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/>
              <a:t> is the </a:t>
            </a:r>
            <a:r>
              <a:rPr lang="en-US" b="1" dirty="0"/>
              <a:t>null-terminating character</a:t>
            </a:r>
            <a:r>
              <a:rPr lang="en-US" dirty="0"/>
              <a:t>; you always need to allocate one extra space in an array for it.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/>
              <a:t> is the character with numerical value 0. (Note: different from NULL – NULL is 0 pointer, null terminator is 0 character).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451B4E-889C-D848-B08C-069561D9578E}"/>
              </a:ext>
            </a:extLst>
          </p:cNvPr>
          <p:cNvSpPr txBox="1"/>
          <p:nvPr/>
        </p:nvSpPr>
        <p:spPr>
          <a:xfrm>
            <a:off x="1843233" y="3198166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Clr>
                <a:schemeClr val="accent2"/>
              </a:buClr>
            </a:pPr>
            <a:r>
              <a:rPr lang="en-US" altLang="x-none" sz="2400" dirty="0">
                <a:latin typeface="Consolas" charset="0"/>
              </a:rPr>
              <a:t>"Hello"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4578F7F3-D8F9-084C-932B-7DE12BFC4BBD}"/>
              </a:ext>
            </a:extLst>
          </p:cNvPr>
          <p:cNvGraphicFramePr>
            <a:graphicFrameLocks noGrp="1"/>
          </p:cNvGraphicFramePr>
          <p:nvPr/>
        </p:nvGraphicFramePr>
        <p:xfrm>
          <a:off x="3505200" y="3013868"/>
          <a:ext cx="5486403" cy="830263"/>
        </p:xfrm>
        <a:graphic>
          <a:graphicData uri="http://schemas.openxmlformats.org/drawingml/2006/table">
            <a:tbl>
              <a:tblPr/>
              <a:tblGrid>
                <a:gridCol w="990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index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char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0591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[6];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[0] = 'H';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[1] = 'e';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[2] = 'l';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[5] = '\0';</a:t>
            </a:r>
          </a:p>
        </p:txBody>
      </p:sp>
    </p:spTree>
    <p:extLst>
      <p:ext uri="{BB962C8B-B14F-4D97-AF65-F5344CB8AC3E}">
        <p14:creationId xmlns:p14="http://schemas.microsoft.com/office/powerpoint/2010/main" val="1185341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Length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Strings are </a:t>
            </a:r>
            <a:r>
              <a:rPr lang="en-US" b="1" u="sng" dirty="0"/>
              <a:t>not</a:t>
            </a:r>
            <a:r>
              <a:rPr lang="en-US" dirty="0"/>
              <a:t> objects.  They do not embed additional information (e.g., string length).  We must calculate this!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can use the provided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/>
              <a:t> function to calculate string length.  The null-terminating character does </a:t>
            </a:r>
            <a:r>
              <a:rPr lang="en-US" i="1" dirty="0"/>
              <a:t>not</a:t>
            </a:r>
            <a:r>
              <a:rPr lang="en-US" dirty="0"/>
              <a:t> count towards the length.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13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54668A6F-C0D2-B24C-9B1F-B85FB3334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034545"/>
              </p:ext>
            </p:extLst>
          </p:nvPr>
        </p:nvGraphicFramePr>
        <p:xfrm>
          <a:off x="457200" y="2362200"/>
          <a:ext cx="11277600" cy="830263"/>
        </p:xfrm>
        <a:graphic>
          <a:graphicData uri="http://schemas.openxmlformats.org/drawingml/2006/table">
            <a:tbl>
              <a:tblPr/>
              <a:tblGrid>
                <a:gridCol w="75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index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value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22E1137-16F2-AE46-9B5F-0AED4A3CEC44}"/>
              </a:ext>
            </a:extLst>
          </p:cNvPr>
          <p:cNvSpPr/>
          <p:nvPr/>
        </p:nvSpPr>
        <p:spPr bwMode="auto">
          <a:xfrm>
            <a:off x="838200" y="5715000"/>
            <a:ext cx="10515600" cy="10084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C00000"/>
                </a:solidFill>
              </a:rPr>
              <a:t>Caution:</a:t>
            </a:r>
            <a:r>
              <a:rPr lang="en-US" sz="2800" dirty="0"/>
              <a:t>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800" dirty="0"/>
              <a:t> is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O(N)</a:t>
            </a:r>
            <a:r>
              <a:rPr lang="en-US" sz="2800" dirty="0"/>
              <a:t> because it must scan the entire string!  Tip: save the value if you plan to refer to the length later.</a:t>
            </a:r>
          </a:p>
        </p:txBody>
      </p:sp>
    </p:spTree>
    <p:extLst>
      <p:ext uri="{BB962C8B-B14F-4D97-AF65-F5344CB8AC3E}">
        <p14:creationId xmlns:p14="http://schemas.microsoft.com/office/powerpoint/2010/main" val="25816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When we pass a string as a parameter, it is passed as a </a:t>
            </a:r>
            <a:r>
              <a:rPr lang="en-US" b="1" dirty="0"/>
              <a:t>char *</a:t>
            </a:r>
            <a:r>
              <a:rPr lang="en-US" dirty="0"/>
              <a:t>. C passes the location of the first character rather than a copy of the whole array.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[6];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	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1860934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we pass a string as a parameter, it is passed as a </a:t>
            </a:r>
            <a:r>
              <a:rPr lang="en-US" b="1" dirty="0"/>
              <a:t>char *</a:t>
            </a:r>
            <a:r>
              <a:rPr lang="en-US" dirty="0"/>
              <a:t>. C passes the location of the first character rather than a copy of the whole array.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*str)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str[0]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modifies original string!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prints cello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[6];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this string is “Hello”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84928E-1D27-DE4E-8488-92C2B6AF7422}"/>
              </a:ext>
            </a:extLst>
          </p:cNvPr>
          <p:cNvSpPr/>
          <p:nvPr/>
        </p:nvSpPr>
        <p:spPr bwMode="auto">
          <a:xfrm>
            <a:off x="7050018" y="4543242"/>
            <a:ext cx="4992895" cy="10084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We can still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use a char * 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the same way as a char[].</a:t>
            </a:r>
          </a:p>
        </p:txBody>
      </p:sp>
    </p:spTree>
    <p:extLst>
      <p:ext uri="{BB962C8B-B14F-4D97-AF65-F5344CB8AC3E}">
        <p14:creationId xmlns:p14="http://schemas.microsoft.com/office/powerpoint/2010/main" val="366867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Characters	</a:t>
            </a:r>
          </a:p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Strings	</a:t>
            </a:r>
          </a:p>
          <a:p>
            <a:pPr>
              <a:tabLst>
                <a:tab pos="11542713" algn="r"/>
              </a:tabLst>
            </a:pPr>
            <a:r>
              <a:rPr lang="en-US" dirty="0"/>
              <a:t>Common String Operations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Comparing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Copying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Concatenating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Substrings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97FA1A-B406-38DD-C528-9A8DC1CB7AB3}"/>
              </a:ext>
            </a:extLst>
          </p:cNvPr>
          <p:cNvSpPr txBox="1"/>
          <p:nvPr/>
        </p:nvSpPr>
        <p:spPr>
          <a:xfrm>
            <a:off x="3091010" y="6412468"/>
            <a:ext cx="600997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/class/cs107/lecture-code/lect6 .</a:t>
            </a:r>
          </a:p>
        </p:txBody>
      </p:sp>
    </p:spTree>
    <p:extLst>
      <p:ext uri="{BB962C8B-B14F-4D97-AF65-F5344CB8AC3E}">
        <p14:creationId xmlns:p14="http://schemas.microsoft.com/office/powerpoint/2010/main" val="101638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439D3-5941-954B-957F-0EA137C7E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string.h</a:t>
            </a:r>
            <a:r>
              <a:rPr lang="en-US" dirty="0"/>
              <a:t> Functions</a:t>
            </a:r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0BC3C64A-0975-0848-8C3A-9856B84347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502418"/>
              </p:ext>
            </p:extLst>
          </p:nvPr>
        </p:nvGraphicFramePr>
        <p:xfrm>
          <a:off x="304800" y="1219200"/>
          <a:ext cx="11582400" cy="5535168"/>
        </p:xfrm>
        <a:graphic>
          <a:graphicData uri="http://schemas.openxmlformats.org/drawingml/2006/table">
            <a:tbl>
              <a:tblPr/>
              <a:tblGrid>
                <a:gridCol w="4610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Function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strlen(</a:t>
                      </a: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returns the # of chars in a C string (before null-terminating character).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compares two strings; returns 0 if identical, &lt;0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before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alphabet, &gt;0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after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alphabet.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strncmp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stops comparing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characters.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2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character search: returns a pointer to the first occurrence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find the last occurrence.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haystack, 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string search: returns a pointer to the start of the first occurrence of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copies characters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to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including null-terminating character.  Assumes enough space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 Strings must not overlap.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trncpy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chars, and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does 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 null-terminating char.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concatenate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onto the end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concatenating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 characters. 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Always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adds a null-terminating character.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contains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only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does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contain any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346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439D3-5941-954B-957F-0EA137C7E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string.h</a:t>
            </a:r>
            <a:r>
              <a:rPr lang="en-US" dirty="0"/>
              <a:t> Functions</a:t>
            </a:r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0BC3C64A-0975-0848-8C3A-9856B8434729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1219200"/>
          <a:ext cx="11582400" cy="5535168"/>
        </p:xfrm>
        <a:graphic>
          <a:graphicData uri="http://schemas.openxmlformats.org/drawingml/2006/table">
            <a:tbl>
              <a:tblPr/>
              <a:tblGrid>
                <a:gridCol w="4610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Function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strlen(</a:t>
                      </a: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returns the # of chars in a C string (before null-terminating character).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compares two strings; returns 0 if identical, &lt;0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before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alphabet, &gt;0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after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alphabet.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strncmp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stops comparing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characters.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2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character search: returns a pointer to the first occurrence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find the last occurrence.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haystack, 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string search: returns a pointer to the start of the first occurrence of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copies characters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to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including null-terminating character.  Assumes enough space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 Strings must not overlap.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trncpy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chars, and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does 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 null-terminating char.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concatenate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onto the end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concatenating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 characters. 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Always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adds a null-terminating character.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contains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only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does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contain any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CB22B10-BB2F-B24F-AF65-8287333AAC5D}"/>
              </a:ext>
            </a:extLst>
          </p:cNvPr>
          <p:cNvSpPr/>
          <p:nvPr/>
        </p:nvSpPr>
        <p:spPr bwMode="auto">
          <a:xfrm>
            <a:off x="2634291" y="3491484"/>
            <a:ext cx="6923417" cy="990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74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800" dirty="0"/>
              <a:t>Many string functions assume </a:t>
            </a:r>
            <a:r>
              <a:rPr lang="en-US" sz="2800" b="1" dirty="0"/>
              <a:t>valid string </a:t>
            </a:r>
            <a:r>
              <a:rPr lang="en-US" sz="2800" dirty="0"/>
              <a:t>input; i.e., ends in a null terminator.</a:t>
            </a:r>
          </a:p>
        </p:txBody>
      </p:sp>
    </p:spTree>
    <p:extLst>
      <p:ext uri="{BB962C8B-B14F-4D97-AF65-F5344CB8AC3E}">
        <p14:creationId xmlns:p14="http://schemas.microsoft.com/office/powerpoint/2010/main" val="12952025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</a:t>
            </a:r>
            <a:r>
              <a:rPr lang="en-US" u="sng" dirty="0"/>
              <a:t>cannot</a:t>
            </a:r>
            <a:r>
              <a:rPr lang="en-US" dirty="0"/>
              <a:t> compare C strings using comparison operators like ==, &lt;  or &gt;.  This compares addresses!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str1 = 0x7f42, str2 = 0x654d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*str1, char *str2) {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if (str1 &gt; str2) { …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compares 0x7f42 &gt; 0x654d!</a:t>
            </a:r>
          </a:p>
          <a:p>
            <a:pPr marL="0" indent="0">
              <a:buNone/>
            </a:pPr>
            <a:r>
              <a:rPr lang="en-US" dirty="0"/>
              <a:t>Instead, use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66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string library: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05918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(str1, str2)</a:t>
            </a:r>
            <a:r>
              <a:rPr lang="en-US" b="1" dirty="0"/>
              <a:t>: </a:t>
            </a:r>
            <a:r>
              <a:rPr lang="en-US" dirty="0"/>
              <a:t>compares two strings.</a:t>
            </a:r>
            <a:endParaRPr lang="en-US" altLang="x-none" dirty="0">
              <a:latin typeface="Calibri" charset="0"/>
              <a:cs typeface="Times New Roman" charset="0"/>
            </a:endParaRPr>
          </a:p>
          <a:p>
            <a:r>
              <a:rPr lang="en-US" altLang="x-none" dirty="0">
                <a:latin typeface="Calibri" charset="0"/>
                <a:cs typeface="Times New Roman" charset="0"/>
              </a:rPr>
              <a:t>returns 0 if identical</a:t>
            </a:r>
          </a:p>
          <a:p>
            <a:r>
              <a:rPr lang="en-US" altLang="x-none" dirty="0">
                <a:latin typeface="Calibri" charset="0"/>
                <a:cs typeface="Times New Roman" charset="0"/>
              </a:rPr>
              <a:t>&lt;0 if </a:t>
            </a:r>
            <a:r>
              <a:rPr lang="en-US" altLang="x-none" b="1" i="1" dirty="0">
                <a:latin typeface="Consolas" charset="0"/>
              </a:rPr>
              <a:t>str1</a:t>
            </a:r>
            <a:r>
              <a:rPr lang="en-US" altLang="x-none" dirty="0">
                <a:latin typeface="Calibri" charset="0"/>
                <a:cs typeface="Times New Roman" charset="0"/>
              </a:rPr>
              <a:t> comes before </a:t>
            </a:r>
            <a:r>
              <a:rPr lang="en-US" altLang="x-none" b="1" i="1" dirty="0">
                <a:latin typeface="Consolas" charset="0"/>
              </a:rPr>
              <a:t>str2</a:t>
            </a:r>
            <a:r>
              <a:rPr lang="en-US" altLang="x-none" dirty="0">
                <a:latin typeface="Calibri" charset="0"/>
                <a:cs typeface="Times New Roman" charset="0"/>
              </a:rPr>
              <a:t> in alphabet</a:t>
            </a:r>
          </a:p>
          <a:p>
            <a:r>
              <a:rPr lang="en-US" altLang="x-none" dirty="0">
                <a:latin typeface="Calibri" charset="0"/>
                <a:cs typeface="Times New Roman" charset="0"/>
              </a:rPr>
              <a:t>&gt;0 if </a:t>
            </a:r>
            <a:r>
              <a:rPr lang="en-US" altLang="x-none" b="1" i="1" dirty="0">
                <a:latin typeface="Consolas" charset="0"/>
              </a:rPr>
              <a:t>str1</a:t>
            </a:r>
            <a:r>
              <a:rPr lang="en-US" altLang="x-none" dirty="0">
                <a:latin typeface="Calibri" charset="0"/>
                <a:cs typeface="Times New Roman" charset="0"/>
              </a:rPr>
              <a:t> comes after </a:t>
            </a:r>
            <a:r>
              <a:rPr lang="en-US" altLang="x-none" b="1" i="1" dirty="0">
                <a:latin typeface="Consolas" charset="0"/>
              </a:rPr>
              <a:t>str2</a:t>
            </a:r>
            <a:r>
              <a:rPr lang="en-US" altLang="x-none" dirty="0">
                <a:latin typeface="Calibri" charset="0"/>
                <a:cs typeface="Times New Roman" charset="0"/>
              </a:rPr>
              <a:t> in alphabet. </a:t>
            </a:r>
            <a:endParaRPr lang="en-US" dirty="0"/>
          </a:p>
          <a:p>
            <a:pPr marL="0" indent="0">
              <a:spcBef>
                <a:spcPts val="150"/>
              </a:spcBef>
              <a:buNone/>
            </a:pPr>
            <a:endParaRPr lang="en-US" b="1" dirty="0"/>
          </a:p>
        </p:txBody>
      </p:sp>
      <p:sp>
        <p:nvSpPr>
          <p:cNvPr id="8" name="$ ./strcmp_ex cat camel 2…">
            <a:extLst>
              <a:ext uri="{FF2B5EF4-FFF2-40B4-BE49-F238E27FC236}">
                <a16:creationId xmlns:a16="http://schemas.microsoft.com/office/drawing/2014/main" id="{48F881AB-391F-B540-9668-AD187E37415B}"/>
              </a:ext>
            </a:extLst>
          </p:cNvPr>
          <p:cNvSpPr txBox="1"/>
          <p:nvPr/>
        </p:nvSpPr>
        <p:spPr>
          <a:xfrm>
            <a:off x="1341830" y="11679983"/>
            <a:ext cx="21087954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$ ./strcmp_ex cat camel 2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String "cat" comes after "camel" in the alphabet.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Up to character 2, "cat" is the same as "camel" in the alphabet.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6714FC-B8B9-104D-A9C5-3CC404BA12B7}"/>
              </a:ext>
            </a:extLst>
          </p:cNvPr>
          <p:cNvSpPr/>
          <p:nvPr/>
        </p:nvSpPr>
        <p:spPr>
          <a:xfrm>
            <a:off x="685800" y="3429000"/>
            <a:ext cx="724376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compResult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r>
              <a:rPr lang="en-US" sz="24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(str1, str2)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compResult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== 0) {	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equal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 else 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compResult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0)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str1 comes before str2 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 else {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str1 comes after str2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6256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1430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</a:t>
            </a:r>
            <a:r>
              <a:rPr lang="en-US" u="sng" dirty="0"/>
              <a:t>cannot</a:t>
            </a:r>
            <a:r>
              <a:rPr lang="en-US" dirty="0"/>
              <a:t> copy C strings using =.  This copies addresses!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param1 = 0x7f42, param2 = 0x654d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*param1, char *param2) {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param1 = param2;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// copies 0x654d.  Points to same string!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param2[0]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'H'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// modifies the one original string!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dirty="0"/>
              <a:t>Instead, use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321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string library: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872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b="1" dirty="0"/>
              <a:t>: </a:t>
            </a:r>
            <a:r>
              <a:rPr lang="en-US" dirty="0"/>
              <a:t>copies the contents of </a:t>
            </a:r>
            <a:r>
              <a:rPr lang="en-US" b="1" dirty="0" err="1"/>
              <a:t>src</a:t>
            </a:r>
            <a:r>
              <a:rPr lang="en-US" dirty="0"/>
              <a:t> into the string </a:t>
            </a:r>
            <a:r>
              <a:rPr lang="en-US" b="1" dirty="0" err="1"/>
              <a:t>dst</a:t>
            </a:r>
            <a:r>
              <a:rPr lang="en-US" dirty="0"/>
              <a:t>, including the null terminator.  (Note: string literal has automatic ending null terminator)</a:t>
            </a:r>
            <a:endParaRPr lang="en-US" altLang="x-none" dirty="0">
              <a:latin typeface="Calibri" charset="0"/>
              <a:cs typeface="Times New Roman" charset="0"/>
            </a:endParaRPr>
          </a:p>
        </p:txBody>
      </p:sp>
      <p:sp>
        <p:nvSpPr>
          <p:cNvPr id="8" name="$ ./strcmp_ex cat camel 2…">
            <a:extLst>
              <a:ext uri="{FF2B5EF4-FFF2-40B4-BE49-F238E27FC236}">
                <a16:creationId xmlns:a16="http://schemas.microsoft.com/office/drawing/2014/main" id="{48F881AB-391F-B540-9668-AD187E37415B}"/>
              </a:ext>
            </a:extLst>
          </p:cNvPr>
          <p:cNvSpPr txBox="1"/>
          <p:nvPr/>
        </p:nvSpPr>
        <p:spPr>
          <a:xfrm>
            <a:off x="1341830" y="11679983"/>
            <a:ext cx="21087954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$ ./strcmp_ex cat camel 2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String "cat" comes after "camel" in the alphabet.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Up to character 2, "cat" is the same as "camel" in the alphabet.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6714FC-B8B9-104D-A9C5-3CC404BA12B7}"/>
              </a:ext>
            </a:extLst>
          </p:cNvPr>
          <p:cNvSpPr/>
          <p:nvPr/>
        </p:nvSpPr>
        <p:spPr>
          <a:xfrm>
            <a:off x="457200" y="2514600"/>
            <a:ext cx="8153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dirty="0"/>
              <a:t>	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str1[6];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800" dirty="0"/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/>
              <a:t>	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str2[6];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(str2, str1);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str2[0] = </a:t>
            </a:r>
            <a:r>
              <a:rPr lang="en-US" sz="2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'c'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, str1);	  </a:t>
            </a: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hello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, str2);	  </a:t>
            </a: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cello</a:t>
            </a:r>
          </a:p>
        </p:txBody>
      </p:sp>
    </p:spTree>
    <p:extLst>
      <p:ext uri="{BB962C8B-B14F-4D97-AF65-F5344CB8AC3E}">
        <p14:creationId xmlns:p14="http://schemas.microsoft.com/office/powerpoint/2010/main" val="89011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must make sure there is enough space in the destination to hold the entire copy, </a:t>
            </a:r>
            <a:r>
              <a:rPr lang="en-US" i="1" dirty="0"/>
              <a:t>including the null-terminating character</a:t>
            </a:r>
            <a:r>
              <a:rPr lang="en-US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Writing past memory bounds is called a “buffer overflow”.  It can allow for security vulnerabilities!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89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479665"/>
              </p:ext>
            </p:extLst>
          </p:nvPr>
        </p:nvGraphicFramePr>
        <p:xfrm>
          <a:off x="1148414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8" name="Group 63">
            <a:extLst>
              <a:ext uri="{FF2B5EF4-FFF2-40B4-BE49-F238E27FC236}">
                <a16:creationId xmlns:a16="http://schemas.microsoft.com/office/drawing/2014/main" id="{2B9F0C6D-F0EF-2042-B52D-7F316959DC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344392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27484128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804535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1524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A371A5E2-BEF8-3140-9AB0-E68B8D09AD87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523E4406-383B-7C41-9F69-0A57EA14CD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8173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892155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2286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36A07A9B-B2D3-BE4B-A14D-F7765C74741F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FECD74C9-B0DC-E94B-A0B3-781E8A3D8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18183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339054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3124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84D00C5-C390-1542-BD8B-C6487786EB66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EDFC01C0-0F6D-3440-BF99-32CC143468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15940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952789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3886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4F6C2A0-33D7-FA43-85A5-A8FFCE3A0F99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B4656AF5-4CC0-2E41-A46D-3774E431F7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43672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53885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4648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18A5593-A188-8841-BE26-B00774D1EF81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9C3526A9-3161-E84E-AE34-B807570BBD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47499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164680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5410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0016354-4A36-2948-8021-339331202E96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5B50AB28-1248-E145-8F3B-4A2162A509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68120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049403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980432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6172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51385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724019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6934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90819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785215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7696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01474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472008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8458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43277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165541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9220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75417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056777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9982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05705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564968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10744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14207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548147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115824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12636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127242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95532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n)</a:t>
            </a:r>
            <a:r>
              <a:rPr lang="en-US" b="1" dirty="0"/>
              <a:t>: </a:t>
            </a:r>
            <a:r>
              <a:rPr lang="en-US" dirty="0"/>
              <a:t>copies at most the first n bytes from </a:t>
            </a:r>
            <a:r>
              <a:rPr lang="en-US" b="1" dirty="0" err="1"/>
              <a:t>src</a:t>
            </a:r>
            <a:r>
              <a:rPr lang="en-US" dirty="0"/>
              <a:t> into the string </a:t>
            </a:r>
            <a:r>
              <a:rPr lang="en-US" b="1" dirty="0" err="1"/>
              <a:t>dst</a:t>
            </a:r>
            <a:r>
              <a:rPr lang="en-US" dirty="0"/>
              <a:t>. If there is no null-terminating character in these bytes, then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dirty="0"/>
              <a:t> will </a:t>
            </a:r>
            <a:r>
              <a:rPr lang="en-US" i="1" dirty="0"/>
              <a:t>not be null terminated</a:t>
            </a:r>
            <a:r>
              <a:rPr lang="en-US" dirty="0"/>
              <a:t>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copying "hello"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				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doesn’t copy '\0'!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If there is no null-terminating character, we may not be able to tell where the end of the string is anymore.  E.g.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/>
              <a:t> may continue reading into some other memory in search of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9715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"hello, world!",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284500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C97264F2-BBFB-B04F-9968-A5FE6A7CC8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775560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5581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"hello, world!",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07815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50D59901-7951-624C-8F67-52F368BDCFDF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91847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828287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5762254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15240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9990577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22860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21495852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30480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33143272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38100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3425992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46482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35392870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54102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29121953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61722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42363734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69342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23031173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necessary, we can add a null-terminating character ourselves.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copying "hello"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</a:t>
            </a:r>
            <a:r>
              <a:rPr lang="en-US" sz="24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room for string and '\0'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doesn’t copy '\0'!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str2[5]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add null-terminating char</a:t>
            </a:r>
          </a:p>
        </p:txBody>
      </p:sp>
    </p:spTree>
    <p:extLst>
      <p:ext uri="{BB962C8B-B14F-4D97-AF65-F5344CB8AC3E}">
        <p14:creationId xmlns:p14="http://schemas.microsoft.com/office/powerpoint/2010/main" val="16173698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7AA36-64B8-0740-A0D1-E7E5D85C8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Doesn’t Automatically Initialize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CE744-A293-DA43-AEE7-C543F36EE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Important note: C doesn’t automatically initialize variables or values to a default value.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int x;   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contains garbage value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char str[6];  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contains garbage characters</a:t>
            </a:r>
          </a:p>
        </p:txBody>
      </p:sp>
    </p:spTree>
    <p:extLst>
      <p:ext uri="{BB962C8B-B14F-4D97-AF65-F5344CB8AC3E}">
        <p14:creationId xmlns:p14="http://schemas.microsoft.com/office/powerpoint/2010/main" val="10197523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148260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61721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022476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16221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$ ./strncpy_buggy wonderful…">
            <a:extLst>
              <a:ext uri="{FF2B5EF4-FFF2-40B4-BE49-F238E27FC236}">
                <a16:creationId xmlns:a16="http://schemas.microsoft.com/office/drawing/2014/main" id="{BC7A80E0-A8D5-434D-869F-4AAE9F3034A7}"/>
              </a:ext>
            </a:extLst>
          </p:cNvPr>
          <p:cNvSpPr txBox="1"/>
          <p:nvPr/>
        </p:nvSpPr>
        <p:spPr>
          <a:xfrm>
            <a:off x="992323" y="5231588"/>
            <a:ext cx="10207354" cy="2072362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4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3200" dirty="0"/>
              <a:t>hello</a:t>
            </a:r>
            <a:r>
              <a:rPr sz="3200" dirty="0"/>
              <a:t>⍰⍰J⍰⍰⍰</a:t>
            </a:r>
            <a:endParaRPr lang="en-US" sz="3200" dirty="0"/>
          </a:p>
          <a:p>
            <a:pPr algn="l">
              <a:defRPr sz="4700">
                <a:latin typeface="Courier"/>
                <a:ea typeface="Courier"/>
                <a:cs typeface="Courier"/>
                <a:sym typeface="Courier"/>
              </a:defRPr>
            </a:pPr>
            <a:endParaRPr lang="en-US" sz="3200" dirty="0"/>
          </a:p>
          <a:p>
            <a:pPr algn="l">
              <a:defRPr sz="4700">
                <a:latin typeface="Courier"/>
                <a:ea typeface="Courier"/>
                <a:cs typeface="Courier"/>
                <a:sym typeface="Courier"/>
              </a:defRPr>
            </a:pPr>
            <a:endParaRPr lang="en-US" sz="3200" dirty="0"/>
          </a:p>
          <a:p>
            <a:pPr algn="l">
              <a:defRPr sz="4700">
                <a:latin typeface="Courier"/>
                <a:ea typeface="Courier"/>
                <a:cs typeface="Courier"/>
                <a:sym typeface="Courier"/>
              </a:defRPr>
            </a:pP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253062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5FF00-CF85-CE48-BFD2-58B42C981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F810F-2718-D94E-BC5B-40F6EEB0B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dirty="0"/>
              <a:t>What is printed out by this program? (%</a:t>
            </a:r>
            <a:r>
              <a:rPr lang="en-US" dirty="0" err="1"/>
              <a:t>zu</a:t>
            </a:r>
            <a:r>
              <a:rPr lang="en-US" dirty="0"/>
              <a:t> is for “</a:t>
            </a:r>
            <a:r>
              <a:rPr lang="en-US" dirty="0" err="1"/>
              <a:t>size_t</a:t>
            </a:r>
            <a:r>
              <a:rPr lang="en-US" dirty="0"/>
              <a:t>”, ≃ unsigned long)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main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[9];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"Hi earth"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    str[2] =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"str = %s, </a:t>
            </a:r>
            <a:r>
              <a:rPr lang="en-US" sz="24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%</a:t>
            </a:r>
            <a:r>
              <a:rPr lang="en-US" sz="24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zu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b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           str,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(str));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    return 0;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8FB0F3-46EE-1E4B-8C6D-2E77779E7AB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92610-3B0D-B643-A939-65B7990E6883}"/>
              </a:ext>
            </a:extLst>
          </p:cNvPr>
          <p:cNvSpPr txBox="1"/>
          <p:nvPr/>
        </p:nvSpPr>
        <p:spPr>
          <a:xfrm>
            <a:off x="7311112" y="3681977"/>
            <a:ext cx="462338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 = Hi,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8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 = Hi,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2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 = Hi earth,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8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 = Hi earth,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2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None/other</a:t>
            </a:r>
          </a:p>
        </p:txBody>
      </p:sp>
      <p:sp>
        <p:nvSpPr>
          <p:cNvPr id="7" name="// file: strcmp_ex.c…">
            <a:extLst>
              <a:ext uri="{FF2B5EF4-FFF2-40B4-BE49-F238E27FC236}">
                <a16:creationId xmlns:a16="http://schemas.microsoft.com/office/drawing/2014/main" id="{D81B00A7-4EF5-CF47-9E9C-A9F92A715667}"/>
              </a:ext>
            </a:extLst>
          </p:cNvPr>
          <p:cNvSpPr txBox="1"/>
          <p:nvPr/>
        </p:nvSpPr>
        <p:spPr>
          <a:xfrm flipH="1">
            <a:off x="422031" y="1828800"/>
            <a:ext cx="615462" cy="365946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8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693CA1F-3C7B-3446-B21C-82CB4980666B}"/>
              </a:ext>
            </a:extLst>
          </p:cNvPr>
          <p:cNvGrpSpPr/>
          <p:nvPr/>
        </p:nvGrpSpPr>
        <p:grpSpPr>
          <a:xfrm>
            <a:off x="3882586" y="5639571"/>
            <a:ext cx="4426827" cy="961195"/>
            <a:chOff x="4909846" y="5606161"/>
            <a:chExt cx="4426827" cy="96119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AAE6BD5-BE26-9CCE-0231-29B0E94D224F}"/>
                </a:ext>
              </a:extLst>
            </p:cNvPr>
            <p:cNvSpPr txBox="1"/>
            <p:nvPr/>
          </p:nvSpPr>
          <p:spPr>
            <a:xfrm>
              <a:off x="4909846" y="5613249"/>
              <a:ext cx="4412373" cy="9541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  <a:effectLst>
              <a:outerShdw blurRad="355600" dist="76200" dir="30600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800" b="1" dirty="0"/>
                <a:t>Respond on </a:t>
              </a:r>
              <a:r>
                <a:rPr lang="en-US" sz="2800" b="1" dirty="0" err="1"/>
                <a:t>PollEv</a:t>
              </a:r>
              <a:r>
                <a:rPr lang="en-US" sz="2800" b="1" dirty="0"/>
                <a:t>: </a:t>
              </a:r>
            </a:p>
            <a:p>
              <a:pPr algn="l"/>
              <a:r>
                <a:rPr lang="en-US" sz="2800" dirty="0" err="1"/>
                <a:t>pollev.com</a:t>
              </a:r>
              <a:r>
                <a:rPr lang="en-US" sz="2800" dirty="0"/>
                <a:t>/cs107</a:t>
              </a:r>
            </a:p>
          </p:txBody>
        </p:sp>
        <p:pic>
          <p:nvPicPr>
            <p:cNvPr id="8" name="Picture 7" descr="QR code for pollev.com/cs107">
              <a:extLst>
                <a:ext uri="{FF2B5EF4-FFF2-40B4-BE49-F238E27FC236}">
                  <a16:creationId xmlns:a16="http://schemas.microsoft.com/office/drawing/2014/main" id="{621CAFAB-82CF-4800-667B-B375CB7F3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07820" y="5606161"/>
              <a:ext cx="928853" cy="9384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25700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20AA8-8B27-17F6-EA38-981C8BA20C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784075-F139-5550-023E-9DB0579D84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lide.url=https://www.polleverywhere.com/multiple_choice_polls/dkwSiU07fmFCKN9FPALVF?state=opened&amp;flow=Default&amp;onscreen=persist">
            <a:extLst>
              <a:ext uri="{FF2B5EF4-FFF2-40B4-BE49-F238E27FC236}">
                <a16:creationId xmlns:a16="http://schemas.microsoft.com/office/drawing/2014/main" id="{59E1736E-00A0-94BA-BAEC-FE6F021C1227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3752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</a:t>
            </a:r>
            <a:r>
              <a:rPr lang="en-US" u="sng" dirty="0"/>
              <a:t>cannot</a:t>
            </a:r>
            <a:r>
              <a:rPr lang="en-US" dirty="0"/>
              <a:t> concatenate C strings using +.  This adds addresses!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param1 = 0x7f, param2 = 0x65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*param1, char *param2) {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param1 + param2);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adds 0x7f and 0x65!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Instead, use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6556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string library: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str(n)cat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7348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b="1" dirty="0"/>
              <a:t>: </a:t>
            </a:r>
            <a:r>
              <a:rPr lang="en-US" dirty="0"/>
              <a:t>concatenates the contents of </a:t>
            </a:r>
            <a:r>
              <a:rPr lang="en-US" b="1" dirty="0" err="1"/>
              <a:t>src</a:t>
            </a:r>
            <a:r>
              <a:rPr lang="en-US" dirty="0"/>
              <a:t> into the string </a:t>
            </a:r>
            <a:r>
              <a:rPr lang="en-US" b="1" dirty="0" err="1"/>
              <a:t>dst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strncat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n)</a:t>
            </a:r>
            <a:r>
              <a:rPr lang="en-US" b="1" dirty="0"/>
              <a:t>: </a:t>
            </a:r>
            <a:r>
              <a:rPr lang="en-US" dirty="0"/>
              <a:t>same, but </a:t>
            </a:r>
            <a:r>
              <a:rPr lang="en-US" dirty="0" err="1"/>
              <a:t>concats</a:t>
            </a:r>
            <a:r>
              <a:rPr lang="en-US" dirty="0"/>
              <a:t> at most n bytes from </a:t>
            </a:r>
            <a:r>
              <a:rPr lang="en-US" b="1" dirty="0" err="1"/>
              <a:t>src</a:t>
            </a:r>
            <a:r>
              <a:rPr lang="en-US" dirty="0"/>
              <a:t>.</a:t>
            </a:r>
            <a:endParaRPr lang="en-US" altLang="x-none" b="1" dirty="0">
              <a:latin typeface="Calibri" charset="0"/>
              <a:cs typeface="Times New Roman" charset="0"/>
            </a:endParaRPr>
          </a:p>
          <a:p>
            <a:pPr marL="0" indent="0">
              <a:buNone/>
            </a:pPr>
            <a:endParaRPr lang="en-US" altLang="x-none" dirty="0">
              <a:latin typeface="Calibri" charset="0"/>
              <a:cs typeface="Times New Roman" charset="0"/>
            </a:endParaRPr>
          </a:p>
        </p:txBody>
      </p:sp>
      <p:sp>
        <p:nvSpPr>
          <p:cNvPr id="8" name="$ ./strcmp_ex cat camel 2…">
            <a:extLst>
              <a:ext uri="{FF2B5EF4-FFF2-40B4-BE49-F238E27FC236}">
                <a16:creationId xmlns:a16="http://schemas.microsoft.com/office/drawing/2014/main" id="{48F881AB-391F-B540-9668-AD187E37415B}"/>
              </a:ext>
            </a:extLst>
          </p:cNvPr>
          <p:cNvSpPr txBox="1"/>
          <p:nvPr/>
        </p:nvSpPr>
        <p:spPr>
          <a:xfrm>
            <a:off x="1341830" y="11679983"/>
            <a:ext cx="21087954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$ ./strcmp_ex cat camel 2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String "cat" comes after "camel" in the alphabet.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Up to character 2, "cat" is the same as "camel" in the alphabet.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6714FC-B8B9-104D-A9C5-3CC404BA12B7}"/>
              </a:ext>
            </a:extLst>
          </p:cNvPr>
          <p:cNvSpPr/>
          <p:nvPr/>
        </p:nvSpPr>
        <p:spPr>
          <a:xfrm>
            <a:off x="76200" y="2819400"/>
            <a:ext cx="12039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		// enough space for strings + '\0'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removes old '\0', adds new '\0' at end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str1);	  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hello world!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endParaRPr lang="en-US" sz="2400" dirty="0"/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/>
              <a:t>Both </a:t>
            </a: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/>
              <a:t> and </a:t>
            </a: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strncat</a:t>
            </a:r>
            <a:r>
              <a:rPr lang="en-US" sz="2400" dirty="0"/>
              <a:t> remove the old '\0' and add a new one at the end.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4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227735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8088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812132C-21A5-1245-64D6-F4797F6050C5}"/>
              </a:ext>
            </a:extLst>
          </p:cNvPr>
          <p:cNvCxnSpPr>
            <a:cxnSpLocks/>
          </p:cNvCxnSpPr>
          <p:nvPr/>
        </p:nvCxnSpPr>
        <p:spPr>
          <a:xfrm>
            <a:off x="6172200" y="34290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5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023400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699296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99697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omit characters at the end, make a new string that is a partial copy of the original.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"race"</a:t>
            </a:r>
            <a:endParaRPr lang="en-US" dirty="0">
              <a:solidFill>
                <a:srgbClr val="00B05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str1[8];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(str2, str1, 4);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str2[4]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str1);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racecar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race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93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6370-542E-8A41-8350-219068F6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Goal: String Diamond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27664-1C11-3442-8935-E7EB4A7CF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Write a function </a:t>
            </a:r>
            <a:r>
              <a:rPr lang="en-US" altLang="en-US" b="1" dirty="0">
                <a:latin typeface="Consolas" panose="020B0609020204030204" pitchFamily="49" charset="0"/>
              </a:rPr>
              <a:t>diamond</a:t>
            </a:r>
            <a:r>
              <a:rPr lang="en-US" altLang="en-US" dirty="0"/>
              <a:t> that accepts a string parameter and prints its letters in a "diamond" format as shown below.</a:t>
            </a:r>
          </a:p>
          <a:p>
            <a:r>
              <a:rPr lang="en-US" altLang="en-US" dirty="0"/>
              <a:t>For example, </a:t>
            </a:r>
            <a:r>
              <a:rPr lang="en-US" altLang="en-US" dirty="0">
                <a:latin typeface="Consolas" panose="020B0609020204030204" pitchFamily="49" charset="0"/>
              </a:rPr>
              <a:t>diamond("BAILEY")</a:t>
            </a:r>
            <a:r>
              <a:rPr lang="en-US" altLang="en-US" dirty="0"/>
              <a:t> should print:</a:t>
            </a:r>
          </a:p>
          <a:p>
            <a:pPr lvl="1">
              <a:buFontTx/>
              <a:buNone/>
            </a:pPr>
            <a:endParaRPr lang="en-US" altLang="en-US" sz="800" dirty="0"/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BAIL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BAILE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AILEY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ILEY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 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  Y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1B5F26-3038-C436-AE38-08821A212183}"/>
              </a:ext>
            </a:extLst>
          </p:cNvPr>
          <p:cNvSpPr txBox="1"/>
          <p:nvPr/>
        </p:nvSpPr>
        <p:spPr>
          <a:xfrm>
            <a:off x="2819400" y="3828246"/>
            <a:ext cx="4724400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800" dirty="0"/>
              <a:t>We can use this to print the top half of the diamond!  What about the bottom half?</a:t>
            </a:r>
          </a:p>
        </p:txBody>
      </p:sp>
      <p:pic>
        <p:nvPicPr>
          <p:cNvPr id="7" name="Picture 6" descr="A picture of Bailey, a black lab dog, holding a stuffed animal squirrel in her mouth.">
            <a:extLst>
              <a:ext uri="{FF2B5EF4-FFF2-40B4-BE49-F238E27FC236}">
                <a16:creationId xmlns:a16="http://schemas.microsoft.com/office/drawing/2014/main" id="{44314559-9280-7C36-19F8-2613BC212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572375" y="2562225"/>
            <a:ext cx="4648200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7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 and char 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can also create a char * variable yourself that points to an address within in an existing string.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[3]; 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[0]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[1]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[2]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otherStr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points to 'H'</a:t>
            </a:r>
          </a:p>
        </p:txBody>
      </p:sp>
    </p:spTree>
    <p:extLst>
      <p:ext uri="{BB962C8B-B14F-4D97-AF65-F5344CB8AC3E}">
        <p14:creationId xmlns:p14="http://schemas.microsoft.com/office/powerpoint/2010/main" val="21316765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char *</a:t>
            </a:r>
            <a:r>
              <a:rPr lang="en-US" dirty="0"/>
              <a:t>s (pointers to characters) </a:t>
            </a:r>
            <a:r>
              <a:rPr lang="en-US" i="1" dirty="0"/>
              <a:t>are strings</a:t>
            </a:r>
            <a:r>
              <a:rPr lang="en-US" dirty="0"/>
              <a:t>.  We can use them to create substrings of larger strings.</a:t>
            </a:r>
            <a:br>
              <a:rPr lang="en-US" dirty="0"/>
            </a:br>
            <a:endParaRPr lang="en-US" dirty="0">
              <a:solidFill>
                <a:srgbClr val="00B05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"car"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chars[8];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(chars,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886074"/>
              </p:ext>
            </p:extLst>
          </p:nvPr>
        </p:nvGraphicFramePr>
        <p:xfrm>
          <a:off x="3011252" y="47323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DDDACF-F03C-D84C-9953-C13AB28760C7}"/>
              </a:ext>
            </a:extLst>
          </p:cNvPr>
          <p:cNvSpPr txBox="1"/>
          <p:nvPr/>
        </p:nvSpPr>
        <p:spPr>
          <a:xfrm>
            <a:off x="2133599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7" name="Group 63">
            <a:extLst>
              <a:ext uri="{FF2B5EF4-FFF2-40B4-BE49-F238E27FC236}">
                <a16:creationId xmlns:a16="http://schemas.microsoft.com/office/drawing/2014/main" id="{F5692C1E-DDBC-594B-8222-00AE8C8F52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758979"/>
              </p:ext>
            </p:extLst>
          </p:nvPr>
        </p:nvGraphicFramePr>
        <p:xfrm>
          <a:off x="3011252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339B55C-6488-E74B-AC0B-CFDD3E179063}"/>
              </a:ext>
            </a:extLst>
          </p:cNvPr>
          <p:cNvCxnSpPr>
            <a:cxnSpLocks/>
          </p:cNvCxnSpPr>
          <p:nvPr/>
        </p:nvCxnSpPr>
        <p:spPr>
          <a:xfrm flipV="1">
            <a:off x="3124200" y="55742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6EAD284-6ABD-F34C-B45B-D4FEA492E355}"/>
              </a:ext>
            </a:extLst>
          </p:cNvPr>
          <p:cNvSpPr txBox="1"/>
          <p:nvPr/>
        </p:nvSpPr>
        <p:spPr>
          <a:xfrm>
            <a:off x="2133599" y="519326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chars</a:t>
            </a:r>
          </a:p>
        </p:txBody>
      </p:sp>
    </p:spTree>
    <p:extLst>
      <p:ext uri="{BB962C8B-B14F-4D97-AF65-F5344CB8AC3E}">
        <p14:creationId xmlns:p14="http://schemas.microsoft.com/office/powerpoint/2010/main" val="120796939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omit characters at the beginning.</a:t>
            </a:r>
            <a:br>
              <a:rPr lang="en-US" dirty="0"/>
            </a:br>
            <a:endParaRPr lang="en-US" dirty="0">
              <a:solidFill>
                <a:srgbClr val="00B05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"car"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chars[8];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(chars,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*str2 = chars + 4;</a:t>
            </a: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47323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DDDACF-F03C-D84C-9953-C13AB28760C7}"/>
              </a:ext>
            </a:extLst>
          </p:cNvPr>
          <p:cNvSpPr txBox="1"/>
          <p:nvPr/>
        </p:nvSpPr>
        <p:spPr>
          <a:xfrm>
            <a:off x="2133599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7" name="Group 63">
            <a:extLst>
              <a:ext uri="{FF2B5EF4-FFF2-40B4-BE49-F238E27FC236}">
                <a16:creationId xmlns:a16="http://schemas.microsoft.com/office/drawing/2014/main" id="{F5692C1E-DDBC-594B-8222-00AE8C8F52F9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227747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/>
        </p:nvGraphicFramePr>
        <p:xfrm>
          <a:off x="5105400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339B55C-6488-E74B-AC0B-CFDD3E179063}"/>
              </a:ext>
            </a:extLst>
          </p:cNvPr>
          <p:cNvCxnSpPr>
            <a:cxnSpLocks/>
          </p:cNvCxnSpPr>
          <p:nvPr/>
        </p:nvCxnSpPr>
        <p:spPr>
          <a:xfrm flipV="1">
            <a:off x="3124200" y="55742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818571" y="55742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45F9688-510E-074F-A202-C894D62BB963}"/>
              </a:ext>
            </a:extLst>
          </p:cNvPr>
          <p:cNvSpPr txBox="1"/>
          <p:nvPr/>
        </p:nvSpPr>
        <p:spPr>
          <a:xfrm>
            <a:off x="2133599" y="519326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chars</a:t>
            </a:r>
          </a:p>
        </p:txBody>
      </p:sp>
    </p:spTree>
    <p:extLst>
      <p:ext uri="{BB962C8B-B14F-4D97-AF65-F5344CB8AC3E}">
        <p14:creationId xmlns:p14="http://schemas.microsoft.com/office/powerpoint/2010/main" val="41885319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omit characters at the beginning.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chars[8];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(chars,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*str2 = chars + 4;</a:t>
            </a: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str1);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racecar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47323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DDDACF-F03C-D84C-9953-C13AB28760C7}"/>
              </a:ext>
            </a:extLst>
          </p:cNvPr>
          <p:cNvSpPr txBox="1"/>
          <p:nvPr/>
        </p:nvSpPr>
        <p:spPr>
          <a:xfrm>
            <a:off x="2133599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7" name="Group 63">
            <a:extLst>
              <a:ext uri="{FF2B5EF4-FFF2-40B4-BE49-F238E27FC236}">
                <a16:creationId xmlns:a16="http://schemas.microsoft.com/office/drawing/2014/main" id="{F5692C1E-DDBC-594B-8222-00AE8C8F52F9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227747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/>
        </p:nvGraphicFramePr>
        <p:xfrm>
          <a:off x="5105400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339B55C-6488-E74B-AC0B-CFDD3E179063}"/>
              </a:ext>
            </a:extLst>
          </p:cNvPr>
          <p:cNvCxnSpPr>
            <a:cxnSpLocks/>
          </p:cNvCxnSpPr>
          <p:nvPr/>
        </p:nvCxnSpPr>
        <p:spPr>
          <a:xfrm flipV="1">
            <a:off x="3124200" y="55742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818571" y="55742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319E1BE-B1F7-8B40-BAE3-2875960D3BD9}"/>
              </a:ext>
            </a:extLst>
          </p:cNvPr>
          <p:cNvSpPr txBox="1"/>
          <p:nvPr/>
        </p:nvSpPr>
        <p:spPr>
          <a:xfrm>
            <a:off x="2133599" y="519326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chars</a:t>
            </a:r>
          </a:p>
        </p:txBody>
      </p:sp>
    </p:spTree>
    <p:extLst>
      <p:ext uri="{BB962C8B-B14F-4D97-AF65-F5344CB8AC3E}">
        <p14:creationId xmlns:p14="http://schemas.microsoft.com/office/powerpoint/2010/main" val="221989033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omit characters at the beginning. </a:t>
            </a:r>
            <a:r>
              <a:rPr lang="en-US" b="1" dirty="0"/>
              <a:t>NOTE:</a:t>
            </a:r>
            <a:r>
              <a:rPr lang="en-US" dirty="0"/>
              <a:t> the pointer still refers to the same characters!</a:t>
            </a:r>
            <a:br>
              <a:rPr lang="en-US" dirty="0"/>
            </a:br>
            <a:r>
              <a:rPr lang="en-US" sz="1600" dirty="0"/>
              <a:t> 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chars[8];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(chars,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*str2 = chars + 4;</a:t>
            </a: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str2[0] = 'f';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chars, str1);		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47668"/>
              </p:ext>
            </p:extLst>
          </p:nvPr>
        </p:nvGraphicFramePr>
        <p:xfrm>
          <a:off x="3011252" y="50371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nsolas" charset="0"/>
                        </a:rPr>
                        <a:t>'f'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227747" y="6412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/>
        </p:nvGraphicFramePr>
        <p:xfrm>
          <a:off x="5105400" y="59515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818571" y="58790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70C1EE20-72C9-6748-84BE-7C81EF94A32F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59515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AFCEA52-5AC6-214F-912B-FEB70244EEC4}"/>
              </a:ext>
            </a:extLst>
          </p:cNvPr>
          <p:cNvCxnSpPr>
            <a:cxnSpLocks/>
          </p:cNvCxnSpPr>
          <p:nvPr/>
        </p:nvCxnSpPr>
        <p:spPr>
          <a:xfrm flipV="1">
            <a:off x="3124200" y="58790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8F5466-1AE2-5F42-A30D-784BA679651C}"/>
              </a:ext>
            </a:extLst>
          </p:cNvPr>
          <p:cNvSpPr txBox="1"/>
          <p:nvPr/>
        </p:nvSpPr>
        <p:spPr>
          <a:xfrm>
            <a:off x="2133599" y="6412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964436-F148-8B41-BB8D-AD91774ADFE0}"/>
              </a:ext>
            </a:extLst>
          </p:cNvPr>
          <p:cNvSpPr txBox="1"/>
          <p:nvPr/>
        </p:nvSpPr>
        <p:spPr>
          <a:xfrm>
            <a:off x="2133599" y="549806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chars</a:t>
            </a:r>
          </a:p>
        </p:txBody>
      </p:sp>
    </p:spTree>
    <p:extLst>
      <p:ext uri="{BB962C8B-B14F-4D97-AF65-F5344CB8AC3E}">
        <p14:creationId xmlns:p14="http://schemas.microsoft.com/office/powerpoint/2010/main" val="8625763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omit characters at the beginning. </a:t>
            </a:r>
            <a:r>
              <a:rPr lang="en-US" b="1" dirty="0"/>
              <a:t>NOTE:</a:t>
            </a:r>
            <a:r>
              <a:rPr lang="en-US" dirty="0"/>
              <a:t> the pointer still refers to the same characters!</a:t>
            </a:r>
            <a:br>
              <a:rPr lang="en-US" dirty="0"/>
            </a:br>
            <a:r>
              <a:rPr lang="en-US" sz="1600" dirty="0"/>
              <a:t> 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chars[8];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(chars,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*str2 = chars + 4;</a:t>
            </a: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str2[0] = 'f';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chars, str1);	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racefar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racefar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str2);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far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50371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nsolas" charset="0"/>
                        </a:rPr>
                        <a:t>'f'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227747" y="6412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/>
        </p:nvGraphicFramePr>
        <p:xfrm>
          <a:off x="5105400" y="59515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818571" y="58790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70C1EE20-72C9-6748-84BE-7C81EF94A32F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59515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AFCEA52-5AC6-214F-912B-FEB70244EEC4}"/>
              </a:ext>
            </a:extLst>
          </p:cNvPr>
          <p:cNvCxnSpPr>
            <a:cxnSpLocks/>
          </p:cNvCxnSpPr>
          <p:nvPr/>
        </p:nvCxnSpPr>
        <p:spPr>
          <a:xfrm flipV="1">
            <a:off x="3124200" y="58790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8F5466-1AE2-5F42-A30D-784BA679651C}"/>
              </a:ext>
            </a:extLst>
          </p:cNvPr>
          <p:cNvSpPr txBox="1"/>
          <p:nvPr/>
        </p:nvSpPr>
        <p:spPr>
          <a:xfrm>
            <a:off x="2133599" y="6412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964436-F148-8B41-BB8D-AD91774ADFE0}"/>
              </a:ext>
            </a:extLst>
          </p:cNvPr>
          <p:cNvSpPr txBox="1"/>
          <p:nvPr/>
        </p:nvSpPr>
        <p:spPr>
          <a:xfrm>
            <a:off x="2133599" y="549806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chars</a:t>
            </a:r>
          </a:p>
        </p:txBody>
      </p:sp>
    </p:spTree>
    <p:extLst>
      <p:ext uri="{BB962C8B-B14F-4D97-AF65-F5344CB8AC3E}">
        <p14:creationId xmlns:p14="http://schemas.microsoft.com/office/powerpoint/2010/main" val="86971544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can combine pointer arithmetic and copying to make any substrings we’d like.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"ace"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str1[8];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str2[4];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(str2, str1 + 1, 3);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str2[3]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str1);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racecar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38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6370-542E-8A41-8350-219068F6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Goal: String Diamond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27664-1C11-3442-8935-E7EB4A7CF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Write a function </a:t>
            </a:r>
            <a:r>
              <a:rPr lang="en-US" altLang="en-US" b="1" dirty="0">
                <a:latin typeface="Consolas" panose="020B0609020204030204" pitchFamily="49" charset="0"/>
              </a:rPr>
              <a:t>diamond</a:t>
            </a:r>
            <a:r>
              <a:rPr lang="en-US" altLang="en-US" dirty="0"/>
              <a:t> that accepts a string parameter and prints its letters in a "diamond" format as shown below.</a:t>
            </a:r>
          </a:p>
          <a:p>
            <a:r>
              <a:rPr lang="en-US" altLang="en-US" dirty="0"/>
              <a:t>For example, </a:t>
            </a:r>
            <a:r>
              <a:rPr lang="en-US" altLang="en-US" dirty="0">
                <a:latin typeface="Consolas" panose="020B0609020204030204" pitchFamily="49" charset="0"/>
              </a:rPr>
              <a:t>diamond("BAILEY")</a:t>
            </a:r>
            <a:r>
              <a:rPr lang="en-US" altLang="en-US" dirty="0"/>
              <a:t> should print:</a:t>
            </a:r>
          </a:p>
          <a:p>
            <a:pPr lvl="1">
              <a:buFontTx/>
              <a:buNone/>
            </a:pPr>
            <a:endParaRPr lang="en-US" altLang="en-US" sz="800" dirty="0"/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BAIL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BAILE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AILEY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ILEY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 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  Y</a:t>
            </a:r>
            <a:endParaRPr lang="en-US" dirty="0"/>
          </a:p>
        </p:txBody>
      </p:sp>
      <p:pic>
        <p:nvPicPr>
          <p:cNvPr id="7" name="Picture 6" descr="A picture of Bailey, a black lab dog, sunbathing on the stair of a staircase.&#10;">
            <a:extLst>
              <a:ext uri="{FF2B5EF4-FFF2-40B4-BE49-F238E27FC236}">
                <a16:creationId xmlns:a16="http://schemas.microsoft.com/office/drawing/2014/main" id="{064A042F-E10C-7B04-253E-8784929EAB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543800" y="2530445"/>
            <a:ext cx="4648200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8050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Diamond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E0FC0FA-449D-6D48-6C91-AADD5DBCD2C1}"/>
              </a:ext>
            </a:extLst>
          </p:cNvPr>
          <p:cNvSpPr txBox="1"/>
          <p:nvPr/>
        </p:nvSpPr>
        <p:spPr>
          <a:xfrm>
            <a:off x="5440945" y="6324600"/>
            <a:ext cx="132440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diamond.c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0723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7621B4-636C-F246-96ED-253CAE404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 * vs. char[]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4FD456-8BAF-9C4A-B4E8-B49EE4D3BD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char * is an 8-byte pointer – it stores an address of a character</a:t>
            </a:r>
          </a:p>
          <a:p>
            <a:r>
              <a:rPr lang="en-US" dirty="0"/>
              <a:t>char[] is an array of characters – it stores the actual characters in a string</a:t>
            </a:r>
          </a:p>
          <a:p>
            <a:r>
              <a:rPr lang="en-US" dirty="0"/>
              <a:t>When you pass a char[] as a parameter, it is automatically passed as a char * (pointer to its first character)</a:t>
            </a:r>
          </a:p>
          <a:p>
            <a:r>
              <a:rPr lang="en-US" dirty="0"/>
              <a:t>Stay tuned for next lecture for more!</a:t>
            </a:r>
          </a:p>
        </p:txBody>
      </p:sp>
    </p:spTree>
    <p:extLst>
      <p:ext uri="{BB962C8B-B14F-4D97-AF65-F5344CB8AC3E}">
        <p14:creationId xmlns:p14="http://schemas.microsoft.com/office/powerpoint/2010/main" val="305632884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Characters</a:t>
            </a:r>
          </a:p>
          <a:p>
            <a:r>
              <a:rPr lang="en-US" dirty="0"/>
              <a:t>Strings</a:t>
            </a:r>
          </a:p>
          <a:p>
            <a:r>
              <a:rPr lang="en-US" dirty="0"/>
              <a:t>Common String Operations</a:t>
            </a:r>
          </a:p>
          <a:p>
            <a:pPr lvl="1"/>
            <a:r>
              <a:rPr lang="en-US" dirty="0"/>
              <a:t>Comparing</a:t>
            </a:r>
          </a:p>
          <a:p>
            <a:pPr lvl="1"/>
            <a:r>
              <a:rPr lang="en-US" dirty="0"/>
              <a:t>Copying</a:t>
            </a:r>
          </a:p>
          <a:p>
            <a:pPr lvl="1"/>
            <a:r>
              <a:rPr lang="en-US" dirty="0"/>
              <a:t>Concatenating</a:t>
            </a:r>
          </a:p>
          <a:p>
            <a:pPr lvl="1"/>
            <a:r>
              <a:rPr lang="en-US" dirty="0"/>
              <a:t>Substrings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Next time: </a:t>
            </a:r>
            <a:r>
              <a:rPr lang="en-US" dirty="0"/>
              <a:t>more strings</a:t>
            </a:r>
            <a:endParaRPr lang="en-US" b="1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91F948-8182-AF46-9CF0-3AF15B75ABD0}"/>
              </a:ext>
            </a:extLst>
          </p:cNvPr>
          <p:cNvSpPr txBox="1"/>
          <p:nvPr/>
        </p:nvSpPr>
        <p:spPr>
          <a:xfrm>
            <a:off x="6096000" y="1600200"/>
            <a:ext cx="5638800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Lecture 6 takeaway:</a:t>
            </a:r>
            <a:r>
              <a:rPr lang="en-US" sz="3200" dirty="0"/>
              <a:t> C strings are null-terminated arrays of characters.  We can manipulate them using string and pointer operations.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2367E3-6264-5FE4-61F4-120CA2DC40BA}"/>
              </a:ext>
            </a:extLst>
          </p:cNvPr>
          <p:cNvSpPr txBox="1"/>
          <p:nvPr/>
        </p:nvSpPr>
        <p:spPr>
          <a:xfrm>
            <a:off x="3091010" y="6412468"/>
            <a:ext cx="600997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/class/cs107/lecture-code/lect6 .</a:t>
            </a:r>
          </a:p>
        </p:txBody>
      </p:sp>
    </p:spTree>
    <p:extLst>
      <p:ext uri="{BB962C8B-B14F-4D97-AF65-F5344CB8AC3E}">
        <p14:creationId xmlns:p14="http://schemas.microsoft.com/office/powerpoint/2010/main" val="8944756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56B3E-ABEC-914F-A969-7E12EDDB1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Practice</a:t>
            </a:r>
          </a:p>
        </p:txBody>
      </p:sp>
    </p:spTree>
    <p:extLst>
      <p:ext uri="{BB962C8B-B14F-4D97-AF65-F5344CB8AC3E}">
        <p14:creationId xmlns:p14="http://schemas.microsoft.com/office/powerpoint/2010/main" val="61909373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9E587C-2D3E-8948-A879-B3D55968E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Copycat exercise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1FD048-4A73-0747-B259-D6DE3864C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Challenge</a:t>
            </a:r>
            <a:r>
              <a:rPr lang="en-US" dirty="0"/>
              <a:t>: implement </a:t>
            </a:r>
            <a:r>
              <a:rPr lang="en-US" b="1" dirty="0" err="1"/>
              <a:t>strcat</a:t>
            </a:r>
            <a:r>
              <a:rPr lang="en-US" dirty="0"/>
              <a:t> using other string functions.</a:t>
            </a:r>
            <a:endParaRPr lang="en-US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5F8BEA5-0EDA-BF4B-8B07-322547EA5C1D}"/>
              </a:ext>
            </a:extLst>
          </p:cNvPr>
          <p:cNvSpPr txBox="1">
            <a:spLocks/>
          </p:cNvSpPr>
          <p:nvPr/>
        </p:nvSpPr>
        <p:spPr bwMode="auto">
          <a:xfrm>
            <a:off x="228600" y="1945676"/>
            <a:ext cx="10363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[9];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"We Climb"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[200];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lots of space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"The Hill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532E78-A0B7-F947-9797-D6A725F1E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D0EBA7-6500-9843-A5E1-A1B6E7A74B19}"/>
              </a:ext>
            </a:extLst>
          </p:cNvPr>
          <p:cNvSpPr txBox="1"/>
          <p:nvPr/>
        </p:nvSpPr>
        <p:spPr>
          <a:xfrm>
            <a:off x="5414682" y="3810000"/>
            <a:ext cx="4572000" cy="1255728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lvl="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How could we replace a call to </a:t>
            </a:r>
            <a:r>
              <a:rPr lang="en-US" sz="2800" b="1" dirty="0" err="1">
                <a:solidFill>
                  <a:prstClr val="black"/>
                </a:solidFill>
                <a:latin typeface="Calibri" panose="020F0502020204030204"/>
              </a:rPr>
              <a:t>strcat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with a call to </a:t>
            </a:r>
            <a:r>
              <a:rPr lang="en-US" sz="2800" b="1" dirty="0" err="1">
                <a:solidFill>
                  <a:prstClr val="black"/>
                </a:solidFill>
                <a:latin typeface="Calibri" panose="020F0502020204030204"/>
              </a:rPr>
              <a:t>strcpy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instead?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31D5476-32B4-0B44-8999-247C045C31DC}"/>
              </a:ext>
            </a:extLst>
          </p:cNvPr>
          <p:cNvCxnSpPr>
            <a:stCxn id="2" idx="1"/>
          </p:cNvCxnSpPr>
          <p:nvPr/>
        </p:nvCxnSpPr>
        <p:spPr>
          <a:xfrm flipH="1">
            <a:off x="3505200" y="4437864"/>
            <a:ext cx="1909482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3510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9E587C-2D3E-8948-A879-B3D55968E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Copycat exercise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1FD048-4A73-0747-B259-D6DE3864C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Challenge</a:t>
            </a:r>
            <a:r>
              <a:rPr lang="en-US" dirty="0"/>
              <a:t>: implement </a:t>
            </a:r>
            <a:r>
              <a:rPr lang="en-US" b="1" dirty="0" err="1"/>
              <a:t>strcat</a:t>
            </a:r>
            <a:r>
              <a:rPr lang="en-US" dirty="0"/>
              <a:t> using other string functions.</a:t>
            </a:r>
            <a:endParaRPr lang="en-US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5F8BEA5-0EDA-BF4B-8B07-322547EA5C1D}"/>
              </a:ext>
            </a:extLst>
          </p:cNvPr>
          <p:cNvSpPr txBox="1">
            <a:spLocks/>
          </p:cNvSpPr>
          <p:nvPr/>
        </p:nvSpPr>
        <p:spPr bwMode="auto">
          <a:xfrm>
            <a:off x="228600" y="1945676"/>
            <a:ext cx="10363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[9];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"We Climb"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[200];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lots of space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"The Hill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31D5476-32B4-0B44-8999-247C045C31DC}"/>
              </a:ext>
            </a:extLst>
          </p:cNvPr>
          <p:cNvCxnSpPr>
            <a:cxnSpLocks/>
          </p:cNvCxnSpPr>
          <p:nvPr/>
        </p:nvCxnSpPr>
        <p:spPr>
          <a:xfrm flipH="1">
            <a:off x="3636633" y="4419600"/>
            <a:ext cx="1723086" cy="0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8B77DDE3-8A62-5944-88B7-D270A43BA0F8}"/>
              </a:ext>
            </a:extLst>
          </p:cNvPr>
          <p:cNvSpPr/>
          <p:nvPr/>
        </p:nvSpPr>
        <p:spPr>
          <a:xfrm>
            <a:off x="5825466" y="4151976"/>
            <a:ext cx="54521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l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DB3F60-E951-7944-8F22-06BC6B1DB69F}"/>
              </a:ext>
            </a:extLst>
          </p:cNvPr>
          <p:cNvSpPr txBox="1"/>
          <p:nvPr/>
        </p:nvSpPr>
        <p:spPr>
          <a:xfrm>
            <a:off x="3913416" y="4028878"/>
            <a:ext cx="12829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equivalent</a:t>
            </a:r>
          </a:p>
        </p:txBody>
      </p:sp>
    </p:spTree>
    <p:extLst>
      <p:ext uri="{BB962C8B-B14F-4D97-AF65-F5344CB8AC3E}">
        <p14:creationId xmlns:p14="http://schemas.microsoft.com/office/powerpoint/2010/main" val="92973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 Practice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5265924" cy="5181600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[9];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"Potatoes"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2400" b="1" dirty="0"/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+ 2;</a:t>
            </a:r>
            <a:endParaRPr lang="en-US" sz="2400" b="1" dirty="0"/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(word,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"mat"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3);</a:t>
            </a:r>
            <a:endParaRPr lang="en-US" sz="2400" b="1" dirty="0"/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E3AEB5-698C-284A-8038-DB814D24A42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15000" y="1371600"/>
            <a:ext cx="6291072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Line 6: What is printed?</a:t>
            </a:r>
          </a:p>
        </p:txBody>
      </p:sp>
      <p:sp>
        <p:nvSpPr>
          <p:cNvPr id="16" name="// file: strcmp_ex.c…">
            <a:extLst>
              <a:ext uri="{FF2B5EF4-FFF2-40B4-BE49-F238E27FC236}">
                <a16:creationId xmlns:a16="http://schemas.microsoft.com/office/drawing/2014/main" id="{47D9F23D-E652-EA4F-993C-14E09C172677}"/>
              </a:ext>
            </a:extLst>
          </p:cNvPr>
          <p:cNvSpPr txBox="1"/>
          <p:nvPr/>
        </p:nvSpPr>
        <p:spPr>
          <a:xfrm flipH="1">
            <a:off x="422031" y="1524000"/>
            <a:ext cx="615462" cy="273818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F102DB-D158-E448-9739-AD85900EF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C5EB1A-5B7C-2144-9F16-99EEA7EC3A1F}"/>
              </a:ext>
            </a:extLst>
          </p:cNvPr>
          <p:cNvSpPr txBox="1"/>
          <p:nvPr/>
        </p:nvSpPr>
        <p:spPr>
          <a:xfrm>
            <a:off x="5715000" y="1981200"/>
            <a:ext cx="19207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Pomat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A2CE1D-2A23-CA4C-8774-1D726E36419B}"/>
              </a:ext>
            </a:extLst>
          </p:cNvPr>
          <p:cNvSpPr txBox="1"/>
          <p:nvPr/>
        </p:nvSpPr>
        <p:spPr>
          <a:xfrm>
            <a:off x="8001000" y="1981200"/>
            <a:ext cx="26243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Pomatoes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Something else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Compile error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317AD36-FFDB-2040-8798-E24921318D09}"/>
              </a:ext>
            </a:extLst>
          </p:cNvPr>
          <p:cNvSpPr/>
          <p:nvPr/>
        </p:nvSpPr>
        <p:spPr>
          <a:xfrm>
            <a:off x="8001000" y="1981200"/>
            <a:ext cx="2247900" cy="47194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Group 63">
            <a:extLst>
              <a:ext uri="{FF2B5EF4-FFF2-40B4-BE49-F238E27FC236}">
                <a16:creationId xmlns:a16="http://schemas.microsoft.com/office/drawing/2014/main" id="{FCB24563-35A9-134A-B290-C0E0345058CA}"/>
              </a:ext>
            </a:extLst>
          </p:cNvPr>
          <p:cNvGraphicFramePr>
            <a:graphicFrameLocks noGrp="1"/>
          </p:cNvGraphicFramePr>
          <p:nvPr/>
        </p:nvGraphicFramePr>
        <p:xfrm>
          <a:off x="1194768" y="5645596"/>
          <a:ext cx="6272832" cy="830263"/>
        </p:xfrm>
        <a:graphic>
          <a:graphicData uri="http://schemas.openxmlformats.org/drawingml/2006/table">
            <a:tbl>
              <a:tblPr/>
              <a:tblGrid>
                <a:gridCol w="677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  <a:gridCol w="856568">
                  <a:extLst>
                    <a:ext uri="{9D8B030D-6E8A-4147-A177-3AD203B41FA5}">
                      <a16:colId xmlns:a16="http://schemas.microsoft.com/office/drawing/2014/main" val="1148163429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'P'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't'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't'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's'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9" name="Group 63">
            <a:extLst>
              <a:ext uri="{FF2B5EF4-FFF2-40B4-BE49-F238E27FC236}">
                <a16:creationId xmlns:a16="http://schemas.microsoft.com/office/drawing/2014/main" id="{53E4BA59-E59E-AD48-BBCF-B7F3EF8459D0}"/>
              </a:ext>
            </a:extLst>
          </p:cNvPr>
          <p:cNvGraphicFramePr>
            <a:graphicFrameLocks noGrp="1"/>
          </p:cNvGraphicFramePr>
          <p:nvPr/>
        </p:nvGraphicFramePr>
        <p:xfrm>
          <a:off x="1194768" y="4572000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0xf0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1B1E4F7F-08AD-974F-A0A1-90ED2D4F3296}"/>
              </a:ext>
            </a:extLst>
          </p:cNvPr>
          <p:cNvSpPr txBox="1"/>
          <p:nvPr/>
        </p:nvSpPr>
        <p:spPr>
          <a:xfrm>
            <a:off x="443753" y="503293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word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B2B65C-8995-8A43-805F-F878BE957092}"/>
              </a:ext>
            </a:extLst>
          </p:cNvPr>
          <p:cNvSpPr txBox="1"/>
          <p:nvPr/>
        </p:nvSpPr>
        <p:spPr>
          <a:xfrm>
            <a:off x="570390" y="6106527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B3F5ED1-A319-1B4F-B9FC-EA97690F28AB}"/>
              </a:ext>
            </a:extLst>
          </p:cNvPr>
          <p:cNvCxnSpPr>
            <a:cxnSpLocks/>
          </p:cNvCxnSpPr>
          <p:nvPr/>
        </p:nvCxnSpPr>
        <p:spPr>
          <a:xfrm>
            <a:off x="1600200" y="5256352"/>
            <a:ext cx="1143000" cy="850175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33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0" grpId="0"/>
      <p:bldP spid="24" grpId="0"/>
    </p:bldLst>
  </p:timing>
</p:sld>
</file>

<file path=ppt/theme/theme1.xml><?xml version="1.0" encoding="utf-8"?>
<a:theme xmlns:a="http://schemas.openxmlformats.org/drawingml/2006/main" name="1_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13439</TotalTime>
  <Words>7443</Words>
  <Application>Microsoft Macintosh PowerPoint</Application>
  <PresentationFormat>Widescreen</PresentationFormat>
  <Paragraphs>2298</Paragraphs>
  <Slides>83</Slides>
  <Notes>83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92" baseType="lpstr">
      <vt:lpstr>Andale Mono</vt:lpstr>
      <vt:lpstr>Arial</vt:lpstr>
      <vt:lpstr>Calibri</vt:lpstr>
      <vt:lpstr>Chalkboard</vt:lpstr>
      <vt:lpstr>Consolas</vt:lpstr>
      <vt:lpstr>Courier</vt:lpstr>
      <vt:lpstr>Tahoma</vt:lpstr>
      <vt:lpstr>Verdana</vt:lpstr>
      <vt:lpstr>1_Default Design</vt:lpstr>
      <vt:lpstr>CS107, Lecture 6  C Strings</vt:lpstr>
      <vt:lpstr>CS107 Topic 2: How can a computer represent and manipulate more complex data like text?  </vt:lpstr>
      <vt:lpstr>CS107 Topic 2</vt:lpstr>
      <vt:lpstr>Learning Goals</vt:lpstr>
      <vt:lpstr>Goal: String Diamond</vt:lpstr>
      <vt:lpstr>Lecture Plan</vt:lpstr>
      <vt:lpstr>Lecture Plan</vt:lpstr>
      <vt:lpstr>Char</vt:lpstr>
      <vt:lpstr>ASCII</vt:lpstr>
      <vt:lpstr>ASCII</vt:lpstr>
      <vt:lpstr>ASCII</vt:lpstr>
      <vt:lpstr>Common ctype.h Functions</vt:lpstr>
      <vt:lpstr>Common ctype.h Functions</vt:lpstr>
      <vt:lpstr>Lecture Plan</vt:lpstr>
      <vt:lpstr>C Strings</vt:lpstr>
      <vt:lpstr>C Strings</vt:lpstr>
      <vt:lpstr>String Length</vt:lpstr>
      <vt:lpstr>C Strings As Parameters</vt:lpstr>
      <vt:lpstr>C Strings As Parameters</vt:lpstr>
      <vt:lpstr>Lecture Plan</vt:lpstr>
      <vt:lpstr>Common string.h Functions</vt:lpstr>
      <vt:lpstr>Common string.h Functions</vt:lpstr>
      <vt:lpstr>Comparing Strings</vt:lpstr>
      <vt:lpstr>The string library: strcmp</vt:lpstr>
      <vt:lpstr>Copying Strings</vt:lpstr>
      <vt:lpstr>The string library: strcpy</vt:lpstr>
      <vt:lpstr>Copying Strings - strcpy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 Doesn’t Automatically Initialize</vt:lpstr>
      <vt:lpstr>Copying Strings - strncpy</vt:lpstr>
      <vt:lpstr>Copying Strings - strncpy</vt:lpstr>
      <vt:lpstr>Copying Strings - strncpy</vt:lpstr>
      <vt:lpstr>String Exercise</vt:lpstr>
      <vt:lpstr>PowerPoint Presentation</vt:lpstr>
      <vt:lpstr>Concatenating Strings</vt:lpstr>
      <vt:lpstr>The string library: str(n)cat</vt:lpstr>
      <vt:lpstr>Concatenating Strings</vt:lpstr>
      <vt:lpstr>Concatenating Strings</vt:lpstr>
      <vt:lpstr>Substrings</vt:lpstr>
      <vt:lpstr>Goal: String Diamond</vt:lpstr>
      <vt:lpstr>Substrings and char *</vt:lpstr>
      <vt:lpstr>Substrings</vt:lpstr>
      <vt:lpstr>Substrings</vt:lpstr>
      <vt:lpstr>Substrings</vt:lpstr>
      <vt:lpstr>Substrings</vt:lpstr>
      <vt:lpstr>Substrings</vt:lpstr>
      <vt:lpstr>Substrings</vt:lpstr>
      <vt:lpstr>Goal: String Diamond</vt:lpstr>
      <vt:lpstr>Demo: Diamond</vt:lpstr>
      <vt:lpstr>char * vs. char[]</vt:lpstr>
      <vt:lpstr>Recap</vt:lpstr>
      <vt:lpstr>Extra Practice</vt:lpstr>
      <vt:lpstr>Copycat exercise</vt:lpstr>
      <vt:lpstr>Copycat exercise</vt:lpstr>
      <vt:lpstr>Strings Practice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Nick Troccoli</cp:lastModifiedBy>
  <cp:revision>1263</cp:revision>
  <cp:lastPrinted>2019-04-12T19:26:31Z</cp:lastPrinted>
  <dcterms:created xsi:type="dcterms:W3CDTF">2008-06-28T20:57:21Z</dcterms:created>
  <dcterms:modified xsi:type="dcterms:W3CDTF">2025-04-11T20:04:37Z</dcterms:modified>
</cp:coreProperties>
</file>