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256" r:id="rId2"/>
    <p:sldId id="515" r:id="rId3"/>
    <p:sldId id="516" r:id="rId4"/>
    <p:sldId id="690" r:id="rId5"/>
    <p:sldId id="517" r:id="rId6"/>
    <p:sldId id="692" r:id="rId7"/>
    <p:sldId id="375" r:id="rId8"/>
    <p:sldId id="286" r:id="rId9"/>
    <p:sldId id="699" r:id="rId10"/>
    <p:sldId id="700" r:id="rId11"/>
    <p:sldId id="587" r:id="rId12"/>
    <p:sldId id="701" r:id="rId13"/>
    <p:sldId id="398" r:id="rId1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15"/>
            <p14:sldId id="516"/>
            <p14:sldId id="690"/>
            <p14:sldId id="517"/>
            <p14:sldId id="692"/>
            <p14:sldId id="375"/>
            <p14:sldId id="286"/>
            <p14:sldId id="699"/>
            <p14:sldId id="700"/>
            <p14:sldId id="587"/>
            <p14:sldId id="701"/>
            <p14:sldId id="398"/>
          </p14:sldIdLst>
        </p14:section>
        <p14:section name="Recap" id="{509FF919-21CD-EF43-AE53-6AEA6BAB18FF}">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34" autoAdjust="0"/>
    <p:restoredTop sz="86849" autoAdjust="0"/>
  </p:normalViewPr>
  <p:slideViewPr>
    <p:cSldViewPr>
      <p:cViewPr varScale="1">
        <p:scale>
          <a:sx n="105" d="100"/>
          <a:sy n="105" d="100"/>
        </p:scale>
        <p:origin x="1072"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endParaRPr lang="en-US"/>
          </a:p>
        </p:txBody>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884229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976302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451749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387500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976453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Nick </a:t>
            </a:r>
            <a:r>
              <a:rPr lang="en-US" altLang="x-none" sz="800" dirty="0" err="1">
                <a:latin typeface="Calibri" charset="0"/>
              </a:rPr>
              <a:t>Troccoli</a:t>
            </a:r>
            <a:r>
              <a:rPr lang="en-US" altLang="x-none" sz="800" dirty="0">
                <a:latin typeface="Calibri" charset="0"/>
              </a:rPr>
              <a:t>,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n.wikipedia.org/wiki/Morris_worm" TargetMode="External"/><Relationship Id="rId5" Type="http://schemas.openxmlformats.org/officeDocument/2006/relationships/hyperlink" Target="https://www.cvedetails.com/cve/CVE-2002-0362/"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https://linux.die.net/man/3/strcp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7</a:t>
            </a:r>
            <a:br>
              <a:rPr lang="en-US" dirty="0">
                <a:latin typeface="Source Sans 3" panose="020B0303030403020204" pitchFamily="34" charset="0"/>
              </a:rPr>
            </a:br>
            <a:r>
              <a:rPr lang="en-US" sz="3400">
                <a:latin typeface="Source Sans 3" panose="020B0303030403020204" pitchFamily="34" charset="0"/>
              </a:rPr>
              <a:t> More C </a:t>
            </a:r>
            <a:r>
              <a:rPr lang="en-US" sz="3400" dirty="0">
                <a:latin typeface="Source Sans 3" panose="020B0303030403020204" pitchFamily="34" charset="0"/>
              </a:rPr>
              <a:t>Strings</a:t>
            </a:r>
          </a:p>
        </p:txBody>
      </p:sp>
      <p:sp>
        <p:nvSpPr>
          <p:cNvPr id="4" name="Subtitle 2">
            <a:extLst>
              <a:ext uri="{FF2B5EF4-FFF2-40B4-BE49-F238E27FC236}">
                <a16:creationId xmlns:a16="http://schemas.microsoft.com/office/drawing/2014/main" id="{2D570ACC-D8AF-1F20-A43F-40B0A8A45BB3}"/>
              </a:ext>
            </a:extLst>
          </p:cNvPr>
          <p:cNvSpPr txBox="1">
            <a:spLocks/>
          </p:cNvSpPr>
          <p:nvPr/>
        </p:nvSpPr>
        <p:spPr bwMode="auto">
          <a:xfrm>
            <a:off x="1676400" y="4114800"/>
            <a:ext cx="8839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K&amp;R (1.9, 5.5, Appendix B3) or Essential C section 3</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latin typeface="Source Sans 3" panose="020B0303030403020204" pitchFamily="34" charset="0"/>
              </a:rPr>
              <a:t>The </a:t>
            </a:r>
            <a:r>
              <a:rPr lang="en-US" dirty="0" err="1">
                <a:latin typeface="Source Code Pro" panose="020B0309030403020204" pitchFamily="34" charset="0"/>
                <a:ea typeface="Source Code Pro" panose="020B0309030403020204" pitchFamily="34" charset="0"/>
              </a:rPr>
              <a:t>string.h</a:t>
            </a:r>
            <a:r>
              <a:rPr lang="en-US" dirty="0">
                <a:latin typeface="Source Sans 3" panose="020B0303030403020204" pitchFamily="34" charset="0"/>
              </a:rPr>
              <a:t> library: </a:t>
            </a:r>
            <a:r>
              <a:rPr lang="en-US" dirty="0" err="1">
                <a:latin typeface="Source Code Pro" panose="020B0309030403020204" pitchFamily="34" charset="0"/>
                <a:ea typeface="Source Code Pro" panose="020B0309030403020204" pitchFamily="34" charset="0"/>
                <a:cs typeface="Consolas" panose="020B0609020204030204" pitchFamily="49" charset="0"/>
              </a:rPr>
              <a:t>strchr</a:t>
            </a:r>
            <a:endParaRPr lang="en-US" dirty="0"/>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a:xfrm>
            <a:off x="152400" y="1295400"/>
            <a:ext cx="11811000" cy="5257800"/>
          </a:xfrm>
        </p:spPr>
        <p:txBody>
          <a:bodyPr/>
          <a:lstStyle/>
          <a:p>
            <a:pPr marL="0" indent="0" algn="ctr">
              <a:buNone/>
            </a:pPr>
            <a:r>
              <a:rPr lang="en-US" b="1" dirty="0" err="1">
                <a:latin typeface="Source Code Pro" panose="020B0309030403020204" pitchFamily="34" charset="0"/>
                <a:ea typeface="Source Code Pro" panose="020B0309030403020204" pitchFamily="34" charset="0"/>
                <a:cs typeface="Consolas" panose="020B0609020204030204" pitchFamily="49" charset="0"/>
              </a:rPr>
              <a:t>strchr</a:t>
            </a:r>
            <a:r>
              <a:rPr lang="en-US" dirty="0">
                <a:latin typeface="Source Sans 3" panose="020B0303030403020204" pitchFamily="34" charset="0"/>
              </a:rPr>
              <a:t> returns a pointer to the </a:t>
            </a:r>
            <a:r>
              <a:rPr lang="en-US" b="1" dirty="0">
                <a:solidFill>
                  <a:srgbClr val="0432FF"/>
                </a:solidFill>
                <a:latin typeface="Source Sans 3" panose="020B0303030403020204" pitchFamily="34" charset="0"/>
              </a:rPr>
              <a:t>first occurrence</a:t>
            </a:r>
            <a:r>
              <a:rPr lang="en-US" dirty="0">
                <a:latin typeface="Source Sans 3" panose="020B0303030403020204" pitchFamily="34" charset="0"/>
              </a:rPr>
              <a:t> of a character in a string, or </a:t>
            </a:r>
            <a:r>
              <a:rPr lang="en-US" b="1" dirty="0">
                <a:latin typeface="Source Code Pro" panose="020B0309030403020204" pitchFamily="34" charset="0"/>
                <a:ea typeface="Source Code Pro" panose="020B0309030403020204" pitchFamily="34" charset="0"/>
              </a:rPr>
              <a:t>NULL</a:t>
            </a:r>
            <a:r>
              <a:rPr lang="en-US" dirty="0">
                <a:latin typeface="Source Sans 3" panose="020B0303030403020204" pitchFamily="34" charset="0"/>
              </a:rPr>
              <a:t> if the character is nowhere to be found. </a:t>
            </a:r>
          </a:p>
          <a:p>
            <a:pPr marL="0" indent="0">
              <a:buNone/>
            </a:pP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lgn="ctr">
              <a:spcBef>
                <a:spcPts val="0"/>
              </a:spcBef>
              <a:buNone/>
            </a:pPr>
            <a:r>
              <a:rPr lang="en-US" dirty="0">
                <a:latin typeface="Source Sans 3" panose="020B0303030403020204" pitchFamily="34" charset="0"/>
              </a:rPr>
              <a:t>Use </a:t>
            </a:r>
            <a:r>
              <a:rPr lang="en-US" b="1" dirty="0" err="1">
                <a:latin typeface="Source Code Pro" panose="020B0309030403020204" pitchFamily="34" charset="0"/>
                <a:ea typeface="Source Code Pro" panose="020B0309030403020204" pitchFamily="34" charset="0"/>
                <a:cs typeface="Consolas" panose="020B0609020204030204" pitchFamily="49" charset="0"/>
              </a:rPr>
              <a:t>strrchr</a:t>
            </a:r>
            <a:r>
              <a:rPr lang="en-US" dirty="0">
                <a:latin typeface="Source Sans 3" panose="020B0303030403020204" pitchFamily="34" charset="0"/>
              </a:rPr>
              <a:t> to find the last occurrence of a character (or </a:t>
            </a:r>
            <a:r>
              <a:rPr lang="en-US" b="1" dirty="0">
                <a:latin typeface="Source Code Pro" panose="020B0309030403020204" pitchFamily="34" charset="0"/>
                <a:ea typeface="Source Code Pro" panose="020B0309030403020204" pitchFamily="34" charset="0"/>
              </a:rPr>
              <a:t>NULL</a:t>
            </a:r>
            <a:r>
              <a:rPr lang="en-US" dirty="0">
                <a:latin typeface="Source Sans 3" panose="020B0303030403020204" pitchFamily="34" charset="0"/>
              </a:rPr>
              <a:t> on failure).</a:t>
            </a:r>
          </a:p>
        </p:txBody>
      </p:sp>
      <p:sp>
        <p:nvSpPr>
          <p:cNvPr id="4" name="Rectangle 3">
            <a:extLst>
              <a:ext uri="{FF2B5EF4-FFF2-40B4-BE49-F238E27FC236}">
                <a16:creationId xmlns:a16="http://schemas.microsoft.com/office/drawing/2014/main" id="{32077E4F-85A5-2D9A-E5F9-76A7E02D8554}"/>
              </a:ext>
            </a:extLst>
          </p:cNvPr>
          <p:cNvSpPr/>
          <p:nvPr/>
        </p:nvSpPr>
        <p:spPr>
          <a:xfrm>
            <a:off x="1600200" y="2438400"/>
            <a:ext cx="8686800" cy="1477328"/>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laureate[] = </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"Katalin Kariko"</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*first = </a:t>
            </a:r>
            <a:r>
              <a:rPr lang="en-US" dirty="0" err="1">
                <a:latin typeface="Source Code Pro" panose="020B0309030403020204" pitchFamily="34" charset="0"/>
                <a:ea typeface="Source Code Pro" panose="020B0309030403020204" pitchFamily="34" charset="0"/>
                <a:cs typeface="Consolas" panose="020B0609020204030204" pitchFamily="49" charset="0"/>
              </a:rPr>
              <a:t>strchr</a:t>
            </a:r>
            <a:r>
              <a:rPr lang="en-US" dirty="0">
                <a:latin typeface="Source Code Pro" panose="020B0309030403020204" pitchFamily="34" charset="0"/>
                <a:ea typeface="Source Code Pro" panose="020B0309030403020204" pitchFamily="34" charset="0"/>
                <a:cs typeface="Consolas" panose="020B0609020204030204" pitchFamily="49" charset="0"/>
              </a:rPr>
              <a:t>(laureate,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err="1">
                <a:latin typeface="Source Code Pro" panose="020B0309030403020204" pitchFamily="34" charset="0"/>
                <a:ea typeface="Source Code Pro" panose="020B0309030403020204" pitchFamily="34" charset="0"/>
                <a:cs typeface="Consolas" panose="020B0609020204030204" pitchFamily="49" charset="0"/>
              </a:rPr>
              <a:t>printf</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dirty="0">
                <a:latin typeface="Source Code Pro" panose="020B0309030403020204" pitchFamily="34" charset="0"/>
                <a:ea typeface="Source Code Pro" panose="020B0309030403020204" pitchFamily="34" charset="0"/>
                <a:cs typeface="Consolas" panose="020B0609020204030204" pitchFamily="49" charset="0"/>
              </a:rPr>
              <a:t>, first);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atalin Kariko</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*second = </a:t>
            </a:r>
            <a:r>
              <a:rPr lang="en-US" dirty="0" err="1">
                <a:latin typeface="Source Code Pro" panose="020B0309030403020204" pitchFamily="34" charset="0"/>
                <a:ea typeface="Source Code Pro" panose="020B0309030403020204" pitchFamily="34" charset="0"/>
                <a:cs typeface="Consolas" panose="020B0609020204030204" pitchFamily="49" charset="0"/>
              </a:rPr>
              <a:t>strchr</a:t>
            </a:r>
            <a:r>
              <a:rPr lang="en-US" dirty="0">
                <a:latin typeface="Source Code Pro" panose="020B0309030403020204" pitchFamily="34" charset="0"/>
                <a:ea typeface="Source Code Pro" panose="020B0309030403020204" pitchFamily="34" charset="0"/>
                <a:cs typeface="Consolas" panose="020B0609020204030204" pitchFamily="49" charset="0"/>
              </a:rPr>
              <a:t>(first + 1,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algn="l">
              <a:spcBef>
                <a:spcPts val="0"/>
              </a:spcBef>
            </a:pPr>
            <a:r>
              <a:rPr lang="en-US" dirty="0" err="1">
                <a:latin typeface="Source Code Pro" panose="020B0309030403020204" pitchFamily="34" charset="0"/>
                <a:ea typeface="Source Code Pro" panose="020B0309030403020204" pitchFamily="34" charset="0"/>
                <a:cs typeface="Consolas" panose="020B0609020204030204" pitchFamily="49" charset="0"/>
              </a:rPr>
              <a:t>printf</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dirty="0">
                <a:latin typeface="Source Code Pro" panose="020B0309030403020204" pitchFamily="34" charset="0"/>
                <a:ea typeface="Source Code Pro" panose="020B0309030403020204" pitchFamily="34" charset="0"/>
                <a:cs typeface="Consolas" panose="020B0609020204030204" pitchFamily="49" charset="0"/>
              </a:rPr>
              <a:t>, second);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alin Kariko</a:t>
            </a:r>
          </a:p>
        </p:txBody>
      </p:sp>
      <p:sp>
        <p:nvSpPr>
          <p:cNvPr id="8" name="Rectangle 7">
            <a:extLst>
              <a:ext uri="{FF2B5EF4-FFF2-40B4-BE49-F238E27FC236}">
                <a16:creationId xmlns:a16="http://schemas.microsoft.com/office/drawing/2014/main" id="{01C68C92-294F-FBDC-2043-97F844EE3C74}"/>
              </a:ext>
            </a:extLst>
          </p:cNvPr>
          <p:cNvSpPr/>
          <p:nvPr/>
        </p:nvSpPr>
        <p:spPr>
          <a:xfrm>
            <a:off x="1600200" y="4878755"/>
            <a:ext cx="8686800" cy="646331"/>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*last = </a:t>
            </a:r>
            <a:r>
              <a:rPr lang="en-US" dirty="0" err="1">
                <a:latin typeface="Source Code Pro" panose="020B0309030403020204" pitchFamily="34" charset="0"/>
                <a:ea typeface="Source Code Pro" panose="020B0309030403020204" pitchFamily="34" charset="0"/>
                <a:cs typeface="Consolas" panose="020B0609020204030204" pitchFamily="49" charset="0"/>
              </a:rPr>
              <a:t>strrchr</a:t>
            </a:r>
            <a:r>
              <a:rPr lang="en-US" dirty="0">
                <a:latin typeface="Source Code Pro" panose="020B0309030403020204" pitchFamily="34" charset="0"/>
                <a:ea typeface="Source Code Pro" panose="020B0309030403020204" pitchFamily="34" charset="0"/>
                <a:cs typeface="Consolas" panose="020B0609020204030204" pitchFamily="49" charset="0"/>
              </a:rPr>
              <a:t>(laureate,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'a'</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algn="l">
              <a:spcBef>
                <a:spcPts val="0"/>
              </a:spcBef>
            </a:pPr>
            <a:r>
              <a:rPr lang="en-US" dirty="0" err="1">
                <a:latin typeface="Source Code Pro" panose="020B0309030403020204" pitchFamily="34" charset="0"/>
                <a:ea typeface="Source Code Pro" panose="020B0309030403020204" pitchFamily="34" charset="0"/>
                <a:cs typeface="Consolas" panose="020B0609020204030204" pitchFamily="49" charset="0"/>
              </a:rPr>
              <a:t>printf</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"%s\n"</a:t>
            </a:r>
            <a:r>
              <a:rPr lang="en-US" dirty="0">
                <a:latin typeface="Source Code Pro" panose="020B0309030403020204" pitchFamily="34" charset="0"/>
                <a:ea typeface="Source Code Pro" panose="020B0309030403020204" pitchFamily="34" charset="0"/>
                <a:cs typeface="Consolas" panose="020B0609020204030204" pitchFamily="49" charset="0"/>
              </a:rPr>
              <a:t>, last);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prints </a:t>
            </a:r>
            <a:r>
              <a:rPr lang="en-US" dirty="0" err="1">
                <a:solidFill>
                  <a:srgbClr val="00B050"/>
                </a:solidFill>
                <a:latin typeface="Source Code Pro" panose="020B0309030403020204" pitchFamily="34" charset="0"/>
                <a:ea typeface="Source Code Pro" panose="020B0309030403020204" pitchFamily="34" charset="0"/>
                <a:cs typeface="Consolas" panose="020B0609020204030204" pitchFamily="49" charset="0"/>
              </a:rPr>
              <a:t>ariko</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p:txBody>
      </p:sp>
      <p:sp>
        <p:nvSpPr>
          <p:cNvPr id="9" name="TextBox 8">
            <a:extLst>
              <a:ext uri="{FF2B5EF4-FFF2-40B4-BE49-F238E27FC236}">
                <a16:creationId xmlns:a16="http://schemas.microsoft.com/office/drawing/2014/main" id="{BEB9BD7A-CBA1-0FDE-85AB-6FF9A3C5738A}"/>
              </a:ext>
            </a:extLst>
          </p:cNvPr>
          <p:cNvSpPr txBox="1"/>
          <p:nvPr/>
        </p:nvSpPr>
        <p:spPr>
          <a:xfrm>
            <a:off x="7696200" y="2095500"/>
            <a:ext cx="4495800" cy="1200329"/>
          </a:xfrm>
          <a:prstGeom prst="rect">
            <a:avLst/>
          </a:prstGeom>
          <a:solidFill>
            <a:schemeClr val="bg1"/>
          </a:solidFill>
        </p:spPr>
        <p:txBody>
          <a:bodyPr wrap="square" rtlCol="0">
            <a:spAutoFit/>
          </a:bodyPr>
          <a:lstStyle/>
          <a:p>
            <a:pPr algn="ctr"/>
            <a:r>
              <a:rPr lang="en-US" dirty="0">
                <a:latin typeface="Source Sans 3" panose="020B0303030403020204" pitchFamily="34" charset="0"/>
              </a:rPr>
              <a:t>Recall this declaration and initialization of </a:t>
            </a:r>
            <a:r>
              <a:rPr lang="en-US" b="1" dirty="0">
                <a:latin typeface="Source Code Pro" panose="020B0309030403020204" pitchFamily="34" charset="0"/>
                <a:ea typeface="Source Code Pro" panose="020B0309030403020204" pitchFamily="34" charset="0"/>
              </a:rPr>
              <a:t>laureate</a:t>
            </a:r>
            <a:r>
              <a:rPr lang="en-US" dirty="0">
                <a:latin typeface="Source Sans 3" panose="020B0303030403020204" pitchFamily="34" charset="0"/>
              </a:rPr>
              <a:t> allocates an array of just the right size and effectively </a:t>
            </a:r>
            <a:r>
              <a:rPr lang="en-US" b="1" dirty="0" err="1">
                <a:latin typeface="Source Code Pro" panose="020B0309030403020204" pitchFamily="34" charset="0"/>
                <a:ea typeface="Source Code Pro" panose="020B0309030403020204" pitchFamily="34" charset="0"/>
              </a:rPr>
              <a:t>strcpy</a:t>
            </a:r>
            <a:r>
              <a:rPr lang="en-US" dirty="0" err="1">
                <a:latin typeface="Source Sans 3" panose="020B0303030403020204" pitchFamily="34" charset="0"/>
              </a:rPr>
              <a:t>’s</a:t>
            </a:r>
            <a:r>
              <a:rPr lang="en-US" dirty="0">
                <a:latin typeface="Source Sans 3" panose="020B0303030403020204" pitchFamily="34" charset="0"/>
              </a:rPr>
              <a:t> the string constant into it.</a:t>
            </a:r>
          </a:p>
        </p:txBody>
      </p:sp>
      <p:sp>
        <p:nvSpPr>
          <p:cNvPr id="10" name="TextBox 9">
            <a:extLst>
              <a:ext uri="{FF2B5EF4-FFF2-40B4-BE49-F238E27FC236}">
                <a16:creationId xmlns:a16="http://schemas.microsoft.com/office/drawing/2014/main" id="{016C59D4-0A1B-52BC-2319-C881951CC552}"/>
              </a:ext>
            </a:extLst>
          </p:cNvPr>
          <p:cNvSpPr txBox="1"/>
          <p:nvPr/>
        </p:nvSpPr>
        <p:spPr>
          <a:xfrm>
            <a:off x="8001000" y="3421797"/>
            <a:ext cx="3886200" cy="646331"/>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Thought Question</a:t>
            </a:r>
            <a:r>
              <a:rPr lang="en-US" dirty="0">
                <a:latin typeface="Source Sans 3" panose="020B0303030403020204" pitchFamily="34" charset="0"/>
              </a:rPr>
              <a:t>: Why </a:t>
            </a:r>
            <a:r>
              <a:rPr lang="en-US" b="1" dirty="0">
                <a:latin typeface="Source Code Pro" panose="020B0309030403020204" pitchFamily="34" charset="0"/>
                <a:ea typeface="Source Code Pro" panose="020B0309030403020204" pitchFamily="34" charset="0"/>
              </a:rPr>
              <a:t>first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1</a:t>
            </a:r>
            <a:r>
              <a:rPr lang="en-US" dirty="0">
                <a:latin typeface="Source Sans 3" panose="020B0303030403020204" pitchFamily="34" charset="0"/>
              </a:rPr>
              <a:t>? What’s wrong with just </a:t>
            </a:r>
            <a:r>
              <a:rPr lang="en-US" b="1" dirty="0">
                <a:latin typeface="Source Code Pro" panose="020B0309030403020204" pitchFamily="34" charset="0"/>
                <a:ea typeface="Source Code Pro" panose="020B0309030403020204" pitchFamily="34" charset="0"/>
              </a:rPr>
              <a:t>first</a:t>
            </a:r>
            <a:r>
              <a:rPr lang="en-US" dirty="0">
                <a:latin typeface="Source Sans 3" panose="020B0303030403020204" pitchFamily="34" charset="0"/>
              </a:rPr>
              <a:t>? </a:t>
            </a:r>
          </a:p>
        </p:txBody>
      </p:sp>
      <p:sp>
        <p:nvSpPr>
          <p:cNvPr id="12" name="TextBox 11">
            <a:extLst>
              <a:ext uri="{FF2B5EF4-FFF2-40B4-BE49-F238E27FC236}">
                <a16:creationId xmlns:a16="http://schemas.microsoft.com/office/drawing/2014/main" id="{F0158CBE-BFA2-CABC-1FD6-D1A8AAD9E7BE}"/>
              </a:ext>
            </a:extLst>
          </p:cNvPr>
          <p:cNvSpPr txBox="1"/>
          <p:nvPr/>
        </p:nvSpPr>
        <p:spPr>
          <a:xfrm>
            <a:off x="0" y="5782270"/>
            <a:ext cx="12192000" cy="923330"/>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Aside</a:t>
            </a:r>
            <a:r>
              <a:rPr lang="en-US" dirty="0">
                <a:latin typeface="Source Sans 3" panose="020B0303030403020204" pitchFamily="34" charset="0"/>
              </a:rPr>
              <a:t>: Katalin Karikó is a Hungarian-American biochemist whose decades-long research on messenger RNA laid the foundation for mRNA vaccines. After years of limited recognition, her work proved essential to the rapid development of COVID-19 vaccines and </a:t>
            </a:r>
            <a:r>
              <a:rPr lang="en-US" dirty="0"/>
              <a:t>immunizations</a:t>
            </a:r>
            <a:r>
              <a:rPr lang="en-US" dirty="0">
                <a:latin typeface="Source Sans 3" panose="020B0303030403020204" pitchFamily="34" charset="0"/>
              </a:rPr>
              <a:t>. She shared the 2023 Nobel Prize in Physiology or Medicine with Drew Weissman.</a:t>
            </a:r>
          </a:p>
        </p:txBody>
      </p:sp>
    </p:spTree>
    <p:extLst>
      <p:ext uri="{BB962C8B-B14F-4D97-AF65-F5344CB8AC3E}">
        <p14:creationId xmlns:p14="http://schemas.microsoft.com/office/powerpoint/2010/main" val="10458530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ssolv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dissolv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dissolv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dissolv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ssolv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dissolve">
                                      <p:cBhvr>
                                        <p:cTn id="40" dur="500"/>
                                        <p:tgtEl>
                                          <p:spTgt spid="4">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dissolve">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dissolv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dissolve">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latin typeface="Source Sans 3" panose="020B0303030403020204" pitchFamily="34" charset="0"/>
              </a:rPr>
              <a:t>The </a:t>
            </a:r>
            <a:r>
              <a:rPr lang="en-US" dirty="0" err="1">
                <a:latin typeface="Source Code Pro" panose="020B0309030403020204" pitchFamily="34" charset="0"/>
                <a:ea typeface="Source Code Pro" panose="020B0309030403020204" pitchFamily="34" charset="0"/>
              </a:rPr>
              <a:t>string.h</a:t>
            </a:r>
            <a:r>
              <a:rPr lang="en-US" dirty="0">
                <a:latin typeface="Source Sans 3" panose="020B0303030403020204" pitchFamily="34" charset="0"/>
              </a:rPr>
              <a:t> library: </a:t>
            </a:r>
            <a:r>
              <a:rPr lang="en-US" dirty="0" err="1">
                <a:latin typeface="Source Code Pro" panose="020B0309030403020204" pitchFamily="34" charset="0"/>
                <a:ea typeface="Source Code Pro" panose="020B0309030403020204" pitchFamily="34" charset="0"/>
                <a:cs typeface="Consolas" panose="020B0609020204030204" pitchFamily="49" charset="0"/>
              </a:rPr>
              <a:t>ststrr</a:t>
            </a:r>
            <a:endParaRPr lang="en-US" dirty="0"/>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a:xfrm>
            <a:off x="152400" y="1295400"/>
            <a:ext cx="11811000" cy="990600"/>
          </a:xfrm>
        </p:spPr>
        <p:txBody>
          <a:bodyPr/>
          <a:lstStyle/>
          <a:p>
            <a:pPr marL="0" indent="0" algn="ctr">
              <a:buNone/>
            </a:pPr>
            <a:r>
              <a:rPr lang="en-US" b="1" dirty="0" err="1">
                <a:latin typeface="Source Code Pro" panose="020B0309030403020204" pitchFamily="34" charset="0"/>
                <a:ea typeface="Source Code Pro" panose="020B0309030403020204" pitchFamily="34" charset="0"/>
                <a:cs typeface="Consolas" panose="020B0609020204030204" pitchFamily="49" charset="0"/>
              </a:rPr>
              <a:t>strstr</a:t>
            </a:r>
            <a:r>
              <a:rPr lang="en-US" dirty="0">
                <a:latin typeface="Source Sans 3" panose="020B0303030403020204" pitchFamily="34" charset="0"/>
              </a:rPr>
              <a:t> returns a pointer to the </a:t>
            </a:r>
            <a:r>
              <a:rPr lang="en-US" b="1" dirty="0">
                <a:solidFill>
                  <a:srgbClr val="0432FF"/>
                </a:solidFill>
                <a:latin typeface="Source Sans 3" panose="020B0303030403020204" pitchFamily="34" charset="0"/>
              </a:rPr>
              <a:t>first occurrence</a:t>
            </a:r>
            <a:r>
              <a:rPr lang="en-US" dirty="0">
                <a:latin typeface="Source Sans 3" panose="020B0303030403020204" pitchFamily="34" charset="0"/>
              </a:rPr>
              <a:t> of a substring within a larger string, or </a:t>
            </a:r>
            <a:r>
              <a:rPr lang="en-US" b="1" dirty="0">
                <a:latin typeface="Source Code Pro" panose="020B0309030403020204" pitchFamily="34" charset="0"/>
                <a:ea typeface="Source Code Pro" panose="020B0309030403020204" pitchFamily="34" charset="0"/>
              </a:rPr>
              <a:t>NULL</a:t>
            </a:r>
            <a:r>
              <a:rPr lang="en-US" dirty="0">
                <a:latin typeface="Source Sans 3" panose="020B0303030403020204" pitchFamily="34" charset="0"/>
              </a:rPr>
              <a:t> if the substring isn’t present.</a:t>
            </a:r>
          </a:p>
          <a:p>
            <a:pPr marL="0" indent="0" algn="ctr">
              <a:buNone/>
            </a:pPr>
            <a:endParaRPr lang="en-US" dirty="0">
              <a:latin typeface="Source Sans 3" panose="020B0303030403020204" pitchFamily="34" charset="0"/>
            </a:endParaRPr>
          </a:p>
          <a:p>
            <a:pPr marL="0" indent="0" algn="ctr">
              <a:buNone/>
            </a:pPr>
            <a:endParaRPr lang="en-US" dirty="0">
              <a:latin typeface="Source Sans 3" panose="020B0303030403020204" pitchFamily="34" charset="0"/>
            </a:endParaRPr>
          </a:p>
          <a:p>
            <a:pPr marL="0" indent="0" algn="ctr">
              <a:buNone/>
            </a:pPr>
            <a:endParaRPr lang="en-US" sz="1400" dirty="0">
              <a:latin typeface="Source Sans 3" panose="020B0303030403020204" pitchFamily="34" charset="0"/>
            </a:endParaRPr>
          </a:p>
          <a:p>
            <a:pPr marL="0" indent="0" algn="ctr">
              <a:buNone/>
            </a:pPr>
            <a:br>
              <a:rPr lang="en-US" dirty="0">
                <a:latin typeface="Source Sans 3" panose="020B0303030403020204" pitchFamily="34" charset="0"/>
              </a:rPr>
            </a:br>
            <a:r>
              <a:rPr lang="en-US" b="1" dirty="0">
                <a:solidFill>
                  <a:schemeClr val="accent1"/>
                </a:solidFill>
                <a:latin typeface="Source Sans 3" panose="020B0303030403020204" pitchFamily="34" charset="0"/>
              </a:rPr>
              <a:t>Note</a:t>
            </a:r>
            <a:r>
              <a:rPr lang="en-US" dirty="0">
                <a:latin typeface="Source Sans 3" panose="020B0303030403020204" pitchFamily="34" charset="0"/>
              </a:rPr>
              <a:t>: There is no built-in </a:t>
            </a:r>
            <a:r>
              <a:rPr lang="en-US" b="1" dirty="0" err="1">
                <a:latin typeface="Source Code Pro" panose="020B0309030403020204" pitchFamily="34" charset="0"/>
                <a:ea typeface="Source Code Pro" panose="020B0309030403020204" pitchFamily="34" charset="0"/>
                <a:cs typeface="Consolas" panose="020B0609020204030204" pitchFamily="49" charset="0"/>
              </a:rPr>
              <a:t>strrstr</a:t>
            </a:r>
            <a:r>
              <a:rPr lang="en-US" dirty="0">
                <a:latin typeface="Source Sans 3" panose="020B0303030403020204" pitchFamily="34" charset="0"/>
              </a:rPr>
              <a:t>, likely because reverse substring search is not a common need and lacks a simple, single-pass, linear-time implementation comparable to those for </a:t>
            </a:r>
            <a:r>
              <a:rPr lang="en-US" b="1" dirty="0" err="1">
                <a:latin typeface="Source Code Pro" panose="020B0309030403020204" pitchFamily="34" charset="0"/>
                <a:ea typeface="Source Code Pro" panose="020B0309030403020204" pitchFamily="34" charset="0"/>
                <a:cs typeface="Consolas" panose="020B0609020204030204" pitchFamily="49" charset="0"/>
              </a:rPr>
              <a:t>strchr</a:t>
            </a:r>
            <a:r>
              <a:rPr lang="en-US" dirty="0">
                <a:latin typeface="Source Sans 3" panose="020B0303030403020204" pitchFamily="34" charset="0"/>
              </a:rPr>
              <a:t>, </a:t>
            </a:r>
            <a:r>
              <a:rPr lang="en-US" b="1" dirty="0" err="1">
                <a:latin typeface="Source Code Pro" panose="020B0309030403020204" pitchFamily="34" charset="0"/>
                <a:ea typeface="Source Code Pro" panose="020B0309030403020204" pitchFamily="34" charset="0"/>
                <a:cs typeface="Consolas" panose="020B0609020204030204" pitchFamily="49" charset="0"/>
              </a:rPr>
              <a:t>strrchr</a:t>
            </a:r>
            <a:r>
              <a:rPr lang="en-US" dirty="0">
                <a:latin typeface="Source Sans 3" panose="020B0303030403020204" pitchFamily="34" charset="0"/>
              </a:rPr>
              <a:t>, and </a:t>
            </a:r>
            <a:r>
              <a:rPr lang="en-US" b="1" dirty="0" err="1">
                <a:latin typeface="Source Code Pro" panose="020B0309030403020204" pitchFamily="34" charset="0"/>
                <a:ea typeface="Source Code Pro" panose="020B0309030403020204" pitchFamily="34" charset="0"/>
                <a:cs typeface="Consolas" panose="020B0609020204030204" pitchFamily="49" charset="0"/>
              </a:rPr>
              <a:t>strstr</a:t>
            </a:r>
            <a:r>
              <a:rPr lang="en-US" dirty="0">
                <a:latin typeface="Source Sans 3" panose="020B0303030403020204" pitchFamily="34" charset="0"/>
              </a:rPr>
              <a:t>.</a:t>
            </a:r>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EE9B0791-42B8-BEC2-7127-78E4805ECD0F}"/>
              </a:ext>
            </a:extLst>
          </p:cNvPr>
          <p:cNvSpPr/>
          <p:nvPr/>
        </p:nvSpPr>
        <p:spPr>
          <a:xfrm>
            <a:off x="1600200" y="2438400"/>
            <a:ext cx="8686800" cy="1200329"/>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laureate[] = </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"Carolyn Bertozzi"</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*only = </a:t>
            </a:r>
            <a:r>
              <a:rPr lang="en-US" dirty="0" err="1">
                <a:latin typeface="Source Code Pro" panose="020B0309030403020204" pitchFamily="34" charset="0"/>
                <a:ea typeface="Source Code Pro" panose="020B0309030403020204" pitchFamily="34" charset="0"/>
                <a:cs typeface="Consolas" panose="020B0609020204030204" pitchFamily="49" charset="0"/>
              </a:rPr>
              <a:t>strstr</a:t>
            </a:r>
            <a:r>
              <a:rPr lang="en-US" dirty="0">
                <a:latin typeface="Source Code Pro" panose="020B0309030403020204" pitchFamily="34" charset="0"/>
                <a:ea typeface="Source Code Pro" panose="020B0309030403020204" pitchFamily="34" charset="0"/>
                <a:cs typeface="Consolas" panose="020B0609020204030204" pitchFamily="49" charset="0"/>
              </a:rPr>
              <a:t>(laureate, </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a:t>
            </a:r>
            <a:r>
              <a:rPr lang="en-US" dirty="0" err="1">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zz</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err="1">
                <a:latin typeface="Source Code Pro" panose="020B0309030403020204" pitchFamily="34" charset="0"/>
                <a:ea typeface="Source Code Pro" panose="020B0309030403020204" pitchFamily="34" charset="0"/>
                <a:cs typeface="Consolas" panose="020B0609020204030204" pitchFamily="49" charset="0"/>
              </a:rPr>
              <a:t>printf</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"%s\n"</a:t>
            </a:r>
            <a:r>
              <a:rPr lang="en-US" dirty="0">
                <a:latin typeface="Source Code Pro" panose="020B0309030403020204" pitchFamily="34" charset="0"/>
                <a:ea typeface="Source Code Pro" panose="020B0309030403020204" pitchFamily="34" charset="0"/>
                <a:cs typeface="Consolas" panose="020B0609020204030204" pitchFamily="49" charset="0"/>
              </a:rPr>
              <a:t>, laureate);	//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prints Carolyn Bertozzi</a:t>
            </a:r>
          </a:p>
          <a:p>
            <a:pPr marL="0" indent="0" algn="l">
              <a:spcBef>
                <a:spcPts val="0"/>
              </a:spcBef>
              <a:buNone/>
            </a:pPr>
            <a:r>
              <a:rPr lang="en-US" dirty="0" err="1">
                <a:latin typeface="Source Code Pro" panose="020B0309030403020204" pitchFamily="34" charset="0"/>
                <a:ea typeface="Source Code Pro" panose="020B0309030403020204" pitchFamily="34" charset="0"/>
                <a:cs typeface="Consolas" panose="020B0609020204030204" pitchFamily="49" charset="0"/>
              </a:rPr>
              <a:t>printf</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"%s\n"</a:t>
            </a:r>
            <a:r>
              <a:rPr lang="en-US" dirty="0">
                <a:latin typeface="Source Code Pro" panose="020B0309030403020204" pitchFamily="34" charset="0"/>
                <a:ea typeface="Source Code Pro" panose="020B0309030403020204" pitchFamily="34" charset="0"/>
                <a:cs typeface="Consolas" panose="020B0609020204030204" pitchFamily="49" charset="0"/>
              </a:rPr>
              <a:t>, only);	//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prints </a:t>
            </a:r>
            <a:r>
              <a:rPr lang="en-US" dirty="0" err="1">
                <a:solidFill>
                  <a:srgbClr val="00B050"/>
                </a:solidFill>
                <a:latin typeface="Source Code Pro" panose="020B0309030403020204" pitchFamily="34" charset="0"/>
                <a:ea typeface="Source Code Pro" panose="020B0309030403020204" pitchFamily="34" charset="0"/>
                <a:cs typeface="Consolas" panose="020B0609020204030204" pitchFamily="49" charset="0"/>
              </a:rPr>
              <a:t>zzi</a:t>
            </a:r>
            <a:endPar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endParaRPr>
          </a:p>
        </p:txBody>
      </p:sp>
      <p:sp>
        <p:nvSpPr>
          <p:cNvPr id="7" name="TextBox 6">
            <a:extLst>
              <a:ext uri="{FF2B5EF4-FFF2-40B4-BE49-F238E27FC236}">
                <a16:creationId xmlns:a16="http://schemas.microsoft.com/office/drawing/2014/main" id="{FBE2A200-19DA-9B08-2E82-051B55BFBB06}"/>
              </a:ext>
            </a:extLst>
          </p:cNvPr>
          <p:cNvSpPr txBox="1"/>
          <p:nvPr/>
        </p:nvSpPr>
        <p:spPr>
          <a:xfrm>
            <a:off x="647700" y="5791200"/>
            <a:ext cx="10591800" cy="923330"/>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Aside</a:t>
            </a:r>
            <a:r>
              <a:rPr lang="en-US" dirty="0">
                <a:latin typeface="Source Sans 3" panose="020B0303030403020204" pitchFamily="34" charset="0"/>
              </a:rPr>
              <a:t>: Carolyn Bertozzi is an American chemist known for pioneering </a:t>
            </a:r>
            <a:r>
              <a:rPr lang="en-US" dirty="0" err="1">
                <a:latin typeface="Source Sans 3" panose="020B0303030403020204" pitchFamily="34" charset="0"/>
              </a:rPr>
              <a:t>bioorthogonal</a:t>
            </a:r>
            <a:r>
              <a:rPr lang="en-US" dirty="0">
                <a:latin typeface="Source Sans 3" panose="020B0303030403020204" pitchFamily="34" charset="0"/>
              </a:rPr>
              <a:t> chemistry, enabling chemical reactions inside living cells without disrupting biology. She's a professor here and shared the 2022 Nobel Prize in Chemistry with Barry Sharpless of Scripps.</a:t>
            </a:r>
          </a:p>
        </p:txBody>
      </p:sp>
    </p:spTree>
    <p:extLst>
      <p:ext uri="{BB962C8B-B14F-4D97-AF65-F5344CB8AC3E}">
        <p14:creationId xmlns:p14="http://schemas.microsoft.com/office/powerpoint/2010/main" val="38058086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ssolv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dissolv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dissolve">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dissolv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dissolv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ssolv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127664-1C11-3442-8935-E7EB4A7CFB76}"/>
              </a:ext>
            </a:extLst>
          </p:cNvPr>
          <p:cNvSpPr>
            <a:spLocks noGrp="1"/>
          </p:cNvSpPr>
          <p:nvPr>
            <p:ph idx="1"/>
          </p:nvPr>
        </p:nvSpPr>
        <p:spPr/>
        <p:txBody>
          <a:bodyPr/>
          <a:lstStyle/>
          <a:p>
            <a:pPr marL="0" indent="0" algn="ctr">
              <a:buNone/>
            </a:pPr>
            <a:r>
              <a:rPr lang="en-US" altLang="en-US" dirty="0">
                <a:latin typeface="Source Sans 3" panose="020B0303030403020204" pitchFamily="34" charset="0"/>
              </a:rPr>
              <a:t>Assuming you’ve a legitimate need for </a:t>
            </a:r>
            <a:r>
              <a:rPr lang="en-US" altLang="en-US" b="1" dirty="0" err="1">
                <a:latin typeface="Source Code Pro" panose="020B0309030403020204" pitchFamily="34" charset="0"/>
                <a:ea typeface="Source Code Pro" panose="020B0309030403020204" pitchFamily="34" charset="0"/>
              </a:rPr>
              <a:t>strrstr</a:t>
            </a:r>
            <a:r>
              <a:rPr lang="en-US" altLang="en-US" dirty="0">
                <a:latin typeface="Source Sans 3" panose="020B0303030403020204" pitchFamily="34" charset="0"/>
              </a:rPr>
              <a:t> anyway, implement it to return a pointer to the last occurrence of substring within a larger string.</a:t>
            </a:r>
            <a:endParaRPr lang="en-US" altLang="en-US" sz="800" dirty="0"/>
          </a:p>
        </p:txBody>
      </p:sp>
      <p:sp>
        <p:nvSpPr>
          <p:cNvPr id="5" name="TextBox 4">
            <a:extLst>
              <a:ext uri="{FF2B5EF4-FFF2-40B4-BE49-F238E27FC236}">
                <a16:creationId xmlns:a16="http://schemas.microsoft.com/office/drawing/2014/main" id="{342619DB-F88C-F3DB-A4BD-C495AC617EE7}"/>
              </a:ext>
            </a:extLst>
          </p:cNvPr>
          <p:cNvSpPr txBox="1"/>
          <p:nvPr/>
        </p:nvSpPr>
        <p:spPr>
          <a:xfrm>
            <a:off x="1600200" y="2317375"/>
            <a:ext cx="8915400" cy="2862322"/>
          </a:xfrm>
          <a:prstGeom prst="rect">
            <a:avLst/>
          </a:prstGeom>
          <a:noFill/>
          <a:ln>
            <a:solidFill>
              <a:schemeClr val="tx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char *</a:t>
            </a:r>
            <a:r>
              <a:rPr lang="en-US" dirty="0" err="1">
                <a:latin typeface="Source Code Pro" panose="020B0309030403020204" pitchFamily="34" charset="0"/>
                <a:ea typeface="Source Code Pro" panose="020B0309030403020204" pitchFamily="34" charset="0"/>
              </a:rPr>
              <a:t>strrstr</a:t>
            </a:r>
            <a:r>
              <a:rPr lang="en-US" dirty="0">
                <a:latin typeface="Source Code Pro" panose="020B0309030403020204" pitchFamily="34" charset="0"/>
                <a:ea typeface="Source Code Pro" panose="020B0309030403020204" pitchFamily="34" charset="0"/>
              </a:rPr>
              <a:t>(char *haystack, char *needle) {</a:t>
            </a:r>
          </a:p>
          <a:p>
            <a:pPr algn="l"/>
            <a:r>
              <a:rPr lang="en-US" dirty="0">
                <a:latin typeface="Source Code Pro" panose="020B0309030403020204" pitchFamily="34" charset="0"/>
                <a:ea typeface="Source Code Pro" panose="020B0309030403020204" pitchFamily="34" charset="0"/>
              </a:rPr>
              <a:t>   char *</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 = haystack;</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char *last = NULL;</a:t>
            </a:r>
          </a:p>
          <a:p>
            <a:pPr algn="l"/>
            <a:r>
              <a:rPr lang="en-US" dirty="0">
                <a:latin typeface="Source Code Pro" panose="020B0309030403020204" pitchFamily="34" charset="0"/>
                <a:ea typeface="Source Code Pro" panose="020B0309030403020204" pitchFamily="34" charset="0"/>
              </a:rPr>
              <a:t>   while (true) {</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 = </a:t>
            </a:r>
            <a:r>
              <a:rPr lang="en-US" dirty="0" err="1">
                <a:latin typeface="Source Code Pro" panose="020B0309030403020204" pitchFamily="34" charset="0"/>
                <a:ea typeface="Source Code Pro" panose="020B0309030403020204" pitchFamily="34" charset="0"/>
              </a:rPr>
              <a:t>strstr</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 needle);</a:t>
            </a:r>
          </a:p>
          <a:p>
            <a:pPr algn="l"/>
            <a:r>
              <a:rPr lang="en-US" dirty="0">
                <a:latin typeface="Source Code Pro" panose="020B0309030403020204" pitchFamily="34" charset="0"/>
                <a:ea typeface="Source Code Pro" panose="020B0309030403020204" pitchFamily="34" charset="0"/>
              </a:rPr>
              <a:t>      if (</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 == NULL) return last; </a:t>
            </a:r>
            <a:r>
              <a:rPr lang="en-US" dirty="0">
                <a:solidFill>
                  <a:srgbClr val="00B050"/>
                </a:solidFill>
                <a:latin typeface="Source Code Pro" panose="020B0309030403020204" pitchFamily="34" charset="0"/>
                <a:ea typeface="Source Code Pro" panose="020B0309030403020204" pitchFamily="34" charset="0"/>
              </a:rPr>
              <a:t>// no more matches</a:t>
            </a:r>
          </a:p>
          <a:p>
            <a:pPr algn="l"/>
            <a:r>
              <a:rPr lang="en-US" dirty="0">
                <a:latin typeface="Source Code Pro" panose="020B0309030403020204" pitchFamily="34" charset="0"/>
                <a:ea typeface="Source Code Pro" panose="020B0309030403020204" pitchFamily="34" charset="0"/>
              </a:rPr>
              <a:t>      last = </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curr</a:t>
            </a:r>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a:t>
            </a:r>
          </a:p>
        </p:txBody>
      </p:sp>
      <p:sp>
        <p:nvSpPr>
          <p:cNvPr id="2" name="Title 1">
            <a:extLst>
              <a:ext uri="{FF2B5EF4-FFF2-40B4-BE49-F238E27FC236}">
                <a16:creationId xmlns:a16="http://schemas.microsoft.com/office/drawing/2014/main" id="{0A836370-542E-8A41-8350-219068F677B4}"/>
              </a:ext>
            </a:extLst>
          </p:cNvPr>
          <p:cNvSpPr>
            <a:spLocks noGrp="1"/>
          </p:cNvSpPr>
          <p:nvPr>
            <p:ph type="title"/>
          </p:nvPr>
        </p:nvSpPr>
        <p:spPr/>
        <p:txBody>
          <a:bodyPr/>
          <a:lstStyle/>
          <a:p>
            <a:r>
              <a:rPr lang="en-US" dirty="0">
                <a:latin typeface="Source Sans 3" panose="020B0303030403020204" pitchFamily="34" charset="0"/>
              </a:rPr>
              <a:t>Implementing </a:t>
            </a:r>
            <a:r>
              <a:rPr lang="en-US" dirty="0" err="1">
                <a:latin typeface="Source Code Pro" panose="020B0309030403020204" pitchFamily="34" charset="0"/>
                <a:ea typeface="Source Code Pro" panose="020B0309030403020204" pitchFamily="34" charset="0"/>
              </a:rPr>
              <a:t>strrstr</a:t>
            </a:r>
            <a:r>
              <a:rPr lang="en-US" dirty="0">
                <a:latin typeface="Source Sans 3" panose="020B0303030403020204" pitchFamily="34" charset="0"/>
              </a:rPr>
              <a:t> anyway</a:t>
            </a:r>
          </a:p>
        </p:txBody>
      </p:sp>
      <p:sp>
        <p:nvSpPr>
          <p:cNvPr id="10" name="TextBox 9">
            <a:extLst>
              <a:ext uri="{FF2B5EF4-FFF2-40B4-BE49-F238E27FC236}">
                <a16:creationId xmlns:a16="http://schemas.microsoft.com/office/drawing/2014/main" id="{7750C61E-BCCF-60EA-4B3D-DEABEF9FA721}"/>
              </a:ext>
            </a:extLst>
          </p:cNvPr>
          <p:cNvSpPr txBox="1"/>
          <p:nvPr/>
        </p:nvSpPr>
        <p:spPr>
          <a:xfrm>
            <a:off x="457200" y="5489495"/>
            <a:ext cx="5943600" cy="1200329"/>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Thought Question</a:t>
            </a:r>
            <a:r>
              <a:rPr lang="en-US" dirty="0">
                <a:latin typeface="Source Sans 3" panose="020B0303030403020204" pitchFamily="34" charset="0"/>
              </a:rPr>
              <a:t>: Think about how expensive the above implementation is when you reverse search for last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wwwww</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wwwwwwwwwwwwwwwwwwwwwwwwwwwxyz</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What’s the runtime behavior in this case?</a:t>
            </a:r>
          </a:p>
        </p:txBody>
      </p:sp>
      <p:sp>
        <p:nvSpPr>
          <p:cNvPr id="13" name="TextBox 12">
            <a:extLst>
              <a:ext uri="{FF2B5EF4-FFF2-40B4-BE49-F238E27FC236}">
                <a16:creationId xmlns:a16="http://schemas.microsoft.com/office/drawing/2014/main" id="{AB5C86AF-B4A3-6E79-7DDE-D33B5E9DF98A}"/>
              </a:ext>
            </a:extLst>
          </p:cNvPr>
          <p:cNvSpPr txBox="1"/>
          <p:nvPr/>
        </p:nvSpPr>
        <p:spPr>
          <a:xfrm>
            <a:off x="6412992" y="5507783"/>
            <a:ext cx="5410200" cy="1200329"/>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Thought Question</a:t>
            </a:r>
            <a:r>
              <a:rPr lang="en-US" dirty="0">
                <a:latin typeface="Source Sans 3" panose="020B0303030403020204" pitchFamily="34" charset="0"/>
              </a:rPr>
              <a:t>: What about searching for the reverse of </a:t>
            </a:r>
            <a:r>
              <a:rPr lang="en-US" b="1" dirty="0">
                <a:latin typeface="Source Code Pro" panose="020B0309030403020204" pitchFamily="34" charset="0"/>
                <a:ea typeface="Source Code Pro" panose="020B0309030403020204" pitchFamily="34" charset="0"/>
              </a:rPr>
              <a:t>needle</a:t>
            </a:r>
            <a:r>
              <a:rPr lang="en-US" dirty="0">
                <a:latin typeface="Source Sans 3" panose="020B0303030403020204" pitchFamily="34" charset="0"/>
              </a:rPr>
              <a:t> within the reverse of </a:t>
            </a:r>
            <a:r>
              <a:rPr lang="en-US" dirty="0">
                <a:latin typeface="Source Code Pro" panose="020B0309030403020204" pitchFamily="34" charset="0"/>
                <a:ea typeface="Source Code Pro" panose="020B0309030403020204" pitchFamily="34" charset="0"/>
              </a:rPr>
              <a:t>haystack</a:t>
            </a:r>
            <a:r>
              <a:rPr lang="en-US" dirty="0">
                <a:latin typeface="Source Sans 3" panose="020B0303030403020204" pitchFamily="34" charset="0"/>
              </a:rPr>
              <a:t>? Can that be made to work? Is it clearly better than the above in all cases?</a:t>
            </a:r>
          </a:p>
        </p:txBody>
      </p:sp>
    </p:spTree>
    <p:extLst>
      <p:ext uri="{BB962C8B-B14F-4D97-AF65-F5344CB8AC3E}">
        <p14:creationId xmlns:p14="http://schemas.microsoft.com/office/powerpoint/2010/main" val="2116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latin typeface="Source Sans 3" panose="020B0303030403020204" pitchFamily="34" charset="0"/>
              </a:rPr>
              <a:t>The </a:t>
            </a:r>
            <a:r>
              <a:rPr lang="en-US" dirty="0" err="1">
                <a:latin typeface="Source Code Pro" panose="020B0309030403020204" pitchFamily="34" charset="0"/>
                <a:ea typeface="Source Code Pro" panose="020B0309030403020204" pitchFamily="34" charset="0"/>
              </a:rPr>
              <a:t>string.h</a:t>
            </a:r>
            <a:r>
              <a:rPr lang="en-US" dirty="0">
                <a:latin typeface="Source Sans 3" panose="020B0303030403020204" pitchFamily="34" charset="0"/>
              </a:rPr>
              <a:t> library: </a:t>
            </a:r>
            <a:r>
              <a:rPr lang="en-US" dirty="0" err="1">
                <a:latin typeface="Source Code Pro" panose="020B0309030403020204" pitchFamily="34" charset="0"/>
                <a:ea typeface="Source Code Pro" panose="020B0309030403020204" pitchFamily="34" charset="0"/>
                <a:cs typeface="Consolas" panose="020B0609020204030204" pitchFamily="49" charset="0"/>
              </a:rPr>
              <a:t>strspn</a:t>
            </a:r>
            <a:r>
              <a:rPr lang="en-US" dirty="0">
                <a:latin typeface="Source Sans 3" panose="020B0303030403020204" pitchFamily="34"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strcspn</a:t>
            </a:r>
            <a:endParaRPr lang="en-US" dirty="0"/>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a:xfrm>
            <a:off x="152400" y="1295400"/>
            <a:ext cx="11811000" cy="4191000"/>
          </a:xfrm>
        </p:spPr>
        <p:txBody>
          <a:bodyPr/>
          <a:lstStyle/>
          <a:p>
            <a:pPr marL="0" indent="0" algn="ctr">
              <a:buNone/>
            </a:pPr>
            <a:r>
              <a:rPr lang="en-US" b="1" dirty="0" err="1">
                <a:latin typeface="Source Code Pro" panose="020B0309030403020204" pitchFamily="34" charset="0"/>
                <a:ea typeface="Source Code Pro" panose="020B0309030403020204" pitchFamily="34" charset="0"/>
              </a:rPr>
              <a:t>strspn</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accept)</a:t>
            </a:r>
            <a:r>
              <a:rPr lang="en-US" dirty="0">
                <a:latin typeface="Source Sans 3" panose="020B0303030403020204" pitchFamily="34" charset="0"/>
              </a:rPr>
              <a:t> returns the </a:t>
            </a:r>
            <a:r>
              <a:rPr lang="en-US" b="1" dirty="0">
                <a:solidFill>
                  <a:schemeClr val="accent1"/>
                </a:solidFill>
                <a:latin typeface="Source Sans 3" panose="020B0303030403020204" pitchFamily="34" charset="0"/>
              </a:rPr>
              <a:t>length of the initial segment</a:t>
            </a:r>
            <a:r>
              <a:rPr lang="en-US" dirty="0">
                <a:latin typeface="Source Sans 3" panose="020B0303030403020204" pitchFamily="34" charset="0"/>
              </a:rPr>
              <a:t> of </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consisting entirely of characters </a:t>
            </a:r>
            <a:r>
              <a:rPr lang="en-US" b="1" dirty="0">
                <a:solidFill>
                  <a:srgbClr val="00B050"/>
                </a:solidFill>
                <a:latin typeface="Source Sans 3" panose="020B0303030403020204" pitchFamily="34" charset="0"/>
              </a:rPr>
              <a:t>found</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accept</a:t>
            </a:r>
            <a:r>
              <a:rPr lang="en-US" dirty="0">
                <a:latin typeface="Source Sans 3" panose="020B0303030403020204" pitchFamily="34" charset="0"/>
              </a:rPr>
              <a:t>.</a:t>
            </a:r>
          </a:p>
          <a:p>
            <a:pPr marL="0" indent="0" algn="ctr">
              <a:buNone/>
            </a:pPr>
            <a:endParaRPr lang="en-US" dirty="0">
              <a:latin typeface="Source Sans 3" panose="020B0303030403020204" pitchFamily="34" charset="0"/>
            </a:endParaRPr>
          </a:p>
          <a:p>
            <a:pPr marL="0" indent="0" algn="ctr">
              <a:buNone/>
            </a:pPr>
            <a:endParaRPr lang="en-US" dirty="0">
              <a:latin typeface="Source Sans 3" panose="020B0303030403020204" pitchFamily="34" charset="0"/>
            </a:endParaRPr>
          </a:p>
          <a:p>
            <a:pPr marL="0" indent="0" algn="ctr">
              <a:buNone/>
            </a:pPr>
            <a:r>
              <a:rPr lang="en-US" b="1" dirty="0" err="1">
                <a:latin typeface="Source Code Pro" panose="020B0309030403020204" pitchFamily="34" charset="0"/>
                <a:ea typeface="Source Code Pro" panose="020B0309030403020204" pitchFamily="34" charset="0"/>
              </a:rPr>
              <a:t>strcspn</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reject)</a:t>
            </a:r>
            <a:r>
              <a:rPr lang="en-US" dirty="0">
                <a:latin typeface="Source Sans 3" panose="020B0303030403020204" pitchFamily="34" charset="0"/>
              </a:rPr>
              <a:t> also returns the </a:t>
            </a:r>
            <a:r>
              <a:rPr lang="en-US" b="1" dirty="0">
                <a:solidFill>
                  <a:schemeClr val="accent1"/>
                </a:solidFill>
                <a:latin typeface="Source Sans 3" panose="020B0303030403020204" pitchFamily="34" charset="0"/>
              </a:rPr>
              <a:t>length of the initial segment</a:t>
            </a:r>
            <a:r>
              <a:rPr lang="en-US" dirty="0">
                <a:latin typeface="Source Sans 3" panose="020B0303030403020204" pitchFamily="34" charset="0"/>
              </a:rPr>
              <a:t> of </a:t>
            </a:r>
            <a:r>
              <a:rPr lang="en-US" b="1" dirty="0">
                <a:latin typeface="Source Code Pro" panose="020B0309030403020204" pitchFamily="34" charset="0"/>
                <a:ea typeface="Source Code Pro" panose="020B0309030403020204" pitchFamily="34" charset="0"/>
              </a:rPr>
              <a:t>str</a:t>
            </a:r>
            <a:r>
              <a:rPr lang="en-US" dirty="0">
                <a:latin typeface="Source Sans 3" panose="020B0303030403020204" pitchFamily="34" charset="0"/>
              </a:rPr>
              <a:t>, this time consisting entirely of characters </a:t>
            </a:r>
            <a:r>
              <a:rPr lang="en-US" b="1" dirty="0">
                <a:solidFill>
                  <a:srgbClr val="FF0000"/>
                </a:solidFill>
                <a:latin typeface="Source Sans 3" panose="020B0303030403020204" pitchFamily="34" charset="0"/>
              </a:rPr>
              <a:t>not found</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reject</a:t>
            </a:r>
            <a:r>
              <a:rPr lang="en-US" dirty="0">
                <a:latin typeface="Source Sans 3" panose="020B0303030403020204" pitchFamily="34" charset="0"/>
              </a:rPr>
              <a:t>.  Here the inner </a:t>
            </a:r>
            <a:r>
              <a:rPr lang="en-US" b="1" dirty="0">
                <a:latin typeface="Source Code Pro" panose="020B0309030403020204" pitchFamily="34" charset="0"/>
                <a:ea typeface="Source Code Pro" panose="020B0309030403020204" pitchFamily="34" charset="0"/>
              </a:rPr>
              <a:t>c</a:t>
            </a:r>
            <a:r>
              <a:rPr lang="en-US" dirty="0">
                <a:latin typeface="Source Sans 3" panose="020B0303030403020204" pitchFamily="34" charset="0"/>
              </a:rPr>
              <a:t> stands for complement, as in the complement of a set.</a:t>
            </a:r>
          </a:p>
          <a:p>
            <a:pPr marL="0" indent="0" algn="ctr">
              <a:buNone/>
            </a:pPr>
            <a:endParaRPr lang="en-US" dirty="0">
              <a:latin typeface="Source Sans 3" panose="020B0303030403020204" pitchFamily="34" charset="0"/>
            </a:endParaRPr>
          </a:p>
          <a:p>
            <a:pPr marL="0" indent="0" algn="ctr">
              <a:buNone/>
            </a:pPr>
            <a:endParaRPr lang="en-US" dirty="0">
              <a:latin typeface="Source Sans 3" panose="020B0303030403020204" pitchFamily="34" charset="0"/>
            </a:endParaRPr>
          </a:p>
          <a:p>
            <a:pPr marL="0" indent="0">
              <a:buNone/>
            </a:pPr>
            <a:endParaRPr lang="en-US" dirty="0"/>
          </a:p>
          <a:p>
            <a:pPr marL="0" indent="0">
              <a:spcBef>
                <a:spcPts val="0"/>
              </a:spcBef>
              <a:buNone/>
            </a:pPr>
            <a:br>
              <a:rPr lang="en-US" dirty="0">
                <a:latin typeface="Consolas" panose="020B0609020204030204" pitchFamily="49" charset="0"/>
                <a:cs typeface="Consolas" panose="020B0609020204030204" pitchFamily="49" charset="0"/>
              </a:rPr>
            </a:br>
            <a:br>
              <a:rPr lang="en-US" dirty="0">
                <a:latin typeface="Consolas" panose="020B0609020204030204" pitchFamily="49" charset="0"/>
                <a:cs typeface="Consolas" panose="020B0609020204030204" pitchFamily="49" charset="0"/>
              </a:rPr>
            </a:br>
            <a:endParaRPr lang="en-US" dirty="0">
              <a:solidFill>
                <a:srgbClr val="00B050"/>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2F1EC928-9DF8-8366-BC1A-ECEA51C4D154}"/>
              </a:ext>
            </a:extLst>
          </p:cNvPr>
          <p:cNvSpPr/>
          <p:nvPr/>
        </p:nvSpPr>
        <p:spPr>
          <a:xfrm>
            <a:off x="1600200" y="2286000"/>
            <a:ext cx="8686800" cy="646331"/>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laureate[] =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"Barry Sharpless"</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size_t count = </a:t>
            </a:r>
            <a:r>
              <a:rPr lang="en-US" dirty="0" err="1">
                <a:latin typeface="Source Code Pro" panose="020B0309030403020204" pitchFamily="34" charset="0"/>
                <a:ea typeface="Source Code Pro" panose="020B0309030403020204" pitchFamily="34" charset="0"/>
                <a:cs typeface="Consolas" panose="020B0609020204030204" pitchFamily="49" charset="0"/>
              </a:rPr>
              <a:t>strspn</a:t>
            </a:r>
            <a:r>
              <a:rPr lang="en-US" dirty="0">
                <a:latin typeface="Source Code Pro" panose="020B0309030403020204" pitchFamily="34" charset="0"/>
                <a:ea typeface="Source Code Pro" panose="020B0309030403020204" pitchFamily="34" charset="0"/>
                <a:cs typeface="Consolas" panose="020B0609020204030204" pitchFamily="49" charset="0"/>
              </a:rPr>
              <a:t>(laureate,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”Broad"</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count gets a 4</a:t>
            </a:r>
          </a:p>
        </p:txBody>
      </p:sp>
      <p:sp>
        <p:nvSpPr>
          <p:cNvPr id="6" name="Rectangle 5">
            <a:extLst>
              <a:ext uri="{FF2B5EF4-FFF2-40B4-BE49-F238E27FC236}">
                <a16:creationId xmlns:a16="http://schemas.microsoft.com/office/drawing/2014/main" id="{A7FF5455-F140-7835-0A84-E205BA1F5A11}"/>
              </a:ext>
            </a:extLst>
          </p:cNvPr>
          <p:cNvSpPr/>
          <p:nvPr/>
        </p:nvSpPr>
        <p:spPr>
          <a:xfrm>
            <a:off x="1586132" y="4648200"/>
            <a:ext cx="9753600" cy="646331"/>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medalist[] =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"Maryam Mirzakhani"</a:t>
            </a:r>
            <a:r>
              <a:rPr lang="en-US"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size_t length = </a:t>
            </a:r>
            <a:r>
              <a:rPr lang="en-US" dirty="0" err="1">
                <a:latin typeface="Source Code Pro" panose="020B0309030403020204" pitchFamily="34" charset="0"/>
                <a:ea typeface="Source Code Pro" panose="020B0309030403020204" pitchFamily="34" charset="0"/>
                <a:cs typeface="Consolas" panose="020B0609020204030204" pitchFamily="49" charset="0"/>
              </a:rPr>
              <a:t>strcspn</a:t>
            </a:r>
            <a:r>
              <a:rPr lang="en-US" dirty="0">
                <a:latin typeface="Source Code Pro" panose="020B0309030403020204" pitchFamily="34" charset="0"/>
                <a:ea typeface="Source Code Pro" panose="020B0309030403020204" pitchFamily="34" charset="0"/>
                <a:cs typeface="Consolas" panose="020B0609020204030204" pitchFamily="49" charset="0"/>
              </a:rPr>
              <a:t>(medalist, </a:t>
            </a:r>
            <a:r>
              <a:rPr lang="en-US" dirty="0">
                <a:solidFill>
                  <a:srgbClr val="0432FF"/>
                </a:solidFill>
                <a:latin typeface="Source Code Pro" panose="020B0309030403020204" pitchFamily="34" charset="0"/>
                <a:ea typeface="Source Code Pro" panose="020B0309030403020204" pitchFamily="34" charset="0"/>
                <a:cs typeface="Consolas" panose="020B0609020204030204" pitchFamily="49" charset="0"/>
              </a:rPr>
              <a:t>”Field"</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length gets an 8</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dissolv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dissolve">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dissolve">
                                      <p:cBhvr>
                                        <p:cTn id="3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latin typeface="Source Sans 3" panose="020B0303030403020204" pitchFamily="34" charset="0"/>
              </a:rPr>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562600"/>
          </a:xfrm>
        </p:spPr>
        <p:txBody>
          <a:bodyPr/>
          <a:lstStyle/>
          <a:p>
            <a:pPr marL="0" indent="0" algn="ctr">
              <a:buNone/>
            </a:pPr>
            <a:r>
              <a:rPr lang="en-US" dirty="0">
                <a:latin typeface="Source Sans 3" panose="020B0303030403020204" pitchFamily="34" charset="0"/>
              </a:rPr>
              <a:t>When we pass a </a:t>
            </a:r>
            <a:r>
              <a:rPr lang="en-US" b="1" dirty="0">
                <a:solidFill>
                  <a:schemeClr val="accent1"/>
                </a:solidFill>
                <a:latin typeface="Source Sans 3" panose="020B0303030403020204" pitchFamily="34" charset="0"/>
              </a:rPr>
              <a:t>mutable string</a:t>
            </a:r>
            <a:r>
              <a:rPr lang="en-US" dirty="0">
                <a:latin typeface="Source Sans 3" panose="020B0303030403020204" pitchFamily="34" charset="0"/>
              </a:rPr>
              <a:t> as a parameter, it is often passed as a </a:t>
            </a:r>
            <a:r>
              <a:rPr lang="en-US" b="1" dirty="0">
                <a:latin typeface="Source Code Pro" panose="020B0309030403020204" pitchFamily="34" charset="0"/>
                <a:ea typeface="Source Code Pro" panose="020B0309030403020204" pitchFamily="34" charset="0"/>
              </a:rPr>
              <a:t>char</a:t>
            </a:r>
            <a:r>
              <a:rPr lang="en-US" b="1"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b="1" dirty="0">
                <a:latin typeface="Source Sans 3" panose="020B0303030403020204" pitchFamily="34" charset="0"/>
                <a:ea typeface="Source Code Pro" panose="020B0309030403020204" pitchFamily="34" charset="0"/>
              </a:rPr>
              <a:t> </a:t>
            </a:r>
            <a:r>
              <a:rPr lang="en-US" dirty="0">
                <a:latin typeface="Source Sans 3" panose="020B0303030403020204" pitchFamily="34" charset="0"/>
              </a:rPr>
              <a:t>as a visual cue that it’s a C string. We can, however, manipulate the string exactly as if it were declared as a</a:t>
            </a:r>
            <a:r>
              <a:rPr lang="en-US" dirty="0">
                <a:latin typeface="Source Sans 3" panose="020B0303030403020204" pitchFamily="34" charset="0"/>
                <a:cs typeface="Courier New" panose="02070309020205020404" pitchFamily="49" charset="0"/>
              </a:rPr>
              <a:t> </a:t>
            </a:r>
            <a:r>
              <a:rPr lang="en-US" b="1" dirty="0">
                <a:latin typeface="Source Code Pro" panose="020B0309030403020204" pitchFamily="34" charset="0"/>
                <a:ea typeface="Source Code Pro" panose="020B0309030403020204" pitchFamily="34" charset="0"/>
              </a:rPr>
              <a:t>char</a:t>
            </a:r>
            <a:r>
              <a:rPr lang="en-US" b="1" dirty="0">
                <a:latin typeface="Source Code Pro" panose="020B0309030403020204" pitchFamily="34" charset="0"/>
                <a:ea typeface="Source Code Pro" panose="020B0309030403020204" pitchFamily="34" charset="0"/>
                <a:cs typeface="Courier New" panose="02070309020205020404" pitchFamily="49" charset="0"/>
              </a:rPr>
              <a:t>[]</a:t>
            </a:r>
            <a:r>
              <a:rPr lang="en-US" dirty="0">
                <a:latin typeface="Source Sans 3" panose="020B0303030403020204" pitchFamily="34" charset="0"/>
                <a:cs typeface="Courier New" panose="02070309020205020404" pitchFamily="49" charset="0"/>
              </a:rPr>
              <a:t>.</a:t>
            </a:r>
          </a:p>
          <a:p>
            <a:pPr marL="0" indent="0" algn="ctr">
              <a:buNone/>
            </a:pPr>
            <a:br>
              <a:rPr lang="en-US" dirty="0">
                <a:latin typeface="Source Sans 3" panose="020B0303030403020204" pitchFamily="34" charset="0"/>
                <a:cs typeface="Courier New" panose="02070309020205020404" pitchFamily="49" charset="0"/>
              </a:rPr>
            </a:br>
            <a:br>
              <a:rPr lang="en-US" dirty="0">
                <a:latin typeface="Source Sans 3" panose="020B0303030403020204" pitchFamily="34" charset="0"/>
                <a:cs typeface="Courier New" panose="02070309020205020404" pitchFamily="49" charset="0"/>
              </a:rPr>
            </a:br>
            <a:br>
              <a:rPr lang="en-US" dirty="0">
                <a:latin typeface="Source Sans 3" panose="020B0303030403020204" pitchFamily="34" charset="0"/>
                <a:cs typeface="Courier New" panose="02070309020205020404" pitchFamily="49" charset="0"/>
              </a:rPr>
            </a:br>
            <a:br>
              <a:rPr lang="en-US" dirty="0">
                <a:latin typeface="Source Sans 3" panose="020B0303030403020204" pitchFamily="34" charset="0"/>
                <a:cs typeface="Courier New" panose="02070309020205020404" pitchFamily="49" charset="0"/>
              </a:rPr>
            </a:br>
            <a:br>
              <a:rPr lang="en-US" dirty="0">
                <a:latin typeface="Source Sans 3" panose="020B0303030403020204" pitchFamily="34" charset="0"/>
                <a:cs typeface="Courier New" panose="02070309020205020404" pitchFamily="49" charset="0"/>
              </a:rPr>
            </a:br>
            <a:br>
              <a:rPr lang="en-US" dirty="0">
                <a:latin typeface="Source Sans 3" panose="020B0303030403020204" pitchFamily="34" charset="0"/>
                <a:cs typeface="Courier New" panose="02070309020205020404" pitchFamily="49" charset="0"/>
              </a:rPr>
            </a:br>
            <a:endParaRPr lang="en-US" dirty="0">
              <a:latin typeface="Source Sans 3" panose="020B0303030403020204" pitchFamily="34" charset="0"/>
              <a:cs typeface="Courier New" panose="02070309020205020404" pitchFamily="49" charset="0"/>
            </a:endParaRPr>
          </a:p>
          <a:p>
            <a:pPr marL="0" indent="0" algn="ctr">
              <a:buNone/>
            </a:pPr>
            <a:r>
              <a:rPr lang="en-US" dirty="0">
                <a:latin typeface="Source Sans 3" panose="020B0303030403020204" pitchFamily="34" charset="0"/>
                <a:cs typeface="Courier New" panose="02070309020205020404" pitchFamily="49" charset="0"/>
              </a:rPr>
              <a:t>When we pass a </a:t>
            </a:r>
            <a:r>
              <a:rPr lang="en-US" b="1" dirty="0">
                <a:solidFill>
                  <a:schemeClr val="accent1"/>
                </a:solidFill>
                <a:latin typeface="Source Sans 3" panose="020B0303030403020204" pitchFamily="34" charset="0"/>
                <a:cs typeface="Courier New" panose="02070309020205020404" pitchFamily="49" charset="0"/>
              </a:rPr>
              <a:t>string constant</a:t>
            </a:r>
            <a:r>
              <a:rPr lang="en-US" dirty="0">
                <a:latin typeface="Source Sans 3" panose="020B0303030403020204" pitchFamily="34" charset="0"/>
                <a:cs typeface="Courier New" panose="02070309020205020404" pitchFamily="49" charset="0"/>
              </a:rPr>
              <a:t> as a parameter (or even a mutable string that shouldn’t be changed), it’s best to accept it as a </a:t>
            </a:r>
            <a:r>
              <a:rPr lang="en-US" b="1" dirty="0">
                <a:latin typeface="Source Code Pro" panose="020B0309030403020204" pitchFamily="34" charset="0"/>
                <a:ea typeface="Source Code Pro" panose="020B0309030403020204" pitchFamily="34" charset="0"/>
              </a:rPr>
              <a:t>const</a:t>
            </a:r>
            <a:r>
              <a:rPr lang="en-US" dirty="0">
                <a:latin typeface="Source Sans 3" panose="020B0303030403020204" pitchFamily="34" charset="0"/>
                <a:cs typeface="Courier New" panose="02070309020205020404" pitchFamily="49" charset="0"/>
              </a:rPr>
              <a:t> </a:t>
            </a:r>
            <a:r>
              <a:rPr lang="en-US" b="1" dirty="0">
                <a:latin typeface="Source Code Pro" panose="020B0309030403020204" pitchFamily="34" charset="0"/>
                <a:ea typeface="Source Code Pro" panose="020B0309030403020204" pitchFamily="34" charset="0"/>
              </a:rPr>
              <a:t>char</a:t>
            </a:r>
            <a:r>
              <a:rPr lang="en-US" dirty="0">
                <a:latin typeface="Source Sans 3" panose="020B0303030403020204" pitchFamily="34" charset="0"/>
                <a:cs typeface="Courier New" panose="02070309020205020404" pitchFamily="49"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cs typeface="Courier New" panose="02070309020205020404" pitchFamily="49" charset="0"/>
              </a:rPr>
              <a:t>.  This mandates that the string's characters be respected as </a:t>
            </a:r>
            <a:r>
              <a:rPr lang="en-US" b="1" dirty="0">
                <a:solidFill>
                  <a:schemeClr val="accent1"/>
                </a:solidFill>
                <a:latin typeface="Source Sans 3" panose="020B0303030403020204" pitchFamily="34" charset="0"/>
                <a:cs typeface="Courier New" panose="02070309020205020404" pitchFamily="49" charset="0"/>
              </a:rPr>
              <a:t>frozen</a:t>
            </a:r>
            <a:r>
              <a:rPr lang="en-US" dirty="0">
                <a:latin typeface="Source Sans 3" panose="020B0303030403020204" pitchFamily="34" charset="0"/>
                <a:cs typeface="Courier New" panose="02070309020205020404" pitchFamily="49" charset="0"/>
              </a:rPr>
              <a:t> and </a:t>
            </a:r>
            <a:r>
              <a:rPr lang="en-US" b="1" dirty="0">
                <a:solidFill>
                  <a:schemeClr val="accent1"/>
                </a:solidFill>
                <a:latin typeface="Source Sans 3" panose="020B0303030403020204" pitchFamily="34" charset="0"/>
                <a:cs typeface="Courier New" panose="02070309020205020404" pitchFamily="49" charset="0"/>
              </a:rPr>
              <a:t>immutable</a:t>
            </a:r>
            <a:r>
              <a:rPr lang="en-US" dirty="0">
                <a:latin typeface="Source Sans 3" panose="020B0303030403020204" pitchFamily="34" charset="0"/>
                <a:cs typeface="Courier New" panose="02070309020205020404" pitchFamily="49" charset="0"/>
              </a:rPr>
              <a:t>.</a:t>
            </a:r>
            <a:endParaRPr lang="en-US" dirty="0">
              <a:latin typeface="Source Sans 3" panose="020B0303030403020204" pitchFamily="34" charset="0"/>
            </a:endParaRPr>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F8062CD0-EC2F-B98E-A4FE-D090BD6453D0}"/>
              </a:ext>
            </a:extLst>
          </p:cNvPr>
          <p:cNvSpPr/>
          <p:nvPr/>
        </p:nvSpPr>
        <p:spPr>
          <a:xfrm>
            <a:off x="461889" y="2600414"/>
            <a:ext cx="5405512" cy="2800767"/>
          </a:xfrm>
          <a:prstGeom prst="rect">
            <a:avLst/>
          </a:prstGeom>
          <a:ln>
            <a:solidFill>
              <a:schemeClr val="tx1"/>
            </a:solidFill>
            <a:prstDash val="dash"/>
          </a:ln>
        </p:spPr>
        <p:txBody>
          <a:bodyPr wrap="square">
            <a:spAutoFit/>
          </a:bodyPr>
          <a:lstStyle/>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void reverse(</a:t>
            </a:r>
            <a:r>
              <a:rPr lang="en-US" sz="1600"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char *s</a:t>
            </a: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if (s[0] == '\0') return;</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size_t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 0, rh = strlen(s) – 1;</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while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&lt; rh) {</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char temp = s[</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s[</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 s[rh];</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s[rh] = temp;</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rh--;</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5" name="Rectangle 4">
            <a:extLst>
              <a:ext uri="{FF2B5EF4-FFF2-40B4-BE49-F238E27FC236}">
                <a16:creationId xmlns:a16="http://schemas.microsoft.com/office/drawing/2014/main" id="{F767576B-E4AA-EBF7-AF1C-4A862662236C}"/>
              </a:ext>
            </a:extLst>
          </p:cNvPr>
          <p:cNvSpPr/>
          <p:nvPr/>
        </p:nvSpPr>
        <p:spPr>
          <a:xfrm>
            <a:off x="6324601" y="2609433"/>
            <a:ext cx="5405511" cy="2800767"/>
          </a:xfrm>
          <a:prstGeom prst="rect">
            <a:avLst/>
          </a:prstGeom>
          <a:ln>
            <a:solidFill>
              <a:schemeClr val="tx1"/>
            </a:solidFill>
            <a:prstDash val="dash"/>
          </a:ln>
        </p:spPr>
        <p:txBody>
          <a:bodyPr wrap="square">
            <a:spAutoFit/>
          </a:bodyPr>
          <a:lstStyle/>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void reverse(</a:t>
            </a:r>
            <a:r>
              <a:rPr lang="en-US" sz="1600"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char s[]</a:t>
            </a: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if (s[0] == '\0') return;</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size_t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 0, rh = strlen(s) – 1;</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while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&lt; rh) {</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char temp = s[</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s[</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 s[rh];</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s[rh] = temp;</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a:t>
            </a:r>
            <a:r>
              <a:rPr lang="en-US" sz="16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      rh--;</a:t>
            </a:r>
          </a:p>
          <a:p>
            <a:pPr marL="0" indent="0" algn="l">
              <a:spcBef>
                <a:spcPts val="0"/>
              </a:spcBef>
              <a:buNone/>
            </a:pPr>
            <a:r>
              <a:rPr lang="en-US" sz="1600" dirty="0">
                <a:latin typeface="Source Code Pro" panose="020B0309030403020204" pitchFamily="34" charset="0"/>
                <a:ea typeface="Source Code Pro" panose="020B0309030403020204" pitchFamily="34" charset="0"/>
                <a:cs typeface="Consolas" panose="020B0609020204030204" pitchFamily="49" charset="0"/>
              </a:rPr>
              <a:t>   }</a:t>
            </a:r>
            <a:br>
              <a:rPr lang="en-US" sz="1600" dirty="0">
                <a:latin typeface="Source Code Pro" panose="020B0309030403020204" pitchFamily="34" charset="0"/>
                <a:ea typeface="Source Code Pro" panose="020B0309030403020204" pitchFamily="34" charset="0"/>
                <a:cs typeface="Consolas" panose="020B0609020204030204" pitchFamily="49" charset="0"/>
              </a:rPr>
            </a:br>
            <a:r>
              <a:rPr lang="en-US" sz="1600" dirty="0">
                <a:latin typeface="Source Code Pro" panose="020B0309030403020204" pitchFamily="34" charset="0"/>
                <a:ea typeface="Source Code Pro" panose="020B0309030403020204" pitchFamily="34" charset="0"/>
                <a:cs typeface="Consolas" panose="020B0609020204030204" pitchFamily="49" charset="0"/>
              </a:rPr>
              <a:t>}</a:t>
            </a:r>
          </a:p>
        </p:txBody>
      </p:sp>
      <p:pic>
        <p:nvPicPr>
          <p:cNvPr id="6" name="Picture 5">
            <a:extLst>
              <a:ext uri="{FF2B5EF4-FFF2-40B4-BE49-F238E27FC236}">
                <a16:creationId xmlns:a16="http://schemas.microsoft.com/office/drawing/2014/main" id="{7D64CCE1-A613-6EAC-4D78-F5041177B7A1}"/>
              </a:ext>
            </a:extLst>
          </p:cNvPr>
          <p:cNvPicPr>
            <a:picLocks noChangeAspect="1"/>
          </p:cNvPicPr>
          <p:nvPr/>
        </p:nvPicPr>
        <p:blipFill>
          <a:blip r:embed="rId3"/>
          <a:stretch>
            <a:fillRect/>
          </a:stretch>
        </p:blipFill>
        <p:spPr>
          <a:xfrm>
            <a:off x="5457111" y="3649812"/>
            <a:ext cx="1268403" cy="1379388"/>
          </a:xfrm>
          <a:prstGeom prst="rect">
            <a:avLst/>
          </a:prstGeom>
        </p:spPr>
      </p:pic>
      <p:sp>
        <p:nvSpPr>
          <p:cNvPr id="11" name="TextBox 10">
            <a:extLst>
              <a:ext uri="{FF2B5EF4-FFF2-40B4-BE49-F238E27FC236}">
                <a16:creationId xmlns:a16="http://schemas.microsoft.com/office/drawing/2014/main" id="{82CBA7EB-68E4-2CF5-594C-08C99B6FF223}"/>
              </a:ext>
            </a:extLst>
          </p:cNvPr>
          <p:cNvSpPr txBox="1"/>
          <p:nvPr/>
        </p:nvSpPr>
        <p:spPr>
          <a:xfrm>
            <a:off x="1807690" y="4736812"/>
            <a:ext cx="4038600" cy="584775"/>
          </a:xfrm>
          <a:prstGeom prst="rect">
            <a:avLst/>
          </a:prstGeom>
          <a:solidFill>
            <a:schemeClr val="bg1"/>
          </a:solidFill>
        </p:spPr>
        <p:txBody>
          <a:bodyPr wrap="square" rtlCol="0">
            <a:spAutoFit/>
          </a:bodyPr>
          <a:lstStyle/>
          <a:p>
            <a:pPr algn="ctr"/>
            <a:r>
              <a:rPr lang="en-US" sz="1600" b="1" dirty="0">
                <a:solidFill>
                  <a:schemeClr val="accent1"/>
                </a:solidFill>
                <a:latin typeface="Source Sans 3" panose="020B0303030403020204" pitchFamily="34" charset="0"/>
              </a:rPr>
              <a:t>Thought Question</a:t>
            </a:r>
            <a:r>
              <a:rPr lang="en-US" sz="1600" dirty="0">
                <a:latin typeface="Source Sans 3" panose="020B0303030403020204" pitchFamily="34" charset="0"/>
              </a:rPr>
              <a:t>: Why do we call out the case where </a:t>
            </a:r>
            <a:r>
              <a:rPr lang="en-US" sz="1600" b="1" dirty="0">
                <a:latin typeface="Source Code Pro" panose="020B0309030403020204" pitchFamily="34" charset="0"/>
                <a:ea typeface="Source Code Pro" panose="020B0309030403020204" pitchFamily="34" charset="0"/>
              </a:rPr>
              <a:t>s[0] == '\0'</a:t>
            </a:r>
            <a:r>
              <a:rPr lang="en-US" sz="1600" dirty="0">
                <a:latin typeface="Source Sans 3" panose="020B0303030403020204" pitchFamily="34" charset="0"/>
              </a:rPr>
              <a:t>?</a:t>
            </a:r>
          </a:p>
        </p:txBody>
      </p:sp>
    </p:spTree>
    <p:extLst>
      <p:ext uri="{BB962C8B-B14F-4D97-AF65-F5344CB8AC3E}">
        <p14:creationId xmlns:p14="http://schemas.microsoft.com/office/powerpoint/2010/main" val="324007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ssolv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latin typeface="Source Sans 3" panose="020B0303030403020204" pitchFamily="34" charset="0"/>
              </a:rPr>
              <a:t>Password Validation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lgn="ctr">
              <a:buNone/>
            </a:pPr>
            <a:r>
              <a:rPr lang="en-US" altLang="en-US" sz="2400" dirty="0">
                <a:latin typeface="Source Sans 3" panose="020B0303030403020204" pitchFamily="34" charset="0"/>
              </a:rPr>
              <a:t>Write a function </a:t>
            </a:r>
            <a:r>
              <a:rPr lang="en-US" altLang="en-US" sz="2400" b="1" dirty="0">
                <a:latin typeface="Source Code Pro" panose="020B0309030403020204" pitchFamily="34" charset="0"/>
                <a:ea typeface="Source Code Pro" panose="020B0309030403020204" pitchFamily="34" charset="0"/>
              </a:rPr>
              <a:t>validate</a:t>
            </a:r>
            <a:r>
              <a:rPr lang="en-US" altLang="en-US" sz="2400" dirty="0">
                <a:latin typeface="Source Sans 3" panose="020B0303030403020204" pitchFamily="34" charset="0"/>
              </a:rPr>
              <a:t> that accepts a </a:t>
            </a:r>
            <a:r>
              <a:rPr lang="en-US" altLang="en-US" sz="2400" b="1" dirty="0">
                <a:solidFill>
                  <a:schemeClr val="accent1"/>
                </a:solidFill>
                <a:latin typeface="Source Sans 3" panose="020B0303030403020204" pitchFamily="34" charset="0"/>
              </a:rPr>
              <a:t>candidate password</a:t>
            </a:r>
            <a:r>
              <a:rPr lang="en-US" altLang="en-US" sz="2400" dirty="0">
                <a:latin typeface="Source Sans 3" panose="020B0303030403020204" pitchFamily="34" charset="0"/>
              </a:rPr>
              <a:t> alongside some constraints and returns </a:t>
            </a:r>
            <a:r>
              <a:rPr lang="en-US" altLang="en-US" sz="2400" b="1" dirty="0">
                <a:latin typeface="Source Code Pro" panose="020B0309030403020204" pitchFamily="34" charset="0"/>
                <a:ea typeface="Source Code Pro" panose="020B0309030403020204" pitchFamily="34" charset="0"/>
              </a:rPr>
              <a:t>true</a:t>
            </a:r>
            <a:r>
              <a:rPr lang="en-US" altLang="en-US" sz="2400" dirty="0">
                <a:latin typeface="Source Sans 3" panose="020B0303030403020204" pitchFamily="34" charset="0"/>
              </a:rPr>
              <a:t> if and only if the candidate password is valid. </a:t>
            </a:r>
          </a:p>
          <a:p>
            <a:pPr marL="0" indent="0" algn="ctr">
              <a:buNone/>
            </a:pPr>
            <a:r>
              <a:rPr lang="en-US" altLang="en-US" sz="2400" dirty="0">
                <a:latin typeface="Source Sans 3" panose="020B0303030403020204" pitchFamily="34" charset="0"/>
              </a:rPr>
              <a:t>In particular, </a:t>
            </a:r>
            <a:r>
              <a:rPr lang="en-US" altLang="en-US" sz="2400" b="1" dirty="0">
                <a:latin typeface="Source Code Pro" panose="020B0309030403020204" pitchFamily="34" charset="0"/>
                <a:ea typeface="Source Code Pro" panose="020B0309030403020204" pitchFamily="34" charset="0"/>
              </a:rPr>
              <a:t>candidate</a:t>
            </a:r>
            <a:r>
              <a:rPr lang="en-US" altLang="en-US" sz="2400" b="1" dirty="0">
                <a:latin typeface="Source Sans 3" panose="020B0303030403020204" pitchFamily="34" charset="0"/>
              </a:rPr>
              <a:t> </a:t>
            </a:r>
            <a:r>
              <a:rPr lang="en-US" altLang="en-US" sz="2400" dirty="0">
                <a:latin typeface="Source Sans 3" panose="020B0303030403020204" pitchFamily="34" charset="0"/>
              </a:rPr>
              <a:t>is valid if and only if it’s constructed using only those letters found in </a:t>
            </a:r>
            <a:r>
              <a:rPr lang="en-US" altLang="en-US" sz="2400" b="1" dirty="0">
                <a:latin typeface="Source Code Pro" panose="020B0309030403020204" pitchFamily="34" charset="0"/>
                <a:ea typeface="Source Code Pro" panose="020B0309030403020204" pitchFamily="34" charset="0"/>
              </a:rPr>
              <a:t>permitted</a:t>
            </a:r>
            <a:r>
              <a:rPr lang="en-US" altLang="en-US" sz="2400" dirty="0">
                <a:latin typeface="Source Sans 3" panose="020B0303030403020204" pitchFamily="34" charset="0"/>
              </a:rPr>
              <a:t>, and  none of the </a:t>
            </a:r>
            <a:r>
              <a:rPr lang="en-US" altLang="en-US" sz="2400" b="1" dirty="0">
                <a:latin typeface="Source Code Pro" panose="020B0309030403020204" pitchFamily="34" charset="0"/>
                <a:ea typeface="Source Code Pro" panose="020B0309030403020204" pitchFamily="34" charset="0"/>
              </a:rPr>
              <a:t>forbidden</a:t>
            </a:r>
            <a:r>
              <a:rPr lang="en-US" altLang="en-US" sz="2400" dirty="0">
                <a:latin typeface="Source Sans 3" panose="020B0303030403020204" pitchFamily="34" charset="0"/>
              </a:rPr>
              <a:t> strings appear anywhere within it.</a:t>
            </a:r>
            <a:endParaRPr lang="en-US" altLang="en-US" sz="2400" dirty="0">
              <a:latin typeface="Source Code Pro" panose="020B0309030403020204" pitchFamily="34" charset="0"/>
              <a:ea typeface="Source Code Pro" panose="020B0309030403020204" pitchFamily="34" charset="0"/>
              <a:cs typeface="Consolas" panose="020B0609020204030204" pitchFamily="49" charset="0"/>
            </a:endParaRPr>
          </a:p>
          <a:p>
            <a:pPr marL="0" indent="0" algn="ctr">
              <a:buNone/>
            </a:pPr>
            <a:endParaRPr lang="en-US" altLang="en-US" dirty="0">
              <a:latin typeface="Source Sans 3" panose="020B0303030403020204" pitchFamily="34" charset="0"/>
            </a:endParaRPr>
          </a:p>
          <a:p>
            <a:pPr marL="0" indent="0">
              <a:buNone/>
            </a:pPr>
            <a:endParaRPr lang="en-US" altLang="en-US" dirty="0"/>
          </a:p>
        </p:txBody>
      </p:sp>
      <p:sp>
        <p:nvSpPr>
          <p:cNvPr id="4" name="TextBox 3">
            <a:extLst>
              <a:ext uri="{FF2B5EF4-FFF2-40B4-BE49-F238E27FC236}">
                <a16:creationId xmlns:a16="http://schemas.microsoft.com/office/drawing/2014/main" id="{8ADECAAD-202A-98EC-442C-B344F8B93438}"/>
              </a:ext>
            </a:extLst>
          </p:cNvPr>
          <p:cNvSpPr txBox="1"/>
          <p:nvPr/>
        </p:nvSpPr>
        <p:spPr>
          <a:xfrm>
            <a:off x="1943100" y="2971800"/>
            <a:ext cx="8305800" cy="3693319"/>
          </a:xfrm>
          <a:prstGeom prst="rect">
            <a:avLst/>
          </a:prstGeom>
          <a:noFill/>
          <a:ln>
            <a:solidFill>
              <a:schemeClr val="tx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bool validate(const char *candidate, const char *permitted,</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const char *forbidden[], size_t length) {</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if (</a:t>
            </a:r>
            <a:r>
              <a:rPr lang="en-US" dirty="0" err="1">
                <a:latin typeface="Source Code Pro" panose="020B0309030403020204" pitchFamily="34" charset="0"/>
                <a:ea typeface="Source Code Pro" panose="020B0309030403020204" pitchFamily="34" charset="0"/>
              </a:rPr>
              <a:t>strspn</a:t>
            </a:r>
            <a:r>
              <a:rPr lang="en-US" dirty="0">
                <a:latin typeface="Source Code Pro" panose="020B0309030403020204" pitchFamily="34" charset="0"/>
                <a:ea typeface="Source Code Pro" panose="020B0309030403020204" pitchFamily="34" charset="0"/>
              </a:rPr>
              <a:t>(candidate, permitted) != strlen(candidate)) </a:t>
            </a:r>
          </a:p>
          <a:p>
            <a:pPr algn="l"/>
            <a:r>
              <a:rPr lang="en-US" dirty="0">
                <a:latin typeface="Source Code Pro" panose="020B0309030403020204" pitchFamily="34" charset="0"/>
                <a:ea typeface="Source Code Pro" panose="020B0309030403020204" pitchFamily="34" charset="0"/>
              </a:rPr>
              <a:t>      return false;</a:t>
            </a:r>
            <a:br>
              <a:rPr lang="en-US" dirty="0">
                <a:latin typeface="Source Code Pro" panose="020B0309030403020204" pitchFamily="34" charset="0"/>
                <a:ea typeface="Source Code Pro" panose="020B0309030403020204" pitchFamily="34" charset="0"/>
              </a:rPr>
            </a:b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for (size_t </a:t>
            </a:r>
            <a:r>
              <a:rPr lang="en-US" dirty="0" err="1">
                <a:latin typeface="Source Code Pro" panose="020B0309030403020204" pitchFamily="34" charset="0"/>
                <a:ea typeface="Source Code Pro" panose="020B0309030403020204" pitchFamily="34" charset="0"/>
              </a:rPr>
              <a:t>i</a:t>
            </a:r>
            <a:r>
              <a:rPr lang="en-US" dirty="0">
                <a:latin typeface="Source Code Pro" panose="020B0309030403020204" pitchFamily="34" charset="0"/>
                <a:ea typeface="Source Code Pro" panose="020B0309030403020204" pitchFamily="34" charset="0"/>
              </a:rPr>
              <a:t> = 0; </a:t>
            </a:r>
            <a:r>
              <a:rPr lang="en-US" dirty="0" err="1">
                <a:latin typeface="Source Code Pro" panose="020B0309030403020204" pitchFamily="34" charset="0"/>
                <a:ea typeface="Source Code Pro" panose="020B0309030403020204" pitchFamily="34" charset="0"/>
              </a:rPr>
              <a:t>i</a:t>
            </a:r>
            <a:r>
              <a:rPr lang="en-US" dirty="0">
                <a:latin typeface="Source Code Pro" panose="020B0309030403020204" pitchFamily="34" charset="0"/>
                <a:ea typeface="Source Code Pro" panose="020B0309030403020204" pitchFamily="34" charset="0"/>
              </a:rPr>
              <a:t> &lt; length; </a:t>
            </a:r>
            <a:r>
              <a:rPr lang="en-US" dirty="0" err="1">
                <a:latin typeface="Source Code Pro" panose="020B0309030403020204" pitchFamily="34" charset="0"/>
                <a:ea typeface="Source Code Pro" panose="020B0309030403020204" pitchFamily="34" charset="0"/>
              </a:rPr>
              <a:t>i</a:t>
            </a:r>
            <a:r>
              <a:rPr lang="en-US" dirty="0">
                <a:latin typeface="Source Code Pro" panose="020B0309030403020204" pitchFamily="34" charset="0"/>
                <a:ea typeface="Source Code Pro" panose="020B0309030403020204" pitchFamily="34" charset="0"/>
              </a:rPr>
              <a:t>++) {</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if (</a:t>
            </a:r>
            <a:r>
              <a:rPr lang="en-US" dirty="0" err="1">
                <a:latin typeface="Source Code Pro" panose="020B0309030403020204" pitchFamily="34" charset="0"/>
                <a:ea typeface="Source Code Pro" panose="020B0309030403020204" pitchFamily="34" charset="0"/>
              </a:rPr>
              <a:t>strstr</a:t>
            </a:r>
            <a:r>
              <a:rPr lang="en-US" dirty="0">
                <a:latin typeface="Source Code Pro" panose="020B0309030403020204" pitchFamily="34" charset="0"/>
                <a:ea typeface="Source Code Pro" panose="020B0309030403020204" pitchFamily="34" charset="0"/>
              </a:rPr>
              <a:t>(candidate, forbidden[</a:t>
            </a:r>
            <a:r>
              <a:rPr lang="en-US" dirty="0" err="1">
                <a:latin typeface="Source Code Pro" panose="020B0309030403020204" pitchFamily="34" charset="0"/>
                <a:ea typeface="Source Code Pro" panose="020B0309030403020204" pitchFamily="34" charset="0"/>
              </a:rPr>
              <a:t>i</a:t>
            </a:r>
            <a:r>
              <a:rPr lang="en-US" dirty="0">
                <a:latin typeface="Source Code Pro" panose="020B0309030403020204" pitchFamily="34" charset="0"/>
                <a:ea typeface="Source Code Pro" panose="020B0309030403020204" pitchFamily="34" charset="0"/>
              </a:rPr>
              <a:t>]) != NULL)) </a:t>
            </a:r>
          </a:p>
          <a:p>
            <a:pPr algn="l"/>
            <a:r>
              <a:rPr lang="en-US" dirty="0">
                <a:latin typeface="Source Code Pro" panose="020B0309030403020204" pitchFamily="34" charset="0"/>
                <a:ea typeface="Source Code Pro" panose="020B0309030403020204" pitchFamily="34" charset="0"/>
              </a:rPr>
              <a:t>         return false;</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br>
              <a:rPr lang="en-US" dirty="0">
                <a:latin typeface="Source Code Pro" panose="020B0309030403020204" pitchFamily="34" charset="0"/>
                <a:ea typeface="Source Code Pro" panose="020B0309030403020204" pitchFamily="34" charset="0"/>
              </a:rPr>
            </a:b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return true;</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a:t>
            </a:r>
          </a:p>
        </p:txBody>
      </p:sp>
      <p:sp>
        <p:nvSpPr>
          <p:cNvPr id="6" name="TextBox 5">
            <a:extLst>
              <a:ext uri="{FF2B5EF4-FFF2-40B4-BE49-F238E27FC236}">
                <a16:creationId xmlns:a16="http://schemas.microsoft.com/office/drawing/2014/main" id="{5E560D5F-408E-29CC-5807-83B380C56ACE}"/>
              </a:ext>
            </a:extLst>
          </p:cNvPr>
          <p:cNvSpPr txBox="1"/>
          <p:nvPr/>
        </p:nvSpPr>
        <p:spPr>
          <a:xfrm>
            <a:off x="152400" y="3388519"/>
            <a:ext cx="2145792" cy="1754326"/>
          </a:xfrm>
          <a:prstGeom prst="rect">
            <a:avLst/>
          </a:prstGeom>
          <a:solidFill>
            <a:schemeClr val="bg1"/>
          </a:solidFill>
        </p:spPr>
        <p:txBody>
          <a:bodyPr wrap="square" rtlCol="0">
            <a:spAutoFit/>
          </a:bodyPr>
          <a:lstStyle/>
          <a:p>
            <a:pPr algn="ctr"/>
            <a:r>
              <a:rPr lang="en-US" b="1" dirty="0">
                <a:solidFill>
                  <a:schemeClr val="accent1"/>
                </a:solidFill>
                <a:latin typeface="Source Sans 3" panose="020B0303030403020204" pitchFamily="34" charset="0"/>
              </a:rPr>
              <a:t>None of the strings</a:t>
            </a:r>
            <a:r>
              <a:rPr lang="en-US" dirty="0">
                <a:latin typeface="Source Sans 3" panose="020B0303030403020204" pitchFamily="34" charset="0"/>
              </a:rPr>
              <a:t> need to change anywhere—hence the </a:t>
            </a:r>
            <a:r>
              <a:rPr lang="en-US" b="1" dirty="0">
                <a:latin typeface="Source Code Pro" panose="020B0309030403020204" pitchFamily="34" charset="0"/>
                <a:ea typeface="Source Code Pro" panose="020B0309030403020204" pitchFamily="34" charset="0"/>
              </a:rPr>
              <a:t>const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char</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s.  All data is treated as read-only.</a:t>
            </a:r>
          </a:p>
        </p:txBody>
      </p:sp>
      <p:sp>
        <p:nvSpPr>
          <p:cNvPr id="7" name="TextBox 6">
            <a:extLst>
              <a:ext uri="{FF2B5EF4-FFF2-40B4-BE49-F238E27FC236}">
                <a16:creationId xmlns:a16="http://schemas.microsoft.com/office/drawing/2014/main" id="{B2620D3C-6FAE-056C-EB44-45D171257701}"/>
              </a:ext>
            </a:extLst>
          </p:cNvPr>
          <p:cNvSpPr txBox="1"/>
          <p:nvPr/>
        </p:nvSpPr>
        <p:spPr>
          <a:xfrm>
            <a:off x="9829800" y="3433027"/>
            <a:ext cx="2339009" cy="2031325"/>
          </a:xfrm>
          <a:prstGeom prst="rect">
            <a:avLst/>
          </a:prstGeom>
          <a:solidFill>
            <a:schemeClr val="bg1"/>
          </a:solidFill>
        </p:spPr>
        <p:txBody>
          <a:bodyPr wrap="square" rtlCol="0">
            <a:spAutoFit/>
          </a:bodyPr>
          <a:lstStyle/>
          <a:p>
            <a:pPr algn="ctr"/>
            <a:r>
              <a:rPr lang="en-US" dirty="0">
                <a:latin typeface="Source Sans 3" panose="020B0303030403020204" pitchFamily="34" charset="0"/>
              </a:rPr>
              <a:t>If any character outside </a:t>
            </a:r>
            <a:r>
              <a:rPr lang="en-US" b="1" dirty="0">
                <a:latin typeface="Source Code Pro" panose="020B0309030403020204" pitchFamily="34" charset="0"/>
                <a:ea typeface="Source Code Pro" panose="020B0309030403020204" pitchFamily="34" charset="0"/>
              </a:rPr>
              <a:t>permitted</a:t>
            </a:r>
            <a:r>
              <a:rPr lang="en-US" dirty="0">
                <a:latin typeface="Source Sans 3" panose="020B0303030403020204" pitchFamily="34" charset="0"/>
              </a:rPr>
              <a:t> appears within </a:t>
            </a:r>
            <a:r>
              <a:rPr lang="en-US" b="1" dirty="0">
                <a:latin typeface="Source Code Pro" panose="020B0309030403020204" pitchFamily="34" charset="0"/>
                <a:ea typeface="Source Code Pro" panose="020B0309030403020204" pitchFamily="34" charset="0"/>
              </a:rPr>
              <a:t>candidate</a:t>
            </a:r>
            <a:r>
              <a:rPr lang="en-US" dirty="0">
                <a:latin typeface="Source Sans 3" panose="020B0303030403020204" pitchFamily="34" charset="0"/>
              </a:rPr>
              <a:t>, the </a:t>
            </a:r>
            <a:r>
              <a:rPr lang="en-US" b="1" dirty="0">
                <a:solidFill>
                  <a:schemeClr val="accent1"/>
                </a:solidFill>
                <a:latin typeface="Source Sans 3" panose="020B0303030403020204" pitchFamily="34" charset="0"/>
              </a:rPr>
              <a:t>span length</a:t>
            </a:r>
            <a:r>
              <a:rPr lang="en-US" dirty="0">
                <a:latin typeface="Source Sans 3" panose="020B0303030403020204" pitchFamily="34" charset="0"/>
              </a:rPr>
              <a:t> will be </a:t>
            </a:r>
            <a:r>
              <a:rPr lang="en-US" b="1" dirty="0">
                <a:solidFill>
                  <a:schemeClr val="accent2"/>
                </a:solidFill>
                <a:latin typeface="Source Sans 3" panose="020B0303030403020204" pitchFamily="34" charset="0"/>
              </a:rPr>
              <a:t>less than</a:t>
            </a:r>
            <a:r>
              <a:rPr lang="en-US" dirty="0">
                <a:latin typeface="Source Sans 3" panose="020B0303030403020204" pitchFamily="34" charset="0"/>
              </a:rPr>
              <a:t> the </a:t>
            </a:r>
            <a:r>
              <a:rPr lang="en-US" b="1" dirty="0">
                <a:solidFill>
                  <a:schemeClr val="accent1"/>
                </a:solidFill>
                <a:latin typeface="Source Sans 3" panose="020B0303030403020204" pitchFamily="34" charset="0"/>
              </a:rPr>
              <a:t>full string length</a:t>
            </a:r>
            <a:r>
              <a:rPr lang="en-US" dirty="0">
                <a:latin typeface="Source Sans 3" panose="020B0303030403020204" pitchFamily="34" charset="0"/>
              </a:rPr>
              <a:t>.</a:t>
            </a:r>
          </a:p>
        </p:txBody>
      </p:sp>
      <p:sp>
        <p:nvSpPr>
          <p:cNvPr id="8" name="TextBox 7">
            <a:extLst>
              <a:ext uri="{FF2B5EF4-FFF2-40B4-BE49-F238E27FC236}">
                <a16:creationId xmlns:a16="http://schemas.microsoft.com/office/drawing/2014/main" id="{06004F16-31A1-AA03-B0EC-60F3D8B6246B}"/>
              </a:ext>
            </a:extLst>
          </p:cNvPr>
          <p:cNvSpPr txBox="1"/>
          <p:nvPr/>
        </p:nvSpPr>
        <p:spPr>
          <a:xfrm>
            <a:off x="5257800" y="5464790"/>
            <a:ext cx="5715000" cy="1200329"/>
          </a:xfrm>
          <a:prstGeom prst="rect">
            <a:avLst/>
          </a:prstGeom>
          <a:solidFill>
            <a:schemeClr val="bg1"/>
          </a:solidFill>
        </p:spPr>
        <p:txBody>
          <a:bodyPr wrap="square" rtlCol="0">
            <a:spAutoFit/>
          </a:bodyPr>
          <a:lstStyle/>
          <a:p>
            <a:pPr algn="ctr"/>
            <a:r>
              <a:rPr lang="en-US" dirty="0">
                <a:latin typeface="Source Sans 3" panose="020B0303030403020204" pitchFamily="34" charset="0"/>
              </a:rPr>
              <a:t>If the </a:t>
            </a:r>
            <a:r>
              <a:rPr lang="en-US" b="1" dirty="0" err="1">
                <a:latin typeface="Source Code Pro" panose="020B0309030403020204" pitchFamily="34" charset="0"/>
                <a:ea typeface="Source Code Pro" panose="020B0309030403020204" pitchFamily="34" charset="0"/>
              </a:rPr>
              <a:t>i</a:t>
            </a:r>
            <a:r>
              <a:rPr lang="en-US" baseline="30000" dirty="0" err="1">
                <a:latin typeface="Source Sans 3" panose="020B0303030403020204" pitchFamily="34" charset="0"/>
              </a:rPr>
              <a:t>th</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forbidden</a:t>
            </a:r>
            <a:r>
              <a:rPr lang="en-US" dirty="0">
                <a:latin typeface="Source Sans 3" panose="020B0303030403020204" pitchFamily="34" charset="0"/>
              </a:rPr>
              <a:t> word </a:t>
            </a:r>
            <a:r>
              <a:rPr lang="en-US" b="1" dirty="0">
                <a:solidFill>
                  <a:schemeClr val="accent1"/>
                </a:solidFill>
                <a:latin typeface="Source Sans 3" panose="020B0303030403020204" pitchFamily="34" charset="0"/>
              </a:rPr>
              <a:t>appears anywhere within</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candidate</a:t>
            </a:r>
            <a:r>
              <a:rPr lang="en-US" dirty="0">
                <a:latin typeface="Source Sans 3" panose="020B0303030403020204" pitchFamily="34" charset="0"/>
              </a:rPr>
              <a:t>, </a:t>
            </a:r>
            <a:r>
              <a:rPr lang="en-US" b="1" dirty="0" err="1">
                <a:latin typeface="Source Code Pro" panose="020B0309030403020204" pitchFamily="34" charset="0"/>
                <a:ea typeface="Source Code Pro" panose="020B0309030403020204" pitchFamily="34" charset="0"/>
              </a:rPr>
              <a:t>strstr</a:t>
            </a:r>
            <a:r>
              <a:rPr lang="en-US" dirty="0">
                <a:latin typeface="Source Sans 3" panose="020B0303030403020204" pitchFamily="34" charset="0"/>
              </a:rPr>
              <a:t> will return something </a:t>
            </a:r>
            <a:r>
              <a:rPr lang="en-US" b="1" dirty="0">
                <a:latin typeface="Source Code Pro" panose="020B0309030403020204" pitchFamily="34" charset="0"/>
                <a:ea typeface="Source Code Pro" panose="020B0309030403020204" pitchFamily="34" charset="0"/>
              </a:rPr>
              <a:t>non-NULL</a:t>
            </a:r>
            <a:r>
              <a:rPr lang="en-US" dirty="0">
                <a:latin typeface="Source Sans 3" panose="020B0303030403020204" pitchFamily="34" charset="0"/>
              </a:rPr>
              <a:t>.  We don’t care what </a:t>
            </a:r>
            <a:r>
              <a:rPr lang="en-US" b="1" dirty="0" err="1">
                <a:latin typeface="Source Code Pro" panose="020B0309030403020204" pitchFamily="34" charset="0"/>
                <a:ea typeface="Source Code Pro" panose="020B0309030403020204" pitchFamily="34" charset="0"/>
              </a:rPr>
              <a:t>strstr</a:t>
            </a:r>
            <a:r>
              <a:rPr lang="en-US" dirty="0" err="1">
                <a:latin typeface="Source Sans 3" panose="020B0303030403020204" pitchFamily="34" charset="0"/>
              </a:rPr>
              <a:t>'s</a:t>
            </a:r>
            <a:r>
              <a:rPr lang="en-US" dirty="0">
                <a:latin typeface="Source Sans 3" panose="020B0303030403020204" pitchFamily="34" charset="0"/>
              </a:rPr>
              <a:t> exact return value is. We only care if it’s </a:t>
            </a:r>
            <a:r>
              <a:rPr lang="en-US" b="1" dirty="0">
                <a:latin typeface="Source Code Pro" panose="020B0309030403020204" pitchFamily="34" charset="0"/>
                <a:ea typeface="Source Code Pro" panose="020B0309030403020204" pitchFamily="34" charset="0"/>
              </a:rPr>
              <a:t>NULL</a:t>
            </a:r>
            <a:r>
              <a:rPr lang="en-US" dirty="0">
                <a:latin typeface="Source Sans 3" panose="020B0303030403020204" pitchFamily="34" charset="0"/>
              </a:rPr>
              <a:t> versus something else.</a:t>
            </a:r>
          </a:p>
        </p:txBody>
      </p:sp>
    </p:spTree>
    <p:extLst>
      <p:ext uri="{BB962C8B-B14F-4D97-AF65-F5344CB8AC3E}">
        <p14:creationId xmlns:p14="http://schemas.microsoft.com/office/powerpoint/2010/main" val="240665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dissolve">
                                      <p:cBhvr>
                                        <p:cTn id="12" dur="500"/>
                                        <p:tgtEl>
                                          <p:spTgt spid="4">
                                            <p:bg/>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dissolve">
                                      <p:cBhvr>
                                        <p:cTn id="15" dur="500"/>
                                        <p:tgtEl>
                                          <p:spTgt spid="4">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dissolve">
                                      <p:cBhvr>
                                        <p:cTn id="18" dur="500"/>
                                        <p:tgtEl>
                                          <p:spTgt spid="4">
                                            <p:txEl>
                                              <p:pRg st="1" end="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dissolve">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allAtOnce"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latin typeface="Source Sans 3" panose="020B0303030403020204" pitchFamily="34" charset="0"/>
              </a:rPr>
              <a:t>Buffer Overflow, Take II</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410200"/>
          </a:xfrm>
        </p:spPr>
        <p:txBody>
          <a:bodyPr/>
          <a:lstStyle/>
          <a:p>
            <a:pPr marL="0" indent="0" algn="ctr">
              <a:buNone/>
            </a:pPr>
            <a:r>
              <a:rPr lang="en-US" dirty="0">
                <a:latin typeface="Source Sans 3" panose="020B0303030403020204" pitchFamily="34" charset="0"/>
              </a:rPr>
              <a:t>We must </a:t>
            </a:r>
            <a:r>
              <a:rPr lang="en-US" b="1" dirty="0">
                <a:solidFill>
                  <a:schemeClr val="accent1"/>
                </a:solidFill>
                <a:latin typeface="Source Sans 3" panose="020B0303030403020204" pitchFamily="34" charset="0"/>
              </a:rPr>
              <a:t>ensure that there is enough space at the destination</a:t>
            </a:r>
            <a:r>
              <a:rPr lang="en-US" dirty="0">
                <a:latin typeface="Source Sans 3" panose="020B0303030403020204" pitchFamily="34" charset="0"/>
              </a:rPr>
              <a:t> to house the entire copy, </a:t>
            </a:r>
            <a:r>
              <a:rPr lang="en-US" b="1" dirty="0">
                <a:solidFill>
                  <a:schemeClr val="accent1"/>
                </a:solidFill>
                <a:latin typeface="Source Sans 3" panose="020B0303030403020204" pitchFamily="34" charset="0"/>
              </a:rPr>
              <a:t>including the null character</a:t>
            </a:r>
            <a:r>
              <a:rPr lang="en-US" dirty="0">
                <a:latin typeface="Source Sans 3" panose="020B0303030403020204" pitchFamily="34"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t>	</a:t>
            </a: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a:spcBef>
                <a:spcPts val="0"/>
              </a:spcBef>
            </a:pPr>
            <a:r>
              <a:rPr lang="en-US" sz="2400" dirty="0">
                <a:latin typeface="Source Sans 3" panose="020B0303030403020204" pitchFamily="34" charset="0"/>
              </a:rPr>
              <a:t>Buffer overflows are dangerous because they allow </a:t>
            </a:r>
            <a:r>
              <a:rPr lang="en-US" sz="2400" b="1" dirty="0">
                <a:solidFill>
                  <a:schemeClr val="accent1"/>
                </a:solidFill>
                <a:latin typeface="Source Sans 3" panose="020B0303030403020204" pitchFamily="34" charset="0"/>
              </a:rPr>
              <a:t>data meant for one part of memory to</a:t>
            </a:r>
            <a:r>
              <a:rPr lang="en-US" sz="2400" b="1" dirty="0">
                <a:solidFill>
                  <a:srgbClr val="0432FF"/>
                </a:solidFill>
                <a:latin typeface="Source Sans 3" panose="020B0303030403020204" pitchFamily="34" charset="0"/>
              </a:rPr>
              <a:t> </a:t>
            </a:r>
            <a:r>
              <a:rPr lang="en-US" sz="2400" b="1" dirty="0">
                <a:solidFill>
                  <a:schemeClr val="accent2"/>
                </a:solidFill>
                <a:latin typeface="Source Sans 3" panose="020B0303030403020204" pitchFamily="34" charset="0"/>
              </a:rPr>
              <a:t>spill over</a:t>
            </a:r>
            <a:r>
              <a:rPr lang="en-US" sz="2400" b="1" dirty="0">
                <a:solidFill>
                  <a:srgbClr val="0432FF"/>
                </a:solidFill>
                <a:latin typeface="Source Sans 3" panose="020B0303030403020204" pitchFamily="34" charset="0"/>
              </a:rPr>
              <a:t> </a:t>
            </a:r>
            <a:r>
              <a:rPr lang="en-US" sz="2400" b="1" dirty="0">
                <a:solidFill>
                  <a:schemeClr val="accent1"/>
                </a:solidFill>
                <a:latin typeface="Source Sans 3" panose="020B0303030403020204" pitchFamily="34" charset="0"/>
              </a:rPr>
              <a:t>into another part of memory</a:t>
            </a:r>
            <a:r>
              <a:rPr lang="en-US" sz="2400" dirty="0">
                <a:latin typeface="Source Sans 3" panose="020B0303030403020204" pitchFamily="34" charset="0"/>
              </a:rPr>
              <a:t>, potentially overwriting variables, control information, or even assembly code instructions. </a:t>
            </a:r>
          </a:p>
          <a:p>
            <a:pPr>
              <a:spcBef>
                <a:spcPts val="0"/>
              </a:spcBef>
            </a:pPr>
            <a:r>
              <a:rPr lang="en-US" sz="2400" dirty="0">
                <a:latin typeface="Source Sans 3" panose="020B0303030403020204" pitchFamily="34" charset="0"/>
              </a:rPr>
              <a:t>Such overwrites can lead to </a:t>
            </a:r>
            <a:r>
              <a:rPr lang="en-US" sz="2400" b="1" dirty="0">
                <a:solidFill>
                  <a:schemeClr val="accent2"/>
                </a:solidFill>
                <a:latin typeface="Source Sans 3" panose="020B0303030403020204" pitchFamily="34" charset="0"/>
              </a:rPr>
              <a:t>program instability</a:t>
            </a:r>
            <a:r>
              <a:rPr lang="en-US" sz="2400" dirty="0">
                <a:latin typeface="Source Sans 3" panose="020B0303030403020204" pitchFamily="34" charset="0"/>
              </a:rPr>
              <a:t>, </a:t>
            </a:r>
            <a:r>
              <a:rPr lang="en-US" sz="2400" b="1" dirty="0">
                <a:solidFill>
                  <a:schemeClr val="accent2"/>
                </a:solidFill>
                <a:latin typeface="Source Sans 3" panose="020B0303030403020204" pitchFamily="34" charset="0"/>
              </a:rPr>
              <a:t>crashes</a:t>
            </a:r>
            <a:r>
              <a:rPr lang="en-US" sz="2400" dirty="0">
                <a:latin typeface="Source Sans 3" panose="020B0303030403020204" pitchFamily="34" charset="0"/>
              </a:rPr>
              <a:t>, and even the </a:t>
            </a:r>
            <a:r>
              <a:rPr lang="en-US" sz="2400" b="1" dirty="0">
                <a:solidFill>
                  <a:schemeClr val="accent2"/>
                </a:solidFill>
                <a:latin typeface="Source Sans 3" panose="020B0303030403020204" pitchFamily="34" charset="0"/>
              </a:rPr>
              <a:t>execution of unknown code</a:t>
            </a:r>
            <a:r>
              <a:rPr lang="en-US" sz="2400" dirty="0">
                <a:latin typeface="Source Sans 3" panose="020B0303030403020204" pitchFamily="34" charset="0"/>
              </a:rPr>
              <a:t>.</a:t>
            </a:r>
          </a:p>
          <a:p>
            <a:pPr>
              <a:spcBef>
                <a:spcPts val="0"/>
              </a:spcBef>
            </a:pPr>
            <a:r>
              <a:rPr lang="en-US" sz="2400" dirty="0">
                <a:latin typeface="Source Sans 3" panose="020B0303030403020204" pitchFamily="34" charset="0"/>
              </a:rPr>
              <a:t>It’s our job as programmers to </a:t>
            </a:r>
            <a:r>
              <a:rPr lang="en-US" sz="2400" b="1" dirty="0">
                <a:solidFill>
                  <a:schemeClr val="accent1"/>
                </a:solidFill>
                <a:latin typeface="Source Sans 3" panose="020B0303030403020204" pitchFamily="34" charset="0"/>
              </a:rPr>
              <a:t>identify</a:t>
            </a:r>
            <a:r>
              <a:rPr lang="en-US" sz="2400" dirty="0">
                <a:latin typeface="Source Sans 3" panose="020B0303030403020204" pitchFamily="34" charset="0"/>
              </a:rPr>
              <a:t> buffer overflows (and other bugs, of course) and </a:t>
            </a:r>
            <a:r>
              <a:rPr lang="en-US" sz="2400" b="1" dirty="0">
                <a:solidFill>
                  <a:schemeClr val="accent1"/>
                </a:solidFill>
                <a:latin typeface="Source Sans 3" panose="020B0303030403020204" pitchFamily="34" charset="0"/>
              </a:rPr>
              <a:t>fix</a:t>
            </a:r>
            <a:r>
              <a:rPr lang="en-US" sz="2400" dirty="0">
                <a:latin typeface="Source Sans 3" panose="020B0303030403020204" pitchFamily="34" charset="0"/>
              </a:rPr>
              <a:t> them, not just so our programs </a:t>
            </a:r>
            <a:r>
              <a:rPr lang="en-US" sz="2400" b="1" dirty="0">
                <a:solidFill>
                  <a:schemeClr val="accent1"/>
                </a:solidFill>
                <a:latin typeface="Source Sans 3" panose="020B0303030403020204" pitchFamily="34" charset="0"/>
              </a:rPr>
              <a:t>run as intended</a:t>
            </a:r>
            <a:r>
              <a:rPr lang="en-US" sz="2400" dirty="0">
                <a:latin typeface="Source Sans 3" panose="020B0303030403020204" pitchFamily="34" charset="0"/>
              </a:rPr>
              <a:t>, but also to </a:t>
            </a:r>
            <a:r>
              <a:rPr lang="en-US" sz="2400" b="1" dirty="0">
                <a:solidFill>
                  <a:schemeClr val="accent1"/>
                </a:solidFill>
                <a:latin typeface="Source Sans 3" panose="020B0303030403020204" pitchFamily="34" charset="0"/>
              </a:rPr>
              <a:t>protect</a:t>
            </a:r>
            <a:r>
              <a:rPr lang="en-US" sz="2400" dirty="0">
                <a:latin typeface="Source Sans 3" panose="020B0303030403020204" pitchFamily="34" charset="0"/>
              </a:rPr>
              <a:t> anyone who uses our software.</a:t>
            </a:r>
          </a:p>
          <a:p>
            <a:pPr>
              <a:spcBef>
                <a:spcPts val="0"/>
              </a:spcBef>
            </a:pPr>
            <a:endParaRPr lang="en-US" dirty="0"/>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F8FBCE6F-842A-5F4D-5DA6-EF6CE099B8AA}"/>
              </a:ext>
            </a:extLst>
          </p:cNvPr>
          <p:cNvSpPr/>
          <p:nvPr/>
        </p:nvSpPr>
        <p:spPr>
          <a:xfrm>
            <a:off x="1714500" y="2362200"/>
            <a:ext cx="8763000" cy="646331"/>
          </a:xfrm>
          <a:prstGeom prst="rect">
            <a:avLst/>
          </a:prstGeom>
          <a:ln>
            <a:solidFill>
              <a:schemeClr val="tx1"/>
            </a:solidFill>
            <a:prstDash val="dash"/>
          </a:ln>
        </p:spPr>
        <p:txBody>
          <a:bodyPr wrap="square">
            <a:spAutoFit/>
          </a:bodyPr>
          <a:lstStyle/>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char greeting[8];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not enough space</a:t>
            </a:r>
          </a:p>
          <a:p>
            <a:pPr marL="0" indent="0" algn="l">
              <a:spcBef>
                <a:spcPts val="0"/>
              </a:spcBef>
              <a:buNone/>
            </a:pPr>
            <a:r>
              <a:rPr lang="en-US" dirty="0" err="1">
                <a:latin typeface="Source Code Pro" panose="020B0309030403020204" pitchFamily="34" charset="0"/>
                <a:ea typeface="Source Code Pro" panose="020B0309030403020204" pitchFamily="34" charset="0"/>
                <a:cs typeface="Consolas" panose="020B0609020204030204" pitchFamily="49" charset="0"/>
              </a:rPr>
              <a:t>strcpy</a:t>
            </a:r>
            <a:r>
              <a:rPr lang="en-US" dirty="0">
                <a:latin typeface="Source Code Pro" panose="020B0309030403020204" pitchFamily="34" charset="0"/>
                <a:ea typeface="Source Code Pro" panose="020B0309030403020204" pitchFamily="34" charset="0"/>
                <a:cs typeface="Consolas" panose="020B0609020204030204" pitchFamily="49" charset="0"/>
              </a:rPr>
              <a:t>(greeting, "hello, world!"); </a:t>
            </a:r>
            <a:r>
              <a:rPr lang="en-US" dirty="0">
                <a:solidFill>
                  <a:srgbClr val="00B050"/>
                </a:solidFill>
                <a:latin typeface="Source Code Pro" panose="020B0309030403020204" pitchFamily="34" charset="0"/>
                <a:ea typeface="Source Code Pro" panose="020B0309030403020204" pitchFamily="34" charset="0"/>
                <a:cs typeface="Consolas" panose="020B0609020204030204" pitchFamily="49" charset="0"/>
              </a:rPr>
              <a:t>// overwrites other memory</a:t>
            </a:r>
          </a:p>
        </p:txBody>
      </p:sp>
    </p:spTree>
    <p:extLst>
      <p:ext uri="{BB962C8B-B14F-4D97-AF65-F5344CB8AC3E}">
        <p14:creationId xmlns:p14="http://schemas.microsoft.com/office/powerpoint/2010/main" val="10789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par>
                                <p:cTn id="20" presetID="9" presetClass="entr" presetSubtype="0" fill="hold"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dissolve">
                                      <p:cBhvr>
                                        <p:cTn id="22" dur="500"/>
                                        <p:tgtEl>
                                          <p:spTgt spid="4">
                                            <p:txEl>
                                              <p:pRg st="0" end="0"/>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dissolve">
                                      <p:cBhvr>
                                        <p:cTn id="2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AOL Instant Messenger (AIM) discontinued – Direction Forward">
            <a:extLst>
              <a:ext uri="{FF2B5EF4-FFF2-40B4-BE49-F238E27FC236}">
                <a16:creationId xmlns:a16="http://schemas.microsoft.com/office/drawing/2014/main" id="{616002BA-F23A-467D-EB4B-3B0E46EF6DDC}"/>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965200" y="1676400"/>
            <a:ext cx="773430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omputer worm">
            <a:extLst>
              <a:ext uri="{FF2B5EF4-FFF2-40B4-BE49-F238E27FC236}">
                <a16:creationId xmlns:a16="http://schemas.microsoft.com/office/drawing/2014/main" id="{AA546C03-4B46-A1FE-379A-721F64A79587}"/>
              </a:ext>
            </a:extLst>
          </p:cNvPr>
          <p:cNvPicPr>
            <a:picLocks noChangeAspect="1" noChangeArrowheads="1"/>
          </p:cNvPicPr>
          <p:nvPr/>
        </p:nvPicPr>
        <p:blipFill>
          <a:blip r:embed="rId4">
            <a:alphaModFix amt="10000"/>
            <a:extLst>
              <a:ext uri="{28A0092B-C50C-407E-A947-70E740481C1C}">
                <a14:useLocalDpi xmlns:a14="http://schemas.microsoft.com/office/drawing/2010/main" val="0"/>
              </a:ext>
            </a:extLst>
          </a:blip>
          <a:srcRect/>
          <a:stretch>
            <a:fillRect/>
          </a:stretch>
        </p:blipFill>
        <p:spPr bwMode="auto">
          <a:xfrm>
            <a:off x="7890711" y="2489200"/>
            <a:ext cx="2842733" cy="2794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154D7C00-E37F-ECF4-674C-204DA85C5C5C}"/>
              </a:ext>
            </a:extLst>
          </p:cNvPr>
          <p:cNvSpPr>
            <a:spLocks noGrp="1"/>
          </p:cNvSpPr>
          <p:nvPr>
            <p:ph idx="1"/>
          </p:nvPr>
        </p:nvSpPr>
        <p:spPr>
          <a:xfrm>
            <a:off x="152400" y="1295400"/>
            <a:ext cx="5638800" cy="5410200"/>
          </a:xfrm>
        </p:spPr>
        <p:txBody>
          <a:bodyPr/>
          <a:lstStyle/>
          <a:p>
            <a:pPr marL="0" indent="0" algn="ctr">
              <a:buNone/>
            </a:pPr>
            <a:r>
              <a:rPr lang="en-US" dirty="0">
                <a:latin typeface="Source Sans 3" panose="020B0303030403020204" pitchFamily="34" charset="0"/>
              </a:rPr>
              <a:t>AOL Instant Messenger </a:t>
            </a:r>
            <a:r>
              <a:rPr lang="en-US" dirty="0">
                <a:latin typeface="Source Sans 3" panose="020B0303030403020204" pitchFamily="34" charset="0"/>
                <a:hlinkClick r:id="rId5"/>
              </a:rPr>
              <a:t>Exploit</a:t>
            </a:r>
            <a:endParaRPr lang="en-US" sz="2400" dirty="0">
              <a:solidFill>
                <a:srgbClr val="00B050"/>
              </a:solidFill>
              <a:latin typeface="Source Sans 3" panose="020B0303030403020204" pitchFamily="34" charset="0"/>
              <a:cs typeface="Consolas" panose="020B0609020204030204" pitchFamily="49" charset="0"/>
            </a:endParaRPr>
          </a:p>
          <a:p>
            <a:pPr marL="0" indent="0">
              <a:spcBef>
                <a:spcPts val="0"/>
              </a:spcBef>
              <a:buNone/>
            </a:pPr>
            <a:endParaRPr lang="en-US" sz="2000" dirty="0">
              <a:latin typeface="Source Sans 3" panose="020B0303030403020204" pitchFamily="34" charset="0"/>
            </a:endParaRPr>
          </a:p>
          <a:p>
            <a:pPr marL="0" indent="0" algn="ctr">
              <a:spcBef>
                <a:spcPts val="0"/>
              </a:spcBef>
              <a:buNone/>
            </a:pPr>
            <a:r>
              <a:rPr lang="en-US" sz="1600" dirty="0">
                <a:latin typeface="Source Sans 3" panose="020B0303030403020204" pitchFamily="34" charset="0"/>
              </a:rPr>
              <a:t>A flaw in AOL Instant Messenger allowed attackers to send specially crafted network messages that overwrote memory beyond a fixed-size buffer, corrupting data structures vital to AOL's ability to execute with predictability.</a:t>
            </a:r>
            <a:br>
              <a:rPr lang="en-US" sz="1600" dirty="0">
                <a:latin typeface="Source Sans 3" panose="020B0303030403020204" pitchFamily="34" charset="0"/>
              </a:rPr>
            </a:br>
            <a:endParaRPr lang="en-US" sz="1600" dirty="0">
              <a:latin typeface="Source Sans 3" panose="020B0303030403020204" pitchFamily="34" charset="0"/>
            </a:endParaRPr>
          </a:p>
          <a:p>
            <a:pPr marL="0" indent="0" algn="ctr">
              <a:spcBef>
                <a:spcPts val="0"/>
              </a:spcBef>
              <a:buNone/>
            </a:pPr>
            <a:r>
              <a:rPr lang="en-US" sz="1600" dirty="0">
                <a:latin typeface="Source Sans 3" panose="020B0303030403020204" pitchFamily="34" charset="0"/>
              </a:rPr>
              <a:t>AIM was written in C and C++, so the replication of a user message (without bounds checking) could overwrite return addresses and function pointers, redirecting execution to attacker-injected code supplied within the message itself.</a:t>
            </a:r>
          </a:p>
          <a:p>
            <a:pPr marL="0" indent="0" algn="ctr">
              <a:spcBef>
                <a:spcPts val="0"/>
              </a:spcBef>
              <a:buNone/>
            </a:pPr>
            <a:endParaRPr lang="en-US" sz="1600" dirty="0">
              <a:latin typeface="Source Sans 3" panose="020B0303030403020204" pitchFamily="34" charset="0"/>
            </a:endParaRPr>
          </a:p>
          <a:p>
            <a:pPr marL="0" indent="0" algn="ctr">
              <a:spcBef>
                <a:spcPts val="0"/>
              </a:spcBef>
              <a:buNone/>
            </a:pPr>
            <a:r>
              <a:rPr lang="en-US" sz="1600" dirty="0">
                <a:latin typeface="Source Sans 3" panose="020B0303030403020204" pitchFamily="34" charset="0"/>
              </a:rPr>
              <a:t>Other than being logged in, nothing was required of the message recipient. Simply receiving a malicious message was enough to prompt the execution of the buggy code.</a:t>
            </a:r>
          </a:p>
          <a:p>
            <a:pPr marL="0" indent="0" algn="ctr">
              <a:spcBef>
                <a:spcPts val="0"/>
              </a:spcBef>
              <a:buNone/>
            </a:pPr>
            <a:endParaRPr lang="en-US" sz="1600" dirty="0">
              <a:latin typeface="Source Sans 3" panose="020B0303030403020204" pitchFamily="34" charset="0"/>
            </a:endParaRPr>
          </a:p>
          <a:p>
            <a:pPr marL="0" indent="0" algn="ctr">
              <a:spcBef>
                <a:spcPts val="0"/>
              </a:spcBef>
              <a:buNone/>
            </a:pPr>
            <a:r>
              <a:rPr lang="en-US" sz="1600" dirty="0">
                <a:latin typeface="Source Sans 3" panose="020B0303030403020204" pitchFamily="34" charset="0"/>
              </a:rPr>
              <a:t>The bug allowed hackers to message arbitrary users and execute arbitrary programs using the logged-in user's credentials.</a:t>
            </a:r>
          </a:p>
          <a:p>
            <a:pPr marL="0" indent="0" algn="ctr">
              <a:spcBef>
                <a:spcPts val="0"/>
              </a:spcBef>
              <a:buNone/>
            </a:pPr>
            <a:endParaRPr lang="en-US" sz="1600" dirty="0">
              <a:latin typeface="Source Sans 3" panose="020B0303030403020204" pitchFamily="34" charset="0"/>
            </a:endParaRPr>
          </a:p>
          <a:p>
            <a:pPr marL="0" indent="0" algn="ctr">
              <a:spcBef>
                <a:spcPts val="0"/>
              </a:spcBef>
              <a:buNone/>
            </a:pPr>
            <a:r>
              <a:rPr lang="en-US" sz="1600" dirty="0">
                <a:latin typeface="Source Sans 3" panose="020B0303030403020204" pitchFamily="34" charset="0"/>
              </a:rPr>
              <a:t>Scott and Jerry met via Instant Messenger, back when people lied about meeting online and said they met through mutual friends. And no, Jerry didn't leverage this bug in any way to convince Scott to go on a date with him.</a:t>
            </a:r>
          </a:p>
        </p:txBody>
      </p:sp>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Infamous Buffer Overflow Exploits</a:t>
            </a:r>
          </a:p>
        </p:txBody>
      </p:sp>
      <p:sp>
        <p:nvSpPr>
          <p:cNvPr id="9" name="Content Placeholder 2">
            <a:extLst>
              <a:ext uri="{FF2B5EF4-FFF2-40B4-BE49-F238E27FC236}">
                <a16:creationId xmlns:a16="http://schemas.microsoft.com/office/drawing/2014/main" id="{E8C52C39-B269-95FD-5814-D7B5CECED30E}"/>
              </a:ext>
            </a:extLst>
          </p:cNvPr>
          <p:cNvSpPr txBox="1">
            <a:spLocks/>
          </p:cNvSpPr>
          <p:nvPr/>
        </p:nvSpPr>
        <p:spPr bwMode="auto">
          <a:xfrm>
            <a:off x="5943600" y="1295400"/>
            <a:ext cx="6096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dirty="0">
                <a:latin typeface="Source Sans 3" panose="020B0303030403020204" pitchFamily="34" charset="0"/>
              </a:rPr>
              <a:t>Morris Internet </a:t>
            </a:r>
            <a:r>
              <a:rPr lang="en-US" dirty="0">
                <a:latin typeface="Source Sans 3" panose="020B0303030403020204" pitchFamily="34" charset="0"/>
                <a:hlinkClick r:id="rId6"/>
              </a:rPr>
              <a:t>Worm</a:t>
            </a:r>
            <a:endParaRPr lang="en-US" sz="2400" dirty="0">
              <a:solidFill>
                <a:srgbClr val="00B050"/>
              </a:solidFill>
              <a:latin typeface="Source Sans 3" panose="020B0303030403020204" pitchFamily="34" charset="0"/>
              <a:cs typeface="Consolas" panose="020B0609020204030204" pitchFamily="49" charset="0"/>
            </a:endParaRPr>
          </a:p>
          <a:p>
            <a:pPr marL="0" indent="0" fontAlgn="auto">
              <a:spcBef>
                <a:spcPts val="0"/>
              </a:spcBef>
              <a:spcAft>
                <a:spcPts val="0"/>
              </a:spcAft>
              <a:buFont typeface="Arial" panose="020B0604020202020204" pitchFamily="34" charset="0"/>
              <a:buNone/>
            </a:pPr>
            <a:endParaRPr lang="en-US" sz="2000" dirty="0">
              <a:latin typeface="Source Sans 3" panose="020B0303030403020204" pitchFamily="34" charset="0"/>
            </a:endParaRPr>
          </a:p>
          <a:p>
            <a:pPr marL="0" indent="0" algn="ctr" fontAlgn="auto">
              <a:spcBef>
                <a:spcPts val="0"/>
              </a:spcBef>
              <a:spcAft>
                <a:spcPts val="0"/>
              </a:spcAft>
              <a:buNone/>
            </a:pPr>
            <a:r>
              <a:rPr lang="en-US" sz="1600" dirty="0">
                <a:latin typeface="Source Sans 3" panose="020B0303030403020204" pitchFamily="34" charset="0"/>
              </a:rPr>
              <a:t>A self-replicating program—written by a Cornell grad student named Robert Tappan Morris and executed remotely on MIT machines—exploited vulnerabilities in early-day Internet services, allowing the execution of arbitrary code.</a:t>
            </a:r>
          </a:p>
          <a:p>
            <a:pPr marL="0" indent="0" algn="ctr" fontAlgn="auto">
              <a:spcBef>
                <a:spcPts val="0"/>
              </a:spcBef>
              <a:spcAft>
                <a:spcPts val="0"/>
              </a:spcAft>
              <a:buNone/>
            </a:pPr>
            <a:endParaRPr lang="en-US" sz="1600" dirty="0">
              <a:latin typeface="Source Sans 3" panose="020B0303030403020204" pitchFamily="34" charset="0"/>
            </a:endParaRPr>
          </a:p>
          <a:p>
            <a:pPr marL="0" indent="0" algn="ctr" fontAlgn="auto">
              <a:spcBef>
                <a:spcPts val="0"/>
              </a:spcBef>
              <a:spcAft>
                <a:spcPts val="0"/>
              </a:spcAft>
              <a:buNone/>
            </a:pPr>
            <a:r>
              <a:rPr lang="en-US" sz="1600" dirty="0">
                <a:latin typeface="Source Sans 3" panose="020B0303030403020204" pitchFamily="34" charset="0"/>
              </a:rPr>
              <a:t>It exploited buffer overflows and other vulnerabilities in C network services—e.g., </a:t>
            </a:r>
            <a:r>
              <a:rPr lang="en-US" sz="1600" b="1" dirty="0" err="1">
                <a:latin typeface="Source Code Pro" panose="020B0309030403020204" pitchFamily="34" charset="0"/>
                <a:ea typeface="Source Code Pro" panose="020B0309030403020204" pitchFamily="34" charset="0"/>
              </a:rPr>
              <a:t>fingerd</a:t>
            </a:r>
            <a:r>
              <a:rPr lang="en-US" sz="1600" dirty="0">
                <a:latin typeface="Source Sans 3" panose="020B0303030403020204" pitchFamily="34" charset="0"/>
              </a:rPr>
              <a:t>, </a:t>
            </a:r>
            <a:r>
              <a:rPr lang="en-US" sz="1600" b="1" dirty="0" err="1">
                <a:latin typeface="Source Code Pro" panose="020B0309030403020204" pitchFamily="34" charset="0"/>
                <a:ea typeface="Source Code Pro" panose="020B0309030403020204" pitchFamily="34" charset="0"/>
              </a:rPr>
              <a:t>sendmail</a:t>
            </a:r>
            <a:r>
              <a:rPr lang="en-US" sz="1600" dirty="0">
                <a:latin typeface="Source Sans 3" panose="020B0303030403020204" pitchFamily="34" charset="0"/>
              </a:rPr>
              <a:t>, and </a:t>
            </a:r>
            <a:r>
              <a:rPr lang="en-US" sz="1600" b="1" dirty="0" err="1">
                <a:latin typeface="Source Code Pro" panose="020B0309030403020204" pitchFamily="34" charset="0"/>
                <a:ea typeface="Source Code Pro" panose="020B0309030403020204" pitchFamily="34" charset="0"/>
              </a:rPr>
              <a:t>rsh</a:t>
            </a:r>
            <a:r>
              <a:rPr lang="en-US" sz="1600" dirty="0">
                <a:latin typeface="Source Sans 3" panose="020B0303030403020204" pitchFamily="34" charset="0"/>
              </a:rPr>
              <a:t>—where unbounded input copied into fixed-size buffers overwrote out-of-bounds memory.</a:t>
            </a:r>
          </a:p>
          <a:p>
            <a:pPr marL="0" indent="0" algn="ctr" fontAlgn="auto">
              <a:spcBef>
                <a:spcPts val="0"/>
              </a:spcBef>
              <a:spcAft>
                <a:spcPts val="0"/>
              </a:spcAft>
              <a:buNone/>
            </a:pPr>
            <a:endParaRPr lang="en-US" sz="1600" dirty="0">
              <a:latin typeface="Source Sans 3" panose="020B0303030403020204" pitchFamily="34" charset="0"/>
            </a:endParaRPr>
          </a:p>
          <a:p>
            <a:pPr marL="0" indent="0" algn="ctr" fontAlgn="auto">
              <a:spcBef>
                <a:spcPts val="0"/>
              </a:spcBef>
              <a:spcAft>
                <a:spcPts val="0"/>
              </a:spcAft>
              <a:buNone/>
            </a:pPr>
            <a:r>
              <a:rPr lang="en-US" sz="1600" dirty="0">
                <a:latin typeface="Source Sans 3" panose="020B0303030403020204" pitchFamily="34" charset="0"/>
              </a:rPr>
              <a:t>By overwriting control data—again, function pointers and return addresses—via unchecked overflows, the worm redirected execution to attacker-injected code, allowing arbitrary commands to run remotely on vulnerable Unix machines.</a:t>
            </a:r>
          </a:p>
          <a:p>
            <a:pPr marL="0" indent="0" algn="ctr" fontAlgn="auto">
              <a:spcBef>
                <a:spcPts val="0"/>
              </a:spcBef>
              <a:spcAft>
                <a:spcPts val="0"/>
              </a:spcAft>
              <a:buNone/>
            </a:pPr>
            <a:endParaRPr lang="en-US" sz="1600" dirty="0">
              <a:latin typeface="Source Sans 3" panose="020B0303030403020204" pitchFamily="34" charset="0"/>
            </a:endParaRPr>
          </a:p>
          <a:p>
            <a:pPr marL="0" indent="0" algn="ctr" fontAlgn="auto">
              <a:spcBef>
                <a:spcPts val="0"/>
              </a:spcBef>
              <a:spcAft>
                <a:spcPts val="0"/>
              </a:spcAft>
              <a:buNone/>
            </a:pPr>
            <a:r>
              <a:rPr lang="en-US" sz="1600" dirty="0">
                <a:latin typeface="Source Sans 3" panose="020B0303030403020204" pitchFamily="34" charset="0"/>
              </a:rPr>
              <a:t>After gaining control, the worm transferred its source code (!), compiled itself (!), and launched new processes (!), enabling auto-propagation to additional hosts.</a:t>
            </a:r>
          </a:p>
          <a:p>
            <a:pPr marL="0" indent="0" algn="ctr" fontAlgn="auto">
              <a:spcBef>
                <a:spcPts val="0"/>
              </a:spcBef>
              <a:spcAft>
                <a:spcPts val="0"/>
              </a:spcAft>
              <a:buNone/>
            </a:pPr>
            <a:endParaRPr lang="en-US" sz="1600" dirty="0"/>
          </a:p>
          <a:p>
            <a:pPr marL="0" indent="0" algn="ctr" fontAlgn="auto">
              <a:spcBef>
                <a:spcPts val="0"/>
              </a:spcBef>
              <a:spcAft>
                <a:spcPts val="0"/>
              </a:spcAft>
              <a:buNone/>
            </a:pPr>
            <a:r>
              <a:rPr lang="en-US" sz="1600" dirty="0">
                <a:latin typeface="Source Sans 3" panose="020B0303030403020204" pitchFamily="34" charset="0"/>
              </a:rPr>
              <a:t>Jerry was a sophomore at MIT at the time but had no idea it happened. Recall that he'd temporarily given up on CS the year prior because </a:t>
            </a:r>
            <a:r>
              <a:rPr lang="en-US" sz="1600" b="1" dirty="0">
                <a:latin typeface="Source Code Pro" panose="020B0309030403020204" pitchFamily="34" charset="0"/>
                <a:ea typeface="Source Code Pro" panose="020B0309030403020204" pitchFamily="34" charset="0"/>
              </a:rPr>
              <a:t>for</a:t>
            </a:r>
            <a:r>
              <a:rPr lang="en-US" sz="1600" dirty="0">
                <a:latin typeface="Source Sans 3" panose="020B0303030403020204" pitchFamily="34" charset="0"/>
              </a:rPr>
              <a:t> loops confused him.</a:t>
            </a:r>
          </a:p>
        </p:txBody>
      </p:sp>
    </p:spTree>
    <p:extLst>
      <p:ext uri="{BB962C8B-B14F-4D97-AF65-F5344CB8AC3E}">
        <p14:creationId xmlns:p14="http://schemas.microsoft.com/office/powerpoint/2010/main" val="396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latin typeface="Source Sans 3" panose="020B0303030403020204" pitchFamily="34" charset="0"/>
              </a:rPr>
              <a:t>Avoiding Buffer Overflow</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lgn="ctr">
              <a:buNone/>
            </a:pPr>
            <a:r>
              <a:rPr lang="en-US" dirty="0">
                <a:latin typeface="Source Sans 3" panose="020B0303030403020204" pitchFamily="34" charset="0"/>
              </a:rPr>
              <a:t>There’s </a:t>
            </a:r>
            <a:r>
              <a:rPr lang="en-US" b="1" dirty="0">
                <a:solidFill>
                  <a:schemeClr val="accent1"/>
                </a:solidFill>
                <a:latin typeface="Source Sans 3" panose="020B0303030403020204" pitchFamily="34" charset="0"/>
              </a:rPr>
              <a:t>no single solution </a:t>
            </a:r>
            <a:r>
              <a:rPr lang="en-US" dirty="0">
                <a:latin typeface="Source Sans 3" panose="020B0303030403020204" pitchFamily="34" charset="0"/>
              </a:rPr>
              <a:t>that works for everything. </a:t>
            </a:r>
            <a:r>
              <a:rPr lang="en-US" b="1" dirty="0">
                <a:solidFill>
                  <a:schemeClr val="accent1"/>
                </a:solidFill>
                <a:latin typeface="Source Sans 3" panose="020B0303030403020204" pitchFamily="34" charset="0"/>
              </a:rPr>
              <a:t>Finding and repairing overflow vulnerabilities</a:t>
            </a:r>
            <a:r>
              <a:rPr lang="en-US" dirty="0">
                <a:latin typeface="Source Sans 3" panose="020B0303030403020204" pitchFamily="34" charset="0"/>
              </a:rPr>
              <a:t> require a </a:t>
            </a:r>
            <a:r>
              <a:rPr lang="en-US" b="1" dirty="0">
                <a:solidFill>
                  <a:schemeClr val="accent1"/>
                </a:solidFill>
                <a:latin typeface="Source Sans 3" panose="020B0303030403020204" pitchFamily="34" charset="0"/>
              </a:rPr>
              <a:t>combination of software development techniques</a:t>
            </a:r>
            <a:r>
              <a:rPr lang="en-US" dirty="0">
                <a:latin typeface="Source Sans 3" panose="020B0303030403020204" pitchFamily="34" charset="0"/>
              </a:rPr>
              <a:t>.</a:t>
            </a:r>
            <a:br>
              <a:rPr lang="en-US" dirty="0"/>
            </a:br>
            <a:endParaRPr lang="en-US" dirty="0"/>
          </a:p>
          <a:p>
            <a:pPr lvl="1"/>
            <a:r>
              <a:rPr lang="en-US" b="1" dirty="0">
                <a:solidFill>
                  <a:schemeClr val="accent1"/>
                </a:solidFill>
                <a:latin typeface="Source Sans 3" panose="020B0303030403020204" pitchFamily="34" charset="0"/>
              </a:rPr>
              <a:t>vigilance</a:t>
            </a:r>
            <a:r>
              <a:rPr lang="en-US" dirty="0">
                <a:latin typeface="Source Sans 3" panose="020B0303030403020204" pitchFamily="34" charset="0"/>
              </a:rPr>
              <a:t> while programming (</a:t>
            </a:r>
            <a:r>
              <a:rPr lang="en-US" b="1" dirty="0">
                <a:solidFill>
                  <a:schemeClr val="accent1"/>
                </a:solidFill>
                <a:latin typeface="Source Sans 3" panose="020B0303030403020204" pitchFamily="34" charset="0"/>
              </a:rPr>
              <a:t>scrutinizing</a:t>
            </a:r>
            <a:r>
              <a:rPr lang="en-US" dirty="0">
                <a:latin typeface="Source Sans 3" panose="020B0303030403020204" pitchFamily="34" charset="0"/>
              </a:rPr>
              <a:t> array reads and writes, pointer arithmetic)</a:t>
            </a:r>
          </a:p>
          <a:p>
            <a:pPr lvl="1"/>
            <a:r>
              <a:rPr lang="en-US" b="1" dirty="0">
                <a:solidFill>
                  <a:schemeClr val="accent1"/>
                </a:solidFill>
                <a:latin typeface="Source Sans 3" panose="020B0303030403020204" pitchFamily="34" charset="0"/>
              </a:rPr>
              <a:t>carefully</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reading</a:t>
            </a:r>
            <a:r>
              <a:rPr lang="en-US" dirty="0">
                <a:latin typeface="Source Sans 3" panose="020B0303030403020204" pitchFamily="34" charset="0"/>
              </a:rPr>
              <a:t> documentation</a:t>
            </a:r>
          </a:p>
          <a:p>
            <a:pPr lvl="1"/>
            <a:r>
              <a:rPr lang="en-US" b="1" dirty="0">
                <a:solidFill>
                  <a:schemeClr val="accent1"/>
                </a:solidFill>
                <a:latin typeface="Source Sans 3" panose="020B0303030403020204" pitchFamily="34" charset="0"/>
              </a:rPr>
              <a:t>thoroughly</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documenting</a:t>
            </a:r>
            <a:r>
              <a:rPr lang="en-US" dirty="0">
                <a:latin typeface="Source Sans 3" panose="020B0303030403020204" pitchFamily="34" charset="0"/>
              </a:rPr>
              <a:t> assumptions in your own code, particularly when others are expected to use it</a:t>
            </a:r>
          </a:p>
          <a:p>
            <a:pPr lvl="1"/>
            <a:r>
              <a:rPr lang="en-US" b="1" dirty="0">
                <a:solidFill>
                  <a:schemeClr val="accent1"/>
                </a:solidFill>
                <a:latin typeface="Source Sans 3" panose="020B0303030403020204" pitchFamily="34" charset="0"/>
              </a:rPr>
              <a:t>thoroughly</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testing</a:t>
            </a:r>
            <a:r>
              <a:rPr lang="en-US" dirty="0">
                <a:latin typeface="Source Sans 3" panose="020B0303030403020204" pitchFamily="34" charset="0"/>
              </a:rPr>
              <a:t> to identify issues before shipping product, specifically designing tests to </a:t>
            </a:r>
            <a:r>
              <a:rPr lang="en-US" b="1" dirty="0">
                <a:solidFill>
                  <a:schemeClr val="accent1"/>
                </a:solidFill>
                <a:latin typeface="Source Sans 3" panose="020B0303030403020204" pitchFamily="34" charset="0"/>
              </a:rPr>
              <a:t>verify overflow</a:t>
            </a:r>
            <a:r>
              <a:rPr lang="en-US" dirty="0">
                <a:latin typeface="Source Sans 3" panose="020B0303030403020204" pitchFamily="34" charset="0"/>
              </a:rPr>
              <a:t> is either </a:t>
            </a:r>
            <a:r>
              <a:rPr lang="en-US" b="1" dirty="0">
                <a:solidFill>
                  <a:srgbClr val="FF0000"/>
                </a:solidFill>
                <a:latin typeface="Source Sans 3" panose="020B0303030403020204" pitchFamily="34" charset="0"/>
              </a:rPr>
              <a:t>impossible</a:t>
            </a:r>
            <a:r>
              <a:rPr lang="en-US" dirty="0">
                <a:latin typeface="Source Sans 3" panose="020B0303030403020204" pitchFamily="34" charset="0"/>
              </a:rPr>
              <a:t> or </a:t>
            </a:r>
            <a:r>
              <a:rPr lang="en-US" b="1" dirty="0">
                <a:solidFill>
                  <a:srgbClr val="00B050"/>
                </a:solidFill>
                <a:latin typeface="Source Sans 3" panose="020B0303030403020204" pitchFamily="34" charset="0"/>
              </a:rPr>
              <a:t>detected and handled gracefully</a:t>
            </a:r>
          </a:p>
          <a:p>
            <a:pPr lvl="1"/>
            <a:r>
              <a:rPr lang="en-US" b="1" dirty="0">
                <a:solidFill>
                  <a:schemeClr val="accent1"/>
                </a:solidFill>
                <a:latin typeface="Source Sans 3" panose="020B0303030403020204" pitchFamily="34" charset="0"/>
              </a:rPr>
              <a:t>using software tools</a:t>
            </a:r>
            <a:r>
              <a:rPr lang="en-US" dirty="0">
                <a:latin typeface="Source Sans 3" panose="020B0303030403020204" pitchFamily="34" charset="0"/>
              </a:rPr>
              <a:t> to methodically </a:t>
            </a:r>
            <a:r>
              <a:rPr lang="en-US" b="1" dirty="0">
                <a:solidFill>
                  <a:schemeClr val="accent1"/>
                </a:solidFill>
                <a:latin typeface="Source Sans 3" panose="020B0303030403020204" pitchFamily="34" charset="0"/>
              </a:rPr>
              <a:t>monitor</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code</a:t>
            </a:r>
            <a:r>
              <a:rPr lang="en-US" dirty="0">
                <a:latin typeface="Source Sans 3" panose="020B0303030403020204" pitchFamily="34" charset="0"/>
              </a:rPr>
              <a:t> for </a:t>
            </a:r>
            <a:r>
              <a:rPr lang="en-US" b="1" dirty="0">
                <a:solidFill>
                  <a:srgbClr val="FF0000"/>
                </a:solidFill>
                <a:latin typeface="Source Sans 3" panose="020B0303030403020204" pitchFamily="34" charset="0"/>
              </a:rPr>
              <a:t>illegal memory access</a:t>
            </a:r>
            <a:r>
              <a:rPr lang="en-US" dirty="0">
                <a:latin typeface="Source Sans 3" panose="020B0303030403020204" pitchFamily="34" charset="0"/>
              </a:rPr>
              <a:t> and </a:t>
            </a:r>
            <a:r>
              <a:rPr lang="en-US" b="1" dirty="0">
                <a:solidFill>
                  <a:srgbClr val="FF0000"/>
                </a:solidFill>
                <a:latin typeface="Source Sans 3" panose="020B0303030403020204" pitchFamily="34" charset="0"/>
              </a:rPr>
              <a:t>suspicious function calls</a:t>
            </a:r>
            <a:r>
              <a:rPr lang="en-US" dirty="0">
                <a:latin typeface="Source Sans 3" panose="020B0303030403020204" pitchFamily="34" charset="0"/>
              </a:rPr>
              <a:t> (example: </a:t>
            </a:r>
            <a:r>
              <a:rPr lang="en-US" b="1" dirty="0" err="1">
                <a:latin typeface="Source Code Pro" panose="020B0309030403020204" pitchFamily="34" charset="0"/>
                <a:ea typeface="Source Code Pro" panose="020B0309030403020204" pitchFamily="34" charset="0"/>
              </a:rPr>
              <a:t>valgrind</a:t>
            </a:r>
            <a:r>
              <a:rPr lang="en-US" dirty="0">
                <a:latin typeface="Source Sans 3" panose="020B0303030403020204" pitchFamily="34" charset="0"/>
              </a:rPr>
              <a:t>)</a:t>
            </a:r>
            <a:endParaRPr lang="en-US" b="1" dirty="0">
              <a:solidFill>
                <a:srgbClr val="FF0000"/>
              </a:solidFill>
              <a:latin typeface="Source Sans 3" panose="020B0303030403020204" pitchFamily="34" charset="0"/>
            </a:endParaRPr>
          </a:p>
          <a:p>
            <a:endParaRPr lang="en-US" dirty="0"/>
          </a:p>
        </p:txBody>
      </p:sp>
    </p:spTree>
    <p:extLst>
      <p:ext uri="{BB962C8B-B14F-4D97-AF65-F5344CB8AC3E}">
        <p14:creationId xmlns:p14="http://schemas.microsoft.com/office/powerpoint/2010/main" val="171351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ource Sans 3" panose="020B0303030403020204" pitchFamily="34" charset="0"/>
              </a:rPr>
              <a:t>Avoiding Buffer Overflow</a:t>
            </a:r>
            <a:endParaRPr lang="en-US" dirty="0"/>
          </a:p>
        </p:txBody>
      </p:sp>
      <p:sp>
        <p:nvSpPr>
          <p:cNvPr id="7" name="Text Placeholder 6"/>
          <p:cNvSpPr>
            <a:spLocks noGrp="1"/>
          </p:cNvSpPr>
          <p:nvPr>
            <p:ph idx="1"/>
          </p:nvPr>
        </p:nvSpPr>
        <p:spPr>
          <a:xfrm>
            <a:off x="152400" y="1295400"/>
            <a:ext cx="11811000" cy="5562600"/>
          </a:xfrm>
        </p:spPr>
        <p:txBody>
          <a:bodyPr/>
          <a:lstStyle/>
          <a:p>
            <a:pPr marL="11113" lvl="1" indent="0">
              <a:buNone/>
            </a:pPr>
            <a:r>
              <a:rPr lang="en-US" sz="2800" dirty="0">
                <a:latin typeface="Source Code Pro" panose="020B0309030403020204" pitchFamily="34" charset="0"/>
                <a:ea typeface="Source Code Pro" panose="020B0309030403020204" pitchFamily="34" charset="0"/>
                <a:cs typeface="Consolas"/>
              </a:rPr>
              <a:t>myth’s man page for </a:t>
            </a:r>
            <a:r>
              <a:rPr lang="en-US" sz="2800" b="1" dirty="0">
                <a:solidFill>
                  <a:srgbClr val="800000"/>
                </a:solidFill>
                <a:latin typeface="Source Code Pro" panose="020B0309030403020204" pitchFamily="34" charset="0"/>
                <a:ea typeface="Source Code Pro" panose="020B0309030403020204" pitchFamily="34" charset="0"/>
                <a:cs typeface="Consolas"/>
              </a:rPr>
              <a:t>gets</a:t>
            </a:r>
            <a:r>
              <a:rPr lang="en-US" sz="2800" dirty="0">
                <a:latin typeface="Source Code Pro" panose="020B0309030403020204" pitchFamily="34" charset="0"/>
                <a:ea typeface="Source Code Pro" panose="020B0309030403020204" pitchFamily="34" charset="0"/>
                <a:cs typeface="Consolas"/>
              </a:rPr>
              <a:t>: </a:t>
            </a:r>
          </a:p>
          <a:p>
            <a:pPr marL="457200" lvl="1" indent="0">
              <a:buNone/>
            </a:pPr>
            <a:endParaRPr lang="en-US" sz="2800" dirty="0">
              <a:latin typeface="Source Code Pro" panose="020B0309030403020204" pitchFamily="34" charset="0"/>
              <a:ea typeface="Source Code Pro" panose="020B0309030403020204" pitchFamily="34" charset="0"/>
              <a:cs typeface="Consolas"/>
            </a:endParaRPr>
          </a:p>
          <a:p>
            <a:pPr marL="457200" lvl="1" indent="0" algn="ctr">
              <a:buNone/>
            </a:pPr>
            <a:r>
              <a:rPr lang="en-US" sz="2800" dirty="0">
                <a:effectLst/>
                <a:latin typeface="Source Code Pro" panose="020B0309030403020204" pitchFamily="34" charset="0"/>
                <a:ea typeface="Source Code Pro" panose="020B0309030403020204" pitchFamily="34" charset="0"/>
              </a:rPr>
              <a:t>char *gets(char *</a:t>
            </a:r>
            <a:r>
              <a:rPr lang="en-US" sz="2800" u="sng" dirty="0">
                <a:effectLst/>
                <a:latin typeface="Source Code Pro" panose="020B0309030403020204" pitchFamily="34" charset="0"/>
                <a:ea typeface="Source Code Pro" panose="020B0309030403020204" pitchFamily="34" charset="0"/>
              </a:rPr>
              <a:t>s</a:t>
            </a:r>
            <a:r>
              <a:rPr lang="en-US" sz="2800" dirty="0">
                <a:effectLst/>
                <a:latin typeface="Source Code Pro" panose="020B0309030403020204" pitchFamily="34" charset="0"/>
                <a:ea typeface="Source Code Pro" panose="020B0309030403020204" pitchFamily="34" charset="0"/>
              </a:rPr>
              <a:t>);</a:t>
            </a:r>
          </a:p>
          <a:p>
            <a:pPr marL="457200" lvl="1" indent="0">
              <a:buNone/>
            </a:pPr>
            <a:endParaRPr lang="en-US" sz="2800" dirty="0">
              <a:latin typeface="Source Code Pro" panose="020B0309030403020204" pitchFamily="34" charset="0"/>
              <a:ea typeface="Source Code Pro" panose="020B0309030403020204" pitchFamily="34" charset="0"/>
              <a:cs typeface="Consolas"/>
            </a:endParaRPr>
          </a:p>
          <a:p>
            <a:pPr marL="457200" lvl="1" indent="0">
              <a:buNone/>
            </a:pPr>
            <a:r>
              <a:rPr lang="en-US" sz="2000" b="1" dirty="0">
                <a:solidFill>
                  <a:srgbClr val="800000"/>
                </a:solidFill>
                <a:latin typeface="Source Code Pro" panose="020B0309030403020204" pitchFamily="34" charset="0"/>
                <a:ea typeface="Source Code Pro" panose="020B0309030403020204" pitchFamily="34" charset="0"/>
                <a:cs typeface="Consolas"/>
              </a:rPr>
              <a:t>Never use gets(). </a:t>
            </a:r>
            <a:r>
              <a:rPr lang="en-US" sz="2000" b="1" dirty="0">
                <a:latin typeface="Source Code Pro" panose="020B0309030403020204" pitchFamily="34" charset="0"/>
                <a:ea typeface="Source Code Pro" panose="020B0309030403020204" pitchFamily="34" charset="0"/>
                <a:cs typeface="Consolas"/>
              </a:rPr>
              <a:t>Because it is impossible to tell without knowing the data in advance how many characters gets() will read, and because gets() will continue to store characters past the end of the buffer, it is extremely dangerous to use. It has been used to break computer security. </a:t>
            </a:r>
            <a:r>
              <a:rPr lang="en-US" sz="2000" b="1" dirty="0">
                <a:solidFill>
                  <a:srgbClr val="800000"/>
                </a:solidFill>
                <a:latin typeface="Source Code Pro" panose="020B0309030403020204" pitchFamily="34" charset="0"/>
                <a:ea typeface="Source Code Pro" panose="020B0309030403020204" pitchFamily="34" charset="0"/>
                <a:cs typeface="Consolas"/>
              </a:rPr>
              <a:t>Use </a:t>
            </a:r>
            <a:r>
              <a:rPr lang="en-US" sz="2000" b="1" dirty="0" err="1">
                <a:solidFill>
                  <a:srgbClr val="800000"/>
                </a:solidFill>
                <a:latin typeface="Source Code Pro" panose="020B0309030403020204" pitchFamily="34" charset="0"/>
                <a:ea typeface="Source Code Pro" panose="020B0309030403020204" pitchFamily="34" charset="0"/>
                <a:cs typeface="Consolas"/>
              </a:rPr>
              <a:t>fgets</a:t>
            </a:r>
            <a:r>
              <a:rPr lang="en-US" sz="2000" b="1" dirty="0">
                <a:solidFill>
                  <a:srgbClr val="800000"/>
                </a:solidFill>
                <a:latin typeface="Source Code Pro" panose="020B0309030403020204" pitchFamily="34" charset="0"/>
                <a:ea typeface="Source Code Pro" panose="020B0309030403020204" pitchFamily="34" charset="0"/>
                <a:cs typeface="Consolas"/>
              </a:rPr>
              <a:t>() instead.</a:t>
            </a:r>
            <a:endParaRPr lang="en-US" sz="2000" b="1" dirty="0">
              <a:latin typeface="Source Code Pro" panose="020B0309030403020204" pitchFamily="34" charset="0"/>
              <a:ea typeface="Source Code Pro" panose="020B0309030403020204" pitchFamily="34" charset="0"/>
              <a:cs typeface="Consolas"/>
            </a:endParaRPr>
          </a:p>
          <a:p>
            <a:pPr marL="457200" lvl="1" indent="0">
              <a:buNone/>
            </a:pPr>
            <a:endParaRPr lang="en-US" sz="2800" dirty="0">
              <a:latin typeface="Consolas"/>
              <a:cs typeface="Consolas"/>
            </a:endParaRPr>
          </a:p>
          <a:p>
            <a:pPr lvl="1"/>
            <a:endParaRPr lang="en-US" sz="2800" dirty="0">
              <a:latin typeface="Consolas"/>
              <a:cs typeface="Consolas"/>
            </a:endParaRPr>
          </a:p>
        </p:txBody>
      </p:sp>
    </p:spTree>
    <p:extLst>
      <p:ext uri="{BB962C8B-B14F-4D97-AF65-F5344CB8AC3E}">
        <p14:creationId xmlns:p14="http://schemas.microsoft.com/office/powerpoint/2010/main" val="55153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dissolve">
                                      <p:cBhvr>
                                        <p:cTn id="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9C0E7-25C6-D1A8-88FE-31CBEA33D9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4B4B07-BD0A-73BF-B9CE-79BF0A2B5E70}"/>
              </a:ext>
            </a:extLst>
          </p:cNvPr>
          <p:cNvSpPr>
            <a:spLocks noGrp="1"/>
          </p:cNvSpPr>
          <p:nvPr>
            <p:ph type="title"/>
          </p:nvPr>
        </p:nvSpPr>
        <p:spPr/>
        <p:txBody>
          <a:bodyPr/>
          <a:lstStyle/>
          <a:p>
            <a:r>
              <a:rPr lang="en-US" dirty="0">
                <a:latin typeface="Source Sans 3" panose="020B0303030403020204" pitchFamily="34" charset="0"/>
              </a:rPr>
              <a:t>Avoiding Buffer Overflow</a:t>
            </a:r>
            <a:endParaRPr lang="en-US" dirty="0"/>
          </a:p>
        </p:txBody>
      </p:sp>
      <p:sp>
        <p:nvSpPr>
          <p:cNvPr id="6" name="Content Placeholder 5">
            <a:extLst>
              <a:ext uri="{FF2B5EF4-FFF2-40B4-BE49-F238E27FC236}">
                <a16:creationId xmlns:a16="http://schemas.microsoft.com/office/drawing/2014/main" id="{579F7C28-F745-A73D-A878-E0D9A11A44CC}"/>
              </a:ext>
            </a:extLst>
          </p:cNvPr>
          <p:cNvSpPr>
            <a:spLocks noGrp="1"/>
          </p:cNvSpPr>
          <p:nvPr>
            <p:ph idx="1"/>
          </p:nvPr>
        </p:nvSpPr>
        <p:spPr>
          <a:xfrm>
            <a:off x="152400" y="1295400"/>
            <a:ext cx="11887200" cy="5562600"/>
          </a:xfrm>
        </p:spPr>
        <p:txBody>
          <a:bodyPr/>
          <a:lstStyle/>
          <a:p>
            <a:pPr marL="0" indent="0">
              <a:buNone/>
            </a:pPr>
            <a:r>
              <a:rPr lang="en-US" dirty="0">
                <a:latin typeface="Source Code Pro" panose="020B0309030403020204" pitchFamily="34" charset="0"/>
                <a:ea typeface="Source Code Pro" panose="020B0309030403020204" pitchFamily="34" charset="0"/>
                <a:cs typeface="Consolas"/>
                <a:hlinkClick r:id="rId2"/>
              </a:rPr>
              <a:t>Linux man page</a:t>
            </a:r>
            <a:r>
              <a:rPr lang="en-US" dirty="0">
                <a:latin typeface="Source Code Pro" panose="020B0309030403020204" pitchFamily="34" charset="0"/>
                <a:ea typeface="Source Code Pro" panose="020B0309030403020204" pitchFamily="34" charset="0"/>
                <a:cs typeface="Consolas"/>
              </a:rPr>
              <a:t> for </a:t>
            </a:r>
            <a:r>
              <a:rPr lang="en-US" b="1" dirty="0" err="1">
                <a:solidFill>
                  <a:srgbClr val="800000"/>
                </a:solidFill>
                <a:latin typeface="Source Code Pro" panose="020B0309030403020204" pitchFamily="34" charset="0"/>
                <a:ea typeface="Source Code Pro" panose="020B0309030403020204" pitchFamily="34" charset="0"/>
                <a:cs typeface="Consolas"/>
              </a:rPr>
              <a:t>strcpy</a:t>
            </a:r>
            <a:r>
              <a:rPr lang="en-US" b="1" dirty="0">
                <a:solidFill>
                  <a:srgbClr val="800000"/>
                </a:solidFill>
                <a:latin typeface="Source Code Pro" panose="020B0309030403020204" pitchFamily="34" charset="0"/>
                <a:ea typeface="Source Code Pro" panose="020B0309030403020204" pitchFamily="34" charset="0"/>
                <a:cs typeface="Consolas"/>
              </a:rPr>
              <a:t>/</a:t>
            </a:r>
            <a:r>
              <a:rPr lang="en-US" b="1" dirty="0" err="1">
                <a:solidFill>
                  <a:srgbClr val="800000"/>
                </a:solidFill>
                <a:latin typeface="Source Code Pro" panose="020B0309030403020204" pitchFamily="34" charset="0"/>
                <a:ea typeface="Source Code Pro" panose="020B0309030403020204" pitchFamily="34" charset="0"/>
                <a:cs typeface="Consolas"/>
              </a:rPr>
              <a:t>strncpy</a:t>
            </a:r>
            <a:r>
              <a:rPr lang="en-US" dirty="0">
                <a:latin typeface="Source Code Pro" panose="020B0309030403020204" pitchFamily="34" charset="0"/>
                <a:ea typeface="Source Code Pro" panose="020B0309030403020204" pitchFamily="34" charset="0"/>
                <a:cs typeface="Consolas"/>
              </a:rPr>
              <a:t>:</a:t>
            </a:r>
            <a:br>
              <a:rPr lang="en-US" dirty="0">
                <a:latin typeface="Source Code Pro" panose="020B0309030403020204" pitchFamily="34" charset="0"/>
                <a:ea typeface="Source Code Pro" panose="020B0309030403020204" pitchFamily="34" charset="0"/>
                <a:cs typeface="Consolas"/>
              </a:rPr>
            </a:br>
            <a:endParaRPr lang="en-US" dirty="0">
              <a:latin typeface="Consolas"/>
              <a:cs typeface="Consolas"/>
            </a:endParaRPr>
          </a:p>
          <a:p>
            <a:pPr marL="457200" lvl="1" indent="0">
              <a:buNone/>
            </a:pPr>
            <a:r>
              <a:rPr lang="en-US" sz="2000" dirty="0">
                <a:latin typeface="Source Code Pro" panose="020B0309030403020204" pitchFamily="34" charset="0"/>
                <a:ea typeface="Source Code Pro" panose="020B0309030403020204" pitchFamily="34" charset="0"/>
                <a:cs typeface="Consolas"/>
              </a:rPr>
              <a:t>The </a:t>
            </a:r>
            <a:r>
              <a:rPr lang="en-US" sz="2000" dirty="0" err="1">
                <a:latin typeface="Source Code Pro" panose="020B0309030403020204" pitchFamily="34" charset="0"/>
                <a:ea typeface="Source Code Pro" panose="020B0309030403020204" pitchFamily="34" charset="0"/>
                <a:cs typeface="Consolas"/>
              </a:rPr>
              <a:t>strcpy</a:t>
            </a:r>
            <a:r>
              <a:rPr lang="en-US" sz="2000" dirty="0">
                <a:latin typeface="Source Code Pro" panose="020B0309030403020204" pitchFamily="34" charset="0"/>
                <a:ea typeface="Source Code Pro" panose="020B0309030403020204" pitchFamily="34" charset="0"/>
                <a:cs typeface="Consolas"/>
              </a:rPr>
              <a:t>() function copies the string pointed to by </a:t>
            </a:r>
            <a:r>
              <a:rPr lang="en-US" sz="2000" dirty="0" err="1">
                <a:latin typeface="Source Code Pro" panose="020B0309030403020204" pitchFamily="34" charset="0"/>
                <a:ea typeface="Source Code Pro" panose="020B0309030403020204" pitchFamily="34" charset="0"/>
                <a:cs typeface="Consolas"/>
              </a:rPr>
              <a:t>src</a:t>
            </a:r>
            <a:r>
              <a:rPr lang="en-US" sz="2000" dirty="0">
                <a:latin typeface="Source Code Pro" panose="020B0309030403020204" pitchFamily="34" charset="0"/>
                <a:ea typeface="Source Code Pro" panose="020B0309030403020204" pitchFamily="34" charset="0"/>
                <a:cs typeface="Consolas"/>
              </a:rPr>
              <a:t>, including the terminating null byte (‘\0’), to the buffer pointed to by </a:t>
            </a:r>
            <a:r>
              <a:rPr lang="en-US" sz="2000" dirty="0" err="1">
                <a:latin typeface="Source Code Pro" panose="020B0309030403020204" pitchFamily="34" charset="0"/>
                <a:ea typeface="Source Code Pro" panose="020B0309030403020204" pitchFamily="34" charset="0"/>
                <a:cs typeface="Consolas"/>
              </a:rPr>
              <a:t>dest</a:t>
            </a:r>
            <a:r>
              <a:rPr lang="en-US" sz="2000" dirty="0">
                <a:latin typeface="Source Code Pro" panose="020B0309030403020204" pitchFamily="34" charset="0"/>
                <a:ea typeface="Source Code Pro" panose="020B0309030403020204" pitchFamily="34" charset="0"/>
                <a:cs typeface="Consolas"/>
              </a:rPr>
              <a:t>. The strings may not overlap, and the destination string </a:t>
            </a:r>
            <a:r>
              <a:rPr lang="en-US" sz="2000" dirty="0" err="1">
                <a:latin typeface="Source Code Pro" panose="020B0309030403020204" pitchFamily="34" charset="0"/>
                <a:ea typeface="Source Code Pro" panose="020B0309030403020204" pitchFamily="34" charset="0"/>
                <a:cs typeface="Consolas"/>
              </a:rPr>
              <a:t>dest</a:t>
            </a:r>
            <a:r>
              <a:rPr lang="en-US" sz="2000" dirty="0">
                <a:latin typeface="Source Code Pro" panose="020B0309030403020204" pitchFamily="34" charset="0"/>
                <a:ea typeface="Source Code Pro" panose="020B0309030403020204" pitchFamily="34" charset="0"/>
                <a:cs typeface="Consolas"/>
              </a:rPr>
              <a:t> must be large enough to receive the copy.  </a:t>
            </a:r>
            <a:r>
              <a:rPr lang="en-US" sz="2000" b="1" dirty="0">
                <a:latin typeface="Source Code Pro" panose="020B0309030403020204" pitchFamily="34" charset="0"/>
                <a:ea typeface="Source Code Pro" panose="020B0309030403020204" pitchFamily="34" charset="0"/>
                <a:cs typeface="Consolas"/>
              </a:rPr>
              <a:t>Beware of buffer overruns!</a:t>
            </a:r>
          </a:p>
          <a:p>
            <a:pPr marL="457200" lvl="1" indent="0">
              <a:buNone/>
            </a:pPr>
            <a:endParaRPr lang="en-US" sz="2000" dirty="0">
              <a:latin typeface="Source Code Pro" panose="020B0309030403020204" pitchFamily="34" charset="0"/>
              <a:ea typeface="Source Code Pro" panose="020B0309030403020204" pitchFamily="34" charset="0"/>
              <a:cs typeface="Consolas"/>
            </a:endParaRPr>
          </a:p>
          <a:p>
            <a:pPr marL="457200" lvl="1" indent="0">
              <a:buNone/>
            </a:pPr>
            <a:r>
              <a:rPr lang="en-US" sz="2000" dirty="0">
                <a:latin typeface="Source Code Pro" panose="020B0309030403020204" pitchFamily="34" charset="0"/>
                <a:ea typeface="Source Code Pro" panose="020B0309030403020204" pitchFamily="34" charset="0"/>
                <a:cs typeface="Consolas"/>
              </a:rPr>
              <a:t>If the destination string of a </a:t>
            </a:r>
            <a:r>
              <a:rPr lang="en-US" sz="2000" dirty="0" err="1">
                <a:latin typeface="Source Code Pro" panose="020B0309030403020204" pitchFamily="34" charset="0"/>
                <a:ea typeface="Source Code Pro" panose="020B0309030403020204" pitchFamily="34" charset="0"/>
                <a:cs typeface="Consolas"/>
              </a:rPr>
              <a:t>strcpy</a:t>
            </a:r>
            <a:r>
              <a:rPr lang="en-US" sz="2000" dirty="0">
                <a:latin typeface="Source Code Pro" panose="020B0309030403020204" pitchFamily="34" charset="0"/>
                <a:ea typeface="Source Code Pro" panose="020B0309030403020204" pitchFamily="34" charset="0"/>
                <a:cs typeface="Consolas"/>
              </a:rPr>
              <a:t>() is not large enough, then </a:t>
            </a:r>
            <a:r>
              <a:rPr lang="en-US" sz="2000" b="1" dirty="0">
                <a:latin typeface="Source Code Pro" panose="020B0309030403020204" pitchFamily="34" charset="0"/>
                <a:ea typeface="Source Code Pro" panose="020B0309030403020204" pitchFamily="34" charset="0"/>
                <a:cs typeface="Consolas"/>
              </a:rPr>
              <a:t>anything might happen</a:t>
            </a:r>
            <a:r>
              <a:rPr lang="en-US" sz="2000" dirty="0">
                <a:latin typeface="Source Code Pro" panose="020B0309030403020204" pitchFamily="34" charset="0"/>
                <a:ea typeface="Source Code Pro" panose="020B0309030403020204" pitchFamily="34" charset="0"/>
                <a:cs typeface="Consolas"/>
              </a:rPr>
              <a:t>. Overflowing fixed-length string buffers is a favorite cracker technique for taking complete control of the machine. Any time a program reads or copies data into a buffer, the program first needs to check that there’s enough space. This may be unnecessary if you can show that overflow is impossible, but be careful: programs can get changed over time, in ways that may make the impossible possible.</a:t>
            </a:r>
          </a:p>
        </p:txBody>
      </p:sp>
    </p:spTree>
    <p:extLst>
      <p:ext uri="{BB962C8B-B14F-4D97-AF65-F5344CB8AC3E}">
        <p14:creationId xmlns:p14="http://schemas.microsoft.com/office/powerpoint/2010/main" val="314806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dissolv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dissolve">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3995654148"/>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16700</TotalTime>
  <Words>2046</Words>
  <Application>Microsoft Macintosh PowerPoint</Application>
  <PresentationFormat>Widescreen</PresentationFormat>
  <Paragraphs>145</Paragraphs>
  <Slides>13</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Andale Mono</vt:lpstr>
      <vt:lpstr>Arial</vt:lpstr>
      <vt:lpstr>Calibri</vt:lpstr>
      <vt:lpstr>Consolas</vt:lpstr>
      <vt:lpstr>Source Code Pro</vt:lpstr>
      <vt:lpstr>Source Sans 3</vt:lpstr>
      <vt:lpstr>Tahoma</vt:lpstr>
      <vt:lpstr>Verdana</vt:lpstr>
      <vt:lpstr>Default Design</vt:lpstr>
      <vt:lpstr>CS107 Lecture 7  More C Strings</vt:lpstr>
      <vt:lpstr>The string.h library: strchr</vt:lpstr>
      <vt:lpstr>The string.h library: ststrr</vt:lpstr>
      <vt:lpstr>Implementing strrstr anyway</vt:lpstr>
      <vt:lpstr>The string.h library: strspn, strcspn</vt:lpstr>
      <vt:lpstr>C Strings As Parameters</vt:lpstr>
      <vt:lpstr>Password Validation</vt:lpstr>
      <vt:lpstr>Buffer Overflow, Take II</vt:lpstr>
      <vt:lpstr>Infamous Buffer Overflow Exploits</vt:lpstr>
      <vt:lpstr>Avoiding Buffer Overflow</vt:lpstr>
      <vt:lpstr>Avoiding Buffer Overflow</vt:lpstr>
      <vt:lpstr>Avoiding Buffer Overflow</vt:lpstr>
      <vt:lpstr>Demo: Memory Errors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1323</cp:revision>
  <cp:lastPrinted>2026-01-21T17:38:44Z</cp:lastPrinted>
  <dcterms:created xsi:type="dcterms:W3CDTF">2008-06-28T20:57:21Z</dcterms:created>
  <dcterms:modified xsi:type="dcterms:W3CDTF">2026-01-21T18:23:11Z</dcterms:modified>
</cp:coreProperties>
</file>