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49"/>
  </p:notesMasterIdLst>
  <p:handoutMasterIdLst>
    <p:handoutMasterId r:id="rId50"/>
  </p:handoutMasterIdLst>
  <p:sldIdLst>
    <p:sldId id="256" r:id="rId2"/>
    <p:sldId id="451" r:id="rId3"/>
    <p:sldId id="453" r:id="rId4"/>
    <p:sldId id="257" r:id="rId5"/>
    <p:sldId id="689" r:id="rId6"/>
    <p:sldId id="282" r:id="rId7"/>
    <p:sldId id="279" r:id="rId8"/>
    <p:sldId id="371" r:id="rId9"/>
    <p:sldId id="653" r:id="rId10"/>
    <p:sldId id="276" r:id="rId11"/>
    <p:sldId id="693" r:id="rId12"/>
    <p:sldId id="515" r:id="rId13"/>
    <p:sldId id="516" r:id="rId14"/>
    <p:sldId id="517" r:id="rId15"/>
    <p:sldId id="420" r:id="rId16"/>
    <p:sldId id="708" r:id="rId17"/>
    <p:sldId id="277" r:id="rId18"/>
    <p:sldId id="373" r:id="rId19"/>
    <p:sldId id="374" r:id="rId20"/>
    <p:sldId id="375" r:id="rId21"/>
    <p:sldId id="397" r:id="rId22"/>
    <p:sldId id="396" r:id="rId23"/>
    <p:sldId id="694" r:id="rId24"/>
    <p:sldId id="564" r:id="rId25"/>
    <p:sldId id="698" r:id="rId26"/>
    <p:sldId id="709" r:id="rId27"/>
    <p:sldId id="716" r:id="rId28"/>
    <p:sldId id="711" r:id="rId29"/>
    <p:sldId id="712" r:id="rId30"/>
    <p:sldId id="699" r:id="rId31"/>
    <p:sldId id="700" r:id="rId32"/>
    <p:sldId id="701" r:id="rId33"/>
    <p:sldId id="586" r:id="rId34"/>
    <p:sldId id="702" r:id="rId35"/>
    <p:sldId id="575" r:id="rId36"/>
    <p:sldId id="703" r:id="rId37"/>
    <p:sldId id="713" r:id="rId38"/>
    <p:sldId id="704" r:id="rId39"/>
    <p:sldId id="585" r:id="rId40"/>
    <p:sldId id="715" r:id="rId41"/>
    <p:sldId id="568" r:id="rId42"/>
    <p:sldId id="569" r:id="rId43"/>
    <p:sldId id="399" r:id="rId44"/>
    <p:sldId id="697" r:id="rId45"/>
    <p:sldId id="556" r:id="rId46"/>
    <p:sldId id="680" r:id="rId47"/>
    <p:sldId id="674" r:id="rId48"/>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451"/>
            <p14:sldId id="453"/>
            <p14:sldId id="257"/>
          </p14:sldIdLst>
        </p14:section>
        <p14:section name="Recap" id="{509FF919-21CD-EF43-AE53-6AEA6BAB18FF}">
          <p14:sldIdLst>
            <p14:sldId id="689"/>
            <p14:sldId id="282"/>
            <p14:sldId id="279"/>
            <p14:sldId id="371"/>
            <p14:sldId id="653"/>
            <p14:sldId id="276"/>
            <p14:sldId id="693"/>
            <p14:sldId id="515"/>
            <p14:sldId id="516"/>
            <p14:sldId id="517"/>
            <p14:sldId id="420"/>
            <p14:sldId id="708"/>
            <p14:sldId id="277"/>
            <p14:sldId id="373"/>
            <p14:sldId id="374"/>
            <p14:sldId id="375"/>
            <p14:sldId id="397"/>
            <p14:sldId id="396"/>
            <p14:sldId id="694"/>
            <p14:sldId id="564"/>
            <p14:sldId id="698"/>
            <p14:sldId id="709"/>
            <p14:sldId id="716"/>
            <p14:sldId id="711"/>
            <p14:sldId id="712"/>
            <p14:sldId id="699"/>
            <p14:sldId id="700"/>
            <p14:sldId id="701"/>
            <p14:sldId id="586"/>
            <p14:sldId id="702"/>
            <p14:sldId id="575"/>
            <p14:sldId id="703"/>
            <p14:sldId id="713"/>
            <p14:sldId id="704"/>
            <p14:sldId id="585"/>
            <p14:sldId id="715"/>
            <p14:sldId id="568"/>
            <p14:sldId id="569"/>
            <p14:sldId id="399"/>
          </p14:sldIdLst>
        </p14:section>
        <p14:section name="Recap" id="{F6D7F500-1F83-B049-AE58-F29FFDD4FD8E}">
          <p14:sldIdLst>
            <p14:sldId id="697"/>
            <p14:sldId id="556"/>
            <p14:sldId id="680"/>
            <p14:sldId id="67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FF40FF"/>
    <a:srgbClr val="008000"/>
    <a:srgbClr val="FF9300"/>
    <a:srgbClr val="DDDDDD"/>
    <a:srgbClr val="F8F8F8"/>
    <a:srgbClr val="FF9999"/>
    <a:srgbClr val="8C1515"/>
    <a:srgbClr val="FFFFC0"/>
    <a:srgbClr val="FFFF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7090" autoAdjust="0"/>
  </p:normalViewPr>
  <p:slideViewPr>
    <p:cSldViewPr>
      <p:cViewPr varScale="1">
        <p:scale>
          <a:sx n="100" d="100"/>
          <a:sy n="100" d="100"/>
        </p:scale>
        <p:origin x="184" y="2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a:t>
            </a:fld>
            <a:endParaRPr lang="en-US" altLang="x-none"/>
          </a:p>
        </p:txBody>
      </p:sp>
    </p:spTree>
    <p:extLst>
      <p:ext uri="{BB962C8B-B14F-4D97-AF65-F5344CB8AC3E}">
        <p14:creationId xmlns:p14="http://schemas.microsoft.com/office/powerpoint/2010/main" val="2411140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a:t>
            </a:fld>
            <a:endParaRPr lang="en-US" altLang="x-none"/>
          </a:p>
        </p:txBody>
      </p:sp>
    </p:spTree>
    <p:extLst>
      <p:ext uri="{BB962C8B-B14F-4D97-AF65-F5344CB8AC3E}">
        <p14:creationId xmlns:p14="http://schemas.microsoft.com/office/powerpoint/2010/main" val="2498219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a:t>
            </a:fld>
            <a:endParaRPr lang="en-US" altLang="x-none"/>
          </a:p>
        </p:txBody>
      </p:sp>
    </p:spTree>
    <p:extLst>
      <p:ext uri="{BB962C8B-B14F-4D97-AF65-F5344CB8AC3E}">
        <p14:creationId xmlns:p14="http://schemas.microsoft.com/office/powerpoint/2010/main" val="1951962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a:t>
            </a:fld>
            <a:endParaRPr lang="en-US" altLang="x-none"/>
          </a:p>
        </p:txBody>
      </p:sp>
    </p:spTree>
    <p:extLst>
      <p:ext uri="{BB962C8B-B14F-4D97-AF65-F5344CB8AC3E}">
        <p14:creationId xmlns:p14="http://schemas.microsoft.com/office/powerpoint/2010/main" val="405703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6</a:t>
            </a:fld>
            <a:endParaRPr lang="en-US" altLang="x-none"/>
          </a:p>
        </p:txBody>
      </p:sp>
    </p:spTree>
    <p:extLst>
      <p:ext uri="{BB962C8B-B14F-4D97-AF65-F5344CB8AC3E}">
        <p14:creationId xmlns:p14="http://schemas.microsoft.com/office/powerpoint/2010/main" val="1178208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7</a:t>
            </a:fld>
            <a:endParaRPr lang="en-US" altLang="x-none"/>
          </a:p>
        </p:txBody>
      </p:sp>
    </p:spTree>
    <p:extLst>
      <p:ext uri="{BB962C8B-B14F-4D97-AF65-F5344CB8AC3E}">
        <p14:creationId xmlns:p14="http://schemas.microsoft.com/office/powerpoint/2010/main" val="2413422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8</a:t>
            </a:fld>
            <a:endParaRPr lang="en-US" altLang="x-none"/>
          </a:p>
        </p:txBody>
      </p:sp>
    </p:spTree>
    <p:extLst>
      <p:ext uri="{BB962C8B-B14F-4D97-AF65-F5344CB8AC3E}">
        <p14:creationId xmlns:p14="http://schemas.microsoft.com/office/powerpoint/2010/main" val="2295275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9</a:t>
            </a:fld>
            <a:endParaRPr lang="en-US" altLang="x-none"/>
          </a:p>
        </p:txBody>
      </p:sp>
    </p:spTree>
    <p:extLst>
      <p:ext uri="{BB962C8B-B14F-4D97-AF65-F5344CB8AC3E}">
        <p14:creationId xmlns:p14="http://schemas.microsoft.com/office/powerpoint/2010/main" val="2852996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10</a:t>
            </a:fld>
            <a:endParaRPr lang="en-US" altLang="x-none"/>
          </a:p>
        </p:txBody>
      </p:sp>
    </p:spTree>
    <p:extLst>
      <p:ext uri="{BB962C8B-B14F-4D97-AF65-F5344CB8AC3E}">
        <p14:creationId xmlns:p14="http://schemas.microsoft.com/office/powerpoint/2010/main" val="1403487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11</a:t>
            </a:fld>
            <a:endParaRPr lang="en-US" altLang="x-none"/>
          </a:p>
        </p:txBody>
      </p:sp>
    </p:spTree>
    <p:extLst>
      <p:ext uri="{BB962C8B-B14F-4D97-AF65-F5344CB8AC3E}">
        <p14:creationId xmlns:p14="http://schemas.microsoft.com/office/powerpoint/2010/main" val="163929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12</a:t>
            </a:fld>
            <a:endParaRPr lang="en-US" altLang="x-none"/>
          </a:p>
        </p:txBody>
      </p:sp>
    </p:spTree>
    <p:extLst>
      <p:ext uri="{BB962C8B-B14F-4D97-AF65-F5344CB8AC3E}">
        <p14:creationId xmlns:p14="http://schemas.microsoft.com/office/powerpoint/2010/main" val="371837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13</a:t>
            </a:fld>
            <a:endParaRPr lang="en-US" altLang="x-none"/>
          </a:p>
        </p:txBody>
      </p:sp>
    </p:spTree>
    <p:extLst>
      <p:ext uri="{BB962C8B-B14F-4D97-AF65-F5344CB8AC3E}">
        <p14:creationId xmlns:p14="http://schemas.microsoft.com/office/powerpoint/2010/main" val="675825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14</a:t>
            </a:fld>
            <a:endParaRPr lang="en-US" altLang="x-none"/>
          </a:p>
        </p:txBody>
      </p:sp>
    </p:spTree>
    <p:extLst>
      <p:ext uri="{BB962C8B-B14F-4D97-AF65-F5344CB8AC3E}">
        <p14:creationId xmlns:p14="http://schemas.microsoft.com/office/powerpoint/2010/main" val="3520859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15</a:t>
            </a:fld>
            <a:endParaRPr lang="en-US" altLang="x-none"/>
          </a:p>
        </p:txBody>
      </p:sp>
    </p:spTree>
    <p:extLst>
      <p:ext uri="{BB962C8B-B14F-4D97-AF65-F5344CB8AC3E}">
        <p14:creationId xmlns:p14="http://schemas.microsoft.com/office/powerpoint/2010/main" val="343711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16</a:t>
            </a:fld>
            <a:endParaRPr lang="en-US" altLang="x-none"/>
          </a:p>
        </p:txBody>
      </p:sp>
    </p:spTree>
    <p:extLst>
      <p:ext uri="{BB962C8B-B14F-4D97-AF65-F5344CB8AC3E}">
        <p14:creationId xmlns:p14="http://schemas.microsoft.com/office/powerpoint/2010/main" val="2185039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17</a:t>
            </a:fld>
            <a:endParaRPr lang="en-US" altLang="x-none"/>
          </a:p>
        </p:txBody>
      </p:sp>
    </p:spTree>
    <p:extLst>
      <p:ext uri="{BB962C8B-B14F-4D97-AF65-F5344CB8AC3E}">
        <p14:creationId xmlns:p14="http://schemas.microsoft.com/office/powerpoint/2010/main" val="2224477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18</a:t>
            </a:fld>
            <a:endParaRPr lang="en-US" altLang="x-none"/>
          </a:p>
        </p:txBody>
      </p:sp>
    </p:spTree>
    <p:extLst>
      <p:ext uri="{BB962C8B-B14F-4D97-AF65-F5344CB8AC3E}">
        <p14:creationId xmlns:p14="http://schemas.microsoft.com/office/powerpoint/2010/main" val="3370307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19</a:t>
            </a:fld>
            <a:endParaRPr lang="en-US" altLang="x-none"/>
          </a:p>
        </p:txBody>
      </p:sp>
    </p:spTree>
    <p:extLst>
      <p:ext uri="{BB962C8B-B14F-4D97-AF65-F5344CB8AC3E}">
        <p14:creationId xmlns:p14="http://schemas.microsoft.com/office/powerpoint/2010/main" val="594272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20</a:t>
            </a:fld>
            <a:endParaRPr lang="en-US" altLang="x-none"/>
          </a:p>
        </p:txBody>
      </p:sp>
    </p:spTree>
    <p:extLst>
      <p:ext uri="{BB962C8B-B14F-4D97-AF65-F5344CB8AC3E}">
        <p14:creationId xmlns:p14="http://schemas.microsoft.com/office/powerpoint/2010/main" val="1526756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21</a:t>
            </a:fld>
            <a:endParaRPr lang="en-US" altLang="x-none"/>
          </a:p>
        </p:txBody>
      </p:sp>
    </p:spTree>
    <p:extLst>
      <p:ext uri="{BB962C8B-B14F-4D97-AF65-F5344CB8AC3E}">
        <p14:creationId xmlns:p14="http://schemas.microsoft.com/office/powerpoint/2010/main" val="2249245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stdbool</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22</a:t>
            </a:fld>
            <a:endParaRPr lang="en-US" altLang="x-none"/>
          </a:p>
        </p:txBody>
      </p:sp>
    </p:spTree>
    <p:extLst>
      <p:ext uri="{BB962C8B-B14F-4D97-AF65-F5344CB8AC3E}">
        <p14:creationId xmlns:p14="http://schemas.microsoft.com/office/powerpoint/2010/main" val="18097282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23</a:t>
            </a:fld>
            <a:endParaRPr lang="en-US" altLang="x-none"/>
          </a:p>
        </p:txBody>
      </p:sp>
    </p:spTree>
    <p:extLst>
      <p:ext uri="{BB962C8B-B14F-4D97-AF65-F5344CB8AC3E}">
        <p14:creationId xmlns:p14="http://schemas.microsoft.com/office/powerpoint/2010/main" val="597143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24</a:t>
            </a:fld>
            <a:endParaRPr lang="en-US" altLang="x-none"/>
          </a:p>
        </p:txBody>
      </p:sp>
    </p:spTree>
    <p:extLst>
      <p:ext uri="{BB962C8B-B14F-4D97-AF65-F5344CB8AC3E}">
        <p14:creationId xmlns:p14="http://schemas.microsoft.com/office/powerpoint/2010/main" val="1140089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input password to expose correct password or gain unauthorized access</a:t>
            </a:r>
          </a:p>
          <a:p>
            <a:r>
              <a:rPr lang="en-US" dirty="0"/>
              <a:t>e.g. overwrite number of attempts to give more attempts</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25</a:t>
            </a:fld>
            <a:endParaRPr lang="en-US" altLang="x-none"/>
          </a:p>
        </p:txBody>
      </p:sp>
    </p:spTree>
    <p:extLst>
      <p:ext uri="{BB962C8B-B14F-4D97-AF65-F5344CB8AC3E}">
        <p14:creationId xmlns:p14="http://schemas.microsoft.com/office/powerpoint/2010/main" val="780582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problematic line?  </a:t>
            </a:r>
            <a:r>
              <a:rPr lang="en-US" dirty="0" err="1"/>
              <a:t>strcpy</a:t>
            </a:r>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26</a:t>
            </a:fld>
            <a:endParaRPr lang="en-US" altLang="x-none"/>
          </a:p>
        </p:txBody>
      </p:sp>
    </p:spTree>
    <p:extLst>
      <p:ext uri="{BB962C8B-B14F-4D97-AF65-F5344CB8AC3E}">
        <p14:creationId xmlns:p14="http://schemas.microsoft.com/office/powerpoint/2010/main" val="3423199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modify the notes in this section to avoid tampering with the Poll Everywhere activity.
More info at polleverywhere.com/support
Which of these arguments would cause the program to print "You're in!"?</a:t>
            </a:r>
          </a:p>
          <a:p>
            <a:r>
              <a:rPr lang="en-US"/>
              <a:t>https://www.polleverywhere.com/multiple_choice_polls/IgNLdmgzBCqbfhBR3WiB5?state=opened&amp;flow=Default&amp;onscreen=persist</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27</a:t>
            </a:fld>
            <a:endParaRPr lang="en-US" altLang="x-none"/>
          </a:p>
        </p:txBody>
      </p:sp>
    </p:spTree>
    <p:extLst>
      <p:ext uri="{BB962C8B-B14F-4D97-AF65-F5344CB8AC3E}">
        <p14:creationId xmlns:p14="http://schemas.microsoft.com/office/powerpoint/2010/main" val="1635476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28</a:t>
            </a:fld>
            <a:endParaRPr lang="en-US" altLang="x-none"/>
          </a:p>
        </p:txBody>
      </p:sp>
    </p:spTree>
    <p:extLst>
      <p:ext uri="{BB962C8B-B14F-4D97-AF65-F5344CB8AC3E}">
        <p14:creationId xmlns:p14="http://schemas.microsoft.com/office/powerpoint/2010/main" val="3814717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1657261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30</a:t>
            </a:fld>
            <a:endParaRPr lang="en-US" altLang="x-none"/>
          </a:p>
        </p:txBody>
      </p:sp>
    </p:spTree>
    <p:extLst>
      <p:ext uri="{BB962C8B-B14F-4D97-AF65-F5344CB8AC3E}">
        <p14:creationId xmlns:p14="http://schemas.microsoft.com/office/powerpoint/2010/main" val="1273003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31</a:t>
            </a:fld>
            <a:endParaRPr lang="en-US" altLang="x-none"/>
          </a:p>
        </p:txBody>
      </p:sp>
    </p:spTree>
    <p:extLst>
      <p:ext uri="{BB962C8B-B14F-4D97-AF65-F5344CB8AC3E}">
        <p14:creationId xmlns:p14="http://schemas.microsoft.com/office/powerpoint/2010/main" val="19263347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23224405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33</a:t>
            </a:fld>
            <a:endParaRPr lang="en-US" altLang="x-none"/>
          </a:p>
        </p:txBody>
      </p:sp>
    </p:spTree>
    <p:extLst>
      <p:ext uri="{BB962C8B-B14F-4D97-AF65-F5344CB8AC3E}">
        <p14:creationId xmlns:p14="http://schemas.microsoft.com/office/powerpoint/2010/main" val="17232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34</a:t>
            </a:fld>
            <a:endParaRPr lang="en-US" altLang="x-none"/>
          </a:p>
        </p:txBody>
      </p:sp>
    </p:spTree>
    <p:extLst>
      <p:ext uri="{BB962C8B-B14F-4D97-AF65-F5344CB8AC3E}">
        <p14:creationId xmlns:p14="http://schemas.microsoft.com/office/powerpoint/2010/main" val="10474283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to find bugs in testing, not production</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35</a:t>
            </a:fld>
            <a:endParaRPr lang="en-US" altLang="x-none"/>
          </a:p>
        </p:txBody>
      </p:sp>
    </p:spTree>
    <p:extLst>
      <p:ext uri="{BB962C8B-B14F-4D97-AF65-F5344CB8AC3E}">
        <p14:creationId xmlns:p14="http://schemas.microsoft.com/office/powerpoint/2010/main" val="39114697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36</a:t>
            </a:fld>
            <a:endParaRPr lang="en-US" altLang="x-none"/>
          </a:p>
        </p:txBody>
      </p:sp>
    </p:spTree>
    <p:extLst>
      <p:ext uri="{BB962C8B-B14F-4D97-AF65-F5344CB8AC3E}">
        <p14:creationId xmlns:p14="http://schemas.microsoft.com/office/powerpoint/2010/main" val="2064872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37</a:t>
            </a:fld>
            <a:endParaRPr lang="en-US" altLang="x-none"/>
          </a:p>
        </p:txBody>
      </p:sp>
    </p:spTree>
    <p:extLst>
      <p:ext uri="{BB962C8B-B14F-4D97-AF65-F5344CB8AC3E}">
        <p14:creationId xmlns:p14="http://schemas.microsoft.com/office/powerpoint/2010/main" val="902042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38</a:t>
            </a:fld>
            <a:endParaRPr lang="en-US" altLang="x-none"/>
          </a:p>
        </p:txBody>
      </p:sp>
    </p:spTree>
    <p:extLst>
      <p:ext uri="{BB962C8B-B14F-4D97-AF65-F5344CB8AC3E}">
        <p14:creationId xmlns:p14="http://schemas.microsoft.com/office/powerpoint/2010/main" val="8409467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2258-FB98-3F4C-92C7-D00F89B753B5}" type="slidenum">
              <a:rPr lang="en-US" altLang="x-none" smtClean="0"/>
              <a:pPr/>
              <a:t>39</a:t>
            </a:fld>
            <a:endParaRPr lang="en-US" altLang="x-none"/>
          </a:p>
        </p:txBody>
      </p:sp>
    </p:spTree>
    <p:extLst>
      <p:ext uri="{BB962C8B-B14F-4D97-AF65-F5344CB8AC3E}">
        <p14:creationId xmlns:p14="http://schemas.microsoft.com/office/powerpoint/2010/main" val="2285683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40</a:t>
            </a:fld>
            <a:endParaRPr lang="en-US" altLang="x-none"/>
          </a:p>
        </p:txBody>
      </p:sp>
    </p:spTree>
    <p:extLst>
      <p:ext uri="{BB962C8B-B14F-4D97-AF65-F5344CB8AC3E}">
        <p14:creationId xmlns:p14="http://schemas.microsoft.com/office/powerpoint/2010/main" val="1013444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responsibility in bigger context</a:t>
            </a:r>
          </a:p>
          <a:p>
            <a:r>
              <a:rPr lang="en-US" dirty="0"/>
              <a:t>Thinking about larger consequences that may put users at risk</a:t>
            </a:r>
          </a:p>
          <a:p>
            <a:r>
              <a:rPr lang="en-US" dirty="0"/>
              <a:t>Understand implications and risks of software we write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41</a:t>
            </a:fld>
            <a:endParaRPr lang="en-US" altLang="x-none"/>
          </a:p>
        </p:txBody>
      </p:sp>
    </p:spTree>
    <p:extLst>
      <p:ext uri="{BB962C8B-B14F-4D97-AF65-F5344CB8AC3E}">
        <p14:creationId xmlns:p14="http://schemas.microsoft.com/office/powerpoint/2010/main" val="7886882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Risks are real, appear in rea—world software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42</a:t>
            </a:fld>
            <a:endParaRPr lang="en-US" altLang="x-none"/>
          </a:p>
        </p:txBody>
      </p:sp>
    </p:spTree>
    <p:extLst>
      <p:ext uri="{BB962C8B-B14F-4D97-AF65-F5344CB8AC3E}">
        <p14:creationId xmlns:p14="http://schemas.microsoft.com/office/powerpoint/2010/main" val="23497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1870459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44</a:t>
            </a:fld>
            <a:endParaRPr lang="en-US" altLang="x-none"/>
          </a:p>
        </p:txBody>
      </p:sp>
    </p:spTree>
    <p:extLst>
      <p:ext uri="{BB962C8B-B14F-4D97-AF65-F5344CB8AC3E}">
        <p14:creationId xmlns:p14="http://schemas.microsoft.com/office/powerpoint/2010/main" val="2193235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45</a:t>
            </a:fld>
            <a:endParaRPr lang="en-US" altLang="x-none"/>
          </a:p>
        </p:txBody>
      </p:sp>
    </p:spTree>
    <p:extLst>
      <p:ext uri="{BB962C8B-B14F-4D97-AF65-F5344CB8AC3E}">
        <p14:creationId xmlns:p14="http://schemas.microsoft.com/office/powerpoint/2010/main" val="22159854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46</a:t>
            </a:fld>
            <a:endParaRPr lang="en-US" altLang="x-none"/>
          </a:p>
        </p:txBody>
      </p:sp>
    </p:spTree>
    <p:extLst>
      <p:ext uri="{BB962C8B-B14F-4D97-AF65-F5344CB8AC3E}">
        <p14:creationId xmlns:p14="http://schemas.microsoft.com/office/powerpoint/2010/main" val="13598056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47</a:t>
            </a:fld>
            <a:endParaRPr lang="en-US" altLang="x-none"/>
          </a:p>
        </p:txBody>
      </p:sp>
    </p:spTree>
    <p:extLst>
      <p:ext uri="{BB962C8B-B14F-4D97-AF65-F5344CB8AC3E}">
        <p14:creationId xmlns:p14="http://schemas.microsoft.com/office/powerpoint/2010/main" val="342942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4000500" y="6125492"/>
            <a:ext cx="4191000" cy="732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Lisa Yan and others.</a:t>
            </a:r>
          </a:p>
          <a:p>
            <a:pPr algn="ctr">
              <a:spcBef>
                <a:spcPct val="20000"/>
              </a:spcBef>
            </a:pPr>
            <a:r>
              <a:rPr lang="en-US" altLang="x-none" sz="800" dirty="0">
                <a:latin typeface="Calibri" charset="0"/>
              </a:rPr>
              <a:t>NOTICE RE UPLOADING TO WEBSITES:  This content is protected and may not be shared, uploaded, or distributed. (without expressed written permission)</a:t>
            </a:r>
          </a:p>
        </p:txBody>
      </p:sp>
    </p:spTree>
    <p:extLst>
      <p:ext uri="{BB962C8B-B14F-4D97-AF65-F5344CB8AC3E}">
        <p14:creationId xmlns:p14="http://schemas.microsoft.com/office/powerpoint/2010/main" val="293962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53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77571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98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91845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9622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8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7630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01463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3021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DFBC-4C2C-E47A-BA49-19A7BB1D602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FCA7F6-E8AC-6FC4-ECC6-33C555EE0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02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a:t>
            </a:r>
            <a:r>
              <a:rPr lang="en-US" altLang="x-none" sz="800" dirty="0" err="1">
                <a:latin typeface="Calibri" charset="0"/>
              </a:rPr>
              <a:t>Troccoli</a:t>
            </a:r>
            <a:r>
              <a:rPr lang="en-US" altLang="x-none" sz="800" dirty="0">
                <a:latin typeface="Calibri" charset="0"/>
              </a:rPr>
              <a:t>,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Jerry Cain and others.</a:t>
            </a:r>
          </a:p>
        </p:txBody>
      </p:sp>
    </p:spTree>
    <p:extLst>
      <p:ext uri="{BB962C8B-B14F-4D97-AF65-F5344CB8AC3E}">
        <p14:creationId xmlns:p14="http://schemas.microsoft.com/office/powerpoint/2010/main" val="3703281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82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209384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86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114018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584761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4236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309973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80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243086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606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356433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9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124585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3986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63036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4567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81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Lisa Yan, Nick Troccoli and Katie Creel, licensed under Creative Commons Attribution 2.5 License.  All rights reserved.</a:t>
            </a:r>
            <a:br>
              <a:rPr lang="en-US" altLang="x-none" sz="800" dirty="0">
                <a:latin typeface="Calibri" charset="0"/>
              </a:rPr>
            </a:br>
            <a:r>
              <a:rPr lang="en-US" altLang="x-none" sz="800" dirty="0">
                <a:latin typeface="Calibri" charset="0"/>
              </a:rPr>
              <a:t>Based on slides created by Cynthia Lee, Chris Gregg, Lisa Yan, Jerry Cain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2898186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661" r:id="rId30"/>
    <p:sldLayoutId id="2147483662" r:id="rId31"/>
    <p:sldLayoutId id="2147483663" r:id="rId32"/>
    <p:sldLayoutId id="2147483664" r:id="rId33"/>
    <p:sldLayoutId id="2147483665" r:id="rId34"/>
    <p:sldLayoutId id="2147483666" r:id="rId35"/>
    <p:sldLayoutId id="2147483668" r:id="rId36"/>
    <p:sldLayoutId id="2147483669" r:id="rId37"/>
    <p:sldLayoutId id="2147483670"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cvedetails.com/cve/CVE-2002-0362/"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zdnet.com/article/the-morris-worm-internet-malware-turns-25/"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7</a:t>
            </a:r>
            <a:br>
              <a:rPr lang="en-US" dirty="0"/>
            </a:br>
            <a:r>
              <a:rPr lang="en-US" sz="3400" dirty="0"/>
              <a:t>C Strings, Buffer Overflows and Security</a:t>
            </a:r>
          </a:p>
        </p:txBody>
      </p:sp>
      <p:sp>
        <p:nvSpPr>
          <p:cNvPr id="5" name="Subtitle 4">
            <a:extLst>
              <a:ext uri="{FF2B5EF4-FFF2-40B4-BE49-F238E27FC236}">
                <a16:creationId xmlns:a16="http://schemas.microsoft.com/office/drawing/2014/main" id="{3970DCAE-2B81-B74E-A534-6E46C769C62D}"/>
              </a:ext>
            </a:extLst>
          </p:cNvPr>
          <p:cNvSpPr>
            <a:spLocks noGrp="1"/>
          </p:cNvSpPr>
          <p:nvPr>
            <p:ph type="subTitle" idx="1"/>
          </p:nvPr>
        </p:nvSpPr>
        <p:spPr/>
        <p:txBody>
          <a:bodyPr/>
          <a:lstStyle/>
          <a:p>
            <a:r>
              <a:rPr lang="en-US" dirty="0"/>
              <a:t>Reading: K&amp;R (1.6, 5.5, Appendix B3) or Essential C section 3</a:t>
            </a:r>
          </a:p>
        </p:txBody>
      </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CS107 Topic 2</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pPr marL="0" indent="0">
              <a:buNone/>
            </a:pPr>
            <a:r>
              <a:rPr lang="en-US" b="1" u="sng" dirty="0"/>
              <a:t>How can a computer represent and manipulate more complex data like text?</a:t>
            </a:r>
          </a:p>
          <a:p>
            <a:pPr marL="0" indent="0">
              <a:buNone/>
            </a:pPr>
            <a:endParaRPr lang="en-US" b="1" u="sng" dirty="0"/>
          </a:p>
          <a:p>
            <a:pPr marL="0" indent="0">
              <a:buNone/>
            </a:pPr>
            <a:r>
              <a:rPr lang="en-US" dirty="0"/>
              <a:t>Why is answering this question important?</a:t>
            </a:r>
          </a:p>
          <a:p>
            <a:r>
              <a:rPr lang="en-US" dirty="0"/>
              <a:t>Shows us how strings are represented in C and other languages (last time)</a:t>
            </a:r>
          </a:p>
          <a:p>
            <a:r>
              <a:rPr lang="en-US" dirty="0"/>
              <a:t>Helps us better understand buffer overflows, a common bug (this time)</a:t>
            </a:r>
          </a:p>
          <a:p>
            <a:r>
              <a:rPr lang="en-US" dirty="0"/>
              <a:t>Introduces us to pointers, because strings can be pointers (next time)</a:t>
            </a:r>
          </a:p>
        </p:txBody>
      </p:sp>
      <p:sp>
        <p:nvSpPr>
          <p:cNvPr id="6" name="TextBox 5">
            <a:extLst>
              <a:ext uri="{FF2B5EF4-FFF2-40B4-BE49-F238E27FC236}">
                <a16:creationId xmlns:a16="http://schemas.microsoft.com/office/drawing/2014/main" id="{B590E81E-6DF3-4D42-93E6-F30DB072684E}"/>
              </a:ext>
            </a:extLst>
          </p:cNvPr>
          <p:cNvSpPr txBox="1"/>
          <p:nvPr/>
        </p:nvSpPr>
        <p:spPr>
          <a:xfrm>
            <a:off x="190500" y="5387471"/>
            <a:ext cx="11811000" cy="1089529"/>
          </a:xfrm>
          <a:prstGeom prst="rect">
            <a:avLst/>
          </a:prstGeom>
          <a:noFill/>
          <a:ln>
            <a:solidFill>
              <a:schemeClr val="tx1"/>
            </a:solidFill>
          </a:ln>
        </p:spPr>
        <p:txBody>
          <a:bodyPr wrap="square" rtlCol="0">
            <a:spAutoFit/>
          </a:bodyPr>
          <a:lstStyle/>
          <a:p>
            <a:pPr marL="15875" algn="l" fontAlgn="auto">
              <a:lnSpc>
                <a:spcPct val="90000"/>
              </a:lnSpc>
              <a:spcBef>
                <a:spcPts val="500"/>
              </a:spcBef>
              <a:spcAft>
                <a:spcPts val="0"/>
              </a:spcAft>
            </a:pPr>
            <a:r>
              <a:rPr lang="en-US" sz="2400" b="1" dirty="0"/>
              <a:t>assign2:</a:t>
            </a:r>
            <a:r>
              <a:rPr lang="en-US" sz="2400" dirty="0"/>
              <a:t> implement 2 functions a 1 program using those functions to find the location of different built-in commands in the filesystem.  You’ll write functions to extract a list of possible locations and tokenize that list of locations.</a:t>
            </a:r>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213535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017C6-F1CB-F841-AEB5-52C17FC5C695}"/>
              </a:ext>
            </a:extLst>
          </p:cNvPr>
          <p:cNvSpPr>
            <a:spLocks noGrp="1"/>
          </p:cNvSpPr>
          <p:nvPr>
            <p:ph type="title"/>
          </p:nvPr>
        </p:nvSpPr>
        <p:spPr/>
        <p:txBody>
          <a:bodyPr/>
          <a:lstStyle/>
          <a:p>
            <a:r>
              <a:rPr lang="en-US" dirty="0"/>
              <a:t>Learning Goals</a:t>
            </a:r>
          </a:p>
        </p:txBody>
      </p:sp>
      <p:sp>
        <p:nvSpPr>
          <p:cNvPr id="5" name="Content Placeholder 4">
            <a:extLst>
              <a:ext uri="{FF2B5EF4-FFF2-40B4-BE49-F238E27FC236}">
                <a16:creationId xmlns:a16="http://schemas.microsoft.com/office/drawing/2014/main" id="{B4F1271C-0DF2-5F4F-A405-38443489F6B3}"/>
              </a:ext>
            </a:extLst>
          </p:cNvPr>
          <p:cNvSpPr>
            <a:spLocks noGrp="1"/>
          </p:cNvSpPr>
          <p:nvPr>
            <p:ph idx="1"/>
          </p:nvPr>
        </p:nvSpPr>
        <p:spPr/>
        <p:txBody>
          <a:bodyPr/>
          <a:lstStyle/>
          <a:p>
            <a:r>
              <a:rPr lang="en-US" dirty="0"/>
              <a:t>Understand how to use the built-in string functions for common string tasks</a:t>
            </a:r>
          </a:p>
          <a:p>
            <a:r>
              <a:rPr lang="en-US" dirty="0"/>
              <a:t>Learn more about the risks of buffer overflows and how to mitigate them</a:t>
            </a:r>
          </a:p>
        </p:txBody>
      </p:sp>
    </p:spTree>
    <p:extLst>
      <p:ext uri="{BB962C8B-B14F-4D97-AF65-F5344CB8AC3E}">
        <p14:creationId xmlns:p14="http://schemas.microsoft.com/office/powerpoint/2010/main" val="263262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2742974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u="sng" dirty="0"/>
              <a:t>Recap: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797316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8287-60E6-8447-94E2-414E3C805177}"/>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513A178D-3082-494A-B312-0D3B18BB834D}"/>
              </a:ext>
            </a:extLst>
          </p:cNvPr>
          <p:cNvSpPr>
            <a:spLocks noGrp="1"/>
          </p:cNvSpPr>
          <p:nvPr>
            <p:ph idx="1"/>
          </p:nvPr>
        </p:nvSpPr>
        <p:spPr>
          <a:xfrm>
            <a:off x="152400" y="1295400"/>
            <a:ext cx="11811000" cy="5562600"/>
          </a:xfrm>
        </p:spPr>
        <p:txBody>
          <a:bodyPr/>
          <a:lstStyle/>
          <a:p>
            <a:pPr marL="0" indent="0">
              <a:buNone/>
            </a:pPr>
            <a:r>
              <a:rPr lang="en-US" dirty="0"/>
              <a:t>C strings are arrays of characters ending with a </a:t>
            </a:r>
            <a:r>
              <a:rPr lang="en-US" b="1" dirty="0"/>
              <a:t>null-terminating character</a:t>
            </a:r>
            <a:r>
              <a:rPr lang="en-US" dirty="0"/>
              <a:t> '\0'.</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String operations such as </a:t>
            </a:r>
            <a:r>
              <a:rPr lang="en-US" dirty="0" err="1">
                <a:latin typeface="Consolas" panose="020B0609020204030204" pitchFamily="49" charset="0"/>
                <a:cs typeface="Consolas" panose="020B0609020204030204" pitchFamily="49" charset="0"/>
              </a:rPr>
              <a:t>strlen</a:t>
            </a:r>
            <a:r>
              <a:rPr lang="en-US" dirty="0"/>
              <a:t> use the null-terminating character to find the end of the string.</a:t>
            </a:r>
          </a:p>
          <a:p>
            <a:pPr marL="0" indent="0">
              <a:buNone/>
            </a:pPr>
            <a:endParaRPr lang="en-US" dirty="0"/>
          </a:p>
          <a:p>
            <a:pPr marL="0" indent="0">
              <a:buNone/>
            </a:pPr>
            <a:r>
              <a:rPr lang="en-US" b="1" dirty="0"/>
              <a:t>Side note:</a:t>
            </a:r>
            <a:r>
              <a:rPr lang="en-US" dirty="0"/>
              <a:t> use </a:t>
            </a:r>
            <a:r>
              <a:rPr lang="en-US" dirty="0" err="1">
                <a:latin typeface="Consolas" panose="020B0609020204030204" pitchFamily="49" charset="0"/>
                <a:cs typeface="Consolas" panose="020B0609020204030204" pitchFamily="49" charset="0"/>
              </a:rPr>
              <a:t>strlen</a:t>
            </a:r>
            <a:r>
              <a:rPr lang="en-US" dirty="0"/>
              <a:t> to get the length of a string.  Don’t use </a:t>
            </a:r>
            <a:r>
              <a:rPr lang="en-US" dirty="0" err="1">
                <a:latin typeface="Consolas" panose="020B0609020204030204" pitchFamily="49" charset="0"/>
                <a:cs typeface="Consolas" panose="020B0609020204030204" pitchFamily="49" charset="0"/>
              </a:rPr>
              <a:t>sizeof</a:t>
            </a:r>
            <a:r>
              <a:rPr lang="en-US" dirty="0"/>
              <a:t>!</a:t>
            </a:r>
            <a:endParaRPr lang="en-US" b="1" dirty="0"/>
          </a:p>
        </p:txBody>
      </p:sp>
      <p:graphicFrame>
        <p:nvGraphicFramePr>
          <p:cNvPr id="4" name="Group 63">
            <a:extLst>
              <a:ext uri="{FF2B5EF4-FFF2-40B4-BE49-F238E27FC236}">
                <a16:creationId xmlns:a16="http://schemas.microsoft.com/office/drawing/2014/main" id="{54668A6F-C0D2-B24C-9B1F-B85FB3334BF7}"/>
              </a:ext>
            </a:extLst>
          </p:cNvPr>
          <p:cNvGraphicFramePr>
            <a:graphicFrameLocks noGrp="1"/>
          </p:cNvGraphicFramePr>
          <p:nvPr>
            <p:extLst>
              <p:ext uri="{D42A27DB-BD31-4B8C-83A1-F6EECF244321}">
                <p14:modId xmlns:p14="http://schemas.microsoft.com/office/powerpoint/2010/main" val="1437034545"/>
              </p:ext>
            </p:extLst>
          </p:nvPr>
        </p:nvGraphicFramePr>
        <p:xfrm>
          <a:off x="457200" y="23622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816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39D3-5941-954B-957F-0EA137C7EECA}"/>
              </a:ext>
            </a:extLst>
          </p:cNvPr>
          <p:cNvSpPr>
            <a:spLocks noGrp="1"/>
          </p:cNvSpPr>
          <p:nvPr>
            <p:ph type="title"/>
          </p:nvPr>
        </p:nvSpPr>
        <p:spPr/>
        <p:txBody>
          <a:bodyPr/>
          <a:lstStyle/>
          <a:p>
            <a:r>
              <a:rPr lang="en-US" dirty="0"/>
              <a:t>Common </a:t>
            </a:r>
            <a:r>
              <a:rPr lang="en-US" dirty="0" err="1">
                <a:latin typeface="Consolas" panose="020B0609020204030204" pitchFamily="49" charset="0"/>
                <a:cs typeface="Consolas" panose="020B0609020204030204" pitchFamily="49" charset="0"/>
              </a:rPr>
              <a:t>string.h</a:t>
            </a:r>
            <a:r>
              <a:rPr lang="en-US" dirty="0"/>
              <a:t> Functions</a:t>
            </a:r>
          </a:p>
        </p:txBody>
      </p:sp>
      <p:graphicFrame>
        <p:nvGraphicFramePr>
          <p:cNvPr id="4" name="Group 4">
            <a:extLst>
              <a:ext uri="{FF2B5EF4-FFF2-40B4-BE49-F238E27FC236}">
                <a16:creationId xmlns:a16="http://schemas.microsoft.com/office/drawing/2014/main" id="{0BC3C64A-0975-0848-8C3A-9856B8434729}"/>
              </a:ext>
            </a:extLst>
          </p:cNvPr>
          <p:cNvGraphicFramePr>
            <a:graphicFrameLocks noGrp="1"/>
          </p:cNvGraphicFramePr>
          <p:nvPr>
            <p:extLst>
              <p:ext uri="{D42A27DB-BD31-4B8C-83A1-F6EECF244321}">
                <p14:modId xmlns:p14="http://schemas.microsoft.com/office/powerpoint/2010/main" val="1594502418"/>
              </p:ext>
            </p:extLst>
          </p:nvPr>
        </p:nvGraphicFramePr>
        <p:xfrm>
          <a:off x="304800" y="1219200"/>
          <a:ext cx="11582400" cy="5535168"/>
        </p:xfrm>
        <a:graphic>
          <a:graphicData uri="http://schemas.openxmlformats.org/drawingml/2006/table">
            <a:tbl>
              <a:tblPr/>
              <a:tblGrid>
                <a:gridCol w="4610326">
                  <a:extLst>
                    <a:ext uri="{9D8B030D-6E8A-4147-A177-3AD203B41FA5}">
                      <a16:colId xmlns:a16="http://schemas.microsoft.com/office/drawing/2014/main" val="20000"/>
                    </a:ext>
                  </a:extLst>
                </a:gridCol>
                <a:gridCol w="6972074">
                  <a:extLst>
                    <a:ext uri="{9D8B030D-6E8A-4147-A177-3AD203B41FA5}">
                      <a16:colId xmlns:a16="http://schemas.microsoft.com/office/drawing/2014/main" val="20001"/>
                    </a:ext>
                  </a:extLst>
                </a:gridCol>
              </a:tblGrid>
              <a:tr h="368808">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Function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1" i="0" u="none" strike="noStrike" cap="none" normalizeH="0" baseline="0" dirty="0">
                          <a:ln>
                            <a:noFill/>
                          </a:ln>
                          <a:solidFill>
                            <a:schemeClr val="tx1"/>
                          </a:solidFill>
                          <a:effectLst/>
                          <a:latin typeface="Calibri" charset="0"/>
                          <a:ea typeface="Times New Roman" charset="0"/>
                          <a:cs typeface="Times New Roman" charset="0"/>
                        </a:rPr>
                        <a:t>Description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strlen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returns the # of chars in a C string (before null-terminating character).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a:t>
                      </a:r>
                      <a:r>
                        <a:rPr kumimoji="0" lang="en-US" altLang="x-none" sz="1800" b="0" i="0" u="none" strike="noStrike" cap="none" normalizeH="0" baseline="0" dirty="0">
                          <a:ln>
                            <a:noFill/>
                          </a:ln>
                          <a:solidFill>
                            <a:schemeClr val="tx1"/>
                          </a:solidFill>
                          <a:effectLst/>
                          <a:latin typeface="Consolas"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strncmp</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str1, str2,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cs typeface="Times New Roman" charset="0"/>
                        </a:rPr>
                        <a:t>compares two strings; returns 0 if identical, &lt;0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before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&gt;0 if </a:t>
                      </a:r>
                      <a:r>
                        <a:rPr kumimoji="0" lang="en-US" altLang="x-none" sz="1800" b="1" i="1" u="none" strike="noStrike" cap="none" normalizeH="0" baseline="0" dirty="0">
                          <a:ln>
                            <a:noFill/>
                          </a:ln>
                          <a:solidFill>
                            <a:schemeClr val="tx1"/>
                          </a:solidFill>
                          <a:effectLst/>
                          <a:latin typeface="Consolas" charset="0"/>
                        </a:rPr>
                        <a:t>str1</a:t>
                      </a:r>
                      <a:r>
                        <a:rPr kumimoji="0" lang="en-US" altLang="x-none" sz="1800" b="0" i="0" u="none" strike="noStrike" cap="none" normalizeH="0" baseline="0" dirty="0">
                          <a:ln>
                            <a:noFill/>
                          </a:ln>
                          <a:solidFill>
                            <a:schemeClr val="tx1"/>
                          </a:solidFill>
                          <a:effectLst/>
                          <a:latin typeface="Calibri" charset="0"/>
                          <a:cs typeface="Times New Roman" charset="0"/>
                        </a:rPr>
                        <a:t> comes after </a:t>
                      </a:r>
                      <a:r>
                        <a:rPr kumimoji="0" lang="en-US" altLang="x-none" sz="1800" b="1" i="1" u="none" strike="noStrike" cap="none" normalizeH="0" baseline="0" dirty="0">
                          <a:ln>
                            <a:noFill/>
                          </a:ln>
                          <a:solidFill>
                            <a:schemeClr val="tx1"/>
                          </a:solidFill>
                          <a:effectLst/>
                          <a:latin typeface="Consolas" charset="0"/>
                        </a:rPr>
                        <a:t>str2</a:t>
                      </a:r>
                      <a:r>
                        <a:rPr kumimoji="0" lang="en-US" altLang="x-none" sz="1800" b="0" i="0" u="none" strike="noStrike" cap="none" normalizeH="0" baseline="0" dirty="0">
                          <a:ln>
                            <a:noFill/>
                          </a:ln>
                          <a:solidFill>
                            <a:schemeClr val="tx1"/>
                          </a:solidFill>
                          <a:effectLst/>
                          <a:latin typeface="Calibri" charset="0"/>
                          <a:cs typeface="Times New Roman" charset="0"/>
                        </a:rPr>
                        <a:t> in alphabet. </a:t>
                      </a:r>
                      <a:r>
                        <a:rPr kumimoji="0" lang="en-US" altLang="x-none" sz="1800" b="1" i="1" u="none" strike="noStrike" cap="none" normalizeH="0" baseline="0" dirty="0" err="1">
                          <a:ln>
                            <a:noFill/>
                          </a:ln>
                          <a:solidFill>
                            <a:schemeClr val="tx1"/>
                          </a:solidFill>
                          <a:effectLst/>
                          <a:latin typeface="Consolas" charset="0"/>
                          <a:cs typeface="Times New Roman" charset="0"/>
                        </a:rPr>
                        <a:t>strncmp</a:t>
                      </a:r>
                      <a:r>
                        <a:rPr kumimoji="0" lang="en-US" altLang="x-none" sz="1800" b="1" i="1" u="none" strike="noStrike" cap="none" normalizeH="0" baseline="0" dirty="0">
                          <a:ln>
                            <a:noFill/>
                          </a:ln>
                          <a:solidFill>
                            <a:schemeClr val="tx1"/>
                          </a:solidFill>
                          <a:effectLst/>
                          <a:latin typeface="Consolas" charset="0"/>
                          <a:cs typeface="Times New Roman" charset="0"/>
                        </a:rPr>
                        <a:t> </a:t>
                      </a:r>
                      <a:r>
                        <a:rPr kumimoji="0" lang="en-US" altLang="x-none" sz="1800" b="0" i="0" u="none" strike="noStrike" cap="none" normalizeH="0" baseline="0" dirty="0">
                          <a:ln>
                            <a:noFill/>
                          </a:ln>
                          <a:solidFill>
                            <a:schemeClr val="tx1"/>
                          </a:solidFill>
                          <a:effectLst/>
                          <a:latin typeface="Calibri" charset="0"/>
                          <a:cs typeface="Times New Roman" charset="0"/>
                        </a:rPr>
                        <a:t>stops comparing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cs typeface="Times New Roman" charset="0"/>
                        </a:rPr>
                        <a:t> characters.</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120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character search: returns a pointer to the first occurrence of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err="1">
                          <a:ln>
                            <a:noFill/>
                          </a:ln>
                          <a:solidFill>
                            <a:schemeClr val="tx1"/>
                          </a:solidFill>
                          <a:effectLst/>
                          <a:latin typeface="Consolas" charset="0"/>
                        </a:rPr>
                        <a:t>ch</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was not found in </a:t>
                      </a:r>
                      <a:r>
                        <a:rPr kumimoji="0" lang="en-US" altLang="x-none" sz="1800" b="1" i="1" u="none" strike="noStrike" cap="none" normalizeH="0" baseline="0" dirty="0">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0" i="0" u="none" strike="noStrike" cap="none" normalizeH="0" baseline="0" dirty="0" err="1">
                          <a:ln>
                            <a:noFill/>
                          </a:ln>
                          <a:solidFill>
                            <a:schemeClr val="tx1"/>
                          </a:solidFill>
                          <a:effectLst/>
                          <a:latin typeface="Consolas" charset="0"/>
                        </a:rPr>
                        <a:t>strrchr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find the last occurrence.</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strstr</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a:ln>
                            <a:noFill/>
                          </a:ln>
                          <a:solidFill>
                            <a:schemeClr val="tx1"/>
                          </a:solidFill>
                          <a:effectLst/>
                          <a:latin typeface="Consolas" charset="0"/>
                        </a:rPr>
                        <a:t>haystack, needle</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string search: returns a pointer to the start of the first occurrence of </a:t>
                      </a:r>
                      <a:r>
                        <a:rPr kumimoji="0" lang="en-US" altLang="x-none" sz="1800" b="1" i="1" u="none" strike="noStrike" cap="none" normalizeH="0" baseline="0" dirty="0">
                          <a:ln>
                            <a:noFill/>
                          </a:ln>
                          <a:solidFill>
                            <a:schemeClr val="tx1"/>
                          </a:solidFill>
                          <a:effectLst/>
                          <a:latin typeface="Consolas" charset="0"/>
                        </a:rPr>
                        <a:t>needle</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 </a:t>
                      </a:r>
                      <a:r>
                        <a:rPr kumimoji="0" lang="en-US" altLang="x-none" sz="1800" b="1" i="1" u="none" strike="noStrike" cap="none" normalizeH="0" baseline="0" dirty="0">
                          <a:ln>
                            <a:noFill/>
                          </a:ln>
                          <a:solidFill>
                            <a:schemeClr val="tx1"/>
                          </a:solidFill>
                          <a:effectLst/>
                          <a:latin typeface="Consolas"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or </a:t>
                      </a:r>
                      <a:r>
                        <a:rPr kumimoji="0" lang="en-US" altLang="x-none" sz="1800" b="1" i="1" u="none" strike="noStrike" cap="none" normalizeH="0" baseline="0" dirty="0">
                          <a:ln>
                            <a:noFill/>
                          </a:ln>
                          <a:solidFill>
                            <a:schemeClr val="tx1"/>
                          </a:solidFill>
                          <a:effectLst/>
                          <a:latin typeface="Consolas" charset="0"/>
                        </a:rPr>
                        <a:t>NULL</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if </a:t>
                      </a:r>
                      <a:r>
                        <a:rPr kumimoji="0" lang="en-US" altLang="x-none" sz="1800" b="1" i="1" u="none" strike="noStrike" cap="none" normalizeH="0" baseline="0" dirty="0">
                          <a:ln>
                            <a:noFill/>
                          </a:ln>
                          <a:solidFill>
                            <a:schemeClr val="tx1"/>
                          </a:solidFill>
                          <a:effectLst/>
                          <a:latin typeface="Consolas" charset="0"/>
                        </a:rPr>
                        <a:t>needle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was not found in </a:t>
                      </a:r>
                      <a:r>
                        <a:rPr kumimoji="0" lang="en-US" altLang="x-none" sz="1800" b="1" i="1" u="none" strike="noStrike" cap="none" normalizeH="0" baseline="0" dirty="0">
                          <a:ln>
                            <a:noFill/>
                          </a:ln>
                          <a:solidFill>
                            <a:schemeClr val="tx1"/>
                          </a:solidFill>
                          <a:effectLst/>
                          <a:latin typeface="Consolas" charset="0"/>
                          <a:ea typeface="Times New Roman" charset="0"/>
                          <a:cs typeface="Times New Roman" charset="0"/>
                        </a:rPr>
                        <a:t>haystack</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strncpy</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copies characters in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to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including null-terminating character.  Assumes enough space in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Strings must not overlap.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trncpy</a:t>
                      </a:r>
                      <a:r>
                        <a:rPr kumimoji="0" lang="en-US" altLang="x-none" sz="1800" b="1"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chars, and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does 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 null-terminating char.</a:t>
                      </a:r>
                      <a:endParaRPr kumimoji="0" lang="en-US" altLang="x-none" sz="1800" b="0" i="0" u="none" strike="noStrike" cap="none" normalizeH="0" baseline="0" dirty="0">
                        <a:ln>
                          <a:noFill/>
                        </a:ln>
                        <a:solidFill>
                          <a:schemeClr val="tx1"/>
                        </a:solidFill>
                        <a:effectLst/>
                        <a:latin typeface="Consola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strncat</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1" i="1" u="none" strike="noStrike" cap="none" normalizeH="0" baseline="0" dirty="0">
                          <a:ln>
                            <a:noFill/>
                          </a:ln>
                          <a:solidFill>
                            <a:schemeClr val="tx1"/>
                          </a:solidFill>
                          <a:effectLst/>
                          <a:latin typeface="Consolas" charset="0"/>
                        </a:rPr>
                        <a:t>,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1" i="1" u="none" strike="noStrike" cap="none" normalizeH="0" baseline="0" dirty="0">
                          <a:ln>
                            <a:noFill/>
                          </a:ln>
                          <a:solidFill>
                            <a:schemeClr val="tx1"/>
                          </a:solidFill>
                          <a:effectLst/>
                          <a:latin typeface="Consolas" charset="0"/>
                        </a:rPr>
                        <a:t>, n</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concatenate </a:t>
                      </a:r>
                      <a:r>
                        <a:rPr kumimoji="0" lang="en-US" altLang="x-none" sz="1800" b="1" i="1" u="none" strike="noStrike" cap="none" normalizeH="0" baseline="0" dirty="0" err="1">
                          <a:ln>
                            <a:noFill/>
                          </a:ln>
                          <a:solidFill>
                            <a:schemeClr val="tx1"/>
                          </a:solidFill>
                          <a:effectLst/>
                          <a:latin typeface="Consolas" charset="0"/>
                        </a:rPr>
                        <a:t>src</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onto the end of </a:t>
                      </a:r>
                      <a:r>
                        <a:rPr kumimoji="0" lang="en-US" altLang="x-none" sz="1800" b="1" i="1" u="none" strike="noStrike" cap="none" normalizeH="0" baseline="0" dirty="0" err="1">
                          <a:ln>
                            <a:noFill/>
                          </a:ln>
                          <a:solidFill>
                            <a:schemeClr val="tx1"/>
                          </a:solidFill>
                          <a:effectLst/>
                          <a:latin typeface="Consolas" charset="0"/>
                        </a:rPr>
                        <a:t>dst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trncat</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stops concatenating after at most </a:t>
                      </a:r>
                      <a:r>
                        <a:rPr kumimoji="0" lang="en-US" altLang="x-none" sz="1800" b="1" i="1" u="none" strike="noStrike" cap="none" normalizeH="0" baseline="0" dirty="0">
                          <a:ln>
                            <a:noFill/>
                          </a:ln>
                          <a:solidFill>
                            <a:schemeClr val="tx1"/>
                          </a:solidFill>
                          <a:effectLst/>
                          <a:latin typeface="Consolas" charset="0"/>
                        </a:rPr>
                        <a:t>n</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Always</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adds a null-terminating character.</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79501">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0"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accept</a:t>
                      </a:r>
                      <a:r>
                        <a:rPr kumimoji="0" lang="en-US" altLang="x-none" sz="1800" b="0" i="0" u="none" strike="noStrike" cap="none" normalizeH="0" baseline="0" dirty="0">
                          <a:ln>
                            <a:noFill/>
                          </a:ln>
                          <a:solidFill>
                            <a:schemeClr val="tx1"/>
                          </a:solidFill>
                          <a:effectLst/>
                          <a:latin typeface="Consolas" charset="0"/>
                        </a:rPr>
                        <a:t>),</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x-none" sz="1800" b="0" i="0" u="none" strike="noStrike" cap="none" normalizeH="0" baseline="0" dirty="0" err="1">
                          <a:ln>
                            <a:noFill/>
                          </a:ln>
                          <a:solidFill>
                            <a:schemeClr val="tx1"/>
                          </a:solidFill>
                          <a:effectLst/>
                          <a:latin typeface="Consolas" charset="0"/>
                        </a:rPr>
                        <a:t>strcspn</a:t>
                      </a:r>
                      <a:r>
                        <a:rPr kumimoji="0" lang="en-US" altLang="x-none" sz="1800" b="0" i="0" u="none" strike="noStrike" cap="none" normalizeH="0" baseline="0" dirty="0">
                          <a:ln>
                            <a:noFill/>
                          </a:ln>
                          <a:solidFill>
                            <a:schemeClr val="tx1"/>
                          </a:solidFill>
                          <a:effectLst/>
                          <a:latin typeface="Consolas" charset="0"/>
                        </a:rPr>
                        <a:t>(</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1" i="1" u="none" strike="noStrike" cap="none" normalizeH="0" baseline="0" dirty="0">
                          <a:ln>
                            <a:noFill/>
                          </a:ln>
                          <a:solidFill>
                            <a:schemeClr val="tx1"/>
                          </a:solidFill>
                          <a:effectLst/>
                          <a:latin typeface="Consolas" charset="0"/>
                        </a:rPr>
                        <a:t>, reject</a:t>
                      </a:r>
                      <a:r>
                        <a:rPr kumimoji="0" lang="en-US" altLang="x-none" sz="18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x-none" sz="1800" b="1" i="0" u="none" strike="noStrike" cap="none" normalizeH="0" baseline="0" dirty="0" err="1">
                          <a:ln>
                            <a:noFill/>
                          </a:ln>
                          <a:solidFill>
                            <a:schemeClr val="tx1"/>
                          </a:solidFill>
                          <a:effectLst/>
                          <a:latin typeface="Consolas" charset="0"/>
                        </a:rPr>
                        <a:t>strspn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contains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only</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characters in </a:t>
                      </a:r>
                      <a:r>
                        <a:rPr kumimoji="0" lang="en-US" altLang="x-none" sz="1800" b="1" i="1" u="none" strike="noStrike" cap="none" normalizeH="0" baseline="0" dirty="0">
                          <a:ln>
                            <a:noFill/>
                          </a:ln>
                          <a:solidFill>
                            <a:schemeClr val="tx1"/>
                          </a:solidFill>
                          <a:effectLst/>
                          <a:latin typeface="Consolas" charset="0"/>
                        </a:rPr>
                        <a:t>accept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a:t>
                      </a:r>
                      <a:r>
                        <a:rPr kumimoji="0" lang="en-US" altLang="x-none" sz="1800" b="1" i="0" u="none" strike="noStrike" cap="none" normalizeH="0" baseline="0" dirty="0" err="1">
                          <a:ln>
                            <a:noFill/>
                          </a:ln>
                          <a:solidFill>
                            <a:schemeClr val="tx1"/>
                          </a:solidFill>
                          <a:effectLst/>
                          <a:latin typeface="Consolas" charset="0"/>
                          <a:ea typeface="Times New Roman" charset="0"/>
                          <a:cs typeface="Times New Roman" charset="0"/>
                        </a:rPr>
                        <a:t>s</a:t>
                      </a:r>
                      <a:r>
                        <a:rPr kumimoji="0" lang="en-US" altLang="x-none" sz="1800" b="1" i="0" u="none" strike="noStrike" cap="none" normalizeH="0" baseline="0" dirty="0" err="1">
                          <a:ln>
                            <a:noFill/>
                          </a:ln>
                          <a:solidFill>
                            <a:schemeClr val="tx1"/>
                          </a:solidFill>
                          <a:effectLst/>
                          <a:latin typeface="Consolas" charset="0"/>
                        </a:rPr>
                        <a:t>trcspn</a:t>
                      </a:r>
                      <a:r>
                        <a:rPr kumimoji="0" lang="en-US" altLang="x-none" sz="1800" b="0" i="0" u="none" strike="noStrike" cap="none" normalizeH="0" baseline="0" dirty="0">
                          <a:ln>
                            <a:noFill/>
                          </a:ln>
                          <a:solidFill>
                            <a:schemeClr val="tx1"/>
                          </a:solidFill>
                          <a:effectLst/>
                          <a:latin typeface="Consolas" charset="0"/>
                        </a:rPr>
                        <a:t> </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returns the length of the initial part of </a:t>
                      </a:r>
                      <a:r>
                        <a:rPr kumimoji="0" lang="en-US" altLang="x-none" sz="1800" b="1" i="1" u="none" strike="noStrike" cap="none" normalizeH="0" baseline="0" dirty="0" err="1">
                          <a:ln>
                            <a:noFill/>
                          </a:ln>
                          <a:solidFill>
                            <a:schemeClr val="tx1"/>
                          </a:solidFill>
                          <a:effectLst/>
                          <a:latin typeface="Consolas" charset="0"/>
                        </a:rPr>
                        <a:t>str</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which does </a:t>
                      </a:r>
                      <a:r>
                        <a:rPr kumimoji="0" lang="en-US" altLang="x-none" sz="1800" b="0" i="0" u="sng" strike="noStrike" cap="none" normalizeH="0" baseline="0" dirty="0">
                          <a:ln>
                            <a:noFill/>
                          </a:ln>
                          <a:solidFill>
                            <a:schemeClr val="tx1"/>
                          </a:solidFill>
                          <a:effectLst/>
                          <a:latin typeface="Calibri" charset="0"/>
                          <a:ea typeface="Times New Roman" charset="0"/>
                          <a:cs typeface="Times New Roman" charset="0"/>
                        </a:rPr>
                        <a:t>not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 contain any characters in </a:t>
                      </a:r>
                      <a:r>
                        <a:rPr kumimoji="0" lang="en-US" altLang="x-none" sz="1800" b="1" i="1" u="none" strike="noStrike" cap="none" normalizeH="0" baseline="0" dirty="0">
                          <a:ln>
                            <a:noFill/>
                          </a:ln>
                          <a:solidFill>
                            <a:schemeClr val="tx1"/>
                          </a:solidFill>
                          <a:effectLst/>
                          <a:latin typeface="Consolas" charset="0"/>
                        </a:rPr>
                        <a:t>reject</a:t>
                      </a:r>
                      <a:r>
                        <a:rPr kumimoji="0" lang="en-US" altLang="x-none" sz="1800" b="0" i="0" u="none" strike="noStrike" cap="none" normalizeH="0" baseline="0" dirty="0">
                          <a:ln>
                            <a:noFill/>
                          </a:ln>
                          <a:solidFill>
                            <a:schemeClr val="tx1"/>
                          </a:solidFill>
                          <a:effectLst/>
                          <a:latin typeface="Calibri" charset="0"/>
                          <a:ea typeface="Times New Roman" charset="0"/>
                          <a:cs typeface="Times New Roman" charset="0"/>
                        </a:rPr>
                        <a: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5934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C81A-9295-6C42-B90E-8426B2A37638}"/>
              </a:ext>
            </a:extLst>
          </p:cNvPr>
          <p:cNvSpPr>
            <a:spLocks noGrp="1"/>
          </p:cNvSpPr>
          <p:nvPr>
            <p:ph type="title"/>
          </p:nvPr>
        </p:nvSpPr>
        <p:spPr/>
        <p:txBody>
          <a:bodyPr/>
          <a:lstStyle/>
          <a:p>
            <a:r>
              <a:rPr lang="en-US" dirty="0"/>
              <a:t>Substrings</a:t>
            </a:r>
          </a:p>
        </p:txBody>
      </p:sp>
      <p:sp>
        <p:nvSpPr>
          <p:cNvPr id="3" name="Content Placeholder 2">
            <a:extLst>
              <a:ext uri="{FF2B5EF4-FFF2-40B4-BE49-F238E27FC236}">
                <a16:creationId xmlns:a16="http://schemas.microsoft.com/office/drawing/2014/main" id="{E9A82888-F01E-0440-A4B4-A204AA4FD692}"/>
              </a:ext>
            </a:extLst>
          </p:cNvPr>
          <p:cNvSpPr>
            <a:spLocks noGrp="1"/>
          </p:cNvSpPr>
          <p:nvPr>
            <p:ph idx="1"/>
          </p:nvPr>
        </p:nvSpPr>
        <p:spPr/>
        <p:txBody>
          <a:bodyPr/>
          <a:lstStyle/>
          <a:p>
            <a:pPr marL="0" indent="0">
              <a:buNone/>
            </a:pPr>
            <a:r>
              <a:rPr lang="en-US" dirty="0"/>
              <a:t>We can combine pointer arithmetic and copying to make any substrings we’d like.</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Want just "ace"</a:t>
            </a:r>
            <a:endParaRPr lang="en-US" dirty="0"/>
          </a:p>
          <a:p>
            <a:pPr marL="0" indent="0">
              <a:spcBef>
                <a:spcPts val="0"/>
              </a:spcBef>
              <a:buNone/>
            </a:pPr>
            <a:r>
              <a:rPr lang="en-US" dirty="0">
                <a:latin typeface="Consolas" panose="020B0609020204030204" pitchFamily="49" charset="0"/>
                <a:cs typeface="Consolas" panose="020B0609020204030204" pitchFamily="49" charset="0"/>
              </a:rPr>
              <a:t>char str1[8];</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(str1, </a:t>
            </a:r>
            <a:r>
              <a:rPr lang="en-US" dirty="0">
                <a:solidFill>
                  <a:srgbClr val="0432FF"/>
                </a:solidFill>
                <a:latin typeface="Consolas" panose="020B0609020204030204" pitchFamily="49" charset="0"/>
                <a:cs typeface="Consolas" panose="020B0609020204030204" pitchFamily="49" charset="0"/>
              </a:rPr>
              <a:t>"racecar"</a:t>
            </a:r>
            <a:r>
              <a:rPr lang="en-US" dirty="0">
                <a:latin typeface="Consolas" panose="020B0609020204030204" pitchFamily="49" charset="0"/>
                <a:cs typeface="Consolas" panose="020B0609020204030204" pitchFamily="49" charset="0"/>
              </a:rPr>
              <a:t>);</a:t>
            </a:r>
            <a:endParaRPr lang="en-US" dirty="0"/>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latin typeface="Consolas" panose="020B0609020204030204" pitchFamily="49" charset="0"/>
                <a:cs typeface="Consolas" panose="020B0609020204030204" pitchFamily="49" charset="0"/>
              </a:rPr>
              <a:t>char str2[4];</a:t>
            </a:r>
          </a:p>
          <a:p>
            <a:pPr marL="0" indent="0">
              <a:spcBef>
                <a:spcPts val="0"/>
              </a:spcBef>
              <a:buNone/>
            </a:pPr>
            <a:r>
              <a:rPr lang="en-US" dirty="0" err="1">
                <a:latin typeface="Consolas" panose="020B0609020204030204" pitchFamily="49" charset="0"/>
                <a:cs typeface="Consolas" panose="020B0609020204030204" pitchFamily="49" charset="0"/>
              </a:rPr>
              <a:t>strncpy</a:t>
            </a:r>
            <a:r>
              <a:rPr lang="en-US" dirty="0">
                <a:latin typeface="Consolas" panose="020B0609020204030204" pitchFamily="49" charset="0"/>
                <a:cs typeface="Consolas" panose="020B0609020204030204" pitchFamily="49" charset="0"/>
              </a:rPr>
              <a:t>(str2, str1 + 1, 3);</a:t>
            </a:r>
          </a:p>
          <a:p>
            <a:pPr marL="0" indent="0">
              <a:spcBef>
                <a:spcPts val="0"/>
              </a:spcBef>
              <a:buNone/>
            </a:pPr>
            <a:r>
              <a:rPr lang="en-US" dirty="0">
                <a:latin typeface="Consolas" panose="020B0609020204030204" pitchFamily="49" charset="0"/>
                <a:cs typeface="Consolas" panose="020B0609020204030204" pitchFamily="49" charset="0"/>
              </a:rPr>
              <a:t>str2[3] = </a:t>
            </a:r>
            <a:r>
              <a:rPr lang="en-US" dirty="0">
                <a:solidFill>
                  <a:srgbClr val="0432FF"/>
                </a:solidFill>
                <a:latin typeface="Consolas" panose="020B0609020204030204" pitchFamily="49" charset="0"/>
                <a:cs typeface="Consolas" panose="020B0609020204030204" pitchFamily="49" charset="0"/>
              </a:rPr>
              <a:t>'\0'</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str1);		</a:t>
            </a:r>
            <a:r>
              <a:rPr lang="en-US" dirty="0">
                <a:solidFill>
                  <a:srgbClr val="00B050"/>
                </a:solidFill>
                <a:latin typeface="Consolas" panose="020B0609020204030204" pitchFamily="49" charset="0"/>
                <a:cs typeface="Consolas" panose="020B0609020204030204" pitchFamily="49" charset="0"/>
              </a:rPr>
              <a:t>// racecar</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str2);		</a:t>
            </a:r>
            <a:r>
              <a:rPr lang="en-US" dirty="0">
                <a:solidFill>
                  <a:srgbClr val="00B050"/>
                </a:solidFill>
                <a:latin typeface="Consolas" panose="020B0609020204030204" pitchFamily="49" charset="0"/>
                <a:cs typeface="Consolas" panose="020B0609020204030204" pitchFamily="49" charset="0"/>
              </a:rPr>
              <a:t>// ace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4538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7621B4-636C-F246-96ED-253CAE404416}"/>
              </a:ext>
            </a:extLst>
          </p:cNvPr>
          <p:cNvSpPr>
            <a:spLocks noGrp="1"/>
          </p:cNvSpPr>
          <p:nvPr>
            <p:ph type="title"/>
          </p:nvPr>
        </p:nvSpPr>
        <p:spPr/>
        <p:txBody>
          <a:bodyPr/>
          <a:lstStyle/>
          <a:p>
            <a:r>
              <a:rPr lang="en-US" dirty="0"/>
              <a:t>char * vs. char[]</a:t>
            </a:r>
          </a:p>
        </p:txBody>
      </p:sp>
      <p:sp>
        <p:nvSpPr>
          <p:cNvPr id="5" name="Content Placeholder 4">
            <a:extLst>
              <a:ext uri="{FF2B5EF4-FFF2-40B4-BE49-F238E27FC236}">
                <a16:creationId xmlns:a16="http://schemas.microsoft.com/office/drawing/2014/main" id="{DA4FD456-8BAF-9C4A-B4E8-B49EE4D3BDCD}"/>
              </a:ext>
            </a:extLst>
          </p:cNvPr>
          <p:cNvSpPr>
            <a:spLocks noGrp="1"/>
          </p:cNvSpPr>
          <p:nvPr>
            <p:ph idx="1"/>
          </p:nvPr>
        </p:nvSpPr>
        <p:spPr/>
        <p:txBody>
          <a:bodyPr/>
          <a:lstStyle/>
          <a:p>
            <a:r>
              <a:rPr lang="en-US" dirty="0"/>
              <a:t>char * is an 8-byte pointer – it stores an address of a character</a:t>
            </a:r>
          </a:p>
          <a:p>
            <a:r>
              <a:rPr lang="en-US" dirty="0"/>
              <a:t>char[] is an array of characters – it stores the actual characters in a string</a:t>
            </a:r>
          </a:p>
          <a:p>
            <a:r>
              <a:rPr lang="en-US" dirty="0"/>
              <a:t>When you pass a char[] as a parameter, it is automatically passed as a char * (pointer to its first character)</a:t>
            </a:r>
          </a:p>
        </p:txBody>
      </p:sp>
    </p:spTree>
    <p:extLst>
      <p:ext uri="{BB962C8B-B14F-4D97-AF65-F5344CB8AC3E}">
        <p14:creationId xmlns:p14="http://schemas.microsoft.com/office/powerpoint/2010/main" val="765642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AEB5-5B24-614B-891F-6138205676E8}"/>
              </a:ext>
            </a:extLst>
          </p:cNvPr>
          <p:cNvSpPr>
            <a:spLocks noGrp="1"/>
          </p:cNvSpPr>
          <p:nvPr>
            <p:ph type="title"/>
          </p:nvPr>
        </p:nvSpPr>
        <p:spPr/>
        <p:txBody>
          <a:bodyPr/>
          <a:lstStyle/>
          <a:p>
            <a:r>
              <a:rPr lang="en-US" dirty="0"/>
              <a:t>char * vs. char[]</a:t>
            </a:r>
          </a:p>
        </p:txBody>
      </p:sp>
      <p:sp>
        <p:nvSpPr>
          <p:cNvPr id="3" name="Content Placeholder 2">
            <a:extLst>
              <a:ext uri="{FF2B5EF4-FFF2-40B4-BE49-F238E27FC236}">
                <a16:creationId xmlns:a16="http://schemas.microsoft.com/office/drawing/2014/main" id="{2B2AA766-C3BE-E449-A812-7FB0FD45EE7C}"/>
              </a:ext>
            </a:extLst>
          </p:cNvPr>
          <p:cNvSpPr>
            <a:spLocks noGrp="1"/>
          </p:cNvSpPr>
          <p:nvPr>
            <p:ph idx="1"/>
          </p:nvPr>
        </p:nvSpPr>
        <p:spPr>
          <a:xfrm>
            <a:off x="152400" y="1295400"/>
            <a:ext cx="11811000" cy="5486400"/>
          </a:xfrm>
        </p:spPr>
        <p:txBody>
          <a:bodyPr/>
          <a:lstStyle/>
          <a:p>
            <a:pPr marL="0" indent="0" algn="ctr">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r>
              <a:rPr lang="en-US" dirty="0">
                <a:latin typeface="Consolas" panose="020B0609020204030204" pitchFamily="49" charset="0"/>
                <a:cs typeface="Consolas" panose="020B0609020204030204" pitchFamily="49" charset="0"/>
              </a:rPr>
              <a:t>[]</a:t>
            </a:r>
          </a:p>
          <a:p>
            <a:pPr marL="0" indent="0" algn="ctr">
              <a:buNone/>
            </a:pPr>
            <a:r>
              <a:rPr lang="en-US" b="1" dirty="0">
                <a:latin typeface="Consolas" panose="020B0609020204030204" pitchFamily="49" charset="0"/>
                <a:cs typeface="Consolas" panose="020B0609020204030204" pitchFamily="49" charset="0"/>
              </a:rPr>
              <a:t>vs</a:t>
            </a:r>
          </a:p>
          <a:p>
            <a:pPr marL="0" indent="0" algn="ctr">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myString</a:t>
            </a:r>
            <a:endParaRPr lang="en-US" altLang="x-none" dirty="0"/>
          </a:p>
          <a:p>
            <a:pPr marL="0" indent="0">
              <a:buNone/>
            </a:pPr>
            <a:r>
              <a:rPr lang="en-US" altLang="x-none" dirty="0"/>
              <a:t>You can create char * pointers to point to any character in an existing string and reassign them since they are just pointer variables.  You </a:t>
            </a:r>
            <a:r>
              <a:rPr lang="en-US" altLang="x-none" b="1" dirty="0"/>
              <a:t>cannot</a:t>
            </a:r>
            <a:r>
              <a:rPr lang="en-US" altLang="x-none" dirty="0"/>
              <a:t> reassign an array.</a:t>
            </a:r>
            <a:endParaRPr lang="en-US" altLang="x-none" b="1" dirty="0"/>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[6];</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 </a:t>
            </a:r>
            <a:r>
              <a:rPr lang="en-US" sz="2400" dirty="0">
                <a:solidFill>
                  <a:srgbClr val="0432FF"/>
                </a:solidFill>
                <a:latin typeface="Consolas" panose="020B0609020204030204" pitchFamily="49" charset="0"/>
                <a:cs typeface="Consolas" panose="020B0609020204030204" pitchFamily="49" charset="0"/>
              </a:rPr>
              <a:t>"Hello"</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strike="sngStrike" dirty="0" err="1">
                <a:latin typeface="Consolas" panose="020B0609020204030204" pitchFamily="49" charset="0"/>
                <a:cs typeface="Consolas" panose="020B0609020204030204" pitchFamily="49" charset="0"/>
              </a:rPr>
              <a:t>myString</a:t>
            </a:r>
            <a:r>
              <a:rPr lang="en-US" sz="2400" strike="sngStrike" dirty="0">
                <a:latin typeface="Consolas" panose="020B0609020204030204" pitchFamily="49" charset="0"/>
                <a:cs typeface="Consolas" panose="020B0609020204030204" pitchFamily="49" charset="0"/>
              </a:rPr>
              <a:t> = </a:t>
            </a:r>
            <a:r>
              <a:rPr lang="en-US" sz="2400" strike="sngStrike" dirty="0">
                <a:solidFill>
                  <a:srgbClr val="0432FF"/>
                </a:solidFill>
                <a:latin typeface="Consolas" panose="020B0609020204030204" pitchFamily="49" charset="0"/>
                <a:cs typeface="Consolas" panose="020B0609020204030204" pitchFamily="49" charset="0"/>
              </a:rPr>
              <a:t>"Another string"</a:t>
            </a:r>
            <a:r>
              <a:rPr lang="en-US" sz="2400" strike="sngStrike" dirty="0">
                <a:latin typeface="Consolas" panose="020B0609020204030204" pitchFamily="49" charset="0"/>
                <a:cs typeface="Consolas" panose="020B0609020204030204" pitchFamily="49" charset="0"/>
              </a:rPr>
              <a:t>;</a:t>
            </a:r>
            <a:r>
              <a:rPr lang="en-US" sz="2400" dirty="0">
                <a:latin typeface="Consolas" panose="020B0609020204030204" pitchFamily="49" charset="0"/>
                <a:cs typeface="Consolas" panose="020B0609020204030204" pitchFamily="49" charset="0"/>
              </a:rPr>
              <a:t>			</a:t>
            </a:r>
            <a:r>
              <a:rPr lang="en-US" sz="2400" b="1" dirty="0">
                <a:solidFill>
                  <a:srgbClr val="00B050"/>
                </a:solidFill>
                <a:latin typeface="Consolas" panose="020B0609020204030204" pitchFamily="49" charset="0"/>
                <a:cs typeface="Consolas" panose="020B0609020204030204" pitchFamily="49" charset="0"/>
              </a:rPr>
              <a:t>// not allowed!</a:t>
            </a:r>
          </a:p>
          <a:p>
            <a:pPr marL="0" indent="0">
              <a:spcBef>
                <a:spcPts val="0"/>
              </a:spcBef>
              <a:buNone/>
            </a:pP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a:t>
            </a:r>
            <a:r>
              <a:rPr lang="en-US" sz="2400" dirty="0" err="1">
                <a:latin typeface="Consolas" panose="020B0609020204030204" pitchFamily="49" charset="0"/>
                <a:cs typeface="Consolas" panose="020B0609020204030204" pitchFamily="49" charset="0"/>
              </a:rPr>
              <a:t>myOtherString</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myString</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err="1">
                <a:latin typeface="Consolas" panose="020B0609020204030204" pitchFamily="49" charset="0"/>
                <a:cs typeface="Consolas" panose="020B0609020204030204" pitchFamily="49" charset="0"/>
              </a:rPr>
              <a:t>myOtherString</a:t>
            </a:r>
            <a:r>
              <a:rPr lang="en-US" sz="2400" dirty="0">
                <a:latin typeface="Consolas" panose="020B0609020204030204" pitchFamily="49" charset="0"/>
                <a:cs typeface="Consolas" panose="020B0609020204030204" pitchFamily="49" charset="0"/>
              </a:rPr>
              <a:t> = </a:t>
            </a:r>
            <a:r>
              <a:rPr lang="en-US" sz="2400" dirty="0" err="1">
                <a:latin typeface="Consolas" panose="020B0609020204030204" pitchFamily="49" charset="0"/>
                <a:cs typeface="Consolas" panose="020B0609020204030204" pitchFamily="49" charset="0"/>
              </a:rPr>
              <a:t>somethingElse</a:t>
            </a:r>
            <a:r>
              <a:rPr lang="en-US" sz="2400" dirty="0">
                <a:latin typeface="Consolas" panose="020B0609020204030204" pitchFamily="49" charset="0"/>
                <a:cs typeface="Consolas" panose="020B0609020204030204" pitchFamily="49" charset="0"/>
              </a:rPr>
              <a:t>;			</a:t>
            </a:r>
            <a:r>
              <a:rPr lang="en-US" sz="2400" b="1" dirty="0">
                <a:solidFill>
                  <a:srgbClr val="00B050"/>
                </a:solidFill>
                <a:latin typeface="Consolas" panose="020B0609020204030204" pitchFamily="49" charset="0"/>
                <a:cs typeface="Consolas" panose="020B0609020204030204" pitchFamily="49" charset="0"/>
              </a:rPr>
              <a:t>// ok</a:t>
            </a:r>
          </a:p>
          <a:p>
            <a:pPr marL="0" indent="0">
              <a:buNone/>
            </a:pPr>
            <a:endParaRPr lang="en-US" altLang="x-none" dirty="0"/>
          </a:p>
        </p:txBody>
      </p:sp>
    </p:spTree>
    <p:extLst>
      <p:ext uri="{BB962C8B-B14F-4D97-AF65-F5344CB8AC3E}">
        <p14:creationId xmlns:p14="http://schemas.microsoft.com/office/powerpoint/2010/main" val="240796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b="1" u="sng" dirty="0"/>
              <a:t>Searching in Strings</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3207606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Letters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strchr</a:t>
            </a:r>
            <a:r>
              <a:rPr lang="en-US" dirty="0"/>
              <a:t> returns a pointer to the first occurrence of a character in a string, or NULL if the character is not in the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bailey[7];</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strchr</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bailey);			</a:t>
            </a:r>
            <a:r>
              <a:rPr lang="en-US" dirty="0">
                <a:solidFill>
                  <a:srgbClr val="00B050"/>
                </a:solidFill>
                <a:latin typeface="Consolas" panose="020B0609020204030204" pitchFamily="49" charset="0"/>
                <a:cs typeface="Consolas" panose="020B0609020204030204" pitchFamily="49" charset="0"/>
              </a:rPr>
              <a:t>// Bailey</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letterI</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a:t>
            </a:r>
            <a:r>
              <a:rPr lang="en-US" dirty="0" err="1">
                <a:solidFill>
                  <a:srgbClr val="00B050"/>
                </a:solidFill>
                <a:latin typeface="Consolas" panose="020B0609020204030204" pitchFamily="49" charset="0"/>
                <a:cs typeface="Consolas" panose="020B0609020204030204" pitchFamily="49" charset="0"/>
              </a:rPr>
              <a:t>iley</a:t>
            </a: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letter, </a:t>
            </a:r>
            <a:r>
              <a:rPr lang="en-US" dirty="0" err="1">
                <a:latin typeface="Consolas" panose="020B0609020204030204" pitchFamily="49" charset="0"/>
                <a:cs typeface="Consolas" panose="020B0609020204030204" pitchFamily="49" charset="0"/>
              </a:rPr>
              <a:t>strchr</a:t>
            </a:r>
            <a:r>
              <a:rPr lang="en-US" dirty="0"/>
              <a:t> returns a pointer to the </a:t>
            </a:r>
            <a:r>
              <a:rPr lang="en-US" i="1" dirty="0"/>
              <a:t>first</a:t>
            </a:r>
            <a:r>
              <a:rPr lang="en-US" dirty="0"/>
              <a:t> one.  Use </a:t>
            </a:r>
            <a:r>
              <a:rPr lang="en-US" dirty="0" err="1">
                <a:latin typeface="Consolas" panose="020B0609020204030204" pitchFamily="49" charset="0"/>
                <a:cs typeface="Consolas" panose="020B0609020204030204" pitchFamily="49" charset="0"/>
              </a:rPr>
              <a:t>str</a:t>
            </a:r>
            <a:r>
              <a:rPr lang="en-US" b="1" u="sng" dirty="0" err="1">
                <a:latin typeface="Consolas" panose="020B0609020204030204" pitchFamily="49" charset="0"/>
                <a:cs typeface="Consolas" panose="020B0609020204030204" pitchFamily="49" charset="0"/>
              </a:rPr>
              <a:t>r</a:t>
            </a:r>
            <a:r>
              <a:rPr lang="en-US" dirty="0" err="1">
                <a:latin typeface="Consolas" panose="020B0609020204030204" pitchFamily="49" charset="0"/>
                <a:cs typeface="Consolas" panose="020B0609020204030204" pitchFamily="49" charset="0"/>
              </a:rPr>
              <a:t>chr</a:t>
            </a:r>
            <a:r>
              <a:rPr lang="en-US" dirty="0"/>
              <a:t> to obtain a pointer to the </a:t>
            </a:r>
            <a:r>
              <a:rPr lang="en-US" i="1" dirty="0"/>
              <a:t>last </a:t>
            </a:r>
            <a:r>
              <a:rPr lang="en-US" dirty="0"/>
              <a:t>occurrence.</a:t>
            </a:r>
          </a:p>
        </p:txBody>
      </p:sp>
      <p:pic>
        <p:nvPicPr>
          <p:cNvPr id="6" name="Picture 5" descr="A picture of Bailey lying in a dog bed">
            <a:extLst>
              <a:ext uri="{FF2B5EF4-FFF2-40B4-BE49-F238E27FC236}">
                <a16:creationId xmlns:a16="http://schemas.microsoft.com/office/drawing/2014/main" id="{61441EC4-F749-9043-8E1C-2DE646391473}"/>
              </a:ext>
            </a:extLst>
          </p:cNvPr>
          <p:cNvPicPr>
            <a:picLocks noChangeAspect="1"/>
          </p:cNvPicPr>
          <p:nvPr/>
        </p:nvPicPr>
        <p:blipFill rotWithShape="1">
          <a:blip r:embed="rId3"/>
          <a:srcRect t="47778" r="17407" b="15556"/>
          <a:stretch/>
        </p:blipFill>
        <p:spPr>
          <a:xfrm>
            <a:off x="8534400" y="1828800"/>
            <a:ext cx="3200400" cy="18944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4585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E708-DB73-2845-B715-7EB725070185}"/>
              </a:ext>
            </a:extLst>
          </p:cNvPr>
          <p:cNvSpPr>
            <a:spLocks noGrp="1"/>
          </p:cNvSpPr>
          <p:nvPr>
            <p:ph type="title"/>
          </p:nvPr>
        </p:nvSpPr>
        <p:spPr/>
        <p:txBody>
          <a:bodyPr/>
          <a:lstStyle/>
          <a:p>
            <a:r>
              <a:rPr lang="en-US" dirty="0"/>
              <a:t>Searching For Strings</a:t>
            </a:r>
          </a:p>
        </p:txBody>
      </p:sp>
      <p:sp>
        <p:nvSpPr>
          <p:cNvPr id="3" name="Content Placeholder 2">
            <a:extLst>
              <a:ext uri="{FF2B5EF4-FFF2-40B4-BE49-F238E27FC236}">
                <a16:creationId xmlns:a16="http://schemas.microsoft.com/office/drawing/2014/main" id="{778FB427-267C-6944-A7D9-CFA9CAC60D75}"/>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strstr</a:t>
            </a:r>
            <a:r>
              <a:rPr lang="en-US" dirty="0"/>
              <a:t> returns a pointer to the first occurrence of the second string in the first, or NULL if it cannot be found.</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bailey[11];</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strstr</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bailey);			</a:t>
            </a:r>
            <a:r>
              <a:rPr lang="en-US" dirty="0">
                <a:solidFill>
                  <a:srgbClr val="00B050"/>
                </a:solidFill>
                <a:latin typeface="Consolas" panose="020B0609020204030204" pitchFamily="49" charset="0"/>
                <a:cs typeface="Consolas" panose="020B0609020204030204" pitchFamily="49" charset="0"/>
              </a:rPr>
              <a:t>// Bailey Dog</a:t>
            </a:r>
          </a:p>
          <a:p>
            <a:pPr marL="0" indent="0">
              <a:spcBef>
                <a:spcPts val="0"/>
              </a:spcBef>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substr</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Dog</a:t>
            </a:r>
          </a:p>
          <a:p>
            <a:pPr marL="0" indent="0">
              <a:spcBef>
                <a:spcPts val="0"/>
              </a:spcBef>
              <a:buNone/>
            </a:pPr>
            <a:endParaRPr lang="en-US" dirty="0">
              <a:solidFill>
                <a:srgbClr val="00B050"/>
              </a:solidFill>
              <a:latin typeface="Consolas" panose="020B0609020204030204" pitchFamily="49" charset="0"/>
              <a:cs typeface="Consolas" panose="020B0609020204030204" pitchFamily="49" charset="0"/>
            </a:endParaRPr>
          </a:p>
          <a:p>
            <a:pPr marL="0" indent="0">
              <a:spcBef>
                <a:spcPts val="0"/>
              </a:spcBef>
              <a:buNone/>
            </a:pPr>
            <a:r>
              <a:rPr lang="en-US" dirty="0"/>
              <a:t>If there are multiple occurrences of the string, </a:t>
            </a:r>
            <a:r>
              <a:rPr lang="en-US" dirty="0" err="1">
                <a:latin typeface="Consolas" panose="020B0609020204030204" pitchFamily="49" charset="0"/>
                <a:cs typeface="Consolas" panose="020B0609020204030204" pitchFamily="49" charset="0"/>
              </a:rPr>
              <a:t>strstr</a:t>
            </a:r>
            <a:r>
              <a:rPr lang="en-US" dirty="0"/>
              <a:t> returns a pointer to the </a:t>
            </a:r>
            <a:r>
              <a:rPr lang="en-US" i="1" dirty="0"/>
              <a:t>first</a:t>
            </a:r>
            <a:r>
              <a:rPr lang="en-US" dirty="0"/>
              <a:t> one.</a:t>
            </a:r>
          </a:p>
        </p:txBody>
      </p:sp>
    </p:spTree>
    <p:extLst>
      <p:ext uri="{BB962C8B-B14F-4D97-AF65-F5344CB8AC3E}">
        <p14:creationId xmlns:p14="http://schemas.microsoft.com/office/powerpoint/2010/main" val="380580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strspn</a:t>
            </a:r>
            <a:r>
              <a:rPr lang="en-US" dirty="0"/>
              <a:t> returns the </a:t>
            </a:r>
            <a:r>
              <a:rPr lang="en-US" i="1" dirty="0"/>
              <a:t>length</a:t>
            </a:r>
            <a:r>
              <a:rPr lang="en-US" dirty="0"/>
              <a:t> of the initial part of the first string which contains only characters in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aBeoi</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3</a:t>
            </a:r>
          </a:p>
        </p:txBody>
      </p:sp>
      <p:sp>
        <p:nvSpPr>
          <p:cNvPr id="4" name="TextBox 3">
            <a:extLst>
              <a:ext uri="{FF2B5EF4-FFF2-40B4-BE49-F238E27FC236}">
                <a16:creationId xmlns:a16="http://schemas.microsoft.com/office/drawing/2014/main" id="{B3FEA5D9-8351-BF47-B2C3-74163B117036}"/>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not 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24412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81D4-1D56-F148-8076-ED3C4A63144A}"/>
              </a:ext>
            </a:extLst>
          </p:cNvPr>
          <p:cNvSpPr>
            <a:spLocks noGrp="1"/>
          </p:cNvSpPr>
          <p:nvPr>
            <p:ph type="title"/>
          </p:nvPr>
        </p:nvSpPr>
        <p:spPr/>
        <p:txBody>
          <a:bodyPr/>
          <a:lstStyle/>
          <a:p>
            <a:r>
              <a:rPr lang="en-US" dirty="0"/>
              <a:t>String Spans</a:t>
            </a:r>
          </a:p>
        </p:txBody>
      </p:sp>
      <p:sp>
        <p:nvSpPr>
          <p:cNvPr id="3" name="Content Placeholder 2">
            <a:extLst>
              <a:ext uri="{FF2B5EF4-FFF2-40B4-BE49-F238E27FC236}">
                <a16:creationId xmlns:a16="http://schemas.microsoft.com/office/drawing/2014/main" id="{8A3CF353-1F38-6241-8863-7068D78FAC5B}"/>
              </a:ext>
            </a:extLst>
          </p:cNvPr>
          <p:cNvSpPr>
            <a:spLocks noGrp="1"/>
          </p:cNvSpPr>
          <p:nvPr>
            <p:ph idx="1"/>
          </p:nvPr>
        </p:nvSpPr>
        <p:spPr/>
        <p:txBody>
          <a:bodyPr/>
          <a:lstStyle/>
          <a:p>
            <a:pPr marL="0" indent="0">
              <a:buNone/>
            </a:pPr>
            <a:r>
              <a:rPr lang="en-US" dirty="0" err="1">
                <a:latin typeface="Consolas" panose="020B0609020204030204" pitchFamily="49" charset="0"/>
                <a:cs typeface="Consolas" panose="020B0609020204030204" pitchFamily="49" charset="0"/>
              </a:rPr>
              <a:t>strcspn</a:t>
            </a:r>
            <a:r>
              <a:rPr lang="en-US" dirty="0"/>
              <a:t> (c = “complement”) returns the </a:t>
            </a:r>
            <a:r>
              <a:rPr lang="en-US" i="1" dirty="0"/>
              <a:t>length</a:t>
            </a:r>
            <a:r>
              <a:rPr lang="en-US" dirty="0"/>
              <a:t> of the initial part of the first string which contains only characters </a:t>
            </a:r>
            <a:r>
              <a:rPr lang="en-US" u="sng" dirty="0"/>
              <a:t>not in</a:t>
            </a:r>
            <a:r>
              <a:rPr lang="en-US" dirty="0"/>
              <a:t> the second string.</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bailey[10];</a:t>
            </a:r>
          </a:p>
          <a:p>
            <a:pPr marL="0" indent="0">
              <a:spcBef>
                <a:spcPts val="0"/>
              </a:spcBef>
              <a:buNone/>
            </a:pPr>
            <a:r>
              <a:rPr lang="en-US" dirty="0" err="1">
                <a:latin typeface="Consolas" panose="020B0609020204030204" pitchFamily="49" charset="0"/>
                <a:cs typeface="Consolas" panose="020B0609020204030204" pitchFamily="49" charset="0"/>
              </a:rPr>
              <a:t>strcpy</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"Bailey Dog"</a:t>
            </a:r>
            <a:r>
              <a:rPr lang="en-US" dirty="0">
                <a:latin typeface="Consolas" panose="020B0609020204030204" pitchFamily="49" charset="0"/>
                <a:cs typeface="Consolas" panose="020B0609020204030204" pitchFamily="49" charset="0"/>
              </a:rPr>
              <a:t>);</a:t>
            </a:r>
          </a:p>
          <a:p>
            <a:pPr marL="0" indent="0">
              <a:spcBef>
                <a:spcPts val="0"/>
              </a:spcBef>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driso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a:solidFill>
                  <a:srgbClr val="00B050"/>
                </a:solidFill>
                <a:latin typeface="Consolas" panose="020B0609020204030204" pitchFamily="49" charset="0"/>
                <a:cs typeface="Consolas" panose="020B0609020204030204" pitchFamily="49" charset="0"/>
              </a:rPr>
              <a:t>// 2</a:t>
            </a:r>
          </a:p>
        </p:txBody>
      </p:sp>
      <p:sp>
        <p:nvSpPr>
          <p:cNvPr id="4" name="TextBox 3">
            <a:extLst>
              <a:ext uri="{FF2B5EF4-FFF2-40B4-BE49-F238E27FC236}">
                <a16:creationId xmlns:a16="http://schemas.microsoft.com/office/drawing/2014/main" id="{1AB137B0-B48E-9949-8125-9E99BA18BF41}"/>
              </a:ext>
            </a:extLst>
          </p:cNvPr>
          <p:cNvSpPr txBox="1"/>
          <p:nvPr/>
        </p:nvSpPr>
        <p:spPr>
          <a:xfrm>
            <a:off x="457200" y="5368406"/>
            <a:ext cx="11277600" cy="1077218"/>
          </a:xfrm>
          <a:prstGeom prst="rect">
            <a:avLst/>
          </a:prstGeom>
          <a:noFill/>
        </p:spPr>
        <p:txBody>
          <a:bodyPr wrap="square" rtlCol="0">
            <a:spAutoFit/>
          </a:bodyPr>
          <a:lstStyle/>
          <a:p>
            <a:pPr algn="l"/>
            <a:r>
              <a:rPr lang="en-US" sz="3200" b="1" dirty="0">
                <a:solidFill>
                  <a:srgbClr val="0432FF"/>
                </a:solidFill>
                <a:latin typeface="Optima" panose="02000503060000020004" pitchFamily="2" charset="0"/>
                <a:ea typeface="Batang" panose="02030600000101010101" pitchFamily="18" charset="-127"/>
              </a:rPr>
              <a:t>“How many places can we go in the first string before I encounter a character </a:t>
            </a:r>
            <a:r>
              <a:rPr lang="en-US" sz="3200" b="1" u="sng" dirty="0">
                <a:solidFill>
                  <a:srgbClr val="0432FF"/>
                </a:solidFill>
                <a:latin typeface="Optima" panose="02000503060000020004" pitchFamily="2" charset="0"/>
                <a:ea typeface="Batang" panose="02030600000101010101" pitchFamily="18" charset="-127"/>
              </a:rPr>
              <a:t>in</a:t>
            </a:r>
            <a:r>
              <a:rPr lang="en-US" sz="3200" b="1" dirty="0">
                <a:solidFill>
                  <a:srgbClr val="0432FF"/>
                </a:solidFill>
                <a:latin typeface="Optima" panose="02000503060000020004" pitchFamily="2" charset="0"/>
                <a:ea typeface="Batang" panose="02030600000101010101" pitchFamily="18" charset="-127"/>
              </a:rPr>
              <a:t> the second string?”</a:t>
            </a:r>
          </a:p>
        </p:txBody>
      </p:sp>
    </p:spTree>
    <p:extLst>
      <p:ext uri="{BB962C8B-B14F-4D97-AF65-F5344CB8AC3E}">
        <p14:creationId xmlns:p14="http://schemas.microsoft.com/office/powerpoint/2010/main" val="72667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BEF8-202F-558C-4FF7-5C42A6128FD2}"/>
              </a:ext>
            </a:extLst>
          </p:cNvPr>
          <p:cNvSpPr>
            <a:spLocks noGrp="1"/>
          </p:cNvSpPr>
          <p:nvPr>
            <p:ph type="title"/>
          </p:nvPr>
        </p:nvSpPr>
        <p:spPr/>
        <p:txBody>
          <a:bodyPr/>
          <a:lstStyle/>
          <a:p>
            <a:r>
              <a:rPr lang="en-US" dirty="0"/>
              <a:t>str[c]</a:t>
            </a:r>
            <a:r>
              <a:rPr lang="en-US" dirty="0" err="1"/>
              <a:t>spn</a:t>
            </a:r>
            <a:r>
              <a:rPr lang="en-US" dirty="0"/>
              <a:t> vs. </a:t>
            </a:r>
            <a:r>
              <a:rPr lang="en-US" dirty="0" err="1"/>
              <a:t>strstr</a:t>
            </a:r>
            <a:endParaRPr lang="en-US" dirty="0"/>
          </a:p>
        </p:txBody>
      </p:sp>
      <p:sp>
        <p:nvSpPr>
          <p:cNvPr id="3" name="Content Placeholder 2">
            <a:extLst>
              <a:ext uri="{FF2B5EF4-FFF2-40B4-BE49-F238E27FC236}">
                <a16:creationId xmlns:a16="http://schemas.microsoft.com/office/drawing/2014/main" id="{9F9EEADB-C5B0-E4A9-7DDF-A17E77B95CF0}"/>
              </a:ext>
            </a:extLst>
          </p:cNvPr>
          <p:cNvSpPr>
            <a:spLocks noGrp="1"/>
          </p:cNvSpPr>
          <p:nvPr>
            <p:ph idx="1"/>
          </p:nvPr>
        </p:nvSpPr>
        <p:spPr/>
        <p:txBody>
          <a:bodyPr/>
          <a:lstStyle/>
          <a:p>
            <a:pPr marL="0" indent="0">
              <a:buNone/>
            </a:pPr>
            <a:r>
              <a:rPr lang="en-US" dirty="0" err="1"/>
              <a:t>strspn</a:t>
            </a:r>
            <a:r>
              <a:rPr lang="en-US" dirty="0"/>
              <a:t>/</a:t>
            </a:r>
            <a:r>
              <a:rPr lang="en-US" dirty="0" err="1"/>
              <a:t>strcspn</a:t>
            </a:r>
            <a:r>
              <a:rPr lang="en-US" dirty="0"/>
              <a:t> can’t search for substrings because it does not pay attention to the order of the characters in the second string.  </a:t>
            </a:r>
            <a:r>
              <a:rPr lang="en-US" b="1" dirty="0" err="1"/>
              <a:t>strstr</a:t>
            </a:r>
            <a:r>
              <a:rPr lang="en-US" dirty="0"/>
              <a:t> allows us to search for substrings within another string.</a:t>
            </a:r>
          </a:p>
          <a:p>
            <a:pPr marL="0" indent="0">
              <a:buNone/>
            </a:pPr>
            <a:endParaRPr lang="en-US" dirty="0"/>
          </a:p>
          <a:p>
            <a:pPr marL="0" indent="0">
              <a:buNone/>
            </a:pPr>
            <a:r>
              <a:rPr lang="en-US" dirty="0">
                <a:solidFill>
                  <a:srgbClr val="00B050"/>
                </a:solidFill>
                <a:latin typeface="Consolas" panose="020B0609020204030204" pitchFamily="49" charset="0"/>
                <a:cs typeface="Consolas" panose="020B0609020204030204" pitchFamily="49" charset="0"/>
              </a:rPr>
              <a:t>// these are all equivalent</a:t>
            </a:r>
            <a:endParaRPr lang="en-US" dirty="0">
              <a:latin typeface="Consolas" panose="020B0609020204030204" pitchFamily="49" charset="0"/>
              <a:cs typeface="Consolas" panose="020B0609020204030204" pitchFamily="49" charset="0"/>
            </a:endParaRP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driso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sirdo</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endParaRPr lang="en-US" dirty="0"/>
          </a:p>
          <a:p>
            <a:pPr marL="0" indent="0">
              <a:buNone/>
            </a:pPr>
            <a:r>
              <a:rPr lang="en-US" dirty="0">
                <a:latin typeface="Consolas" panose="020B0609020204030204" pitchFamily="49" charset="0"/>
                <a:cs typeface="Consolas" panose="020B0609020204030204" pitchFamily="49" charset="0"/>
              </a:rPr>
              <a:t>int </a:t>
            </a:r>
            <a:r>
              <a:rPr lang="en-US" dirty="0" err="1">
                <a:latin typeface="Consolas" panose="020B0609020204030204" pitchFamily="49" charset="0"/>
                <a:cs typeface="Consolas" panose="020B0609020204030204" pitchFamily="49" charset="0"/>
              </a:rPr>
              <a:t>spanLength</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strcspn</a:t>
            </a:r>
            <a:r>
              <a:rPr lang="en-US" dirty="0">
                <a:latin typeface="Consolas" panose="020B0609020204030204" pitchFamily="49" charset="0"/>
                <a:cs typeface="Consolas" panose="020B0609020204030204" pitchFamily="49" charset="0"/>
              </a:rPr>
              <a:t>(bailey, </a:t>
            </a:r>
            <a:r>
              <a:rPr lang="en-US" dirty="0">
                <a:solidFill>
                  <a:srgbClr val="0432FF"/>
                </a:solidFill>
                <a:latin typeface="Consolas" panose="020B0609020204030204" pitchFamily="49" charset="0"/>
                <a:cs typeface="Consolas" panose="020B0609020204030204" pitchFamily="49" charset="0"/>
              </a:rPr>
              <a:t>"</a:t>
            </a:r>
            <a:r>
              <a:rPr lang="en-US" dirty="0" err="1">
                <a:solidFill>
                  <a:srgbClr val="0432FF"/>
                </a:solidFill>
                <a:latin typeface="Consolas" panose="020B0609020204030204" pitchFamily="49" charset="0"/>
                <a:cs typeface="Consolas" panose="020B0609020204030204" pitchFamily="49" charset="0"/>
              </a:rPr>
              <a:t>odris</a:t>
            </a:r>
            <a:r>
              <a:rPr lang="en-US" dirty="0">
                <a:solidFill>
                  <a:srgbClr val="0432FF"/>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t>
            </a:r>
            <a:endParaRPr lang="en-US" dirty="0">
              <a:solidFill>
                <a:srgbClr val="00B05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6430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EFD9-D188-3A47-9E5A-3298D2E1D19A}"/>
              </a:ext>
            </a:extLst>
          </p:cNvPr>
          <p:cNvSpPr>
            <a:spLocks noGrp="1"/>
          </p:cNvSpPr>
          <p:nvPr>
            <p:ph type="title"/>
          </p:nvPr>
        </p:nvSpPr>
        <p:spPr/>
        <p:txBody>
          <a:bodyPr/>
          <a:lstStyle/>
          <a:p>
            <a:r>
              <a:rPr lang="en-US" dirty="0"/>
              <a:t>C Strings As Parameters</a:t>
            </a:r>
          </a:p>
        </p:txBody>
      </p:sp>
      <p:sp>
        <p:nvSpPr>
          <p:cNvPr id="3" name="Content Placeholder 2">
            <a:extLst>
              <a:ext uri="{FF2B5EF4-FFF2-40B4-BE49-F238E27FC236}">
                <a16:creationId xmlns:a16="http://schemas.microsoft.com/office/drawing/2014/main" id="{B2730C2F-3315-A448-A695-C5B91B84CB00}"/>
              </a:ext>
            </a:extLst>
          </p:cNvPr>
          <p:cNvSpPr>
            <a:spLocks noGrp="1"/>
          </p:cNvSpPr>
          <p:nvPr>
            <p:ph idx="1"/>
          </p:nvPr>
        </p:nvSpPr>
        <p:spPr>
          <a:xfrm>
            <a:off x="152400" y="1295400"/>
            <a:ext cx="11811000" cy="5410200"/>
          </a:xfrm>
        </p:spPr>
        <p:txBody>
          <a:bodyPr/>
          <a:lstStyle/>
          <a:p>
            <a:pPr marL="0" indent="0">
              <a:buNone/>
            </a:pPr>
            <a:r>
              <a:rPr lang="en-US" dirty="0"/>
              <a:t>When we pass a string as a parameter, it is passed as a </a:t>
            </a:r>
            <a:r>
              <a:rPr lang="en-US" b="1" dirty="0"/>
              <a:t>char *</a:t>
            </a:r>
            <a:r>
              <a:rPr lang="en-US" dirty="0"/>
              <a:t>. </a:t>
            </a:r>
            <a:r>
              <a:rPr lang="en-US" dirty="0">
                <a:cs typeface="Courier New" panose="02070309020205020404" pitchFamily="49" charset="0"/>
              </a:rPr>
              <a:t>We can still operate on the string the same way as with a char[].</a:t>
            </a:r>
            <a:endParaRPr lang="en-US" dirty="0"/>
          </a:p>
          <a:p>
            <a:pPr marL="0" indent="0">
              <a:buNone/>
            </a:pPr>
            <a:endParaRPr lang="en-US" dirty="0"/>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	char </a:t>
            </a:r>
            <a:r>
              <a:rPr lang="en-US" dirty="0" err="1">
                <a:latin typeface="Consolas" panose="020B0609020204030204" pitchFamily="49" charset="0"/>
                <a:cs typeface="Consolas" panose="020B0609020204030204" pitchFamily="49" charset="0"/>
              </a:rPr>
              <a:t>secondChar</a:t>
            </a:r>
            <a:r>
              <a:rPr lang="en-US" dirty="0">
                <a:latin typeface="Consolas" panose="020B0609020204030204" pitchFamily="49" charset="0"/>
                <a:cs typeface="Consolas" panose="020B0609020204030204" pitchFamily="49" charset="0"/>
              </a:rPr>
              <a:t> =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[1];</a:t>
            </a:r>
          </a:p>
          <a:p>
            <a:pPr marL="0" indent="0">
              <a:buNone/>
            </a:pPr>
            <a:r>
              <a:rPr lang="en-US" dirty="0">
                <a:latin typeface="Consolas" panose="020B0609020204030204" pitchFamily="49" charset="0"/>
                <a:cs typeface="Consolas" panose="020B0609020204030204" pitchFamily="49" charset="0"/>
              </a:rPr>
              <a:t>	...</a:t>
            </a:r>
          </a:p>
          <a:p>
            <a:pPr marL="0" indent="0">
              <a:buNone/>
            </a:pPr>
            <a:r>
              <a:rPr lang="en-US" dirty="0">
                <a:latin typeface="Consolas" panose="020B0609020204030204" pitchFamily="49" charset="0"/>
                <a:cs typeface="Consolas" panose="020B0609020204030204" pitchFamily="49" charset="0"/>
              </a:rPr>
              <a:t>}</a:t>
            </a:r>
          </a:p>
          <a:p>
            <a:pPr marL="0" indent="0">
              <a:buNone/>
            </a:pPr>
            <a:endParaRPr lang="en-US" dirty="0">
              <a:latin typeface="Consolas" panose="020B0609020204030204" pitchFamily="49" charset="0"/>
              <a:cs typeface="Consolas" panose="020B0609020204030204" pitchFamily="49" charset="0"/>
            </a:endParaRPr>
          </a:p>
          <a:p>
            <a:pPr marL="0" indent="0">
              <a:buNone/>
            </a:pPr>
            <a:r>
              <a:rPr lang="en-US" dirty="0">
                <a:solidFill>
                  <a:srgbClr val="00B050"/>
                </a:solidFill>
                <a:latin typeface="Consolas" panose="020B0609020204030204" pitchFamily="49" charset="0"/>
                <a:cs typeface="Consolas" panose="020B0609020204030204" pitchFamily="49" charset="0"/>
              </a:rPr>
              <a:t>// can also write this, but it is really a pointer</a:t>
            </a:r>
          </a:p>
          <a:p>
            <a:pPr marL="0" indent="0">
              <a:buNone/>
            </a:pPr>
            <a:r>
              <a:rPr lang="en-US" dirty="0" err="1">
                <a:latin typeface="Consolas" panose="020B0609020204030204" pitchFamily="49" charset="0"/>
                <a:cs typeface="Consolas" panose="020B0609020204030204" pitchFamily="49" charset="0"/>
              </a:rPr>
              <a:t>int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doSomething</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a:t>
            </a:r>
            <a:r>
              <a:rPr lang="en-US" dirty="0">
                <a:latin typeface="Consolas" panose="020B0609020204030204" pitchFamily="49" charset="0"/>
                <a:cs typeface="Consolas" panose="020B0609020204030204" pitchFamily="49" charset="0"/>
              </a:rPr>
              <a:t>[]) { ...</a:t>
            </a:r>
          </a:p>
        </p:txBody>
      </p:sp>
    </p:spTree>
    <p:extLst>
      <p:ext uri="{BB962C8B-B14F-4D97-AF65-F5344CB8AC3E}">
        <p14:creationId xmlns:p14="http://schemas.microsoft.com/office/powerpoint/2010/main" val="3240071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p:txBody>
          <a:bodyPr/>
          <a:lstStyle/>
          <a:p>
            <a:pPr marL="0" indent="0">
              <a:buNone/>
            </a:pPr>
            <a:r>
              <a:rPr lang="en-US" dirty="0"/>
              <a:t>We can make an array of strings to group multiple strings together:</a:t>
            </a:r>
          </a:p>
          <a:p>
            <a:pPr marL="0" indent="0">
              <a:buNone/>
            </a:pPr>
            <a:endParaRPr lang="en-US" dirty="0"/>
          </a:p>
          <a:p>
            <a:pPr marL="0" indent="0">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[5];	</a:t>
            </a:r>
            <a:r>
              <a:rPr lang="en-US" dirty="0">
                <a:solidFill>
                  <a:srgbClr val="00B050"/>
                </a:solidFill>
                <a:latin typeface="Consolas" panose="020B0609020204030204" pitchFamily="49" charset="0"/>
                <a:cs typeface="Consolas" panose="020B0609020204030204" pitchFamily="49" charset="0"/>
              </a:rPr>
              <a:t>// space to store 5 char *s</a:t>
            </a:r>
          </a:p>
          <a:p>
            <a:pPr marL="0" indent="0">
              <a:buNone/>
            </a:pPr>
            <a:endParaRPr lang="en-US" dirty="0"/>
          </a:p>
          <a:p>
            <a:pPr marL="0" indent="0">
              <a:buNone/>
            </a:pPr>
            <a:r>
              <a:rPr lang="en-US" dirty="0"/>
              <a:t>We can also use the following shorthand to initialize a string array:</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 {</a:t>
            </a:r>
          </a:p>
          <a:p>
            <a:pPr marL="0" indent="0">
              <a:spcBef>
                <a:spcPts val="0"/>
              </a:spcBef>
              <a:buNone/>
            </a:pPr>
            <a:r>
              <a:rPr lang="en-US" dirty="0">
                <a:latin typeface="Consolas" panose="020B0609020204030204" pitchFamily="49" charset="0"/>
                <a:cs typeface="Consolas" panose="020B0609020204030204" pitchFamily="49" charset="0"/>
              </a:rPr>
              <a:t>	"Hello",</a:t>
            </a:r>
          </a:p>
          <a:p>
            <a:pPr marL="0" indent="0">
              <a:spcBef>
                <a:spcPts val="0"/>
              </a:spcBef>
              <a:buNone/>
            </a:pPr>
            <a:r>
              <a:rPr lang="en-US" dirty="0">
                <a:latin typeface="Consolas" panose="020B0609020204030204" pitchFamily="49" charset="0"/>
                <a:cs typeface="Consolas" panose="020B0609020204030204" pitchFamily="49" charset="0"/>
              </a:rPr>
              <a:t>	"Hi",</a:t>
            </a:r>
          </a:p>
          <a:p>
            <a:pPr marL="0" indent="0">
              <a:spcBef>
                <a:spcPts val="0"/>
              </a:spcBef>
              <a:buNone/>
            </a:pPr>
            <a:r>
              <a:rPr lang="en-US" dirty="0">
                <a:latin typeface="Consolas" panose="020B0609020204030204" pitchFamily="49" charset="0"/>
                <a:cs typeface="Consolas" panose="020B0609020204030204" pitchFamily="49" charset="0"/>
              </a:rPr>
              <a:t>	"Hey there"</a:t>
            </a:r>
          </a:p>
          <a:p>
            <a:pPr marL="0" indent="0">
              <a:spcBef>
                <a:spcPts val="0"/>
              </a:spcBef>
              <a:buNone/>
            </a:pPr>
            <a:r>
              <a:rPr lang="en-US" dirty="0">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399476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D7DB-36F5-C449-9B9E-4D51A128A634}"/>
              </a:ext>
            </a:extLst>
          </p:cNvPr>
          <p:cNvSpPr>
            <a:spLocks noGrp="1"/>
          </p:cNvSpPr>
          <p:nvPr>
            <p:ph type="title"/>
          </p:nvPr>
        </p:nvSpPr>
        <p:spPr/>
        <p:txBody>
          <a:bodyPr/>
          <a:lstStyle/>
          <a:p>
            <a:r>
              <a:rPr lang="en-US" dirty="0"/>
              <a:t>Arrays of Strings</a:t>
            </a:r>
          </a:p>
        </p:txBody>
      </p:sp>
      <p:sp>
        <p:nvSpPr>
          <p:cNvPr id="3" name="Content Placeholder 2">
            <a:extLst>
              <a:ext uri="{FF2B5EF4-FFF2-40B4-BE49-F238E27FC236}">
                <a16:creationId xmlns:a16="http://schemas.microsoft.com/office/drawing/2014/main" id="{A8ACD66D-621B-E245-92BA-EE4EAFDC0C35}"/>
              </a:ext>
            </a:extLst>
          </p:cNvPr>
          <p:cNvSpPr>
            <a:spLocks noGrp="1"/>
          </p:cNvSpPr>
          <p:nvPr>
            <p:ph idx="1"/>
          </p:nvPr>
        </p:nvSpPr>
        <p:spPr>
          <a:xfrm>
            <a:off x="152400" y="1295400"/>
            <a:ext cx="11811000" cy="5410200"/>
          </a:xfrm>
        </p:spPr>
        <p:txBody>
          <a:bodyPr/>
          <a:lstStyle/>
          <a:p>
            <a:pPr marL="0" indent="0">
              <a:buNone/>
            </a:pPr>
            <a:r>
              <a:rPr lang="en-US" dirty="0"/>
              <a:t>We can access each string using bracket syntax:</a:t>
            </a:r>
          </a:p>
          <a:p>
            <a:pPr marL="0" indent="0">
              <a:buNone/>
            </a:pPr>
            <a:endParaRPr lang="en-US" sz="1800" dirty="0"/>
          </a:p>
          <a:p>
            <a:pPr marL="0" indent="0">
              <a:buNone/>
            </a:pPr>
            <a:r>
              <a:rPr lang="en-US" dirty="0" err="1">
                <a:latin typeface="Consolas" panose="020B0609020204030204" pitchFamily="49" charset="0"/>
                <a:cs typeface="Consolas" panose="020B0609020204030204" pitchFamily="49" charset="0"/>
              </a:rPr>
              <a:t>printf</a:t>
            </a:r>
            <a:r>
              <a:rPr lang="en-US" dirty="0">
                <a:latin typeface="Consolas" panose="020B0609020204030204" pitchFamily="49" charset="0"/>
                <a:cs typeface="Consolas" panose="020B0609020204030204" pitchFamily="49" charset="0"/>
              </a:rPr>
              <a:t>(</a:t>
            </a:r>
            <a:r>
              <a:rPr lang="en-US" dirty="0">
                <a:solidFill>
                  <a:srgbClr val="0432FF"/>
                </a:solidFill>
                <a:latin typeface="Consolas" panose="020B0609020204030204" pitchFamily="49" charset="0"/>
                <a:cs typeface="Consolas" panose="020B0609020204030204" pitchFamily="49" charset="0"/>
              </a:rPr>
              <a:t>"%s\n"</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[0]);	</a:t>
            </a:r>
            <a:r>
              <a:rPr lang="en-US" dirty="0">
                <a:solidFill>
                  <a:srgbClr val="00B050"/>
                </a:solidFill>
                <a:latin typeface="Consolas" panose="020B0609020204030204" pitchFamily="49" charset="0"/>
                <a:cs typeface="Consolas" panose="020B0609020204030204" pitchFamily="49" charset="0"/>
              </a:rPr>
              <a:t>// print out first string</a:t>
            </a:r>
          </a:p>
          <a:p>
            <a:pPr marL="0" indent="0">
              <a:buNone/>
            </a:pPr>
            <a:endParaRPr lang="en-US" sz="1800" dirty="0">
              <a:solidFill>
                <a:srgbClr val="00B050"/>
              </a:solidFill>
            </a:endParaRPr>
          </a:p>
          <a:p>
            <a:pPr marL="0" indent="0">
              <a:buNone/>
            </a:pPr>
            <a:r>
              <a:rPr lang="en-US" dirty="0"/>
              <a:t>When an array is passed as a parameter in C, C passes a </a:t>
            </a:r>
            <a:r>
              <a:rPr lang="en-US" i="1" dirty="0"/>
              <a:t>pointer to the first element of the array</a:t>
            </a:r>
            <a:r>
              <a:rPr lang="en-US" dirty="0"/>
              <a:t>.  This is what </a:t>
            </a:r>
            <a:r>
              <a:rPr lang="en-US" b="1" dirty="0" err="1"/>
              <a:t>argv</a:t>
            </a:r>
            <a:r>
              <a:rPr lang="en-US" dirty="0"/>
              <a:t> is in </a:t>
            </a:r>
            <a:r>
              <a:rPr lang="en-US" b="1" dirty="0"/>
              <a:t>main</a:t>
            </a:r>
            <a:r>
              <a:rPr lang="en-US" dirty="0"/>
              <a:t>!  This means we write the parameter type as:</a:t>
            </a:r>
          </a:p>
          <a:p>
            <a:pPr marL="0" indent="0">
              <a:buNone/>
            </a:pPr>
            <a:endParaRPr lang="en-US" dirty="0"/>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a:p>
            <a:pPr marL="0" indent="0">
              <a:spcBef>
                <a:spcPts val="0"/>
              </a:spcBef>
              <a:buNone/>
            </a:pPr>
            <a:endParaRPr lang="en-US" dirty="0">
              <a:latin typeface="Consolas" panose="020B0609020204030204" pitchFamily="49" charset="0"/>
              <a:cs typeface="Consolas" panose="020B0609020204030204" pitchFamily="49" charset="0"/>
            </a:endParaRPr>
          </a:p>
          <a:p>
            <a:pPr marL="0" indent="0">
              <a:spcBef>
                <a:spcPts val="0"/>
              </a:spcBef>
              <a:buNone/>
            </a:pPr>
            <a:r>
              <a:rPr lang="en-US" dirty="0">
                <a:solidFill>
                  <a:srgbClr val="00B050"/>
                </a:solidFill>
                <a:latin typeface="Consolas" panose="020B0609020204030204" pitchFamily="49" charset="0"/>
                <a:cs typeface="Consolas" panose="020B0609020204030204" pitchFamily="49" charset="0"/>
              </a:rPr>
              <a:t>// equivalent to this, but it is really a double pointer</a:t>
            </a:r>
          </a:p>
          <a:p>
            <a:pPr marL="0" indent="0">
              <a:spcBef>
                <a:spcPts val="0"/>
              </a:spcBef>
              <a:buNone/>
            </a:pPr>
            <a:r>
              <a:rPr lang="en-US" dirty="0">
                <a:latin typeface="Consolas" panose="020B0609020204030204" pitchFamily="49" charset="0"/>
                <a:cs typeface="Consolas" panose="020B0609020204030204" pitchFamily="49" charset="0"/>
              </a:rPr>
              <a:t>void </a:t>
            </a:r>
            <a:r>
              <a:rPr lang="en-US" dirty="0" err="1">
                <a:latin typeface="Consolas" panose="020B0609020204030204" pitchFamily="49" charset="0"/>
                <a:cs typeface="Consolas" panose="020B0609020204030204" pitchFamily="49" charset="0"/>
              </a:rPr>
              <a:t>myFunction</a:t>
            </a:r>
            <a:r>
              <a:rPr lang="en-US" dirty="0">
                <a:latin typeface="Consolas" panose="020B0609020204030204" pitchFamily="49" charset="0"/>
                <a:cs typeface="Consolas" panose="020B0609020204030204" pitchFamily="49" charset="0"/>
              </a:rPr>
              <a:t>(char *</a:t>
            </a:r>
            <a:r>
              <a:rPr lang="en-US" dirty="0" err="1">
                <a:latin typeface="Consolas" panose="020B0609020204030204" pitchFamily="49" charset="0"/>
                <a:cs typeface="Consolas" panose="020B0609020204030204" pitchFamily="49" charset="0"/>
              </a:rPr>
              <a:t>stringArray</a:t>
            </a:r>
            <a:r>
              <a:rPr lang="en-US"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8636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p:txBody>
          <a:bodyPr/>
          <a:lstStyle/>
          <a:p>
            <a:pPr marL="0" indent="0">
              <a:buNone/>
            </a:pPr>
            <a:r>
              <a:rPr lang="en-US" altLang="en-US" dirty="0"/>
              <a:t>Write a function </a:t>
            </a:r>
            <a:r>
              <a:rPr lang="en-US" altLang="en-US" b="1" dirty="0" err="1">
                <a:latin typeface="Consolas" panose="020B0609020204030204" pitchFamily="49" charset="0"/>
              </a:rPr>
              <a:t>verifyPassword</a:t>
            </a:r>
            <a:r>
              <a:rPr lang="en-US" altLang="en-US" dirty="0"/>
              <a:t> that accepts a candidate password and certain password criteria and returns whether the password is valid.</a:t>
            </a:r>
          </a:p>
          <a:p>
            <a:pPr marL="0" indent="0">
              <a:buNone/>
            </a:pPr>
            <a:endParaRPr lang="en-US" altLang="en-US" dirty="0"/>
          </a:p>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password </a:t>
            </a:r>
            <a:r>
              <a:rPr lang="en-US" altLang="en-US" dirty="0"/>
              <a:t>is </a:t>
            </a:r>
            <a:r>
              <a:rPr lang="en-US" altLang="en-US" u="sng" dirty="0"/>
              <a:t>valid </a:t>
            </a:r>
            <a:r>
              <a:rPr lang="en-US" altLang="en-US" dirty="0"/>
              <a:t>if it contains only letters in </a:t>
            </a:r>
            <a:r>
              <a:rPr lang="en-US" altLang="en-US" b="1" dirty="0" err="1"/>
              <a:t>validChars</a:t>
            </a:r>
            <a:r>
              <a:rPr lang="en-US" altLang="en-US" dirty="0"/>
              <a:t>, and does not contain any substrings in </a:t>
            </a:r>
            <a:r>
              <a:rPr lang="en-US" altLang="en-US" b="1" dirty="0" err="1"/>
              <a:t>badSubstrings</a:t>
            </a:r>
            <a:r>
              <a:rPr lang="en-US" altLang="en-US" dirty="0"/>
              <a:t>.</a:t>
            </a:r>
          </a:p>
          <a:p>
            <a:pPr marL="0" indent="0">
              <a:buNone/>
            </a:pPr>
            <a:endParaRPr lang="en-US" altLang="en-US" dirty="0"/>
          </a:p>
        </p:txBody>
      </p:sp>
    </p:spTree>
    <p:extLst>
      <p:ext uri="{BB962C8B-B14F-4D97-AF65-F5344CB8AC3E}">
        <p14:creationId xmlns:p14="http://schemas.microsoft.com/office/powerpoint/2010/main" val="2406656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21AF-8D59-8A48-9973-EA6A5D20EC3C}"/>
              </a:ext>
            </a:extLst>
          </p:cNvPr>
          <p:cNvSpPr>
            <a:spLocks noGrp="1"/>
          </p:cNvSpPr>
          <p:nvPr>
            <p:ph type="title"/>
          </p:nvPr>
        </p:nvSpPr>
        <p:spPr/>
        <p:txBody>
          <a:bodyPr/>
          <a:lstStyle/>
          <a:p>
            <a:r>
              <a:rPr lang="en-US" dirty="0"/>
              <a:t>Practice: Password Verification</a:t>
            </a:r>
          </a:p>
        </p:txBody>
      </p:sp>
      <p:sp>
        <p:nvSpPr>
          <p:cNvPr id="3" name="Content Placeholder 2">
            <a:extLst>
              <a:ext uri="{FF2B5EF4-FFF2-40B4-BE49-F238E27FC236}">
                <a16:creationId xmlns:a16="http://schemas.microsoft.com/office/drawing/2014/main" id="{5350F3EB-EDB5-0B42-9A12-336C00378591}"/>
              </a:ext>
            </a:extLst>
          </p:cNvPr>
          <p:cNvSpPr>
            <a:spLocks noGrp="1"/>
          </p:cNvSpPr>
          <p:nvPr>
            <p:ph idx="1"/>
          </p:nvPr>
        </p:nvSpPr>
        <p:spPr>
          <a:xfrm>
            <a:off x="152400" y="1295400"/>
            <a:ext cx="11811000" cy="5562600"/>
          </a:xfrm>
        </p:spPr>
        <p:txBody>
          <a:bodyPr/>
          <a:lstStyle/>
          <a:p>
            <a:pPr marL="0" indent="0">
              <a:buNone/>
            </a:pPr>
            <a:r>
              <a:rPr lang="en-US" altLang="en-US" dirty="0">
                <a:latin typeface="Consolas" panose="020B0609020204030204" pitchFamily="49" charset="0"/>
                <a:cs typeface="Consolas" panose="020B0609020204030204" pitchFamily="49" charset="0"/>
              </a:rPr>
              <a:t>bool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(char *password, char *</a:t>
            </a:r>
            <a:r>
              <a:rPr lang="en-US" altLang="en-US" dirty="0" err="1">
                <a:latin typeface="Consolas" panose="020B0609020204030204" pitchFamily="49" charset="0"/>
                <a:cs typeface="Consolas" panose="020B0609020204030204" pitchFamily="49" charset="0"/>
              </a:rPr>
              <a:t>validChars</a:t>
            </a:r>
            <a:r>
              <a:rPr lang="en-US" altLang="en-US" dirty="0">
                <a:latin typeface="Consolas" panose="020B0609020204030204" pitchFamily="49" charset="0"/>
                <a:cs typeface="Consolas" panose="020B0609020204030204" pitchFamily="49" charset="0"/>
              </a:rPr>
              <a:t>, char *</a:t>
            </a:r>
            <a:r>
              <a:rPr lang="en-US" altLang="en-US" dirty="0" err="1">
                <a:latin typeface="Consolas" panose="020B0609020204030204" pitchFamily="49" charset="0"/>
                <a:cs typeface="Consolas" panose="020B0609020204030204" pitchFamily="49" charset="0"/>
              </a:rPr>
              <a:t>badSubstrings</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int</a:t>
            </a: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numBadSubstrings</a:t>
            </a:r>
            <a:r>
              <a:rPr lang="en-US" altLang="en-US" dirty="0">
                <a:latin typeface="Consolas" panose="020B0609020204030204" pitchFamily="49" charset="0"/>
                <a:cs typeface="Consolas" panose="020B0609020204030204" pitchFamily="49" charset="0"/>
              </a:rPr>
              <a:t>);</a:t>
            </a:r>
          </a:p>
          <a:p>
            <a:pPr marL="0" indent="0">
              <a:buNone/>
            </a:pPr>
            <a:endParaRPr lang="en-US" altLang="en-US" dirty="0"/>
          </a:p>
          <a:p>
            <a:pPr marL="0" indent="0">
              <a:buNone/>
            </a:pPr>
            <a:r>
              <a:rPr lang="en-US" altLang="en-US" b="1" dirty="0"/>
              <a:t>Example:</a:t>
            </a:r>
            <a:endParaRPr lang="en-US" altLang="en-US" dirty="0"/>
          </a:p>
          <a:p>
            <a:pPr marL="0" indent="0">
              <a:buNone/>
            </a:pPr>
            <a:endParaRPr lang="en-US" altLang="en-US" b="1" dirty="0"/>
          </a:p>
          <a:p>
            <a:pPr marL="0" indent="0">
              <a:buNone/>
            </a:pPr>
            <a:r>
              <a:rPr lang="en-US" altLang="en-US" dirty="0">
                <a:latin typeface="Consolas" panose="020B0609020204030204" pitchFamily="49" charset="0"/>
                <a:cs typeface="Consolas" panose="020B0609020204030204" pitchFamily="49" charset="0"/>
              </a:rPr>
              <a:t>char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 { </a:t>
            </a:r>
            <a:r>
              <a:rPr lang="en-US" altLang="en-US" dirty="0">
                <a:solidFill>
                  <a:srgbClr val="0432FF"/>
                </a:solidFill>
                <a:latin typeface="Consolas" panose="020B0609020204030204" pitchFamily="49" charset="0"/>
                <a:cs typeface="Consolas" panose="020B0609020204030204" pitchFamily="49" charset="0"/>
              </a:rPr>
              <a:t>"1234" </a:t>
            </a:r>
            <a:r>
              <a:rPr lang="en-US" altLang="en-US" dirty="0">
                <a:latin typeface="Consolas" panose="020B0609020204030204" pitchFamily="49" charset="0"/>
                <a:cs typeface="Consolas" panose="020B0609020204030204" pitchFamily="49" charset="0"/>
              </a:rPr>
              <a:t>};</a:t>
            </a:r>
          </a:p>
          <a:p>
            <a:pPr marL="0" indent="0">
              <a:buNone/>
            </a:pPr>
            <a:endParaRPr lang="en-US" altLang="en-US" dirty="0">
              <a:latin typeface="Consolas" panose="020B0609020204030204" pitchFamily="49" charset="0"/>
              <a:cs typeface="Consolas" panose="020B0609020204030204" pitchFamily="49" charset="0"/>
            </a:endParaRPr>
          </a:p>
          <a:p>
            <a:pPr marL="0" indent="0">
              <a:buNone/>
            </a:pPr>
            <a:r>
              <a:rPr lang="en-US" altLang="en-US" dirty="0">
                <a:latin typeface="Consolas" panose="020B0609020204030204" pitchFamily="49" charset="0"/>
                <a:cs typeface="Consolas" panose="020B0609020204030204" pitchFamily="49" charset="0"/>
              </a:rPr>
              <a:t>bool valid1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"1572"</a:t>
            </a:r>
            <a:r>
              <a:rPr lang="en-US" altLang="en-US" dirty="0">
                <a:latin typeface="Consolas" panose="020B0609020204030204" pitchFamily="49" charset="0"/>
                <a:cs typeface="Consolas" panose="020B0609020204030204" pitchFamily="49" charset="0"/>
              </a:rPr>
              <a:t>, </a:t>
            </a:r>
            <a:r>
              <a:rPr lang="en-US" altLang="en-US" dirty="0">
                <a:solidFill>
                  <a:srgbClr val="0432FF"/>
                </a:solidFill>
                <a:latin typeface="Consolas" panose="020B0609020204030204" pitchFamily="49" charset="0"/>
                <a:cs typeface="Consolas" panose="020B0609020204030204" pitchFamily="49" charset="0"/>
              </a:rPr>
              <a:t>"0123456789"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true</a:t>
            </a:r>
          </a:p>
          <a:p>
            <a:pPr marL="0" indent="0">
              <a:buNone/>
            </a:pPr>
            <a:r>
              <a:rPr lang="en-US" altLang="en-US" dirty="0">
                <a:latin typeface="Consolas" panose="020B0609020204030204" pitchFamily="49" charset="0"/>
                <a:cs typeface="Consolas" panose="020B0609020204030204" pitchFamily="49" charset="0"/>
              </a:rPr>
              <a:t>bool valid2 = </a:t>
            </a:r>
            <a:r>
              <a:rPr lang="en-US" altLang="en-US" dirty="0" err="1">
                <a:latin typeface="Consolas" panose="020B0609020204030204" pitchFamily="49" charset="0"/>
                <a:cs typeface="Consolas" panose="020B0609020204030204" pitchFamily="49" charset="0"/>
              </a:rPr>
              <a:t>verifyPassword</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"141234"</a:t>
            </a:r>
            <a:r>
              <a:rPr lang="en-US" altLang="en-US" dirty="0">
                <a:latin typeface="Consolas" panose="020B0609020204030204" pitchFamily="49" charset="0"/>
                <a:cs typeface="Consolas" panose="020B0609020204030204" pitchFamily="49" charset="0"/>
              </a:rPr>
              <a:t>,</a:t>
            </a:r>
            <a:r>
              <a:rPr lang="en-US" altLang="en-US" dirty="0">
                <a:solidFill>
                  <a:srgbClr val="0432FF"/>
                </a:solidFill>
                <a:latin typeface="Consolas" panose="020B0609020204030204" pitchFamily="49" charset="0"/>
                <a:cs typeface="Consolas" panose="020B0609020204030204" pitchFamily="49" charset="0"/>
              </a:rPr>
              <a:t> "0123456789"</a:t>
            </a:r>
            <a:r>
              <a:rPr lang="en-US" altLang="en-US" dirty="0">
                <a:latin typeface="Consolas" panose="020B0609020204030204" pitchFamily="49" charset="0"/>
                <a:cs typeface="Consolas" panose="020B0609020204030204" pitchFamily="49" charset="0"/>
              </a:rPr>
              <a:t>,</a:t>
            </a:r>
          </a:p>
          <a:p>
            <a:pPr marL="0" indent="0">
              <a:buNone/>
            </a:pPr>
            <a:r>
              <a:rPr lang="en-US" altLang="en-US" dirty="0">
                <a:latin typeface="Consolas" panose="020B0609020204030204" pitchFamily="49" charset="0"/>
                <a:cs typeface="Consolas" panose="020B0609020204030204" pitchFamily="49" charset="0"/>
              </a:rPr>
              <a:t>		</a:t>
            </a:r>
            <a:r>
              <a:rPr lang="en-US" altLang="en-US" dirty="0" err="1">
                <a:latin typeface="Consolas" panose="020B0609020204030204" pitchFamily="49" charset="0"/>
                <a:cs typeface="Consolas" panose="020B0609020204030204" pitchFamily="49" charset="0"/>
              </a:rPr>
              <a:t>invalidSubstrings</a:t>
            </a:r>
            <a:r>
              <a:rPr lang="en-US" altLang="en-US" dirty="0">
                <a:latin typeface="Consolas" panose="020B0609020204030204" pitchFamily="49" charset="0"/>
                <a:cs typeface="Consolas" panose="020B0609020204030204" pitchFamily="49" charset="0"/>
              </a:rPr>
              <a:t>, 1);		</a:t>
            </a:r>
            <a:r>
              <a:rPr lang="en-US" altLang="en-US" dirty="0">
                <a:solidFill>
                  <a:srgbClr val="00B050"/>
                </a:solidFill>
                <a:latin typeface="Consolas" panose="020B0609020204030204" pitchFamily="49" charset="0"/>
                <a:cs typeface="Consolas" panose="020B0609020204030204" pitchFamily="49" charset="0"/>
              </a:rPr>
              <a:t>// false</a:t>
            </a:r>
          </a:p>
        </p:txBody>
      </p:sp>
    </p:spTree>
    <p:extLst>
      <p:ext uri="{BB962C8B-B14F-4D97-AF65-F5344CB8AC3E}">
        <p14:creationId xmlns:p14="http://schemas.microsoft.com/office/powerpoint/2010/main" val="192873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546BFB-AF33-574D-BD03-E122E7F8F262}"/>
              </a:ext>
            </a:extLst>
          </p:cNvPr>
          <p:cNvSpPr>
            <a:spLocks noGrp="1"/>
          </p:cNvSpPr>
          <p:nvPr>
            <p:ph type="title"/>
          </p:nvPr>
        </p:nvSpPr>
        <p:spPr/>
        <p:txBody>
          <a:bodyPr/>
          <a:lstStyle/>
          <a:p>
            <a:r>
              <a:rPr lang="en-US" dirty="0"/>
              <a:t>Practice: Password Verification</a:t>
            </a:r>
          </a:p>
        </p:txBody>
      </p:sp>
      <p:pic>
        <p:nvPicPr>
          <p:cNvPr id="4" name="Image">
            <a:extLst>
              <a:ext uri="{FF2B5EF4-FFF2-40B4-BE49-F238E27FC236}">
                <a16:creationId xmlns:a16="http://schemas.microsoft.com/office/drawing/2014/main" id="{A7B04C4C-B20E-B241-ACBE-DE7B19342D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2861" y="4586422"/>
            <a:ext cx="1506277" cy="1506277"/>
          </a:xfrm>
          <a:prstGeom prst="rect">
            <a:avLst/>
          </a:prstGeom>
          <a:ln w="12700">
            <a:miter lim="400000"/>
          </a:ln>
        </p:spPr>
      </p:pic>
      <p:sp>
        <p:nvSpPr>
          <p:cNvPr id="6" name="TextBox 5">
            <a:extLst>
              <a:ext uri="{FF2B5EF4-FFF2-40B4-BE49-F238E27FC236}">
                <a16:creationId xmlns:a16="http://schemas.microsoft.com/office/drawing/2014/main" id="{F884CDE6-CC5B-9F4E-B28C-D7E273C119AE}"/>
              </a:ext>
            </a:extLst>
          </p:cNvPr>
          <p:cNvSpPr txBox="1"/>
          <p:nvPr/>
        </p:nvSpPr>
        <p:spPr>
          <a:xfrm>
            <a:off x="4934394" y="6324600"/>
            <a:ext cx="2337499" cy="369332"/>
          </a:xfrm>
          <a:prstGeom prst="rect">
            <a:avLst/>
          </a:prstGeom>
          <a:noFill/>
          <a:ln>
            <a:solidFill>
              <a:schemeClr val="tx1"/>
            </a:solidFill>
          </a:ln>
        </p:spPr>
        <p:txBody>
          <a:bodyPr wrap="none" rtlCol="0">
            <a:spAutoFit/>
          </a:bodyPr>
          <a:lstStyle/>
          <a:p>
            <a:r>
              <a:rPr lang="en-US" dirty="0" err="1">
                <a:latin typeface="Consolas" panose="020B0609020204030204" pitchFamily="49" charset="0"/>
                <a:cs typeface="Consolas" panose="020B0609020204030204" pitchFamily="49" charset="0"/>
              </a:rPr>
              <a:t>verify_password.c</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50634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Lecture Plan</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b="1" u="sng"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Tree>
    <p:extLst>
      <p:ext uri="{BB962C8B-B14F-4D97-AF65-F5344CB8AC3E}">
        <p14:creationId xmlns:p14="http://schemas.microsoft.com/office/powerpoint/2010/main" val="87843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AEBEED-82C6-F144-BC28-943CDD6423DC}"/>
              </a:ext>
            </a:extLst>
          </p:cNvPr>
          <p:cNvSpPr/>
          <p:nvPr/>
        </p:nvSpPr>
        <p:spPr>
          <a:xfrm>
            <a:off x="5871238" y="6061868"/>
            <a:ext cx="6098100" cy="36933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 other program memory -</a:t>
            </a:r>
          </a:p>
        </p:txBody>
      </p:sp>
      <p:graphicFrame>
        <p:nvGraphicFramePr>
          <p:cNvPr id="10" name="Group 63">
            <a:extLst>
              <a:ext uri="{FF2B5EF4-FFF2-40B4-BE49-F238E27FC236}">
                <a16:creationId xmlns:a16="http://schemas.microsoft.com/office/drawing/2014/main" id="{4B4E2B83-BE49-B946-8D30-8627F0CD7495}"/>
              </a:ext>
            </a:extLst>
          </p:cNvPr>
          <p:cNvGraphicFramePr>
            <a:graphicFrameLocks noGrp="1"/>
          </p:cNvGraphicFramePr>
          <p:nvPr>
            <p:extLst>
              <p:ext uri="{D42A27DB-BD31-4B8C-83A1-F6EECF244321}">
                <p14:modId xmlns:p14="http://schemas.microsoft.com/office/powerpoint/2010/main" val="2132377143"/>
              </p:ext>
            </p:extLst>
          </p:nvPr>
        </p:nvGraphicFramePr>
        <p:xfrm>
          <a:off x="5791203" y="6055900"/>
          <a:ext cx="6172192" cy="419100"/>
        </p:xfrm>
        <a:graphic>
          <a:graphicData uri="http://schemas.openxmlformats.org/drawingml/2006/table">
            <a:tbl>
              <a:tblPr/>
              <a:tblGrid>
                <a:gridCol w="771524">
                  <a:extLst>
                    <a:ext uri="{9D8B030D-6E8A-4147-A177-3AD203B41FA5}">
                      <a16:colId xmlns:a16="http://schemas.microsoft.com/office/drawing/2014/main" val="20001"/>
                    </a:ext>
                  </a:extLst>
                </a:gridCol>
                <a:gridCol w="771524">
                  <a:extLst>
                    <a:ext uri="{9D8B030D-6E8A-4147-A177-3AD203B41FA5}">
                      <a16:colId xmlns:a16="http://schemas.microsoft.com/office/drawing/2014/main" val="20002"/>
                    </a:ext>
                  </a:extLst>
                </a:gridCol>
                <a:gridCol w="771524">
                  <a:extLst>
                    <a:ext uri="{9D8B030D-6E8A-4147-A177-3AD203B41FA5}">
                      <a16:colId xmlns:a16="http://schemas.microsoft.com/office/drawing/2014/main" val="20003"/>
                    </a:ext>
                  </a:extLst>
                </a:gridCol>
                <a:gridCol w="771524">
                  <a:extLst>
                    <a:ext uri="{9D8B030D-6E8A-4147-A177-3AD203B41FA5}">
                      <a16:colId xmlns:a16="http://schemas.microsoft.com/office/drawing/2014/main" val="20004"/>
                    </a:ext>
                  </a:extLst>
                </a:gridCol>
                <a:gridCol w="771524">
                  <a:extLst>
                    <a:ext uri="{9D8B030D-6E8A-4147-A177-3AD203B41FA5}">
                      <a16:colId xmlns:a16="http://schemas.microsoft.com/office/drawing/2014/main" val="20005"/>
                    </a:ext>
                  </a:extLst>
                </a:gridCol>
                <a:gridCol w="771524">
                  <a:extLst>
                    <a:ext uri="{9D8B030D-6E8A-4147-A177-3AD203B41FA5}">
                      <a16:colId xmlns:a16="http://schemas.microsoft.com/office/drawing/2014/main" val="872084574"/>
                    </a:ext>
                  </a:extLst>
                </a:gridCol>
                <a:gridCol w="771524">
                  <a:extLst>
                    <a:ext uri="{9D8B030D-6E8A-4147-A177-3AD203B41FA5}">
                      <a16:colId xmlns:a16="http://schemas.microsoft.com/office/drawing/2014/main" val="3094255694"/>
                    </a:ext>
                  </a:extLst>
                </a:gridCol>
                <a:gridCol w="771524">
                  <a:extLst>
                    <a:ext uri="{9D8B030D-6E8A-4147-A177-3AD203B41FA5}">
                      <a16:colId xmlns:a16="http://schemas.microsoft.com/office/drawing/2014/main" val="20006"/>
                    </a:ext>
                  </a:extLst>
                </a:gridCol>
              </a:tblGrid>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 '</a:t>
                      </a:r>
                    </a:p>
                  </a:txBody>
                  <a:tcPr horzOverflow="overflow">
                    <a:lnL w="28575"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rgbClr val="C00000"/>
                          </a:solidFill>
                          <a:effectLst/>
                          <a:latin typeface="Consolas" charset="0"/>
                        </a:rPr>
                        <a:t>'\0'</a:t>
                      </a:r>
                    </a:p>
                  </a:txBody>
                  <a:tcPr horzOverflow="overflow">
                    <a:lnL w="12700" cap="flat" cmpd="sng" algn="ctr">
                      <a:noFill/>
                      <a:prstDash val="solid"/>
                      <a:miter lim="800000"/>
                      <a:headEnd type="none" w="med" len="med"/>
                      <a:tailEnd type="none" w="med" len="med"/>
                    </a:lnL>
                    <a:lnR w="12700" cap="flat" cmpd="sng" algn="ctr">
                      <a:noFill/>
                      <a:prstDash val="solid"/>
                      <a:miter lim="800000"/>
                      <a:headEnd type="none" w="med" len="med"/>
                      <a:tailEnd type="none" w="med" len="med"/>
                    </a:lnR>
                    <a:lnT w="28575" cap="flat" cmpd="sng" algn="ctr">
                      <a:noFill/>
                      <a:prstDash val="solid"/>
                      <a:miter lim="800000"/>
                      <a:headEnd type="none" w="med" len="med"/>
                      <a:tailEnd type="none" w="med" len="med"/>
                    </a:lnT>
                    <a:lnB w="28575" cap="flat" cmpd="sng" algn="ctr">
                      <a:no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5505AB1-9ED5-2642-97E5-7BEBCE5AEFB4}"/>
              </a:ext>
            </a:extLst>
          </p:cNvPr>
          <p:cNvSpPr>
            <a:spLocks noGrp="1"/>
          </p:cNvSpPr>
          <p:nvPr>
            <p:ph type="title"/>
          </p:nvPr>
        </p:nvSpPr>
        <p:spPr/>
        <p:txBody>
          <a:bodyPr/>
          <a:lstStyle/>
          <a:p>
            <a:r>
              <a:rPr lang="en-US" dirty="0"/>
              <a:t>Recall: Buffer Overflows</a:t>
            </a:r>
          </a:p>
        </p:txBody>
      </p:sp>
      <p:sp>
        <p:nvSpPr>
          <p:cNvPr id="3" name="Content Placeholder 2">
            <a:extLst>
              <a:ext uri="{FF2B5EF4-FFF2-40B4-BE49-F238E27FC236}">
                <a16:creationId xmlns:a16="http://schemas.microsoft.com/office/drawing/2014/main" id="{C24DEA89-4AF6-8E4A-8329-72E855FECB97}"/>
              </a:ext>
            </a:extLst>
          </p:cNvPr>
          <p:cNvSpPr>
            <a:spLocks noGrp="1"/>
          </p:cNvSpPr>
          <p:nvPr>
            <p:ph idx="1"/>
          </p:nvPr>
        </p:nvSpPr>
        <p:spPr>
          <a:xfrm>
            <a:off x="152400" y="1295400"/>
            <a:ext cx="11811000" cy="5562600"/>
          </a:xfrm>
        </p:spPr>
        <p:txBody>
          <a:bodyPr/>
          <a:lstStyle/>
          <a:p>
            <a:pPr marL="0" indent="0">
              <a:spcBef>
                <a:spcPts val="0"/>
              </a:spcBef>
              <a:buNone/>
            </a:pPr>
            <a:r>
              <a:rPr lang="en-US" dirty="0"/>
              <a:t>We must make sure there is enough space in the destination to hold the entire copy, </a:t>
            </a:r>
            <a:r>
              <a:rPr lang="en-US" i="1" dirty="0"/>
              <a:t>including the null-terminating character</a:t>
            </a:r>
            <a:r>
              <a:rPr lang="en-US" dirty="0"/>
              <a:t>. Writing past memory bounds is called a “buffer overflow”.  It can allow for security vulnerabilities!</a:t>
            </a: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r>
              <a:rPr lang="en-US" sz="2400" dirty="0">
                <a:latin typeface="Consolas" panose="020B0609020204030204" pitchFamily="49" charset="0"/>
                <a:cs typeface="Consolas" panose="020B0609020204030204" pitchFamily="49" charset="0"/>
              </a:rPr>
              <a:t>char str1[14];</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(str1, </a:t>
            </a:r>
            <a:r>
              <a:rPr lang="en-US" sz="2400" dirty="0">
                <a:solidFill>
                  <a:srgbClr val="0432FF"/>
                </a:solidFill>
                <a:latin typeface="Consolas" panose="020B0609020204030204" pitchFamily="49" charset="0"/>
                <a:cs typeface="Consolas" panose="020B0609020204030204" pitchFamily="49" charset="0"/>
              </a:rPr>
              <a:t>"hello, world!"</a:t>
            </a:r>
            <a:r>
              <a:rPr lang="en-US" sz="2400" dirty="0">
                <a:latin typeface="Consolas" panose="020B0609020204030204" pitchFamily="49" charset="0"/>
                <a:cs typeface="Consolas" panose="020B0609020204030204" pitchFamily="49" charset="0"/>
              </a:rPr>
              <a:t>);</a:t>
            </a:r>
          </a:p>
          <a:p>
            <a:pPr marL="0" indent="0">
              <a:spcBef>
                <a:spcPts val="0"/>
              </a:spcBef>
              <a:buNone/>
            </a:pPr>
            <a:r>
              <a:rPr lang="en-US" sz="2400" dirty="0">
                <a:latin typeface="Consolas" panose="020B0609020204030204" pitchFamily="49" charset="0"/>
                <a:cs typeface="Consolas" panose="020B0609020204030204" pitchFamily="49" charset="0"/>
              </a:rPr>
              <a:t>char str2[6];		</a:t>
            </a:r>
          </a:p>
          <a:p>
            <a:pPr marL="0" indent="0">
              <a:spcBef>
                <a:spcPts val="0"/>
              </a:spcBef>
              <a:buNone/>
            </a:pPr>
            <a:r>
              <a:rPr lang="en-US" sz="2400" dirty="0" err="1">
                <a:latin typeface="Consolas" panose="020B0609020204030204" pitchFamily="49" charset="0"/>
                <a:cs typeface="Consolas" panose="020B0609020204030204" pitchFamily="49" charset="0"/>
              </a:rPr>
              <a:t>strcpy</a:t>
            </a:r>
            <a:r>
              <a:rPr lang="en-US" sz="2400" dirty="0">
                <a:latin typeface="Consolas" panose="020B0609020204030204" pitchFamily="49" charset="0"/>
                <a:cs typeface="Consolas" panose="020B0609020204030204" pitchFamily="49" charset="0"/>
              </a:rPr>
              <a:t>(str2, str1);	</a:t>
            </a:r>
            <a:r>
              <a:rPr lang="en-US" sz="2400" dirty="0">
                <a:solidFill>
                  <a:srgbClr val="00B050"/>
                </a:solidFill>
                <a:latin typeface="Consolas" panose="020B0609020204030204" pitchFamily="49" charset="0"/>
                <a:cs typeface="Consolas" panose="020B0609020204030204" pitchFamily="49" charset="0"/>
              </a:rPr>
              <a:t>// not enough space - overwrites other memory!</a:t>
            </a:r>
          </a:p>
          <a:p>
            <a:pPr marL="0" indent="0">
              <a:spcBef>
                <a:spcPts val="0"/>
              </a:spcBef>
              <a:buNone/>
            </a:pPr>
            <a:endParaRPr lang="en-US" sz="2400" dirty="0">
              <a:latin typeface="Consolas" panose="020B0609020204030204" pitchFamily="49" charset="0"/>
              <a:cs typeface="Consolas" panose="020B0609020204030204" pitchFamily="49" charset="0"/>
            </a:endParaRPr>
          </a:p>
          <a:p>
            <a:pPr marL="0" indent="0">
              <a:spcBef>
                <a:spcPts val="0"/>
              </a:spcBef>
              <a:buNone/>
            </a:pPr>
            <a:endParaRPr lang="en-US" sz="2400" dirty="0">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DBD04DE6-7FC0-444A-B695-377FBA062CA1}"/>
              </a:ext>
            </a:extLst>
          </p:cNvPr>
          <p:cNvSpPr txBox="1"/>
          <p:nvPr/>
        </p:nvSpPr>
        <p:spPr>
          <a:xfrm>
            <a:off x="457200" y="47741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str1</a:t>
            </a:r>
          </a:p>
        </p:txBody>
      </p:sp>
      <p:graphicFrame>
        <p:nvGraphicFramePr>
          <p:cNvPr id="6" name="Group 63">
            <a:extLst>
              <a:ext uri="{FF2B5EF4-FFF2-40B4-BE49-F238E27FC236}">
                <a16:creationId xmlns:a16="http://schemas.microsoft.com/office/drawing/2014/main" id="{4E14A520-6ED1-E14F-8198-2B60677D3BD9}"/>
              </a:ext>
            </a:extLst>
          </p:cNvPr>
          <p:cNvGraphicFramePr>
            <a:graphicFrameLocks noGrp="1"/>
          </p:cNvGraphicFramePr>
          <p:nvPr>
            <p:extLst>
              <p:ext uri="{D42A27DB-BD31-4B8C-83A1-F6EECF244321}">
                <p14:modId xmlns:p14="http://schemas.microsoft.com/office/powerpoint/2010/main" val="3311324440"/>
              </p:ext>
            </p:extLst>
          </p:nvPr>
        </p:nvGraphicFramePr>
        <p:xfrm>
          <a:off x="1148415" y="5646737"/>
          <a:ext cx="4642788" cy="830263"/>
        </p:xfrm>
        <a:graphic>
          <a:graphicData uri="http://schemas.openxmlformats.org/drawingml/2006/table">
            <a:tbl>
              <a:tblPr/>
              <a:tblGrid>
                <a:gridCol w="773798">
                  <a:extLst>
                    <a:ext uri="{9D8B030D-6E8A-4147-A177-3AD203B41FA5}">
                      <a16:colId xmlns:a16="http://schemas.microsoft.com/office/drawing/2014/main" val="20001"/>
                    </a:ext>
                  </a:extLst>
                </a:gridCol>
                <a:gridCol w="773798">
                  <a:extLst>
                    <a:ext uri="{9D8B030D-6E8A-4147-A177-3AD203B41FA5}">
                      <a16:colId xmlns:a16="http://schemas.microsoft.com/office/drawing/2014/main" val="20002"/>
                    </a:ext>
                  </a:extLst>
                </a:gridCol>
                <a:gridCol w="773798">
                  <a:extLst>
                    <a:ext uri="{9D8B030D-6E8A-4147-A177-3AD203B41FA5}">
                      <a16:colId xmlns:a16="http://schemas.microsoft.com/office/drawing/2014/main" val="20003"/>
                    </a:ext>
                  </a:extLst>
                </a:gridCol>
                <a:gridCol w="773798">
                  <a:extLst>
                    <a:ext uri="{9D8B030D-6E8A-4147-A177-3AD203B41FA5}">
                      <a16:colId xmlns:a16="http://schemas.microsoft.com/office/drawing/2014/main" val="20004"/>
                    </a:ext>
                  </a:extLst>
                </a:gridCol>
                <a:gridCol w="773798">
                  <a:extLst>
                    <a:ext uri="{9D8B030D-6E8A-4147-A177-3AD203B41FA5}">
                      <a16:colId xmlns:a16="http://schemas.microsoft.com/office/drawing/2014/main" val="20005"/>
                    </a:ext>
                  </a:extLst>
                </a:gridCol>
                <a:gridCol w="773798">
                  <a:extLst>
                    <a:ext uri="{9D8B030D-6E8A-4147-A177-3AD203B41FA5}">
                      <a16:colId xmlns:a16="http://schemas.microsoft.com/office/drawing/2014/main" val="20006"/>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97B9E921-9706-6B43-9248-69A262037A4F}"/>
              </a:ext>
            </a:extLst>
          </p:cNvPr>
          <p:cNvSpPr txBox="1"/>
          <p:nvPr/>
        </p:nvSpPr>
        <p:spPr>
          <a:xfrm>
            <a:off x="457199" y="6107668"/>
            <a:ext cx="691215" cy="369332"/>
          </a:xfrm>
          <a:prstGeom prst="rect">
            <a:avLst/>
          </a:prstGeom>
          <a:noFill/>
        </p:spPr>
        <p:txBody>
          <a:bodyPr wrap="none" rtlCol="0">
            <a:spAutoFit/>
          </a:bodyPr>
          <a:lstStyle/>
          <a:p>
            <a:r>
              <a:rPr lang="en-US" dirty="0">
                <a:latin typeface="Consolas" panose="020B0609020204030204" pitchFamily="49" charset="0"/>
                <a:cs typeface="Consolas" panose="020B0609020204030204" pitchFamily="49" charset="0"/>
              </a:rPr>
              <a:t>str2</a:t>
            </a:r>
          </a:p>
        </p:txBody>
      </p:sp>
      <p:cxnSp>
        <p:nvCxnSpPr>
          <p:cNvPr id="9" name="Straight Arrow Connector 8">
            <a:extLst>
              <a:ext uri="{FF2B5EF4-FFF2-40B4-BE49-F238E27FC236}">
                <a16:creationId xmlns:a16="http://schemas.microsoft.com/office/drawing/2014/main" id="{EBF7729D-5286-9B4F-AA71-C7375DE504C5}"/>
              </a:ext>
            </a:extLst>
          </p:cNvPr>
          <p:cNvCxnSpPr/>
          <p:nvPr/>
        </p:nvCxnSpPr>
        <p:spPr>
          <a:xfrm>
            <a:off x="11582400" y="5341937"/>
            <a:ext cx="0" cy="3048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Group 63">
            <a:extLst>
              <a:ext uri="{FF2B5EF4-FFF2-40B4-BE49-F238E27FC236}">
                <a16:creationId xmlns:a16="http://schemas.microsoft.com/office/drawing/2014/main" id="{1682AAAD-EA02-2748-B65D-A1267CD0B104}"/>
              </a:ext>
            </a:extLst>
          </p:cNvPr>
          <p:cNvGraphicFramePr>
            <a:graphicFrameLocks noGrp="1"/>
          </p:cNvGraphicFramePr>
          <p:nvPr>
            <p:extLst>
              <p:ext uri="{D42A27DB-BD31-4B8C-83A1-F6EECF244321}">
                <p14:modId xmlns:p14="http://schemas.microsoft.com/office/powerpoint/2010/main" val="3410031939"/>
              </p:ext>
            </p:extLst>
          </p:nvPr>
        </p:nvGraphicFramePr>
        <p:xfrm>
          <a:off x="1148414" y="4313237"/>
          <a:ext cx="10814986" cy="830263"/>
        </p:xfrm>
        <a:graphic>
          <a:graphicData uri="http://schemas.openxmlformats.org/drawingml/2006/table">
            <a:tbl>
              <a:tblPr/>
              <a:tblGrid>
                <a:gridCol w="772499">
                  <a:extLst>
                    <a:ext uri="{9D8B030D-6E8A-4147-A177-3AD203B41FA5}">
                      <a16:colId xmlns:a16="http://schemas.microsoft.com/office/drawing/2014/main" val="20001"/>
                    </a:ext>
                  </a:extLst>
                </a:gridCol>
                <a:gridCol w="772499">
                  <a:extLst>
                    <a:ext uri="{9D8B030D-6E8A-4147-A177-3AD203B41FA5}">
                      <a16:colId xmlns:a16="http://schemas.microsoft.com/office/drawing/2014/main" val="20002"/>
                    </a:ext>
                  </a:extLst>
                </a:gridCol>
                <a:gridCol w="772499">
                  <a:extLst>
                    <a:ext uri="{9D8B030D-6E8A-4147-A177-3AD203B41FA5}">
                      <a16:colId xmlns:a16="http://schemas.microsoft.com/office/drawing/2014/main" val="20003"/>
                    </a:ext>
                  </a:extLst>
                </a:gridCol>
                <a:gridCol w="772499">
                  <a:extLst>
                    <a:ext uri="{9D8B030D-6E8A-4147-A177-3AD203B41FA5}">
                      <a16:colId xmlns:a16="http://schemas.microsoft.com/office/drawing/2014/main" val="20004"/>
                    </a:ext>
                  </a:extLst>
                </a:gridCol>
                <a:gridCol w="772499">
                  <a:extLst>
                    <a:ext uri="{9D8B030D-6E8A-4147-A177-3AD203B41FA5}">
                      <a16:colId xmlns:a16="http://schemas.microsoft.com/office/drawing/2014/main" val="20005"/>
                    </a:ext>
                  </a:extLst>
                </a:gridCol>
                <a:gridCol w="772499">
                  <a:extLst>
                    <a:ext uri="{9D8B030D-6E8A-4147-A177-3AD203B41FA5}">
                      <a16:colId xmlns:a16="http://schemas.microsoft.com/office/drawing/2014/main" val="20006"/>
                    </a:ext>
                  </a:extLst>
                </a:gridCol>
                <a:gridCol w="772499">
                  <a:extLst>
                    <a:ext uri="{9D8B030D-6E8A-4147-A177-3AD203B41FA5}">
                      <a16:colId xmlns:a16="http://schemas.microsoft.com/office/drawing/2014/main" val="20007"/>
                    </a:ext>
                  </a:extLst>
                </a:gridCol>
                <a:gridCol w="772499">
                  <a:extLst>
                    <a:ext uri="{9D8B030D-6E8A-4147-A177-3AD203B41FA5}">
                      <a16:colId xmlns:a16="http://schemas.microsoft.com/office/drawing/2014/main" val="20008"/>
                    </a:ext>
                  </a:extLst>
                </a:gridCol>
                <a:gridCol w="772499">
                  <a:extLst>
                    <a:ext uri="{9D8B030D-6E8A-4147-A177-3AD203B41FA5}">
                      <a16:colId xmlns:a16="http://schemas.microsoft.com/office/drawing/2014/main" val="20009"/>
                    </a:ext>
                  </a:extLst>
                </a:gridCol>
                <a:gridCol w="772499">
                  <a:extLst>
                    <a:ext uri="{9D8B030D-6E8A-4147-A177-3AD203B41FA5}">
                      <a16:colId xmlns:a16="http://schemas.microsoft.com/office/drawing/2014/main" val="20010"/>
                    </a:ext>
                  </a:extLst>
                </a:gridCol>
                <a:gridCol w="772499">
                  <a:extLst>
                    <a:ext uri="{9D8B030D-6E8A-4147-A177-3AD203B41FA5}">
                      <a16:colId xmlns:a16="http://schemas.microsoft.com/office/drawing/2014/main" val="20011"/>
                    </a:ext>
                  </a:extLst>
                </a:gridCol>
                <a:gridCol w="772499">
                  <a:extLst>
                    <a:ext uri="{9D8B030D-6E8A-4147-A177-3AD203B41FA5}">
                      <a16:colId xmlns:a16="http://schemas.microsoft.com/office/drawing/2014/main" val="735071310"/>
                    </a:ext>
                  </a:extLst>
                </a:gridCol>
                <a:gridCol w="772499">
                  <a:extLst>
                    <a:ext uri="{9D8B030D-6E8A-4147-A177-3AD203B41FA5}">
                      <a16:colId xmlns:a16="http://schemas.microsoft.com/office/drawing/2014/main" val="3567322394"/>
                    </a:ext>
                  </a:extLst>
                </a:gridCol>
                <a:gridCol w="772499">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4158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6F8-D870-B241-ABC9-4A69A4393270}"/>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5BD2B629-CD96-7941-98D4-677CA9D2A93C}"/>
              </a:ext>
            </a:extLst>
          </p:cNvPr>
          <p:cNvSpPr>
            <a:spLocks noGrp="1"/>
          </p:cNvSpPr>
          <p:nvPr>
            <p:ph idx="1"/>
          </p:nvPr>
        </p:nvSpPr>
        <p:spPr/>
        <p:txBody>
          <a:bodyPr/>
          <a:lstStyle/>
          <a:p>
            <a:pPr marL="0" indent="0">
              <a:buNone/>
            </a:pPr>
            <a:r>
              <a:rPr lang="en-US" dirty="0"/>
              <a:t>Buffer overflows are not merely functionality bugs;  they can cause a range of unintended behavior:</a:t>
            </a:r>
          </a:p>
          <a:p>
            <a:r>
              <a:rPr lang="en-US" dirty="0"/>
              <a:t>Let the user access memory they shouldn’t be able to access</a:t>
            </a:r>
          </a:p>
          <a:p>
            <a:r>
              <a:rPr lang="en-US" dirty="0"/>
              <a:t>Let the user modify memory they shouldn’t be able to access</a:t>
            </a:r>
          </a:p>
          <a:p>
            <a:pPr lvl="1"/>
            <a:r>
              <a:rPr lang="en-US" dirty="0"/>
              <a:t>Change a value that is used later in the program</a:t>
            </a:r>
          </a:p>
          <a:p>
            <a:pPr lvl="1"/>
            <a:r>
              <a:rPr lang="en-US" dirty="0"/>
              <a:t>User changes the program to execute their own custom instructions instead </a:t>
            </a:r>
          </a:p>
          <a:p>
            <a:pPr lvl="1"/>
            <a:r>
              <a:rPr lang="en-US" dirty="0"/>
              <a:t>And more…</a:t>
            </a:r>
          </a:p>
          <a:p>
            <a:endParaRPr lang="en-US" dirty="0"/>
          </a:p>
          <a:p>
            <a:pPr marL="0" indent="0">
              <a:buNone/>
            </a:pPr>
            <a:r>
              <a:rPr lang="en-US" b="1" dirty="0"/>
              <a:t>It’s our job as programmers to find and fix buffer overflows and other bugs not just for the functional correctness of our programs, but to protect people who use and interact with our code.</a:t>
            </a:r>
          </a:p>
          <a:p>
            <a:endParaRPr lang="en-US" dirty="0"/>
          </a:p>
        </p:txBody>
      </p:sp>
    </p:spTree>
    <p:extLst>
      <p:ext uri="{BB962C8B-B14F-4D97-AF65-F5344CB8AC3E}">
        <p14:creationId xmlns:p14="http://schemas.microsoft.com/office/powerpoint/2010/main" val="725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first argument is the name, second is the password</a:t>
            </a:r>
          </a:p>
          <a:p>
            <a:pPr marL="0" indent="0">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char secret[4] = "123";</a:t>
            </a:r>
          </a:p>
          <a:p>
            <a:pPr marL="0" indent="0">
              <a:spcBef>
                <a:spcPts val="0"/>
              </a:spcBef>
              <a:buNone/>
            </a:pPr>
            <a:r>
              <a:rPr lang="en-US" sz="2200" dirty="0">
                <a:solidFill>
                  <a:schemeClr val="accent6"/>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assume secret comes right after name in memory </a:t>
            </a:r>
          </a:p>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200" dirty="0">
                <a:latin typeface="Consolas" panose="020B0609020204030204" pitchFamily="49" charset="0"/>
                <a:cs typeface="Consolas" panose="020B0609020204030204" pitchFamily="49" charset="0"/>
              </a:rPr>
              <a:t>    char name[4];</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strcpy</a:t>
            </a:r>
            <a:r>
              <a:rPr lang="en-US" sz="2200" dirty="0">
                <a:latin typeface="Consolas" panose="020B0609020204030204" pitchFamily="49" charset="0"/>
                <a:cs typeface="Consolas" panose="020B0609020204030204" pitchFamily="49" charset="0"/>
              </a:rPr>
              <a:t>(name,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[1]);</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if (!</a:t>
            </a:r>
            <a:r>
              <a:rPr lang="en-US" sz="2200" dirty="0" err="1">
                <a:latin typeface="Consolas" panose="020B0609020204030204" pitchFamily="49" charset="0"/>
                <a:cs typeface="Consolas" panose="020B0609020204030204" pitchFamily="49" charset="0"/>
              </a:rPr>
              <a:t>strcmp</a:t>
            </a:r>
            <a:r>
              <a:rPr lang="en-US" sz="2200" dirty="0">
                <a:latin typeface="Consolas" panose="020B0609020204030204" pitchFamily="49" charset="0"/>
                <a:cs typeface="Consolas" panose="020B0609020204030204" pitchFamily="49" charset="0"/>
              </a:rPr>
              <a:t>(secret,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[2]))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("You're in!\n");</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439855" y="4006840"/>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efg</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315200" y="2577405"/>
            <a:ext cx="46482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extLst>
              <p:ext uri="{D42A27DB-BD31-4B8C-83A1-F6EECF244321}">
                <p14:modId xmlns:p14="http://schemas.microsoft.com/office/powerpoint/2010/main" val="2096092583"/>
              </p:ext>
            </p:extLst>
          </p:nvPr>
        </p:nvGraphicFramePr>
        <p:xfrm>
          <a:off x="254000" y="4960937"/>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5629C112-CC02-A392-7F68-6D605ECE7E04}"/>
              </a:ext>
              <a:ext uri="{C183D7F6-B498-43B3-948B-1728B52AA6E4}">
                <adec:decorative xmlns:adec="http://schemas.microsoft.com/office/drawing/2017/decorative" val="0"/>
              </a:ext>
            </a:extLst>
          </p:cNvPr>
          <p:cNvSpPr txBox="1"/>
          <p:nvPr/>
        </p:nvSpPr>
        <p:spPr>
          <a:xfrm>
            <a:off x="11258051" y="4791670"/>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grpSp>
        <p:nvGrpSpPr>
          <p:cNvPr id="10" name="Group 9">
            <a:extLst>
              <a:ext uri="{FF2B5EF4-FFF2-40B4-BE49-F238E27FC236}">
                <a16:creationId xmlns:a16="http://schemas.microsoft.com/office/drawing/2014/main" id="{9FE05B92-BC8B-D3A8-9190-DBA3C747CE55}"/>
              </a:ext>
            </a:extLst>
          </p:cNvPr>
          <p:cNvGrpSpPr/>
          <p:nvPr/>
        </p:nvGrpSpPr>
        <p:grpSpPr>
          <a:xfrm>
            <a:off x="3844486" y="5867400"/>
            <a:ext cx="4503027" cy="961195"/>
            <a:chOff x="4833646" y="5606161"/>
            <a:chExt cx="4503027" cy="961195"/>
          </a:xfrm>
        </p:grpSpPr>
        <p:sp>
          <p:nvSpPr>
            <p:cNvPr id="11" name="TextBox 10">
              <a:extLst>
                <a:ext uri="{FF2B5EF4-FFF2-40B4-BE49-F238E27FC236}">
                  <a16:creationId xmlns:a16="http://schemas.microsoft.com/office/drawing/2014/main" id="{AAD4A52F-DAEF-B740-2729-CBAC166DFE41}"/>
                </a:ext>
              </a:extLst>
            </p:cNvPr>
            <p:cNvSpPr txBox="1"/>
            <p:nvPr/>
          </p:nvSpPr>
          <p:spPr>
            <a:xfrm>
              <a:off x="4833646" y="5613249"/>
              <a:ext cx="4488573" cy="954107"/>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b="1" dirty="0"/>
                <a:t>Respond on </a:t>
              </a:r>
              <a:r>
                <a:rPr lang="en-US" sz="2800" b="1" dirty="0" err="1"/>
                <a:t>PollEv</a:t>
              </a:r>
              <a:r>
                <a:rPr lang="en-US" sz="2800" b="1" dirty="0"/>
                <a:t>: </a:t>
              </a:r>
            </a:p>
            <a:p>
              <a:pPr algn="l"/>
              <a:r>
                <a:rPr lang="en-US" sz="2800" dirty="0" err="1"/>
                <a:t>pollev.com</a:t>
              </a:r>
              <a:r>
                <a:rPr lang="en-US" sz="2800" dirty="0"/>
                <a:t>/cs107</a:t>
              </a:r>
            </a:p>
          </p:txBody>
        </p:sp>
        <p:pic>
          <p:nvPicPr>
            <p:cNvPr id="12" name="Picture 11" descr="QR code for pollev.com/cs107">
              <a:extLst>
                <a:ext uri="{FF2B5EF4-FFF2-40B4-BE49-F238E27FC236}">
                  <a16:creationId xmlns:a16="http://schemas.microsoft.com/office/drawing/2014/main" id="{C24DCE64-35BB-FA89-B637-45842C3DB760}"/>
                </a:ext>
              </a:extLst>
            </p:cNvPr>
            <p:cNvPicPr>
              <a:picLocks noChangeAspect="1"/>
            </p:cNvPicPr>
            <p:nvPr/>
          </p:nvPicPr>
          <p:blipFill>
            <a:blip r:embed="rId3"/>
            <a:stretch>
              <a:fillRect/>
            </a:stretch>
          </p:blipFill>
          <p:spPr>
            <a:xfrm>
              <a:off x="8407820" y="5606161"/>
              <a:ext cx="928853" cy="938428"/>
            </a:xfrm>
            <a:prstGeom prst="rect">
              <a:avLst/>
            </a:prstGeom>
          </p:spPr>
        </p:pic>
      </p:grpSp>
    </p:spTree>
    <p:extLst>
      <p:ext uri="{BB962C8B-B14F-4D97-AF65-F5344CB8AC3E}">
        <p14:creationId xmlns:p14="http://schemas.microsoft.com/office/powerpoint/2010/main" val="4814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7592E-7ADC-9280-8149-0817C14896A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8BA82DB-98E7-87D1-2E79-A31F83A9FDEF}"/>
              </a:ext>
            </a:extLst>
          </p:cNvPr>
          <p:cNvSpPr>
            <a:spLocks noGrp="1"/>
          </p:cNvSpPr>
          <p:nvPr>
            <p:ph type="subTitle" idx="1"/>
          </p:nvPr>
        </p:nvSpPr>
        <p:spPr/>
        <p:txBody>
          <a:bodyPr/>
          <a:lstStyle/>
          <a:p>
            <a:endParaRPr lang="en-US"/>
          </a:p>
        </p:txBody>
      </p:sp>
      <p:pic>
        <p:nvPicPr>
          <p:cNvPr id="5" name="slide.url=https://www.polleverywhere.com/multiple_choice_polls/IgNLdmgzBCqbfhBR3WiB5?state=opened&amp;flow=Default&amp;onscreen=persist">
            <a:extLst>
              <a:ext uri="{FF2B5EF4-FFF2-40B4-BE49-F238E27FC236}">
                <a16:creationId xmlns:a16="http://schemas.microsoft.com/office/drawing/2014/main" id="{958EB0A2-A283-B407-2455-E4101C14CC95}"/>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532861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first argument is the name, second is the password</a:t>
            </a:r>
          </a:p>
          <a:p>
            <a:pPr marL="0" indent="0">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char secret[4] = "123";</a:t>
            </a:r>
          </a:p>
          <a:p>
            <a:pPr marL="0" indent="0">
              <a:spcBef>
                <a:spcPts val="0"/>
              </a:spcBef>
              <a:buNone/>
            </a:pPr>
            <a:r>
              <a:rPr lang="en-US" sz="2200" dirty="0">
                <a:solidFill>
                  <a:schemeClr val="accent6"/>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assume secret comes right after name in memory </a:t>
            </a:r>
          </a:p>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200" dirty="0">
                <a:latin typeface="Consolas" panose="020B0609020204030204" pitchFamily="49" charset="0"/>
                <a:cs typeface="Consolas" panose="020B0609020204030204" pitchFamily="49" charset="0"/>
              </a:rPr>
              <a:t>    char name[4];</a:t>
            </a:r>
          </a:p>
          <a:p>
            <a:pPr marL="0" indent="0">
              <a:spcBef>
                <a:spcPts val="0"/>
              </a:spcBef>
              <a:buNone/>
            </a:pPr>
            <a:r>
              <a:rPr lang="en-US" sz="2200" dirty="0">
                <a:solidFill>
                  <a:srgbClr val="FF0000"/>
                </a:solidFill>
                <a:latin typeface="Consolas" panose="020B0609020204030204" pitchFamily="49" charset="0"/>
                <a:cs typeface="Consolas" panose="020B0609020204030204" pitchFamily="49" charset="0"/>
              </a:rPr>
              <a:t>    </a:t>
            </a:r>
            <a:r>
              <a:rPr lang="en-US" sz="2200" dirty="0" err="1">
                <a:solidFill>
                  <a:srgbClr val="FF0000"/>
                </a:solidFill>
                <a:latin typeface="Consolas" panose="020B0609020204030204" pitchFamily="49" charset="0"/>
                <a:cs typeface="Consolas" panose="020B0609020204030204" pitchFamily="49" charset="0"/>
              </a:rPr>
              <a:t>strcpy</a:t>
            </a:r>
            <a:r>
              <a:rPr lang="en-US" sz="2200" dirty="0">
                <a:solidFill>
                  <a:srgbClr val="FF0000"/>
                </a:solidFill>
                <a:latin typeface="Consolas" panose="020B0609020204030204" pitchFamily="49" charset="0"/>
                <a:cs typeface="Consolas" panose="020B0609020204030204" pitchFamily="49" charset="0"/>
              </a:rPr>
              <a:t>(name, </a:t>
            </a:r>
            <a:r>
              <a:rPr lang="en-US" sz="2200" dirty="0" err="1">
                <a:solidFill>
                  <a:srgbClr val="FF0000"/>
                </a:solidFill>
                <a:latin typeface="Consolas" panose="020B0609020204030204" pitchFamily="49" charset="0"/>
                <a:cs typeface="Consolas" panose="020B0609020204030204" pitchFamily="49" charset="0"/>
              </a:rPr>
              <a:t>argv</a:t>
            </a:r>
            <a:r>
              <a:rPr lang="en-US" sz="2200" dirty="0">
                <a:solidFill>
                  <a:srgbClr val="FF0000"/>
                </a:solidFill>
                <a:latin typeface="Consolas" panose="020B0609020204030204" pitchFamily="49" charset="0"/>
                <a:cs typeface="Consolas" panose="020B0609020204030204" pitchFamily="49" charset="0"/>
              </a:rPr>
              <a:t>[1]);</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if (!</a:t>
            </a:r>
            <a:r>
              <a:rPr lang="en-US" sz="2200" dirty="0" err="1">
                <a:latin typeface="Consolas" panose="020B0609020204030204" pitchFamily="49" charset="0"/>
                <a:cs typeface="Consolas" panose="020B0609020204030204" pitchFamily="49" charset="0"/>
              </a:rPr>
              <a:t>strcmp</a:t>
            </a:r>
            <a:r>
              <a:rPr lang="en-US" sz="2200" dirty="0">
                <a:latin typeface="Consolas" panose="020B0609020204030204" pitchFamily="49" charset="0"/>
                <a:cs typeface="Consolas" panose="020B0609020204030204" pitchFamily="49" charset="0"/>
              </a:rPr>
              <a:t>(secret,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[2]))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("You're in!\n");</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439855" y="4006840"/>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a:t>
            </a:r>
            <a:r>
              <a:rPr lang="en-US" sz="2400" b="1" dirty="0" err="1">
                <a:solidFill>
                  <a:srgbClr val="FF0000"/>
                </a:solidFill>
                <a:latin typeface="Consolas" panose="020B0609020204030204" pitchFamily="49" charset="0"/>
                <a:cs typeface="Consolas" panose="020B0609020204030204" pitchFamily="49" charset="0"/>
              </a:rPr>
              <a:t>buf</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abcdefg</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efg</a:t>
            </a:r>
            <a:endParaRPr lang="en-US" sz="2400" b="1" dirty="0">
              <a:solidFill>
                <a:srgbClr val="FF0000"/>
              </a:solidFill>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315200" y="2577405"/>
            <a:ext cx="46482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nvGraphicFramePr>
        <p:xfrm>
          <a:off x="254000" y="4960937"/>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63771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626E-419F-6FE9-C4F1-7A1BDAA14C32}"/>
              </a:ext>
            </a:extLst>
          </p:cNvPr>
          <p:cNvSpPr>
            <a:spLocks noGrp="1"/>
          </p:cNvSpPr>
          <p:nvPr>
            <p:ph type="title"/>
          </p:nvPr>
        </p:nvSpPr>
        <p:spPr/>
        <p:txBody>
          <a:bodyPr/>
          <a:lstStyle/>
          <a:p>
            <a:r>
              <a:rPr lang="en-US" dirty="0"/>
              <a:t>Buffer Overflow Example: ./</a:t>
            </a:r>
            <a:r>
              <a:rPr lang="en-US" dirty="0" err="1"/>
              <a:t>buf</a:t>
            </a:r>
            <a:endParaRPr lang="en-US" dirty="0"/>
          </a:p>
        </p:txBody>
      </p:sp>
      <p:sp>
        <p:nvSpPr>
          <p:cNvPr id="3" name="Content Placeholder 2">
            <a:extLst>
              <a:ext uri="{FF2B5EF4-FFF2-40B4-BE49-F238E27FC236}">
                <a16:creationId xmlns:a16="http://schemas.microsoft.com/office/drawing/2014/main" id="{22E36EEF-2D45-5013-932C-F1964AD236A8}"/>
              </a:ext>
            </a:extLst>
          </p:cNvPr>
          <p:cNvSpPr>
            <a:spLocks noGrp="1"/>
          </p:cNvSpPr>
          <p:nvPr>
            <p:ph idx="1"/>
          </p:nvPr>
        </p:nvSpPr>
        <p:spPr/>
        <p:txBody>
          <a:bodyPr/>
          <a:lstStyle/>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first argument is the name, second is the password</a:t>
            </a:r>
          </a:p>
          <a:p>
            <a:pPr marL="0" indent="0">
              <a:spcBef>
                <a:spcPts val="0"/>
              </a:spcBef>
              <a:buNone/>
            </a:pPr>
            <a:r>
              <a:rPr lang="en-US" sz="2200" dirty="0">
                <a:latin typeface="Consolas" panose="020B0609020204030204" pitchFamily="49" charset="0"/>
                <a:cs typeface="Consolas" panose="020B0609020204030204" pitchFamily="49" charset="0"/>
              </a:rPr>
              <a:t>int main(int </a:t>
            </a:r>
            <a:r>
              <a:rPr lang="en-US" sz="2200" dirty="0" err="1">
                <a:latin typeface="Consolas" panose="020B0609020204030204" pitchFamily="49" charset="0"/>
                <a:cs typeface="Consolas" panose="020B0609020204030204" pitchFamily="49" charset="0"/>
              </a:rPr>
              <a:t>argc</a:t>
            </a:r>
            <a:r>
              <a:rPr lang="en-US" sz="2200" dirty="0">
                <a:latin typeface="Consolas" panose="020B0609020204030204" pitchFamily="49" charset="0"/>
                <a:cs typeface="Consolas" panose="020B0609020204030204" pitchFamily="49" charset="0"/>
              </a:rPr>
              <a:t>, char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char secret[4] = "123";</a:t>
            </a:r>
          </a:p>
          <a:p>
            <a:pPr marL="0" indent="0">
              <a:spcBef>
                <a:spcPts val="0"/>
              </a:spcBef>
              <a:buNone/>
            </a:pPr>
            <a:r>
              <a:rPr lang="en-US" sz="2200" dirty="0">
                <a:solidFill>
                  <a:schemeClr val="accent6"/>
                </a:solidFill>
                <a:latin typeface="Consolas" panose="020B0609020204030204" pitchFamily="49" charset="0"/>
                <a:cs typeface="Consolas" panose="020B0609020204030204" pitchFamily="49" charset="0"/>
              </a:rPr>
              <a:t>    </a:t>
            </a:r>
            <a:r>
              <a:rPr lang="en-US" sz="2200" dirty="0">
                <a:solidFill>
                  <a:srgbClr val="00B050"/>
                </a:solidFill>
                <a:latin typeface="Consolas" panose="020B0609020204030204" pitchFamily="49" charset="0"/>
                <a:cs typeface="Consolas" panose="020B0609020204030204" pitchFamily="49" charset="0"/>
              </a:rPr>
              <a:t>// assume secret comes right after name in memory </a:t>
            </a:r>
          </a:p>
          <a:p>
            <a:pPr marL="0" indent="0">
              <a:spcBef>
                <a:spcPts val="0"/>
              </a:spcBef>
              <a:buNone/>
            </a:pPr>
            <a:r>
              <a:rPr lang="en-US" sz="2200" dirty="0">
                <a:solidFill>
                  <a:srgbClr val="00B050"/>
                </a:solidFill>
                <a:latin typeface="Consolas" panose="020B0609020204030204" pitchFamily="49" charset="0"/>
                <a:cs typeface="Consolas" panose="020B0609020204030204" pitchFamily="49" charset="0"/>
              </a:rPr>
              <a:t>    // (this is not always true)</a:t>
            </a:r>
          </a:p>
          <a:p>
            <a:pPr marL="0" indent="0">
              <a:spcBef>
                <a:spcPts val="0"/>
              </a:spcBef>
              <a:buNone/>
            </a:pPr>
            <a:r>
              <a:rPr lang="en-US" sz="2200" dirty="0">
                <a:latin typeface="Consolas" panose="020B0609020204030204" pitchFamily="49" charset="0"/>
                <a:cs typeface="Consolas" panose="020B0609020204030204" pitchFamily="49" charset="0"/>
              </a:rPr>
              <a:t>    char name[4];</a:t>
            </a:r>
          </a:p>
          <a:p>
            <a:pPr marL="0" indent="0">
              <a:spcBef>
                <a:spcPts val="0"/>
              </a:spcBef>
              <a:buNone/>
            </a:pPr>
            <a:r>
              <a:rPr lang="en-US" sz="2200" dirty="0">
                <a:solidFill>
                  <a:srgbClr val="FF0000"/>
                </a:solidFill>
                <a:latin typeface="Consolas" panose="020B0609020204030204" pitchFamily="49" charset="0"/>
                <a:cs typeface="Consolas" panose="020B0609020204030204" pitchFamily="49" charset="0"/>
              </a:rPr>
              <a:t>    </a:t>
            </a:r>
            <a:r>
              <a:rPr lang="en-US" sz="2200" dirty="0" err="1">
                <a:solidFill>
                  <a:srgbClr val="FF0000"/>
                </a:solidFill>
                <a:latin typeface="Consolas" panose="020B0609020204030204" pitchFamily="49" charset="0"/>
                <a:cs typeface="Consolas" panose="020B0609020204030204" pitchFamily="49" charset="0"/>
              </a:rPr>
              <a:t>strcpy</a:t>
            </a:r>
            <a:r>
              <a:rPr lang="en-US" sz="2200" dirty="0">
                <a:solidFill>
                  <a:srgbClr val="FF0000"/>
                </a:solidFill>
                <a:latin typeface="Consolas" panose="020B0609020204030204" pitchFamily="49" charset="0"/>
                <a:cs typeface="Consolas" panose="020B0609020204030204" pitchFamily="49" charset="0"/>
              </a:rPr>
              <a:t>(name, </a:t>
            </a:r>
            <a:r>
              <a:rPr lang="en-US" sz="2200" dirty="0" err="1">
                <a:solidFill>
                  <a:srgbClr val="FF0000"/>
                </a:solidFill>
                <a:latin typeface="Consolas" panose="020B0609020204030204" pitchFamily="49" charset="0"/>
                <a:cs typeface="Consolas" panose="020B0609020204030204" pitchFamily="49" charset="0"/>
              </a:rPr>
              <a:t>argv</a:t>
            </a:r>
            <a:r>
              <a:rPr lang="en-US" sz="2200" dirty="0">
                <a:solidFill>
                  <a:srgbClr val="FF0000"/>
                </a:solidFill>
                <a:latin typeface="Consolas" panose="020B0609020204030204" pitchFamily="49" charset="0"/>
                <a:cs typeface="Consolas" panose="020B0609020204030204" pitchFamily="49" charset="0"/>
              </a:rPr>
              <a:t>[1]);</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if (!</a:t>
            </a:r>
            <a:r>
              <a:rPr lang="en-US" sz="2200" dirty="0" err="1">
                <a:latin typeface="Consolas" panose="020B0609020204030204" pitchFamily="49" charset="0"/>
                <a:cs typeface="Consolas" panose="020B0609020204030204" pitchFamily="49" charset="0"/>
              </a:rPr>
              <a:t>strcmp</a:t>
            </a:r>
            <a:r>
              <a:rPr lang="en-US" sz="2200" dirty="0">
                <a:latin typeface="Consolas" panose="020B0609020204030204" pitchFamily="49" charset="0"/>
                <a:cs typeface="Consolas" panose="020B0609020204030204" pitchFamily="49" charset="0"/>
              </a:rPr>
              <a:t>(secret, </a:t>
            </a:r>
            <a:r>
              <a:rPr lang="en-US" sz="2200" dirty="0" err="1">
                <a:latin typeface="Consolas" panose="020B0609020204030204" pitchFamily="49" charset="0"/>
                <a:cs typeface="Consolas" panose="020B0609020204030204" pitchFamily="49" charset="0"/>
              </a:rPr>
              <a:t>argv</a:t>
            </a:r>
            <a:r>
              <a:rPr lang="en-US" sz="2200" dirty="0">
                <a:latin typeface="Consolas" panose="020B0609020204030204" pitchFamily="49" charset="0"/>
                <a:cs typeface="Consolas" panose="020B0609020204030204" pitchFamily="49" charset="0"/>
              </a:rPr>
              <a:t>[2])) {</a:t>
            </a:r>
          </a:p>
          <a:p>
            <a:pPr marL="0" indent="0">
              <a:spcBef>
                <a:spcPts val="0"/>
              </a:spcBef>
              <a:buNone/>
            </a:pPr>
            <a:r>
              <a:rPr lang="en-US" sz="2200" dirty="0">
                <a:latin typeface="Consolas" panose="020B0609020204030204" pitchFamily="49" charset="0"/>
                <a:cs typeface="Consolas" panose="020B0609020204030204" pitchFamily="49" charset="0"/>
              </a:rPr>
              <a:t>        </a:t>
            </a:r>
            <a:r>
              <a:rPr lang="en-US" sz="2200" dirty="0" err="1">
                <a:latin typeface="Consolas" panose="020B0609020204030204" pitchFamily="49" charset="0"/>
                <a:cs typeface="Consolas" panose="020B0609020204030204" pitchFamily="49" charset="0"/>
              </a:rPr>
              <a:t>printf</a:t>
            </a:r>
            <a:r>
              <a:rPr lang="en-US" sz="2200" dirty="0">
                <a:latin typeface="Consolas" panose="020B0609020204030204" pitchFamily="49" charset="0"/>
                <a:cs typeface="Consolas" panose="020B0609020204030204" pitchFamily="49" charset="0"/>
              </a:rPr>
              <a:t>("You're in!\n");</a:t>
            </a:r>
          </a:p>
          <a:p>
            <a:pPr marL="0" indent="0">
              <a:spcBef>
                <a:spcPts val="0"/>
              </a:spcBef>
              <a:buNone/>
            </a:pPr>
            <a:r>
              <a:rPr lang="en-US" sz="2200" dirty="0">
                <a:latin typeface="Consolas" panose="020B0609020204030204" pitchFamily="49" charset="0"/>
                <a:cs typeface="Consolas" panose="020B0609020204030204" pitchFamily="49" charset="0"/>
              </a:rPr>
              <a:t>    }</a:t>
            </a:r>
          </a:p>
          <a:p>
            <a:pPr marL="0" indent="0">
              <a:spcBef>
                <a:spcPts val="0"/>
              </a:spcBef>
              <a:buNone/>
            </a:pPr>
            <a:r>
              <a:rPr lang="en-US" sz="2200" dirty="0">
                <a:latin typeface="Consolas" panose="020B0609020204030204" pitchFamily="49" charset="0"/>
                <a:cs typeface="Consolas" panose="020B0609020204030204" pitchFamily="49" charset="0"/>
              </a:rPr>
              <a:t>    return 0;</a:t>
            </a:r>
          </a:p>
          <a:p>
            <a:pPr marL="0" indent="0">
              <a:spcBef>
                <a:spcPts val="0"/>
              </a:spcBef>
              <a:buNone/>
            </a:pPr>
            <a:r>
              <a:rPr lang="en-US" sz="2200" dirty="0">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87DA816E-7956-3DD2-4CB3-4C80211E6E60}"/>
              </a:ext>
            </a:extLst>
          </p:cNvPr>
          <p:cNvSpPr txBox="1"/>
          <p:nvPr/>
        </p:nvSpPr>
        <p:spPr>
          <a:xfrm>
            <a:off x="7439855" y="4006840"/>
            <a:ext cx="3913945" cy="1569660"/>
          </a:xfrm>
          <a:prstGeom prst="rect">
            <a:avLst/>
          </a:prstGeom>
          <a:noFill/>
        </p:spPr>
        <p:txBody>
          <a:bodyPr wrap="square" rtlCol="0">
            <a:spAutoFit/>
          </a:bodyPr>
          <a:lstStyle/>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a:t>
            </a:r>
            <a:r>
              <a:rPr lang="en-US" sz="2400" b="1" dirty="0" err="1">
                <a:solidFill>
                  <a:srgbClr val="FF0000"/>
                </a:solidFill>
                <a:latin typeface="Consolas" panose="020B0609020204030204" pitchFamily="49" charset="0"/>
                <a:cs typeface="Consolas" panose="020B0609020204030204" pitchFamily="49" charset="0"/>
              </a:rPr>
              <a:t>buf</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abcdefg</a:t>
            </a:r>
            <a:r>
              <a:rPr lang="en-US" sz="2400" b="1" dirty="0">
                <a:solidFill>
                  <a:srgbClr val="FF0000"/>
                </a:solidFill>
                <a:latin typeface="Consolas" panose="020B0609020204030204" pitchFamily="49" charset="0"/>
                <a:cs typeface="Consolas" panose="020B0609020204030204" pitchFamily="49" charset="0"/>
              </a:rPr>
              <a:t> </a:t>
            </a:r>
            <a:r>
              <a:rPr lang="en-US" sz="2400" b="1" dirty="0" err="1">
                <a:solidFill>
                  <a:srgbClr val="FF0000"/>
                </a:solidFill>
                <a:latin typeface="Consolas" panose="020B0609020204030204" pitchFamily="49" charset="0"/>
                <a:cs typeface="Consolas" panose="020B0609020204030204" pitchFamily="49" charset="0"/>
              </a:rPr>
              <a:t>efg</a:t>
            </a:r>
            <a:endParaRPr lang="en-US" sz="2400" b="1" dirty="0">
              <a:solidFill>
                <a:srgbClr val="FF0000"/>
              </a:solidFill>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 a</a:t>
            </a:r>
          </a:p>
          <a:p>
            <a:pPr marL="457200" indent="-457200" algn="l">
              <a:buClr>
                <a:schemeClr val="accent2"/>
              </a:buClr>
              <a:buFont typeface="+mj-lt"/>
              <a:buAutoNum type="alphaUcPeriod"/>
            </a:pPr>
            <a:r>
              <a:rPr lang="en-US" sz="2400" dirty="0">
                <a:latin typeface="Calibri" panose="020F0502020204030204" pitchFamily="34" charset="0"/>
                <a:cs typeface="Calibri" panose="020F0502020204030204" pitchFamily="34" charset="0"/>
              </a:rPr>
              <a:t> ./</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abcdefgh</a:t>
            </a:r>
            <a:r>
              <a:rPr lang="en-US" sz="2400" dirty="0">
                <a:latin typeface="Consolas" panose="020B0609020204030204" pitchFamily="49" charset="0"/>
                <a:cs typeface="Consolas" panose="020B0609020204030204" pitchFamily="49" charset="0"/>
              </a:rPr>
              <a:t> </a:t>
            </a:r>
            <a:r>
              <a:rPr lang="en-US" sz="2400" dirty="0" err="1">
                <a:latin typeface="Consolas" panose="020B0609020204030204" pitchFamily="49" charset="0"/>
                <a:cs typeface="Consolas" panose="020B0609020204030204" pitchFamily="49" charset="0"/>
              </a:rPr>
              <a:t>abcd</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4C686FAA-7CB6-F606-FE44-A1BDF125B3FF}"/>
              </a:ext>
            </a:extLst>
          </p:cNvPr>
          <p:cNvSpPr txBox="1"/>
          <p:nvPr/>
        </p:nvSpPr>
        <p:spPr>
          <a:xfrm>
            <a:off x="7315200" y="2577405"/>
            <a:ext cx="4648200" cy="1384995"/>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2800" dirty="0"/>
              <a:t>Which of these arguments would cause the program to print “You’re in!”?</a:t>
            </a:r>
          </a:p>
        </p:txBody>
      </p:sp>
      <p:graphicFrame>
        <p:nvGraphicFramePr>
          <p:cNvPr id="9" name="Group 63">
            <a:extLst>
              <a:ext uri="{FF2B5EF4-FFF2-40B4-BE49-F238E27FC236}">
                <a16:creationId xmlns:a16="http://schemas.microsoft.com/office/drawing/2014/main" id="{9D43F035-5147-EC01-D7D1-FA773610E8AC}"/>
              </a:ext>
            </a:extLst>
          </p:cNvPr>
          <p:cNvGraphicFramePr>
            <a:graphicFrameLocks noGrp="1"/>
          </p:cNvGraphicFramePr>
          <p:nvPr>
            <p:extLst>
              <p:ext uri="{D42A27DB-BD31-4B8C-83A1-F6EECF244321}">
                <p14:modId xmlns:p14="http://schemas.microsoft.com/office/powerpoint/2010/main" val="2835466279"/>
              </p:ext>
            </p:extLst>
          </p:nvPr>
        </p:nvGraphicFramePr>
        <p:xfrm>
          <a:off x="254000" y="4960937"/>
          <a:ext cx="7061200" cy="830263"/>
        </p:xfrm>
        <a:graphic>
          <a:graphicData uri="http://schemas.openxmlformats.org/drawingml/2006/table">
            <a:tbl>
              <a:tblPr/>
              <a:tblGrid>
                <a:gridCol w="882650">
                  <a:extLst>
                    <a:ext uri="{9D8B030D-6E8A-4147-A177-3AD203B41FA5}">
                      <a16:colId xmlns:a16="http://schemas.microsoft.com/office/drawing/2014/main" val="20001"/>
                    </a:ext>
                  </a:extLst>
                </a:gridCol>
                <a:gridCol w="882650">
                  <a:extLst>
                    <a:ext uri="{9D8B030D-6E8A-4147-A177-3AD203B41FA5}">
                      <a16:colId xmlns:a16="http://schemas.microsoft.com/office/drawing/2014/main" val="20002"/>
                    </a:ext>
                  </a:extLst>
                </a:gridCol>
                <a:gridCol w="882650">
                  <a:extLst>
                    <a:ext uri="{9D8B030D-6E8A-4147-A177-3AD203B41FA5}">
                      <a16:colId xmlns:a16="http://schemas.microsoft.com/office/drawing/2014/main" val="20003"/>
                    </a:ext>
                  </a:extLst>
                </a:gridCol>
                <a:gridCol w="882650">
                  <a:extLst>
                    <a:ext uri="{9D8B030D-6E8A-4147-A177-3AD203B41FA5}">
                      <a16:colId xmlns:a16="http://schemas.microsoft.com/office/drawing/2014/main" val="20004"/>
                    </a:ext>
                  </a:extLst>
                </a:gridCol>
                <a:gridCol w="882650">
                  <a:extLst>
                    <a:ext uri="{9D8B030D-6E8A-4147-A177-3AD203B41FA5}">
                      <a16:colId xmlns:a16="http://schemas.microsoft.com/office/drawing/2014/main" val="20005"/>
                    </a:ext>
                  </a:extLst>
                </a:gridCol>
                <a:gridCol w="882650">
                  <a:extLst>
                    <a:ext uri="{9D8B030D-6E8A-4147-A177-3AD203B41FA5}">
                      <a16:colId xmlns:a16="http://schemas.microsoft.com/office/drawing/2014/main" val="20006"/>
                    </a:ext>
                  </a:extLst>
                </a:gridCol>
                <a:gridCol w="882650">
                  <a:extLst>
                    <a:ext uri="{9D8B030D-6E8A-4147-A177-3AD203B41FA5}">
                      <a16:colId xmlns:a16="http://schemas.microsoft.com/office/drawing/2014/main" val="20007"/>
                    </a:ext>
                  </a:extLst>
                </a:gridCol>
                <a:gridCol w="882650">
                  <a:extLst>
                    <a:ext uri="{9D8B030D-6E8A-4147-A177-3AD203B41FA5}">
                      <a16:colId xmlns:a16="http://schemas.microsoft.com/office/drawing/2014/main" val="20008"/>
                    </a:ext>
                  </a:extLst>
                </a:gridCol>
              </a:tblGrid>
              <a:tr h="411163">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name</a:t>
                      </a:r>
                    </a:p>
                  </a:txBody>
                  <a:tcPr horzOverflow="overflow">
                    <a:lnL>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gridSpan="4">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secret</a:t>
                      </a:r>
                    </a:p>
                  </a:txBody>
                  <a:tcPr horzOverflow="overflow">
                    <a:lnL w="12700" cap="flat" cmpd="sng" algn="ctr">
                      <a:solidFill>
                        <a:schemeClr val="tx1"/>
                      </a:solidFill>
                      <a:prstDash val="solid"/>
                      <a:round/>
                      <a:headEnd type="none" w="med" len="med"/>
                      <a:tailEnd type="none" w="med" len="med"/>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endParaRP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'b'</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'c'</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'f'</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'g'</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49112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48AC6-0CE5-4942-A5BD-B6D1701F726C}"/>
              </a:ext>
            </a:extLst>
          </p:cNvPr>
          <p:cNvSpPr>
            <a:spLocks noGrp="1"/>
          </p:cNvSpPr>
          <p:nvPr>
            <p:ph type="title"/>
          </p:nvPr>
        </p:nvSpPr>
        <p:spPr/>
        <p:txBody>
          <a:bodyPr/>
          <a:lstStyle/>
          <a:p>
            <a:r>
              <a:rPr lang="en-US" dirty="0"/>
              <a:t>Buffer Overflow Impacts</a:t>
            </a:r>
          </a:p>
        </p:txBody>
      </p:sp>
      <p:sp>
        <p:nvSpPr>
          <p:cNvPr id="3" name="Content Placeholder 2">
            <a:extLst>
              <a:ext uri="{FF2B5EF4-FFF2-40B4-BE49-F238E27FC236}">
                <a16:creationId xmlns:a16="http://schemas.microsoft.com/office/drawing/2014/main" id="{AD94370F-7D53-5D4A-9D71-2DDF1BC74D87}"/>
              </a:ext>
            </a:extLst>
          </p:cNvPr>
          <p:cNvSpPr>
            <a:spLocks noGrp="1"/>
          </p:cNvSpPr>
          <p:nvPr>
            <p:ph idx="1"/>
          </p:nvPr>
        </p:nvSpPr>
        <p:spPr/>
        <p:txBody>
          <a:bodyPr/>
          <a:lstStyle/>
          <a:p>
            <a:r>
              <a:rPr lang="en-US" dirty="0"/>
              <a:t>AOL instant messenger buffer overflow: allowed remote attackers to execute code: </a:t>
            </a:r>
            <a:r>
              <a:rPr lang="en-US" dirty="0">
                <a:hlinkClick r:id="rId3"/>
              </a:rPr>
              <a:t>https://www.cvedetails.com/cve/CVE-2002-0362/</a:t>
            </a:r>
            <a:r>
              <a:rPr lang="en-US" dirty="0"/>
              <a:t> </a:t>
            </a:r>
          </a:p>
          <a:p>
            <a:r>
              <a:rPr lang="en-US" dirty="0"/>
              <a:t>Morris Worm: first internet worm to gain widespread attention; exploited buffer overflow in Unix command called ”finger”: </a:t>
            </a:r>
            <a:r>
              <a:rPr lang="en-US" dirty="0">
                <a:hlinkClick r:id="rId4"/>
              </a:rPr>
              <a:t>https://www.zdnet.com/article/the-morris-worm-internet-malware-turns-25/</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96794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p:txBody>
      </p:sp>
    </p:spTree>
    <p:extLst>
      <p:ext uri="{BB962C8B-B14F-4D97-AF65-F5344CB8AC3E}">
        <p14:creationId xmlns:p14="http://schemas.microsoft.com/office/powerpoint/2010/main" val="1713510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b="1" u="sng" dirty="0"/>
              <a:t>Carefully reading documentation</a:t>
            </a:r>
          </a:p>
          <a:p>
            <a:r>
              <a:rPr lang="en-US"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391917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a:xfrm>
            <a:off x="152400" y="1295400"/>
            <a:ext cx="11811000" cy="5562600"/>
          </a:xfrm>
        </p:spPr>
        <p:txBody>
          <a:bodyPr/>
          <a:lstStyle/>
          <a:p>
            <a:pPr marL="0" indent="0">
              <a:buNone/>
            </a:pPr>
            <a:r>
              <a:rPr lang="en-US" dirty="0">
                <a:latin typeface="Consolas"/>
                <a:cs typeface="Consolas"/>
              </a:rPr>
              <a:t>Documentation &amp; MAN Pages (Written by Others)</a:t>
            </a:r>
          </a:p>
          <a:p>
            <a:pPr marL="457200" lvl="1" indent="0">
              <a:buNone/>
            </a:pPr>
            <a:r>
              <a:rPr lang="en-US" dirty="0">
                <a:latin typeface="Consolas"/>
                <a:cs typeface="Consolas"/>
              </a:rPr>
              <a:t>“The </a:t>
            </a:r>
            <a:r>
              <a:rPr lang="en-US" dirty="0" err="1">
                <a:latin typeface="Consolas"/>
                <a:cs typeface="Consolas"/>
              </a:rPr>
              <a:t>strcpy</a:t>
            </a:r>
            <a:r>
              <a:rPr lang="en-US" dirty="0">
                <a:latin typeface="Consolas"/>
                <a:cs typeface="Consolas"/>
              </a:rPr>
              <a:t>() function copies the string pointed to by </a:t>
            </a:r>
            <a:r>
              <a:rPr lang="en-US" dirty="0" err="1">
                <a:latin typeface="Consolas"/>
                <a:cs typeface="Consolas"/>
              </a:rPr>
              <a:t>src</a:t>
            </a:r>
            <a:r>
              <a:rPr lang="en-US" dirty="0">
                <a:latin typeface="Consolas"/>
                <a:cs typeface="Consolas"/>
              </a:rPr>
              <a:t>, including the terminating null byte (‘\0’), to the buffer pointed to by </a:t>
            </a:r>
            <a:r>
              <a:rPr lang="en-US" dirty="0" err="1">
                <a:latin typeface="Consolas"/>
                <a:cs typeface="Consolas"/>
              </a:rPr>
              <a:t>dest</a:t>
            </a:r>
            <a:r>
              <a:rPr lang="en-US" dirty="0">
                <a:latin typeface="Consolas"/>
                <a:cs typeface="Consolas"/>
              </a:rPr>
              <a:t>. The strings may not overlap, and the destination string </a:t>
            </a:r>
            <a:r>
              <a:rPr lang="en-US" dirty="0" err="1">
                <a:latin typeface="Consolas"/>
                <a:cs typeface="Consolas"/>
              </a:rPr>
              <a:t>dest</a:t>
            </a:r>
            <a:r>
              <a:rPr lang="en-US" dirty="0">
                <a:latin typeface="Consolas"/>
                <a:cs typeface="Consolas"/>
              </a:rPr>
              <a:t> must be large enough to receive the copy.  Beware of buffer overruns! (See BUGS.) …</a:t>
            </a:r>
          </a:p>
          <a:p>
            <a:pPr marL="457200" lvl="1" indent="0">
              <a:buNone/>
            </a:pPr>
            <a:r>
              <a:rPr lang="en-US" dirty="0">
                <a:latin typeface="Consolas"/>
                <a:cs typeface="Consolas"/>
              </a:rPr>
              <a:t>BUGS </a:t>
            </a:r>
          </a:p>
          <a:p>
            <a:pPr marL="457200" lvl="1" indent="0">
              <a:buNone/>
            </a:pPr>
            <a:r>
              <a:rPr lang="en-US" dirty="0">
                <a:latin typeface="Consolas"/>
                <a:cs typeface="Consolas"/>
              </a:rPr>
              <a:t>If the destination string of a </a:t>
            </a:r>
            <a:r>
              <a:rPr lang="en-US" dirty="0" err="1">
                <a:latin typeface="Consolas"/>
                <a:cs typeface="Consolas"/>
              </a:rPr>
              <a:t>strcpy</a:t>
            </a:r>
            <a:r>
              <a:rPr lang="en-US" dirty="0">
                <a:latin typeface="Consolas"/>
                <a:cs typeface="Consolas"/>
              </a:rPr>
              <a:t>() is not large enough, then anything might happen. </a:t>
            </a:r>
            <a:r>
              <a:rPr lang="en-US" b="1" dirty="0">
                <a:solidFill>
                  <a:srgbClr val="FF0000"/>
                </a:solidFill>
                <a:latin typeface="Consolas"/>
                <a:cs typeface="Consolas"/>
              </a:rPr>
              <a:t>Overflowing fixed-length string buffers is a favorite cracker technique for taking complete control of the machine.</a:t>
            </a:r>
            <a:r>
              <a:rPr lang="en-US" dirty="0">
                <a:latin typeface="Consolas"/>
                <a:cs typeface="Consolas"/>
              </a:rPr>
              <a:t> Any time a program reads or copies data into a buffer, the program first needs to check that there’s enough space. </a:t>
            </a:r>
            <a:r>
              <a:rPr lang="en-US" b="1" dirty="0">
                <a:solidFill>
                  <a:srgbClr val="FF0000"/>
                </a:solidFill>
                <a:latin typeface="Consolas"/>
                <a:cs typeface="Consolas"/>
              </a:rPr>
              <a:t>This may be unnecessary if you can show that overflow is impossible, but be careful: programs can get changed over time, in ways that may make the impossible possible.</a:t>
            </a:r>
            <a:r>
              <a:rPr lang="en-US" dirty="0">
                <a:latin typeface="Consolas"/>
                <a:cs typeface="Consolas"/>
              </a:rPr>
              <a:t>”</a:t>
            </a:r>
          </a:p>
        </p:txBody>
      </p:sp>
    </p:spTree>
    <p:extLst>
      <p:ext uri="{BB962C8B-B14F-4D97-AF65-F5344CB8AC3E}">
        <p14:creationId xmlns:p14="http://schemas.microsoft.com/office/powerpoint/2010/main" val="2459926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b="1" u="sng" dirty="0"/>
              <a:t>Thorough testing to uncover issues before release</a:t>
            </a:r>
          </a:p>
          <a:p>
            <a:r>
              <a:rPr lang="en-US"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1297316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How Can We Fix Overflows?</a:t>
            </a:r>
          </a:p>
        </p:txBody>
      </p:sp>
      <p:sp>
        <p:nvSpPr>
          <p:cNvPr id="6" name="Content Placeholder 5"/>
          <p:cNvSpPr>
            <a:spLocks noGrp="1"/>
          </p:cNvSpPr>
          <p:nvPr>
            <p:ph idx="1"/>
          </p:nvPr>
        </p:nvSpPr>
        <p:spPr/>
        <p:txBody>
          <a:bodyPr/>
          <a:lstStyle/>
          <a:p>
            <a:r>
              <a:rPr lang="en-US" b="1" dirty="0" err="1">
                <a:cs typeface="Consolas"/>
              </a:rPr>
              <a:t>Valgrind</a:t>
            </a:r>
            <a:r>
              <a:rPr lang="en-US" dirty="0">
                <a:cs typeface="Consolas"/>
              </a:rPr>
              <a:t>: Your Greatest Ally</a:t>
            </a:r>
          </a:p>
          <a:p>
            <a:r>
              <a:rPr lang="en-US" dirty="0">
                <a:cs typeface="Consolas"/>
              </a:rPr>
              <a:t>Write your own tests </a:t>
            </a:r>
          </a:p>
          <a:p>
            <a:r>
              <a:rPr lang="en-US" dirty="0">
                <a:cs typeface="Consolas"/>
              </a:rPr>
              <a:t>Consider writing tests </a:t>
            </a:r>
            <a:r>
              <a:rPr lang="en-US" i="1" dirty="0">
                <a:cs typeface="Consolas"/>
              </a:rPr>
              <a:t>before </a:t>
            </a:r>
            <a:r>
              <a:rPr lang="en-US" dirty="0">
                <a:cs typeface="Consolas"/>
              </a:rPr>
              <a:t>writing the main program</a:t>
            </a:r>
          </a:p>
          <a:p>
            <a:endParaRPr lang="en-US" dirty="0">
              <a:latin typeface="Consolas"/>
              <a:cs typeface="Consolas"/>
            </a:endParaRPr>
          </a:p>
          <a:p>
            <a:pPr marL="0" indent="0">
              <a:buNone/>
            </a:pPr>
            <a:r>
              <a:rPr lang="en-US" sz="4000" dirty="0">
                <a:latin typeface="Consolas"/>
                <a:cs typeface="Consolas"/>
              </a:rPr>
              <a:t> </a:t>
            </a:r>
            <a:r>
              <a:rPr lang="en-US" sz="4000" dirty="0"/>
              <a:t>✨ </a:t>
            </a:r>
            <a:r>
              <a:rPr lang="en-US" sz="4000" dirty="0">
                <a:latin typeface="Consolas"/>
                <a:cs typeface="Consolas"/>
              </a:rPr>
              <a:t>cs107.stanford.edu/</a:t>
            </a:r>
            <a:r>
              <a:rPr lang="en-US" sz="4000" dirty="0" err="1">
                <a:latin typeface="Consolas"/>
                <a:cs typeface="Consolas"/>
              </a:rPr>
              <a:t>testing.html</a:t>
            </a:r>
            <a:r>
              <a:rPr lang="en-US" sz="4000" dirty="0">
                <a:latin typeface="Consolas"/>
                <a:cs typeface="Consolas"/>
              </a:rPr>
              <a:t> </a:t>
            </a:r>
            <a:r>
              <a:rPr lang="en-US" sz="4000" dirty="0"/>
              <a:t>✨</a:t>
            </a:r>
            <a:endParaRPr lang="en-US" sz="4000" dirty="0">
              <a:latin typeface="Consolas"/>
              <a:cs typeface="Consolas"/>
            </a:endParaRPr>
          </a:p>
          <a:p>
            <a:endParaRPr lang="en-US" dirty="0">
              <a:latin typeface="Consolas"/>
              <a:cs typeface="Consolas"/>
            </a:endParaRPr>
          </a:p>
          <a:p>
            <a:endParaRPr lang="en-US" dirty="0">
              <a:latin typeface="Consolas"/>
              <a:cs typeface="Consolas"/>
            </a:endParaRPr>
          </a:p>
          <a:p>
            <a:pPr marL="0" indent="0">
              <a:buNone/>
            </a:pPr>
            <a:endParaRPr lang="en-US" dirty="0">
              <a:latin typeface="Consolas"/>
              <a:cs typeface="Consolas"/>
            </a:endParaRPr>
          </a:p>
        </p:txBody>
      </p:sp>
    </p:spTree>
    <p:extLst>
      <p:ext uri="{BB962C8B-B14F-4D97-AF65-F5344CB8AC3E}">
        <p14:creationId xmlns:p14="http://schemas.microsoft.com/office/powerpoint/2010/main" val="12107660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b="1" u="sng" dirty="0"/>
              <a:t>Thorough documentation to document assumptions in your code</a:t>
            </a:r>
          </a:p>
          <a:p>
            <a:r>
              <a:rPr lang="en-US" dirty="0"/>
              <a:t>(Where possible) use of tools that reduce the possibility for buffer overflows</a:t>
            </a:r>
          </a:p>
          <a:p>
            <a:endParaRPr lang="en-US" dirty="0"/>
          </a:p>
        </p:txBody>
      </p:sp>
    </p:spTree>
    <p:extLst>
      <p:ext uri="{BB962C8B-B14F-4D97-AF65-F5344CB8AC3E}">
        <p14:creationId xmlns:p14="http://schemas.microsoft.com/office/powerpoint/2010/main" val="2104705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7D01-0C9A-CB6A-8D9B-04B436A0FB30}"/>
              </a:ext>
            </a:extLst>
          </p:cNvPr>
          <p:cNvSpPr>
            <a:spLocks noGrp="1"/>
          </p:cNvSpPr>
          <p:nvPr>
            <p:ph type="title"/>
          </p:nvPr>
        </p:nvSpPr>
        <p:spPr/>
        <p:txBody>
          <a:bodyPr/>
          <a:lstStyle/>
          <a:p>
            <a:r>
              <a:rPr lang="en-US" dirty="0"/>
              <a:t>Code Documentation</a:t>
            </a:r>
          </a:p>
        </p:txBody>
      </p:sp>
      <p:sp>
        <p:nvSpPr>
          <p:cNvPr id="3" name="Content Placeholder 2">
            <a:extLst>
              <a:ext uri="{FF2B5EF4-FFF2-40B4-BE49-F238E27FC236}">
                <a16:creationId xmlns:a16="http://schemas.microsoft.com/office/drawing/2014/main" id="{2AB01E8C-D3B4-2272-CB0C-C45C4867C104}"/>
              </a:ext>
            </a:extLst>
          </p:cNvPr>
          <p:cNvSpPr>
            <a:spLocks noGrp="1"/>
          </p:cNvSpPr>
          <p:nvPr>
            <p:ph idx="1"/>
          </p:nvPr>
        </p:nvSpPr>
        <p:spPr/>
        <p:txBody>
          <a:bodyPr/>
          <a:lstStyle/>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Function: </a:t>
            </a:r>
            <a:r>
              <a:rPr lang="en-US" sz="2400" dirty="0" err="1">
                <a:solidFill>
                  <a:schemeClr val="accent6"/>
                </a:solidFill>
                <a:latin typeface="Consolas" panose="020B0609020204030204" pitchFamily="49" charset="0"/>
                <a:cs typeface="Consolas" panose="020B0609020204030204" pitchFamily="49" charset="0"/>
              </a:rPr>
              <a:t>myFunction</a:t>
            </a:r>
            <a:endParaRPr lang="en-US" sz="2400" dirty="0">
              <a:solidFill>
                <a:schemeClr val="accent6"/>
              </a:solidFill>
              <a:latin typeface="Consolas" panose="020B0609020204030204" pitchFamily="49" charset="0"/>
              <a:cs typeface="Consolas" panose="020B0609020204030204" pitchFamily="49" charset="0"/>
            </a:endParaRP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This function assumes that the provided string is</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at most length 10.</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 ...</a:t>
            </a:r>
          </a:p>
          <a:p>
            <a:pPr marL="0" indent="0">
              <a:spcBef>
                <a:spcPts val="0"/>
              </a:spcBef>
              <a:buNone/>
            </a:pPr>
            <a:r>
              <a:rPr lang="en-US" sz="2400" dirty="0">
                <a:solidFill>
                  <a:schemeClr val="accent6"/>
                </a:solidFill>
                <a:latin typeface="Consolas" panose="020B0609020204030204" pitchFamily="49" charset="0"/>
                <a:cs typeface="Consolas" panose="020B0609020204030204" pitchFamily="49" charset="0"/>
              </a:rPr>
              <a:t> */</a:t>
            </a:r>
          </a:p>
          <a:p>
            <a:pPr marL="0" indent="0">
              <a:spcBef>
                <a:spcPts val="0"/>
              </a:spcBef>
              <a:buNone/>
            </a:pPr>
            <a:r>
              <a:rPr lang="en-US" sz="2400" dirty="0">
                <a:latin typeface="Consolas" panose="020B0609020204030204" pitchFamily="49" charset="0"/>
                <a:cs typeface="Consolas" panose="020B0609020204030204" pitchFamily="49" charset="0"/>
              </a:rPr>
              <a:t>void </a:t>
            </a:r>
            <a:r>
              <a:rPr lang="en-US" sz="2400" dirty="0" err="1">
                <a:latin typeface="Consolas" panose="020B0609020204030204" pitchFamily="49" charset="0"/>
                <a:cs typeface="Consolas" panose="020B0609020204030204" pitchFamily="49" charset="0"/>
              </a:rPr>
              <a:t>myFunction</a:t>
            </a:r>
            <a:r>
              <a:rPr lang="en-US" sz="2400" dirty="0">
                <a:latin typeface="Consolas" panose="020B0609020204030204" pitchFamily="49" charset="0"/>
                <a:cs typeface="Consolas" panose="020B0609020204030204" pitchFamily="49" charset="0"/>
              </a:rPr>
              <a:t>(char *str) {</a:t>
            </a:r>
          </a:p>
          <a:p>
            <a:pPr marL="0" indent="0">
              <a:spcBef>
                <a:spcPts val="0"/>
              </a:spcBef>
              <a:buNone/>
            </a:pPr>
            <a:r>
              <a:rPr lang="en-US" sz="2400" dirty="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737447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C7AE-3358-954E-AAC5-AB7058A79BB5}"/>
              </a:ext>
            </a:extLst>
          </p:cNvPr>
          <p:cNvSpPr>
            <a:spLocks noGrp="1"/>
          </p:cNvSpPr>
          <p:nvPr>
            <p:ph type="title"/>
          </p:nvPr>
        </p:nvSpPr>
        <p:spPr/>
        <p:txBody>
          <a:bodyPr/>
          <a:lstStyle/>
          <a:p>
            <a:r>
              <a:rPr lang="en-US" dirty="0"/>
              <a:t>How can we fix buffer overflows?</a:t>
            </a:r>
          </a:p>
        </p:txBody>
      </p:sp>
      <p:sp>
        <p:nvSpPr>
          <p:cNvPr id="3" name="Content Placeholder 2">
            <a:extLst>
              <a:ext uri="{FF2B5EF4-FFF2-40B4-BE49-F238E27FC236}">
                <a16:creationId xmlns:a16="http://schemas.microsoft.com/office/drawing/2014/main" id="{30042D4B-10E4-824B-992D-C788A110F8FE}"/>
              </a:ext>
            </a:extLst>
          </p:cNvPr>
          <p:cNvSpPr>
            <a:spLocks noGrp="1"/>
          </p:cNvSpPr>
          <p:nvPr>
            <p:ph idx="1"/>
          </p:nvPr>
        </p:nvSpPr>
        <p:spPr/>
        <p:txBody>
          <a:bodyPr/>
          <a:lstStyle/>
          <a:p>
            <a:pPr marL="0" indent="0">
              <a:buNone/>
            </a:pPr>
            <a:r>
              <a:rPr lang="en-US" dirty="0"/>
              <a:t>There’s no single solution to fix all buffer overflows; instead, it’s a combination of techniques to avoid them as much as possible:</a:t>
            </a:r>
          </a:p>
          <a:p>
            <a:r>
              <a:rPr lang="en-US" dirty="0"/>
              <a:t>Constant vigilance while programming (checking arrays and where they are modified)</a:t>
            </a:r>
          </a:p>
          <a:p>
            <a:r>
              <a:rPr lang="en-US" dirty="0"/>
              <a:t>Carefully reading documentation</a:t>
            </a:r>
          </a:p>
          <a:p>
            <a:r>
              <a:rPr lang="en-US" dirty="0"/>
              <a:t>Thorough testing to uncover issues before release</a:t>
            </a:r>
          </a:p>
          <a:p>
            <a:r>
              <a:rPr lang="en-US" dirty="0"/>
              <a:t>Thorough documentation to document assumptions in your code</a:t>
            </a:r>
          </a:p>
          <a:p>
            <a:r>
              <a:rPr lang="en-US" b="1" u="sng" dirty="0"/>
              <a:t>(Where possible) use of tools that reduce the possibility for buffer overflows</a:t>
            </a:r>
          </a:p>
          <a:p>
            <a:endParaRPr lang="en-US" dirty="0"/>
          </a:p>
        </p:txBody>
      </p:sp>
    </p:spTree>
    <p:extLst>
      <p:ext uri="{BB962C8B-B14F-4D97-AF65-F5344CB8AC3E}">
        <p14:creationId xmlns:p14="http://schemas.microsoft.com/office/powerpoint/2010/main" val="3367958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Safe Systems Programming</a:t>
            </a:r>
          </a:p>
        </p:txBody>
      </p:sp>
      <p:sp>
        <p:nvSpPr>
          <p:cNvPr id="3" name="Content Placeholder 2"/>
          <p:cNvSpPr>
            <a:spLocks noGrp="1"/>
          </p:cNvSpPr>
          <p:nvPr>
            <p:ph idx="1"/>
          </p:nvPr>
        </p:nvSpPr>
        <p:spPr/>
        <p:txBody>
          <a:bodyPr/>
          <a:lstStyle/>
          <a:p>
            <a:pPr marL="0" indent="0">
              <a:buNone/>
            </a:pPr>
            <a:r>
              <a:rPr lang="en-US" dirty="0"/>
              <a:t>Idea 5: Choose your Tools &amp; Languages Carefully </a:t>
            </a:r>
          </a:p>
          <a:p>
            <a:pPr marL="0" indent="0">
              <a:buNone/>
            </a:pPr>
            <a:endParaRPr lang="en-US" dirty="0"/>
          </a:p>
          <a:p>
            <a:pPr marL="0" indent="0">
              <a:buNone/>
            </a:pPr>
            <a:r>
              <a:rPr lang="en-US" dirty="0"/>
              <a:t>Existing code bases or requirements for a project may dictate what tools you use. Knowing C is crucial </a:t>
            </a:r>
            <a:r>
              <a:rPr lang="mr-IN" dirty="0"/>
              <a:t>–</a:t>
            </a:r>
            <a:r>
              <a:rPr lang="en-US" dirty="0"/>
              <a:t> it is and will remain widely used. </a:t>
            </a:r>
          </a:p>
          <a:p>
            <a:pPr marL="0" indent="0">
              <a:buNone/>
            </a:pPr>
            <a:r>
              <a:rPr lang="en-US" dirty="0"/>
              <a:t>When you you are choosing tools for systems programming, consider languages that can help guard against programmer error.</a:t>
            </a:r>
          </a:p>
          <a:p>
            <a:pPr marL="0" indent="0">
              <a:buNone/>
            </a:pPr>
            <a:endParaRPr lang="en-US" dirty="0"/>
          </a:p>
          <a:p>
            <a:r>
              <a:rPr lang="en-US" dirty="0"/>
              <a:t>Rust (Mozilla)</a:t>
            </a:r>
          </a:p>
          <a:p>
            <a:r>
              <a:rPr lang="en-US" dirty="0"/>
              <a:t>Go (Google)</a:t>
            </a:r>
          </a:p>
          <a:p>
            <a:r>
              <a:rPr lang="en-US" dirty="0"/>
              <a:t>Project Verona (Microsoft)</a:t>
            </a:r>
          </a:p>
        </p:txBody>
      </p:sp>
    </p:spTree>
    <p:extLst>
      <p:ext uri="{BB962C8B-B14F-4D97-AF65-F5344CB8AC3E}">
        <p14:creationId xmlns:p14="http://schemas.microsoft.com/office/powerpoint/2010/main" val="640681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2C8F-D0A9-7D8E-D09E-333BCBA4D973}"/>
              </a:ext>
            </a:extLst>
          </p:cNvPr>
          <p:cNvSpPr>
            <a:spLocks noGrp="1"/>
          </p:cNvSpPr>
          <p:nvPr>
            <p:ph type="title"/>
          </p:nvPr>
        </p:nvSpPr>
        <p:spPr/>
        <p:txBody>
          <a:bodyPr/>
          <a:lstStyle/>
          <a:p>
            <a:r>
              <a:rPr lang="en-US" dirty="0"/>
              <a:t>Memory Safe Systems Programming</a:t>
            </a:r>
          </a:p>
        </p:txBody>
      </p:sp>
      <p:pic>
        <p:nvPicPr>
          <p:cNvPr id="5" name="Content Placeholder 4" descr="The cover page of the White House report &quot;BACK TO THE BUILDING BLOCKS: A PATH TOWARD SECURE AND MEASURABLE SOFTWARE&quot;, published in February 2024.  The cover is blue with a semicircle of light-blue starts on the right side, with the White House logo in the bottom right corner.">
            <a:extLst>
              <a:ext uri="{FF2B5EF4-FFF2-40B4-BE49-F238E27FC236}">
                <a16:creationId xmlns:a16="http://schemas.microsoft.com/office/drawing/2014/main" id="{E8B40B33-DD3F-AA96-F551-3AD6E14BC21C}"/>
              </a:ext>
            </a:extLst>
          </p:cNvPr>
          <p:cNvPicPr>
            <a:picLocks noGrp="1" noChangeAspect="1"/>
          </p:cNvPicPr>
          <p:nvPr>
            <p:ph idx="1"/>
          </p:nvPr>
        </p:nvPicPr>
        <p:blipFill>
          <a:blip r:embed="rId3"/>
          <a:stretch>
            <a:fillRect/>
          </a:stretch>
        </p:blipFill>
        <p:spPr>
          <a:xfrm>
            <a:off x="8001000" y="1371600"/>
            <a:ext cx="4005448" cy="5181600"/>
          </a:xfrm>
        </p:spPr>
      </p:pic>
      <p:sp>
        <p:nvSpPr>
          <p:cNvPr id="6" name="Content Placeholder 2">
            <a:extLst>
              <a:ext uri="{FF2B5EF4-FFF2-40B4-BE49-F238E27FC236}">
                <a16:creationId xmlns:a16="http://schemas.microsoft.com/office/drawing/2014/main" id="{12E1F875-BAFA-C2C6-15AF-29ECBC85F2C6}"/>
              </a:ext>
            </a:extLst>
          </p:cNvPr>
          <p:cNvSpPr txBox="1">
            <a:spLocks/>
          </p:cNvSpPr>
          <p:nvPr/>
        </p:nvSpPr>
        <p:spPr bwMode="auto">
          <a:xfrm>
            <a:off x="152400" y="1295400"/>
            <a:ext cx="7620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pPr>
            <a:r>
              <a:rPr lang="en-US" dirty="0"/>
              <a:t>“Memory safety vulnerabilities are a class of vulnerability affecting how memory can be accessed, written, allocated, or deallocated in unintended ways. Experts have identified a few programming languages that both lack traits associated with memory safety and also have high proliferation across critical systems, such as C and C++. Choosing to use memory safe programming languages at the outset, as recommended by the Cybersecurity and Infrastructure Security Agency’s (CISA) Open-Source Software Security Roadmap is one example of developing software in a secure-by-</a:t>
            </a:r>
          </a:p>
          <a:p>
            <a:pPr marL="0" indent="0" fontAlgn="auto">
              <a:spcBef>
                <a:spcPts val="0"/>
              </a:spcBef>
              <a:spcAft>
                <a:spcPts val="0"/>
              </a:spcAft>
              <a:buFont typeface="Arial" panose="020B0604020202020204" pitchFamily="34" charset="0"/>
              <a:buNone/>
            </a:pPr>
            <a:r>
              <a:rPr lang="en-US" dirty="0"/>
              <a:t>design manner.”</a:t>
            </a:r>
          </a:p>
          <a:p>
            <a:pPr marL="0" indent="0" fontAlgn="auto">
              <a:spcBef>
                <a:spcPts val="0"/>
              </a:spcBef>
              <a:spcAft>
                <a:spcPts val="0"/>
              </a:spcAft>
              <a:buFont typeface="Arial" panose="020B0604020202020204" pitchFamily="34" charset="0"/>
              <a:buNone/>
            </a:pPr>
            <a:endParaRPr lang="en-US" dirty="0"/>
          </a:p>
        </p:txBody>
      </p:sp>
    </p:spTree>
    <p:extLst>
      <p:ext uri="{BB962C8B-B14F-4D97-AF65-F5344CB8AC3E}">
        <p14:creationId xmlns:p14="http://schemas.microsoft.com/office/powerpoint/2010/main" val="1109216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for Computing Machinery (ACM) Code of Ethics</a:t>
            </a:r>
          </a:p>
        </p:txBody>
      </p:sp>
      <p:pic>
        <p:nvPicPr>
          <p:cNvPr id="4" name="Content Placeholder 3" descr="A screenshot of the ACM Code of Ethics and Professional Conduct.  It says the following:&#10;&#10;&quot;Preamble&#10;&#10;Computing professionals' actions change the world. To act responsibly, they should reflect upon the wider impacts of their work, consistently supporting the public good. The ACM Code of Ethics and Professional Conduct (&quot;the Code&quot;) expresses the conscience of the profession.&#10;&#10;The Code is designed to inspire and guide the ethical conduct of all computing professionals, including current and aspiring practitioners, instructors, students, influencers, and anyone who uses computing technology in an impactful way. Additionally, the Code serves as a basis for remediation when violations occur. The Code includes principles formulated as statements of responsibility, based on the understanding that the public good is always the primary consideration. Each principle is supplemented by guidelines, which provide explanations to assist computing professionals in understanding and applying the principle.&quot;"/>
          <p:cNvPicPr>
            <a:picLocks noGrp="1" noChangeAspect="1"/>
          </p:cNvPicPr>
          <p:nvPr>
            <p:ph idx="1"/>
          </p:nvPr>
        </p:nvPicPr>
        <p:blipFill rotWithShape="1">
          <a:blip r:embed="rId3">
            <a:extLst>
              <a:ext uri="{28A0092B-C50C-407E-A947-70E740481C1C}">
                <a14:useLocalDpi xmlns:a14="http://schemas.microsoft.com/office/drawing/2010/main" val="0"/>
              </a:ext>
            </a:extLst>
          </a:blip>
          <a:srcRect r="3424"/>
          <a:stretch/>
        </p:blipFill>
        <p:spPr>
          <a:xfrm>
            <a:off x="1237458" y="1295400"/>
            <a:ext cx="9717084" cy="5181600"/>
          </a:xfrm>
        </p:spPr>
      </p:pic>
      <p:sp>
        <p:nvSpPr>
          <p:cNvPr id="5" name="TextBox 4">
            <a:extLst>
              <a:ext uri="{FF2B5EF4-FFF2-40B4-BE49-F238E27FC236}">
                <a16:creationId xmlns:a16="http://schemas.microsoft.com/office/drawing/2014/main" id="{A6E61358-6FBC-21CF-D09B-72F793F0ADFC}"/>
              </a:ext>
            </a:extLst>
          </p:cNvPr>
          <p:cNvSpPr txBox="1"/>
          <p:nvPr/>
        </p:nvSpPr>
        <p:spPr>
          <a:xfrm>
            <a:off x="1237458" y="6427304"/>
            <a:ext cx="6102626" cy="369332"/>
          </a:xfrm>
          <a:prstGeom prst="rect">
            <a:avLst/>
          </a:prstGeom>
          <a:noFill/>
        </p:spPr>
        <p:txBody>
          <a:bodyPr wrap="square">
            <a:spAutoFit/>
          </a:bodyPr>
          <a:lstStyle/>
          <a:p>
            <a:pPr algn="l"/>
            <a:r>
              <a:rPr lang="en-US" dirty="0"/>
              <a:t>https://</a:t>
            </a:r>
            <a:r>
              <a:rPr lang="en-US" dirty="0" err="1"/>
              <a:t>www.acm.org</a:t>
            </a:r>
            <a:r>
              <a:rPr lang="en-US" dirty="0"/>
              <a:t>/code-of-ethics</a:t>
            </a:r>
          </a:p>
        </p:txBody>
      </p:sp>
    </p:spTree>
    <p:extLst>
      <p:ext uri="{BB962C8B-B14F-4D97-AF65-F5344CB8AC3E}">
        <p14:creationId xmlns:p14="http://schemas.microsoft.com/office/powerpoint/2010/main" val="120586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ACM Code of Ethics on Security</a:t>
            </a:r>
          </a:p>
        </p:txBody>
      </p:sp>
      <p:sp>
        <p:nvSpPr>
          <p:cNvPr id="3" name="Content Placeholder 2">
            <a:extLst>
              <a:ext uri="{FF2B5EF4-FFF2-40B4-BE49-F238E27FC236}">
                <a16:creationId xmlns:a16="http://schemas.microsoft.com/office/drawing/2014/main" id="{07FDF1ED-B054-32DC-3B70-E3ACB1818A01}"/>
              </a:ext>
            </a:extLst>
          </p:cNvPr>
          <p:cNvSpPr>
            <a:spLocks noGrp="1"/>
          </p:cNvSpPr>
          <p:nvPr>
            <p:ph idx="1"/>
          </p:nvPr>
        </p:nvSpPr>
        <p:spPr/>
        <p:txBody>
          <a:bodyPr/>
          <a:lstStyle/>
          <a:p>
            <a:pPr marL="0" indent="0" algn="l">
              <a:buNone/>
            </a:pPr>
            <a:r>
              <a:rPr lang="en-US" sz="2300" b="1" i="0" u="none" strike="noStrike" dirty="0">
                <a:solidFill>
                  <a:srgbClr val="2F2F36"/>
                </a:solidFill>
                <a:effectLst/>
              </a:rPr>
              <a:t>2.9 Design and implement systems that are robustly and usably secure.</a:t>
            </a:r>
          </a:p>
          <a:p>
            <a:pPr marL="0" indent="0" algn="l">
              <a:buNone/>
            </a:pPr>
            <a:r>
              <a:rPr lang="en-US" sz="2300" b="0" i="0" u="none" strike="noStrike" dirty="0">
                <a:solidFill>
                  <a:srgbClr val="222222"/>
                </a:solidFill>
                <a:effectLst/>
              </a:rPr>
              <a:t>Breaches of computer security cause harm. Robust security should be a primary consideration when designing and implementing systems. Computing professionals should perform due diligence to ensure the system functions as intended, and take appropriate action to secure resources against accidental and intentional misuse, modification, and denial of service. As threats can arise and change after a system is deployed, computing professionals should integrate mitigation techniques and policies, such as monitoring, patching, and vulnerability reporting. Computing professionals should also take steps to ensure parties affected by data breaches are notified in a timely and clear manner, providing appropriate guidance and remediation.</a:t>
            </a:r>
          </a:p>
          <a:p>
            <a:pPr marL="0" indent="0" algn="l">
              <a:buNone/>
            </a:pPr>
            <a:r>
              <a:rPr lang="en-US" sz="2300" b="0" i="0" u="none" strike="noStrike" dirty="0">
                <a:solidFill>
                  <a:srgbClr val="222222"/>
                </a:solidFill>
                <a:effectLst/>
              </a:rPr>
              <a:t>To ensure the system achieves its intended purpose, security features should be designed to be as intuitive and easy to use as possible. Computing professionals should discourage security precautions that are too confusing, are situationally inappropriate, or otherwise inhibit legitimate use.</a:t>
            </a:r>
          </a:p>
          <a:p>
            <a:pPr marL="0" indent="0" algn="l">
              <a:buNone/>
            </a:pPr>
            <a:r>
              <a:rPr lang="en-US" sz="2300" b="0" i="0" u="none" strike="noStrike" dirty="0">
                <a:solidFill>
                  <a:srgbClr val="222222"/>
                </a:solidFill>
                <a:effectLst/>
              </a:rPr>
              <a:t>In cases where misuse or harm are predictable or unavoidable, the best option may be to not implement the system.</a:t>
            </a:r>
          </a:p>
          <a:p>
            <a:endParaRPr lang="en-US" sz="2300" dirty="0"/>
          </a:p>
        </p:txBody>
      </p:sp>
      <p:sp>
        <p:nvSpPr>
          <p:cNvPr id="5" name="TextBox 4">
            <a:extLst>
              <a:ext uri="{FF2B5EF4-FFF2-40B4-BE49-F238E27FC236}">
                <a16:creationId xmlns:a16="http://schemas.microsoft.com/office/drawing/2014/main" id="{D69F356D-CDF0-284D-F08A-0B7C2640CE17}"/>
              </a:ext>
            </a:extLst>
          </p:cNvPr>
          <p:cNvSpPr txBox="1"/>
          <p:nvPr/>
        </p:nvSpPr>
        <p:spPr>
          <a:xfrm>
            <a:off x="8001000" y="6379338"/>
            <a:ext cx="3962400" cy="369332"/>
          </a:xfrm>
          <a:prstGeom prst="rect">
            <a:avLst/>
          </a:prstGeom>
          <a:noFill/>
        </p:spPr>
        <p:txBody>
          <a:bodyPr wrap="square">
            <a:spAutoFit/>
          </a:bodyPr>
          <a:lstStyle/>
          <a:p>
            <a:pPr algn="l"/>
            <a:r>
              <a:rPr lang="en-US" dirty="0"/>
              <a:t>https://</a:t>
            </a:r>
            <a:r>
              <a:rPr lang="en-US" dirty="0" err="1"/>
              <a:t>www.acm.org</a:t>
            </a:r>
            <a:r>
              <a:rPr lang="en-US" dirty="0"/>
              <a:t>/code-of-ethics</a:t>
            </a:r>
          </a:p>
        </p:txBody>
      </p:sp>
    </p:spTree>
    <p:extLst>
      <p:ext uri="{BB962C8B-B14F-4D97-AF65-F5344CB8AC3E}">
        <p14:creationId xmlns:p14="http://schemas.microsoft.com/office/powerpoint/2010/main" val="13875927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C717-73CA-2E46-8058-46EB2CDF5393}"/>
              </a:ext>
            </a:extLst>
          </p:cNvPr>
          <p:cNvSpPr>
            <a:spLocks noGrp="1"/>
          </p:cNvSpPr>
          <p:nvPr>
            <p:ph type="title"/>
          </p:nvPr>
        </p:nvSpPr>
        <p:spPr/>
        <p:txBody>
          <a:bodyPr/>
          <a:lstStyle/>
          <a:p>
            <a:r>
              <a:rPr lang="en-US" dirty="0"/>
              <a:t>Buffer Overflows</a:t>
            </a:r>
          </a:p>
        </p:txBody>
      </p:sp>
      <p:sp>
        <p:nvSpPr>
          <p:cNvPr id="3" name="Content Placeholder 2">
            <a:extLst>
              <a:ext uri="{FF2B5EF4-FFF2-40B4-BE49-F238E27FC236}">
                <a16:creationId xmlns:a16="http://schemas.microsoft.com/office/drawing/2014/main" id="{3E98B5F2-A574-324C-99F1-7A24153DDF99}"/>
              </a:ext>
            </a:extLst>
          </p:cNvPr>
          <p:cNvSpPr>
            <a:spLocks noGrp="1"/>
          </p:cNvSpPr>
          <p:nvPr>
            <p:ph idx="1"/>
          </p:nvPr>
        </p:nvSpPr>
        <p:spPr/>
        <p:txBody>
          <a:bodyPr/>
          <a:lstStyle/>
          <a:p>
            <a:r>
              <a:rPr lang="en-US" dirty="0"/>
              <a:t>We must always ensure that memory operations we perform don’t improperly read or write memory.</a:t>
            </a:r>
          </a:p>
          <a:p>
            <a:pPr lvl="1"/>
            <a:r>
              <a:rPr lang="en-US" dirty="0"/>
              <a:t>E.g. don’t copy a string into a space that is too small!</a:t>
            </a:r>
          </a:p>
          <a:p>
            <a:pPr lvl="1"/>
            <a:r>
              <a:rPr lang="en-US" dirty="0"/>
              <a:t>E.g. don’t ask for the string length of an uninitialized string!</a:t>
            </a:r>
          </a:p>
          <a:p>
            <a:r>
              <a:rPr lang="en-US" dirty="0"/>
              <a:t>The </a:t>
            </a:r>
            <a:r>
              <a:rPr lang="en-US" b="1" dirty="0" err="1"/>
              <a:t>Valgrind</a:t>
            </a:r>
            <a:r>
              <a:rPr lang="en-US" dirty="0"/>
              <a:t> tool may be able to help track down memory-related issues.</a:t>
            </a:r>
          </a:p>
          <a:p>
            <a:pPr lvl="1"/>
            <a:r>
              <a:rPr lang="en-US" dirty="0"/>
              <a:t>See cs107.stanford.edu/resources/</a:t>
            </a:r>
            <a:r>
              <a:rPr lang="en-US" dirty="0" err="1"/>
              <a:t>valgrind</a:t>
            </a:r>
            <a:endParaRPr lang="en-US" dirty="0"/>
          </a:p>
          <a:p>
            <a:pPr lvl="1"/>
            <a:r>
              <a:rPr lang="en-US" dirty="0"/>
              <a:t>We’ll talk about </a:t>
            </a:r>
            <a:r>
              <a:rPr lang="en-US" dirty="0" err="1"/>
              <a:t>Valgrind</a:t>
            </a:r>
            <a:r>
              <a:rPr lang="en-US" dirty="0"/>
              <a:t> more when we talk about dynamically-allocated memory.</a:t>
            </a:r>
          </a:p>
          <a:p>
            <a:pPr lvl="1"/>
            <a:r>
              <a:rPr lang="en-US" dirty="0" err="1"/>
              <a:t>Valgrind</a:t>
            </a:r>
            <a:r>
              <a:rPr lang="en-US" dirty="0"/>
              <a:t> can detect some, but not all, stack-memory-related issues</a:t>
            </a:r>
          </a:p>
        </p:txBody>
      </p:sp>
    </p:spTree>
    <p:extLst>
      <p:ext uri="{BB962C8B-B14F-4D97-AF65-F5344CB8AC3E}">
        <p14:creationId xmlns:p14="http://schemas.microsoft.com/office/powerpoint/2010/main" val="34652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pPr>
              <a:tabLst>
                <a:tab pos="11599863" algn="r"/>
              </a:tabLst>
            </a:pPr>
            <a:r>
              <a:rPr lang="en-US" b="1" dirty="0"/>
              <a:t>Recap:</a:t>
            </a:r>
            <a:r>
              <a:rPr lang="en-US" dirty="0"/>
              <a:t> Strings so far</a:t>
            </a:r>
          </a:p>
          <a:p>
            <a:pPr>
              <a:tabLst>
                <a:tab pos="11599863" algn="r"/>
              </a:tabLst>
            </a:pPr>
            <a:r>
              <a:rPr lang="en-US" dirty="0"/>
              <a:t>Searching in Strings	</a:t>
            </a:r>
          </a:p>
          <a:p>
            <a:pPr>
              <a:tabLst>
                <a:tab pos="11599863" algn="r"/>
              </a:tabLst>
            </a:pPr>
            <a:r>
              <a:rPr lang="en-US" b="1" dirty="0"/>
              <a:t>Practice:</a:t>
            </a:r>
            <a:r>
              <a:rPr lang="en-US" dirty="0"/>
              <a:t> Password Verification	</a:t>
            </a:r>
            <a:endParaRPr lang="en-US" b="1" dirty="0"/>
          </a:p>
          <a:p>
            <a:pPr>
              <a:tabLst>
                <a:tab pos="11599863" algn="r"/>
              </a:tabLst>
            </a:pPr>
            <a:r>
              <a:rPr lang="en-US" dirty="0"/>
              <a:t>Buffer Overflows and Security</a:t>
            </a:r>
          </a:p>
        </p:txBody>
      </p:sp>
      <p:sp>
        <p:nvSpPr>
          <p:cNvPr id="4" name="TextBox 3">
            <a:extLst>
              <a:ext uri="{FF2B5EF4-FFF2-40B4-BE49-F238E27FC236}">
                <a16:creationId xmlns:a16="http://schemas.microsoft.com/office/drawing/2014/main" id="{B8FE2302-5FD9-4E4D-8F39-D38F41BA7F2D}"/>
              </a:ext>
            </a:extLst>
          </p:cNvPr>
          <p:cNvSpPr txBox="1"/>
          <p:nvPr/>
        </p:nvSpPr>
        <p:spPr>
          <a:xfrm>
            <a:off x="3091010" y="6412468"/>
            <a:ext cx="6009979" cy="369332"/>
          </a:xfrm>
          <a:prstGeom prst="rect">
            <a:avLst/>
          </a:prstGeom>
          <a:noFill/>
          <a:ln>
            <a:solidFill>
              <a:schemeClr val="tx1"/>
            </a:solidFill>
          </a:ln>
        </p:spPr>
        <p:txBody>
          <a:bodyPr wrap="none" rtlCol="0">
            <a:spAutoFit/>
          </a:bodyPr>
          <a:lstStyle/>
          <a:p>
            <a:r>
              <a:rPr lang="en-US" dirty="0">
                <a:latin typeface="Consolas" panose="020B0609020204030204" pitchFamily="49" charset="0"/>
                <a:cs typeface="Consolas" panose="020B0609020204030204" pitchFamily="49" charset="0"/>
              </a:rPr>
              <a:t>cp -r /</a:t>
            </a:r>
            <a:r>
              <a:rPr lang="en-US" dirty="0" err="1">
                <a:latin typeface="Consolas" panose="020B0609020204030204" pitchFamily="49" charset="0"/>
                <a:cs typeface="Consolas" panose="020B0609020204030204" pitchFamily="49" charset="0"/>
              </a:rPr>
              <a:t>afs</a:t>
            </a:r>
            <a:r>
              <a:rPr lang="en-US" dirty="0">
                <a:latin typeface="Consolas" panose="020B0609020204030204" pitchFamily="49" charset="0"/>
                <a:cs typeface="Consolas" panose="020B0609020204030204" pitchFamily="49" charset="0"/>
              </a:rPr>
              <a:t>/</a:t>
            </a:r>
            <a:r>
              <a:rPr lang="en-US" dirty="0" err="1">
                <a:latin typeface="Consolas" panose="020B0609020204030204" pitchFamily="49" charset="0"/>
                <a:cs typeface="Consolas" panose="020B0609020204030204" pitchFamily="49" charset="0"/>
              </a:rPr>
              <a:t>ir</a:t>
            </a:r>
            <a:r>
              <a:rPr lang="en-US" dirty="0">
                <a:latin typeface="Consolas" panose="020B0609020204030204" pitchFamily="49" charset="0"/>
                <a:cs typeface="Consolas" panose="020B0609020204030204" pitchFamily="49" charset="0"/>
              </a:rPr>
              <a:t>/class/cs107/lecture-code/lect7 .</a:t>
            </a:r>
          </a:p>
        </p:txBody>
      </p:sp>
      <p:sp>
        <p:nvSpPr>
          <p:cNvPr id="5" name="TextBox 4">
            <a:extLst>
              <a:ext uri="{FF2B5EF4-FFF2-40B4-BE49-F238E27FC236}">
                <a16:creationId xmlns:a16="http://schemas.microsoft.com/office/drawing/2014/main" id="{C3414F3E-FEC2-E044-8DB5-FA679420B261}"/>
              </a:ext>
            </a:extLst>
          </p:cNvPr>
          <p:cNvSpPr txBox="1"/>
          <p:nvPr/>
        </p:nvSpPr>
        <p:spPr>
          <a:xfrm>
            <a:off x="6629400" y="1369791"/>
            <a:ext cx="5328212" cy="3539430"/>
          </a:xfrm>
          <a:prstGeom prst="rect">
            <a:avLst/>
          </a:prstGeom>
          <a:solidFill>
            <a:schemeClr val="accent1">
              <a:lumMod val="20000"/>
              <a:lumOff val="80000"/>
            </a:schemeClr>
          </a:solidFill>
          <a:ln>
            <a:solidFill>
              <a:schemeClr val="accent1"/>
            </a:solidFill>
          </a:ln>
          <a:effectLst>
            <a:outerShdw blurRad="355600" dist="76200" dir="3060000" algn="l" rotWithShape="0">
              <a:prstClr val="black">
                <a:alpha val="40000"/>
              </a:prstClr>
            </a:outerShdw>
          </a:effectLst>
        </p:spPr>
        <p:txBody>
          <a:bodyPr wrap="square" rtlCol="0">
            <a:spAutoFit/>
          </a:bodyPr>
          <a:lstStyle/>
          <a:p>
            <a:pPr algn="l"/>
            <a:r>
              <a:rPr lang="en-US" sz="3200" b="1" dirty="0"/>
              <a:t>Lecture 7 takeaway: </a:t>
            </a:r>
            <a:r>
              <a:rPr lang="en-US" sz="3200" dirty="0"/>
              <a:t>string searching functions allow us to search for characters, substrings, and spans.  Buffer overflows can cause significant functionality and security issues!</a:t>
            </a:r>
          </a:p>
        </p:txBody>
      </p:sp>
    </p:spTree>
    <p:extLst>
      <p:ext uri="{BB962C8B-B14F-4D97-AF65-F5344CB8AC3E}">
        <p14:creationId xmlns:p14="http://schemas.microsoft.com/office/powerpoint/2010/main" val="14204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B3E-ABEC-914F-A969-7E12EDDB1BF9}"/>
              </a:ext>
            </a:extLst>
          </p:cNvPr>
          <p:cNvSpPr>
            <a:spLocks noGrp="1"/>
          </p:cNvSpPr>
          <p:nvPr>
            <p:ph type="title"/>
          </p:nvPr>
        </p:nvSpPr>
        <p:spPr>
          <a:xfrm>
            <a:off x="616744" y="2002631"/>
            <a:ext cx="10958512" cy="2852737"/>
          </a:xfrm>
        </p:spPr>
        <p:txBody>
          <a:bodyPr/>
          <a:lstStyle/>
          <a:p>
            <a:r>
              <a:rPr lang="en-US" dirty="0"/>
              <a:t>Extra Practice</a:t>
            </a:r>
          </a:p>
        </p:txBody>
      </p:sp>
    </p:spTree>
    <p:extLst>
      <p:ext uri="{BB962C8B-B14F-4D97-AF65-F5344CB8AC3E}">
        <p14:creationId xmlns:p14="http://schemas.microsoft.com/office/powerpoint/2010/main" val="619093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sp>
        <p:nvSpPr>
          <p:cNvPr id="21" name="TextBox 20">
            <a:extLst>
              <a:ext uri="{FF2B5EF4-FFF2-40B4-BE49-F238E27FC236}">
                <a16:creationId xmlns:a16="http://schemas.microsoft.com/office/drawing/2014/main" id="{B30E48A3-7D61-4F4D-8DAC-92ADF57DB297}"/>
              </a:ext>
              <a:ext uri="{C183D7F6-B498-43B3-948B-1728B52AA6E4}">
                <adec:decorative xmlns:adec="http://schemas.microsoft.com/office/drawing/2017/decorative" val="1"/>
              </a:ext>
            </a:extLst>
          </p:cNvPr>
          <p:cNvSpPr txBox="1"/>
          <p:nvPr/>
        </p:nvSpPr>
        <p:spPr>
          <a:xfrm>
            <a:off x="11152945" y="5658504"/>
            <a:ext cx="781549" cy="923330"/>
          </a:xfrm>
          <a:prstGeom prst="rect">
            <a:avLst/>
          </a:prstGeom>
          <a:noFill/>
        </p:spPr>
        <p:txBody>
          <a:bodyPr wrap="square" rtlCol="0">
            <a:spAutoFit/>
          </a:bodyPr>
          <a:lstStyle/>
          <a:p>
            <a:r>
              <a:rPr lang="en-US" sz="5400" dirty="0">
                <a:solidFill>
                  <a:schemeClr val="tx1">
                    <a:lumMod val="75000"/>
                    <a:lumOff val="25000"/>
                  </a:schemeClr>
                </a:solidFill>
                <a:latin typeface="+mj-lt"/>
              </a:rPr>
              <a:t>🤔</a:t>
            </a:r>
          </a:p>
        </p:txBody>
      </p:sp>
    </p:spTree>
    <p:extLst>
      <p:ext uri="{BB962C8B-B14F-4D97-AF65-F5344CB8AC3E}">
        <p14:creationId xmlns:p14="http://schemas.microsoft.com/office/powerpoint/2010/main" val="6281534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68-2863-F04C-A1EE-00E9EAE36C35}"/>
              </a:ext>
            </a:extLst>
          </p:cNvPr>
          <p:cNvSpPr>
            <a:spLocks noGrp="1"/>
          </p:cNvSpPr>
          <p:nvPr>
            <p:ph type="title"/>
          </p:nvPr>
        </p:nvSpPr>
        <p:spPr/>
        <p:txBody>
          <a:bodyPr/>
          <a:lstStyle/>
          <a:p>
            <a:r>
              <a:rPr lang="en-US" dirty="0"/>
              <a:t>2. Code study: </a:t>
            </a:r>
            <a:r>
              <a:rPr lang="en-US" dirty="0" err="1"/>
              <a:t>strncpy</a:t>
            </a:r>
            <a:endParaRPr lang="en-US" dirty="0"/>
          </a:p>
        </p:txBody>
      </p:sp>
      <p:pic>
        <p:nvPicPr>
          <p:cNvPr id="5" name="Picture 4" descr="Text, letter&#10;&#10;Description automatically generated">
            <a:extLst>
              <a:ext uri="{FF2B5EF4-FFF2-40B4-BE49-F238E27FC236}">
                <a16:creationId xmlns:a16="http://schemas.microsoft.com/office/drawing/2014/main" id="{751D1E68-E860-0146-A4BA-A53DE6BE296E}"/>
              </a:ext>
            </a:extLst>
          </p:cNvPr>
          <p:cNvPicPr>
            <a:picLocks noChangeAspect="1"/>
          </p:cNvPicPr>
          <p:nvPr/>
        </p:nvPicPr>
        <p:blipFill rotWithShape="1">
          <a:blip r:embed="rId3"/>
          <a:srcRect b="83099"/>
          <a:stretch/>
        </p:blipFill>
        <p:spPr>
          <a:xfrm>
            <a:off x="228603" y="1347787"/>
            <a:ext cx="6248400" cy="762000"/>
          </a:xfrm>
          <a:prstGeom prst="rect">
            <a:avLst/>
          </a:prstGeom>
        </p:spPr>
      </p:pic>
      <p:pic>
        <p:nvPicPr>
          <p:cNvPr id="6" name="Picture 5" descr="Text, letter&#10;&#10;Description automatically generated">
            <a:extLst>
              <a:ext uri="{FF2B5EF4-FFF2-40B4-BE49-F238E27FC236}">
                <a16:creationId xmlns:a16="http://schemas.microsoft.com/office/drawing/2014/main" id="{3A173087-410E-BC4C-81F0-8006CCEBBC28}"/>
              </a:ext>
            </a:extLst>
          </p:cNvPr>
          <p:cNvPicPr>
            <a:picLocks noChangeAspect="1"/>
          </p:cNvPicPr>
          <p:nvPr/>
        </p:nvPicPr>
        <p:blipFill rotWithShape="1">
          <a:blip r:embed="rId3"/>
          <a:srcRect t="65917" b="281"/>
          <a:stretch/>
        </p:blipFill>
        <p:spPr>
          <a:xfrm>
            <a:off x="228601" y="1818125"/>
            <a:ext cx="6248400" cy="1524000"/>
          </a:xfrm>
          <a:prstGeom prst="rect">
            <a:avLst/>
          </a:prstGeom>
        </p:spPr>
      </p:pic>
      <p:pic>
        <p:nvPicPr>
          <p:cNvPr id="7" name="Picture 6" descr="Text, letter&#10;&#10;Description automatically generated">
            <a:extLst>
              <a:ext uri="{FF2B5EF4-FFF2-40B4-BE49-F238E27FC236}">
                <a16:creationId xmlns:a16="http://schemas.microsoft.com/office/drawing/2014/main" id="{0C2C1449-348D-8340-AFE7-EBFC89550F50}"/>
              </a:ext>
            </a:extLst>
          </p:cNvPr>
          <p:cNvPicPr>
            <a:picLocks noChangeAspect="1"/>
          </p:cNvPicPr>
          <p:nvPr/>
        </p:nvPicPr>
        <p:blipFill rotWithShape="1">
          <a:blip r:embed="rId3"/>
          <a:srcRect t="44232" b="50698"/>
          <a:stretch/>
        </p:blipFill>
        <p:spPr>
          <a:xfrm>
            <a:off x="228600" y="1703825"/>
            <a:ext cx="7060481" cy="228600"/>
          </a:xfrm>
          <a:prstGeom prst="rect">
            <a:avLst/>
          </a:prstGeom>
        </p:spPr>
      </p:pic>
      <p:sp>
        <p:nvSpPr>
          <p:cNvPr id="8" name="TextBox 7">
            <a:extLst>
              <a:ext uri="{FF2B5EF4-FFF2-40B4-BE49-F238E27FC236}">
                <a16:creationId xmlns:a16="http://schemas.microsoft.com/office/drawing/2014/main" id="{74C70402-0B5B-5F47-8029-0DBF1A917FE4}"/>
              </a:ext>
            </a:extLst>
          </p:cNvPr>
          <p:cNvSpPr txBox="1"/>
          <p:nvPr/>
        </p:nvSpPr>
        <p:spPr>
          <a:xfrm>
            <a:off x="762000" y="3594052"/>
            <a:ext cx="7802136" cy="2667397"/>
          </a:xfrm>
          <a:prstGeom prst="rect">
            <a:avLst/>
          </a:prstGeom>
          <a:noFill/>
        </p:spPr>
        <p:txBody>
          <a:bodyPr wrap="none" rtlCol="0">
            <a:spAutoFit/>
          </a:bodyPr>
          <a:lstStyle/>
          <a:p>
            <a:pPr algn="l">
              <a:lnSpc>
                <a:spcPct val="90000"/>
              </a:lnSpc>
              <a:spcBef>
                <a:spcPts val="400"/>
              </a:spcBef>
            </a:pP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strncpy</a:t>
            </a:r>
            <a:r>
              <a:rPr lang="en-US" sz="2000" dirty="0">
                <a:latin typeface="Consolas" panose="020B0609020204030204" pitchFamily="49" charset="0"/>
                <a:cs typeface="Consolas" panose="020B0609020204030204" pitchFamily="49" charset="0"/>
              </a:rPr>
              <a:t>(</a:t>
            </a:r>
            <a:r>
              <a:rPr lang="en-US" sz="2000" dirty="0">
                <a:solidFill>
                  <a:srgbClr val="0432FF"/>
                </a:solidFill>
                <a:latin typeface="Consolas" panose="020B0609020204030204" pitchFamily="49" charset="0"/>
                <a:cs typeface="Consolas" panose="020B0609020204030204" pitchFamily="49" charset="0"/>
              </a:rPr>
              <a:t>char</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 </a:t>
            </a:r>
            <a:r>
              <a:rPr lang="en-US" sz="2000" dirty="0">
                <a:solidFill>
                  <a:srgbClr val="0432FF"/>
                </a:solidFill>
                <a:latin typeface="Consolas" panose="020B0609020204030204" pitchFamily="49" charset="0"/>
                <a:cs typeface="Consolas" panose="020B0609020204030204" pitchFamily="49" charset="0"/>
              </a:rPr>
              <a:t>const char </a:t>
            </a:r>
            <a:r>
              <a:rPr lang="en-US" sz="2000" dirty="0">
                <a:latin typeface="Consolas" panose="020B0609020204030204" pitchFamily="49" charset="0"/>
                <a:cs typeface="Consolas" panose="020B0609020204030204" pitchFamily="49" charset="0"/>
              </a:rPr>
              <a:t>*</a:t>
            </a:r>
            <a:r>
              <a:rPr lang="en-US" sz="2000" dirty="0" err="1">
                <a:solidFill>
                  <a:schemeClr val="accent2">
                    <a:lumMod val="75000"/>
                  </a:schemeClr>
                </a:solidFill>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solidFill>
                  <a:srgbClr val="0432FF"/>
                </a:solidFill>
                <a:latin typeface="Consolas" panose="020B0609020204030204" pitchFamily="49" charset="0"/>
                <a:cs typeface="Consolas" panose="020B0609020204030204" pitchFamily="49" charset="0"/>
              </a:rPr>
              <a:t> </a:t>
            </a:r>
            <a:r>
              <a:rPr lang="en-US" sz="2000" dirty="0">
                <a:solidFill>
                  <a:schemeClr val="accent2">
                    <a:lumMod val="75000"/>
                  </a:schemeClr>
                </a:solidFill>
                <a:latin typeface="Consolas" panose="020B0609020204030204" pitchFamily="49" charset="0"/>
                <a:cs typeface="Consolas" panose="020B0609020204030204" pitchFamily="49" charset="0"/>
              </a:rPr>
              <a:t>n</a:t>
            </a:r>
            <a:r>
              <a:rPr lang="en-US" sz="2000" dirty="0">
                <a:latin typeface="Consolas" panose="020B0609020204030204" pitchFamily="49" charset="0"/>
                <a:cs typeface="Consolas" panose="020B0609020204030204" pitchFamily="49" charset="0"/>
              </a:rPr>
              <a:t>) {</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solidFill>
                  <a:srgbClr val="0432FF"/>
                </a:solidFill>
                <a:latin typeface="Consolas" panose="020B0609020204030204" pitchFamily="49" charset="0"/>
                <a:cs typeface="Consolas" panose="020B0609020204030204" pitchFamily="49" charset="0"/>
              </a:rPr>
              <a:t>size_t</a:t>
            </a:r>
            <a:r>
              <a:rPr lang="en-US" sz="2000" dirty="0">
                <a:latin typeface="Consolas" panose="020B0609020204030204" pitchFamily="49" charset="0"/>
                <a:cs typeface="Consolas" panose="020B0609020204030204" pitchFamily="49" charset="0"/>
              </a:rPr>
              <a:t> </a:t>
            </a:r>
            <a:r>
              <a:rPr lang="en-US" sz="2000" dirty="0" err="1">
                <a:solidFill>
                  <a:schemeClr val="accent2">
                    <a:lumMod val="75000"/>
                  </a:schemeClr>
                </a:solidFill>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0;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&amp;&amp;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err="1">
                <a:latin typeface="Consolas" panose="020B0609020204030204" pitchFamily="49" charset="0"/>
                <a:cs typeface="Consolas" panose="020B0609020204030204" pitchFamily="49" charset="0"/>
              </a:rPr>
              <a:t>src</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for</a:t>
            </a:r>
            <a:r>
              <a:rPr lang="en-US" sz="2000" dirty="0">
                <a:latin typeface="Consolas" panose="020B0609020204030204" pitchFamily="49" charset="0"/>
                <a:cs typeface="Consolas" panose="020B0609020204030204" pitchFamily="49" charset="0"/>
              </a:rPr>
              <a:t> ( ;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&lt; n; </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i</a:t>
            </a:r>
            <a:r>
              <a:rPr lang="en-US" sz="2000" dirty="0">
                <a:latin typeface="Consolas" panose="020B0609020204030204" pitchFamily="49" charset="0"/>
                <a:cs typeface="Consolas" panose="020B0609020204030204" pitchFamily="49" charset="0"/>
              </a:rPr>
              <a:t>] = </a:t>
            </a:r>
            <a:r>
              <a:rPr lang="en-US" sz="2000" dirty="0">
                <a:solidFill>
                  <a:srgbClr val="7030A0"/>
                </a:solidFill>
                <a:latin typeface="Consolas" panose="020B0609020204030204" pitchFamily="49" charset="0"/>
                <a:cs typeface="Consolas" panose="020B0609020204030204" pitchFamily="49" charset="0"/>
              </a:rPr>
              <a:t>'\0'</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    </a:t>
            </a:r>
            <a:r>
              <a:rPr lang="en-US" sz="2000" dirty="0">
                <a:solidFill>
                  <a:srgbClr val="FF40FF"/>
                </a:solidFill>
                <a:latin typeface="Consolas" panose="020B0609020204030204" pitchFamily="49" charset="0"/>
                <a:cs typeface="Consolas" panose="020B0609020204030204" pitchFamily="49" charset="0"/>
              </a:rPr>
              <a:t>return</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dest</a:t>
            </a:r>
            <a:r>
              <a:rPr lang="en-US" sz="2000" dirty="0">
                <a:latin typeface="Consolas" panose="020B0609020204030204" pitchFamily="49" charset="0"/>
                <a:cs typeface="Consolas" panose="020B0609020204030204" pitchFamily="49" charset="0"/>
              </a:rPr>
              <a:t>;</a:t>
            </a:r>
          </a:p>
          <a:p>
            <a:pPr algn="l">
              <a:lnSpc>
                <a:spcPct val="90000"/>
              </a:lnSpc>
              <a:spcBef>
                <a:spcPts val="400"/>
              </a:spcBef>
            </a:pPr>
            <a:r>
              <a:rPr lang="en-US" sz="2000" dirty="0">
                <a:latin typeface="Consolas" panose="020B0609020204030204" pitchFamily="49" charset="0"/>
                <a:cs typeface="Consolas" panose="020B0609020204030204" pitchFamily="49" charset="0"/>
              </a:rPr>
              <a:t>}</a:t>
            </a:r>
          </a:p>
        </p:txBody>
      </p:sp>
      <p:sp>
        <p:nvSpPr>
          <p:cNvPr id="9" name="// file: strcmp_ex.c…">
            <a:extLst>
              <a:ext uri="{FF2B5EF4-FFF2-40B4-BE49-F238E27FC236}">
                <a16:creationId xmlns:a16="http://schemas.microsoft.com/office/drawing/2014/main" id="{81592EC4-A5B8-2D42-BACA-AE07AB246D43}"/>
              </a:ext>
            </a:extLst>
          </p:cNvPr>
          <p:cNvSpPr txBox="1"/>
          <p:nvPr/>
        </p:nvSpPr>
        <p:spPr>
          <a:xfrm flipH="1">
            <a:off x="170350" y="3594052"/>
            <a:ext cx="615462" cy="2677656"/>
          </a:xfrm>
          <a:prstGeom prst="rect">
            <a:avLst/>
          </a:prstGeom>
          <a:solidFill>
            <a:schemeClr val="bg1">
              <a:lumMod val="85000"/>
            </a:schemeClr>
          </a:solidFill>
          <a:ln w="635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1</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2</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3</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4</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5</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6</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7</a:t>
            </a:r>
          </a:p>
          <a:p>
            <a:pPr>
              <a:lnSpc>
                <a:spcPct val="90000"/>
              </a:lnSpc>
              <a:spcBef>
                <a:spcPts val="400"/>
              </a:spcBef>
              <a:defRPr sz="2700">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8</a:t>
            </a:r>
          </a:p>
        </p:txBody>
      </p:sp>
      <p:sp>
        <p:nvSpPr>
          <p:cNvPr id="10" name="TextBox 9">
            <a:extLst>
              <a:ext uri="{FF2B5EF4-FFF2-40B4-BE49-F238E27FC236}">
                <a16:creationId xmlns:a16="http://schemas.microsoft.com/office/drawing/2014/main" id="{9F6E1FD9-E341-1140-986F-03ED54338267}"/>
              </a:ext>
            </a:extLst>
          </p:cNvPr>
          <p:cNvSpPr txBox="1"/>
          <p:nvPr/>
        </p:nvSpPr>
        <p:spPr>
          <a:xfrm>
            <a:off x="8839201" y="4191000"/>
            <a:ext cx="838191"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dest</a:t>
            </a:r>
            <a:endParaRPr lang="en-US" dirty="0">
              <a:latin typeface="Consolas" panose="020B0609020204030204" pitchFamily="49" charset="0"/>
              <a:cs typeface="Consolas" panose="020B0609020204030204" pitchFamily="49" charset="0"/>
            </a:endParaRPr>
          </a:p>
        </p:txBody>
      </p:sp>
      <p:graphicFrame>
        <p:nvGraphicFramePr>
          <p:cNvPr id="11" name="Table 10">
            <a:extLst>
              <a:ext uri="{FF2B5EF4-FFF2-40B4-BE49-F238E27FC236}">
                <a16:creationId xmlns:a16="http://schemas.microsoft.com/office/drawing/2014/main" id="{7D0FCA24-1DC0-5D48-9A53-E02B665BC2A0}"/>
              </a:ext>
            </a:extLst>
          </p:cNvPr>
          <p:cNvGraphicFramePr>
            <a:graphicFrameLocks noGrp="1"/>
          </p:cNvGraphicFramePr>
          <p:nvPr>
            <p:extLst>
              <p:ext uri="{D42A27DB-BD31-4B8C-83A1-F6EECF244321}">
                <p14:modId xmlns:p14="http://schemas.microsoft.com/office/powerpoint/2010/main" val="2453291000"/>
              </p:ext>
            </p:extLst>
          </p:nvPr>
        </p:nvGraphicFramePr>
        <p:xfrm>
          <a:off x="7619998" y="1394927"/>
          <a:ext cx="4343400"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09602">
                  <a:extLst>
                    <a:ext uri="{9D8B030D-6E8A-4147-A177-3AD203B41FA5}">
                      <a16:colId xmlns:a16="http://schemas.microsoft.com/office/drawing/2014/main" val="1149621596"/>
                    </a:ext>
                  </a:extLst>
                </a:gridCol>
                <a:gridCol w="609600">
                  <a:extLst>
                    <a:ext uri="{9D8B030D-6E8A-4147-A177-3AD203B41FA5}">
                      <a16:colId xmlns:a16="http://schemas.microsoft.com/office/drawing/2014/main" val="403602751"/>
                    </a:ext>
                  </a:extLst>
                </a:gridCol>
                <a:gridCol w="609600">
                  <a:extLst>
                    <a:ext uri="{9D8B030D-6E8A-4147-A177-3AD203B41FA5}">
                      <a16:colId xmlns:a16="http://schemas.microsoft.com/office/drawing/2014/main" val="1474411120"/>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2" name="Table 11">
            <a:extLst>
              <a:ext uri="{FF2B5EF4-FFF2-40B4-BE49-F238E27FC236}">
                <a16:creationId xmlns:a16="http://schemas.microsoft.com/office/drawing/2014/main" id="{DCA1D5AE-9AD0-754E-9A76-B85B37104327}"/>
              </a:ext>
            </a:extLst>
          </p:cNvPr>
          <p:cNvGraphicFramePr>
            <a:graphicFrameLocks noGrp="1"/>
          </p:cNvGraphicFramePr>
          <p:nvPr>
            <p:extLst>
              <p:ext uri="{D42A27DB-BD31-4B8C-83A1-F6EECF244321}">
                <p14:modId xmlns:p14="http://schemas.microsoft.com/office/powerpoint/2010/main" val="1413480296"/>
              </p:ext>
            </p:extLst>
          </p:nvPr>
        </p:nvGraphicFramePr>
        <p:xfrm>
          <a:off x="7619998" y="2436763"/>
          <a:ext cx="2514598" cy="70104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182836589"/>
                    </a:ext>
                  </a:extLst>
                </a:gridCol>
                <a:gridCol w="609600">
                  <a:extLst>
                    <a:ext uri="{9D8B030D-6E8A-4147-A177-3AD203B41FA5}">
                      <a16:colId xmlns:a16="http://schemas.microsoft.com/office/drawing/2014/main" val="4227805810"/>
                    </a:ext>
                  </a:extLst>
                </a:gridCol>
                <a:gridCol w="609600">
                  <a:extLst>
                    <a:ext uri="{9D8B030D-6E8A-4147-A177-3AD203B41FA5}">
                      <a16:colId xmlns:a16="http://schemas.microsoft.com/office/drawing/2014/main" val="2810502787"/>
                    </a:ext>
                  </a:extLst>
                </a:gridCol>
                <a:gridCol w="685798">
                  <a:extLst>
                    <a:ext uri="{9D8B030D-6E8A-4147-A177-3AD203B41FA5}">
                      <a16:colId xmlns:a16="http://schemas.microsoft.com/office/drawing/2014/main" val="923097924"/>
                    </a:ext>
                  </a:extLst>
                </a:gridCol>
              </a:tblGrid>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lumMod val="65000"/>
                            </a:schemeClr>
                          </a:solidFill>
                          <a:effectLst/>
                          <a:uLnTx/>
                          <a:uFillTx/>
                          <a:latin typeface="Calibri" panose="020F0502020204030204" pitchFamily="34" charset="0"/>
                          <a:ea typeface="+mn-ea"/>
                          <a:cs typeface="Calibri" panose="020F0502020204030204" pitchFamily="34" charset="0"/>
                        </a:rPr>
                        <a:t>0x5b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474082"/>
                  </a:ext>
                </a:extLst>
              </a:tr>
              <a:tr h="185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r>
                        <a:rPr kumimoji="0" lang="en-US" sz="1800" b="0" i="0" u="none" strike="noStrike" kern="1200" cap="none" spc="0" normalizeH="0" baseline="0" noProof="0" dirty="0" err="1">
                          <a:ln>
                            <a:noFill/>
                          </a:ln>
                          <a:solidFill>
                            <a:prstClr val="black"/>
                          </a:solidFill>
                          <a:effectLst/>
                          <a:uLnTx/>
                          <a:uFillTx/>
                          <a:latin typeface="Consolas" panose="020B0609020204030204" pitchFamily="49" charset="0"/>
                          <a:ea typeface="+mn-ea"/>
                          <a:cs typeface="Consolas" panose="020B0609020204030204" pitchFamily="49" charset="0"/>
                        </a:rPr>
                        <a:t>i</a:t>
                      </a: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6361516"/>
                  </a:ext>
                </a:extLst>
              </a:tr>
            </a:tbl>
          </a:graphicData>
        </a:graphic>
      </p:graphicFrame>
      <p:graphicFrame>
        <p:nvGraphicFramePr>
          <p:cNvPr id="14" name="Table 13">
            <a:extLst>
              <a:ext uri="{FF2B5EF4-FFF2-40B4-BE49-F238E27FC236}">
                <a16:creationId xmlns:a16="http://schemas.microsoft.com/office/drawing/2014/main" id="{D9975D82-979C-C545-A512-6C1A97C7A37D}"/>
              </a:ext>
            </a:extLst>
          </p:cNvPr>
          <p:cNvGraphicFramePr>
            <a:graphicFrameLocks noGrp="1"/>
          </p:cNvGraphicFramePr>
          <p:nvPr>
            <p:extLst>
              <p:ext uri="{D42A27DB-BD31-4B8C-83A1-F6EECF244321}">
                <p14:modId xmlns:p14="http://schemas.microsoft.com/office/powerpoint/2010/main" val="1231612431"/>
              </p:ext>
            </p:extLst>
          </p:nvPr>
        </p:nvGraphicFramePr>
        <p:xfrm>
          <a:off x="9677392" y="3820160"/>
          <a:ext cx="2286006" cy="74168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sz="1600" i="1" dirty="0">
                        <a:solidFill>
                          <a:schemeClr val="bg1">
                            <a:lumMod val="65000"/>
                          </a:schemeClr>
                        </a:solidFill>
                        <a:latin typeface="+mn-lt"/>
                        <a:cs typeface="Consolas" panose="020B0609020204030204" pitchFamily="49"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6633363"/>
                  </a:ext>
                </a:extLst>
              </a:tr>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graphicFrame>
        <p:nvGraphicFramePr>
          <p:cNvPr id="15" name="Table 14">
            <a:extLst>
              <a:ext uri="{FF2B5EF4-FFF2-40B4-BE49-F238E27FC236}">
                <a16:creationId xmlns:a16="http://schemas.microsoft.com/office/drawing/2014/main" id="{FBA4A242-2995-8648-AAF8-6384565A8908}"/>
              </a:ext>
            </a:extLst>
          </p:cNvPr>
          <p:cNvGraphicFramePr>
            <a:graphicFrameLocks noGrp="1"/>
          </p:cNvGraphicFramePr>
          <p:nvPr>
            <p:extLst>
              <p:ext uri="{D42A27DB-BD31-4B8C-83A1-F6EECF244321}">
                <p14:modId xmlns:p14="http://schemas.microsoft.com/office/powerpoint/2010/main" val="2667261296"/>
              </p:ext>
            </p:extLst>
          </p:nvPr>
        </p:nvGraphicFramePr>
        <p:xfrm>
          <a:off x="9677392" y="46863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6" name="TextBox 15">
            <a:extLst>
              <a:ext uri="{FF2B5EF4-FFF2-40B4-BE49-F238E27FC236}">
                <a16:creationId xmlns:a16="http://schemas.microsoft.com/office/drawing/2014/main" id="{87F8091C-42AC-A64C-A254-AE2A18D6A5A9}"/>
              </a:ext>
            </a:extLst>
          </p:cNvPr>
          <p:cNvSpPr txBox="1"/>
          <p:nvPr/>
        </p:nvSpPr>
        <p:spPr>
          <a:xfrm>
            <a:off x="8839200" y="4649708"/>
            <a:ext cx="838192"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src</a:t>
            </a:r>
            <a:endParaRPr lang="en-US" dirty="0">
              <a:latin typeface="Consolas" panose="020B0609020204030204" pitchFamily="49" charset="0"/>
              <a:cs typeface="Consolas" panose="020B0609020204030204" pitchFamily="49" charset="0"/>
            </a:endParaRPr>
          </a:p>
        </p:txBody>
      </p:sp>
      <p:sp>
        <p:nvSpPr>
          <p:cNvPr id="17" name="TextBox 16">
            <a:extLst>
              <a:ext uri="{FF2B5EF4-FFF2-40B4-BE49-F238E27FC236}">
                <a16:creationId xmlns:a16="http://schemas.microsoft.com/office/drawing/2014/main" id="{8392C7B4-52D5-E646-BFAA-59C13D795CB2}"/>
              </a:ext>
            </a:extLst>
          </p:cNvPr>
          <p:cNvSpPr txBox="1"/>
          <p:nvPr/>
        </p:nvSpPr>
        <p:spPr>
          <a:xfrm>
            <a:off x="9030585" y="6019800"/>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i</a:t>
            </a:r>
            <a:endParaRPr lang="en-US" dirty="0">
              <a:latin typeface="Consolas" panose="020B0609020204030204" pitchFamily="49" charset="0"/>
              <a:cs typeface="Consolas" panose="020B0609020204030204" pitchFamily="49" charset="0"/>
            </a:endParaRPr>
          </a:p>
        </p:txBody>
      </p:sp>
      <p:graphicFrame>
        <p:nvGraphicFramePr>
          <p:cNvPr id="18" name="Table 17">
            <a:extLst>
              <a:ext uri="{FF2B5EF4-FFF2-40B4-BE49-F238E27FC236}">
                <a16:creationId xmlns:a16="http://schemas.microsoft.com/office/drawing/2014/main" id="{583C80FD-5ECB-8A48-AF87-57FF253F82BF}"/>
              </a:ext>
            </a:extLst>
          </p:cNvPr>
          <p:cNvGraphicFramePr>
            <a:graphicFrameLocks noGrp="1"/>
          </p:cNvGraphicFramePr>
          <p:nvPr>
            <p:extLst>
              <p:ext uri="{D42A27DB-BD31-4B8C-83A1-F6EECF244321}">
                <p14:modId xmlns:p14="http://schemas.microsoft.com/office/powerpoint/2010/main" val="2569668197"/>
              </p:ext>
            </p:extLst>
          </p:nvPr>
        </p:nvGraphicFramePr>
        <p:xfrm>
          <a:off x="9670465" y="595376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endParaRPr lang="en-US" dirty="0">
                        <a:latin typeface="Consolas" panose="020B0609020204030204" pitchFamily="49" charset="0"/>
                        <a:cs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19" name="TextBox 18">
            <a:extLst>
              <a:ext uri="{FF2B5EF4-FFF2-40B4-BE49-F238E27FC236}">
                <a16:creationId xmlns:a16="http://schemas.microsoft.com/office/drawing/2014/main" id="{5231C899-E497-714F-904F-4E85E7F0CAFE}"/>
              </a:ext>
            </a:extLst>
          </p:cNvPr>
          <p:cNvSpPr txBox="1"/>
          <p:nvPr/>
        </p:nvSpPr>
        <p:spPr>
          <a:xfrm>
            <a:off x="6965677" y="1745447"/>
            <a:ext cx="646807" cy="369332"/>
          </a:xfrm>
          <a:prstGeom prst="rect">
            <a:avLst/>
          </a:prstGeom>
          <a:noFill/>
        </p:spPr>
        <p:txBody>
          <a:bodyPr wrap="square" rtlCol="0">
            <a:spAutoFit/>
          </a:bodyPr>
          <a:lstStyle/>
          <a:p>
            <a:r>
              <a:rPr lang="en-US" dirty="0" err="1">
                <a:latin typeface="Consolas" panose="020B0609020204030204" pitchFamily="49" charset="0"/>
                <a:cs typeface="Consolas" panose="020B0609020204030204" pitchFamily="49" charset="0"/>
              </a:rPr>
              <a:t>buf</a:t>
            </a:r>
            <a:endParaRPr lang="en-US" dirty="0">
              <a:latin typeface="Consolas" panose="020B0609020204030204" pitchFamily="49" charset="0"/>
              <a:cs typeface="Consolas" panose="020B0609020204030204" pitchFamily="49" charset="0"/>
            </a:endParaRPr>
          </a:p>
        </p:txBody>
      </p:sp>
      <p:sp>
        <p:nvSpPr>
          <p:cNvPr id="20" name="TextBox 19">
            <a:extLst>
              <a:ext uri="{FF2B5EF4-FFF2-40B4-BE49-F238E27FC236}">
                <a16:creationId xmlns:a16="http://schemas.microsoft.com/office/drawing/2014/main" id="{259EDC53-6F92-C34E-8BB6-21D4DBC5B0A3}"/>
              </a:ext>
            </a:extLst>
          </p:cNvPr>
          <p:cNvSpPr txBox="1"/>
          <p:nvPr/>
        </p:nvSpPr>
        <p:spPr>
          <a:xfrm>
            <a:off x="6977211" y="2768471"/>
            <a:ext cx="646807"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str</a:t>
            </a:r>
          </a:p>
        </p:txBody>
      </p:sp>
      <p:sp>
        <p:nvSpPr>
          <p:cNvPr id="3" name="TextBox 2">
            <a:extLst>
              <a:ext uri="{FF2B5EF4-FFF2-40B4-BE49-F238E27FC236}">
                <a16:creationId xmlns:a16="http://schemas.microsoft.com/office/drawing/2014/main" id="{568A8ECE-A25A-5F40-B603-60F4CEF2F2DF}"/>
              </a:ext>
            </a:extLst>
          </p:cNvPr>
          <p:cNvSpPr txBox="1"/>
          <p:nvPr/>
        </p:nvSpPr>
        <p:spPr>
          <a:xfrm>
            <a:off x="286639" y="6325423"/>
            <a:ext cx="6944402" cy="461665"/>
          </a:xfrm>
          <a:prstGeom prst="rect">
            <a:avLst/>
          </a:prstGeom>
          <a:noFill/>
          <a:ln>
            <a:solidFill>
              <a:schemeClr val="accent2"/>
            </a:solidFill>
          </a:ln>
        </p:spPr>
        <p:txBody>
          <a:bodyPr wrap="none" rtlCol="0">
            <a:spAutoFit/>
          </a:bodyPr>
          <a:lstStyle/>
          <a:p>
            <a:pPr algn="l"/>
            <a:r>
              <a:rPr lang="en-US" sz="2400" dirty="0">
                <a:latin typeface="Calibri" panose="020F0502020204030204" pitchFamily="34" charset="0"/>
                <a:cs typeface="Calibri" panose="020F0502020204030204" pitchFamily="34" charset="0"/>
              </a:rPr>
              <a:t>What happens if we call </a:t>
            </a:r>
            <a:r>
              <a:rPr lang="en-US" sz="2400" dirty="0" err="1">
                <a:latin typeface="Consolas" panose="020B0609020204030204" pitchFamily="49" charset="0"/>
                <a:cs typeface="Consolas" panose="020B0609020204030204" pitchFamily="49" charset="0"/>
              </a:rPr>
              <a:t>strncpy</a:t>
            </a:r>
            <a:r>
              <a:rPr lang="en-US" sz="2400" dirty="0">
                <a:latin typeface="Consolas" panose="020B0609020204030204" pitchFamily="49" charset="0"/>
                <a:cs typeface="Consolas" panose="020B0609020204030204" pitchFamily="49" charset="0"/>
              </a:rPr>
              <a:t>(</a:t>
            </a:r>
            <a:r>
              <a:rPr lang="en-US" sz="2400" dirty="0" err="1">
                <a:latin typeface="Consolas" panose="020B0609020204030204" pitchFamily="49" charset="0"/>
                <a:cs typeface="Consolas" panose="020B0609020204030204" pitchFamily="49" charset="0"/>
              </a:rPr>
              <a:t>buf</a:t>
            </a:r>
            <a:r>
              <a:rPr lang="en-US" sz="2400" dirty="0">
                <a:latin typeface="Consolas" panose="020B0609020204030204" pitchFamily="49" charset="0"/>
                <a:cs typeface="Consolas" panose="020B0609020204030204" pitchFamily="49" charset="0"/>
              </a:rPr>
              <a:t>, str, 5);</a:t>
            </a:r>
            <a:r>
              <a:rPr lang="en-US" sz="2400" dirty="0">
                <a:latin typeface="Calibri" panose="020F0502020204030204" pitchFamily="34" charset="0"/>
                <a:cs typeface="Calibri" panose="020F0502020204030204" pitchFamily="34" charset="0"/>
              </a:rPr>
              <a:t>?</a:t>
            </a:r>
          </a:p>
        </p:txBody>
      </p:sp>
      <p:graphicFrame>
        <p:nvGraphicFramePr>
          <p:cNvPr id="21" name="Table 20">
            <a:extLst>
              <a:ext uri="{FF2B5EF4-FFF2-40B4-BE49-F238E27FC236}">
                <a16:creationId xmlns:a16="http://schemas.microsoft.com/office/drawing/2014/main" id="{DD0100DC-3F88-CA4A-B287-86DDDF7DFC7E}"/>
              </a:ext>
            </a:extLst>
          </p:cNvPr>
          <p:cNvGraphicFramePr>
            <a:graphicFrameLocks noGrp="1"/>
          </p:cNvGraphicFramePr>
          <p:nvPr>
            <p:extLst>
              <p:ext uri="{D42A27DB-BD31-4B8C-83A1-F6EECF244321}">
                <p14:modId xmlns:p14="http://schemas.microsoft.com/office/powerpoint/2010/main" val="3407190207"/>
              </p:ext>
            </p:extLst>
          </p:nvPr>
        </p:nvGraphicFramePr>
        <p:xfrm>
          <a:off x="9670465" y="5181600"/>
          <a:ext cx="2286006" cy="370840"/>
        </p:xfrm>
        <a:graphic>
          <a:graphicData uri="http://schemas.openxmlformats.org/drawingml/2006/table">
            <a:tbl>
              <a:tblPr>
                <a:tableStyleId>{5C22544A-7EE6-4342-B048-85BDC9FD1C3A}</a:tableStyleId>
              </a:tblPr>
              <a:tblGrid>
                <a:gridCol w="2286006">
                  <a:extLst>
                    <a:ext uri="{9D8B030D-6E8A-4147-A177-3AD203B41FA5}">
                      <a16:colId xmlns:a16="http://schemas.microsoft.com/office/drawing/2014/main" val="2666691255"/>
                    </a:ext>
                  </a:extLst>
                </a:gridCol>
              </a:tblGrid>
              <a:tr h="370840">
                <a:tc>
                  <a:txBody>
                    <a:bodyPr/>
                    <a:lstStyle/>
                    <a:p>
                      <a:pPr algn="ctr"/>
                      <a:r>
                        <a:rPr lang="en-US" dirty="0">
                          <a:latin typeface="Consolas" panose="020B0609020204030204" pitchFamily="49" charset="0"/>
                          <a:cs typeface="Consolas" panose="020B0609020204030204" pitchFamily="49"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106545"/>
                  </a:ext>
                </a:extLst>
              </a:tr>
            </a:tbl>
          </a:graphicData>
        </a:graphic>
      </p:graphicFrame>
      <p:sp>
        <p:nvSpPr>
          <p:cNvPr id="22" name="TextBox 21">
            <a:extLst>
              <a:ext uri="{FF2B5EF4-FFF2-40B4-BE49-F238E27FC236}">
                <a16:creationId xmlns:a16="http://schemas.microsoft.com/office/drawing/2014/main" id="{737CAFD5-2DD9-964F-9F5C-5ECF3F53FBE7}"/>
              </a:ext>
            </a:extLst>
          </p:cNvPr>
          <p:cNvSpPr txBox="1"/>
          <p:nvPr/>
        </p:nvSpPr>
        <p:spPr>
          <a:xfrm>
            <a:off x="8839200" y="5183108"/>
            <a:ext cx="838192" cy="369332"/>
          </a:xfrm>
          <a:prstGeom prst="rect">
            <a:avLst/>
          </a:prstGeom>
          <a:noFill/>
        </p:spPr>
        <p:txBody>
          <a:bodyPr wrap="square" rtlCol="0">
            <a:spAutoFit/>
          </a:bodyPr>
          <a:lstStyle/>
          <a:p>
            <a:r>
              <a:rPr lang="en-US" dirty="0">
                <a:latin typeface="Consolas" panose="020B0609020204030204" pitchFamily="49" charset="0"/>
                <a:cs typeface="Consolas" panose="020B0609020204030204" pitchFamily="49" charset="0"/>
              </a:rPr>
              <a:t>n</a:t>
            </a:r>
          </a:p>
        </p:txBody>
      </p:sp>
    </p:spTree>
    <p:extLst>
      <p:ext uri="{BB962C8B-B14F-4D97-AF65-F5344CB8AC3E}">
        <p14:creationId xmlns:p14="http://schemas.microsoft.com/office/powerpoint/2010/main" val="3574062883"/>
      </p:ext>
    </p:extLst>
  </p:cSld>
  <p:clrMapOvr>
    <a:masterClrMapping/>
  </p:clrMapOvr>
</p:sld>
</file>

<file path=ppt/theme/theme1.xml><?xml version="1.0" encoding="utf-8"?>
<a:theme xmlns:a="http://schemas.openxmlformats.org/drawingml/2006/main" name="1_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16496</TotalTime>
  <Words>4172</Words>
  <Application>Microsoft Macintosh PowerPoint</Application>
  <PresentationFormat>Widescreen</PresentationFormat>
  <Paragraphs>619</Paragraphs>
  <Slides>47</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Andale Mono</vt:lpstr>
      <vt:lpstr>Arial</vt:lpstr>
      <vt:lpstr>Calibri</vt:lpstr>
      <vt:lpstr>Consolas</vt:lpstr>
      <vt:lpstr>Courier New</vt:lpstr>
      <vt:lpstr>Optima</vt:lpstr>
      <vt:lpstr>Tahoma</vt:lpstr>
      <vt:lpstr>Verdana</vt:lpstr>
      <vt:lpstr>1_Default Design</vt:lpstr>
      <vt:lpstr>CS107, Lecture 7 C Strings, Buffer Overflows and Security</vt:lpstr>
      <vt:lpstr>CS107 Topic 2</vt:lpstr>
      <vt:lpstr>Learning Goals</vt:lpstr>
      <vt:lpstr>Lecture Plan</vt:lpstr>
      <vt:lpstr>Lecture Plan</vt:lpstr>
      <vt:lpstr>C Strings</vt:lpstr>
      <vt:lpstr>Common string.h Functions</vt:lpstr>
      <vt:lpstr>Substrings</vt:lpstr>
      <vt:lpstr>char * vs. char[]</vt:lpstr>
      <vt:lpstr>char * vs. char[]</vt:lpstr>
      <vt:lpstr>Lecture Plan</vt:lpstr>
      <vt:lpstr>Searching For Letters</vt:lpstr>
      <vt:lpstr>Searching For Strings</vt:lpstr>
      <vt:lpstr>String Spans</vt:lpstr>
      <vt:lpstr>String Spans</vt:lpstr>
      <vt:lpstr>str[c]spn vs. strstr</vt:lpstr>
      <vt:lpstr>C Strings As Parameters</vt:lpstr>
      <vt:lpstr>Arrays of Strings</vt:lpstr>
      <vt:lpstr>Arrays of Strings</vt:lpstr>
      <vt:lpstr>Practice: Password Verification</vt:lpstr>
      <vt:lpstr>Practice: Password Verification</vt:lpstr>
      <vt:lpstr>Practice: Password Verification</vt:lpstr>
      <vt:lpstr>Lecture Plan</vt:lpstr>
      <vt:lpstr>Recall: Buffer Overflows</vt:lpstr>
      <vt:lpstr>Buffer Overflow Impacts</vt:lpstr>
      <vt:lpstr>Buffer Overflow Example: ./buf</vt:lpstr>
      <vt:lpstr>PowerPoint Presentation</vt:lpstr>
      <vt:lpstr>Buffer Overflow Example: ./buf</vt:lpstr>
      <vt:lpstr>Buffer Overflow Example: ./buf</vt:lpstr>
      <vt:lpstr>Buffer Overflow Impacts</vt:lpstr>
      <vt:lpstr>How can we fix buffer overflows?</vt:lpstr>
      <vt:lpstr>How can we fix buffer overflows?</vt:lpstr>
      <vt:lpstr>How Can We Fix Overflows?</vt:lpstr>
      <vt:lpstr>How can we fix buffer overflows?</vt:lpstr>
      <vt:lpstr>How Can We Fix Overflows?</vt:lpstr>
      <vt:lpstr>How can we fix buffer overflows?</vt:lpstr>
      <vt:lpstr>Code Documentation</vt:lpstr>
      <vt:lpstr>How can we fix buffer overflows?</vt:lpstr>
      <vt:lpstr>Memory Safe Systems Programming</vt:lpstr>
      <vt:lpstr>Memory Safe Systems Programming</vt:lpstr>
      <vt:lpstr>Association for Computing Machinery (ACM) Code of Ethics</vt:lpstr>
      <vt:lpstr>ACM Code of Ethics on Security</vt:lpstr>
      <vt:lpstr>Buffer Overflows</vt:lpstr>
      <vt:lpstr>Recap</vt:lpstr>
      <vt:lpstr>Extra Practice</vt:lpstr>
      <vt:lpstr>2. Code study: strncpy</vt:lpstr>
      <vt:lpstr>2. Code study: strncpy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1330</cp:revision>
  <cp:lastPrinted>2019-10-07T21:04:47Z</cp:lastPrinted>
  <dcterms:created xsi:type="dcterms:W3CDTF">2008-06-28T20:57:21Z</dcterms:created>
  <dcterms:modified xsi:type="dcterms:W3CDTF">2025-04-14T07:00:04Z</dcterms:modified>
</cp:coreProperties>
</file>