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825" r:id="rId3"/>
    <p:sldId id="520" r:id="rId4"/>
    <p:sldId id="633" r:id="rId5"/>
    <p:sldId id="790" r:id="rId6"/>
    <p:sldId id="416" r:id="rId7"/>
    <p:sldId id="415" r:id="rId8"/>
    <p:sldId id="791" r:id="rId9"/>
    <p:sldId id="418" r:id="rId10"/>
    <p:sldId id="419" r:id="rId11"/>
    <p:sldId id="617" r:id="rId12"/>
    <p:sldId id="618" r:id="rId13"/>
    <p:sldId id="619" r:id="rId14"/>
    <p:sldId id="508" r:id="rId15"/>
    <p:sldId id="509" r:id="rId16"/>
    <p:sldId id="510" r:id="rId17"/>
    <p:sldId id="511" r:id="rId18"/>
    <p:sldId id="493" r:id="rId19"/>
    <p:sldId id="635" r:id="rId20"/>
    <p:sldId id="826" r:id="rId21"/>
    <p:sldId id="824" r:id="rId22"/>
    <p:sldId id="827" r:id="rId2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Recap" id="{509FF919-21CD-EF43-AE53-6AEA6BAB18FF}">
          <p14:sldIdLst>
            <p14:sldId id="825"/>
          </p14:sldIdLst>
        </p14:section>
        <p14:section name="Pointers" id="{275C324B-0DA5-A74C-A540-CA984D8847F2}">
          <p14:sldIdLst>
            <p14:sldId id="520"/>
            <p14:sldId id="633"/>
            <p14:sldId id="790"/>
            <p14:sldId id="416"/>
            <p14:sldId id="415"/>
            <p14:sldId id="791"/>
            <p14:sldId id="418"/>
            <p14:sldId id="419"/>
            <p14:sldId id="617"/>
            <p14:sldId id="618"/>
            <p14:sldId id="619"/>
            <p14:sldId id="508"/>
            <p14:sldId id="509"/>
            <p14:sldId id="510"/>
            <p14:sldId id="511"/>
            <p14:sldId id="493"/>
            <p14:sldId id="635"/>
            <p14:sldId id="826"/>
            <p14:sldId id="824"/>
            <p14:sldId id="827"/>
          </p14:sldIdLst>
        </p14:section>
        <p14:section name="Memory" id="{C37725D5-3F6E-F248-9434-BD6B115BCC6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F40FF"/>
    <a:srgbClr val="FF9300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1" autoAdjust="0"/>
    <p:restoredTop sz="87035" autoAdjust="0"/>
  </p:normalViewPr>
  <p:slideViewPr>
    <p:cSldViewPr>
      <p:cViewPr varScale="1">
        <p:scale>
          <a:sx n="109" d="100"/>
          <a:sy n="109" d="100"/>
        </p:scale>
        <p:origin x="208" y="7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56342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2965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219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78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AE5D-B15B-EF89-EC4E-284F224F0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B9DE7-DBF7-72F7-8794-AC9C477FE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5664C-3A8B-AD3F-A90B-C800DCE51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2D3BC-20AB-D422-B976-1AFA0B498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857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3D6F-5E34-86AF-691B-FE449624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86E79-7DBC-8AE2-5415-E6D6D4679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44736-F47A-5A8F-6365-44B60E2C3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DBDA1-5FE6-C1D6-A922-56D882090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3286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CS107, Lecture 8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Introduction to Pointers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570ACC-D8AF-1F20-A43F-40B0A8A45BB3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2C17C-C38E-025D-39C2-39BADD570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7259D-870A-3A91-E29F-5BF932BB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Reminiscing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0C5D4-AB41-3693-FDD9-E696C2514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might we write a C++ program with a function that takes in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 and changes it?  We might use pass by reference.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D67940-5204-3168-14F9-1FF1191BED2A}"/>
              </a:ext>
            </a:extLst>
          </p:cNvPr>
          <p:cNvSpPr txBox="1"/>
          <p:nvPr/>
        </p:nvSpPr>
        <p:spPr>
          <a:xfrm>
            <a:off x="1447800" y="2590800"/>
            <a:ext cx="5181601" cy="286232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</a:t>
            </a:r>
            <a:r>
              <a:rPr lang="en-US" b="1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&amp;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num)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num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cout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&lt;&lt; x &lt;&lt;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91B121-1228-CFDB-3FEB-1F106AA615D9}"/>
              </a:ext>
            </a:extLst>
          </p:cNvPr>
          <p:cNvSpPr txBox="1"/>
          <p:nvPr/>
        </p:nvSpPr>
        <p:spPr>
          <a:xfrm>
            <a:off x="6629401" y="2313801"/>
            <a:ext cx="51816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Had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num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been declared as a standard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it would catch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copy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’s value at the time of the call.</a:t>
            </a:r>
            <a:b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Because it’s declared as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int&amp;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—that is, a reference to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—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num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functions as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second name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of a previously existing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 Accessing or updating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num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really an operation on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itself.</a:t>
            </a:r>
            <a:b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Hot Take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: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num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behaves like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automatically dereferenced pointer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 In practice, that’s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usually how references work under the hood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Sadly, C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does not support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C++-style pass by reference.</a:t>
            </a:r>
          </a:p>
        </p:txBody>
      </p:sp>
    </p:spTree>
    <p:extLst>
      <p:ext uri="{BB962C8B-B14F-4D97-AF65-F5344CB8AC3E}">
        <p14:creationId xmlns:p14="http://schemas.microsoft.com/office/powerpoint/2010/main" val="226373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667D-5C82-894B-A912-D00B9EE5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42-A66D-4C44-998F-FE87AA900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6019800" cy="533400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3" panose="020B0303030403020204" pitchFamily="34" charset="0"/>
              </a:rPr>
              <a:t>A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pointer</a:t>
            </a:r>
            <a:r>
              <a:rPr lang="en-US" sz="2000" dirty="0">
                <a:latin typeface="Source Sans 3" panose="020B0303030403020204" pitchFamily="34" charset="0"/>
              </a:rPr>
              <a:t> is a variable that stores a memory address—typically the address of something meaningful.</a:t>
            </a:r>
          </a:p>
          <a:p>
            <a:r>
              <a:rPr lang="en-US" sz="2000" dirty="0">
                <a:latin typeface="Source Sans 3" panose="020B0303030403020204" pitchFamily="34" charset="0"/>
              </a:rPr>
              <a:t>You’ve already used C++ pointers in CS106B.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programmers use them even more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2000" dirty="0">
                <a:latin typeface="Source Sans 3" panose="020B0303030403020204" pitchFamily="34" charset="0"/>
              </a:rPr>
              <a:t>There is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 true pass-by-reference mechanism in C </a:t>
            </a:r>
            <a:r>
              <a:rPr lang="en-US" sz="2000" dirty="0">
                <a:latin typeface="Source Sans 3" panose="020B0303030403020204" pitchFamily="34" charset="0"/>
              </a:rPr>
              <a:t>like there is in C++, so C coders rely on pointers to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expose the variable addresses</a:t>
            </a:r>
            <a:r>
              <a:rPr lang="en-US" sz="2000" dirty="0">
                <a:latin typeface="Source Sans 3" panose="020B0303030403020204" pitchFamily="34" charset="0"/>
              </a:rPr>
              <a:t> to helper functions so those functions can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access and even update their values</a:t>
            </a:r>
            <a:r>
              <a:rPr lang="en-US" sz="2000" dirty="0">
                <a:latin typeface="Source Sans 3" panose="020B0303030403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>
                <a:latin typeface="Source Sans 3" panose="020B0303030403020204" pitchFamily="34" charset="0"/>
              </a:rPr>
              <a:t>Pointers are essential to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dynamic</a:t>
            </a:r>
            <a:r>
              <a:rPr lang="en-US" sz="2000" b="1" dirty="0"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memory</a:t>
            </a:r>
            <a:r>
              <a:rPr lang="en-US" sz="2000" b="1" dirty="0"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allocation</a:t>
            </a:r>
            <a:r>
              <a:rPr lang="en-US" sz="2000" dirty="0">
                <a:latin typeface="Source Sans 3" panose="020B0303030403020204" pitchFamily="34" charset="0"/>
              </a:rPr>
              <a:t>—arguably more so—in pure C than they are in C++.  </a:t>
            </a:r>
          </a:p>
          <a:p>
            <a:pPr marL="457200" lvl="1" indent="0">
              <a:buNone/>
            </a:pPr>
            <a:r>
              <a:rPr lang="en-US" sz="2000" dirty="0">
                <a:latin typeface="Source Sans 3" panose="020B0303030403020204" pitchFamily="34" charset="0"/>
              </a:rPr>
              <a:t>C doesn't define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vector</a:t>
            </a:r>
            <a:r>
              <a:rPr lang="en-US" sz="2000" dirty="0">
                <a:latin typeface="Source Sans 3" panose="020B0303030403020204" pitchFamily="34" charset="0"/>
              </a:rPr>
              <a:t>s,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map</a:t>
            </a:r>
            <a:r>
              <a:rPr lang="en-US" sz="2000" dirty="0">
                <a:latin typeface="Source Sans 3" panose="020B0303030403020204" pitchFamily="34" charset="0"/>
              </a:rPr>
              <a:t>s, and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hash_map</a:t>
            </a:r>
            <a:r>
              <a:rPr lang="en-US" sz="2000" dirty="0" err="1">
                <a:latin typeface="Source Sans 3" panose="020B0303030403020204" pitchFamily="34" charset="0"/>
              </a:rPr>
              <a:t>s</a:t>
            </a:r>
            <a:r>
              <a:rPr lang="en-US" sz="2000" dirty="0">
                <a:latin typeface="Source Sans 3" panose="020B0303030403020204" pitchFamily="34" charset="0"/>
              </a:rPr>
              <a:t> like C++ does via its standard libraries.</a:t>
            </a:r>
          </a:p>
          <a:p>
            <a:pPr marL="457200" lvl="1" indent="0">
              <a:buNone/>
            </a:pPr>
            <a:r>
              <a:rPr lang="en-US" sz="2000" dirty="0">
                <a:latin typeface="Source Sans 3" panose="020B0303030403020204" pitchFamily="34" charset="0"/>
              </a:rPr>
              <a:t>C programmers often need to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wire up their own implementations of them using pointers and dynamically allocated memory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</p:txBody>
      </p:sp>
      <p:pic>
        <p:nvPicPr>
          <p:cNvPr id="10" name="Picture 9" descr="A cartoon of a child with pink hair&#10;&#10;AI-generated content may be incorrect.">
            <a:extLst>
              <a:ext uri="{FF2B5EF4-FFF2-40B4-BE49-F238E27FC236}">
                <a16:creationId xmlns:a16="http://schemas.microsoft.com/office/drawing/2014/main" id="{BAFB7FD4-A35E-F36C-132B-15F5EAD0B6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78" r="2" b="343"/>
          <a:stretch>
            <a:fillRect/>
          </a:stretch>
        </p:blipFill>
        <p:spPr>
          <a:xfrm>
            <a:off x="6172200" y="1299882"/>
            <a:ext cx="5833872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27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72E5-E3E0-E047-AD15-D96F40F8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Looking Ahead to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63EAB-08AF-8A43-A576-073F1C9D3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Source Sans 3" panose="020B0303030403020204" pitchFamily="34" charset="0"/>
              </a:rPr>
              <a:t>All parameters</a:t>
            </a:r>
            <a:r>
              <a:rPr lang="en-US" dirty="0">
                <a:latin typeface="Source Sans 3" panose="020B0303030403020204" pitchFamily="34" charset="0"/>
              </a:rPr>
              <a:t> in C are passed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by value</a:t>
            </a:r>
            <a:r>
              <a:rPr lang="en-US" dirty="0">
                <a:latin typeface="Source Sans 3" panose="020B0303030403020204" pitchFamily="34" charset="0"/>
              </a:rPr>
              <a:t>. When passing arrays as parameters, the base address of the </a:t>
            </a:r>
            <a:r>
              <a:rPr lang="en-US">
                <a:latin typeface="Source Sans 3" panose="020B0303030403020204" pitchFamily="34" charset="0"/>
              </a:rPr>
              <a:t>array </a:t>
            </a:r>
            <a:r>
              <a:rPr lang="en-US" b="1">
                <a:solidFill>
                  <a:schemeClr val="accent1"/>
                </a:solidFill>
                <a:latin typeface="Source Sans 3" panose="020B0303030403020204" pitchFamily="34" charset="0"/>
              </a:rPr>
              <a:t>decays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a pointer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If an address is passed as a parameter,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 itself is copied</a:t>
            </a:r>
            <a:r>
              <a:rPr lang="en-US" dirty="0">
                <a:latin typeface="Source Sans 3" panose="020B0303030403020204" pitchFamily="34" charset="0"/>
              </a:rPr>
              <a:t>, just like any other parameter. 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But because that address is the location of some data residing elsewhere, we have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access</a:t>
            </a:r>
            <a:r>
              <a:rPr lang="en-US" dirty="0">
                <a:latin typeface="Source Sans 3" panose="020B0303030403020204" pitchFamily="34" charset="0"/>
              </a:rPr>
              <a:t> to and can even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modify</a:t>
            </a:r>
            <a:r>
              <a:rPr lang="en-US" dirty="0">
                <a:latin typeface="Source Sans 3" panose="020B0303030403020204" pitchFamily="34" charset="0"/>
              </a:rPr>
              <a:t> that data.</a:t>
            </a:r>
          </a:p>
          <a:p>
            <a:r>
              <a:rPr lang="en-US" dirty="0">
                <a:latin typeface="Source Sans 3" panose="020B0303030403020204" pitchFamily="34" charset="0"/>
              </a:rPr>
              <a:t>More generally, if we want to modify a value in a helper function and have any changes persist after the function returns, you can pass in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</a:t>
            </a:r>
            <a:r>
              <a:rPr lang="en-US" dirty="0">
                <a:latin typeface="Source Sans 3" panose="020B0303030403020204" pitchFamily="34" charset="0"/>
              </a:rPr>
              <a:t> of the value—that is, its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location</a:t>
            </a:r>
            <a:r>
              <a:rPr lang="en-US" dirty="0">
                <a:latin typeface="Source Sans 3" panose="020B0303030403020204" pitchFamily="34" charset="0"/>
              </a:rPr>
              <a:t>—instead of passing the value itself. This way we copy the address instead of the value.</a:t>
            </a:r>
          </a:p>
        </p:txBody>
      </p:sp>
    </p:spTree>
    <p:extLst>
      <p:ext uri="{BB962C8B-B14F-4D97-AF65-F5344CB8AC3E}">
        <p14:creationId xmlns:p14="http://schemas.microsoft.com/office/powerpoint/2010/main" val="171859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9C00CD-060A-734B-8580-D35105120C7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A0C870-1CD9-256B-A6AF-6C9D4715B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206C05-6DA1-7E54-AE40-AAB2561B45E9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EFFD29-4FE7-119A-77CD-9A8125B3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542F89E-DF07-E9E7-2E01-9E63512BA2CF}"/>
              </a:ext>
            </a:extLst>
          </p:cNvPr>
          <p:cNvSpPr/>
          <p:nvPr/>
        </p:nvSpPr>
        <p:spPr>
          <a:xfrm>
            <a:off x="2286000" y="4191000"/>
            <a:ext cx="838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141F0-74BE-48D6-53D9-F6D3BBEAA8CC}"/>
              </a:ext>
            </a:extLst>
          </p:cNvPr>
          <p:cNvSpPr txBox="1"/>
          <p:nvPr/>
        </p:nvSpPr>
        <p:spPr>
          <a:xfrm>
            <a:off x="1676400" y="55626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By passing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&amp;x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myFunc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tells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myFunc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where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lives.  Here, the </a:t>
            </a:r>
            <a:r>
              <a:rPr lang="en-US" b="1" dirty="0">
                <a:latin typeface="Source Sans 3" panose="020B0303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address-of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operator and produces the address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51B8EF-E855-669A-6465-794C5CD87467}"/>
              </a:ext>
            </a:extLst>
          </p:cNvPr>
          <p:cNvCxnSpPr/>
          <p:nvPr/>
        </p:nvCxnSpPr>
        <p:spPr>
          <a:xfrm>
            <a:off x="2895600" y="4648200"/>
            <a:ext cx="381000" cy="9144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374DCC67-6A0F-1283-426B-CDDE5A683E0E}"/>
              </a:ext>
            </a:extLst>
          </p:cNvPr>
          <p:cNvSpPr/>
          <p:nvPr/>
        </p:nvSpPr>
        <p:spPr>
          <a:xfrm>
            <a:off x="2667000" y="2514600"/>
            <a:ext cx="990600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B37071-B73D-B6A5-7974-B54E4C710464}"/>
              </a:ext>
            </a:extLst>
          </p:cNvPr>
          <p:cNvCxnSpPr>
            <a:cxnSpLocks/>
          </p:cNvCxnSpPr>
          <p:nvPr/>
        </p:nvCxnSpPr>
        <p:spPr>
          <a:xfrm>
            <a:off x="3543300" y="2955161"/>
            <a:ext cx="2828802" cy="7786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1076CF8-0482-5F22-2266-786E109D1D4B}"/>
              </a:ext>
            </a:extLst>
          </p:cNvPr>
          <p:cNvSpPr txBox="1"/>
          <p:nvPr/>
        </p:nvSpPr>
        <p:spPr>
          <a:xfrm>
            <a:off x="6175496" y="3544669"/>
            <a:ext cx="594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myFunc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accepts that location as an address of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 That's why the type here is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instead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750306-5A33-F583-2BAC-FEF5800CC8D3}"/>
              </a:ext>
            </a:extLst>
          </p:cNvPr>
          <p:cNvSpPr/>
          <p:nvPr/>
        </p:nvSpPr>
        <p:spPr>
          <a:xfrm>
            <a:off x="1426820" y="2781300"/>
            <a:ext cx="1316379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CBFDE8-F412-75F3-904F-075E8A143F7B}"/>
              </a:ext>
            </a:extLst>
          </p:cNvPr>
          <p:cNvCxnSpPr>
            <a:cxnSpLocks/>
          </p:cNvCxnSpPr>
          <p:nvPr/>
        </p:nvCxnSpPr>
        <p:spPr>
          <a:xfrm>
            <a:off x="2524003" y="3259961"/>
            <a:ext cx="3638794" cy="17543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62935F5-4C3F-FE35-F533-07399611A75C}"/>
              </a:ext>
            </a:extLst>
          </p:cNvPr>
          <p:cNvSpPr txBox="1"/>
          <p:nvPr/>
        </p:nvSpPr>
        <p:spPr>
          <a:xfrm>
            <a:off x="6162797" y="4526022"/>
            <a:ext cx="60292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Here, the value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intPtr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identifies where the shared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lives. By dereferencing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intPtr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the code identifies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it points to—and not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intPtr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itself—as the recipient of the 3. Think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intPtr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as a hyperlink and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in front of it as a mouse click that drills through the link to the destination.</a:t>
            </a:r>
          </a:p>
        </p:txBody>
      </p:sp>
    </p:spTree>
    <p:extLst>
      <p:ext uri="{BB962C8B-B14F-4D97-AF65-F5344CB8AC3E}">
        <p14:creationId xmlns:p14="http://schemas.microsoft.com/office/powerpoint/2010/main" val="67160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8" grpId="0" animBg="1"/>
      <p:bldP spid="13" grpId="0" animBg="1"/>
      <p:bldP spid="13" grpId="1" animBg="1"/>
      <p:bldP spid="15" grpId="0"/>
      <p:bldP spid="15" grpId="1"/>
      <p:bldP spid="18" grpId="0" animBg="1"/>
      <p:bldP spid="18" grpId="1" animBg="1"/>
      <p:bldP spid="22" grpId="0"/>
      <p:bldP spid="22" grpId="1"/>
      <p:bldP spid="23" grpId="0" animBg="1"/>
      <p:bldP spid="23" grpId="1" animBg="1"/>
      <p:bldP spid="26" grpId="0"/>
      <p:bldP spid="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01457-2926-5544-9106-A861B3BC67D3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8D30723-D97B-B5FD-FABB-1E52D4064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58F877-2251-C72D-B06C-EF1DE37B4977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49D8F61-4B74-3B02-0B9F-3EB4CB48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97683E5-9598-243B-C202-F72E08CC9430}"/>
              </a:ext>
            </a:extLst>
          </p:cNvPr>
          <p:cNvSpPr/>
          <p:nvPr/>
        </p:nvSpPr>
        <p:spPr>
          <a:xfrm>
            <a:off x="762000" y="4021961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3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D9DF3-EF7B-2045-A301-5CB5CA1C0C1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3195CC-4077-F951-55C1-7B882DB97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66C42-1919-BB94-7550-CFEEBA41758E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C7B6152-3BA5-4624-869D-9552A0765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414A2C-92DB-8CF3-70CD-2220D36BF438}"/>
              </a:ext>
            </a:extLst>
          </p:cNvPr>
          <p:cNvSpPr/>
          <p:nvPr/>
        </p:nvSpPr>
        <p:spPr>
          <a:xfrm>
            <a:off x="762000" y="432695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7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9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BF07A-689A-B043-8F13-09E734BA108E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565651-659F-7BAD-4FF5-5DF05AA49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7D3C6-9072-8B62-A9CD-ADE27800AAEA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2B4EF1-CB26-B58B-2345-338EA71B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4563A0-D5BC-C908-8528-20702E536ACF}"/>
              </a:ext>
            </a:extLst>
          </p:cNvPr>
          <p:cNvSpPr/>
          <p:nvPr/>
        </p:nvSpPr>
        <p:spPr>
          <a:xfrm>
            <a:off x="762000" y="265055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4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84F15-5783-8340-BDD5-EEE69A876CB9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4882F3-69EC-2040-144D-1C237DD7A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A076F-9F64-6EB0-FA7D-80EFE0A786C3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24392F5-DFE2-5CD2-AF7C-6D7AB886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FC7A158-892F-C32C-7B5C-F82E10C8B83D}"/>
              </a:ext>
            </a:extLst>
          </p:cNvPr>
          <p:cNvSpPr/>
          <p:nvPr/>
        </p:nvSpPr>
        <p:spPr>
          <a:xfrm>
            <a:off x="762000" y="29718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5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9" grpId="0" animBg="1"/>
      <p:bldP spid="9" grpId="1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7B063-C01B-E44F-90B4-0C80CE5636E0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66295C-8B9E-10E4-7652-5035B7ADC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615C20-BBAA-1CAF-E100-E1A4E75B4BA5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A1C0B8-41F8-6919-9249-E5E55971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CS106B Style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5D7C684-8E15-D81E-179F-BCF201FEDF06}"/>
              </a:ext>
            </a:extLst>
          </p:cNvPr>
          <p:cNvSpPr/>
          <p:nvPr/>
        </p:nvSpPr>
        <p:spPr>
          <a:xfrm>
            <a:off x="762000" y="432695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5FB08B3-3B58-C040-B543-70DD533F7047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4AA4537B-542C-6447-883F-23704099CB85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537726A-58A7-1141-BE9C-DE319C76EE49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F03CC-F419-F844-993A-5A437BFAA000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257231E7-CED0-CC4C-83C0-7785A5BA7D88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4320FD-1412-45EF-CEE1-76175B729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794803-1C92-45DB-70FA-113FE2546F37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598ED1-0542-D91E-2960-7E95F6ED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FBC1DBD-6F4B-AE63-F6D7-1F6ED47D64E2}"/>
              </a:ext>
            </a:extLst>
          </p:cNvPr>
          <p:cNvSpPr/>
          <p:nvPr/>
        </p:nvSpPr>
        <p:spPr>
          <a:xfrm>
            <a:off x="762000" y="4021961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78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3BA7C4-B4F9-D049-BC2B-06BA2DC4206E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470FDDA8-4545-A741-BD53-983E86B2767F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DDFBB6-0195-BC5B-9566-F83934FE5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D9720-2D48-59A9-BEE7-79F6F51F975F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DAC6E63-D7DC-F1CF-4D41-32498AC48298}"/>
              </a:ext>
            </a:extLst>
          </p:cNvPr>
          <p:cNvSpPr/>
          <p:nvPr/>
        </p:nvSpPr>
        <p:spPr>
          <a:xfrm>
            <a:off x="762000" y="43434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B69188-76CF-E235-7723-38AE1919E781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5BAAF81-0138-1E5D-8209-FBEFC2A96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3240073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33942" y="22815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91461" y="31242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7052807" y="30480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28D863-E5FC-0F53-C2C4-938BD10BEF4D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196DD6B-CCBE-D361-AFE6-4013BB00B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AF7D94-6DCD-56AD-CFE4-92851D2F4A3A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102B49E-0EE3-4D0F-10C8-31394D681A42}"/>
              </a:ext>
            </a:extLst>
          </p:cNvPr>
          <p:cNvSpPr/>
          <p:nvPr/>
        </p:nvSpPr>
        <p:spPr>
          <a:xfrm>
            <a:off x="762000" y="26670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7EA61A0-226D-DD32-FCF0-22A3564B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2850434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33942" y="22815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33E42-6352-11D9-CA4B-44F0A047CE66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A5BD4C-589B-BE70-32C6-447E49C57874}"/>
              </a:ext>
            </a:extLst>
          </p:cNvPr>
          <p:cNvSpPr txBox="1"/>
          <p:nvPr/>
        </p:nvSpPr>
        <p:spPr>
          <a:xfrm>
            <a:off x="8691461" y="31242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F0052E-D8A1-1271-342B-5161156C1A88}"/>
              </a:ext>
            </a:extLst>
          </p:cNvPr>
          <p:cNvSpPr txBox="1"/>
          <p:nvPr/>
        </p:nvSpPr>
        <p:spPr>
          <a:xfrm>
            <a:off x="7052807" y="30480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D28913A-E29D-7226-CD2B-22E34411E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2AC1A4-B426-1B40-214C-707300AB5F4D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4F33921-3061-17A4-D922-D4AF258FF23A}"/>
              </a:ext>
            </a:extLst>
          </p:cNvPr>
          <p:cNvSpPr/>
          <p:nvPr/>
        </p:nvSpPr>
        <p:spPr>
          <a:xfrm>
            <a:off x="764330" y="297626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531D788-E190-E29F-9A34-09B9639EC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1708275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FE6480-3A1A-56E0-4AEB-8F15BDF77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002FB7-D8F0-FDC1-31A1-D894EA88B66A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A43279-D77B-8669-CEC2-C019976B7029}"/>
              </a:ext>
            </a:extLst>
          </p:cNvPr>
          <p:cNvSpPr/>
          <p:nvPr/>
        </p:nvSpPr>
        <p:spPr>
          <a:xfrm>
            <a:off x="764330" y="2976264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8FAA85-5FEC-B4BC-0DDC-7375A44AECF7}"/>
              </a:ext>
            </a:extLst>
          </p:cNvPr>
          <p:cNvSpPr txBox="1"/>
          <p:nvPr/>
        </p:nvSpPr>
        <p:spPr>
          <a:xfrm>
            <a:off x="9333942" y="22815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FE7AFF-A59C-1592-27F4-B52F6A6096B2}"/>
              </a:ext>
            </a:extLst>
          </p:cNvPr>
          <p:cNvSpPr txBox="1"/>
          <p:nvPr/>
        </p:nvSpPr>
        <p:spPr>
          <a:xfrm>
            <a:off x="8691461" y="31242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201322-3CB5-9C25-C070-0F8B050960FB}"/>
              </a:ext>
            </a:extLst>
          </p:cNvPr>
          <p:cNvSpPr txBox="1"/>
          <p:nvPr/>
        </p:nvSpPr>
        <p:spPr>
          <a:xfrm>
            <a:off x="7052807" y="3048000"/>
            <a:ext cx="1290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FFEDD8-05B6-B659-E1A1-135B7B213888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D413F7E-1768-EE32-40DA-E2BA3125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2341483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7DE40-F7ED-8639-DE13-725E3293579D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7EB613D-7A39-F8B9-CA98-A40F04C17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BBE62-4CA1-C3E9-8C71-564C2B8764DA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2E06CC7-E78D-1F42-0449-245BC6D6FEF7}"/>
              </a:ext>
            </a:extLst>
          </p:cNvPr>
          <p:cNvSpPr/>
          <p:nvPr/>
        </p:nvSpPr>
        <p:spPr>
          <a:xfrm>
            <a:off x="762000" y="43434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E9BA78D-81E3-50B9-E7CB-17EAA0FE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3411260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33942" y="22815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35026-72CF-63DD-063B-49E4B60D04AE}"/>
              </a:ext>
            </a:extLst>
          </p:cNvPr>
          <p:cNvSpPr txBox="1"/>
          <p:nvPr/>
        </p:nvSpPr>
        <p:spPr>
          <a:xfrm>
            <a:off x="7444312" y="218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44D67CA-E495-7E33-B9C1-257AFE38E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8B2252-78C3-EB43-CD53-D1417DFA4B54}"/>
              </a:ext>
            </a:extLst>
          </p:cNvPr>
          <p:cNvSpPr txBox="1"/>
          <p:nvPr/>
        </p:nvSpPr>
        <p:spPr>
          <a:xfrm>
            <a:off x="1104899" y="2590800"/>
            <a:ext cx="5029200" cy="286232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intPtr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2;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myFunc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3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r>
              <a:rPr lang="en-US" dirty="0"/>
              <a:t>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1A5ADB2-5A2E-A962-BD19-6D054262B14C}"/>
              </a:ext>
            </a:extLst>
          </p:cNvPr>
          <p:cNvSpPr/>
          <p:nvPr/>
        </p:nvSpPr>
        <p:spPr>
          <a:xfrm>
            <a:off x="762000" y="45720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2294C22-8400-39DD-0F22-CE4055D3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Pointers Revisited: CS107 Style</a:t>
            </a:r>
          </a:p>
        </p:txBody>
      </p:sp>
    </p:spTree>
    <p:extLst>
      <p:ext uri="{BB962C8B-B14F-4D97-AF65-F5344CB8AC3E}">
        <p14:creationId xmlns:p14="http://schemas.microsoft.com/office/powerpoint/2010/main" val="1668125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9BC36-C38B-9414-85C0-381B68F86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0F08-9527-B1CD-4B96-70EB6A04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Pointers and Parameters Etudes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E4B2F-927D-5645-71CE-88443519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118110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 want to write a function that flips the case of a letter. 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What should go in each of the blanks?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5FF20-DE6E-A6FF-3673-83F42B190900}"/>
              </a:ext>
            </a:extLst>
          </p:cNvPr>
          <p:cNvSpPr txBox="1"/>
          <p:nvPr/>
        </p:nvSpPr>
        <p:spPr>
          <a:xfrm>
            <a:off x="3657600" y="2319482"/>
            <a:ext cx="5334000" cy="397031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flip_case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*cp)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isupper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(*cp))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*cp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tolower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(*cp);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 else 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islower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(*cp))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*cp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toupper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(*cp);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'g'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flip_case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"%c\n"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 'G'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08C44A-FDD1-65B6-5138-ADC0F9E05334}"/>
              </a:ext>
            </a:extLst>
          </p:cNvPr>
          <p:cNvSpPr txBox="1"/>
          <p:nvPr/>
        </p:nvSpPr>
        <p:spPr>
          <a:xfrm>
            <a:off x="5791198" y="2395682"/>
            <a:ext cx="109728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4392D4-452F-84BE-EC42-99155313721E}"/>
              </a:ext>
            </a:extLst>
          </p:cNvPr>
          <p:cNvSpPr txBox="1"/>
          <p:nvPr/>
        </p:nvSpPr>
        <p:spPr>
          <a:xfrm>
            <a:off x="5486400" y="5138882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E2D80D-409E-9DFE-C276-50C5D172EA12}"/>
              </a:ext>
            </a:extLst>
          </p:cNvPr>
          <p:cNvSpPr txBox="1"/>
          <p:nvPr/>
        </p:nvSpPr>
        <p:spPr>
          <a:xfrm>
            <a:off x="5791198" y="2635861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88229A-2182-0B29-D8F7-4A77171DD763}"/>
              </a:ext>
            </a:extLst>
          </p:cNvPr>
          <p:cNvSpPr txBox="1"/>
          <p:nvPr/>
        </p:nvSpPr>
        <p:spPr>
          <a:xfrm>
            <a:off x="5273040" y="2908911"/>
            <a:ext cx="1737360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BC1A1C-5E21-4BC9-5BCA-8DD23613565C}"/>
              </a:ext>
            </a:extLst>
          </p:cNvPr>
          <p:cNvSpPr txBox="1"/>
          <p:nvPr/>
        </p:nvSpPr>
        <p:spPr>
          <a:xfrm>
            <a:off x="5379718" y="3466441"/>
            <a:ext cx="173736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932150-49AE-8BEF-B556-E5C301FE6A41}"/>
              </a:ext>
            </a:extLst>
          </p:cNvPr>
          <p:cNvSpPr txBox="1"/>
          <p:nvPr/>
        </p:nvSpPr>
        <p:spPr>
          <a:xfrm>
            <a:off x="6781800" y="3226560"/>
            <a:ext cx="36576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CF2AB-D3B7-25F2-BCE9-6F84D8A1037D}"/>
              </a:ext>
            </a:extLst>
          </p:cNvPr>
          <p:cNvSpPr txBox="1"/>
          <p:nvPr/>
        </p:nvSpPr>
        <p:spPr>
          <a:xfrm>
            <a:off x="4561840" y="2952240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FCA91A-B090-8760-F81C-B86A3A46A1FA}"/>
              </a:ext>
            </a:extLst>
          </p:cNvPr>
          <p:cNvSpPr txBox="1"/>
          <p:nvPr/>
        </p:nvSpPr>
        <p:spPr>
          <a:xfrm>
            <a:off x="4561840" y="3500880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6DA53E-6131-A459-B041-464BD727D2DE}"/>
              </a:ext>
            </a:extLst>
          </p:cNvPr>
          <p:cNvSpPr txBox="1"/>
          <p:nvPr/>
        </p:nvSpPr>
        <p:spPr>
          <a:xfrm>
            <a:off x="6339838" y="5903819"/>
            <a:ext cx="408940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dirty="0">
                <a:latin typeface="Source Sans 3" panose="020B0303030403020204" pitchFamily="34" charset="0"/>
              </a:rPr>
              <a:t>We want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flip_case</a:t>
            </a:r>
            <a:r>
              <a:rPr lang="en-US" sz="1800" dirty="0">
                <a:latin typeface="Source Sans 3" panose="020B0303030403020204" pitchFamily="34" charset="0"/>
              </a:rPr>
              <a:t>, to modify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1800" dirty="0">
                <a:latin typeface="Source Sans 3" panose="020B0303030403020204" pitchFamily="34" charset="0"/>
              </a:rPr>
              <a:t>’s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ch</a:t>
            </a:r>
            <a:r>
              <a:rPr lang="en-US" sz="1800" dirty="0">
                <a:latin typeface="Source Sans 3" panose="020B0303030403020204" pitchFamily="34" charset="0"/>
              </a:rPr>
              <a:t>, so we need to pass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ch</a:t>
            </a:r>
            <a:r>
              <a:rPr lang="en-US" sz="1800" dirty="0" err="1">
                <a:latin typeface="Source Sans 3" panose="020B0303030403020204" pitchFamily="34" charset="0"/>
              </a:rPr>
              <a:t>’s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sz="1800" dirty="0">
              <a:latin typeface="Source Sans 3" panose="020B0303030403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444C05-0FCA-0D51-A246-27C55535AAAE}"/>
              </a:ext>
            </a:extLst>
          </p:cNvPr>
          <p:cNvSpPr txBox="1"/>
          <p:nvPr/>
        </p:nvSpPr>
        <p:spPr>
          <a:xfrm>
            <a:off x="7905070" y="2209800"/>
            <a:ext cx="293506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dirty="0">
                <a:latin typeface="Source Sans 3" panose="020B0303030403020204" pitchFamily="34" charset="0"/>
              </a:rPr>
              <a:t>The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 of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must be caught by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sz="1800" dirty="0">
              <a:latin typeface="Source Sans 3" panose="020B0303030403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D36735-D0BE-5A62-7CEF-EE5A17DCC016}"/>
              </a:ext>
            </a:extLst>
          </p:cNvPr>
          <p:cNvSpPr txBox="1"/>
          <p:nvPr/>
        </p:nvSpPr>
        <p:spPr>
          <a:xfrm>
            <a:off x="8155940" y="3401451"/>
            <a:ext cx="335026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dirty="0">
                <a:latin typeface="Source Sans 3" panose="020B0303030403020204" pitchFamily="34" charset="0"/>
              </a:rPr>
              <a:t>The case of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800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to be flipped </a:t>
            </a:r>
            <a:r>
              <a:rPr lang="en-US" sz="1800" dirty="0">
                <a:latin typeface="Source Sans 3" panose="020B0303030403020204" pitchFamily="34" charset="0"/>
              </a:rPr>
              <a:t>must be determined, and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*cp</a:t>
            </a:r>
            <a:r>
              <a:rPr lang="en-US" sz="1800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identifies at that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sz="1800" dirty="0">
              <a:latin typeface="Source Sans 3" panose="020B0303030403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C5E503-460E-A416-2B86-640620FEE01C}"/>
              </a:ext>
            </a:extLst>
          </p:cNvPr>
          <p:cNvSpPr txBox="1"/>
          <p:nvPr/>
        </p:nvSpPr>
        <p:spPr>
          <a:xfrm>
            <a:off x="267970" y="3226560"/>
            <a:ext cx="365506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dirty="0">
                <a:latin typeface="Source Sans 3" panose="020B0303030403020204" pitchFamily="34" charset="0"/>
              </a:rPr>
              <a:t>The flipped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800" dirty="0">
                <a:latin typeface="Source Sans 3" panose="020B0303030403020204" pitchFamily="34" charset="0"/>
              </a:rPr>
              <a:t> must be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written back to the original </a:t>
            </a:r>
            <a:r>
              <a:rPr lang="en-US" sz="1800" dirty="0">
                <a:latin typeface="Source Sans 3" panose="020B0303030403020204" pitchFamily="34" charset="0"/>
              </a:rPr>
              <a:t>through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cp</a:t>
            </a:r>
            <a:r>
              <a:rPr lang="en-US" sz="1800" dirty="0">
                <a:latin typeface="Source Sans 3" panose="020B0303030403020204" pitchFamily="34" charset="0"/>
              </a:rPr>
              <a:t>.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*cp</a:t>
            </a:r>
            <a:r>
              <a:rPr lang="en-US" sz="1800" dirty="0">
                <a:latin typeface="Source Sans 3" panose="020B0303030403020204" pitchFamily="34" charset="0"/>
              </a:rPr>
              <a:t> identifies where the flipped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1800" dirty="0">
                <a:latin typeface="Source Sans 3" panose="020B0303030403020204" pitchFamily="34" charset="0"/>
              </a:rPr>
              <a:t>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should be placed</a:t>
            </a:r>
            <a:r>
              <a:rPr lang="en-US" sz="18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997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0D165-AE83-80B3-EF5B-AD993070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84CB-4C0F-E8D0-45F4-707586B97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Sometimes, we want to modify a pointer—e.g.,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—by reference by sharing the address of that pointer with a function.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Consider the following (broken) implementation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, which purports to update a C string to leap beyond its leading whitespace.  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6900B6-E276-4FAB-B578-8391981F0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Pointers and Parameters Etudes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4FCC47-3D10-FD8D-013A-D3F6BB9F4F48}"/>
              </a:ext>
            </a:extLst>
          </p:cNvPr>
          <p:cNvSpPr txBox="1"/>
          <p:nvPr/>
        </p:nvSpPr>
        <p:spPr>
          <a:xfrm>
            <a:off x="685800" y="3352800"/>
            <a:ext cx="6477000" cy="286232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skip_spaces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 +=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 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*str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            hello"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skip_spaces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str);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should print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return 0;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419F4F-BE7B-3DDC-C8A3-D25296940EAE}"/>
              </a:ext>
            </a:extLst>
          </p:cNvPr>
          <p:cNvSpPr txBox="1"/>
          <p:nvPr/>
        </p:nvSpPr>
        <p:spPr>
          <a:xfrm>
            <a:off x="7315200" y="3352800"/>
            <a:ext cx="4787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Here’s a compact autopsy report outlining why this version is dead on arrival.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 receives </a:t>
            </a:r>
            <a:r>
              <a:rPr lang="en-US" b="1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copy</a:t>
            </a:r>
            <a:r>
              <a:rPr lang="en-US" b="1" dirty="0">
                <a:latin typeface="Source Sans 3" panose="020B0303030403020204" pitchFamily="34" charset="0"/>
              </a:rPr>
              <a:t> of the address stored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b="1" dirty="0">
                <a:latin typeface="Source Sans 3" panose="020B0303030403020204" pitchFamily="34" charset="0"/>
              </a:rPr>
              <a:t>’s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 variable.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strspn</a:t>
            </a:r>
            <a:r>
              <a:rPr lang="en-US" dirty="0">
                <a:latin typeface="Source Sans 3" panose="020B0303030403020204" pitchFamily="34" charset="0"/>
              </a:rPr>
              <a:t> call is correct and successfully advances the local variable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, but it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doesn’t advance or otherwise change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’s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When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 returns, its updated pointer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discarded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’s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 wasn’t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touched</a:t>
            </a:r>
            <a:r>
              <a:rPr lang="en-US" dirty="0">
                <a:latin typeface="Source Sans 3" panose="020B0303030403020204" pitchFamily="34" charset="0"/>
              </a:rPr>
              <a:t>, much less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updated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</a:p>
        </p:txBody>
      </p:sp>
      <p:pic>
        <p:nvPicPr>
          <p:cNvPr id="18" name="Picture 2" descr="How to let go of sadness, mindfully | by Andy Hix | Medium">
            <a:extLst>
              <a:ext uri="{FF2B5EF4-FFF2-40B4-BE49-F238E27FC236}">
                <a16:creationId xmlns:a16="http://schemas.microsoft.com/office/drawing/2014/main" id="{DDAD4FCA-58EC-0D95-6DE5-89E3D7AC7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711" y="5943600"/>
            <a:ext cx="1214589" cy="76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9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D6C68-FCFB-1FC7-F1AB-4663F64B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B6627-E7C2-8BBB-1675-C790B96EF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Now consider a new version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, which relies on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dirty="0">
                <a:latin typeface="Source Sans 3" panose="020B0303030403020204" pitchFamily="34" charset="0"/>
              </a:rPr>
              <a:t> parameter (     ) to capture the address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's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Because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 now shares the location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 with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skip_spaces</a:t>
            </a:r>
            <a:r>
              <a:rPr lang="en-US" dirty="0">
                <a:latin typeface="Source Sans 3" panose="020B0303030403020204" pitchFamily="34" charset="0"/>
              </a:rPr>
              <a:t> can access and even directly modify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's value.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D0673A7-06C9-D586-8EB1-2ABB03C5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Pointers and Parameters Etudes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BBA8F2-F544-6D85-7769-415D26408CB2}"/>
              </a:ext>
            </a:extLst>
          </p:cNvPr>
          <p:cNvSpPr txBox="1"/>
          <p:nvPr/>
        </p:nvSpPr>
        <p:spPr>
          <a:xfrm>
            <a:off x="685800" y="3352800"/>
            <a:ext cx="6477000" cy="286232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skip_spaces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p_str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p_str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p_str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 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*str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            hello"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skip_spaces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(&amp;str);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str);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should print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return 0;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05CE44-1BB9-01A1-1D59-51B5A9CCD168}"/>
              </a:ext>
            </a:extLst>
          </p:cNvPr>
          <p:cNvSpPr txBox="1"/>
          <p:nvPr/>
        </p:nvSpPr>
        <p:spPr>
          <a:xfrm>
            <a:off x="7315200" y="3124200"/>
            <a:ext cx="48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Here’s the new version's grade report: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 now passes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&amp;str</a:t>
            </a:r>
            <a:r>
              <a:rPr lang="en-US" dirty="0">
                <a:latin typeface="Source Sans 3" panose="020B0303030403020204" pitchFamily="34" charset="0"/>
              </a:rPr>
              <a:t>,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 of its own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variable</a:t>
            </a:r>
            <a:r>
              <a:rPr lang="en-US" dirty="0">
                <a:latin typeface="Source Sans 3" panose="020B0303030403020204" pitchFamily="34" charset="0"/>
              </a:rPr>
              <a:t>, not some copy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p_str</a:t>
            </a:r>
            <a:r>
              <a:rPr lang="en-US" dirty="0">
                <a:latin typeface="Source Sans 3" panose="020B0303030403020204" pitchFamily="34" charset="0"/>
              </a:rPr>
              <a:t> parameter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points directly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dirty="0">
                <a:latin typeface="Source Sans 3" panose="020B0303030403020204" pitchFamily="34" charset="0"/>
              </a:rPr>
              <a:t>’s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, so dereferencing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p_str</a:t>
            </a:r>
            <a:r>
              <a:rPr lang="en-US" dirty="0">
                <a:latin typeface="Source Sans 3" panose="020B0303030403020204" pitchFamily="34" charset="0"/>
              </a:rPr>
              <a:t> accesses the original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expression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p_str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+= ...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updates the value stored in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, advancing the original pointer beyond all those spaces.  What failed to happen in v1 now works.</a:t>
            </a:r>
          </a:p>
          <a:p>
            <a:pPr algn="l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Redux</a:t>
            </a:r>
            <a:r>
              <a:rPr lang="en-US" dirty="0">
                <a:latin typeface="Source Sans 3" panose="020B0303030403020204" pitchFamily="34" charset="0"/>
              </a:rPr>
              <a:t>: To modify a pointer owned by the caller,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callee must receive that pointer’s address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CD933A-70B9-ED6D-485E-C7EE080381CB}"/>
              </a:ext>
            </a:extLst>
          </p:cNvPr>
          <p:cNvSpPr txBox="1"/>
          <p:nvPr/>
        </p:nvSpPr>
        <p:spPr>
          <a:xfrm>
            <a:off x="4495800" y="1686580"/>
            <a:ext cx="713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ource Sans 3" panose="020B0303030403020204" pitchFamily="34" charset="0"/>
              </a:rPr>
              <a:t>😱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3DEF0-6073-AB30-0587-17D0B4E2F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098845"/>
            <a:ext cx="1276350" cy="168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8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2913-5C96-EB4E-ADBB-21DA6A71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Pointers: 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754C-F21B-D145-8D4A-C0412B50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Source Sans 3" panose="020B0303030403020204" pitchFamily="34" charset="0"/>
              </a:rPr>
              <a:t>Summary: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If you’re working with some input and do not care about any changes to the input, </a:t>
            </a:r>
            <a:r>
              <a:rPr lang="en-US" sz="2400" b="1" dirty="0">
                <a:latin typeface="Source Sans 3" panose="020B0303030403020204" pitchFamily="34" charset="0"/>
              </a:rPr>
              <a:t>pass the data by value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If you are modifying a specific instance of some value, </a:t>
            </a:r>
            <a:r>
              <a:rPr lang="en-US" sz="2400" b="1" dirty="0">
                <a:latin typeface="Source Sans 3" panose="020B0303030403020204" pitchFamily="34" charset="0"/>
              </a:rPr>
              <a:t>pass the location </a:t>
            </a:r>
            <a:r>
              <a:rPr lang="en-US" sz="2400" dirty="0">
                <a:latin typeface="Source Sans 3" panose="020B0303030403020204" pitchFamily="34" charset="0"/>
              </a:rPr>
              <a:t>of what you would like to modify.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If a function accept an address as a parameter, that function can travel to that address if need be.</a:t>
            </a:r>
            <a:br>
              <a:rPr lang="en-US" sz="2400" dirty="0">
                <a:latin typeface="Source Sans 3" panose="020B0303030403020204" pitchFamily="34" charset="0"/>
              </a:rPr>
            </a:br>
            <a:endParaRPr lang="en-US" sz="2400" dirty="0">
              <a:latin typeface="Source Sans 3" panose="020B0303030403020204" pitchFamily="34" charset="0"/>
            </a:endParaRPr>
          </a:p>
          <a:p>
            <a:r>
              <a:rPr lang="en-US" sz="2400" dirty="0">
                <a:latin typeface="Source Sans 3" panose="020B0303030403020204" pitchFamily="34" charset="0"/>
              </a:rPr>
              <a:t>If a function accepts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it can modify the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at the supplied address.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If a function accepts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it can modify the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at the supplied address.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If a function accepts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**</a:t>
            </a:r>
            <a:r>
              <a:rPr lang="en-US" sz="2400" dirty="0">
                <a:latin typeface="Source Sans 3" panose="020B0303030403020204" pitchFamily="34" charset="0"/>
              </a:rPr>
              <a:t>, it can modify the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 at the supplied address.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6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AA3CE-CDE5-BDEA-61BE-B9DA4C7CD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9BA34-A111-FB18-AF5C-5FBCFFB0B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Here are few functions that do more meaningful work than earlier examples.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0DB5EBF-7515-45B7-0921-4A5C063A4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Strongly Typed Swaps and Rotations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389C8C-56C5-4178-7085-480648CF429A}"/>
              </a:ext>
            </a:extLst>
          </p:cNvPr>
          <p:cNvSpPr txBox="1"/>
          <p:nvPr/>
        </p:nvSpPr>
        <p:spPr>
          <a:xfrm>
            <a:off x="304800" y="2367438"/>
            <a:ext cx="4876800" cy="35394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*one, int *two)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temp = *one;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*one = *two;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*two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**one, char **two)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*temp = *one;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*one = *two;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*two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rotate(char **p, char **q, char **r)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(p, q);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(p, r);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EFBB17-B565-AE10-B397-C0CDA0587D29}"/>
              </a:ext>
            </a:extLst>
          </p:cNvPr>
          <p:cNvSpPr txBox="1"/>
          <p:nvPr/>
        </p:nvSpPr>
        <p:spPr>
          <a:xfrm>
            <a:off x="5715000" y="2044273"/>
            <a:ext cx="6172200" cy="418576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17, y = 29;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"x = %d, y = %d\n"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x, y);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(&amp;x, &amp;y);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"x = %d, y = %d\n"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x, y);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*h = 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"Fred"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*w = 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"Wilma"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"husband: %s, wife: %s\n"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h, w);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(&amp;h, &amp;w);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"husband: %s, wife: %s\n"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h, w);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(&amp;h, &amp;w); // restore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*b = 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"Pebbles"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"husband: %s, wife: %s, baby: %s\n"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h, w, b);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rotate(&amp;h, &amp;w, &amp;b);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"husband: %s, wife: %s, baby: %s\n"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h, w, b);   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0987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18907</TotalTime>
  <Words>2713</Words>
  <Application>Microsoft Macintosh PowerPoint</Application>
  <PresentationFormat>Widescreen</PresentationFormat>
  <Paragraphs>423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CS107, Lecture 8 Introduction to Pointers</vt:lpstr>
      <vt:lpstr>Reminiscing C++</vt:lpstr>
      <vt:lpstr>Pointers Revisited</vt:lpstr>
      <vt:lpstr>Looking Ahead to C</vt:lpstr>
      <vt:lpstr>Pointers Revisited: CS106B Style</vt:lpstr>
      <vt:lpstr>Pointers Revisited: CS106B Style</vt:lpstr>
      <vt:lpstr>Pointers Revisited: CS106B Style</vt:lpstr>
      <vt:lpstr>Pointers Revisited: CS106B Style</vt:lpstr>
      <vt:lpstr>Pointers Revisited: CS106B Style</vt:lpstr>
      <vt:lpstr>Pointers Revisited: CS106B Style</vt:lpstr>
      <vt:lpstr>Pointers Revisited: CS107 Style</vt:lpstr>
      <vt:lpstr>Pointers Revisited: CS107 Style</vt:lpstr>
      <vt:lpstr>Pointers Revisited: CS107 Style</vt:lpstr>
      <vt:lpstr>Pointers Revisited: CS107 Style</vt:lpstr>
      <vt:lpstr>Pointers Revisited: CS107 Style</vt:lpstr>
      <vt:lpstr>Pointers Revisited: CS107 Style</vt:lpstr>
      <vt:lpstr>Pointers Revisited: CS107 Style</vt:lpstr>
      <vt:lpstr>Pointers and Parameters Etudes</vt:lpstr>
      <vt:lpstr>Pointers and Parameters Etudes</vt:lpstr>
      <vt:lpstr>Pointers and Parameters Etudes</vt:lpstr>
      <vt:lpstr>Pointers: Key Takeaways</vt:lpstr>
      <vt:lpstr>Strongly Typed Swaps and Rotations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1329</cp:revision>
  <cp:lastPrinted>2023-10-11T16:44:53Z</cp:lastPrinted>
  <dcterms:created xsi:type="dcterms:W3CDTF">2008-06-28T20:57:21Z</dcterms:created>
  <dcterms:modified xsi:type="dcterms:W3CDTF">2026-01-23T18:10:25Z</dcterms:modified>
</cp:coreProperties>
</file>