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notesMasterIdLst>
    <p:notesMasterId r:id="rId41"/>
  </p:notesMasterIdLst>
  <p:handoutMasterIdLst>
    <p:handoutMasterId r:id="rId42"/>
  </p:handoutMasterIdLst>
  <p:sldIdLst>
    <p:sldId id="256" r:id="rId2"/>
    <p:sldId id="451" r:id="rId3"/>
    <p:sldId id="708" r:id="rId4"/>
    <p:sldId id="257" r:id="rId5"/>
    <p:sldId id="838" r:id="rId6"/>
    <p:sldId id="279" r:id="rId7"/>
    <p:sldId id="698" r:id="rId8"/>
    <p:sldId id="712" r:id="rId9"/>
    <p:sldId id="710" r:id="rId10"/>
    <p:sldId id="399" r:id="rId11"/>
    <p:sldId id="398" r:id="rId12"/>
    <p:sldId id="836" r:id="rId13"/>
    <p:sldId id="834" r:id="rId14"/>
    <p:sldId id="835" r:id="rId15"/>
    <p:sldId id="837" r:id="rId16"/>
    <p:sldId id="709" r:id="rId17"/>
    <p:sldId id="826" r:id="rId18"/>
    <p:sldId id="850" r:id="rId19"/>
    <p:sldId id="851" r:id="rId20"/>
    <p:sldId id="852" r:id="rId21"/>
    <p:sldId id="853" r:id="rId22"/>
    <p:sldId id="812" r:id="rId23"/>
    <p:sldId id="827" r:id="rId24"/>
    <p:sldId id="855" r:id="rId25"/>
    <p:sldId id="856" r:id="rId26"/>
    <p:sldId id="844" r:id="rId27"/>
    <p:sldId id="811" r:id="rId28"/>
    <p:sldId id="814" r:id="rId29"/>
    <p:sldId id="441" r:id="rId30"/>
    <p:sldId id="847" r:id="rId31"/>
    <p:sldId id="849" r:id="rId32"/>
    <p:sldId id="854" r:id="rId33"/>
    <p:sldId id="803" r:id="rId34"/>
    <p:sldId id="401" r:id="rId35"/>
    <p:sldId id="831" r:id="rId36"/>
    <p:sldId id="832" r:id="rId37"/>
    <p:sldId id="848" r:id="rId38"/>
    <p:sldId id="434" r:id="rId39"/>
    <p:sldId id="697" r:id="rId40"/>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F40FF"/>
    <a:srgbClr val="008000"/>
    <a:srgbClr val="FF9300"/>
    <a:srgbClr val="DDDDDD"/>
    <a:srgbClr val="F8F8F8"/>
    <a:srgbClr val="FF9999"/>
    <a:srgbClr val="8C1515"/>
    <a:srgbClr val="FFFFC0"/>
    <a:srgbClr val="FFFF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1459" autoAdjust="0"/>
    <p:restoredTop sz="62164" autoAdjust="0"/>
  </p:normalViewPr>
  <p:slideViewPr>
    <p:cSldViewPr>
      <p:cViewPr varScale="1">
        <p:scale>
          <a:sx n="69" d="100"/>
          <a:sy n="69" d="100"/>
        </p:scale>
        <p:origin x="216" y="19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1436195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4231310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239263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EF36A-EE99-AA8E-A3CF-78186F036B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596D3D-ECEF-1A06-31D2-13551C3E33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3181B6-E330-E2C7-A9BC-280FA7E2407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9D2A9CA-5C33-CF61-3E73-12569A3AC628}"/>
              </a:ext>
            </a:extLst>
          </p:cNvPr>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2010054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24134227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input password to expose correct password or gain unauthorized access</a:t>
            </a:r>
          </a:p>
          <a:p>
            <a:r>
              <a:rPr lang="en-US" dirty="0"/>
              <a:t>e.g. overwrite number of attempts to give more attempts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500842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1657261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1729947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1870459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Error 1 (overwrites, then longer one crashes)</a:t>
            </a:r>
          </a:p>
          <a:p>
            <a:r>
              <a:rPr lang="en-US" dirty="0"/>
              <a:t>Error 2 (sometimes right, sometimes not)</a:t>
            </a:r>
          </a:p>
          <a:p>
            <a:r>
              <a:rPr lang="en-US" dirty="0"/>
              <a:t>Adding both 1 and 2 may change behavior of error 2!</a:t>
            </a:r>
          </a:p>
          <a:p>
            <a:endParaRPr lang="en-US" dirty="0"/>
          </a:p>
          <a:p>
            <a:r>
              <a:rPr lang="en-US" dirty="0" err="1"/>
              <a:t>Valgrind</a:t>
            </a:r>
            <a:r>
              <a:rPr lang="en-US" dirty="0"/>
              <a:t> catches error 2, but not error 1.  Examines specific run, not exhaustive</a:t>
            </a:r>
          </a:p>
          <a:p>
            <a:endParaRPr lang="en-US" dirty="0"/>
          </a:p>
          <a:p>
            <a:r>
              <a:rPr lang="en-US" dirty="0"/>
              <a:t>Define Memory error - using memory in an invalid way, e.g. accessing invalid memory, reading uninitialized memory, etc.</a:t>
            </a:r>
          </a:p>
          <a:p>
            <a:endParaRPr lang="en-US" dirty="0"/>
          </a:p>
          <a:p>
            <a:r>
              <a:rPr lang="en-US" dirty="0" err="1"/>
              <a:t>valgrind</a:t>
            </a:r>
            <a:r>
              <a:rPr lang="en-US" dirty="0"/>
              <a:t> id</a:t>
            </a:r>
          </a:p>
          <a:p>
            <a:r>
              <a:rPr lang="en-US" dirty="0"/>
              <a:t>sequential</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610590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3428349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9860924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242608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Access characters</a:t>
            </a:r>
          </a:p>
          <a:p>
            <a:r>
              <a:rPr lang="en-US" dirty="0"/>
              <a:t>Call string functions</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1429749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1798027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2006230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17588275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modify the notes in this section to avoid tampering with the Poll Everywhere activity.
More info at polleverywhere.com/support
What would be printed?</a:t>
            </a:r>
          </a:p>
          <a:p>
            <a:r>
              <a:rPr lang="en-US"/>
              <a:t>https://www.polleverywhere.com/multiple_choice_polls/rbFWgalxYCAH964aZHjPa?state=opened&amp;flow=Default&amp;onscreen=persist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3215892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5B43A-786A-7E1B-7DAB-37F53375B7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FFFAF0-6A36-3B0F-8EE4-644BDC1E54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E34489-FE96-9C35-D154-C71C7256BC0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1B8CDB-F46E-750B-A2DE-39554CBBF2BF}"/>
              </a:ext>
            </a:extLst>
          </p:cNvPr>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14742952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6844912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40038563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28352124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CA778-3DA8-525C-FBF1-FB34CD399B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DE8B50-CCD3-E3F1-1081-DA52DCACC3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188DDF-28C9-67C0-EF10-17CA13269B7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6B0CBF-7B74-C154-586F-4B237BA31264}"/>
              </a:ext>
            </a:extLst>
          </p:cNvPr>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40341068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AD48F-AC9A-51BC-F976-22A9E528C1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6F72DE-8337-0268-FD32-E98E997209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A51A5E-FB62-6FA8-C048-03A68BF6749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AC9447-268A-DDB3-EE98-58FE02C9D35C}"/>
              </a:ext>
            </a:extLst>
          </p:cNvPr>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7717473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CEA28-EA22-4F6E-76D1-B8E7D2E3FE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DD5A62-90B9-99D9-FB3F-2294D8FCA1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261EFA-46DA-7208-250C-4BAE85F243A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6E56135-449B-21A9-F4C0-542D1FA797A2}"/>
              </a:ext>
            </a:extLst>
          </p:cNvPr>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3407384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8689383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segment stores string literals to potentially reduce duplicate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29251595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27718287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36</a:t>
            </a:fld>
            <a:endParaRPr lang="en-US" altLang="x-none"/>
          </a:p>
        </p:txBody>
      </p:sp>
    </p:spTree>
    <p:extLst>
      <p:ext uri="{BB962C8B-B14F-4D97-AF65-F5344CB8AC3E}">
        <p14:creationId xmlns:p14="http://schemas.microsoft.com/office/powerpoint/2010/main" val="37426405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06237-9B2B-844D-A948-ADCB5A4AE7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6221F8-4CFD-C802-3AE2-891855D25B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0FCEE7-0DA3-7DDE-B864-A13E1A9C3F6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48CFC7-1EF5-D17F-C383-14DBBB9CA855}"/>
              </a:ext>
            </a:extLst>
          </p:cNvPr>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31723969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38890495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762783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2939626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4531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775717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5986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918455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996223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2585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763091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4014636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3021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3002502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a:t>
            </a:r>
            <a:r>
              <a:rPr lang="en-US" altLang="x-none" sz="800" dirty="0" err="1">
                <a:latin typeface="Calibri" charset="0"/>
              </a:rPr>
              <a:t>Troccoli</a:t>
            </a:r>
            <a:r>
              <a:rPr lang="en-US" altLang="x-none" sz="800" dirty="0">
                <a:latin typeface="Calibri" charset="0"/>
              </a:rPr>
              <a:t>,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and others.</a:t>
            </a:r>
          </a:p>
        </p:txBody>
      </p:sp>
    </p:spTree>
    <p:extLst>
      <p:ext uri="{BB962C8B-B14F-4D97-AF65-F5344CB8AC3E}">
        <p14:creationId xmlns:p14="http://schemas.microsoft.com/office/powerpoint/2010/main" val="3703281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0822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2093848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15864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1140186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5847615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5423662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3099730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8042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243086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46061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35643393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49908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1245856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5398693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463036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5245670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88199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289818623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 id="2147483697" r:id="rId26"/>
    <p:sldLayoutId id="2147483698" r:id="rId27"/>
    <p:sldLayoutId id="2147483699" r:id="rId28"/>
    <p:sldLayoutId id="2147483700" r:id="rId29"/>
    <p:sldLayoutId id="2147483661" r:id="rId30"/>
    <p:sldLayoutId id="2147483662" r:id="rId31"/>
    <p:sldLayoutId id="2147483663" r:id="rId32"/>
    <p:sldLayoutId id="2147483664" r:id="rId33"/>
    <p:sldLayoutId id="2147483665" r:id="rId34"/>
    <p:sldLayoutId id="2147483666" r:id="rId35"/>
    <p:sldLayoutId id="2147483668" r:id="rId36"/>
    <p:sldLayoutId id="2147483669" r:id="rId37"/>
    <p:sldLayoutId id="2147483670" r:id="rId3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cs107.stanford.edu/resources/debugging.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cs107.stanford.edu/testing.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8</a:t>
            </a:r>
            <a:br>
              <a:rPr lang="en-US" dirty="0"/>
            </a:br>
            <a:r>
              <a:rPr lang="en-US" sz="3400" dirty="0"/>
              <a:t>C Strings and </a:t>
            </a:r>
            <a:r>
              <a:rPr lang="en-US" sz="3400" dirty="0" err="1"/>
              <a:t>Valgrind</a:t>
            </a:r>
            <a:endParaRPr lang="en-US" sz="3400" dirty="0"/>
          </a:p>
        </p:txBody>
      </p:sp>
      <p:sp>
        <p:nvSpPr>
          <p:cNvPr id="5" name="Subtitle 4">
            <a:extLst>
              <a:ext uri="{FF2B5EF4-FFF2-40B4-BE49-F238E27FC236}">
                <a16:creationId xmlns:a16="http://schemas.microsoft.com/office/drawing/2014/main" id="{3970DCAE-2B81-B74E-A534-6E46C769C62D}"/>
              </a:ext>
            </a:extLst>
          </p:cNvPr>
          <p:cNvSpPr>
            <a:spLocks noGrp="1"/>
          </p:cNvSpPr>
          <p:nvPr>
            <p:ph type="subTitle" idx="1"/>
          </p:nvPr>
        </p:nvSpPr>
        <p:spPr/>
        <p:txBody>
          <a:bodyPr/>
          <a:lstStyle/>
          <a:p>
            <a:r>
              <a:rPr lang="en-US" dirty="0">
                <a:effectLst/>
              </a:rPr>
              <a:t>Reading: K&amp;R (5.2-5.5) or Essential C section 6 </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2</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can a computer represent and manipulate more complex data like text?</a:t>
            </a:r>
          </a:p>
          <a:p>
            <a:pPr marL="0" indent="0">
              <a:buNone/>
            </a:pPr>
            <a:endParaRPr lang="en-US" b="1" u="sng" dirty="0"/>
          </a:p>
          <a:p>
            <a:pPr marL="0" indent="0">
              <a:buNone/>
            </a:pPr>
            <a:r>
              <a:rPr lang="en-US" dirty="0"/>
              <a:t>Why is answering this question important?</a:t>
            </a:r>
          </a:p>
          <a:p>
            <a:r>
              <a:rPr lang="en-US" dirty="0"/>
              <a:t>Shows us how strings are represented in C and other languages (previously)</a:t>
            </a:r>
          </a:p>
          <a:p>
            <a:r>
              <a:rPr lang="en-US" dirty="0"/>
              <a:t>Helps us better understand buffer overflows, a common bug (this time)</a:t>
            </a:r>
          </a:p>
          <a:p>
            <a:r>
              <a:rPr lang="en-US" dirty="0"/>
              <a:t>Introduces us to pointers, because strings can be pointers (this time)</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1089529"/>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assign2:</a:t>
            </a:r>
            <a:r>
              <a:rPr lang="en-US" sz="2400" dirty="0"/>
              <a:t> implement 2 functions a 1 program using those functions to find the location of different built-in commands in the filesystem.  You’ll write functions to extract a list of possible locations and tokenize that list of locations.</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Learning Goals</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r>
              <a:rPr lang="en-US" dirty="0"/>
              <a:t>Learn more about the risks of buffer overflows and how to mitigate them</a:t>
            </a:r>
          </a:p>
          <a:p>
            <a:r>
              <a:rPr lang="en-US" dirty="0"/>
              <a:t>Understand more about how strings are represented in memory and how that helps us better understand their behavior</a:t>
            </a:r>
          </a:p>
          <a:p>
            <a:r>
              <a:rPr lang="en-US" dirty="0"/>
              <a:t>Become familiar with using memory diagrams to understand code behavior</a:t>
            </a:r>
          </a:p>
        </p:txBody>
      </p:sp>
    </p:spTree>
    <p:extLst>
      <p:ext uri="{BB962C8B-B14F-4D97-AF65-F5344CB8AC3E}">
        <p14:creationId xmlns:p14="http://schemas.microsoft.com/office/powerpoint/2010/main" val="1359596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C Strings and Buffer Overflows</a:t>
            </a:r>
          </a:p>
          <a:p>
            <a:pPr>
              <a:tabLst>
                <a:tab pos="11599863" algn="r"/>
              </a:tabLst>
            </a:pPr>
            <a:r>
              <a:rPr lang="en-US" dirty="0"/>
              <a:t>Buffer Overflows, Security and </a:t>
            </a:r>
            <a:r>
              <a:rPr lang="en-US" dirty="0" err="1"/>
              <a:t>Valgrind</a:t>
            </a:r>
            <a:endParaRPr lang="en-US" dirty="0"/>
          </a:p>
          <a:p>
            <a:pPr>
              <a:tabLst>
                <a:tab pos="11599863" algn="r"/>
              </a:tabLst>
            </a:pPr>
            <a:r>
              <a:rPr lang="en-US" dirty="0"/>
              <a:t>Debugging and Testing</a:t>
            </a:r>
          </a:p>
          <a:p>
            <a:pPr>
              <a:tabLst>
                <a:tab pos="11599863" algn="r"/>
              </a:tabLst>
            </a:pPr>
            <a:r>
              <a:rPr lang="en-US" dirty="0"/>
              <a:t>More about C Strings</a:t>
            </a:r>
          </a:p>
        </p:txBody>
      </p:sp>
      <p:sp>
        <p:nvSpPr>
          <p:cNvPr id="5" name="TextBox 4">
            <a:extLst>
              <a:ext uri="{FF2B5EF4-FFF2-40B4-BE49-F238E27FC236}">
                <a16:creationId xmlns:a16="http://schemas.microsoft.com/office/drawing/2014/main" id="{4CA2BB55-B9B8-9456-66B0-D57899AC0797}"/>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Tree>
    <p:extLst>
      <p:ext uri="{BB962C8B-B14F-4D97-AF65-F5344CB8AC3E}">
        <p14:creationId xmlns:p14="http://schemas.microsoft.com/office/powerpoint/2010/main" val="2742974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3E945-36DE-38C2-0B96-409884CEC9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61E91D-6AE8-6CF6-7E83-F2B86CDD5E68}"/>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1338630F-1556-C30E-681E-5FE8618C7219}"/>
              </a:ext>
            </a:extLst>
          </p:cNvPr>
          <p:cNvSpPr>
            <a:spLocks noGrp="1"/>
          </p:cNvSpPr>
          <p:nvPr>
            <p:ph idx="1"/>
          </p:nvPr>
        </p:nvSpPr>
        <p:spPr>
          <a:xfrm>
            <a:off x="152400" y="1295400"/>
            <a:ext cx="11811000" cy="5486400"/>
          </a:xfrm>
        </p:spPr>
        <p:txBody>
          <a:bodyPr/>
          <a:lstStyle/>
          <a:p>
            <a:pPr>
              <a:tabLst>
                <a:tab pos="11599863" algn="r"/>
              </a:tabLst>
            </a:pPr>
            <a:r>
              <a:rPr lang="en-US" b="1" dirty="0">
                <a:solidFill>
                  <a:srgbClr val="FF0000"/>
                </a:solidFill>
              </a:rPr>
              <a:t>Recap: C Strings and Buffer Overflows</a:t>
            </a:r>
          </a:p>
          <a:p>
            <a:pPr>
              <a:tabLst>
                <a:tab pos="11599863" algn="r"/>
              </a:tabLst>
            </a:pPr>
            <a:r>
              <a:rPr lang="en-US" dirty="0"/>
              <a:t>Buffer Overflows, Security and </a:t>
            </a:r>
            <a:r>
              <a:rPr lang="en-US" dirty="0" err="1"/>
              <a:t>Valgrind</a:t>
            </a:r>
            <a:endParaRPr lang="en-US" dirty="0"/>
          </a:p>
          <a:p>
            <a:pPr>
              <a:tabLst>
                <a:tab pos="11599863" algn="r"/>
              </a:tabLst>
            </a:pPr>
            <a:r>
              <a:rPr lang="en-US" dirty="0"/>
              <a:t>Debugging and Testing</a:t>
            </a:r>
          </a:p>
          <a:p>
            <a:pPr>
              <a:tabLst>
                <a:tab pos="11599863" algn="r"/>
              </a:tabLst>
            </a:pPr>
            <a:r>
              <a:rPr lang="en-US" dirty="0"/>
              <a:t>More about C Strings</a:t>
            </a:r>
          </a:p>
        </p:txBody>
      </p:sp>
      <p:sp>
        <p:nvSpPr>
          <p:cNvPr id="5" name="TextBox 4">
            <a:extLst>
              <a:ext uri="{FF2B5EF4-FFF2-40B4-BE49-F238E27FC236}">
                <a16:creationId xmlns:a16="http://schemas.microsoft.com/office/drawing/2014/main" id="{6A96A097-6510-2D1A-CEDF-2B8A9A76E265}"/>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Tree>
    <p:extLst>
      <p:ext uri="{BB962C8B-B14F-4D97-AF65-F5344CB8AC3E}">
        <p14:creationId xmlns:p14="http://schemas.microsoft.com/office/powerpoint/2010/main" val="1322352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439D3-5941-954B-957F-0EA137C7EECA}"/>
              </a:ext>
            </a:extLst>
          </p:cNvPr>
          <p:cNvSpPr>
            <a:spLocks noGrp="1"/>
          </p:cNvSpPr>
          <p:nvPr>
            <p:ph type="title"/>
          </p:nvPr>
        </p:nvSpPr>
        <p:spPr/>
        <p:txBody>
          <a:bodyPr/>
          <a:lstStyle/>
          <a:p>
            <a:r>
              <a:rPr lang="en-US" dirty="0"/>
              <a:t>Common </a:t>
            </a:r>
            <a:r>
              <a:rPr lang="en-US" dirty="0" err="1">
                <a:latin typeface="Consolas" panose="020B0609020204030204" pitchFamily="49" charset="0"/>
                <a:cs typeface="Consolas" panose="020B0609020204030204" pitchFamily="49" charset="0"/>
              </a:rPr>
              <a:t>string.h</a:t>
            </a:r>
            <a:r>
              <a:rPr lang="en-US" dirty="0"/>
              <a:t> Functions</a:t>
            </a:r>
          </a:p>
        </p:txBody>
      </p:sp>
      <p:graphicFrame>
        <p:nvGraphicFramePr>
          <p:cNvPr id="4" name="Group 4">
            <a:extLst>
              <a:ext uri="{FF2B5EF4-FFF2-40B4-BE49-F238E27FC236}">
                <a16:creationId xmlns:a16="http://schemas.microsoft.com/office/drawing/2014/main" id="{0BC3C64A-0975-0848-8C3A-9856B8434729}"/>
              </a:ext>
            </a:extLst>
          </p:cNvPr>
          <p:cNvGraphicFramePr>
            <a:graphicFrameLocks noGrp="1"/>
          </p:cNvGraphicFramePr>
          <p:nvPr>
            <p:extLst>
              <p:ext uri="{D42A27DB-BD31-4B8C-83A1-F6EECF244321}">
                <p14:modId xmlns:p14="http://schemas.microsoft.com/office/powerpoint/2010/main" val="4236532297"/>
              </p:ext>
            </p:extLst>
          </p:nvPr>
        </p:nvGraphicFramePr>
        <p:xfrm>
          <a:off x="304800" y="1219200"/>
          <a:ext cx="11582400" cy="5535168"/>
        </p:xfrm>
        <a:graphic>
          <a:graphicData uri="http://schemas.openxmlformats.org/drawingml/2006/table">
            <a:tbl>
              <a:tblPr/>
              <a:tblGrid>
                <a:gridCol w="4610326">
                  <a:extLst>
                    <a:ext uri="{9D8B030D-6E8A-4147-A177-3AD203B41FA5}">
                      <a16:colId xmlns:a16="http://schemas.microsoft.com/office/drawing/2014/main" val="20000"/>
                    </a:ext>
                  </a:extLst>
                </a:gridCol>
                <a:gridCol w="6972074">
                  <a:extLst>
                    <a:ext uri="{9D8B030D-6E8A-4147-A177-3AD203B41FA5}">
                      <a16:colId xmlns:a16="http://schemas.microsoft.com/office/drawing/2014/main" val="20001"/>
                    </a:ext>
                  </a:extLst>
                </a:gridCol>
              </a:tblGrid>
              <a:tr h="368808">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1" i="0" u="none" strike="noStrike" cap="none" normalizeH="0" baseline="0" dirty="0">
                          <a:ln>
                            <a:noFill/>
                          </a:ln>
                          <a:solidFill>
                            <a:schemeClr val="tx1"/>
                          </a:solidFill>
                          <a:effectLst/>
                          <a:latin typeface="Calibri" charset="0"/>
                          <a:ea typeface="Times New Roman" charset="0"/>
                          <a:cs typeface="Times New Roman" charset="0"/>
                        </a:rPr>
                        <a:t>Function</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1" i="0" u="none" strike="noStrike" cap="none" normalizeH="0" baseline="0" dirty="0">
                          <a:ln>
                            <a:noFill/>
                          </a:ln>
                          <a:solidFill>
                            <a:schemeClr val="tx1"/>
                          </a:solidFill>
                          <a:effectLst/>
                          <a:latin typeface="Calibri" charset="0"/>
                          <a:ea typeface="Times New Roman" charset="0"/>
                          <a:cs typeface="Times New Roman" charset="0"/>
                        </a:rPr>
                        <a:t>Description</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76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strlen</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cs typeface="Times New Roman" charset="0"/>
                        </a:rPr>
                        <a:t>returns the # of chars in a C string (before null-terminating character).</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strcmp</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a:ln>
                            <a:noFill/>
                          </a:ln>
                          <a:solidFill>
                            <a:schemeClr val="tx1"/>
                          </a:solidFill>
                          <a:effectLst/>
                          <a:latin typeface="Consolas" charset="0"/>
                        </a:rPr>
                        <a:t>str1, str2</a:t>
                      </a:r>
                      <a:r>
                        <a:rPr kumimoji="0" lang="en-US" altLang="x-none" sz="1800" b="0" i="0" u="none" strike="noStrike" cap="none" normalizeH="0" baseline="0" dirty="0">
                          <a:ln>
                            <a:noFill/>
                          </a:ln>
                          <a:solidFill>
                            <a:schemeClr val="tx1"/>
                          </a:solidFill>
                          <a:effectLst/>
                          <a:latin typeface="Consolas"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strncmp</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a:ln>
                            <a:noFill/>
                          </a:ln>
                          <a:solidFill>
                            <a:schemeClr val="tx1"/>
                          </a:solidFill>
                          <a:effectLst/>
                          <a:latin typeface="Consolas" charset="0"/>
                        </a:rPr>
                        <a:t>str1, str2,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cs typeface="Times New Roman" charset="0"/>
                        </a:rPr>
                        <a:t>compares two strings; returns 0 if identical, &lt;0 if </a:t>
                      </a:r>
                      <a:r>
                        <a:rPr kumimoji="0" lang="en-US" altLang="x-none" sz="1800" b="1" i="1" u="none" strike="noStrike" cap="none" normalizeH="0" baseline="0" dirty="0">
                          <a:ln>
                            <a:noFill/>
                          </a:ln>
                          <a:solidFill>
                            <a:schemeClr val="tx1"/>
                          </a:solidFill>
                          <a:effectLst/>
                          <a:latin typeface="Consolas" charset="0"/>
                        </a:rPr>
                        <a:t>str1</a:t>
                      </a:r>
                      <a:r>
                        <a:rPr kumimoji="0" lang="en-US" altLang="x-none" sz="1800" b="0" i="0" u="none" strike="noStrike" cap="none" normalizeH="0" baseline="0" dirty="0">
                          <a:ln>
                            <a:noFill/>
                          </a:ln>
                          <a:solidFill>
                            <a:schemeClr val="tx1"/>
                          </a:solidFill>
                          <a:effectLst/>
                          <a:latin typeface="Calibri" charset="0"/>
                          <a:cs typeface="Times New Roman" charset="0"/>
                        </a:rPr>
                        <a:t> comes before </a:t>
                      </a:r>
                      <a:r>
                        <a:rPr kumimoji="0" lang="en-US" altLang="x-none" sz="1800" b="1" i="1" u="none" strike="noStrike" cap="none" normalizeH="0" baseline="0" dirty="0">
                          <a:ln>
                            <a:noFill/>
                          </a:ln>
                          <a:solidFill>
                            <a:schemeClr val="tx1"/>
                          </a:solidFill>
                          <a:effectLst/>
                          <a:latin typeface="Consolas" charset="0"/>
                        </a:rPr>
                        <a:t>str2</a:t>
                      </a:r>
                      <a:r>
                        <a:rPr kumimoji="0" lang="en-US" altLang="x-none" sz="1800" b="0" i="0" u="none" strike="noStrike" cap="none" normalizeH="0" baseline="0" dirty="0">
                          <a:ln>
                            <a:noFill/>
                          </a:ln>
                          <a:solidFill>
                            <a:schemeClr val="tx1"/>
                          </a:solidFill>
                          <a:effectLst/>
                          <a:latin typeface="Calibri" charset="0"/>
                          <a:cs typeface="Times New Roman" charset="0"/>
                        </a:rPr>
                        <a:t> in alphabet, &gt;0 if </a:t>
                      </a:r>
                      <a:r>
                        <a:rPr kumimoji="0" lang="en-US" altLang="x-none" sz="1800" b="1" i="1" u="none" strike="noStrike" cap="none" normalizeH="0" baseline="0" dirty="0">
                          <a:ln>
                            <a:noFill/>
                          </a:ln>
                          <a:solidFill>
                            <a:schemeClr val="tx1"/>
                          </a:solidFill>
                          <a:effectLst/>
                          <a:latin typeface="Consolas" charset="0"/>
                        </a:rPr>
                        <a:t>str1</a:t>
                      </a:r>
                      <a:r>
                        <a:rPr kumimoji="0" lang="en-US" altLang="x-none" sz="1800" b="0" i="0" u="none" strike="noStrike" cap="none" normalizeH="0" baseline="0" dirty="0">
                          <a:ln>
                            <a:noFill/>
                          </a:ln>
                          <a:solidFill>
                            <a:schemeClr val="tx1"/>
                          </a:solidFill>
                          <a:effectLst/>
                          <a:latin typeface="Calibri" charset="0"/>
                          <a:cs typeface="Times New Roman" charset="0"/>
                        </a:rPr>
                        <a:t> comes after </a:t>
                      </a:r>
                      <a:r>
                        <a:rPr kumimoji="0" lang="en-US" altLang="x-none" sz="1800" b="1" i="1" u="none" strike="noStrike" cap="none" normalizeH="0" baseline="0" dirty="0">
                          <a:ln>
                            <a:noFill/>
                          </a:ln>
                          <a:solidFill>
                            <a:schemeClr val="tx1"/>
                          </a:solidFill>
                          <a:effectLst/>
                          <a:latin typeface="Consolas" charset="0"/>
                        </a:rPr>
                        <a:t>str2</a:t>
                      </a:r>
                      <a:r>
                        <a:rPr kumimoji="0" lang="en-US" altLang="x-none" sz="1800" b="0" i="0" u="none" strike="noStrike" cap="none" normalizeH="0" baseline="0" dirty="0">
                          <a:ln>
                            <a:noFill/>
                          </a:ln>
                          <a:solidFill>
                            <a:schemeClr val="tx1"/>
                          </a:solidFill>
                          <a:effectLst/>
                          <a:latin typeface="Calibri" charset="0"/>
                          <a:cs typeface="Times New Roman" charset="0"/>
                        </a:rPr>
                        <a:t> in alphabet. </a:t>
                      </a:r>
                      <a:r>
                        <a:rPr kumimoji="0" lang="en-US" altLang="x-none" sz="1800" b="1" i="1" u="none" strike="noStrike" cap="none" normalizeH="0" baseline="0" dirty="0" err="1">
                          <a:ln>
                            <a:noFill/>
                          </a:ln>
                          <a:solidFill>
                            <a:schemeClr val="tx1"/>
                          </a:solidFill>
                          <a:effectLst/>
                          <a:latin typeface="Consolas" charset="0"/>
                          <a:cs typeface="Times New Roman" charset="0"/>
                        </a:rPr>
                        <a:t>strncmp</a:t>
                      </a:r>
                      <a:r>
                        <a:rPr kumimoji="0" lang="en-US" altLang="x-none" sz="1800" b="1" i="1" u="none" strike="noStrike" cap="none" normalizeH="0" baseline="0" dirty="0">
                          <a:ln>
                            <a:noFill/>
                          </a:ln>
                          <a:solidFill>
                            <a:schemeClr val="tx1"/>
                          </a:solidFill>
                          <a:effectLst/>
                          <a:latin typeface="Consolas" charset="0"/>
                          <a:cs typeface="Times New Roman" charset="0"/>
                        </a:rPr>
                        <a:t> </a:t>
                      </a:r>
                      <a:r>
                        <a:rPr kumimoji="0" lang="en-US" altLang="x-none" sz="1800" b="0" i="0" u="none" strike="noStrike" cap="none" normalizeH="0" baseline="0" dirty="0">
                          <a:ln>
                            <a:noFill/>
                          </a:ln>
                          <a:solidFill>
                            <a:schemeClr val="tx1"/>
                          </a:solidFill>
                          <a:effectLst/>
                          <a:latin typeface="Calibri" charset="0"/>
                          <a:cs typeface="Times New Roman" charset="0"/>
                        </a:rPr>
                        <a:t>stops comparing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cs typeface="Times New Roman" charset="0"/>
                        </a:rPr>
                        <a:t> characters.</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120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rgbClr val="FF0000"/>
                          </a:solidFill>
                          <a:effectLst/>
                          <a:latin typeface="Consolas" charset="0"/>
                        </a:rPr>
                        <a:t>strchr</a:t>
                      </a:r>
                      <a:r>
                        <a:rPr kumimoji="0" lang="en-US" altLang="x-none" sz="1800" b="0" i="0" u="none" strike="noStrike" cap="none" normalizeH="0" baseline="0" dirty="0">
                          <a:ln>
                            <a:noFill/>
                          </a:ln>
                          <a:solidFill>
                            <a:srgbClr val="FF0000"/>
                          </a:solidFill>
                          <a:effectLst/>
                          <a:latin typeface="Consolas" charset="0"/>
                        </a:rPr>
                        <a:t>(</a:t>
                      </a:r>
                      <a:r>
                        <a:rPr kumimoji="0" lang="en-US" altLang="x-none" sz="1800" b="1" i="1" u="none" strike="noStrike" cap="none" normalizeH="0" baseline="0" dirty="0" err="1">
                          <a:ln>
                            <a:noFill/>
                          </a:ln>
                          <a:solidFill>
                            <a:srgbClr val="FF0000"/>
                          </a:solidFill>
                          <a:effectLst/>
                          <a:latin typeface="Consolas" charset="0"/>
                        </a:rPr>
                        <a:t>str</a:t>
                      </a:r>
                      <a:r>
                        <a:rPr kumimoji="0" lang="en-US" altLang="x-none" sz="1800" b="1" i="1" u="none" strike="noStrike" cap="none" normalizeH="0" baseline="0" dirty="0">
                          <a:ln>
                            <a:noFill/>
                          </a:ln>
                          <a:solidFill>
                            <a:srgbClr val="FF0000"/>
                          </a:solidFill>
                          <a:effectLst/>
                          <a:latin typeface="Consolas" charset="0"/>
                        </a:rPr>
                        <a:t>, </a:t>
                      </a:r>
                      <a:r>
                        <a:rPr kumimoji="0" lang="en-US" altLang="x-none" sz="1800" b="1" i="1" u="none" strike="noStrike" cap="none" normalizeH="0" baseline="0" dirty="0" err="1">
                          <a:ln>
                            <a:noFill/>
                          </a:ln>
                          <a:solidFill>
                            <a:srgbClr val="FF0000"/>
                          </a:solidFill>
                          <a:effectLst/>
                          <a:latin typeface="Consolas" charset="0"/>
                        </a:rPr>
                        <a:t>ch</a:t>
                      </a:r>
                      <a:r>
                        <a:rPr kumimoji="0" lang="en-US" altLang="x-none" sz="1800" b="0" i="0" u="none" strike="noStrike" cap="none" normalizeH="0" baseline="0" dirty="0">
                          <a:ln>
                            <a:noFill/>
                          </a:ln>
                          <a:solidFill>
                            <a:srgbClr val="FF0000"/>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rgbClr val="FF0000"/>
                          </a:solidFill>
                          <a:effectLst/>
                          <a:latin typeface="Consolas" charset="0"/>
                        </a:rPr>
                        <a:t>strrchr</a:t>
                      </a:r>
                      <a:r>
                        <a:rPr kumimoji="0" lang="en-US" altLang="x-none" sz="1800" b="0" i="0" u="none" strike="noStrike" cap="none" normalizeH="0" baseline="0" dirty="0">
                          <a:ln>
                            <a:noFill/>
                          </a:ln>
                          <a:solidFill>
                            <a:srgbClr val="FF0000"/>
                          </a:solidFill>
                          <a:effectLst/>
                          <a:latin typeface="Consolas" charset="0"/>
                        </a:rPr>
                        <a:t>(</a:t>
                      </a:r>
                      <a:r>
                        <a:rPr kumimoji="0" lang="en-US" altLang="x-none" sz="1800" b="1" i="1" u="none" strike="noStrike" cap="none" normalizeH="0" baseline="0" dirty="0" err="1">
                          <a:ln>
                            <a:noFill/>
                          </a:ln>
                          <a:solidFill>
                            <a:srgbClr val="FF0000"/>
                          </a:solidFill>
                          <a:effectLst/>
                          <a:latin typeface="Consolas" charset="0"/>
                        </a:rPr>
                        <a:t>str</a:t>
                      </a:r>
                      <a:r>
                        <a:rPr kumimoji="0" lang="en-US" altLang="x-none" sz="1800" b="1" i="1" u="none" strike="noStrike" cap="none" normalizeH="0" baseline="0" dirty="0">
                          <a:ln>
                            <a:noFill/>
                          </a:ln>
                          <a:solidFill>
                            <a:srgbClr val="FF0000"/>
                          </a:solidFill>
                          <a:effectLst/>
                          <a:latin typeface="Consolas" charset="0"/>
                        </a:rPr>
                        <a:t>, </a:t>
                      </a:r>
                      <a:r>
                        <a:rPr kumimoji="0" lang="en-US" altLang="x-none" sz="1800" b="1" i="1" u="none" strike="noStrike" cap="none" normalizeH="0" baseline="0" dirty="0" err="1">
                          <a:ln>
                            <a:noFill/>
                          </a:ln>
                          <a:solidFill>
                            <a:srgbClr val="FF0000"/>
                          </a:solidFill>
                          <a:effectLst/>
                          <a:latin typeface="Consolas" charset="0"/>
                        </a:rPr>
                        <a:t>ch</a:t>
                      </a:r>
                      <a:r>
                        <a:rPr kumimoji="0" lang="en-US" altLang="x-none" sz="1800" b="0" i="0" u="none" strike="noStrike" cap="none" normalizeH="0" baseline="0" dirty="0">
                          <a:ln>
                            <a:noFill/>
                          </a:ln>
                          <a:solidFill>
                            <a:srgbClr val="FF0000"/>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character search: returns a pointer to the first occurrence of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or </a:t>
                      </a:r>
                      <a:r>
                        <a:rPr kumimoji="0" lang="en-US" altLang="x-none" sz="1800" b="1" i="1" u="none" strike="noStrike" cap="none" normalizeH="0" baseline="0" dirty="0">
                          <a:ln>
                            <a:noFill/>
                          </a:ln>
                          <a:solidFill>
                            <a:schemeClr val="tx1"/>
                          </a:solidFill>
                          <a:effectLst/>
                          <a:latin typeface="Consolas" charset="0"/>
                        </a:rPr>
                        <a:t>NULL</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if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was not found in </a:t>
                      </a:r>
                      <a:r>
                        <a:rPr kumimoji="0" lang="en-US" altLang="x-none" sz="1800" b="1" i="1" u="none" strike="noStrike" cap="none" normalizeH="0" baseline="0" dirty="0">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0" i="0" u="none" strike="noStrike" cap="none" normalizeH="0" baseline="0" dirty="0" err="1">
                          <a:ln>
                            <a:noFill/>
                          </a:ln>
                          <a:solidFill>
                            <a:schemeClr val="tx1"/>
                          </a:solidFill>
                          <a:effectLst/>
                          <a:latin typeface="Consolas" charset="0"/>
                        </a:rPr>
                        <a:t>strrchr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find the last occurrence.</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72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rgbClr val="FF0000"/>
                          </a:solidFill>
                          <a:effectLst/>
                          <a:latin typeface="Consolas" charset="0"/>
                        </a:rPr>
                        <a:t>strstr</a:t>
                      </a:r>
                      <a:r>
                        <a:rPr kumimoji="0" lang="en-US" altLang="x-none" sz="1800" b="0" i="0" u="none" strike="noStrike" cap="none" normalizeH="0" baseline="0" dirty="0">
                          <a:ln>
                            <a:noFill/>
                          </a:ln>
                          <a:solidFill>
                            <a:srgbClr val="FF0000"/>
                          </a:solidFill>
                          <a:effectLst/>
                          <a:latin typeface="Consolas" charset="0"/>
                        </a:rPr>
                        <a:t>(</a:t>
                      </a:r>
                      <a:r>
                        <a:rPr kumimoji="0" lang="en-US" altLang="x-none" sz="1800" b="1" i="1" u="none" strike="noStrike" cap="none" normalizeH="0" baseline="0" dirty="0">
                          <a:ln>
                            <a:noFill/>
                          </a:ln>
                          <a:solidFill>
                            <a:srgbClr val="FF0000"/>
                          </a:solidFill>
                          <a:effectLst/>
                          <a:latin typeface="Consolas" charset="0"/>
                        </a:rPr>
                        <a:t>haystack, needle</a:t>
                      </a:r>
                      <a:r>
                        <a:rPr kumimoji="0" lang="en-US" altLang="x-none" sz="1800" b="0" i="0" u="none" strike="noStrike" cap="none" normalizeH="0" baseline="0" dirty="0">
                          <a:ln>
                            <a:noFill/>
                          </a:ln>
                          <a:solidFill>
                            <a:srgbClr val="FF0000"/>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string search: returns a pointer to the start of the first occurrence of </a:t>
                      </a:r>
                      <a:r>
                        <a:rPr kumimoji="0" lang="en-US" altLang="x-none" sz="1800" b="1" i="1" u="none" strike="noStrike" cap="none" normalizeH="0" baseline="0" dirty="0">
                          <a:ln>
                            <a:noFill/>
                          </a:ln>
                          <a:solidFill>
                            <a:schemeClr val="tx1"/>
                          </a:solidFill>
                          <a:effectLst/>
                          <a:latin typeface="Consolas" charset="0"/>
                        </a:rPr>
                        <a:t>needle</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 </a:t>
                      </a:r>
                      <a:r>
                        <a:rPr kumimoji="0" lang="en-US" altLang="x-none" sz="1800" b="1" i="1" u="none" strike="noStrike" cap="none" normalizeH="0" baseline="0" dirty="0">
                          <a:ln>
                            <a:noFill/>
                          </a:ln>
                          <a:solidFill>
                            <a:schemeClr val="tx1"/>
                          </a:solidFill>
                          <a:effectLst/>
                          <a:latin typeface="Consolas" charset="0"/>
                        </a:rPr>
                        <a:t>haystack</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or </a:t>
                      </a:r>
                      <a:r>
                        <a:rPr kumimoji="0" lang="en-US" altLang="x-none" sz="1800" b="1" i="1" u="none" strike="noStrike" cap="none" normalizeH="0" baseline="0" dirty="0">
                          <a:ln>
                            <a:noFill/>
                          </a:ln>
                          <a:solidFill>
                            <a:schemeClr val="tx1"/>
                          </a:solidFill>
                          <a:effectLst/>
                          <a:latin typeface="Consolas" charset="0"/>
                        </a:rPr>
                        <a:t>NULL</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if </a:t>
                      </a:r>
                      <a:r>
                        <a:rPr kumimoji="0" lang="en-US" altLang="x-none" sz="1800" b="1" i="1" u="none" strike="noStrike" cap="none" normalizeH="0" baseline="0" dirty="0">
                          <a:ln>
                            <a:noFill/>
                          </a:ln>
                          <a:solidFill>
                            <a:schemeClr val="tx1"/>
                          </a:solidFill>
                          <a:effectLst/>
                          <a:latin typeface="Consolas" charset="0"/>
                        </a:rPr>
                        <a:t>needle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was not found in </a:t>
                      </a:r>
                      <a:r>
                        <a:rPr kumimoji="0" lang="en-US" altLang="x-none" sz="1800" b="1" i="1" u="none" strike="noStrike" cap="none" normalizeH="0" baseline="0" dirty="0">
                          <a:ln>
                            <a:noFill/>
                          </a:ln>
                          <a:solidFill>
                            <a:schemeClr val="tx1"/>
                          </a:solidFill>
                          <a:effectLst/>
                          <a:latin typeface="Consolas" charset="0"/>
                          <a:ea typeface="Times New Roman" charset="0"/>
                          <a:cs typeface="Times New Roman" charset="0"/>
                        </a:rPr>
                        <a:t>haystack</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strcpy</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strncpy</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1" i="1" u="none" strike="noStrike" cap="none" normalizeH="0" baseline="0" dirty="0">
                          <a:ln>
                            <a:noFill/>
                          </a:ln>
                          <a:solidFill>
                            <a:schemeClr val="tx1"/>
                          </a:solidFill>
                          <a:effectLst/>
                          <a:latin typeface="Consolas" charset="0"/>
                        </a:rPr>
                        <a:t>,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copies characters in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to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including null-terminating character.  Assumes enough space in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Strings must not overlap.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trncpy</a:t>
                      </a:r>
                      <a:r>
                        <a:rPr kumimoji="0" lang="en-US" altLang="x-none" sz="1800" b="1"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stops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chars, and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does not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add null-terminating char.</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strcat</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strncat</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1" i="1" u="none" strike="noStrike" cap="none" normalizeH="0" baseline="0" dirty="0">
                          <a:ln>
                            <a:noFill/>
                          </a:ln>
                          <a:solidFill>
                            <a:schemeClr val="tx1"/>
                          </a:solidFill>
                          <a:effectLst/>
                          <a:latin typeface="Consolas" charset="0"/>
                        </a:rPr>
                        <a:t>,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concatenate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onto the end of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trncat</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stops concatenating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characters.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Always</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adds a null-terminating character.</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rgbClr val="FF0000"/>
                          </a:solidFill>
                          <a:effectLst/>
                          <a:latin typeface="Consolas" charset="0"/>
                        </a:rPr>
                        <a:t>strspn</a:t>
                      </a:r>
                      <a:r>
                        <a:rPr kumimoji="0" lang="en-US" altLang="x-none" sz="1800" b="0" i="0" u="none" strike="noStrike" cap="none" normalizeH="0" baseline="0" dirty="0">
                          <a:ln>
                            <a:noFill/>
                          </a:ln>
                          <a:solidFill>
                            <a:srgbClr val="FF0000"/>
                          </a:solidFill>
                          <a:effectLst/>
                          <a:latin typeface="Consolas" charset="0"/>
                        </a:rPr>
                        <a:t>(</a:t>
                      </a:r>
                      <a:r>
                        <a:rPr kumimoji="0" lang="en-US" altLang="x-none" sz="1800" b="1" i="1" u="none" strike="noStrike" cap="none" normalizeH="0" baseline="0" dirty="0" err="1">
                          <a:ln>
                            <a:noFill/>
                          </a:ln>
                          <a:solidFill>
                            <a:srgbClr val="FF0000"/>
                          </a:solidFill>
                          <a:effectLst/>
                          <a:latin typeface="Consolas" charset="0"/>
                        </a:rPr>
                        <a:t>str</a:t>
                      </a:r>
                      <a:r>
                        <a:rPr kumimoji="0" lang="en-US" altLang="x-none" sz="1800" b="1" i="1" u="none" strike="noStrike" cap="none" normalizeH="0" baseline="0" dirty="0">
                          <a:ln>
                            <a:noFill/>
                          </a:ln>
                          <a:solidFill>
                            <a:srgbClr val="FF0000"/>
                          </a:solidFill>
                          <a:effectLst/>
                          <a:latin typeface="Consolas" charset="0"/>
                        </a:rPr>
                        <a:t>, accept</a:t>
                      </a:r>
                      <a:r>
                        <a:rPr kumimoji="0" lang="en-US" altLang="x-none" sz="1800" b="0" i="0" u="none" strike="noStrike" cap="none" normalizeH="0" baseline="0" dirty="0">
                          <a:ln>
                            <a:noFill/>
                          </a:ln>
                          <a:solidFill>
                            <a:srgbClr val="FF0000"/>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rgbClr val="FF0000"/>
                          </a:solidFill>
                          <a:effectLst/>
                          <a:latin typeface="Consolas" charset="0"/>
                        </a:rPr>
                        <a:t>strcspn</a:t>
                      </a:r>
                      <a:r>
                        <a:rPr kumimoji="0" lang="en-US" altLang="x-none" sz="1800" b="0" i="0" u="none" strike="noStrike" cap="none" normalizeH="0" baseline="0" dirty="0">
                          <a:ln>
                            <a:noFill/>
                          </a:ln>
                          <a:solidFill>
                            <a:srgbClr val="FF0000"/>
                          </a:solidFill>
                          <a:effectLst/>
                          <a:latin typeface="Consolas" charset="0"/>
                        </a:rPr>
                        <a:t>(</a:t>
                      </a:r>
                      <a:r>
                        <a:rPr kumimoji="0" lang="en-US" altLang="x-none" sz="1800" b="1" i="1" u="none" strike="noStrike" cap="none" normalizeH="0" baseline="0" dirty="0" err="1">
                          <a:ln>
                            <a:noFill/>
                          </a:ln>
                          <a:solidFill>
                            <a:srgbClr val="FF0000"/>
                          </a:solidFill>
                          <a:effectLst/>
                          <a:latin typeface="Consolas" charset="0"/>
                        </a:rPr>
                        <a:t>str</a:t>
                      </a:r>
                      <a:r>
                        <a:rPr kumimoji="0" lang="en-US" altLang="x-none" sz="1800" b="1" i="1" u="none" strike="noStrike" cap="none" normalizeH="0" baseline="0" dirty="0">
                          <a:ln>
                            <a:noFill/>
                          </a:ln>
                          <a:solidFill>
                            <a:srgbClr val="FF0000"/>
                          </a:solidFill>
                          <a:effectLst/>
                          <a:latin typeface="Consolas" charset="0"/>
                        </a:rPr>
                        <a:t>, reject</a:t>
                      </a:r>
                      <a:r>
                        <a:rPr kumimoji="0" lang="en-US" altLang="x-none" sz="1800" b="0" i="0" u="none" strike="noStrike" cap="none" normalizeH="0" baseline="0" dirty="0">
                          <a:ln>
                            <a:noFill/>
                          </a:ln>
                          <a:solidFill>
                            <a:srgbClr val="FF0000"/>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1" i="0" u="none" strike="noStrike" cap="none" normalizeH="0" baseline="0" dirty="0" err="1">
                          <a:ln>
                            <a:noFill/>
                          </a:ln>
                          <a:solidFill>
                            <a:schemeClr val="tx1"/>
                          </a:solidFill>
                          <a:effectLst/>
                          <a:latin typeface="Consolas" charset="0"/>
                        </a:rPr>
                        <a:t>strspn</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returns the length of the initial part of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which contains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only</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characters in </a:t>
                      </a:r>
                      <a:r>
                        <a:rPr kumimoji="0" lang="en-US" altLang="x-none" sz="1800" b="1" i="1" u="none" strike="noStrike" cap="none" normalizeH="0" baseline="0" dirty="0">
                          <a:ln>
                            <a:noFill/>
                          </a:ln>
                          <a:solidFill>
                            <a:schemeClr val="tx1"/>
                          </a:solidFill>
                          <a:effectLst/>
                          <a:latin typeface="Consolas" charset="0"/>
                        </a:rPr>
                        <a:t>accept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trcspn</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returns the length of the initial part of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which does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not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contain any characters in </a:t>
                      </a:r>
                      <a:r>
                        <a:rPr kumimoji="0" lang="en-US" altLang="x-none" sz="1800" b="1" i="1" u="none" strike="noStrike" cap="none" normalizeH="0" baseline="0" dirty="0">
                          <a:ln>
                            <a:noFill/>
                          </a:ln>
                          <a:solidFill>
                            <a:schemeClr val="tx1"/>
                          </a:solidFill>
                          <a:effectLst/>
                          <a:latin typeface="Consolas" charset="0"/>
                        </a:rPr>
                        <a:t>reject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359346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2D6F8-D870-B241-ABC9-4A69A4393270}"/>
              </a:ext>
            </a:extLst>
          </p:cNvPr>
          <p:cNvSpPr>
            <a:spLocks noGrp="1"/>
          </p:cNvSpPr>
          <p:nvPr>
            <p:ph type="title"/>
          </p:nvPr>
        </p:nvSpPr>
        <p:spPr/>
        <p:txBody>
          <a:bodyPr/>
          <a:lstStyle/>
          <a:p>
            <a:r>
              <a:rPr lang="en-US" dirty="0"/>
              <a:t>Buffer Overflow Impacts</a:t>
            </a:r>
          </a:p>
        </p:txBody>
      </p:sp>
      <p:sp>
        <p:nvSpPr>
          <p:cNvPr id="3" name="Content Placeholder 2">
            <a:extLst>
              <a:ext uri="{FF2B5EF4-FFF2-40B4-BE49-F238E27FC236}">
                <a16:creationId xmlns:a16="http://schemas.microsoft.com/office/drawing/2014/main" id="{5BD2B629-CD96-7941-98D4-677CA9D2A93C}"/>
              </a:ext>
            </a:extLst>
          </p:cNvPr>
          <p:cNvSpPr>
            <a:spLocks noGrp="1"/>
          </p:cNvSpPr>
          <p:nvPr>
            <p:ph idx="1"/>
          </p:nvPr>
        </p:nvSpPr>
        <p:spPr/>
        <p:txBody>
          <a:bodyPr/>
          <a:lstStyle/>
          <a:p>
            <a:pPr marL="0" indent="0">
              <a:buNone/>
            </a:pPr>
            <a:r>
              <a:rPr lang="en-US" dirty="0"/>
              <a:t>Buffer overflows are not merely functionality bugs;  they can cause a range of unintended behavior:</a:t>
            </a:r>
          </a:p>
          <a:p>
            <a:r>
              <a:rPr lang="en-US" dirty="0"/>
              <a:t>Let the user access memory they shouldn’t be able to access</a:t>
            </a:r>
          </a:p>
          <a:p>
            <a:r>
              <a:rPr lang="en-US" dirty="0"/>
              <a:t>Let the user modify memory they shouldn’t be able to access</a:t>
            </a:r>
          </a:p>
          <a:p>
            <a:pPr lvl="1"/>
            <a:r>
              <a:rPr lang="en-US" dirty="0"/>
              <a:t>Change a value that is used later in the program</a:t>
            </a:r>
          </a:p>
          <a:p>
            <a:pPr lvl="1"/>
            <a:r>
              <a:rPr lang="en-US" dirty="0"/>
              <a:t>User changes the program to execute their own custom instructions instead </a:t>
            </a:r>
          </a:p>
          <a:p>
            <a:pPr lvl="1"/>
            <a:r>
              <a:rPr lang="en-US" dirty="0"/>
              <a:t>And more…</a:t>
            </a:r>
          </a:p>
          <a:p>
            <a:endParaRPr lang="en-US" dirty="0"/>
          </a:p>
          <a:p>
            <a:pPr marL="0" indent="0">
              <a:buNone/>
            </a:pPr>
            <a:r>
              <a:rPr lang="en-US" b="1" dirty="0"/>
              <a:t>It’s our job as programmers to find and fix buffer overflows and other bugs not just for the functional correctness of our programs, but to protect people who use and interact with our code.</a:t>
            </a:r>
          </a:p>
          <a:p>
            <a:endParaRPr lang="en-US" dirty="0"/>
          </a:p>
        </p:txBody>
      </p:sp>
    </p:spTree>
    <p:extLst>
      <p:ext uri="{BB962C8B-B14F-4D97-AF65-F5344CB8AC3E}">
        <p14:creationId xmlns:p14="http://schemas.microsoft.com/office/powerpoint/2010/main" val="2163352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7626E-419F-6FE9-C4F1-7A1BDAA14C32}"/>
              </a:ext>
            </a:extLst>
          </p:cNvPr>
          <p:cNvSpPr>
            <a:spLocks noGrp="1"/>
          </p:cNvSpPr>
          <p:nvPr>
            <p:ph type="title"/>
          </p:nvPr>
        </p:nvSpPr>
        <p:spPr/>
        <p:txBody>
          <a:bodyPr/>
          <a:lstStyle/>
          <a:p>
            <a:r>
              <a:rPr lang="en-US" dirty="0"/>
              <a:t>Buffer Overflow Example: ./</a:t>
            </a:r>
            <a:r>
              <a:rPr lang="en-US" dirty="0" err="1"/>
              <a:t>buf</a:t>
            </a:r>
            <a:endParaRPr lang="en-US" dirty="0"/>
          </a:p>
        </p:txBody>
      </p:sp>
      <p:sp>
        <p:nvSpPr>
          <p:cNvPr id="3" name="Content Placeholder 2">
            <a:extLst>
              <a:ext uri="{FF2B5EF4-FFF2-40B4-BE49-F238E27FC236}">
                <a16:creationId xmlns:a16="http://schemas.microsoft.com/office/drawing/2014/main" id="{22E36EEF-2D45-5013-932C-F1964AD236A8}"/>
              </a:ext>
            </a:extLst>
          </p:cNvPr>
          <p:cNvSpPr>
            <a:spLocks noGrp="1"/>
          </p:cNvSpPr>
          <p:nvPr>
            <p:ph idx="1"/>
          </p:nvPr>
        </p:nvSpPr>
        <p:spPr/>
        <p:txBody>
          <a:bodyPr/>
          <a:lstStyle/>
          <a:p>
            <a:pPr marL="0" indent="0">
              <a:spcBef>
                <a:spcPts val="0"/>
              </a:spcBef>
              <a:buNone/>
            </a:pPr>
            <a:r>
              <a:rPr lang="en-US" sz="2200" dirty="0">
                <a:solidFill>
                  <a:srgbClr val="00B050"/>
                </a:solidFill>
                <a:latin typeface="Consolas" panose="020B0609020204030204" pitchFamily="49" charset="0"/>
                <a:cs typeface="Consolas" panose="020B0609020204030204" pitchFamily="49" charset="0"/>
              </a:rPr>
              <a:t>// first argument is the name, second is the password</a:t>
            </a:r>
          </a:p>
          <a:p>
            <a:pPr marL="0" indent="0">
              <a:spcBef>
                <a:spcPts val="0"/>
              </a:spcBef>
              <a:buNone/>
            </a:pPr>
            <a:r>
              <a:rPr lang="en-US" sz="2200" dirty="0">
                <a:latin typeface="Consolas" panose="020B0609020204030204" pitchFamily="49" charset="0"/>
                <a:cs typeface="Consolas" panose="020B0609020204030204" pitchFamily="49" charset="0"/>
              </a:rPr>
              <a:t>int main(int </a:t>
            </a:r>
            <a:r>
              <a:rPr lang="en-US" sz="2200" dirty="0" err="1">
                <a:latin typeface="Consolas" panose="020B0609020204030204" pitchFamily="49" charset="0"/>
                <a:cs typeface="Consolas" panose="020B0609020204030204" pitchFamily="49" charset="0"/>
              </a:rPr>
              <a:t>argc</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char secret[4] = "123";</a:t>
            </a:r>
          </a:p>
          <a:p>
            <a:pPr marL="0" indent="0">
              <a:spcBef>
                <a:spcPts val="0"/>
              </a:spcBef>
              <a:buNone/>
            </a:pPr>
            <a:r>
              <a:rPr lang="en-US" sz="2200" dirty="0">
                <a:solidFill>
                  <a:schemeClr val="accent6"/>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 assume secret comes right after name in memory </a:t>
            </a:r>
          </a:p>
          <a:p>
            <a:pPr marL="0" indent="0">
              <a:spcBef>
                <a:spcPts val="0"/>
              </a:spcBef>
              <a:buNone/>
            </a:pPr>
            <a:r>
              <a:rPr lang="en-US" sz="2200" dirty="0">
                <a:solidFill>
                  <a:srgbClr val="00B050"/>
                </a:solidFill>
                <a:latin typeface="Consolas" panose="020B0609020204030204" pitchFamily="49" charset="0"/>
                <a:cs typeface="Consolas" panose="020B0609020204030204" pitchFamily="49" charset="0"/>
              </a:rPr>
              <a:t>    // (this is not always true)</a:t>
            </a:r>
          </a:p>
          <a:p>
            <a:pPr marL="0" indent="0">
              <a:spcBef>
                <a:spcPts val="0"/>
              </a:spcBef>
              <a:buNone/>
            </a:pPr>
            <a:r>
              <a:rPr lang="en-US" sz="2200" dirty="0">
                <a:latin typeface="Consolas" panose="020B0609020204030204" pitchFamily="49" charset="0"/>
                <a:cs typeface="Consolas" panose="020B0609020204030204" pitchFamily="49" charset="0"/>
              </a:rPr>
              <a:t>    char name[4];</a:t>
            </a:r>
          </a:p>
          <a:p>
            <a:pPr marL="0" indent="0">
              <a:spcBef>
                <a:spcPts val="0"/>
              </a:spcBef>
              <a:buNone/>
            </a:pPr>
            <a:r>
              <a:rPr lang="en-US" sz="2200" dirty="0">
                <a:solidFill>
                  <a:srgbClr val="FF0000"/>
                </a:solidFill>
                <a:latin typeface="Consolas" panose="020B0609020204030204" pitchFamily="49" charset="0"/>
                <a:cs typeface="Consolas" panose="020B0609020204030204" pitchFamily="49" charset="0"/>
              </a:rPr>
              <a:t>    </a:t>
            </a:r>
            <a:r>
              <a:rPr lang="en-US" sz="2200" dirty="0" err="1">
                <a:solidFill>
                  <a:srgbClr val="FF0000"/>
                </a:solidFill>
                <a:latin typeface="Consolas" panose="020B0609020204030204" pitchFamily="49" charset="0"/>
                <a:cs typeface="Consolas" panose="020B0609020204030204" pitchFamily="49" charset="0"/>
              </a:rPr>
              <a:t>strcpy</a:t>
            </a:r>
            <a:r>
              <a:rPr lang="en-US" sz="2200" dirty="0">
                <a:solidFill>
                  <a:srgbClr val="FF0000"/>
                </a:solidFill>
                <a:latin typeface="Consolas" panose="020B0609020204030204" pitchFamily="49" charset="0"/>
                <a:cs typeface="Consolas" panose="020B0609020204030204" pitchFamily="49" charset="0"/>
              </a:rPr>
              <a:t>(name, </a:t>
            </a:r>
            <a:r>
              <a:rPr lang="en-US" sz="2200" dirty="0" err="1">
                <a:solidFill>
                  <a:srgbClr val="FF0000"/>
                </a:solidFill>
                <a:latin typeface="Consolas" panose="020B0609020204030204" pitchFamily="49" charset="0"/>
                <a:cs typeface="Consolas" panose="020B0609020204030204" pitchFamily="49" charset="0"/>
              </a:rPr>
              <a:t>argv</a:t>
            </a:r>
            <a:r>
              <a:rPr lang="en-US" sz="2200" dirty="0">
                <a:solidFill>
                  <a:srgbClr val="FF0000"/>
                </a:solidFill>
                <a:latin typeface="Consolas" panose="020B0609020204030204" pitchFamily="49" charset="0"/>
                <a:cs typeface="Consolas" panose="020B0609020204030204" pitchFamily="49" charset="0"/>
              </a:rPr>
              <a:t>[1]);</a:t>
            </a:r>
          </a:p>
          <a:p>
            <a:pPr marL="0" indent="0">
              <a:spcBef>
                <a:spcPts val="0"/>
              </a:spcBef>
              <a:buNone/>
            </a:pP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if (!</a:t>
            </a:r>
            <a:r>
              <a:rPr lang="en-US" sz="2200" dirty="0" err="1">
                <a:latin typeface="Consolas" panose="020B0609020204030204" pitchFamily="49" charset="0"/>
                <a:cs typeface="Consolas" panose="020B0609020204030204" pitchFamily="49" charset="0"/>
              </a:rPr>
              <a:t>strcmp</a:t>
            </a:r>
            <a:r>
              <a:rPr lang="en-US" sz="2200" dirty="0">
                <a:latin typeface="Consolas" panose="020B0609020204030204" pitchFamily="49" charset="0"/>
                <a:cs typeface="Consolas" panose="020B0609020204030204" pitchFamily="49" charset="0"/>
              </a:rPr>
              <a:t>(secret,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[2])) {</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printf</a:t>
            </a:r>
            <a:r>
              <a:rPr lang="en-US" sz="2200" dirty="0">
                <a:latin typeface="Consolas" panose="020B0609020204030204" pitchFamily="49" charset="0"/>
                <a:cs typeface="Consolas" panose="020B0609020204030204" pitchFamily="49" charset="0"/>
              </a:rPr>
              <a:t>("You're in!\n");</a:t>
            </a:r>
          </a:p>
          <a:p>
            <a:pPr marL="0" indent="0">
              <a:spcBef>
                <a:spcPts val="0"/>
              </a:spcBef>
              <a:buNone/>
            </a:pP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return 0;</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87DA816E-7956-3DD2-4CB3-4C80211E6E60}"/>
              </a:ext>
            </a:extLst>
          </p:cNvPr>
          <p:cNvSpPr txBox="1"/>
          <p:nvPr/>
        </p:nvSpPr>
        <p:spPr>
          <a:xfrm>
            <a:off x="7439855" y="4006840"/>
            <a:ext cx="3913945" cy="1569660"/>
          </a:xfrm>
          <a:prstGeom prst="rect">
            <a:avLst/>
          </a:prstGeom>
          <a:noFill/>
        </p:spPr>
        <p:txBody>
          <a:bodyPr wrap="squar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b="1" dirty="0">
                <a:solidFill>
                  <a:srgbClr val="FF0000"/>
                </a:solidFill>
                <a:latin typeface="Calibri" panose="020F0502020204030204" pitchFamily="34" charset="0"/>
                <a:cs typeface="Calibri" panose="020F0502020204030204" pitchFamily="34" charset="0"/>
              </a:rPr>
              <a:t>./</a:t>
            </a:r>
            <a:r>
              <a:rPr lang="en-US" sz="2400" b="1" dirty="0" err="1">
                <a:solidFill>
                  <a:srgbClr val="FF0000"/>
                </a:solidFill>
                <a:latin typeface="Consolas" panose="020B0609020204030204" pitchFamily="49" charset="0"/>
                <a:cs typeface="Consolas" panose="020B0609020204030204" pitchFamily="49" charset="0"/>
              </a:rPr>
              <a:t>buf</a:t>
            </a:r>
            <a:r>
              <a:rPr lang="en-US" sz="2400" b="1" dirty="0">
                <a:solidFill>
                  <a:srgbClr val="FF0000"/>
                </a:solidFill>
                <a:latin typeface="Consolas" panose="020B0609020204030204" pitchFamily="49" charset="0"/>
                <a:cs typeface="Consolas" panose="020B0609020204030204" pitchFamily="49" charset="0"/>
              </a:rPr>
              <a:t> </a:t>
            </a:r>
            <a:r>
              <a:rPr lang="en-US" sz="2400" b="1" dirty="0" err="1">
                <a:solidFill>
                  <a:srgbClr val="FF0000"/>
                </a:solidFill>
                <a:latin typeface="Consolas" panose="020B0609020204030204" pitchFamily="49" charset="0"/>
                <a:cs typeface="Consolas" panose="020B0609020204030204" pitchFamily="49" charset="0"/>
              </a:rPr>
              <a:t>abcdefg</a:t>
            </a:r>
            <a:r>
              <a:rPr lang="en-US" sz="2400" b="1" dirty="0">
                <a:solidFill>
                  <a:srgbClr val="FF0000"/>
                </a:solidFill>
                <a:latin typeface="Consolas" panose="020B0609020204030204" pitchFamily="49" charset="0"/>
                <a:cs typeface="Consolas" panose="020B0609020204030204" pitchFamily="49" charset="0"/>
              </a:rPr>
              <a:t> </a:t>
            </a:r>
            <a:r>
              <a:rPr lang="en-US" sz="2400" b="1" dirty="0" err="1">
                <a:solidFill>
                  <a:srgbClr val="FF0000"/>
                </a:solidFill>
                <a:latin typeface="Consolas" panose="020B0609020204030204" pitchFamily="49" charset="0"/>
                <a:cs typeface="Consolas" panose="020B0609020204030204" pitchFamily="49" charset="0"/>
              </a:rPr>
              <a:t>efg</a:t>
            </a:r>
            <a:endParaRPr lang="en-US" sz="2400" b="1" dirty="0">
              <a:solidFill>
                <a:srgbClr val="FF0000"/>
              </a:solidFill>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 a</a:t>
            </a: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abcdefgh</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4C686FAA-7CB6-F606-FE44-A1BDF125B3FF}"/>
              </a:ext>
            </a:extLst>
          </p:cNvPr>
          <p:cNvSpPr txBox="1"/>
          <p:nvPr/>
        </p:nvSpPr>
        <p:spPr>
          <a:xfrm>
            <a:off x="7315200" y="2577405"/>
            <a:ext cx="4648200" cy="138499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dirty="0"/>
              <a:t>Which of these arguments would cause the program to print “You’re in!”?</a:t>
            </a:r>
          </a:p>
        </p:txBody>
      </p:sp>
      <p:graphicFrame>
        <p:nvGraphicFramePr>
          <p:cNvPr id="9" name="Group 63">
            <a:extLst>
              <a:ext uri="{FF2B5EF4-FFF2-40B4-BE49-F238E27FC236}">
                <a16:creationId xmlns:a16="http://schemas.microsoft.com/office/drawing/2014/main" id="{9D43F035-5147-EC01-D7D1-FA773610E8AC}"/>
              </a:ext>
            </a:extLst>
          </p:cNvPr>
          <p:cNvGraphicFramePr>
            <a:graphicFrameLocks noGrp="1"/>
          </p:cNvGraphicFramePr>
          <p:nvPr/>
        </p:nvGraphicFramePr>
        <p:xfrm>
          <a:off x="254000" y="4960937"/>
          <a:ext cx="7061200" cy="830263"/>
        </p:xfrm>
        <a:graphic>
          <a:graphicData uri="http://schemas.openxmlformats.org/drawingml/2006/table">
            <a:tbl>
              <a:tblPr/>
              <a:tblGrid>
                <a:gridCol w="882650">
                  <a:extLst>
                    <a:ext uri="{9D8B030D-6E8A-4147-A177-3AD203B41FA5}">
                      <a16:colId xmlns:a16="http://schemas.microsoft.com/office/drawing/2014/main" val="20001"/>
                    </a:ext>
                  </a:extLst>
                </a:gridCol>
                <a:gridCol w="882650">
                  <a:extLst>
                    <a:ext uri="{9D8B030D-6E8A-4147-A177-3AD203B41FA5}">
                      <a16:colId xmlns:a16="http://schemas.microsoft.com/office/drawing/2014/main" val="20002"/>
                    </a:ext>
                  </a:extLst>
                </a:gridCol>
                <a:gridCol w="882650">
                  <a:extLst>
                    <a:ext uri="{9D8B030D-6E8A-4147-A177-3AD203B41FA5}">
                      <a16:colId xmlns:a16="http://schemas.microsoft.com/office/drawing/2014/main" val="20003"/>
                    </a:ext>
                  </a:extLst>
                </a:gridCol>
                <a:gridCol w="882650">
                  <a:extLst>
                    <a:ext uri="{9D8B030D-6E8A-4147-A177-3AD203B41FA5}">
                      <a16:colId xmlns:a16="http://schemas.microsoft.com/office/drawing/2014/main" val="20004"/>
                    </a:ext>
                  </a:extLst>
                </a:gridCol>
                <a:gridCol w="882650">
                  <a:extLst>
                    <a:ext uri="{9D8B030D-6E8A-4147-A177-3AD203B41FA5}">
                      <a16:colId xmlns:a16="http://schemas.microsoft.com/office/drawing/2014/main" val="20005"/>
                    </a:ext>
                  </a:extLst>
                </a:gridCol>
                <a:gridCol w="882650">
                  <a:extLst>
                    <a:ext uri="{9D8B030D-6E8A-4147-A177-3AD203B41FA5}">
                      <a16:colId xmlns:a16="http://schemas.microsoft.com/office/drawing/2014/main" val="20006"/>
                    </a:ext>
                  </a:extLst>
                </a:gridCol>
                <a:gridCol w="882650">
                  <a:extLst>
                    <a:ext uri="{9D8B030D-6E8A-4147-A177-3AD203B41FA5}">
                      <a16:colId xmlns:a16="http://schemas.microsoft.com/office/drawing/2014/main" val="20007"/>
                    </a:ext>
                  </a:extLst>
                </a:gridCol>
                <a:gridCol w="882650">
                  <a:extLst>
                    <a:ext uri="{9D8B030D-6E8A-4147-A177-3AD203B41FA5}">
                      <a16:colId xmlns:a16="http://schemas.microsoft.com/office/drawing/2014/main" val="20008"/>
                    </a:ext>
                  </a:extLst>
                </a:gridCol>
              </a:tblGrid>
              <a:tr h="411163">
                <a:tc gridSpan="4">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name</a:t>
                      </a:r>
                    </a:p>
                  </a:txBody>
                  <a:tcPr horzOverflow="overflow">
                    <a:lnL>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gridSpan="4">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secret</a:t>
                      </a:r>
                    </a:p>
                  </a:txBody>
                  <a:tcPr horzOverflow="overflow">
                    <a:lnL w="12700" cap="flat" cmpd="sng" algn="ctr">
                      <a:solidFill>
                        <a:schemeClr val="tx1"/>
                      </a:solidFill>
                      <a:prstDash val="solid"/>
                      <a:round/>
                      <a:headEnd type="none" w="med" len="med"/>
                      <a:tailEnd type="none" w="med" len="med"/>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'b'</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'f'</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'g'</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49112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C Strings and Buffer Overflows</a:t>
            </a:r>
            <a:endParaRPr lang="en-US" b="1" dirty="0">
              <a:solidFill>
                <a:srgbClr val="FF0000"/>
              </a:solidFill>
            </a:endParaRPr>
          </a:p>
          <a:p>
            <a:pPr>
              <a:tabLst>
                <a:tab pos="11599863" algn="r"/>
              </a:tabLst>
            </a:pPr>
            <a:r>
              <a:rPr lang="en-US" b="1" dirty="0">
                <a:solidFill>
                  <a:srgbClr val="FF0000"/>
                </a:solidFill>
              </a:rPr>
              <a:t>Buffer Overflows, Security and </a:t>
            </a:r>
            <a:r>
              <a:rPr lang="en-US" b="1" dirty="0" err="1">
                <a:solidFill>
                  <a:srgbClr val="FF0000"/>
                </a:solidFill>
              </a:rPr>
              <a:t>Valgrind</a:t>
            </a:r>
            <a:endParaRPr lang="en-US" b="1" dirty="0">
              <a:solidFill>
                <a:srgbClr val="FF0000"/>
              </a:solidFill>
            </a:endParaRPr>
          </a:p>
          <a:p>
            <a:pPr>
              <a:tabLst>
                <a:tab pos="11599863" algn="r"/>
              </a:tabLst>
            </a:pPr>
            <a:r>
              <a:rPr lang="en-US" dirty="0"/>
              <a:t>Debugging and Testing</a:t>
            </a:r>
          </a:p>
          <a:p>
            <a:pPr>
              <a:tabLst>
                <a:tab pos="11599863" algn="r"/>
              </a:tabLst>
            </a:pPr>
            <a:r>
              <a:rPr lang="en-US" dirty="0"/>
              <a:t>More about C Strings</a:t>
            </a:r>
          </a:p>
        </p:txBody>
      </p:sp>
      <p:sp>
        <p:nvSpPr>
          <p:cNvPr id="5" name="TextBox 4">
            <a:extLst>
              <a:ext uri="{FF2B5EF4-FFF2-40B4-BE49-F238E27FC236}">
                <a16:creationId xmlns:a16="http://schemas.microsoft.com/office/drawing/2014/main" id="{6F0FAD2B-34CA-B4E1-D88C-3060F259329A}"/>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Tree>
    <p:extLst>
      <p:ext uri="{BB962C8B-B14F-4D97-AF65-F5344CB8AC3E}">
        <p14:creationId xmlns:p14="http://schemas.microsoft.com/office/powerpoint/2010/main" val="3306211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AC717-73CA-2E46-8058-46EB2CDF5393}"/>
              </a:ext>
            </a:extLst>
          </p:cNvPr>
          <p:cNvSpPr>
            <a:spLocks noGrp="1"/>
          </p:cNvSpPr>
          <p:nvPr>
            <p:ph type="title"/>
          </p:nvPr>
        </p:nvSpPr>
        <p:spPr/>
        <p:txBody>
          <a:bodyPr/>
          <a:lstStyle/>
          <a:p>
            <a:r>
              <a:rPr lang="en-US" dirty="0"/>
              <a:t>Buffer Overflows</a:t>
            </a:r>
          </a:p>
        </p:txBody>
      </p:sp>
      <p:sp>
        <p:nvSpPr>
          <p:cNvPr id="3" name="Content Placeholder 2">
            <a:extLst>
              <a:ext uri="{FF2B5EF4-FFF2-40B4-BE49-F238E27FC236}">
                <a16:creationId xmlns:a16="http://schemas.microsoft.com/office/drawing/2014/main" id="{3E98B5F2-A574-324C-99F1-7A24153DDF99}"/>
              </a:ext>
            </a:extLst>
          </p:cNvPr>
          <p:cNvSpPr>
            <a:spLocks noGrp="1"/>
          </p:cNvSpPr>
          <p:nvPr>
            <p:ph idx="1"/>
          </p:nvPr>
        </p:nvSpPr>
        <p:spPr/>
        <p:txBody>
          <a:bodyPr/>
          <a:lstStyle/>
          <a:p>
            <a:r>
              <a:rPr lang="en-US" dirty="0"/>
              <a:t>We must always ensure that memory operations we perform don’t improperly read or write memory.</a:t>
            </a:r>
          </a:p>
          <a:p>
            <a:pPr lvl="1"/>
            <a:r>
              <a:rPr lang="en-US" dirty="0"/>
              <a:t>E.g. don’t copy a string into a space that is too small!</a:t>
            </a:r>
          </a:p>
          <a:p>
            <a:pPr lvl="1"/>
            <a:r>
              <a:rPr lang="en-US" dirty="0"/>
              <a:t>E.g. don’t ask for the string length of an uninitialized string!</a:t>
            </a:r>
          </a:p>
          <a:p>
            <a:r>
              <a:rPr lang="en-US" dirty="0"/>
              <a:t>The </a:t>
            </a:r>
            <a:r>
              <a:rPr lang="en-US" b="1" dirty="0" err="1"/>
              <a:t>Valgrind</a:t>
            </a:r>
            <a:r>
              <a:rPr lang="en-US" dirty="0"/>
              <a:t> tool may be able to help track down memory-related issues.</a:t>
            </a:r>
          </a:p>
          <a:p>
            <a:pPr lvl="1"/>
            <a:r>
              <a:rPr lang="en-US" dirty="0"/>
              <a:t>See cs107.stanford.edu/resources/</a:t>
            </a:r>
            <a:r>
              <a:rPr lang="en-US" dirty="0" err="1"/>
              <a:t>valgrind</a:t>
            </a:r>
            <a:endParaRPr lang="en-US" dirty="0"/>
          </a:p>
          <a:p>
            <a:pPr lvl="1"/>
            <a:r>
              <a:rPr lang="en-US" dirty="0"/>
              <a:t>We’ll talk about </a:t>
            </a:r>
            <a:r>
              <a:rPr lang="en-US" dirty="0" err="1"/>
              <a:t>Valgrind</a:t>
            </a:r>
            <a:r>
              <a:rPr lang="en-US" dirty="0"/>
              <a:t> more when we talk about dynamically-allocated memory.</a:t>
            </a:r>
          </a:p>
          <a:p>
            <a:pPr lvl="1"/>
            <a:r>
              <a:rPr lang="en-US" dirty="0" err="1"/>
              <a:t>Valgrind</a:t>
            </a:r>
            <a:r>
              <a:rPr lang="en-US" dirty="0"/>
              <a:t> can detect some, but not all, stack-memory-related issues</a:t>
            </a:r>
          </a:p>
        </p:txBody>
      </p:sp>
    </p:spTree>
    <p:extLst>
      <p:ext uri="{BB962C8B-B14F-4D97-AF65-F5344CB8AC3E}">
        <p14:creationId xmlns:p14="http://schemas.microsoft.com/office/powerpoint/2010/main" val="346523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Memory Errors</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7" name="TextBox 6">
            <a:extLst>
              <a:ext uri="{FF2B5EF4-FFF2-40B4-BE49-F238E27FC236}">
                <a16:creationId xmlns:a16="http://schemas.microsoft.com/office/drawing/2014/main" id="{CE21D2C8-C8B3-3F44-884E-420A9C37D787}"/>
              </a:ext>
            </a:extLst>
          </p:cNvPr>
          <p:cNvSpPr txBox="1"/>
          <p:nvPr/>
        </p:nvSpPr>
        <p:spPr>
          <a:xfrm>
            <a:off x="5053886" y="6324600"/>
            <a:ext cx="2084225"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memory_errors.c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95654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76A69EE-864F-C7F4-524A-3EAD52C7BC24}"/>
              </a:ext>
            </a:extLst>
          </p:cNvPr>
          <p:cNvSpPr>
            <a:spLocks noGrp="1"/>
          </p:cNvSpPr>
          <p:nvPr>
            <p:ph type="title"/>
          </p:nvPr>
        </p:nvSpPr>
        <p:spPr/>
        <p:txBody>
          <a:bodyPr/>
          <a:lstStyle/>
          <a:p>
            <a:r>
              <a:rPr lang="en-US" dirty="0"/>
              <a:t>Debugging Tools Summary</a:t>
            </a:r>
          </a:p>
        </p:txBody>
      </p:sp>
      <p:sp>
        <p:nvSpPr>
          <p:cNvPr id="8" name="Content Placeholder 7">
            <a:extLst>
              <a:ext uri="{FF2B5EF4-FFF2-40B4-BE49-F238E27FC236}">
                <a16:creationId xmlns:a16="http://schemas.microsoft.com/office/drawing/2014/main" id="{DFFC6C83-1A5D-3CA6-7876-CFD9846A422B}"/>
              </a:ext>
            </a:extLst>
          </p:cNvPr>
          <p:cNvSpPr>
            <a:spLocks noGrp="1"/>
          </p:cNvSpPr>
          <p:nvPr>
            <p:ph sz="half" idx="1"/>
          </p:nvPr>
        </p:nvSpPr>
        <p:spPr/>
        <p:txBody>
          <a:bodyPr/>
          <a:lstStyle/>
          <a:p>
            <a:pPr marL="0" indent="0">
              <a:buNone/>
            </a:pPr>
            <a:r>
              <a:rPr lang="en-US" b="1" dirty="0" err="1">
                <a:latin typeface="Consolas" panose="020B0609020204030204" pitchFamily="49" charset="0"/>
                <a:cs typeface="Consolas" panose="020B0609020204030204" pitchFamily="49" charset="0"/>
              </a:rPr>
              <a:t>gdb</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myprogram</a:t>
            </a:r>
            <a:endParaRPr lang="en-US" b="1" dirty="0">
              <a:latin typeface="Consolas" panose="020B0609020204030204" pitchFamily="49" charset="0"/>
              <a:cs typeface="Consolas" panose="020B0609020204030204" pitchFamily="49" charset="0"/>
            </a:endParaRPr>
          </a:p>
          <a:p>
            <a:pPr marL="0" indent="0">
              <a:buNone/>
            </a:pPr>
            <a:r>
              <a:rPr lang="en-US" b="1" dirty="0">
                <a:latin typeface="Consolas" panose="020B0609020204030204" pitchFamily="49" charset="0"/>
                <a:cs typeface="Consolas" panose="020B0609020204030204" pitchFamily="49" charset="0"/>
              </a:rPr>
              <a:t>…</a:t>
            </a:r>
          </a:p>
          <a:p>
            <a:pPr marL="0" indent="0">
              <a:buNone/>
            </a:pP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gdb</a:t>
            </a:r>
            <a:r>
              <a:rPr lang="en-US" b="1" dirty="0">
                <a:latin typeface="Consolas" panose="020B0609020204030204" pitchFamily="49" charset="0"/>
                <a:cs typeface="Consolas" panose="020B0609020204030204" pitchFamily="49" charset="0"/>
              </a:rPr>
              <a:t>) run [</a:t>
            </a:r>
            <a:r>
              <a:rPr lang="en-US" b="1" dirty="0" err="1">
                <a:latin typeface="Consolas" panose="020B0609020204030204" pitchFamily="49" charset="0"/>
                <a:cs typeface="Consolas" panose="020B0609020204030204" pitchFamily="49" charset="0"/>
              </a:rPr>
              <a:t>args</a:t>
            </a:r>
            <a:r>
              <a:rPr lang="en-US" b="1" dirty="0">
                <a:latin typeface="Consolas" panose="020B0609020204030204" pitchFamily="49" charset="0"/>
                <a:cs typeface="Consolas" panose="020B0609020204030204" pitchFamily="49" charset="0"/>
              </a:rPr>
              <a:t>]</a:t>
            </a:r>
          </a:p>
          <a:p>
            <a:endParaRPr lang="en-US" dirty="0"/>
          </a:p>
          <a:p>
            <a:r>
              <a:rPr lang="en-US" dirty="0"/>
              <a:t>Pause, step through, and print out values during program execution</a:t>
            </a:r>
          </a:p>
          <a:p>
            <a:r>
              <a:rPr lang="en-US" dirty="0"/>
              <a:t>Helpful to track down bugs like crashes, infinite loops, functionality discrepancies, etc.</a:t>
            </a:r>
          </a:p>
          <a:p>
            <a:endParaRPr lang="en-US" dirty="0"/>
          </a:p>
        </p:txBody>
      </p:sp>
      <p:sp>
        <p:nvSpPr>
          <p:cNvPr id="9" name="Content Placeholder 8">
            <a:extLst>
              <a:ext uri="{FF2B5EF4-FFF2-40B4-BE49-F238E27FC236}">
                <a16:creationId xmlns:a16="http://schemas.microsoft.com/office/drawing/2014/main" id="{223F9E71-9131-C1C2-F281-509D0F6979AB}"/>
              </a:ext>
            </a:extLst>
          </p:cNvPr>
          <p:cNvSpPr>
            <a:spLocks noGrp="1"/>
          </p:cNvSpPr>
          <p:nvPr>
            <p:ph sz="half" idx="10"/>
          </p:nvPr>
        </p:nvSpPr>
        <p:spPr/>
        <p:txBody>
          <a:bodyPr/>
          <a:lstStyle/>
          <a:p>
            <a:pPr marL="0" indent="0">
              <a:buNone/>
            </a:pPr>
            <a:r>
              <a:rPr lang="en-US" b="1" dirty="0" err="1">
                <a:latin typeface="Consolas" panose="020B0609020204030204" pitchFamily="49" charset="0"/>
                <a:cs typeface="Consolas" panose="020B0609020204030204" pitchFamily="49" charset="0"/>
              </a:rPr>
              <a:t>valgrind</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myprogram</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args</a:t>
            </a:r>
            <a:r>
              <a:rPr lang="en-US" b="1" dirty="0">
                <a:latin typeface="Consolas" panose="020B0609020204030204" pitchFamily="49" charset="0"/>
                <a:cs typeface="Consolas" panose="020B0609020204030204" pitchFamily="49" charset="0"/>
              </a:rPr>
              <a:t>]</a:t>
            </a:r>
          </a:p>
          <a:p>
            <a:endParaRPr lang="en-US" dirty="0"/>
          </a:p>
          <a:p>
            <a:endParaRPr lang="en-US" dirty="0"/>
          </a:p>
          <a:p>
            <a:endParaRPr lang="en-US" dirty="0"/>
          </a:p>
          <a:p>
            <a:r>
              <a:rPr lang="en-US" dirty="0"/>
              <a:t>Observes program execution without interrupting it, prints findings.</a:t>
            </a:r>
          </a:p>
          <a:p>
            <a:r>
              <a:rPr lang="en-US" dirty="0"/>
              <a:t>Helpful (to a certain extent) to track down memory-related issues like buffer overflows, reading uninitialized memory, etc.</a:t>
            </a:r>
          </a:p>
        </p:txBody>
      </p:sp>
      <p:sp>
        <p:nvSpPr>
          <p:cNvPr id="10" name="Text Placeholder 9">
            <a:extLst>
              <a:ext uri="{FF2B5EF4-FFF2-40B4-BE49-F238E27FC236}">
                <a16:creationId xmlns:a16="http://schemas.microsoft.com/office/drawing/2014/main" id="{7E015813-837F-13CB-C3AB-B3803FB672AA}"/>
              </a:ext>
            </a:extLst>
          </p:cNvPr>
          <p:cNvSpPr>
            <a:spLocks noGrp="1"/>
          </p:cNvSpPr>
          <p:nvPr>
            <p:ph type="body" idx="11"/>
          </p:nvPr>
        </p:nvSpPr>
        <p:spPr/>
        <p:txBody>
          <a:bodyPr/>
          <a:lstStyle/>
          <a:p>
            <a:r>
              <a:rPr lang="en-US" dirty="0"/>
              <a:t>GDB</a:t>
            </a:r>
          </a:p>
        </p:txBody>
      </p:sp>
      <p:sp>
        <p:nvSpPr>
          <p:cNvPr id="11" name="Text Placeholder 10">
            <a:extLst>
              <a:ext uri="{FF2B5EF4-FFF2-40B4-BE49-F238E27FC236}">
                <a16:creationId xmlns:a16="http://schemas.microsoft.com/office/drawing/2014/main" id="{6CBCC2E2-63E3-F4FA-3E93-9B92BD40DB83}"/>
              </a:ext>
            </a:extLst>
          </p:cNvPr>
          <p:cNvSpPr>
            <a:spLocks noGrp="1"/>
          </p:cNvSpPr>
          <p:nvPr>
            <p:ph type="body" idx="12"/>
          </p:nvPr>
        </p:nvSpPr>
        <p:spPr/>
        <p:txBody>
          <a:bodyPr/>
          <a:lstStyle/>
          <a:p>
            <a:r>
              <a:rPr lang="en-US" dirty="0" err="1"/>
              <a:t>Valgrind</a:t>
            </a:r>
            <a:endParaRPr lang="en-US" dirty="0"/>
          </a:p>
        </p:txBody>
      </p:sp>
    </p:spTree>
    <p:extLst>
      <p:ext uri="{BB962C8B-B14F-4D97-AF65-F5344CB8AC3E}">
        <p14:creationId xmlns:p14="http://schemas.microsoft.com/office/powerpoint/2010/main" val="3017155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 </a:t>
            </a:r>
            <a:r>
              <a:rPr lang="en-US" dirty="0"/>
              <a:t>C Strings and Buffer Overflows</a:t>
            </a:r>
          </a:p>
          <a:p>
            <a:pPr>
              <a:tabLst>
                <a:tab pos="11599863" algn="r"/>
              </a:tabLst>
            </a:pPr>
            <a:r>
              <a:rPr lang="en-US" dirty="0"/>
              <a:t>Buffer Overflows, Security and </a:t>
            </a:r>
            <a:r>
              <a:rPr lang="en-US" dirty="0" err="1"/>
              <a:t>Valgrind</a:t>
            </a:r>
            <a:endParaRPr lang="en-US" dirty="0"/>
          </a:p>
          <a:p>
            <a:pPr>
              <a:tabLst>
                <a:tab pos="11599863" algn="r"/>
              </a:tabLst>
            </a:pPr>
            <a:r>
              <a:rPr lang="en-US" b="1" dirty="0">
                <a:solidFill>
                  <a:srgbClr val="FF0000"/>
                </a:solidFill>
              </a:rPr>
              <a:t>Debugging and Testing</a:t>
            </a:r>
          </a:p>
          <a:p>
            <a:pPr>
              <a:tabLst>
                <a:tab pos="11599863" algn="r"/>
              </a:tabLst>
            </a:pPr>
            <a:r>
              <a:rPr lang="en-US" dirty="0"/>
              <a:t>More about C Strings</a:t>
            </a:r>
          </a:p>
        </p:txBody>
      </p:sp>
      <p:sp>
        <p:nvSpPr>
          <p:cNvPr id="5" name="TextBox 4">
            <a:extLst>
              <a:ext uri="{FF2B5EF4-FFF2-40B4-BE49-F238E27FC236}">
                <a16:creationId xmlns:a16="http://schemas.microsoft.com/office/drawing/2014/main" id="{A39951B8-1E50-EE5C-E800-7F84A3B963A2}"/>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Tree>
    <p:extLst>
      <p:ext uri="{BB962C8B-B14F-4D97-AF65-F5344CB8AC3E}">
        <p14:creationId xmlns:p14="http://schemas.microsoft.com/office/powerpoint/2010/main" val="3722974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63B38-D2A6-325E-44DC-E8CD0D2D2CA6}"/>
              </a:ext>
            </a:extLst>
          </p:cNvPr>
          <p:cNvSpPr>
            <a:spLocks noGrp="1"/>
          </p:cNvSpPr>
          <p:nvPr>
            <p:ph type="title"/>
          </p:nvPr>
        </p:nvSpPr>
        <p:spPr/>
        <p:txBody>
          <a:bodyPr/>
          <a:lstStyle/>
          <a:p>
            <a:r>
              <a:rPr lang="en-US" dirty="0"/>
              <a:t>Debugging</a:t>
            </a:r>
          </a:p>
        </p:txBody>
      </p:sp>
      <p:sp>
        <p:nvSpPr>
          <p:cNvPr id="3" name="Content Placeholder 2">
            <a:extLst>
              <a:ext uri="{FF2B5EF4-FFF2-40B4-BE49-F238E27FC236}">
                <a16:creationId xmlns:a16="http://schemas.microsoft.com/office/drawing/2014/main" id="{76DEA7B9-DBAC-AF21-0A83-077EA4888266}"/>
              </a:ext>
            </a:extLst>
          </p:cNvPr>
          <p:cNvSpPr>
            <a:spLocks noGrp="1"/>
          </p:cNvSpPr>
          <p:nvPr>
            <p:ph idx="1"/>
          </p:nvPr>
        </p:nvSpPr>
        <p:spPr/>
        <p:txBody>
          <a:bodyPr/>
          <a:lstStyle/>
          <a:p>
            <a:pPr marL="0" indent="0">
              <a:buNone/>
            </a:pPr>
            <a:r>
              <a:rPr lang="en-US" dirty="0"/>
              <a:t>GDB and </a:t>
            </a:r>
            <a:r>
              <a:rPr lang="en-US" dirty="0" err="1"/>
              <a:t>Valgrind</a:t>
            </a:r>
            <a:r>
              <a:rPr lang="en-US" dirty="0"/>
              <a:t> will be essential tools throughout the quarter to find and squash bugs.</a:t>
            </a:r>
          </a:p>
          <a:p>
            <a:r>
              <a:rPr lang="en-US" dirty="0"/>
              <a:t>Emphasis on both tools and the debugging process: </a:t>
            </a:r>
            <a:r>
              <a:rPr lang="en-US" dirty="0">
                <a:hlinkClick r:id="rId3"/>
              </a:rPr>
              <a:t>http://cs107.stanford.edu/resources/debugging.html</a:t>
            </a:r>
            <a:r>
              <a:rPr lang="en-US" dirty="0"/>
              <a:t> </a:t>
            </a:r>
          </a:p>
          <a:p>
            <a:pPr lvl="1"/>
            <a:r>
              <a:rPr lang="en-US" dirty="0"/>
              <a:t>We’ll be relying on this checklist going forward for debugging – use the tips here as you work and come ask questions!</a:t>
            </a:r>
          </a:p>
          <a:p>
            <a:r>
              <a:rPr lang="en-US" dirty="0"/>
              <a:t>Debugging can certainly be frustrating sometimes!  Checklist emphasizes a methodical and systematic process that will save time in the long run.</a:t>
            </a:r>
          </a:p>
          <a:p>
            <a:r>
              <a:rPr lang="en-US" dirty="0"/>
              <a:t>Debugging also where we learn a lot about how our code works</a:t>
            </a:r>
          </a:p>
          <a:p>
            <a:pPr marL="0" indent="0">
              <a:buNone/>
            </a:pPr>
            <a:endParaRPr lang="en-US" dirty="0"/>
          </a:p>
          <a:p>
            <a:pPr marL="0" indent="0">
              <a:buNone/>
            </a:pPr>
            <a:r>
              <a:rPr lang="en-US" dirty="0"/>
              <a:t>How do you find bugs?  </a:t>
            </a:r>
            <a:r>
              <a:rPr lang="en-US" b="1" dirty="0"/>
              <a:t>Testing!</a:t>
            </a: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73210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141E9-E74F-A6DF-4A8A-A53252086050}"/>
              </a:ext>
            </a:extLst>
          </p:cNvPr>
          <p:cNvSpPr>
            <a:spLocks noGrp="1"/>
          </p:cNvSpPr>
          <p:nvPr>
            <p:ph type="title"/>
          </p:nvPr>
        </p:nvSpPr>
        <p:spPr/>
        <p:txBody>
          <a:bodyPr/>
          <a:lstStyle/>
          <a:p>
            <a:r>
              <a:rPr lang="en-US" dirty="0"/>
              <a:t>Testing</a:t>
            </a:r>
          </a:p>
        </p:txBody>
      </p:sp>
      <p:sp>
        <p:nvSpPr>
          <p:cNvPr id="3" name="Content Placeholder 2">
            <a:extLst>
              <a:ext uri="{FF2B5EF4-FFF2-40B4-BE49-F238E27FC236}">
                <a16:creationId xmlns:a16="http://schemas.microsoft.com/office/drawing/2014/main" id="{199290D4-8864-410E-4151-E43748556E7D}"/>
              </a:ext>
            </a:extLst>
          </p:cNvPr>
          <p:cNvSpPr>
            <a:spLocks noGrp="1"/>
          </p:cNvSpPr>
          <p:nvPr>
            <p:ph idx="1"/>
          </p:nvPr>
        </p:nvSpPr>
        <p:spPr/>
        <p:txBody>
          <a:bodyPr/>
          <a:lstStyle/>
          <a:p>
            <a:pPr marL="0" indent="0">
              <a:buNone/>
            </a:pPr>
            <a:r>
              <a:rPr lang="en-US" dirty="0"/>
              <a:t>Testing helps surface bugs and track progress in implementing a program.</a:t>
            </a:r>
          </a:p>
          <a:p>
            <a:pPr marL="0" indent="0">
              <a:buNone/>
            </a:pPr>
            <a:r>
              <a:rPr lang="en-US" b="1" dirty="0"/>
              <a:t>Opaque-box testing: </a:t>
            </a:r>
            <a:r>
              <a:rPr lang="en-US" dirty="0"/>
              <a:t>writing tests only considering the specification of what the program should do, without considering the implementation details/actual code</a:t>
            </a:r>
          </a:p>
          <a:p>
            <a:pPr marL="0" indent="0">
              <a:buNone/>
            </a:pPr>
            <a:r>
              <a:rPr lang="en-US" b="1" dirty="0"/>
              <a:t>Clear-box testing: </a:t>
            </a:r>
            <a:r>
              <a:rPr lang="en-US" dirty="0"/>
              <a:t>writing tests relying on knowledge of the design internals and code paths such as internal special cases, code structure, etc.</a:t>
            </a:r>
          </a:p>
          <a:p>
            <a:pPr marL="0" indent="0">
              <a:buNone/>
            </a:pPr>
            <a:r>
              <a:rPr lang="en-US" dirty="0">
                <a:hlinkClick r:id="rId2"/>
              </a:rPr>
              <a:t>http://cs107.stanford.edu/testing.html</a:t>
            </a:r>
            <a:r>
              <a:rPr lang="en-US" dirty="0"/>
              <a:t> </a:t>
            </a:r>
          </a:p>
          <a:p>
            <a:r>
              <a:rPr lang="en-US" i="1" dirty="0"/>
              <a:t>Test case size</a:t>
            </a:r>
            <a:r>
              <a:rPr lang="en-US" dirty="0"/>
              <a:t>: small tests help early on to catch bugs; large tests help later to stress test the system.</a:t>
            </a:r>
          </a:p>
          <a:p>
            <a:pPr marL="0" indent="0">
              <a:buNone/>
            </a:pPr>
            <a:r>
              <a:rPr lang="en-US" dirty="0"/>
              <a:t>Aim to write tests throughout the development of a program.</a:t>
            </a:r>
          </a:p>
          <a:p>
            <a:pPr lvl="1"/>
            <a:r>
              <a:rPr lang="en-US" b="1" dirty="0"/>
              <a:t>Before writing the program: </a:t>
            </a:r>
            <a:r>
              <a:rPr lang="en-US" dirty="0"/>
              <a:t>documents intended behavior, avoids code assumptions</a:t>
            </a:r>
          </a:p>
          <a:p>
            <a:pPr lvl="1"/>
            <a:r>
              <a:rPr lang="en-US" b="1" dirty="0"/>
              <a:t>During writing the program:</a:t>
            </a:r>
            <a:r>
              <a:rPr lang="en-US" dirty="0"/>
              <a:t> add additional test cases as needed</a:t>
            </a:r>
          </a:p>
          <a:p>
            <a:pPr marL="0" indent="0">
              <a:buNone/>
            </a:pPr>
            <a:r>
              <a:rPr lang="en-US" b="1" dirty="0"/>
              <a:t>Goal: incremental development, testing at each step.</a:t>
            </a:r>
          </a:p>
          <a:p>
            <a:endParaRPr lang="en-US" b="1" dirty="0"/>
          </a:p>
        </p:txBody>
      </p:sp>
    </p:spTree>
    <p:extLst>
      <p:ext uri="{BB962C8B-B14F-4D97-AF65-F5344CB8AC3E}">
        <p14:creationId xmlns:p14="http://schemas.microsoft.com/office/powerpoint/2010/main" val="278341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C Strings and Buffer Overflows</a:t>
            </a:r>
          </a:p>
          <a:p>
            <a:pPr>
              <a:tabLst>
                <a:tab pos="11599863" algn="r"/>
              </a:tabLst>
            </a:pPr>
            <a:r>
              <a:rPr lang="en-US" dirty="0"/>
              <a:t>Buffer Overflows, Security and </a:t>
            </a:r>
            <a:r>
              <a:rPr lang="en-US" dirty="0" err="1"/>
              <a:t>Valgrind</a:t>
            </a:r>
            <a:endParaRPr lang="en-US" dirty="0"/>
          </a:p>
          <a:p>
            <a:pPr>
              <a:tabLst>
                <a:tab pos="11599863" algn="r"/>
              </a:tabLst>
            </a:pPr>
            <a:r>
              <a:rPr lang="en-US" dirty="0"/>
              <a:t>Debugging and Testing</a:t>
            </a:r>
          </a:p>
          <a:p>
            <a:pPr>
              <a:tabLst>
                <a:tab pos="11599863" algn="r"/>
              </a:tabLst>
            </a:pPr>
            <a:r>
              <a:rPr lang="en-US" b="1" dirty="0">
                <a:solidFill>
                  <a:srgbClr val="FF0000"/>
                </a:solidFill>
              </a:rPr>
              <a:t>More about C Strings</a:t>
            </a:r>
          </a:p>
        </p:txBody>
      </p:sp>
      <p:sp>
        <p:nvSpPr>
          <p:cNvPr id="5" name="TextBox 4">
            <a:extLst>
              <a:ext uri="{FF2B5EF4-FFF2-40B4-BE49-F238E27FC236}">
                <a16:creationId xmlns:a16="http://schemas.microsoft.com/office/drawing/2014/main" id="{A39951B8-1E50-EE5C-E800-7F84A3B963A2}"/>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Tree>
    <p:extLst>
      <p:ext uri="{BB962C8B-B14F-4D97-AF65-F5344CB8AC3E}">
        <p14:creationId xmlns:p14="http://schemas.microsoft.com/office/powerpoint/2010/main" val="2607729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EF6F1-A55E-EF91-EB4D-6CD9A4780692}"/>
              </a:ext>
            </a:extLst>
          </p:cNvPr>
          <p:cNvSpPr>
            <a:spLocks noGrp="1"/>
          </p:cNvSpPr>
          <p:nvPr>
            <p:ph type="title"/>
          </p:nvPr>
        </p:nvSpPr>
        <p:spPr/>
        <p:txBody>
          <a:bodyPr/>
          <a:lstStyle/>
          <a:p>
            <a:r>
              <a:rPr lang="en-US" dirty="0"/>
              <a:t>More about C Strings</a:t>
            </a:r>
          </a:p>
        </p:txBody>
      </p:sp>
      <p:sp>
        <p:nvSpPr>
          <p:cNvPr id="3" name="Content Placeholder 2">
            <a:extLst>
              <a:ext uri="{FF2B5EF4-FFF2-40B4-BE49-F238E27FC236}">
                <a16:creationId xmlns:a16="http://schemas.microsoft.com/office/drawing/2014/main" id="{B839671A-94EA-7E44-BC06-C3B582762255}"/>
              </a:ext>
            </a:extLst>
          </p:cNvPr>
          <p:cNvSpPr>
            <a:spLocks noGrp="1"/>
          </p:cNvSpPr>
          <p:nvPr>
            <p:ph idx="1"/>
          </p:nvPr>
        </p:nvSpPr>
        <p:spPr/>
        <p:txBody>
          <a:bodyPr/>
          <a:lstStyle/>
          <a:p>
            <a:pPr marL="0" indent="0">
              <a:buNone/>
            </a:pPr>
            <a:r>
              <a:rPr lang="en-US" dirty="0"/>
              <a:t>C strings can be represented as </a:t>
            </a:r>
            <a:r>
              <a:rPr lang="en-US" b="1" dirty="0"/>
              <a:t>char[]</a:t>
            </a:r>
            <a:r>
              <a:rPr lang="en-US" dirty="0"/>
              <a:t> or </a:t>
            </a:r>
            <a:r>
              <a:rPr lang="en-US" b="1" dirty="0"/>
              <a:t>char *</a:t>
            </a:r>
            <a:r>
              <a:rPr lang="en-US" dirty="0"/>
              <a:t>.</a:t>
            </a:r>
          </a:p>
          <a:p>
            <a:r>
              <a:rPr lang="en-US" dirty="0"/>
              <a:t>When we create </a:t>
            </a:r>
            <a:r>
              <a:rPr lang="en-US" b="1" dirty="0"/>
              <a:t>char[]</a:t>
            </a:r>
            <a:r>
              <a:rPr lang="en-US" dirty="0"/>
              <a:t>, we are creating space for characters</a:t>
            </a:r>
          </a:p>
          <a:p>
            <a:r>
              <a:rPr lang="en-US" dirty="0"/>
              <a:t>When we create </a:t>
            </a:r>
            <a:r>
              <a:rPr lang="en-US" b="1" dirty="0"/>
              <a:t>char *</a:t>
            </a:r>
            <a:r>
              <a:rPr lang="en-US" dirty="0"/>
              <a:t>, we are creating space for an address of character(s)</a:t>
            </a:r>
          </a:p>
          <a:p>
            <a:r>
              <a:rPr lang="en-US" dirty="0"/>
              <a:t>Strings are implicitly converted to char * when passed as parameters</a:t>
            </a:r>
          </a:p>
          <a:p>
            <a:pPr lvl="1"/>
            <a:r>
              <a:rPr lang="en-US" dirty="0"/>
              <a:t>E.g. all string functions take char * parameters, but accept char[]</a:t>
            </a:r>
          </a:p>
          <a:p>
            <a:r>
              <a:rPr lang="en-US" dirty="0"/>
              <a:t>Both </a:t>
            </a:r>
            <a:r>
              <a:rPr lang="en-US" b="1" dirty="0"/>
              <a:t>char[]</a:t>
            </a:r>
            <a:r>
              <a:rPr lang="en-US" dirty="0"/>
              <a:t> and </a:t>
            </a:r>
            <a:r>
              <a:rPr lang="en-US" b="1" dirty="0"/>
              <a:t>char *</a:t>
            </a:r>
            <a:r>
              <a:rPr lang="en-US" dirty="0"/>
              <a:t> work as strings - both let us access characters using </a:t>
            </a:r>
            <a:r>
              <a:rPr lang="en-US" b="1" dirty="0"/>
              <a:t>[]</a:t>
            </a:r>
            <a:r>
              <a:rPr lang="en-US" dirty="0"/>
              <a:t>, and both can be passed as parameters to string functions since they are passed as a </a:t>
            </a:r>
            <a:r>
              <a:rPr lang="en-US" b="1" dirty="0"/>
              <a:t>char * </a:t>
            </a:r>
            <a:r>
              <a:rPr lang="en-US" dirty="0"/>
              <a:t>when passed in anyway.</a:t>
            </a:r>
          </a:p>
          <a:p>
            <a:r>
              <a:rPr lang="en-US" dirty="0"/>
              <a:t>A char * is technically a pointer to a </a:t>
            </a:r>
            <a:r>
              <a:rPr lang="en-US" b="1" u="sng" dirty="0"/>
              <a:t>single character</a:t>
            </a:r>
            <a:r>
              <a:rPr lang="en-US" dirty="0"/>
              <a:t>.  But we commonly use char * as string by having the character it points to be followed by more characters and ultimately a null terminator. But a char * could also just point to a single character (not a string).</a:t>
            </a:r>
          </a:p>
          <a:p>
            <a:endParaRPr lang="en-US" dirty="0"/>
          </a:p>
          <a:p>
            <a:pPr lvl="1"/>
            <a:endParaRPr lang="en-US" dirty="0"/>
          </a:p>
          <a:p>
            <a:endParaRPr lang="en-US" dirty="0"/>
          </a:p>
        </p:txBody>
      </p:sp>
    </p:spTree>
    <p:extLst>
      <p:ext uri="{BB962C8B-B14F-4D97-AF65-F5344CB8AC3E}">
        <p14:creationId xmlns:p14="http://schemas.microsoft.com/office/powerpoint/2010/main" val="319848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9E3F7-67A0-2AC3-F716-0562264EB26C}"/>
              </a:ext>
            </a:extLst>
          </p:cNvPr>
          <p:cNvSpPr>
            <a:spLocks noGrp="1"/>
          </p:cNvSpPr>
          <p:nvPr>
            <p:ph type="title"/>
          </p:nvPr>
        </p:nvSpPr>
        <p:spPr/>
        <p:txBody>
          <a:bodyPr/>
          <a:lstStyle/>
          <a:p>
            <a:r>
              <a:rPr lang="en-US" dirty="0"/>
              <a:t>char * vs. char[]</a:t>
            </a:r>
          </a:p>
        </p:txBody>
      </p:sp>
      <p:graphicFrame>
        <p:nvGraphicFramePr>
          <p:cNvPr id="4" name="Content Placeholder 3">
            <a:extLst>
              <a:ext uri="{FF2B5EF4-FFF2-40B4-BE49-F238E27FC236}">
                <a16:creationId xmlns:a16="http://schemas.microsoft.com/office/drawing/2014/main" id="{B103127F-FEC3-A403-DE45-3FE9D845F53C}"/>
              </a:ext>
            </a:extLst>
          </p:cNvPr>
          <p:cNvGraphicFramePr>
            <a:graphicFrameLocks noGrp="1"/>
          </p:cNvGraphicFramePr>
          <p:nvPr>
            <p:ph idx="1"/>
            <p:extLst>
              <p:ext uri="{D42A27DB-BD31-4B8C-83A1-F6EECF244321}">
                <p14:modId xmlns:p14="http://schemas.microsoft.com/office/powerpoint/2010/main" val="908693344"/>
              </p:ext>
            </p:extLst>
          </p:nvPr>
        </p:nvGraphicFramePr>
        <p:xfrm>
          <a:off x="152400" y="1295400"/>
          <a:ext cx="11811000" cy="1645920"/>
        </p:xfrm>
        <a:graphic>
          <a:graphicData uri="http://schemas.openxmlformats.org/drawingml/2006/table">
            <a:tbl>
              <a:tblPr firstRow="1" bandRow="1">
                <a:tableStyleId>{793D81CF-94F2-401A-BA57-92F5A7B2D0C5}</a:tableStyleId>
              </a:tblPr>
              <a:tblGrid>
                <a:gridCol w="5905500">
                  <a:extLst>
                    <a:ext uri="{9D8B030D-6E8A-4147-A177-3AD203B41FA5}">
                      <a16:colId xmlns:a16="http://schemas.microsoft.com/office/drawing/2014/main" val="729266895"/>
                    </a:ext>
                  </a:extLst>
                </a:gridCol>
                <a:gridCol w="5905500">
                  <a:extLst>
                    <a:ext uri="{9D8B030D-6E8A-4147-A177-3AD203B41FA5}">
                      <a16:colId xmlns:a16="http://schemas.microsoft.com/office/drawing/2014/main" val="4089540281"/>
                    </a:ext>
                  </a:extLst>
                </a:gridCol>
              </a:tblGrid>
              <a:tr h="370840">
                <a:tc>
                  <a:txBody>
                    <a:bodyPr/>
                    <a:lstStyle/>
                    <a:p>
                      <a:pPr algn="ctr"/>
                      <a:r>
                        <a:rPr lang="en-US" sz="2400" dirty="0"/>
                        <a:t>char *</a:t>
                      </a:r>
                    </a:p>
                  </a:txBody>
                  <a:tcPr/>
                </a:tc>
                <a:tc>
                  <a:txBody>
                    <a:bodyPr/>
                    <a:lstStyle/>
                    <a:p>
                      <a:pPr algn="ctr"/>
                      <a:r>
                        <a:rPr lang="en-US" sz="2400" dirty="0"/>
                        <a:t>char[]</a:t>
                      </a:r>
                    </a:p>
                  </a:txBody>
                  <a:tcPr/>
                </a:tc>
                <a:extLst>
                  <a:ext uri="{0D108BD9-81ED-4DB2-BD59-A6C34878D82A}">
                    <a16:rowId xmlns:a16="http://schemas.microsoft.com/office/drawing/2014/main" val="1797293518"/>
                  </a:ext>
                </a:extLst>
              </a:tr>
              <a:tr h="370840">
                <a:tc>
                  <a:txBody>
                    <a:bodyPr/>
                    <a:lstStyle/>
                    <a:p>
                      <a:r>
                        <a:rPr lang="en-US" sz="2400" dirty="0"/>
                        <a:t>8 bytes big, stores an address.  Create one when you want to create a string without creating new characters.</a:t>
                      </a:r>
                    </a:p>
                  </a:txBody>
                  <a:tcPr/>
                </a:tc>
                <a:tc>
                  <a:txBody>
                    <a:bodyPr/>
                    <a:lstStyle/>
                    <a:p>
                      <a:r>
                        <a:rPr lang="en-US" sz="2400" dirty="0"/>
                        <a:t>Any # of bytes big, stores characters.  Create one when you want to create a string with new space for its characters.</a:t>
                      </a:r>
                    </a:p>
                  </a:txBody>
                  <a:tcPr/>
                </a:tc>
                <a:extLst>
                  <a:ext uri="{0D108BD9-81ED-4DB2-BD59-A6C34878D82A}">
                    <a16:rowId xmlns:a16="http://schemas.microsoft.com/office/drawing/2014/main" val="576525247"/>
                  </a:ext>
                </a:extLst>
              </a:tr>
            </a:tbl>
          </a:graphicData>
        </a:graphic>
      </p:graphicFrame>
    </p:spTree>
    <p:extLst>
      <p:ext uri="{BB962C8B-B14F-4D97-AF65-F5344CB8AC3E}">
        <p14:creationId xmlns:p14="http://schemas.microsoft.com/office/powerpoint/2010/main" val="2907587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CC2C4-066C-1CA8-4A5E-1FC2FAFA26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F21294-D714-D0FD-FC01-E7682732A2E0}"/>
              </a:ext>
            </a:extLst>
          </p:cNvPr>
          <p:cNvSpPr>
            <a:spLocks noGrp="1"/>
          </p:cNvSpPr>
          <p:nvPr>
            <p:ph type="title"/>
          </p:nvPr>
        </p:nvSpPr>
        <p:spPr/>
        <p:txBody>
          <a:bodyPr/>
          <a:lstStyle/>
          <a:p>
            <a:r>
              <a:rPr lang="en-US" dirty="0"/>
              <a:t>char * vs. char[]</a:t>
            </a:r>
          </a:p>
        </p:txBody>
      </p:sp>
      <p:graphicFrame>
        <p:nvGraphicFramePr>
          <p:cNvPr id="4" name="Content Placeholder 3">
            <a:extLst>
              <a:ext uri="{FF2B5EF4-FFF2-40B4-BE49-F238E27FC236}">
                <a16:creationId xmlns:a16="http://schemas.microsoft.com/office/drawing/2014/main" id="{29EE2D4E-6231-E5C5-F914-71B013229F4D}"/>
              </a:ext>
            </a:extLst>
          </p:cNvPr>
          <p:cNvGraphicFramePr>
            <a:graphicFrameLocks noGrp="1"/>
          </p:cNvGraphicFramePr>
          <p:nvPr>
            <p:ph idx="1"/>
            <p:extLst>
              <p:ext uri="{D42A27DB-BD31-4B8C-83A1-F6EECF244321}">
                <p14:modId xmlns:p14="http://schemas.microsoft.com/office/powerpoint/2010/main" val="2324811013"/>
              </p:ext>
            </p:extLst>
          </p:nvPr>
        </p:nvGraphicFramePr>
        <p:xfrm>
          <a:off x="152400" y="1295400"/>
          <a:ext cx="11811000" cy="2103120"/>
        </p:xfrm>
        <a:graphic>
          <a:graphicData uri="http://schemas.openxmlformats.org/drawingml/2006/table">
            <a:tbl>
              <a:tblPr firstRow="1" bandRow="1">
                <a:tableStyleId>{793D81CF-94F2-401A-BA57-92F5A7B2D0C5}</a:tableStyleId>
              </a:tblPr>
              <a:tblGrid>
                <a:gridCol w="5905500">
                  <a:extLst>
                    <a:ext uri="{9D8B030D-6E8A-4147-A177-3AD203B41FA5}">
                      <a16:colId xmlns:a16="http://schemas.microsoft.com/office/drawing/2014/main" val="729266895"/>
                    </a:ext>
                  </a:extLst>
                </a:gridCol>
                <a:gridCol w="5905500">
                  <a:extLst>
                    <a:ext uri="{9D8B030D-6E8A-4147-A177-3AD203B41FA5}">
                      <a16:colId xmlns:a16="http://schemas.microsoft.com/office/drawing/2014/main" val="4089540281"/>
                    </a:ext>
                  </a:extLst>
                </a:gridCol>
              </a:tblGrid>
              <a:tr h="370840">
                <a:tc>
                  <a:txBody>
                    <a:bodyPr/>
                    <a:lstStyle/>
                    <a:p>
                      <a:pPr algn="ctr"/>
                      <a:r>
                        <a:rPr lang="en-US" sz="2400" dirty="0"/>
                        <a:t>char *</a:t>
                      </a:r>
                    </a:p>
                  </a:txBody>
                  <a:tcPr/>
                </a:tc>
                <a:tc>
                  <a:txBody>
                    <a:bodyPr/>
                    <a:lstStyle/>
                    <a:p>
                      <a:pPr algn="ctr"/>
                      <a:r>
                        <a:rPr lang="en-US" sz="2400" dirty="0"/>
                        <a:t>char[]</a:t>
                      </a:r>
                    </a:p>
                  </a:txBody>
                  <a:tcPr/>
                </a:tc>
                <a:extLst>
                  <a:ext uri="{0D108BD9-81ED-4DB2-BD59-A6C34878D82A}">
                    <a16:rowId xmlns:a16="http://schemas.microsoft.com/office/drawing/2014/main" val="1797293518"/>
                  </a:ext>
                </a:extLst>
              </a:tr>
              <a:tr h="370840">
                <a:tc>
                  <a:txBody>
                    <a:bodyPr/>
                    <a:lstStyle/>
                    <a:p>
                      <a:r>
                        <a:rPr lang="en-US" sz="2400" dirty="0"/>
                        <a:t>8 bytes big, stores an address.  Create one when you want to create a string without creating new characters.</a:t>
                      </a:r>
                    </a:p>
                  </a:txBody>
                  <a:tcPr/>
                </a:tc>
                <a:tc>
                  <a:txBody>
                    <a:bodyPr/>
                    <a:lstStyle/>
                    <a:p>
                      <a:r>
                        <a:rPr lang="en-US" sz="2400" dirty="0"/>
                        <a:t>Any # of bytes big, stores characters.  Create one when you want to create a string with new space for its characters.</a:t>
                      </a:r>
                    </a:p>
                  </a:txBody>
                  <a:tcPr/>
                </a:tc>
                <a:extLst>
                  <a:ext uri="{0D108BD9-81ED-4DB2-BD59-A6C34878D82A}">
                    <a16:rowId xmlns:a16="http://schemas.microsoft.com/office/drawing/2014/main" val="576525247"/>
                  </a:ext>
                </a:extLst>
              </a:tr>
              <a:tr h="370840">
                <a:tc>
                  <a:txBody>
                    <a:bodyPr/>
                    <a:lstStyle/>
                    <a:p>
                      <a:r>
                        <a:rPr lang="en-US" sz="2400" dirty="0"/>
                        <a:t>We can use [] to get individual characters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We can use [] to get individual characters</a:t>
                      </a:r>
                    </a:p>
                  </a:txBody>
                  <a:tcPr/>
                </a:tc>
                <a:extLst>
                  <a:ext uri="{0D108BD9-81ED-4DB2-BD59-A6C34878D82A}">
                    <a16:rowId xmlns:a16="http://schemas.microsoft.com/office/drawing/2014/main" val="3490606243"/>
                  </a:ext>
                </a:extLst>
              </a:tr>
            </a:tbl>
          </a:graphicData>
        </a:graphic>
      </p:graphicFrame>
    </p:spTree>
    <p:extLst>
      <p:ext uri="{BB962C8B-B14F-4D97-AF65-F5344CB8AC3E}">
        <p14:creationId xmlns:p14="http://schemas.microsoft.com/office/powerpoint/2010/main" val="2188924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F9C2C-65F3-DCD2-9DF8-42C83CEC03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EA56EC-FDE3-C180-41A9-3118531957F9}"/>
              </a:ext>
            </a:extLst>
          </p:cNvPr>
          <p:cNvSpPr>
            <a:spLocks noGrp="1"/>
          </p:cNvSpPr>
          <p:nvPr>
            <p:ph type="title"/>
          </p:nvPr>
        </p:nvSpPr>
        <p:spPr/>
        <p:txBody>
          <a:bodyPr/>
          <a:lstStyle/>
          <a:p>
            <a:r>
              <a:rPr lang="en-US" dirty="0"/>
              <a:t>char * vs. char[]</a:t>
            </a:r>
          </a:p>
        </p:txBody>
      </p:sp>
      <p:graphicFrame>
        <p:nvGraphicFramePr>
          <p:cNvPr id="4" name="Content Placeholder 3">
            <a:extLst>
              <a:ext uri="{FF2B5EF4-FFF2-40B4-BE49-F238E27FC236}">
                <a16:creationId xmlns:a16="http://schemas.microsoft.com/office/drawing/2014/main" id="{B6136B10-181C-C038-0912-673F6C164F52}"/>
              </a:ext>
            </a:extLst>
          </p:cNvPr>
          <p:cNvGraphicFramePr>
            <a:graphicFrameLocks noGrp="1"/>
          </p:cNvGraphicFramePr>
          <p:nvPr>
            <p:ph idx="1"/>
            <p:extLst>
              <p:ext uri="{D42A27DB-BD31-4B8C-83A1-F6EECF244321}">
                <p14:modId xmlns:p14="http://schemas.microsoft.com/office/powerpoint/2010/main" val="3186170279"/>
              </p:ext>
            </p:extLst>
          </p:nvPr>
        </p:nvGraphicFramePr>
        <p:xfrm>
          <a:off x="152400" y="1295400"/>
          <a:ext cx="11811000" cy="2926080"/>
        </p:xfrm>
        <a:graphic>
          <a:graphicData uri="http://schemas.openxmlformats.org/drawingml/2006/table">
            <a:tbl>
              <a:tblPr firstRow="1" bandRow="1">
                <a:tableStyleId>{793D81CF-94F2-401A-BA57-92F5A7B2D0C5}</a:tableStyleId>
              </a:tblPr>
              <a:tblGrid>
                <a:gridCol w="5905500">
                  <a:extLst>
                    <a:ext uri="{9D8B030D-6E8A-4147-A177-3AD203B41FA5}">
                      <a16:colId xmlns:a16="http://schemas.microsoft.com/office/drawing/2014/main" val="729266895"/>
                    </a:ext>
                  </a:extLst>
                </a:gridCol>
                <a:gridCol w="5905500">
                  <a:extLst>
                    <a:ext uri="{9D8B030D-6E8A-4147-A177-3AD203B41FA5}">
                      <a16:colId xmlns:a16="http://schemas.microsoft.com/office/drawing/2014/main" val="4089540281"/>
                    </a:ext>
                  </a:extLst>
                </a:gridCol>
              </a:tblGrid>
              <a:tr h="370840">
                <a:tc>
                  <a:txBody>
                    <a:bodyPr/>
                    <a:lstStyle/>
                    <a:p>
                      <a:pPr algn="ctr"/>
                      <a:r>
                        <a:rPr lang="en-US" sz="2400" dirty="0"/>
                        <a:t>char *</a:t>
                      </a:r>
                    </a:p>
                  </a:txBody>
                  <a:tcPr/>
                </a:tc>
                <a:tc>
                  <a:txBody>
                    <a:bodyPr/>
                    <a:lstStyle/>
                    <a:p>
                      <a:pPr algn="ctr"/>
                      <a:r>
                        <a:rPr lang="en-US" sz="2400" dirty="0"/>
                        <a:t>char[]</a:t>
                      </a:r>
                    </a:p>
                  </a:txBody>
                  <a:tcPr/>
                </a:tc>
                <a:extLst>
                  <a:ext uri="{0D108BD9-81ED-4DB2-BD59-A6C34878D82A}">
                    <a16:rowId xmlns:a16="http://schemas.microsoft.com/office/drawing/2014/main" val="1797293518"/>
                  </a:ext>
                </a:extLst>
              </a:tr>
              <a:tr h="370840">
                <a:tc>
                  <a:txBody>
                    <a:bodyPr/>
                    <a:lstStyle/>
                    <a:p>
                      <a:r>
                        <a:rPr lang="en-US" sz="2400" dirty="0"/>
                        <a:t>8 bytes big, stores an address.  Create one when you want to create a string without creating new characters.</a:t>
                      </a:r>
                    </a:p>
                  </a:txBody>
                  <a:tcPr/>
                </a:tc>
                <a:tc>
                  <a:txBody>
                    <a:bodyPr/>
                    <a:lstStyle/>
                    <a:p>
                      <a:r>
                        <a:rPr lang="en-US" sz="2400" dirty="0"/>
                        <a:t>Any # of bytes big, stores characters.  Create one when you want to create a string with new space for its characters.</a:t>
                      </a:r>
                    </a:p>
                  </a:txBody>
                  <a:tcPr/>
                </a:tc>
                <a:extLst>
                  <a:ext uri="{0D108BD9-81ED-4DB2-BD59-A6C34878D82A}">
                    <a16:rowId xmlns:a16="http://schemas.microsoft.com/office/drawing/2014/main" val="576525247"/>
                  </a:ext>
                </a:extLst>
              </a:tr>
              <a:tr h="370840">
                <a:tc>
                  <a:txBody>
                    <a:bodyPr/>
                    <a:lstStyle/>
                    <a:p>
                      <a:r>
                        <a:rPr lang="en-US" sz="2400" dirty="0"/>
                        <a:t>We can use [] to get individual characters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We can use [] to get individual characters</a:t>
                      </a:r>
                    </a:p>
                  </a:txBody>
                  <a:tcPr/>
                </a:tc>
                <a:extLst>
                  <a:ext uri="{0D108BD9-81ED-4DB2-BD59-A6C34878D82A}">
                    <a16:rowId xmlns:a16="http://schemas.microsoft.com/office/drawing/2014/main" val="3490606243"/>
                  </a:ext>
                </a:extLst>
              </a:tr>
              <a:tr h="370840">
                <a:tc>
                  <a:txBody>
                    <a:bodyPr/>
                    <a:lstStyle/>
                    <a:p>
                      <a:r>
                        <a:rPr lang="en-US" sz="2400" dirty="0"/>
                        <a:t>We can use it with string functions like </a:t>
                      </a:r>
                      <a:r>
                        <a:rPr lang="en-US" sz="2400" b="1" dirty="0" err="1"/>
                        <a:t>strlen</a:t>
                      </a:r>
                      <a:r>
                        <a:rPr lang="en-US" sz="2400" b="1" dirty="0"/>
                        <a:t> – </a:t>
                      </a:r>
                      <a:r>
                        <a:rPr lang="en-US" sz="2400" b="0" dirty="0"/>
                        <a:t>string functions take char *s as parameters.</a:t>
                      </a:r>
                      <a:endParaRPr lang="en-US" sz="2400" dirty="0"/>
                    </a:p>
                  </a:txBody>
                  <a:tcPr/>
                </a:tc>
                <a:tc>
                  <a:txBody>
                    <a:bodyPr/>
                    <a:lstStyle/>
                    <a:p>
                      <a:r>
                        <a:rPr lang="en-US" sz="2400" dirty="0"/>
                        <a:t>We can use it with string functions like </a:t>
                      </a:r>
                      <a:r>
                        <a:rPr lang="en-US" sz="2400" b="1" dirty="0" err="1"/>
                        <a:t>strlen</a:t>
                      </a:r>
                      <a:r>
                        <a:rPr lang="en-US" sz="2400" b="1" dirty="0"/>
                        <a:t> </a:t>
                      </a:r>
                      <a:r>
                        <a:rPr lang="en-US" sz="2400" b="0" dirty="0"/>
                        <a:t>– will be passed as a char *.</a:t>
                      </a:r>
                      <a:endParaRPr lang="en-US" sz="2400" dirty="0"/>
                    </a:p>
                  </a:txBody>
                  <a:tcPr/>
                </a:tc>
                <a:extLst>
                  <a:ext uri="{0D108BD9-81ED-4DB2-BD59-A6C34878D82A}">
                    <a16:rowId xmlns:a16="http://schemas.microsoft.com/office/drawing/2014/main" val="1793173384"/>
                  </a:ext>
                </a:extLst>
              </a:tr>
            </a:tbl>
          </a:graphicData>
        </a:graphic>
      </p:graphicFrame>
    </p:spTree>
    <p:extLst>
      <p:ext uri="{BB962C8B-B14F-4D97-AF65-F5344CB8AC3E}">
        <p14:creationId xmlns:p14="http://schemas.microsoft.com/office/powerpoint/2010/main" val="498112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9A666-7051-0C7F-CAA3-28A1097506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059B1F-D4A2-65E2-4C13-5ABFE9A77751}"/>
              </a:ext>
            </a:extLst>
          </p:cNvPr>
          <p:cNvSpPr>
            <a:spLocks noGrp="1"/>
          </p:cNvSpPr>
          <p:nvPr>
            <p:ph type="title"/>
          </p:nvPr>
        </p:nvSpPr>
        <p:spPr/>
        <p:txBody>
          <a:bodyPr/>
          <a:lstStyle/>
          <a:p>
            <a:r>
              <a:rPr lang="en-US" dirty="0"/>
              <a:t>char * vs. char[]</a:t>
            </a:r>
          </a:p>
        </p:txBody>
      </p:sp>
      <p:graphicFrame>
        <p:nvGraphicFramePr>
          <p:cNvPr id="4" name="Content Placeholder 3">
            <a:extLst>
              <a:ext uri="{FF2B5EF4-FFF2-40B4-BE49-F238E27FC236}">
                <a16:creationId xmlns:a16="http://schemas.microsoft.com/office/drawing/2014/main" id="{24F8D5AF-4E7D-E2D7-5AA3-BECA2DDB83D3}"/>
              </a:ext>
            </a:extLst>
          </p:cNvPr>
          <p:cNvGraphicFramePr>
            <a:graphicFrameLocks noGrp="1"/>
          </p:cNvGraphicFramePr>
          <p:nvPr>
            <p:ph idx="1"/>
            <p:extLst>
              <p:ext uri="{D42A27DB-BD31-4B8C-83A1-F6EECF244321}">
                <p14:modId xmlns:p14="http://schemas.microsoft.com/office/powerpoint/2010/main" val="2655372309"/>
              </p:ext>
            </p:extLst>
          </p:nvPr>
        </p:nvGraphicFramePr>
        <p:xfrm>
          <a:off x="152400" y="1295400"/>
          <a:ext cx="11811000" cy="5577840"/>
        </p:xfrm>
        <a:graphic>
          <a:graphicData uri="http://schemas.openxmlformats.org/drawingml/2006/table">
            <a:tbl>
              <a:tblPr firstRow="1" bandRow="1">
                <a:tableStyleId>{793D81CF-94F2-401A-BA57-92F5A7B2D0C5}</a:tableStyleId>
              </a:tblPr>
              <a:tblGrid>
                <a:gridCol w="5905500">
                  <a:extLst>
                    <a:ext uri="{9D8B030D-6E8A-4147-A177-3AD203B41FA5}">
                      <a16:colId xmlns:a16="http://schemas.microsoft.com/office/drawing/2014/main" val="729266895"/>
                    </a:ext>
                  </a:extLst>
                </a:gridCol>
                <a:gridCol w="5905500">
                  <a:extLst>
                    <a:ext uri="{9D8B030D-6E8A-4147-A177-3AD203B41FA5}">
                      <a16:colId xmlns:a16="http://schemas.microsoft.com/office/drawing/2014/main" val="4089540281"/>
                    </a:ext>
                  </a:extLst>
                </a:gridCol>
              </a:tblGrid>
              <a:tr h="370840">
                <a:tc>
                  <a:txBody>
                    <a:bodyPr/>
                    <a:lstStyle/>
                    <a:p>
                      <a:pPr algn="ctr"/>
                      <a:r>
                        <a:rPr lang="en-US" sz="2400" dirty="0"/>
                        <a:t>char *</a:t>
                      </a:r>
                    </a:p>
                  </a:txBody>
                  <a:tcPr/>
                </a:tc>
                <a:tc>
                  <a:txBody>
                    <a:bodyPr/>
                    <a:lstStyle/>
                    <a:p>
                      <a:pPr algn="ctr"/>
                      <a:r>
                        <a:rPr lang="en-US" sz="2400" dirty="0"/>
                        <a:t>char[]</a:t>
                      </a:r>
                    </a:p>
                  </a:txBody>
                  <a:tcPr/>
                </a:tc>
                <a:extLst>
                  <a:ext uri="{0D108BD9-81ED-4DB2-BD59-A6C34878D82A}">
                    <a16:rowId xmlns:a16="http://schemas.microsoft.com/office/drawing/2014/main" val="1797293518"/>
                  </a:ext>
                </a:extLst>
              </a:tr>
              <a:tr h="370840">
                <a:tc>
                  <a:txBody>
                    <a:bodyPr/>
                    <a:lstStyle/>
                    <a:p>
                      <a:r>
                        <a:rPr lang="en-US" sz="2400" dirty="0"/>
                        <a:t>8 bytes big, stores an address.  Create one when you want to create a string without creating new characters.</a:t>
                      </a:r>
                    </a:p>
                  </a:txBody>
                  <a:tcPr/>
                </a:tc>
                <a:tc>
                  <a:txBody>
                    <a:bodyPr/>
                    <a:lstStyle/>
                    <a:p>
                      <a:r>
                        <a:rPr lang="en-US" sz="2400" dirty="0"/>
                        <a:t>Any # of bytes big, stores characters.  Create one when you want to create a string with new space for its characters.</a:t>
                      </a:r>
                    </a:p>
                  </a:txBody>
                  <a:tcPr/>
                </a:tc>
                <a:extLst>
                  <a:ext uri="{0D108BD9-81ED-4DB2-BD59-A6C34878D82A}">
                    <a16:rowId xmlns:a16="http://schemas.microsoft.com/office/drawing/2014/main" val="576525247"/>
                  </a:ext>
                </a:extLst>
              </a:tr>
              <a:tr h="370840">
                <a:tc>
                  <a:txBody>
                    <a:bodyPr/>
                    <a:lstStyle/>
                    <a:p>
                      <a:r>
                        <a:rPr lang="en-US" sz="2400" dirty="0"/>
                        <a:t>We can use [] to get individual characters and add to it to get a pointer further in the string.</a:t>
                      </a:r>
                    </a:p>
                  </a:txBody>
                  <a:tcPr/>
                </a:tc>
                <a:tc>
                  <a:txBody>
                    <a:bodyPr/>
                    <a:lstStyle/>
                    <a:p>
                      <a:r>
                        <a:rPr lang="en-US" sz="2400" dirty="0"/>
                        <a:t>We can use [] to get individual characters and add to it to get a pointer further in the string.</a:t>
                      </a:r>
                    </a:p>
                  </a:txBody>
                  <a:tcPr/>
                </a:tc>
                <a:extLst>
                  <a:ext uri="{0D108BD9-81ED-4DB2-BD59-A6C34878D82A}">
                    <a16:rowId xmlns:a16="http://schemas.microsoft.com/office/drawing/2014/main" val="3490606243"/>
                  </a:ext>
                </a:extLst>
              </a:tr>
              <a:tr h="370840">
                <a:tc>
                  <a:txBody>
                    <a:bodyPr/>
                    <a:lstStyle/>
                    <a:p>
                      <a:r>
                        <a:rPr lang="en-US" sz="2400" dirty="0"/>
                        <a:t>We can use it with string functions like </a:t>
                      </a:r>
                      <a:r>
                        <a:rPr lang="en-US" sz="2400" b="1" dirty="0" err="1"/>
                        <a:t>strlen</a:t>
                      </a:r>
                      <a:r>
                        <a:rPr lang="en-US" sz="2400" b="1" dirty="0"/>
                        <a:t> – </a:t>
                      </a:r>
                      <a:r>
                        <a:rPr lang="en-US" sz="2400" b="0" dirty="0"/>
                        <a:t>string functions take char *s as parameters.</a:t>
                      </a:r>
                      <a:endParaRPr lang="en-US" sz="2400" dirty="0"/>
                    </a:p>
                  </a:txBody>
                  <a:tcPr/>
                </a:tc>
                <a:tc>
                  <a:txBody>
                    <a:bodyPr/>
                    <a:lstStyle/>
                    <a:p>
                      <a:r>
                        <a:rPr lang="en-US" sz="2400" dirty="0"/>
                        <a:t>We can use it with string functions like </a:t>
                      </a:r>
                      <a:r>
                        <a:rPr lang="en-US" sz="2400" b="1" dirty="0" err="1"/>
                        <a:t>strlen</a:t>
                      </a:r>
                      <a:r>
                        <a:rPr lang="en-US" sz="2400" b="1" dirty="0"/>
                        <a:t> </a:t>
                      </a:r>
                      <a:r>
                        <a:rPr lang="en-US" sz="2400" b="0" dirty="0"/>
                        <a:t>– will be passed as a char *.</a:t>
                      </a:r>
                      <a:endParaRPr lang="en-US" sz="2400" dirty="0"/>
                    </a:p>
                  </a:txBody>
                  <a:tcPr/>
                </a:tc>
                <a:extLst>
                  <a:ext uri="{0D108BD9-81ED-4DB2-BD59-A6C34878D82A}">
                    <a16:rowId xmlns:a16="http://schemas.microsoft.com/office/drawing/2014/main" val="1793173384"/>
                  </a:ext>
                </a:extLst>
              </a:tr>
              <a:tr h="370840">
                <a:tc>
                  <a:txBody>
                    <a:bodyPr/>
                    <a:lstStyle/>
                    <a:p>
                      <a:r>
                        <a:rPr lang="en-US" sz="2400" dirty="0"/>
                        <a:t>We can set a char * pointer equal to another value later to make it point somewhere different.  E.g. </a:t>
                      </a:r>
                    </a:p>
                    <a:p>
                      <a:r>
                        <a:rPr lang="en-US" sz="2400" b="1" dirty="0">
                          <a:latin typeface="Consolas" panose="020B0609020204030204" pitchFamily="49" charset="0"/>
                          <a:cs typeface="Consolas" panose="020B0609020204030204" pitchFamily="49" charset="0"/>
                        </a:rPr>
                        <a:t>char *str = </a:t>
                      </a:r>
                      <a:r>
                        <a:rPr lang="en-US" sz="2400" b="1" dirty="0" err="1">
                          <a:latin typeface="Consolas" panose="020B0609020204030204" pitchFamily="49" charset="0"/>
                          <a:cs typeface="Consolas" panose="020B0609020204030204" pitchFamily="49" charset="0"/>
                        </a:rPr>
                        <a:t>buf</a:t>
                      </a:r>
                      <a:r>
                        <a:rPr lang="en-US" sz="2400" b="1" dirty="0">
                          <a:latin typeface="Consolas" panose="020B0609020204030204" pitchFamily="49" charset="0"/>
                          <a:cs typeface="Consolas" panose="020B0609020204030204" pitchFamily="49" charset="0"/>
                        </a:rPr>
                        <a:t>;</a:t>
                      </a:r>
                    </a:p>
                    <a:p>
                      <a:r>
                        <a:rPr lang="en-US" sz="2400" b="1" dirty="0">
                          <a:solidFill>
                            <a:srgbClr val="00B050"/>
                          </a:solidFill>
                          <a:latin typeface="Consolas" panose="020B0609020204030204" pitchFamily="49" charset="0"/>
                          <a:cs typeface="Consolas" panose="020B0609020204030204" pitchFamily="49" charset="0"/>
                        </a:rPr>
                        <a:t>// later</a:t>
                      </a:r>
                    </a:p>
                    <a:p>
                      <a:r>
                        <a:rPr lang="en-US" sz="2400" b="1" dirty="0">
                          <a:latin typeface="Consolas" panose="020B0609020204030204" pitchFamily="49" charset="0"/>
                          <a:cs typeface="Consolas" panose="020B0609020204030204" pitchFamily="49" charset="0"/>
                        </a:rPr>
                        <a:t>str = </a:t>
                      </a:r>
                      <a:r>
                        <a:rPr lang="en-US" sz="2400" b="1" dirty="0" err="1">
                          <a:latin typeface="Consolas" panose="020B0609020204030204" pitchFamily="49" charset="0"/>
                          <a:cs typeface="Consolas" panose="020B0609020204030204" pitchFamily="49" charset="0"/>
                        </a:rPr>
                        <a:t>otherBuf</a:t>
                      </a:r>
                      <a:r>
                        <a:rPr lang="en-US" sz="2400" b="1" dirty="0">
                          <a:latin typeface="Consolas" panose="020B0609020204030204" pitchFamily="49" charset="0"/>
                          <a:cs typeface="Consolas" panose="020B0609020204030204" pitchFamily="49" charset="0"/>
                        </a:rPr>
                        <a:t>;</a:t>
                      </a:r>
                    </a:p>
                  </a:txBody>
                  <a:tcPr/>
                </a:tc>
                <a:tc>
                  <a:txBody>
                    <a:bodyPr/>
                    <a:lstStyle/>
                    <a:p>
                      <a:r>
                        <a:rPr lang="en-US" sz="2400" dirty="0"/>
                        <a:t>We can’t set an array equal to another value after creating it.</a:t>
                      </a:r>
                    </a:p>
                    <a:p>
                      <a:r>
                        <a:rPr lang="en-US" sz="2400" b="1" dirty="0">
                          <a:latin typeface="Consolas" panose="020B0609020204030204" pitchFamily="49" charset="0"/>
                          <a:cs typeface="Consolas" panose="020B0609020204030204" pitchFamily="49" charset="0"/>
                        </a:rPr>
                        <a:t>char </a:t>
                      </a:r>
                      <a:r>
                        <a:rPr lang="en-US" sz="2400" b="1" dirty="0" err="1">
                          <a:latin typeface="Consolas" panose="020B0609020204030204" pitchFamily="49" charset="0"/>
                          <a:cs typeface="Consolas" panose="020B0609020204030204" pitchFamily="49" charset="0"/>
                        </a:rPr>
                        <a:t>buf</a:t>
                      </a:r>
                      <a:r>
                        <a:rPr lang="en-US" sz="2400" b="1" dirty="0">
                          <a:latin typeface="Consolas" panose="020B0609020204030204" pitchFamily="49" charset="0"/>
                          <a:cs typeface="Consolas" panose="020B0609020204030204" pitchFamily="49" charset="0"/>
                        </a:rPr>
                        <a:t>[6];</a:t>
                      </a:r>
                    </a:p>
                    <a:p>
                      <a:r>
                        <a:rPr lang="en-US" sz="2400" b="1" dirty="0" err="1">
                          <a:latin typeface="Consolas" panose="020B0609020204030204" pitchFamily="49" charset="0"/>
                          <a:cs typeface="Consolas" panose="020B0609020204030204" pitchFamily="49" charset="0"/>
                        </a:rPr>
                        <a:t>strcpy</a:t>
                      </a:r>
                      <a:r>
                        <a:rPr lang="en-US" sz="2400" b="1"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buf</a:t>
                      </a:r>
                      <a:r>
                        <a:rPr lang="en-US" sz="2400" b="1" dirty="0">
                          <a:latin typeface="Consolas" panose="020B0609020204030204" pitchFamily="49" charset="0"/>
                          <a:cs typeface="Consolas" panose="020B0609020204030204" pitchFamily="49" charset="0"/>
                        </a:rPr>
                        <a:t>, "Hello");</a:t>
                      </a:r>
                    </a:p>
                    <a:p>
                      <a:r>
                        <a:rPr lang="en-US" sz="2400" b="1" strike="sngStrike" dirty="0" err="1">
                          <a:latin typeface="Consolas" panose="020B0609020204030204" pitchFamily="49" charset="0"/>
                          <a:cs typeface="Consolas" panose="020B0609020204030204" pitchFamily="49" charset="0"/>
                        </a:rPr>
                        <a:t>buf</a:t>
                      </a:r>
                      <a:r>
                        <a:rPr lang="en-US" sz="2400" b="1" strike="sngStrike" dirty="0">
                          <a:latin typeface="Consolas" panose="020B0609020204030204" pitchFamily="49" charset="0"/>
                          <a:cs typeface="Consolas" panose="020B0609020204030204" pitchFamily="49" charset="0"/>
                        </a:rPr>
                        <a:t> = "Hi";         </a:t>
                      </a:r>
                      <a:r>
                        <a:rPr lang="en-US" sz="2400" b="1" dirty="0">
                          <a:solidFill>
                            <a:srgbClr val="00B050"/>
                          </a:solidFill>
                          <a:latin typeface="Consolas" panose="020B0609020204030204" pitchFamily="49" charset="0"/>
                          <a:cs typeface="Consolas" panose="020B0609020204030204" pitchFamily="49" charset="0"/>
                        </a:rPr>
                        <a:t>// not allowed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err="1">
                          <a:latin typeface="Consolas" panose="020B0609020204030204" pitchFamily="49" charset="0"/>
                          <a:cs typeface="Consolas" panose="020B0609020204030204" pitchFamily="49" charset="0"/>
                        </a:rPr>
                        <a:t>strcpy</a:t>
                      </a:r>
                      <a:r>
                        <a:rPr lang="en-US" sz="2400" b="1"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buf</a:t>
                      </a:r>
                      <a:r>
                        <a:rPr lang="en-US" sz="2400" b="1" dirty="0">
                          <a:latin typeface="Consolas" panose="020B0609020204030204" pitchFamily="49" charset="0"/>
                          <a:cs typeface="Consolas" panose="020B0609020204030204" pitchFamily="49" charset="0"/>
                        </a:rPr>
                        <a:t>, "Hi");  </a:t>
                      </a:r>
                      <a:r>
                        <a:rPr lang="en-US" sz="2400" b="1" dirty="0">
                          <a:solidFill>
                            <a:srgbClr val="00B050"/>
                          </a:solidFill>
                          <a:latin typeface="Consolas" panose="020B0609020204030204" pitchFamily="49" charset="0"/>
                          <a:cs typeface="Consolas" panose="020B0609020204030204" pitchFamily="49" charset="0"/>
                        </a:rPr>
                        <a:t>// ok</a:t>
                      </a:r>
                    </a:p>
                  </a:txBody>
                  <a:tcPr/>
                </a:tc>
                <a:extLst>
                  <a:ext uri="{0D108BD9-81ED-4DB2-BD59-A6C34878D82A}">
                    <a16:rowId xmlns:a16="http://schemas.microsoft.com/office/drawing/2014/main" val="1093345087"/>
                  </a:ext>
                </a:extLst>
              </a:tr>
            </a:tbl>
          </a:graphicData>
        </a:graphic>
      </p:graphicFrame>
    </p:spTree>
    <p:extLst>
      <p:ext uri="{BB962C8B-B14F-4D97-AF65-F5344CB8AC3E}">
        <p14:creationId xmlns:p14="http://schemas.microsoft.com/office/powerpoint/2010/main" val="1773644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char[]</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fontAlgn="auto">
              <a:spcAft>
                <a:spcPts val="0"/>
              </a:spcAft>
              <a:buNone/>
            </a:pPr>
            <a:r>
              <a:rPr lang="en-US" dirty="0"/>
              <a:t>When we declare an array of characters, contiguous memory is allocated on the stack to store the contents of the entire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endParaRPr lang="en-US" sz="2600" dirty="0">
              <a:latin typeface="Consolas" panose="020B0609020204030204" pitchFamily="49" charset="0"/>
              <a:cs typeface="Consolas" panose="020B0609020204030204" pitchFamily="49" charset="0"/>
            </a:endParaRP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41148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712387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char *</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562600"/>
          </a:xfrm>
        </p:spPr>
        <p:txBody>
          <a:bodyPr/>
          <a:lstStyle/>
          <a:p>
            <a:pPr marL="0" indent="0">
              <a:buNone/>
            </a:pPr>
            <a:r>
              <a:rPr lang="en-US" dirty="0"/>
              <a:t>When we declare a </a:t>
            </a:r>
            <a:r>
              <a:rPr lang="en-US" b="1" dirty="0"/>
              <a:t>char *</a:t>
            </a:r>
            <a:r>
              <a:rPr lang="en-US" dirty="0"/>
              <a:t>, we allocate space on the stack to store an address, not actual characters.  But we can still generally use </a:t>
            </a:r>
            <a:r>
              <a:rPr lang="en-US" b="1" dirty="0"/>
              <a:t>char *</a:t>
            </a:r>
            <a:r>
              <a:rPr lang="en-US" dirty="0"/>
              <a:t> the same as </a:t>
            </a:r>
            <a:r>
              <a:rPr lang="en-US" b="1" dirty="0"/>
              <a:t>char[]</a:t>
            </a:r>
            <a:r>
              <a:rPr lang="en-US" dirty="0"/>
              <a:t>.</a:t>
            </a:r>
            <a:endParaRPr lang="en-US" sz="2600" dirty="0">
              <a:latin typeface="Consolas" panose="020B0609020204030204" pitchFamily="49" charset="0"/>
              <a:cs typeface="Consolas" panose="020B0609020204030204" pitchFamily="49" charset="0"/>
            </a:endParaRP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a:latin typeface="Consolas" panose="020B0609020204030204" pitchFamily="49" charset="0"/>
                <a:cs typeface="Consolas" panose="020B0609020204030204" pitchFamily="49" charset="0"/>
              </a:rPr>
              <a:t>int main(int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strAlt</a:t>
            </a:r>
            <a:r>
              <a:rPr lang="en-US" sz="2600" dirty="0">
                <a:latin typeface="Consolas" panose="020B0609020204030204" pitchFamily="49" charset="0"/>
                <a:cs typeface="Consolas" panose="020B0609020204030204" pitchFamily="49" charset="0"/>
              </a:rPr>
              <a:t> = str;</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endParaRPr lang="en-US" sz="2600" dirty="0">
              <a:latin typeface="Consolas" panose="020B0609020204030204" pitchFamily="49" charset="0"/>
              <a:cs typeface="Consolas" panose="020B0609020204030204" pitchFamily="49" charset="0"/>
            </a:endParaRP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0292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481845" y="5410200"/>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strAlt</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2" y="1790699"/>
            <a:ext cx="240912" cy="45339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15" name="Freeform 14">
            <a:extLst>
              <a:ext uri="{FF2B5EF4-FFF2-40B4-BE49-F238E27FC236}">
                <a16:creationId xmlns:a16="http://schemas.microsoft.com/office/drawing/2014/main" id="{22A871BE-AC09-A649-839D-5EFB1F896E84}"/>
              </a:ext>
            </a:extLst>
          </p:cNvPr>
          <p:cNvSpPr/>
          <p:nvPr/>
        </p:nvSpPr>
        <p:spPr>
          <a:xfrm>
            <a:off x="10504613" y="4822371"/>
            <a:ext cx="457301" cy="740229"/>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4197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4B77A-AD4F-DA5B-6DF0-04BE04562906}"/>
              </a:ext>
            </a:extLst>
          </p:cNvPr>
          <p:cNvSpPr>
            <a:spLocks noGrp="1"/>
          </p:cNvSpPr>
          <p:nvPr>
            <p:ph type="title"/>
          </p:nvPr>
        </p:nvSpPr>
        <p:spPr/>
        <p:txBody>
          <a:bodyPr/>
          <a:lstStyle/>
          <a:p>
            <a:r>
              <a:rPr lang="en-US" dirty="0"/>
              <a:t>char[] and char * - What is Printed?</a:t>
            </a:r>
          </a:p>
        </p:txBody>
      </p:sp>
      <p:sp>
        <p:nvSpPr>
          <p:cNvPr id="3" name="Content Placeholder 2">
            <a:extLst>
              <a:ext uri="{FF2B5EF4-FFF2-40B4-BE49-F238E27FC236}">
                <a16:creationId xmlns:a16="http://schemas.microsoft.com/office/drawing/2014/main" id="{B0C67A60-8520-8149-276C-F2F2BB5D3F78}"/>
              </a:ext>
            </a:extLst>
          </p:cNvPr>
          <p:cNvSpPr>
            <a:spLocks noGrp="1"/>
          </p:cNvSpPr>
          <p:nvPr>
            <p:ph idx="1"/>
          </p:nvPr>
        </p:nvSpPr>
        <p:spPr/>
        <p:txBody>
          <a:bodyPr/>
          <a:lstStyle/>
          <a:p>
            <a:pPr marL="0" indent="0">
              <a:buNone/>
            </a:pPr>
            <a:r>
              <a:rPr lang="en-US" sz="3600" dirty="0">
                <a:latin typeface="Consolas" panose="020B0609020204030204" pitchFamily="49" charset="0"/>
                <a:cs typeface="Consolas" panose="020B0609020204030204" pitchFamily="49" charset="0"/>
              </a:rPr>
              <a:t>char </a:t>
            </a:r>
            <a:r>
              <a:rPr lang="en-US" sz="3600" dirty="0" err="1">
                <a:latin typeface="Consolas" panose="020B0609020204030204" pitchFamily="49" charset="0"/>
                <a:cs typeface="Consolas" panose="020B0609020204030204" pitchFamily="49" charset="0"/>
              </a:rPr>
              <a:t>buf</a:t>
            </a:r>
            <a:r>
              <a:rPr lang="en-US" sz="3600" dirty="0">
                <a:latin typeface="Consolas" panose="020B0609020204030204" pitchFamily="49" charset="0"/>
                <a:cs typeface="Consolas" panose="020B0609020204030204" pitchFamily="49" charset="0"/>
              </a:rPr>
              <a:t>[6];</a:t>
            </a:r>
          </a:p>
          <a:p>
            <a:pPr marL="0" indent="0">
              <a:buNone/>
            </a:pPr>
            <a:r>
              <a:rPr lang="en-US" sz="3600" dirty="0" err="1">
                <a:latin typeface="Consolas" panose="020B0609020204030204" pitchFamily="49" charset="0"/>
                <a:cs typeface="Consolas" panose="020B0609020204030204" pitchFamily="49" charset="0"/>
              </a:rPr>
              <a:t>strcpy</a:t>
            </a:r>
            <a:r>
              <a:rPr lang="en-US" sz="3600" dirty="0">
                <a:latin typeface="Consolas" panose="020B0609020204030204" pitchFamily="49" charset="0"/>
                <a:cs typeface="Consolas" panose="020B0609020204030204" pitchFamily="49" charset="0"/>
              </a:rPr>
              <a:t>(</a:t>
            </a:r>
            <a:r>
              <a:rPr lang="en-US" sz="3600" dirty="0" err="1">
                <a:latin typeface="Consolas" panose="020B0609020204030204" pitchFamily="49" charset="0"/>
                <a:cs typeface="Consolas" panose="020B0609020204030204" pitchFamily="49" charset="0"/>
              </a:rPr>
              <a:t>buf</a:t>
            </a:r>
            <a:r>
              <a:rPr lang="en-US" sz="3600" dirty="0">
                <a:latin typeface="Consolas" panose="020B0609020204030204" pitchFamily="49" charset="0"/>
                <a:cs typeface="Consolas" panose="020B0609020204030204" pitchFamily="49" charset="0"/>
              </a:rPr>
              <a:t>, "Hello");</a:t>
            </a:r>
          </a:p>
          <a:p>
            <a:pPr marL="0" indent="0">
              <a:buNone/>
            </a:pPr>
            <a:r>
              <a:rPr lang="en-US" sz="3600" dirty="0">
                <a:latin typeface="Consolas" panose="020B0609020204030204" pitchFamily="49" charset="0"/>
                <a:cs typeface="Consolas" panose="020B0609020204030204" pitchFamily="49" charset="0"/>
              </a:rPr>
              <a:t>char *</a:t>
            </a:r>
            <a:r>
              <a:rPr lang="en-US" sz="3600" dirty="0" err="1">
                <a:latin typeface="Consolas" panose="020B0609020204030204" pitchFamily="49" charset="0"/>
                <a:cs typeface="Consolas" panose="020B0609020204030204" pitchFamily="49" charset="0"/>
              </a:rPr>
              <a:t>ptr</a:t>
            </a:r>
            <a:r>
              <a:rPr lang="en-US" sz="3600" dirty="0">
                <a:latin typeface="Consolas" panose="020B0609020204030204" pitchFamily="49" charset="0"/>
                <a:cs typeface="Consolas" panose="020B0609020204030204" pitchFamily="49" charset="0"/>
              </a:rPr>
              <a:t> = </a:t>
            </a:r>
            <a:r>
              <a:rPr lang="en-US" sz="3600" dirty="0" err="1">
                <a:latin typeface="Consolas" panose="020B0609020204030204" pitchFamily="49" charset="0"/>
                <a:cs typeface="Consolas" panose="020B0609020204030204" pitchFamily="49" charset="0"/>
              </a:rPr>
              <a:t>buf</a:t>
            </a:r>
            <a:r>
              <a:rPr lang="en-US" sz="3600" dirty="0">
                <a:latin typeface="Consolas" panose="020B0609020204030204" pitchFamily="49" charset="0"/>
                <a:cs typeface="Consolas" panose="020B0609020204030204" pitchFamily="49" charset="0"/>
              </a:rPr>
              <a:t>;</a:t>
            </a:r>
          </a:p>
          <a:p>
            <a:pPr marL="0" indent="0">
              <a:buNone/>
            </a:pPr>
            <a:r>
              <a:rPr lang="en-US" sz="3600" dirty="0">
                <a:latin typeface="Consolas" panose="020B0609020204030204" pitchFamily="49" charset="0"/>
                <a:cs typeface="Consolas" panose="020B0609020204030204" pitchFamily="49" charset="0"/>
              </a:rPr>
              <a:t>char *ptr2 = </a:t>
            </a:r>
            <a:r>
              <a:rPr lang="en-US" sz="3600" dirty="0" err="1">
                <a:latin typeface="Consolas" panose="020B0609020204030204" pitchFamily="49" charset="0"/>
                <a:cs typeface="Consolas" panose="020B0609020204030204" pitchFamily="49" charset="0"/>
              </a:rPr>
              <a:t>ptr</a:t>
            </a:r>
            <a:r>
              <a:rPr lang="en-US" sz="3600" dirty="0">
                <a:latin typeface="Consolas" panose="020B0609020204030204" pitchFamily="49" charset="0"/>
                <a:cs typeface="Consolas" panose="020B0609020204030204" pitchFamily="49" charset="0"/>
              </a:rPr>
              <a:t>;</a:t>
            </a:r>
          </a:p>
          <a:p>
            <a:pPr marL="0" indent="0">
              <a:buNone/>
            </a:pPr>
            <a:r>
              <a:rPr lang="en-US" sz="3600" dirty="0">
                <a:latin typeface="Consolas" panose="020B0609020204030204" pitchFamily="49" charset="0"/>
                <a:cs typeface="Consolas" panose="020B0609020204030204" pitchFamily="49" charset="0"/>
              </a:rPr>
              <a:t>char buf2[6];</a:t>
            </a:r>
          </a:p>
          <a:p>
            <a:pPr marL="0" indent="0">
              <a:buNone/>
            </a:pPr>
            <a:r>
              <a:rPr lang="en-US" sz="3600" dirty="0" err="1">
                <a:latin typeface="Consolas" panose="020B0609020204030204" pitchFamily="49" charset="0"/>
                <a:cs typeface="Consolas" panose="020B0609020204030204" pitchFamily="49" charset="0"/>
              </a:rPr>
              <a:t>strcpy</a:t>
            </a:r>
            <a:r>
              <a:rPr lang="en-US" sz="3600" dirty="0">
                <a:latin typeface="Consolas" panose="020B0609020204030204" pitchFamily="49" charset="0"/>
                <a:cs typeface="Consolas" panose="020B0609020204030204" pitchFamily="49" charset="0"/>
              </a:rPr>
              <a:t>(buf2, ptr2);</a:t>
            </a:r>
          </a:p>
          <a:p>
            <a:pPr marL="0" indent="0">
              <a:buNone/>
            </a:pPr>
            <a:r>
              <a:rPr lang="en-US" sz="3600" dirty="0">
                <a:latin typeface="Consolas" panose="020B0609020204030204" pitchFamily="49" charset="0"/>
                <a:cs typeface="Consolas" panose="020B0609020204030204" pitchFamily="49" charset="0"/>
              </a:rPr>
              <a:t>char *ptr3 = buf2;</a:t>
            </a:r>
          </a:p>
          <a:p>
            <a:pPr marL="0" indent="0">
              <a:buNone/>
            </a:pPr>
            <a:r>
              <a:rPr lang="en-US" sz="3600" dirty="0">
                <a:latin typeface="Consolas" panose="020B0609020204030204" pitchFamily="49" charset="0"/>
                <a:cs typeface="Consolas" panose="020B0609020204030204" pitchFamily="49" charset="0"/>
              </a:rPr>
              <a:t>ptr3[0] = 'M';</a:t>
            </a:r>
          </a:p>
          <a:p>
            <a:pPr marL="0" indent="0">
              <a:buNone/>
            </a:pPr>
            <a:r>
              <a:rPr lang="en-US" sz="3600" dirty="0" err="1">
                <a:latin typeface="Consolas" panose="020B0609020204030204" pitchFamily="49" charset="0"/>
                <a:cs typeface="Consolas" panose="020B0609020204030204" pitchFamily="49" charset="0"/>
              </a:rPr>
              <a:t>printf</a:t>
            </a:r>
            <a:r>
              <a:rPr lang="en-US" sz="3600" dirty="0">
                <a:latin typeface="Consolas" panose="020B0609020204030204" pitchFamily="49" charset="0"/>
                <a:cs typeface="Consolas" panose="020B0609020204030204" pitchFamily="49" charset="0"/>
              </a:rPr>
              <a:t>("%s\n", </a:t>
            </a:r>
            <a:r>
              <a:rPr lang="en-US" sz="3600" dirty="0" err="1">
                <a:latin typeface="Consolas" panose="020B0609020204030204" pitchFamily="49" charset="0"/>
                <a:cs typeface="Consolas" panose="020B0609020204030204" pitchFamily="49" charset="0"/>
              </a:rPr>
              <a:t>buf</a:t>
            </a:r>
            <a:r>
              <a:rPr lang="en-US" sz="3600" dirty="0">
                <a:latin typeface="Consolas" panose="020B0609020204030204" pitchFamily="49" charset="0"/>
                <a:cs typeface="Consolas" panose="020B0609020204030204" pitchFamily="49" charset="0"/>
              </a:rPr>
              <a:t>);</a:t>
            </a:r>
          </a:p>
        </p:txBody>
      </p:sp>
      <p:grpSp>
        <p:nvGrpSpPr>
          <p:cNvPr id="4" name="Group 3">
            <a:extLst>
              <a:ext uri="{FF2B5EF4-FFF2-40B4-BE49-F238E27FC236}">
                <a16:creationId xmlns:a16="http://schemas.microsoft.com/office/drawing/2014/main" id="{AF398783-02B8-E4A1-25BE-199C4F94C08D}"/>
              </a:ext>
            </a:extLst>
          </p:cNvPr>
          <p:cNvGrpSpPr/>
          <p:nvPr/>
        </p:nvGrpSpPr>
        <p:grpSpPr>
          <a:xfrm>
            <a:off x="7287757" y="3405602"/>
            <a:ext cx="4426827" cy="961195"/>
            <a:chOff x="4909846" y="5606161"/>
            <a:chExt cx="4426827" cy="961195"/>
          </a:xfrm>
        </p:grpSpPr>
        <p:sp>
          <p:nvSpPr>
            <p:cNvPr id="5" name="TextBox 4">
              <a:extLst>
                <a:ext uri="{FF2B5EF4-FFF2-40B4-BE49-F238E27FC236}">
                  <a16:creationId xmlns:a16="http://schemas.microsoft.com/office/drawing/2014/main" id="{BCAA36FE-DFD9-B90C-95E0-1C64B21B9CE0}"/>
                </a:ext>
              </a:extLst>
            </p:cNvPr>
            <p:cNvSpPr txBox="1"/>
            <p:nvPr/>
          </p:nvSpPr>
          <p:spPr>
            <a:xfrm>
              <a:off x="4909846" y="5613249"/>
              <a:ext cx="4412373" cy="954107"/>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b="1" dirty="0"/>
                <a:t>Respond on </a:t>
              </a:r>
              <a:r>
                <a:rPr lang="en-US" sz="2800" b="1" dirty="0" err="1"/>
                <a:t>PollEv</a:t>
              </a:r>
              <a:r>
                <a:rPr lang="en-US" sz="2800" b="1" dirty="0"/>
                <a:t>: </a:t>
              </a:r>
            </a:p>
            <a:p>
              <a:pPr algn="l"/>
              <a:r>
                <a:rPr lang="en-US" sz="2800" dirty="0" err="1"/>
                <a:t>pollev.com</a:t>
              </a:r>
              <a:r>
                <a:rPr lang="en-US" sz="2800" dirty="0"/>
                <a:t>/cs107</a:t>
              </a:r>
            </a:p>
          </p:txBody>
        </p:sp>
        <p:pic>
          <p:nvPicPr>
            <p:cNvPr id="6" name="Picture 5" descr="QR code for pollev.com/cs107">
              <a:extLst>
                <a:ext uri="{FF2B5EF4-FFF2-40B4-BE49-F238E27FC236}">
                  <a16:creationId xmlns:a16="http://schemas.microsoft.com/office/drawing/2014/main" id="{1DCACEAF-C66F-D84E-4788-4BEFB8561114}"/>
                </a:ext>
              </a:extLst>
            </p:cNvPr>
            <p:cNvPicPr>
              <a:picLocks noChangeAspect="1"/>
            </p:cNvPicPr>
            <p:nvPr/>
          </p:nvPicPr>
          <p:blipFill>
            <a:blip r:embed="rId3"/>
            <a:stretch>
              <a:fillRect/>
            </a:stretch>
          </p:blipFill>
          <p:spPr>
            <a:xfrm>
              <a:off x="8407820" y="5606161"/>
              <a:ext cx="928853" cy="938428"/>
            </a:xfrm>
            <a:prstGeom prst="rect">
              <a:avLst/>
            </a:prstGeom>
          </p:spPr>
        </p:pic>
      </p:grpSp>
    </p:spTree>
    <p:extLst>
      <p:ext uri="{BB962C8B-B14F-4D97-AF65-F5344CB8AC3E}">
        <p14:creationId xmlns:p14="http://schemas.microsoft.com/office/powerpoint/2010/main" val="410705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4D84C-6D25-3463-EB87-F326100EAD3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89A30993-136A-36D9-4650-328D4640CC55}"/>
              </a:ext>
            </a:extLst>
          </p:cNvPr>
          <p:cNvSpPr>
            <a:spLocks noGrp="1"/>
          </p:cNvSpPr>
          <p:nvPr>
            <p:ph type="subTitle" idx="1"/>
          </p:nvPr>
        </p:nvSpPr>
        <p:spPr/>
        <p:txBody>
          <a:bodyPr/>
          <a:lstStyle/>
          <a:p>
            <a:endParaRPr lang="en-US"/>
          </a:p>
        </p:txBody>
      </p:sp>
      <p:pic>
        <p:nvPicPr>
          <p:cNvPr id="5" name="slide.url=https://www.polleverywhere.com/multiple_choice_polls/rbFWgalxYCAH964aZHjPa?state=opened&amp;flow=Default&amp;onscreen=persist">
            <a:extLst>
              <a:ext uri="{FF2B5EF4-FFF2-40B4-BE49-F238E27FC236}">
                <a16:creationId xmlns:a16="http://schemas.microsoft.com/office/drawing/2014/main" id="{D69B25DE-0A3C-847D-30A9-D792AB083F45}"/>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2618815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0D812-F429-3C93-9FC3-6890596D05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5D3C9C-FFEB-E699-0969-344A9D263BB6}"/>
              </a:ext>
            </a:extLst>
          </p:cNvPr>
          <p:cNvSpPr>
            <a:spLocks noGrp="1"/>
          </p:cNvSpPr>
          <p:nvPr>
            <p:ph type="title"/>
          </p:nvPr>
        </p:nvSpPr>
        <p:spPr/>
        <p:txBody>
          <a:bodyPr/>
          <a:lstStyle/>
          <a:p>
            <a:r>
              <a:rPr lang="en-US" dirty="0"/>
              <a:t>Strings In Memory</a:t>
            </a:r>
          </a:p>
        </p:txBody>
      </p:sp>
      <p:sp>
        <p:nvSpPr>
          <p:cNvPr id="3" name="Content Placeholder 2">
            <a:extLst>
              <a:ext uri="{FF2B5EF4-FFF2-40B4-BE49-F238E27FC236}">
                <a16:creationId xmlns:a16="http://schemas.microsoft.com/office/drawing/2014/main" id="{4140639B-7703-7382-0821-AB4DE99671FD}"/>
              </a:ext>
            </a:extLst>
          </p:cNvPr>
          <p:cNvSpPr>
            <a:spLocks noGrp="1"/>
          </p:cNvSpPr>
          <p:nvPr>
            <p:ph idx="1"/>
          </p:nvPr>
        </p:nvSpPr>
        <p:spPr>
          <a:xfrm>
            <a:off x="152400" y="1295400"/>
            <a:ext cx="11811000" cy="5562600"/>
          </a:xfrm>
        </p:spPr>
        <p:txBody>
          <a:bodyPr/>
          <a:lstStyle/>
          <a:p>
            <a:pPr marL="514350" indent="-514350">
              <a:buFont typeface="+mj-lt"/>
              <a:buAutoNum type="arabicPeriod"/>
            </a:pPr>
            <a:r>
              <a:rPr lang="en-US" sz="2500" dirty="0"/>
              <a:t>We cannot set a </a:t>
            </a:r>
            <a:r>
              <a:rPr lang="en-US" sz="2500" b="1" dirty="0">
                <a:latin typeface="Consolas" panose="020B0609020204030204" pitchFamily="49" charset="0"/>
                <a:cs typeface="Consolas" panose="020B0609020204030204" pitchFamily="49" charset="0"/>
              </a:rPr>
              <a:t>char[] </a:t>
            </a:r>
            <a:r>
              <a:rPr lang="en-US" sz="2500" dirty="0"/>
              <a:t>equal to another value, because it is not a pointer; it refers to the block of memory reserved for the original array.</a:t>
            </a:r>
          </a:p>
          <a:p>
            <a:pPr marL="514350" indent="-514350">
              <a:buFont typeface="+mj-lt"/>
              <a:buAutoNum type="arabicPeriod"/>
            </a:pPr>
            <a:r>
              <a:rPr lang="en-US" sz="2500" dirty="0"/>
              <a:t>We can set a </a:t>
            </a:r>
            <a:r>
              <a:rPr lang="en-US" sz="2500" b="1" dirty="0">
                <a:latin typeface="Consolas" panose="020B0609020204030204" pitchFamily="49" charset="0"/>
                <a:cs typeface="Consolas" panose="020B0609020204030204" pitchFamily="49" charset="0"/>
              </a:rPr>
              <a:t>char *</a:t>
            </a:r>
            <a:r>
              <a:rPr lang="en-US" sz="2500" dirty="0"/>
              <a:t> equal to another value, because it is a  reassign-able pointer.</a:t>
            </a:r>
          </a:p>
          <a:p>
            <a:pPr marL="514350" indent="-514350">
              <a:buFont typeface="+mj-lt"/>
              <a:buAutoNum type="arabicPeriod"/>
            </a:pPr>
            <a:r>
              <a:rPr lang="en-US" sz="2500" dirty="0">
                <a:solidFill>
                  <a:srgbClr val="0070C0"/>
                </a:solidFill>
              </a:rPr>
              <a:t>If we pass a </a:t>
            </a:r>
            <a:r>
              <a:rPr lang="en-US" sz="2500" b="1" dirty="0">
                <a:solidFill>
                  <a:srgbClr val="0070C0"/>
                </a:solidFill>
                <a:latin typeface="Consolas" panose="020B0609020204030204" pitchFamily="49" charset="0"/>
                <a:cs typeface="Consolas" panose="020B0609020204030204" pitchFamily="49" charset="0"/>
              </a:rPr>
              <a:t>char[] </a:t>
            </a:r>
            <a:r>
              <a:rPr lang="en-US" sz="2500" dirty="0">
                <a:solidFill>
                  <a:srgbClr val="0070C0"/>
                </a:solidFill>
              </a:rPr>
              <a:t>as a parameter, set something equal to it, or perform arithmetic with it, it’s automatically converted to a </a:t>
            </a:r>
            <a:r>
              <a:rPr lang="en-US" sz="2500" b="1" dirty="0">
                <a:solidFill>
                  <a:srgbClr val="0070C0"/>
                </a:solidFill>
                <a:latin typeface="Consolas" panose="020B0609020204030204" pitchFamily="49" charset="0"/>
                <a:cs typeface="Consolas" panose="020B0609020204030204" pitchFamily="49" charset="0"/>
              </a:rPr>
              <a:t>char *</a:t>
            </a:r>
            <a:r>
              <a:rPr lang="en-US" sz="2500" dirty="0">
                <a:solidFill>
                  <a:srgbClr val="0070C0"/>
                </a:solidFill>
              </a:rPr>
              <a:t>.</a:t>
            </a:r>
          </a:p>
          <a:p>
            <a:pPr marL="514350" indent="-514350">
              <a:buFont typeface="+mj-lt"/>
              <a:buAutoNum type="arabicPeriod"/>
            </a:pPr>
            <a:r>
              <a:rPr lang="en-US" sz="2500" dirty="0">
                <a:solidFill>
                  <a:srgbClr val="0070C0"/>
                </a:solidFill>
              </a:rPr>
              <a:t>If we change characters in a string parameter, these changes will persist outside of the function.</a:t>
            </a:r>
          </a:p>
          <a:p>
            <a:pPr marL="514350" indent="-514350">
              <a:buFont typeface="+mj-lt"/>
              <a:buAutoNum type="arabicPeriod"/>
            </a:pPr>
            <a:endParaRPr lang="en-US" sz="2500" dirty="0"/>
          </a:p>
        </p:txBody>
      </p:sp>
    </p:spTree>
    <p:extLst>
      <p:ext uri="{BB962C8B-B14F-4D97-AF65-F5344CB8AC3E}">
        <p14:creationId xmlns:p14="http://schemas.microsoft.com/office/powerpoint/2010/main" val="379318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7643644" cy="5410200"/>
          </a:xfrm>
        </p:spPr>
        <p:txBody>
          <a:bodyPr/>
          <a:lstStyle/>
          <a:p>
            <a:pPr marL="0" indent="0">
              <a:buNone/>
            </a:pPr>
            <a:r>
              <a:rPr lang="en-US" dirty="0"/>
              <a:t>When we pass a </a:t>
            </a:r>
            <a:r>
              <a:rPr lang="en-US" b="1" dirty="0"/>
              <a:t>char array</a:t>
            </a:r>
            <a:r>
              <a:rPr lang="en-US" dirty="0"/>
              <a:t> as a parameter, C makes a </a:t>
            </a:r>
            <a:r>
              <a:rPr lang="en-US" i="1" dirty="0"/>
              <a:t>copy of the address of the first array element</a:t>
            </a:r>
            <a:r>
              <a:rPr lang="en-US" dirty="0"/>
              <a:t> and passes it (as a </a:t>
            </a:r>
            <a:r>
              <a:rPr lang="en-US" b="1" dirty="0"/>
              <a:t>char *</a:t>
            </a:r>
            <a:r>
              <a:rPr lang="en-US" dirty="0"/>
              <a:t>) to the function.</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F103DE2-2A1B-D04E-B540-20968E0505B3}"/>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9" name="Freeform 8">
            <a:extLst>
              <a:ext uri="{FF2B5EF4-FFF2-40B4-BE49-F238E27FC236}">
                <a16:creationId xmlns:a16="http://schemas.microsoft.com/office/drawing/2014/main" id="{FC809E29-5D01-2F47-A3AC-72951380A02F}"/>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56557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Strings as Parameters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This means if we modify characters in </a:t>
            </a:r>
            <a:r>
              <a:rPr lang="en-US" b="1" dirty="0" err="1"/>
              <a:t>myFunc</a:t>
            </a:r>
            <a:r>
              <a:rPr lang="en-US" dirty="0"/>
              <a:t>, the changes will persist back in </a:t>
            </a:r>
            <a:r>
              <a:rPr lang="en-US" b="1" dirty="0"/>
              <a:t>main</a:t>
            </a:r>
            <a:r>
              <a:rPr lang="en-US" dirty="0"/>
              <a:t>!</a:t>
            </a:r>
          </a:p>
          <a:p>
            <a:pPr marL="0" indent="0">
              <a:buNone/>
            </a:pPr>
            <a:endParaRPr lang="en-US" sz="2600" dirty="0"/>
          </a:p>
          <a:p>
            <a:pPr marL="0" indent="0">
              <a:spcBef>
                <a:spcPts val="0"/>
              </a:spcBef>
              <a:buNone/>
            </a:pPr>
            <a:r>
              <a:rPr lang="en-US" sz="2600" dirty="0">
                <a:latin typeface="Consolas" panose="020B0609020204030204" pitchFamily="49" charset="0"/>
                <a:cs typeface="Consolas" panose="020B0609020204030204" pitchFamily="49" charset="0"/>
              </a:rPr>
              <a:t>void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(char *</a:t>
            </a:r>
            <a:r>
              <a:rPr lang="en-US" sz="2600" dirty="0" err="1">
                <a:latin typeface="Consolas" panose="020B0609020204030204" pitchFamily="49" charset="0"/>
                <a:cs typeface="Consolas" panose="020B0609020204030204" pitchFamily="49" charset="0"/>
              </a:rPr>
              <a:t>myStr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solidFill>
                  <a:srgbClr val="FF0000"/>
                </a:solidFill>
                <a:latin typeface="Consolas" panose="020B0609020204030204" pitchFamily="49" charset="0"/>
                <a:cs typeface="Consolas" panose="020B0609020204030204" pitchFamily="49" charset="0"/>
              </a:rPr>
              <a:t>	</a:t>
            </a:r>
            <a:r>
              <a:rPr lang="en-US" sz="2600" dirty="0" err="1">
                <a:solidFill>
                  <a:srgbClr val="FF0000"/>
                </a:solidFill>
                <a:latin typeface="Consolas" panose="020B0609020204030204" pitchFamily="49" charset="0"/>
                <a:cs typeface="Consolas" panose="020B0609020204030204" pitchFamily="49" charset="0"/>
              </a:rPr>
              <a:t>myStr</a:t>
            </a:r>
            <a:r>
              <a:rPr lang="en-US" sz="2600" dirty="0">
                <a:solidFill>
                  <a:srgbClr val="FF0000"/>
                </a:solidFill>
                <a:latin typeface="Consolas" panose="020B0609020204030204" pitchFamily="49" charset="0"/>
                <a:cs typeface="Consolas" panose="020B0609020204030204" pitchFamily="49" charset="0"/>
              </a:rPr>
              <a:t>[4] = 'y';</a:t>
            </a:r>
          </a:p>
          <a:p>
            <a:pPr marL="0" indent="0">
              <a:spcBef>
                <a:spcPts val="0"/>
              </a:spcBef>
              <a:buNone/>
            </a:pPr>
            <a:r>
              <a:rPr lang="en-US" sz="2600" dirty="0">
                <a:latin typeface="Consolas" panose="020B0609020204030204" pitchFamily="49" charset="0"/>
                <a:cs typeface="Consolas" panose="020B0609020204030204" pitchFamily="49" charset="0"/>
              </a:rPr>
              <a:t>}</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myFunc</a:t>
            </a:r>
            <a:r>
              <a:rPr lang="en-US" sz="2600" dirty="0">
                <a:latin typeface="Consolas" panose="020B0609020204030204" pitchFamily="49" charset="0"/>
                <a:cs typeface="Consolas" panose="020B0609020204030204" pitchFamily="49" charset="0"/>
              </a:rPr>
              <a:t>(</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printf</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"%s"</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r>
              <a:rPr lang="en-US" sz="2600" dirty="0">
                <a:solidFill>
                  <a:srgbClr val="00B050"/>
                </a:solidFill>
                <a:latin typeface="Consolas" panose="020B0609020204030204" pitchFamily="49" charset="0"/>
                <a:cs typeface="Consolas" panose="020B0609020204030204" pitchFamily="49" charset="0"/>
              </a:rPr>
              <a:t>// apply</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54864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solidFill>
                            <a:srgbClr val="FF0000"/>
                          </a:solidFill>
                          <a:latin typeface="Consolas" panose="020B0609020204030204" pitchFamily="49" charset="0"/>
                          <a:cs typeface="Consolas" panose="020B0609020204030204" pitchFamily="49" charset="0"/>
                        </a:rPr>
                        <a: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270237507"/>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06087215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8651762" y="5862935"/>
            <a:ext cx="103425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TextBox 9">
            <a:extLst>
              <a:ext uri="{FF2B5EF4-FFF2-40B4-BE49-F238E27FC236}">
                <a16:creationId xmlns:a16="http://schemas.microsoft.com/office/drawing/2014/main" id="{D2EF4294-18B2-D943-9607-08937EACD0C2}"/>
              </a:ext>
            </a:extLst>
          </p:cNvPr>
          <p:cNvSpPr txBox="1"/>
          <p:nvPr/>
        </p:nvSpPr>
        <p:spPr>
          <a:xfrm>
            <a:off x="6799534" y="5795204"/>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36048F7-9593-7A4A-8FF2-A86E4E1AA948}"/>
              </a:ext>
            </a:extLst>
          </p:cNvPr>
          <p:cNvSpPr/>
          <p:nvPr/>
        </p:nvSpPr>
        <p:spPr>
          <a:xfrm>
            <a:off x="8364481" y="5486400"/>
            <a:ext cx="287281" cy="12192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352A4088-2F40-DC4A-A31B-451209877DF7}"/>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15" name="Freeform 14">
            <a:extLst>
              <a:ext uri="{FF2B5EF4-FFF2-40B4-BE49-F238E27FC236}">
                <a16:creationId xmlns:a16="http://schemas.microsoft.com/office/drawing/2014/main" id="{293AF8E6-584E-E144-96E5-A8B37E648505}"/>
              </a:ext>
            </a:extLst>
          </p:cNvPr>
          <p:cNvSpPr/>
          <p:nvPr/>
        </p:nvSpPr>
        <p:spPr>
          <a:xfrm>
            <a:off x="10504613" y="4822371"/>
            <a:ext cx="457301" cy="1251858"/>
          </a:xfrm>
          <a:custGeom>
            <a:avLst/>
            <a:gdLst>
              <a:gd name="connsiteX0" fmla="*/ 424644 w 457301"/>
              <a:gd name="connsiteY0" fmla="*/ 1251858 h 1251858"/>
              <a:gd name="connsiteX1" fmla="*/ 101 w 457301"/>
              <a:gd name="connsiteY1" fmla="*/ 424543 h 1251858"/>
              <a:gd name="connsiteX2" fmla="*/ 457301 w 457301"/>
              <a:gd name="connsiteY2" fmla="*/ 0 h 1251858"/>
            </a:gdLst>
            <a:ahLst/>
            <a:cxnLst>
              <a:cxn ang="0">
                <a:pos x="connsiteX0" y="connsiteY0"/>
              </a:cxn>
              <a:cxn ang="0">
                <a:pos x="connsiteX1" y="connsiteY1"/>
              </a:cxn>
              <a:cxn ang="0">
                <a:pos x="connsiteX2" y="connsiteY2"/>
              </a:cxn>
            </a:cxnLst>
            <a:rect l="l" t="t" r="r" b="b"/>
            <a:pathLst>
              <a:path w="457301" h="1251858">
                <a:moveTo>
                  <a:pt x="424644" y="1251858"/>
                </a:moveTo>
                <a:cubicBezTo>
                  <a:pt x="209651" y="942522"/>
                  <a:pt x="-5342" y="633186"/>
                  <a:pt x="101" y="424543"/>
                </a:cubicBezTo>
                <a:cubicBezTo>
                  <a:pt x="5544" y="215900"/>
                  <a:pt x="231422" y="107950"/>
                  <a:pt x="457301"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78021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A782-44F5-864E-B622-1CA9F00BB3EF}"/>
              </a:ext>
            </a:extLst>
          </p:cNvPr>
          <p:cNvSpPr>
            <a:spLocks noGrp="1"/>
          </p:cNvSpPr>
          <p:nvPr>
            <p:ph type="title"/>
          </p:nvPr>
        </p:nvSpPr>
        <p:spPr/>
        <p:txBody>
          <a:bodyPr/>
          <a:lstStyle/>
          <a:p>
            <a:r>
              <a:rPr lang="en-US" dirty="0"/>
              <a:t>Arrays and Pointers</a:t>
            </a:r>
          </a:p>
        </p:txBody>
      </p:sp>
      <p:sp>
        <p:nvSpPr>
          <p:cNvPr id="3" name="Content Placeholder 2">
            <a:extLst>
              <a:ext uri="{FF2B5EF4-FFF2-40B4-BE49-F238E27FC236}">
                <a16:creationId xmlns:a16="http://schemas.microsoft.com/office/drawing/2014/main" id="{426D48D2-A2A1-044E-9E7F-08D843410DEB}"/>
              </a:ext>
            </a:extLst>
          </p:cNvPr>
          <p:cNvSpPr>
            <a:spLocks noGrp="1"/>
          </p:cNvSpPr>
          <p:nvPr>
            <p:ph idx="1"/>
          </p:nvPr>
        </p:nvSpPr>
        <p:spPr>
          <a:xfrm>
            <a:off x="152399" y="1295400"/>
            <a:ext cx="6966035" cy="5410200"/>
          </a:xfrm>
        </p:spPr>
        <p:txBody>
          <a:bodyPr/>
          <a:lstStyle/>
          <a:p>
            <a:pPr marL="0" indent="0">
              <a:buNone/>
            </a:pPr>
            <a:r>
              <a:rPr lang="en-US" dirty="0"/>
              <a:t>We can also make a pointer equal to an array; it will point to the first element in that array.</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ptr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str</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a:t>
            </a:r>
          </a:p>
        </p:txBody>
      </p:sp>
      <p:graphicFrame>
        <p:nvGraphicFramePr>
          <p:cNvPr id="5" name="Content Placeholder 3">
            <a:extLst>
              <a:ext uri="{FF2B5EF4-FFF2-40B4-BE49-F238E27FC236}">
                <a16:creationId xmlns:a16="http://schemas.microsoft.com/office/drawing/2014/main" id="{5D6D6446-4380-B44A-9BDD-30657079765B}"/>
              </a:ext>
            </a:extLst>
          </p:cNvPr>
          <p:cNvGraphicFramePr>
            <a:graphicFrameLocks/>
          </p:cNvGraphicFramePr>
          <p:nvPr/>
        </p:nvGraphicFramePr>
        <p:xfrm>
          <a:off x="9220200" y="1295400"/>
          <a:ext cx="2743200" cy="420624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15240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70237507"/>
                  </a:ext>
                </a:extLst>
              </a:tr>
            </a:tbl>
          </a:graphicData>
        </a:graphic>
      </p:graphicFrame>
      <p:sp>
        <p:nvSpPr>
          <p:cNvPr id="6" name="TextBox 5">
            <a:extLst>
              <a:ext uri="{FF2B5EF4-FFF2-40B4-BE49-F238E27FC236}">
                <a16:creationId xmlns:a16="http://schemas.microsoft.com/office/drawing/2014/main" id="{F6ED27C1-3609-3B4E-8677-8ED6987A46C0}"/>
              </a:ext>
            </a:extLst>
          </p:cNvPr>
          <p:cNvSpPr txBox="1"/>
          <p:nvPr/>
        </p:nvSpPr>
        <p:spPr>
          <a:xfrm>
            <a:off x="8763000" y="4262735"/>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5829B8A-5936-E74D-B112-6CEAEA787B61}"/>
              </a:ext>
            </a:extLst>
          </p:cNvPr>
          <p:cNvSpPr txBox="1"/>
          <p:nvPr/>
        </p:nvSpPr>
        <p:spPr>
          <a:xfrm>
            <a:off x="9363978" y="4724400"/>
            <a:ext cx="69442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ptr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83321DF1-ECC0-DC45-82D3-E4DE1B4E9907}"/>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e 11">
            <a:extLst>
              <a:ext uri="{FF2B5EF4-FFF2-40B4-BE49-F238E27FC236}">
                <a16:creationId xmlns:a16="http://schemas.microsoft.com/office/drawing/2014/main" id="{74FFB757-415A-C049-80A5-BFF59ED75731}"/>
              </a:ext>
            </a:extLst>
          </p:cNvPr>
          <p:cNvSpPr/>
          <p:nvPr/>
        </p:nvSpPr>
        <p:spPr>
          <a:xfrm>
            <a:off x="9432606" y="2129135"/>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64DC6AB8-4D3C-DD4D-BAE8-6BE87B723C95}"/>
              </a:ext>
            </a:extLst>
          </p:cNvPr>
          <p:cNvSpPr/>
          <p:nvPr/>
        </p:nvSpPr>
        <p:spPr>
          <a:xfrm>
            <a:off x="8364481" y="1790699"/>
            <a:ext cx="191471" cy="400450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4D746C3C-0E41-8447-A76D-90A3A7AC3CE5}"/>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
        <p:nvSpPr>
          <p:cNvPr id="9" name="Freeform 8">
            <a:extLst>
              <a:ext uri="{FF2B5EF4-FFF2-40B4-BE49-F238E27FC236}">
                <a16:creationId xmlns:a16="http://schemas.microsoft.com/office/drawing/2014/main" id="{B526C56E-A240-E849-A0E1-1AB4AE7342B1}"/>
              </a:ext>
            </a:extLst>
          </p:cNvPr>
          <p:cNvSpPr/>
          <p:nvPr/>
        </p:nvSpPr>
        <p:spPr>
          <a:xfrm>
            <a:off x="10787613" y="4648200"/>
            <a:ext cx="163416" cy="413657"/>
          </a:xfrm>
          <a:custGeom>
            <a:avLst/>
            <a:gdLst>
              <a:gd name="connsiteX0" fmla="*/ 141644 w 163416"/>
              <a:gd name="connsiteY0" fmla="*/ 413657 h 413657"/>
              <a:gd name="connsiteX1" fmla="*/ 130 w 163416"/>
              <a:gd name="connsiteY1" fmla="*/ 185057 h 413657"/>
              <a:gd name="connsiteX2" fmla="*/ 163416 w 163416"/>
              <a:gd name="connsiteY2" fmla="*/ 0 h 413657"/>
            </a:gdLst>
            <a:ahLst/>
            <a:cxnLst>
              <a:cxn ang="0">
                <a:pos x="connsiteX0" y="connsiteY0"/>
              </a:cxn>
              <a:cxn ang="0">
                <a:pos x="connsiteX1" y="connsiteY1"/>
              </a:cxn>
              <a:cxn ang="0">
                <a:pos x="connsiteX2" y="connsiteY2"/>
              </a:cxn>
            </a:cxnLst>
            <a:rect l="l" t="t" r="r" b="b"/>
            <a:pathLst>
              <a:path w="163416" h="413657">
                <a:moveTo>
                  <a:pt x="141644" y="413657"/>
                </a:moveTo>
                <a:cubicBezTo>
                  <a:pt x="69072" y="333828"/>
                  <a:pt x="-3499" y="254000"/>
                  <a:pt x="130" y="185057"/>
                </a:cubicBezTo>
                <a:cubicBezTo>
                  <a:pt x="3759" y="116114"/>
                  <a:pt x="83587" y="58057"/>
                  <a:pt x="163416" y="0"/>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1430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67A7C-01C1-6B9F-35AA-8CD5F8BD07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6273DF-4A59-E959-6F51-CA2C75C14456}"/>
              </a:ext>
            </a:extLst>
          </p:cNvPr>
          <p:cNvSpPr>
            <a:spLocks noGrp="1"/>
          </p:cNvSpPr>
          <p:nvPr>
            <p:ph type="title"/>
          </p:nvPr>
        </p:nvSpPr>
        <p:spPr/>
        <p:txBody>
          <a:bodyPr/>
          <a:lstStyle/>
          <a:p>
            <a:r>
              <a:rPr lang="en-US" dirty="0"/>
              <a:t>Strings In Memory</a:t>
            </a:r>
          </a:p>
        </p:txBody>
      </p:sp>
      <p:sp>
        <p:nvSpPr>
          <p:cNvPr id="3" name="Content Placeholder 2">
            <a:extLst>
              <a:ext uri="{FF2B5EF4-FFF2-40B4-BE49-F238E27FC236}">
                <a16:creationId xmlns:a16="http://schemas.microsoft.com/office/drawing/2014/main" id="{65B0A299-30AA-9D76-AF80-D2A39F530A33}"/>
              </a:ext>
            </a:extLst>
          </p:cNvPr>
          <p:cNvSpPr>
            <a:spLocks noGrp="1"/>
          </p:cNvSpPr>
          <p:nvPr>
            <p:ph idx="1"/>
          </p:nvPr>
        </p:nvSpPr>
        <p:spPr>
          <a:xfrm>
            <a:off x="152400" y="1295400"/>
            <a:ext cx="11811000" cy="5562600"/>
          </a:xfrm>
        </p:spPr>
        <p:txBody>
          <a:bodyPr/>
          <a:lstStyle/>
          <a:p>
            <a:pPr marL="514350" indent="-514350">
              <a:buFont typeface="+mj-lt"/>
              <a:buAutoNum type="arabicPeriod"/>
            </a:pPr>
            <a:r>
              <a:rPr lang="en-US" sz="2500" dirty="0"/>
              <a:t>We cannot set a </a:t>
            </a:r>
            <a:r>
              <a:rPr lang="en-US" sz="2500" b="1" dirty="0">
                <a:latin typeface="Consolas" panose="020B0609020204030204" pitchFamily="49" charset="0"/>
                <a:cs typeface="Consolas" panose="020B0609020204030204" pitchFamily="49" charset="0"/>
              </a:rPr>
              <a:t>char[] </a:t>
            </a:r>
            <a:r>
              <a:rPr lang="en-US" sz="2500" dirty="0"/>
              <a:t>equal to another value, because it is not a pointer; it refers to the block of memory reserved for the original array.</a:t>
            </a:r>
          </a:p>
          <a:p>
            <a:pPr marL="514350" indent="-514350">
              <a:buFont typeface="+mj-lt"/>
              <a:buAutoNum type="arabicPeriod"/>
            </a:pPr>
            <a:r>
              <a:rPr lang="en-US" sz="2500" dirty="0"/>
              <a:t>We can set a </a:t>
            </a:r>
            <a:r>
              <a:rPr lang="en-US" sz="2500" b="1" dirty="0">
                <a:latin typeface="Consolas" panose="020B0609020204030204" pitchFamily="49" charset="0"/>
                <a:cs typeface="Consolas" panose="020B0609020204030204" pitchFamily="49" charset="0"/>
              </a:rPr>
              <a:t>char *</a:t>
            </a:r>
            <a:r>
              <a:rPr lang="en-US" sz="2500" dirty="0"/>
              <a:t> equal to another value, because it is a  reassign-able pointer.</a:t>
            </a:r>
          </a:p>
          <a:p>
            <a:pPr marL="514350" indent="-514350">
              <a:buFont typeface="+mj-lt"/>
              <a:buAutoNum type="arabicPeriod"/>
            </a:pPr>
            <a:r>
              <a:rPr lang="en-US" sz="2500" dirty="0"/>
              <a:t>If we pass a </a:t>
            </a:r>
            <a:r>
              <a:rPr lang="en-US" sz="2500" b="1" dirty="0">
                <a:latin typeface="Consolas" panose="020B0609020204030204" pitchFamily="49" charset="0"/>
                <a:cs typeface="Consolas" panose="020B0609020204030204" pitchFamily="49" charset="0"/>
              </a:rPr>
              <a:t>char[] </a:t>
            </a:r>
            <a:r>
              <a:rPr lang="en-US" sz="2500" dirty="0"/>
              <a:t>as a parameter, set something equal to it, or perform arithmetic with it, it’s automatically converted to a </a:t>
            </a:r>
            <a:r>
              <a:rPr lang="en-US" sz="2500" b="1" dirty="0">
                <a:latin typeface="Consolas" panose="020B0609020204030204" pitchFamily="49" charset="0"/>
                <a:cs typeface="Consolas" panose="020B0609020204030204" pitchFamily="49" charset="0"/>
              </a:rPr>
              <a:t>char *</a:t>
            </a:r>
            <a:r>
              <a:rPr lang="en-US" sz="2500" dirty="0"/>
              <a:t>.</a:t>
            </a:r>
          </a:p>
          <a:p>
            <a:pPr marL="514350" indent="-514350">
              <a:buFont typeface="+mj-lt"/>
              <a:buAutoNum type="arabicPeriod"/>
            </a:pPr>
            <a:r>
              <a:rPr lang="en-US" sz="2500" dirty="0"/>
              <a:t>If we change characters in a string parameter, these changes will persist outside of the function.</a:t>
            </a:r>
          </a:p>
          <a:p>
            <a:pPr marL="514350" indent="-514350">
              <a:buFont typeface="+mj-lt"/>
              <a:buAutoNum type="arabicPeriod"/>
            </a:pPr>
            <a:r>
              <a:rPr lang="en-US" sz="2500" dirty="0">
                <a:solidFill>
                  <a:srgbClr val="0070C0"/>
                </a:solidFill>
              </a:rPr>
              <a:t>If we create a string as a </a:t>
            </a:r>
            <a:r>
              <a:rPr lang="en-US" sz="2500" b="1" dirty="0">
                <a:solidFill>
                  <a:srgbClr val="0070C0"/>
                </a:solidFill>
                <a:latin typeface="Consolas" panose="020B0609020204030204" pitchFamily="49" charset="0"/>
                <a:cs typeface="Consolas" panose="020B0609020204030204" pitchFamily="49" charset="0"/>
              </a:rPr>
              <a:t>char[]</a:t>
            </a:r>
            <a:r>
              <a:rPr lang="en-US" sz="2500" dirty="0">
                <a:solidFill>
                  <a:srgbClr val="0070C0"/>
                </a:solidFill>
              </a:rPr>
              <a:t>, we can modify its characters because its memory lives in our stack space. </a:t>
            </a:r>
          </a:p>
          <a:p>
            <a:pPr marL="514350" indent="-514350">
              <a:buFont typeface="+mj-lt"/>
              <a:buAutoNum type="arabicPeriod"/>
            </a:pPr>
            <a:r>
              <a:rPr lang="en-US" sz="2500" dirty="0">
                <a:solidFill>
                  <a:srgbClr val="0070C0"/>
                </a:solidFill>
              </a:rPr>
              <a:t>We can also create a “read-only string” – we can use it just like any other string, but we cannot modify its characters because its memory lives in the data segment.</a:t>
            </a:r>
          </a:p>
        </p:txBody>
      </p:sp>
    </p:spTree>
    <p:extLst>
      <p:ext uri="{BB962C8B-B14F-4D97-AF65-F5344CB8AC3E}">
        <p14:creationId xmlns:p14="http://schemas.microsoft.com/office/powerpoint/2010/main" val="71895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CA316-45EF-5EC9-1443-0C46875571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3F6EB2-D8A6-975B-9B92-83D9174D2C9F}"/>
              </a:ext>
            </a:extLst>
          </p:cNvPr>
          <p:cNvSpPr>
            <a:spLocks noGrp="1"/>
          </p:cNvSpPr>
          <p:nvPr>
            <p:ph type="title"/>
          </p:nvPr>
        </p:nvSpPr>
        <p:spPr/>
        <p:txBody>
          <a:bodyPr/>
          <a:lstStyle/>
          <a:p>
            <a:r>
              <a:rPr lang="en-US" dirty="0"/>
              <a:t>char[]</a:t>
            </a:r>
          </a:p>
        </p:txBody>
      </p:sp>
      <p:sp>
        <p:nvSpPr>
          <p:cNvPr id="3" name="Content Placeholder 2">
            <a:extLst>
              <a:ext uri="{FF2B5EF4-FFF2-40B4-BE49-F238E27FC236}">
                <a16:creationId xmlns:a16="http://schemas.microsoft.com/office/drawing/2014/main" id="{E8C20C6A-09C5-2192-9DAB-4DC2D097D687}"/>
              </a:ext>
            </a:extLst>
          </p:cNvPr>
          <p:cNvSpPr>
            <a:spLocks noGrp="1"/>
          </p:cNvSpPr>
          <p:nvPr>
            <p:ph idx="1"/>
          </p:nvPr>
        </p:nvSpPr>
        <p:spPr>
          <a:xfrm>
            <a:off x="152399" y="1295400"/>
            <a:ext cx="7643644" cy="5562600"/>
          </a:xfrm>
        </p:spPr>
        <p:txBody>
          <a:bodyPr/>
          <a:lstStyle/>
          <a:p>
            <a:pPr marL="0" indent="0" fontAlgn="auto">
              <a:spcAft>
                <a:spcPts val="0"/>
              </a:spcAft>
              <a:buNone/>
            </a:pPr>
            <a:r>
              <a:rPr lang="en-US" dirty="0"/>
              <a:t>When we declare an array of characters, contiguous memory is allocated on the stack to store the contents of the entire array.  We can change those characters because they live on the stack.</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endParaRPr lang="en-US" sz="2600" dirty="0">
              <a:latin typeface="Consolas" panose="020B0609020204030204" pitchFamily="49" charset="0"/>
              <a:cs typeface="Consolas" panose="020B0609020204030204" pitchFamily="49" charset="0"/>
            </a:endParaRPr>
          </a:p>
        </p:txBody>
      </p:sp>
      <p:graphicFrame>
        <p:nvGraphicFramePr>
          <p:cNvPr id="5" name="Content Placeholder 3">
            <a:extLst>
              <a:ext uri="{FF2B5EF4-FFF2-40B4-BE49-F238E27FC236}">
                <a16:creationId xmlns:a16="http://schemas.microsoft.com/office/drawing/2014/main" id="{D3B077CB-9D3A-46CF-26F2-1D687ED5174C}"/>
              </a:ext>
            </a:extLst>
          </p:cNvPr>
          <p:cNvGraphicFramePr>
            <a:graphicFrameLocks/>
          </p:cNvGraphicFramePr>
          <p:nvPr/>
        </p:nvGraphicFramePr>
        <p:xfrm>
          <a:off x="9220200" y="1295400"/>
          <a:ext cx="2743200" cy="41148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8068D9D1-9E51-1DF0-2A0F-6CA6AF091B57}"/>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24FC2E32-9279-69A7-52C9-823DD56D24D6}"/>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e 11">
            <a:extLst>
              <a:ext uri="{FF2B5EF4-FFF2-40B4-BE49-F238E27FC236}">
                <a16:creationId xmlns:a16="http://schemas.microsoft.com/office/drawing/2014/main" id="{AF265A91-46F5-F716-2406-75FBA06554A4}"/>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DE87F466-D383-F2B7-8A48-09FDE0C3339D}"/>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0D59ED48-53C7-D136-F611-41DFD98F6101}"/>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6812553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E8DE9-DEDD-47F7-26C3-C83A36F99F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E3D357-18C6-07D5-EC0D-FAC20E6B140B}"/>
              </a:ext>
            </a:extLst>
          </p:cNvPr>
          <p:cNvSpPr>
            <a:spLocks noGrp="1"/>
          </p:cNvSpPr>
          <p:nvPr>
            <p:ph type="title"/>
          </p:nvPr>
        </p:nvSpPr>
        <p:spPr/>
        <p:txBody>
          <a:bodyPr/>
          <a:lstStyle/>
          <a:p>
            <a:r>
              <a:rPr lang="en-US" dirty="0"/>
              <a:t>char[]</a:t>
            </a:r>
          </a:p>
        </p:txBody>
      </p:sp>
      <p:sp>
        <p:nvSpPr>
          <p:cNvPr id="3" name="Content Placeholder 2">
            <a:extLst>
              <a:ext uri="{FF2B5EF4-FFF2-40B4-BE49-F238E27FC236}">
                <a16:creationId xmlns:a16="http://schemas.microsoft.com/office/drawing/2014/main" id="{A72D1A68-0EB7-05AA-14C3-2206B55DF7F5}"/>
              </a:ext>
            </a:extLst>
          </p:cNvPr>
          <p:cNvSpPr>
            <a:spLocks noGrp="1"/>
          </p:cNvSpPr>
          <p:nvPr>
            <p:ph idx="1"/>
          </p:nvPr>
        </p:nvSpPr>
        <p:spPr>
          <a:xfrm>
            <a:off x="152399" y="1295400"/>
            <a:ext cx="7643644" cy="5562600"/>
          </a:xfrm>
        </p:spPr>
        <p:txBody>
          <a:bodyPr/>
          <a:lstStyle/>
          <a:p>
            <a:pPr marL="0" indent="0" fontAlgn="auto">
              <a:spcAft>
                <a:spcPts val="0"/>
              </a:spcAft>
              <a:buNone/>
            </a:pPr>
            <a:r>
              <a:rPr lang="en-US" dirty="0"/>
              <a:t>When we declare an array of characters, contiguous memory is allocated on the stack to store the contents of the entire array.  We can change those characters because they live on the stack.</a:t>
            </a:r>
          </a:p>
          <a:p>
            <a:pPr marL="0" indent="0">
              <a:spcBef>
                <a:spcPts val="0"/>
              </a:spcBef>
              <a:buNone/>
            </a:pPr>
            <a:endParaRPr lang="en-US" sz="2600" dirty="0">
              <a:latin typeface="Consolas" panose="020B0609020204030204" pitchFamily="49" charset="0"/>
              <a:cs typeface="Consolas" panose="020B0609020204030204" pitchFamily="49" charset="0"/>
            </a:endParaRPr>
          </a:p>
          <a:p>
            <a:pPr marL="0" indent="0">
              <a:spcBef>
                <a:spcPts val="0"/>
              </a:spcBef>
              <a:buNone/>
            </a:pP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main(</a:t>
            </a:r>
            <a:r>
              <a:rPr lang="en-US" sz="2600" dirty="0" err="1">
                <a:latin typeface="Consolas" panose="020B0609020204030204" pitchFamily="49" charset="0"/>
                <a:cs typeface="Consolas" panose="020B0609020204030204" pitchFamily="49" charset="0"/>
              </a:rPr>
              <a:t>int</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argc</a:t>
            </a:r>
            <a:r>
              <a:rPr lang="en-US" sz="2600" dirty="0">
                <a:latin typeface="Consolas" panose="020B0609020204030204" pitchFamily="49" charset="0"/>
                <a:cs typeface="Consolas" panose="020B0609020204030204" pitchFamily="49" charset="0"/>
              </a:rPr>
              <a:t>, char *</a:t>
            </a:r>
            <a:r>
              <a:rPr lang="en-US" sz="2600" dirty="0" err="1">
                <a:latin typeface="Consolas" panose="020B0609020204030204" pitchFamily="49" charset="0"/>
                <a:cs typeface="Consolas" panose="020B0609020204030204" pitchFamily="49" charset="0"/>
              </a:rPr>
              <a:t>argv</a:t>
            </a:r>
            <a:r>
              <a:rPr lang="en-US" sz="2600" dirty="0">
                <a:latin typeface="Consolas" panose="020B0609020204030204" pitchFamily="49" charset="0"/>
                <a:cs typeface="Consolas" panose="020B0609020204030204" pitchFamily="49" charset="0"/>
              </a:rPr>
              <a:t>[]) {</a:t>
            </a:r>
          </a:p>
          <a:p>
            <a:pPr marL="0" indent="0">
              <a:spcBef>
                <a:spcPts val="0"/>
              </a:spcBef>
              <a:buNone/>
            </a:pPr>
            <a:r>
              <a:rPr lang="en-US" sz="2600" dirty="0">
                <a:latin typeface="Consolas" panose="020B0609020204030204" pitchFamily="49" charset="0"/>
                <a:cs typeface="Consolas" panose="020B0609020204030204" pitchFamily="49" charset="0"/>
              </a:rPr>
              <a:t>	char str[6];</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strcpy</a:t>
            </a:r>
            <a:r>
              <a:rPr lang="en-US" sz="2600" dirty="0">
                <a:latin typeface="Consolas" panose="020B0609020204030204" pitchFamily="49" charset="0"/>
                <a:cs typeface="Consolas" panose="020B0609020204030204" pitchFamily="49" charset="0"/>
              </a:rPr>
              <a:t>(str, </a:t>
            </a:r>
            <a:r>
              <a:rPr lang="en-US" sz="2600" dirty="0">
                <a:solidFill>
                  <a:srgbClr val="0432FF"/>
                </a:solidFill>
                <a:latin typeface="Consolas" panose="020B0609020204030204" pitchFamily="49" charset="0"/>
                <a:cs typeface="Consolas" panose="020B0609020204030204" pitchFamily="49" charset="0"/>
              </a:rPr>
              <a:t>"apple"</a:t>
            </a:r>
            <a:r>
              <a:rPr lang="en-US" sz="2600" dirty="0">
                <a:latin typeface="Consolas" panose="020B0609020204030204" pitchFamily="49" charset="0"/>
                <a:cs typeface="Consolas" panose="020B0609020204030204" pitchFamily="49" charset="0"/>
              </a:rPr>
              <a:t>);</a:t>
            </a:r>
          </a:p>
          <a:p>
            <a:pPr marL="0" indent="0">
              <a:spcBef>
                <a:spcPts val="0"/>
              </a:spcBef>
              <a:buNone/>
            </a:pPr>
            <a:r>
              <a:rPr lang="en-US" sz="2600" dirty="0">
                <a:latin typeface="Consolas" panose="020B0609020204030204" pitchFamily="49" charset="0"/>
                <a:cs typeface="Consolas" panose="020B0609020204030204" pitchFamily="49" charset="0"/>
              </a:rPr>
              <a:t>     </a:t>
            </a:r>
            <a:r>
              <a:rPr lang="en-US" sz="2600" b="1" dirty="0">
                <a:solidFill>
                  <a:srgbClr val="FF0000"/>
                </a:solidFill>
                <a:latin typeface="Consolas" panose="020B0609020204030204" pitchFamily="49" charset="0"/>
                <a:cs typeface="Consolas" panose="020B0609020204030204" pitchFamily="49" charset="0"/>
              </a:rPr>
              <a:t>str[0] = 'b';</a:t>
            </a:r>
          </a:p>
          <a:p>
            <a:pPr marL="0" indent="0">
              <a:spcBef>
                <a:spcPts val="0"/>
              </a:spcBef>
              <a:buNone/>
            </a:pPr>
            <a:r>
              <a:rPr lang="en-US" sz="2600" dirty="0">
                <a:latin typeface="Consolas" panose="020B0609020204030204" pitchFamily="49" charset="0"/>
                <a:cs typeface="Consolas" panose="020B0609020204030204" pitchFamily="49" charset="0"/>
              </a:rPr>
              <a:t>	...</a:t>
            </a:r>
          </a:p>
          <a:p>
            <a:pPr marL="0" indent="0">
              <a:spcBef>
                <a:spcPts val="0"/>
              </a:spcBef>
              <a:buNone/>
            </a:pPr>
            <a:endParaRPr lang="en-US" sz="2600" dirty="0">
              <a:latin typeface="Consolas" panose="020B0609020204030204" pitchFamily="49" charset="0"/>
              <a:cs typeface="Consolas" panose="020B0609020204030204" pitchFamily="49" charset="0"/>
            </a:endParaRPr>
          </a:p>
        </p:txBody>
      </p:sp>
      <p:graphicFrame>
        <p:nvGraphicFramePr>
          <p:cNvPr id="5" name="Content Placeholder 3">
            <a:extLst>
              <a:ext uri="{FF2B5EF4-FFF2-40B4-BE49-F238E27FC236}">
                <a16:creationId xmlns:a16="http://schemas.microsoft.com/office/drawing/2014/main" id="{3D22361F-1599-0C59-EB6D-C99572997D3A}"/>
              </a:ext>
            </a:extLst>
          </p:cNvPr>
          <p:cNvGraphicFramePr>
            <a:graphicFrameLocks/>
          </p:cNvGraphicFramePr>
          <p:nvPr>
            <p:extLst>
              <p:ext uri="{D42A27DB-BD31-4B8C-83A1-F6EECF244321}">
                <p14:modId xmlns:p14="http://schemas.microsoft.com/office/powerpoint/2010/main" val="1656350121"/>
              </p:ext>
            </p:extLst>
          </p:nvPr>
        </p:nvGraphicFramePr>
        <p:xfrm>
          <a:off x="9220200" y="1295400"/>
          <a:ext cx="2743200" cy="4114800"/>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41910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08224004"/>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0x105</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8909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0x103</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70615838"/>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573119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162100222"/>
                  </a:ext>
                </a:extLst>
              </a:tr>
              <a:tr h="41910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solidFill>
                            <a:srgbClr val="FF0000"/>
                          </a:solidFill>
                          <a:latin typeface="Consolas" panose="020B0609020204030204" pitchFamily="49" charset="0"/>
                          <a:cs typeface="Consolas" panose="020B0609020204030204" pitchFamily="49"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95356188"/>
                  </a:ext>
                </a:extLst>
              </a:tr>
              <a:tr h="41910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55684246"/>
                  </a:ext>
                </a:extLst>
              </a:tr>
            </a:tbl>
          </a:graphicData>
        </a:graphic>
      </p:graphicFrame>
      <p:sp>
        <p:nvSpPr>
          <p:cNvPr id="6" name="TextBox 5">
            <a:extLst>
              <a:ext uri="{FF2B5EF4-FFF2-40B4-BE49-F238E27FC236}">
                <a16:creationId xmlns:a16="http://schemas.microsoft.com/office/drawing/2014/main" id="{FFF7C054-7879-D89B-AC9A-BDA29BE2A511}"/>
              </a:ext>
            </a:extLst>
          </p:cNvPr>
          <p:cNvSpPr txBox="1"/>
          <p:nvPr/>
        </p:nvSpPr>
        <p:spPr>
          <a:xfrm>
            <a:off x="8763000" y="44196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8" name="TextBox 7">
            <a:extLst>
              <a:ext uri="{FF2B5EF4-FFF2-40B4-BE49-F238E27FC236}">
                <a16:creationId xmlns:a16="http://schemas.microsoft.com/office/drawing/2014/main" id="{A792E182-3373-40B7-FCFC-85681F859B2B}"/>
              </a:ext>
            </a:extLst>
          </p:cNvPr>
          <p:cNvSpPr txBox="1"/>
          <p:nvPr/>
        </p:nvSpPr>
        <p:spPr>
          <a:xfrm>
            <a:off x="7139370" y="34245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2" name="Left Brace 11">
            <a:extLst>
              <a:ext uri="{FF2B5EF4-FFF2-40B4-BE49-F238E27FC236}">
                <a16:creationId xmlns:a16="http://schemas.microsoft.com/office/drawing/2014/main" id="{414DBE3F-46C6-69FF-B2E4-37E659026CC2}"/>
              </a:ext>
            </a:extLst>
          </p:cNvPr>
          <p:cNvSpPr/>
          <p:nvPr/>
        </p:nvSpPr>
        <p:spPr>
          <a:xfrm>
            <a:off x="9432606" y="2286000"/>
            <a:ext cx="457200" cy="2573866"/>
          </a:xfrm>
          <a:prstGeom prst="leftBrace">
            <a:avLst>
              <a:gd name="adj1" fmla="val 8333"/>
              <a:gd name="adj2" fmla="val 9242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D3830A11-CF31-87E1-AD45-E60AEE5FA205}"/>
              </a:ext>
            </a:extLst>
          </p:cNvPr>
          <p:cNvSpPr/>
          <p:nvPr/>
        </p:nvSpPr>
        <p:spPr>
          <a:xfrm>
            <a:off x="8364481" y="1790699"/>
            <a:ext cx="287281" cy="34671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57A3B2A9-E7DA-17B9-2699-C1DE46F9DA14}"/>
              </a:ext>
            </a:extLst>
          </p:cNvPr>
          <p:cNvSpPr txBox="1"/>
          <p:nvPr/>
        </p:nvSpPr>
        <p:spPr>
          <a:xfrm>
            <a:off x="10340612" y="1143000"/>
            <a:ext cx="93698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411573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FCF0B-029A-7E40-BCEC-2952FE83CCA1}"/>
              </a:ext>
            </a:extLst>
          </p:cNvPr>
          <p:cNvSpPr>
            <a:spLocks noGrp="1"/>
          </p:cNvSpPr>
          <p:nvPr>
            <p:ph type="title"/>
          </p:nvPr>
        </p:nvSpPr>
        <p:spPr/>
        <p:txBody>
          <a:bodyPr/>
          <a:lstStyle/>
          <a:p>
            <a:r>
              <a:rPr lang="en-US" dirty="0"/>
              <a:t>Read-only Strings</a:t>
            </a:r>
          </a:p>
        </p:txBody>
      </p:sp>
      <p:sp>
        <p:nvSpPr>
          <p:cNvPr id="3" name="Content Placeholder 2">
            <a:extLst>
              <a:ext uri="{FF2B5EF4-FFF2-40B4-BE49-F238E27FC236}">
                <a16:creationId xmlns:a16="http://schemas.microsoft.com/office/drawing/2014/main" id="{02BC8E07-0AC3-BA48-B9F9-D82570540C35}"/>
              </a:ext>
            </a:extLst>
          </p:cNvPr>
          <p:cNvSpPr>
            <a:spLocks noGrp="1"/>
          </p:cNvSpPr>
          <p:nvPr>
            <p:ph idx="1"/>
          </p:nvPr>
        </p:nvSpPr>
        <p:spPr/>
        <p:txBody>
          <a:bodyPr/>
          <a:lstStyle/>
          <a:p>
            <a:pPr marL="0" indent="0">
              <a:buNone/>
            </a:pPr>
            <a:r>
              <a:rPr lang="en-US" altLang="x-none" dirty="0"/>
              <a:t>There is another convenient way to create a string if we do not need to modify it later.  We can create a </a:t>
            </a:r>
            <a:r>
              <a:rPr lang="en-US" dirty="0">
                <a:latin typeface="Consolas" panose="020B0609020204030204" pitchFamily="49" charset="0"/>
                <a:cs typeface="Consolas" panose="020B0609020204030204" pitchFamily="49" charset="0"/>
              </a:rPr>
              <a:t>char *</a:t>
            </a:r>
            <a:r>
              <a:rPr lang="en-US" altLang="x-none" dirty="0"/>
              <a:t> and set it directly equal to a string literal.</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"Hello, world!"</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ea typeface="Courier"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a:t>
            </a:r>
            <a:r>
              <a:rPr lang="en-US" b="1" dirty="0">
                <a:solidFill>
                  <a:srgbClr val="00B050"/>
                </a:solidFill>
                <a:latin typeface="Consolas" panose="020B0609020204030204" pitchFamily="49" charset="0"/>
                <a:cs typeface="Consolas" panose="020B0609020204030204" pitchFamily="49" charset="0"/>
              </a:rPr>
              <a:t>// Hello, world!</a:t>
            </a:r>
          </a:p>
          <a:p>
            <a:endParaRPr lang="en-US" dirty="0"/>
          </a:p>
        </p:txBody>
      </p:sp>
    </p:spTree>
    <p:extLst>
      <p:ext uri="{BB962C8B-B14F-4D97-AF65-F5344CB8AC3E}">
        <p14:creationId xmlns:p14="http://schemas.microsoft.com/office/powerpoint/2010/main" val="35027381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48C1386-E3FC-384B-9BC5-700746343EE1}"/>
              </a:ext>
            </a:extLst>
          </p:cNvPr>
          <p:cNvGraphicFramePr>
            <a:graphicFrameLocks noGrp="1"/>
          </p:cNvGraphicFramePr>
          <p:nvPr>
            <p:ph idx="1"/>
          </p:nvPr>
        </p:nvGraphicFramePr>
        <p:xfrm>
          <a:off x="9372600" y="1676400"/>
          <a:ext cx="2590801" cy="4114800"/>
        </p:xfrm>
        <a:graphic>
          <a:graphicData uri="http://schemas.openxmlformats.org/drawingml/2006/table">
            <a:tbl>
              <a:tblPr firstRow="1" bandRow="1">
                <a:tableStyleId>{5940675A-B579-460E-94D1-54222C63F5DA}</a:tableStyleId>
              </a:tblPr>
              <a:tblGrid>
                <a:gridCol w="1538288">
                  <a:extLst>
                    <a:ext uri="{9D8B030D-6E8A-4147-A177-3AD203B41FA5}">
                      <a16:colId xmlns:a16="http://schemas.microsoft.com/office/drawing/2014/main" val="3135065557"/>
                    </a:ext>
                  </a:extLst>
                </a:gridCol>
                <a:gridCol w="1052513">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008224004"/>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0xff0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675720662"/>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289396717"/>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227629502"/>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4138662113"/>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0x11</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935066656"/>
                  </a:ext>
                </a:extLst>
              </a:tr>
              <a:tr h="285750">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745704412"/>
                  </a:ext>
                </a:extLst>
              </a:tr>
              <a:tr h="285750">
                <a:tc>
                  <a:txBody>
                    <a:bodyPr/>
                    <a:lstStyle/>
                    <a:p>
                      <a:pPr algn="r"/>
                      <a:endParaRPr lang="en-US" sz="24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764263374"/>
                  </a:ext>
                </a:extLst>
              </a:tr>
            </a:tbl>
          </a:graphicData>
        </a:graphic>
      </p:graphicFrame>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74676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dirty="0"/>
              <a:t>When we declare a char pointer equal to a string literal, the characters are </a:t>
            </a:r>
            <a:r>
              <a:rPr lang="en-US" i="1" dirty="0"/>
              <a:t>not</a:t>
            </a:r>
            <a:r>
              <a:rPr lang="en-US" dirty="0"/>
              <a:t> stored on the stack.  Instead, they are stored in a special area of memory called the “data segment”.  We </a:t>
            </a:r>
            <a:r>
              <a:rPr lang="en-US" i="1" dirty="0"/>
              <a:t>cannot modify memory in this segment</a:t>
            </a:r>
            <a:r>
              <a:rPr lang="en-US" dirty="0"/>
              <a:t>.</a:t>
            </a:r>
          </a:p>
          <a:p>
            <a:pPr marL="0" indent="0" fontAlgn="auto">
              <a:spcBef>
                <a:spcPts val="0"/>
              </a:spcBef>
              <a:spcAft>
                <a:spcPts val="0"/>
              </a:spcAft>
              <a:buNone/>
            </a:pPr>
            <a:endParaRPr lang="en-US" sz="1200" dirty="0"/>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"hi"</a:t>
            </a:r>
            <a:r>
              <a:rPr lang="en-US" dirty="0">
                <a:latin typeface="Consolas" panose="020B0609020204030204" pitchFamily="49" charset="0"/>
                <a:cs typeface="Consolas" panose="020B0609020204030204" pitchFamily="49" charset="0"/>
              </a:rPr>
              <a:t>;</a:t>
            </a:r>
          </a:p>
          <a:p>
            <a:pPr marL="0" indent="0" fontAlgn="auto">
              <a:spcBef>
                <a:spcPts val="0"/>
              </a:spcBef>
              <a:spcAft>
                <a:spcPts val="0"/>
              </a:spcAft>
              <a:buNone/>
            </a:pPr>
            <a:endParaRPr lang="en-US" sz="1200" dirty="0"/>
          </a:p>
          <a:p>
            <a:pPr marL="0" indent="0" fontAlgn="auto">
              <a:spcBef>
                <a:spcPts val="0"/>
              </a:spcBef>
              <a:spcAft>
                <a:spcPts val="0"/>
              </a:spcAft>
              <a:buNone/>
            </a:pPr>
            <a:r>
              <a:rPr lang="en-US" dirty="0"/>
              <a:t>The pointer variable (e.g. </a:t>
            </a:r>
            <a:r>
              <a:rPr lang="en-US" b="1" dirty="0" err="1"/>
              <a:t>str</a:t>
            </a:r>
            <a:r>
              <a:rPr lang="en-US" dirty="0"/>
              <a:t>) refers to the </a:t>
            </a:r>
            <a:r>
              <a:rPr lang="en-US" i="1" dirty="0"/>
              <a:t>address of the first character of the string in the data segment</a:t>
            </a:r>
            <a:r>
              <a:rPr lang="en-US" dirty="0"/>
              <a:t>.</a:t>
            </a:r>
            <a:endParaRPr lang="en-US" dirty="0">
              <a:solidFill>
                <a:srgbClr val="00B050"/>
              </a:solidFill>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D8AEE230-987A-F148-8FAD-C34BE040BD2C}"/>
              </a:ext>
            </a:extLst>
          </p:cNvPr>
          <p:cNvSpPr txBox="1"/>
          <p:nvPr/>
        </p:nvSpPr>
        <p:spPr>
          <a:xfrm>
            <a:off x="9059179" y="2590800"/>
            <a:ext cx="694421"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str</a:t>
            </a:r>
            <a:endParaRPr lang="en-US" sz="2400" dirty="0">
              <a:latin typeface="Consolas" panose="020B0609020204030204" pitchFamily="49" charset="0"/>
              <a:cs typeface="Consolas" panose="020B0609020204030204" pitchFamily="49" charset="0"/>
            </a:endParaRPr>
          </a:p>
        </p:txBody>
      </p:sp>
      <p:sp>
        <p:nvSpPr>
          <p:cNvPr id="3" name="TextBox 2">
            <a:extLst>
              <a:ext uri="{FF2B5EF4-FFF2-40B4-BE49-F238E27FC236}">
                <a16:creationId xmlns:a16="http://schemas.microsoft.com/office/drawing/2014/main" id="{1A9F0948-DD6D-5348-8AAA-33FCF54E8EB0}"/>
              </a:ext>
            </a:extLst>
          </p:cNvPr>
          <p:cNvSpPr txBox="1"/>
          <p:nvPr/>
        </p:nvSpPr>
        <p:spPr>
          <a:xfrm>
            <a:off x="7978412" y="2636966"/>
            <a:ext cx="936988" cy="369332"/>
          </a:xfrm>
          <a:prstGeom prst="rect">
            <a:avLst/>
          </a:prstGeom>
          <a:noFill/>
        </p:spPr>
        <p:txBody>
          <a:bodyPr wrap="none" rtlCol="0">
            <a:spAutoFit/>
          </a:bodyPr>
          <a:lstStyle/>
          <a:p>
            <a:r>
              <a:rPr lang="en-US" dirty="0"/>
              <a:t>STACK</a:t>
            </a:r>
          </a:p>
        </p:txBody>
      </p:sp>
      <p:sp>
        <p:nvSpPr>
          <p:cNvPr id="9" name="TextBox 8">
            <a:extLst>
              <a:ext uri="{FF2B5EF4-FFF2-40B4-BE49-F238E27FC236}">
                <a16:creationId xmlns:a16="http://schemas.microsoft.com/office/drawing/2014/main" id="{F0201E5D-0A99-0442-8CEA-9E6C4B3CE62A}"/>
              </a:ext>
            </a:extLst>
          </p:cNvPr>
          <p:cNvSpPr txBox="1"/>
          <p:nvPr/>
        </p:nvSpPr>
        <p:spPr>
          <a:xfrm>
            <a:off x="7569096" y="4507468"/>
            <a:ext cx="1958678" cy="369332"/>
          </a:xfrm>
          <a:prstGeom prst="rect">
            <a:avLst/>
          </a:prstGeom>
          <a:noFill/>
        </p:spPr>
        <p:txBody>
          <a:bodyPr wrap="none" rtlCol="0">
            <a:spAutoFit/>
          </a:bodyPr>
          <a:lstStyle/>
          <a:p>
            <a:r>
              <a:rPr lang="en-US" dirty="0"/>
              <a:t>DATA SEGMENT</a:t>
            </a:r>
          </a:p>
        </p:txBody>
      </p:sp>
      <p:sp>
        <p:nvSpPr>
          <p:cNvPr id="11" name="Left Bracket 10">
            <a:extLst>
              <a:ext uri="{FF2B5EF4-FFF2-40B4-BE49-F238E27FC236}">
                <a16:creationId xmlns:a16="http://schemas.microsoft.com/office/drawing/2014/main" id="{BC22A707-5557-404C-B5E8-B479D4430F68}"/>
              </a:ext>
            </a:extLst>
          </p:cNvPr>
          <p:cNvSpPr/>
          <p:nvPr/>
        </p:nvSpPr>
        <p:spPr>
          <a:xfrm>
            <a:off x="8897881" y="2137604"/>
            <a:ext cx="169919" cy="1291396"/>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ket 11">
            <a:extLst>
              <a:ext uri="{FF2B5EF4-FFF2-40B4-BE49-F238E27FC236}">
                <a16:creationId xmlns:a16="http://schemas.microsoft.com/office/drawing/2014/main" id="{EC356721-01F9-294A-9DA9-C39F2CB1853F}"/>
              </a:ext>
            </a:extLst>
          </p:cNvPr>
          <p:cNvSpPr/>
          <p:nvPr/>
        </p:nvSpPr>
        <p:spPr>
          <a:xfrm>
            <a:off x="9583681" y="3516546"/>
            <a:ext cx="169919" cy="2166187"/>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Freeform 13">
            <a:extLst>
              <a:ext uri="{FF2B5EF4-FFF2-40B4-BE49-F238E27FC236}">
                <a16:creationId xmlns:a16="http://schemas.microsoft.com/office/drawing/2014/main" id="{29DD6F85-4D34-CC4C-84DC-D9AF923BEEBA}"/>
              </a:ext>
            </a:extLst>
          </p:cNvPr>
          <p:cNvSpPr/>
          <p:nvPr/>
        </p:nvSpPr>
        <p:spPr>
          <a:xfrm>
            <a:off x="11734800" y="2830286"/>
            <a:ext cx="392219" cy="2351314"/>
          </a:xfrm>
          <a:custGeom>
            <a:avLst/>
            <a:gdLst>
              <a:gd name="connsiteX0" fmla="*/ 0 w 261590"/>
              <a:gd name="connsiteY0" fmla="*/ 0 h 2318657"/>
              <a:gd name="connsiteX1" fmla="*/ 261257 w 261590"/>
              <a:gd name="connsiteY1" fmla="*/ 1774371 h 2318657"/>
              <a:gd name="connsiteX2" fmla="*/ 43542 w 261590"/>
              <a:gd name="connsiteY2" fmla="*/ 2318657 h 2318657"/>
            </a:gdLst>
            <a:ahLst/>
            <a:cxnLst>
              <a:cxn ang="0">
                <a:pos x="connsiteX0" y="connsiteY0"/>
              </a:cxn>
              <a:cxn ang="0">
                <a:pos x="connsiteX1" y="connsiteY1"/>
              </a:cxn>
              <a:cxn ang="0">
                <a:pos x="connsiteX2" y="connsiteY2"/>
              </a:cxn>
            </a:cxnLst>
            <a:rect l="l" t="t" r="r" b="b"/>
            <a:pathLst>
              <a:path w="261590" h="2318657">
                <a:moveTo>
                  <a:pt x="0" y="0"/>
                </a:moveTo>
                <a:cubicBezTo>
                  <a:pt x="127000" y="693964"/>
                  <a:pt x="254000" y="1387928"/>
                  <a:pt x="261257" y="1774371"/>
                </a:cubicBezTo>
                <a:cubicBezTo>
                  <a:pt x="268514" y="2160814"/>
                  <a:pt x="156028" y="2239735"/>
                  <a:pt x="43542" y="2318657"/>
                </a:cubicBezTo>
              </a:path>
            </a:pathLst>
          </a:custGeom>
          <a:noFill/>
          <a:ln w="3810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7B25C6D-FD9D-074D-BFEB-AB9011A5737D}"/>
              </a:ext>
            </a:extLst>
          </p:cNvPr>
          <p:cNvSpPr/>
          <p:nvPr/>
        </p:nvSpPr>
        <p:spPr bwMode="auto">
          <a:xfrm>
            <a:off x="3627620" y="4940809"/>
            <a:ext cx="4936759" cy="1700782"/>
          </a:xfrm>
          <a:prstGeom prst="rect">
            <a:avLst/>
          </a:prstGeom>
          <a:solidFill>
            <a:schemeClr val="accent4"/>
          </a:solidFill>
          <a:ln w="9525" cap="flat" cmpd="sng" algn="ctr">
            <a:solidFill>
              <a:schemeClr val="tx1"/>
            </a:solidFill>
            <a:prstDash val="solid"/>
            <a:round/>
            <a:headEnd type="none" w="med" len="med"/>
            <a:tailEnd type="none" w="med" len="med"/>
          </a:ln>
          <a:effectLst>
            <a:outerShdw blurRad="266700" dist="342900" dir="2760000" sx="95000" sy="95000" algn="ctr" rotWithShape="0">
              <a:schemeClr val="bg2">
                <a:lumMod val="90000"/>
                <a:alpha val="63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400" b="1" dirty="0"/>
              <a:t>NOTE: </a:t>
            </a:r>
            <a:r>
              <a:rPr lang="en-US" sz="2400" dirty="0"/>
              <a:t>not all char * strings are read-only.  Only ones that point to characters in the data segment are read-only.</a:t>
            </a:r>
            <a:endParaRPr lang="en-US" sz="2400" b="1" dirty="0"/>
          </a:p>
        </p:txBody>
      </p:sp>
      <p:sp>
        <p:nvSpPr>
          <p:cNvPr id="10" name="Title 9">
            <a:extLst>
              <a:ext uri="{FF2B5EF4-FFF2-40B4-BE49-F238E27FC236}">
                <a16:creationId xmlns:a16="http://schemas.microsoft.com/office/drawing/2014/main" id="{BF44B865-F0F3-4347-AA06-22D7ABD2C369}"/>
              </a:ext>
            </a:extLst>
          </p:cNvPr>
          <p:cNvSpPr>
            <a:spLocks noGrp="1"/>
          </p:cNvSpPr>
          <p:nvPr>
            <p:ph type="title"/>
          </p:nvPr>
        </p:nvSpPr>
        <p:spPr/>
        <p:txBody>
          <a:bodyPr/>
          <a:lstStyle/>
          <a:p>
            <a:r>
              <a:rPr lang="en-US" dirty="0"/>
              <a:t>Read-only Strings</a:t>
            </a:r>
          </a:p>
        </p:txBody>
      </p:sp>
    </p:spTree>
    <p:extLst>
      <p:ext uri="{BB962C8B-B14F-4D97-AF65-F5344CB8AC3E}">
        <p14:creationId xmlns:p14="http://schemas.microsoft.com/office/powerpoint/2010/main" val="3428946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158E4-D2C8-EB96-39E1-AAFB1B8EBE93}"/>
              </a:ext>
            </a:extLst>
          </p:cNvPr>
          <p:cNvSpPr>
            <a:spLocks noGrp="1"/>
          </p:cNvSpPr>
          <p:nvPr>
            <p:ph type="title"/>
          </p:nvPr>
        </p:nvSpPr>
        <p:spPr/>
        <p:txBody>
          <a:bodyPr/>
          <a:lstStyle/>
          <a:p>
            <a:r>
              <a:rPr lang="en-US" dirty="0"/>
              <a:t>Read-only Strings</a:t>
            </a:r>
          </a:p>
        </p:txBody>
      </p:sp>
      <p:sp>
        <p:nvSpPr>
          <p:cNvPr id="3" name="Content Placeholder 2">
            <a:extLst>
              <a:ext uri="{FF2B5EF4-FFF2-40B4-BE49-F238E27FC236}">
                <a16:creationId xmlns:a16="http://schemas.microsoft.com/office/drawing/2014/main" id="{168EC612-37EC-AAEC-9BC5-0D68FADFEB15}"/>
              </a:ext>
            </a:extLst>
          </p:cNvPr>
          <p:cNvSpPr>
            <a:spLocks noGrp="1"/>
          </p:cNvSpPr>
          <p:nvPr>
            <p:ph idx="1"/>
          </p:nvPr>
        </p:nvSpPr>
        <p:spPr/>
        <p:txBody>
          <a:bodyPr/>
          <a:lstStyle/>
          <a:p>
            <a:pPr marL="0" indent="0">
              <a:buNone/>
            </a:pPr>
            <a:r>
              <a:rPr lang="en-US" dirty="0"/>
              <a:t>Read-only strings are convenient to use, but make sure to not use a read-only string in code that tries to modify its characters – it will crash!</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 </a:t>
            </a:r>
            <a:r>
              <a:rPr lang="en-US" dirty="0">
                <a:solidFill>
                  <a:srgbClr val="0432FF"/>
                </a:solidFill>
                <a:latin typeface="Consolas" panose="020B0609020204030204" pitchFamily="49" charset="0"/>
                <a:cs typeface="Consolas" panose="020B0609020204030204" pitchFamily="49" charset="0"/>
              </a:rPr>
              <a:t>"Hello, world!"</a:t>
            </a:r>
            <a:r>
              <a:rPr lang="en-US" dirty="0">
                <a:latin typeface="Consolas" panose="020B0609020204030204" pitchFamily="49" charset="0"/>
                <a:cs typeface="Consolas" panose="020B0609020204030204" pitchFamily="49" charset="0"/>
              </a:rPr>
              <a:t>;</a:t>
            </a:r>
          </a:p>
          <a:p>
            <a:pPr marL="0" indent="0">
              <a:buNone/>
            </a:pP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[0] = 'h';  </a:t>
            </a:r>
            <a:r>
              <a:rPr lang="en-US" b="1" dirty="0">
                <a:solidFill>
                  <a:srgbClr val="FF0000"/>
                </a:solidFill>
                <a:latin typeface="Consolas" panose="020B0609020204030204" pitchFamily="49" charset="0"/>
                <a:cs typeface="Consolas" panose="020B0609020204030204" pitchFamily="49" charset="0"/>
              </a:rPr>
              <a:t>// crashes!</a:t>
            </a:r>
          </a:p>
          <a:p>
            <a:pPr marL="0" indent="0">
              <a:buNone/>
            </a:pPr>
            <a:endParaRPr lang="en-US" b="1" dirty="0">
              <a:solidFill>
                <a:srgbClr val="FF0000"/>
              </a:solidFill>
              <a:latin typeface="Consolas" panose="020B0609020204030204" pitchFamily="49" charset="0"/>
              <a:cs typeface="Consolas" panose="020B0609020204030204" pitchFamily="49" charset="0"/>
            </a:endParaRPr>
          </a:p>
          <a:p>
            <a:pPr marL="0" indent="0">
              <a:buNone/>
            </a:pPr>
            <a:r>
              <a:rPr lang="en-US" dirty="0"/>
              <a:t>There’s no way in code to check if a string is read-only; it’s up to the programmer to properly use strings to avoid these crashes.</a:t>
            </a:r>
          </a:p>
          <a:p>
            <a:r>
              <a:rPr lang="en-US" dirty="0"/>
              <a:t>E.g. don’t pass in a read-only string as the </a:t>
            </a:r>
            <a:r>
              <a:rPr lang="en-US" b="1" dirty="0" err="1"/>
              <a:t>dst</a:t>
            </a:r>
            <a:r>
              <a:rPr lang="en-US" dirty="0"/>
              <a:t> to </a:t>
            </a:r>
            <a:r>
              <a:rPr lang="en-US" b="1" dirty="0" err="1"/>
              <a:t>strcpy</a:t>
            </a:r>
            <a:endParaRPr lang="en-US" b="1" dirty="0"/>
          </a:p>
          <a:p>
            <a:endParaRPr lang="en-US" b="1" dirty="0"/>
          </a:p>
          <a:p>
            <a:pPr marL="0" indent="0">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 "Hi");  </a:t>
            </a:r>
            <a:r>
              <a:rPr lang="en-US" b="1" dirty="0">
                <a:solidFill>
                  <a:srgbClr val="FF0000"/>
                </a:solidFill>
                <a:latin typeface="Consolas" panose="020B0609020204030204" pitchFamily="49" charset="0"/>
                <a:cs typeface="Consolas" panose="020B0609020204030204" pitchFamily="49" charset="0"/>
              </a:rPr>
              <a:t>// crashes!</a:t>
            </a:r>
          </a:p>
          <a:p>
            <a:endParaRPr lang="en-US" dirty="0"/>
          </a:p>
          <a:p>
            <a:pPr marL="0" indent="0">
              <a:buNone/>
            </a:pPr>
            <a:endParaRPr lang="en-US" b="1" dirty="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28156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C8D44-CA40-663F-91DB-51870CD7664D}"/>
              </a:ext>
            </a:extLst>
          </p:cNvPr>
          <p:cNvSpPr>
            <a:spLocks noGrp="1"/>
          </p:cNvSpPr>
          <p:nvPr>
            <p:ph type="title"/>
          </p:nvPr>
        </p:nvSpPr>
        <p:spPr/>
        <p:txBody>
          <a:bodyPr/>
          <a:lstStyle/>
          <a:p>
            <a:r>
              <a:rPr lang="en-US" dirty="0"/>
              <a:t>Read-only Strings</a:t>
            </a:r>
          </a:p>
        </p:txBody>
      </p:sp>
      <p:sp>
        <p:nvSpPr>
          <p:cNvPr id="3" name="Content Placeholder 2">
            <a:extLst>
              <a:ext uri="{FF2B5EF4-FFF2-40B4-BE49-F238E27FC236}">
                <a16:creationId xmlns:a16="http://schemas.microsoft.com/office/drawing/2014/main" id="{3F374EED-8DCB-ED1A-6B0D-A9440C48226D}"/>
              </a:ext>
            </a:extLst>
          </p:cNvPr>
          <p:cNvSpPr>
            <a:spLocks noGrp="1"/>
          </p:cNvSpPr>
          <p:nvPr>
            <p:ph idx="1"/>
          </p:nvPr>
        </p:nvSpPr>
        <p:spPr/>
        <p:txBody>
          <a:bodyPr/>
          <a:lstStyle/>
          <a:p>
            <a:pPr marL="0" indent="0">
              <a:buNone/>
            </a:pPr>
            <a:r>
              <a:rPr lang="en-US" dirty="0"/>
              <a:t>A string is read-only if it points to characters that live in the data segment, rather than memory we can modify.</a:t>
            </a:r>
          </a:p>
          <a:p>
            <a:pPr marL="0" indent="0">
              <a:buNone/>
            </a:pPr>
            <a:endParaRPr lang="en-US" dirty="0"/>
          </a:p>
          <a:p>
            <a:pPr marL="0" indent="0" algn="l">
              <a:spcBef>
                <a:spcPts val="0"/>
              </a:spcBef>
              <a:buNone/>
            </a:pPr>
            <a:r>
              <a:rPr lang="en-US" sz="2800" b="1" dirty="0">
                <a:latin typeface="Consolas" panose="020B0609020204030204" pitchFamily="49" charset="0"/>
                <a:cs typeface="Consolas" panose="020B0609020204030204" pitchFamily="49" charset="0"/>
              </a:rPr>
              <a:t>char *</a:t>
            </a:r>
            <a:r>
              <a:rPr lang="en-US" sz="2800" b="1" dirty="0" err="1">
                <a:latin typeface="Consolas" panose="020B0609020204030204" pitchFamily="49" charset="0"/>
                <a:cs typeface="Consolas" panose="020B0609020204030204" pitchFamily="49" charset="0"/>
              </a:rPr>
              <a:t>readOnly</a:t>
            </a:r>
            <a:r>
              <a:rPr lang="en-US" sz="2800" b="1" dirty="0">
                <a:latin typeface="Consolas" panose="020B0609020204030204" pitchFamily="49" charset="0"/>
                <a:cs typeface="Consolas" panose="020B0609020204030204" pitchFamily="49" charset="0"/>
              </a:rPr>
              <a:t> = </a:t>
            </a:r>
            <a:r>
              <a:rPr lang="en-US" sz="2800" b="1" dirty="0">
                <a:solidFill>
                  <a:srgbClr val="0432FF"/>
                </a:solidFill>
                <a:latin typeface="Consolas" panose="020B0609020204030204" pitchFamily="49" charset="0"/>
                <a:cs typeface="Consolas" panose="020B0609020204030204" pitchFamily="49" charset="0"/>
              </a:rPr>
              <a:t>"Hi"</a:t>
            </a:r>
            <a:r>
              <a:rPr lang="en-US" sz="2800" b="1" dirty="0">
                <a:latin typeface="Consolas" panose="020B0609020204030204" pitchFamily="49" charset="0"/>
                <a:cs typeface="Consolas" panose="020B0609020204030204" pitchFamily="49" charset="0"/>
              </a:rPr>
              <a:t>;</a:t>
            </a:r>
          </a:p>
          <a:p>
            <a:pPr marL="0" indent="0" algn="l">
              <a:spcBef>
                <a:spcPts val="0"/>
              </a:spcBef>
              <a:buNone/>
            </a:pPr>
            <a:endParaRPr lang="en-US" sz="2800" b="1" dirty="0">
              <a:latin typeface="Consolas" panose="020B0609020204030204" pitchFamily="49" charset="0"/>
              <a:cs typeface="Consolas" panose="020B0609020204030204" pitchFamily="49" charset="0"/>
            </a:endParaRPr>
          </a:p>
          <a:p>
            <a:pPr marL="0" indent="0" algn="l">
              <a:spcBef>
                <a:spcPts val="0"/>
              </a:spcBef>
              <a:buNone/>
            </a:pPr>
            <a:r>
              <a:rPr lang="en-US" sz="2800" b="1" dirty="0">
                <a:latin typeface="Consolas" panose="020B0609020204030204" pitchFamily="49" charset="0"/>
                <a:cs typeface="Consolas" panose="020B0609020204030204" pitchFamily="49" charset="0"/>
              </a:rPr>
              <a:t>char modifiable[6];</a:t>
            </a:r>
          </a:p>
          <a:p>
            <a:pPr marL="0" indent="0" algn="l">
              <a:spcBef>
                <a:spcPts val="0"/>
              </a:spcBef>
              <a:buNone/>
            </a:pPr>
            <a:r>
              <a:rPr lang="en-US" sz="2800" b="1" dirty="0" err="1">
                <a:latin typeface="Consolas" panose="020B0609020204030204" pitchFamily="49" charset="0"/>
                <a:cs typeface="Consolas" panose="020B0609020204030204" pitchFamily="49" charset="0"/>
              </a:rPr>
              <a:t>strcpy</a:t>
            </a:r>
            <a:r>
              <a:rPr lang="en-US" sz="2800" b="1" dirty="0">
                <a:latin typeface="Consolas" panose="020B0609020204030204" pitchFamily="49" charset="0"/>
                <a:cs typeface="Consolas" panose="020B0609020204030204" pitchFamily="49" charset="0"/>
              </a:rPr>
              <a:t>(modifiable, </a:t>
            </a:r>
            <a:r>
              <a:rPr lang="en-US" sz="2800" b="1" dirty="0">
                <a:solidFill>
                  <a:srgbClr val="0432FF"/>
                </a:solidFill>
                <a:latin typeface="Consolas" panose="020B0609020204030204" pitchFamily="49" charset="0"/>
                <a:cs typeface="Consolas" panose="020B0609020204030204" pitchFamily="49" charset="0"/>
              </a:rPr>
              <a:t>"Hi"</a:t>
            </a:r>
            <a:r>
              <a:rPr lang="en-US" sz="2800" b="1" dirty="0">
                <a:latin typeface="Consolas" panose="020B0609020204030204" pitchFamily="49" charset="0"/>
                <a:cs typeface="Consolas" panose="020B0609020204030204" pitchFamily="49" charset="0"/>
              </a:rPr>
              <a:t>);</a:t>
            </a:r>
          </a:p>
          <a:p>
            <a:pPr marL="0" indent="0" algn="l">
              <a:spcBef>
                <a:spcPts val="0"/>
              </a:spcBef>
              <a:buNone/>
            </a:pPr>
            <a:endParaRPr lang="en-US" sz="2800" b="1" dirty="0">
              <a:latin typeface="Consolas" panose="020B0609020204030204" pitchFamily="49" charset="0"/>
              <a:cs typeface="Consolas" panose="020B0609020204030204" pitchFamily="49" charset="0"/>
            </a:endParaRPr>
          </a:p>
          <a:p>
            <a:pPr marL="0" indent="0">
              <a:spcBef>
                <a:spcPts val="0"/>
              </a:spcBef>
              <a:buNone/>
            </a:pPr>
            <a:r>
              <a:rPr lang="en-US" b="1" dirty="0">
                <a:solidFill>
                  <a:srgbClr val="00B050"/>
                </a:solidFill>
                <a:latin typeface="Consolas" panose="020B0609020204030204" pitchFamily="49" charset="0"/>
                <a:cs typeface="Consolas" panose="020B0609020204030204" pitchFamily="49" charset="0"/>
              </a:rPr>
              <a:t>// is </a:t>
            </a:r>
            <a:r>
              <a:rPr lang="en-US" b="1" dirty="0" err="1">
                <a:solidFill>
                  <a:srgbClr val="00B050"/>
                </a:solidFill>
                <a:latin typeface="Consolas" panose="020B0609020204030204" pitchFamily="49" charset="0"/>
                <a:cs typeface="Consolas" panose="020B0609020204030204" pitchFamily="49" charset="0"/>
              </a:rPr>
              <a:t>ptr</a:t>
            </a:r>
            <a:r>
              <a:rPr lang="en-US" b="1" dirty="0">
                <a:solidFill>
                  <a:srgbClr val="00B050"/>
                </a:solidFill>
                <a:latin typeface="Consolas" panose="020B0609020204030204" pitchFamily="49" charset="0"/>
                <a:cs typeface="Consolas" panose="020B0609020204030204" pitchFamily="49" charset="0"/>
              </a:rPr>
              <a:t> read-only?</a:t>
            </a:r>
            <a:endParaRPr lang="en-US" sz="2800" b="1" dirty="0">
              <a:latin typeface="Consolas" panose="020B0609020204030204" pitchFamily="49" charset="0"/>
              <a:cs typeface="Consolas" panose="020B0609020204030204" pitchFamily="49" charset="0"/>
            </a:endParaRPr>
          </a:p>
          <a:p>
            <a:pPr marL="0" indent="0" algn="l">
              <a:spcBef>
                <a:spcPts val="0"/>
              </a:spcBef>
              <a:buNone/>
            </a:pPr>
            <a:r>
              <a:rPr lang="en-US" sz="2800" b="1" dirty="0">
                <a:latin typeface="Consolas" panose="020B0609020204030204" pitchFamily="49" charset="0"/>
                <a:cs typeface="Consolas" panose="020B0609020204030204" pitchFamily="49" charset="0"/>
              </a:rPr>
              <a:t>char *</a:t>
            </a:r>
            <a:r>
              <a:rPr lang="en-US" sz="2800" b="1" dirty="0" err="1">
                <a:latin typeface="Consolas" panose="020B0609020204030204" pitchFamily="49" charset="0"/>
                <a:cs typeface="Consolas" panose="020B0609020204030204" pitchFamily="49" charset="0"/>
              </a:rPr>
              <a:t>ptr</a:t>
            </a:r>
            <a:r>
              <a:rPr lang="en-US" sz="2800" b="1" dirty="0">
                <a:latin typeface="Consolas" panose="020B0609020204030204" pitchFamily="49" charset="0"/>
                <a:cs typeface="Consolas" panose="020B0609020204030204" pitchFamily="49" charset="0"/>
              </a:rPr>
              <a:t> = modifiable;</a:t>
            </a:r>
          </a:p>
          <a:p>
            <a:pPr marL="0" indent="0" algn="l">
              <a:spcBef>
                <a:spcPts val="0"/>
              </a:spcBef>
              <a:buNone/>
            </a:pPr>
            <a:r>
              <a:rPr lang="en-US" b="1" dirty="0">
                <a:solidFill>
                  <a:srgbClr val="00B050"/>
                </a:solidFill>
                <a:latin typeface="Consolas" panose="020B0609020204030204" pitchFamily="49" charset="0"/>
                <a:cs typeface="Consolas" panose="020B0609020204030204" pitchFamily="49" charset="0"/>
              </a:rPr>
              <a:t>// no, because it points to characters on the stack</a:t>
            </a:r>
          </a:p>
          <a:p>
            <a:pPr marL="0" indent="0" algn="l">
              <a:spcBef>
                <a:spcPts val="0"/>
              </a:spcBef>
              <a:buNone/>
            </a:pPr>
            <a:r>
              <a:rPr lang="en-US" b="1" dirty="0" err="1">
                <a:latin typeface="Consolas" panose="020B0609020204030204" pitchFamily="49" charset="0"/>
                <a:cs typeface="Consolas" panose="020B0609020204030204" pitchFamily="49" charset="0"/>
              </a:rPr>
              <a:t>ptr</a:t>
            </a:r>
            <a:r>
              <a:rPr lang="en-US" b="1" dirty="0">
                <a:latin typeface="Consolas" panose="020B0609020204030204" pitchFamily="49" charset="0"/>
                <a:cs typeface="Consolas" panose="020B0609020204030204" pitchFamily="49" charset="0"/>
              </a:rPr>
              <a:t>[0] = 'h';  </a:t>
            </a:r>
            <a:r>
              <a:rPr lang="en-US" b="1" dirty="0">
                <a:solidFill>
                  <a:srgbClr val="00B050"/>
                </a:solidFill>
                <a:latin typeface="Consolas" panose="020B0609020204030204" pitchFamily="49" charset="0"/>
                <a:cs typeface="Consolas" panose="020B0609020204030204" pitchFamily="49" charset="0"/>
              </a:rPr>
              <a:t>// ok!</a:t>
            </a:r>
            <a:endParaRPr lang="en-US" dirty="0">
              <a:solidFill>
                <a:srgbClr val="00B050"/>
              </a:solidFill>
            </a:endParaRPr>
          </a:p>
          <a:p>
            <a:pPr marL="0" indent="0">
              <a:buNone/>
            </a:pPr>
            <a:endParaRPr lang="en-US" dirty="0"/>
          </a:p>
        </p:txBody>
      </p:sp>
    </p:spTree>
    <p:extLst>
      <p:ext uri="{BB962C8B-B14F-4D97-AF65-F5344CB8AC3E}">
        <p14:creationId xmlns:p14="http://schemas.microsoft.com/office/powerpoint/2010/main" val="51912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4A5D6-6133-3A12-9C93-CE5501F88F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59BAC5-BE35-E4DF-DC12-A3FCA8C28E84}"/>
              </a:ext>
            </a:extLst>
          </p:cNvPr>
          <p:cNvSpPr>
            <a:spLocks noGrp="1"/>
          </p:cNvSpPr>
          <p:nvPr>
            <p:ph type="title"/>
          </p:nvPr>
        </p:nvSpPr>
        <p:spPr/>
        <p:txBody>
          <a:bodyPr/>
          <a:lstStyle/>
          <a:p>
            <a:r>
              <a:rPr lang="en-US" dirty="0"/>
              <a:t>Strings In Memory</a:t>
            </a:r>
          </a:p>
        </p:txBody>
      </p:sp>
      <p:sp>
        <p:nvSpPr>
          <p:cNvPr id="3" name="Content Placeholder 2">
            <a:extLst>
              <a:ext uri="{FF2B5EF4-FFF2-40B4-BE49-F238E27FC236}">
                <a16:creationId xmlns:a16="http://schemas.microsoft.com/office/drawing/2014/main" id="{369F12BE-1D89-B70F-A8FD-E774974B864F}"/>
              </a:ext>
            </a:extLst>
          </p:cNvPr>
          <p:cNvSpPr>
            <a:spLocks noGrp="1"/>
          </p:cNvSpPr>
          <p:nvPr>
            <p:ph idx="1"/>
          </p:nvPr>
        </p:nvSpPr>
        <p:spPr>
          <a:xfrm>
            <a:off x="152400" y="1295400"/>
            <a:ext cx="11811000" cy="5562600"/>
          </a:xfrm>
        </p:spPr>
        <p:txBody>
          <a:bodyPr/>
          <a:lstStyle/>
          <a:p>
            <a:pPr marL="514350" indent="-514350">
              <a:buFont typeface="+mj-lt"/>
              <a:buAutoNum type="arabicPeriod"/>
            </a:pPr>
            <a:r>
              <a:rPr lang="en-US" sz="2500" dirty="0"/>
              <a:t>We cannot set a </a:t>
            </a:r>
            <a:r>
              <a:rPr lang="en-US" sz="2500" b="1" dirty="0">
                <a:latin typeface="Consolas" panose="020B0609020204030204" pitchFamily="49" charset="0"/>
                <a:cs typeface="Consolas" panose="020B0609020204030204" pitchFamily="49" charset="0"/>
              </a:rPr>
              <a:t>char[] </a:t>
            </a:r>
            <a:r>
              <a:rPr lang="en-US" sz="2500" dirty="0"/>
              <a:t>equal to another value, because it is not a pointer; it refers to the block of memory reserved for the original array.</a:t>
            </a:r>
          </a:p>
          <a:p>
            <a:pPr marL="514350" indent="-514350">
              <a:buFont typeface="+mj-lt"/>
              <a:buAutoNum type="arabicPeriod"/>
            </a:pPr>
            <a:r>
              <a:rPr lang="en-US" sz="2500" dirty="0"/>
              <a:t>We can set a </a:t>
            </a:r>
            <a:r>
              <a:rPr lang="en-US" sz="2500" b="1" dirty="0">
                <a:latin typeface="Consolas" panose="020B0609020204030204" pitchFamily="49" charset="0"/>
                <a:cs typeface="Consolas" panose="020B0609020204030204" pitchFamily="49" charset="0"/>
              </a:rPr>
              <a:t>char *</a:t>
            </a:r>
            <a:r>
              <a:rPr lang="en-US" sz="2500" dirty="0"/>
              <a:t> equal to another value, because it is a  reassign-able pointer.</a:t>
            </a:r>
          </a:p>
          <a:p>
            <a:pPr marL="514350" indent="-514350">
              <a:buFont typeface="+mj-lt"/>
              <a:buAutoNum type="arabicPeriod"/>
            </a:pPr>
            <a:r>
              <a:rPr lang="en-US" sz="2500" dirty="0"/>
              <a:t>If we pass a </a:t>
            </a:r>
            <a:r>
              <a:rPr lang="en-US" sz="2500" b="1" dirty="0">
                <a:latin typeface="Consolas" panose="020B0609020204030204" pitchFamily="49" charset="0"/>
                <a:cs typeface="Consolas" panose="020B0609020204030204" pitchFamily="49" charset="0"/>
              </a:rPr>
              <a:t>char[] </a:t>
            </a:r>
            <a:r>
              <a:rPr lang="en-US" sz="2500" dirty="0"/>
              <a:t>as a parameter, set something equal to it, or perform arithmetic with it, it’s automatically converted to a </a:t>
            </a:r>
            <a:r>
              <a:rPr lang="en-US" sz="2500" b="1" dirty="0">
                <a:latin typeface="Consolas" panose="020B0609020204030204" pitchFamily="49" charset="0"/>
                <a:cs typeface="Consolas" panose="020B0609020204030204" pitchFamily="49" charset="0"/>
              </a:rPr>
              <a:t>char *</a:t>
            </a:r>
            <a:r>
              <a:rPr lang="en-US" sz="2500" dirty="0"/>
              <a:t>.</a:t>
            </a:r>
          </a:p>
          <a:p>
            <a:pPr marL="514350" indent="-514350">
              <a:buFont typeface="+mj-lt"/>
              <a:buAutoNum type="arabicPeriod"/>
            </a:pPr>
            <a:r>
              <a:rPr lang="en-US" sz="2500" dirty="0"/>
              <a:t>If we change characters in a string parameter, these changes will persist outside of the function.</a:t>
            </a:r>
          </a:p>
          <a:p>
            <a:pPr marL="514350" indent="-514350">
              <a:buFont typeface="+mj-lt"/>
              <a:buAutoNum type="arabicPeriod"/>
            </a:pPr>
            <a:r>
              <a:rPr lang="en-US" sz="2500" dirty="0"/>
              <a:t>If we create a string as a </a:t>
            </a:r>
            <a:r>
              <a:rPr lang="en-US" sz="2500" b="1" dirty="0">
                <a:latin typeface="Consolas" panose="020B0609020204030204" pitchFamily="49" charset="0"/>
                <a:cs typeface="Consolas" panose="020B0609020204030204" pitchFamily="49" charset="0"/>
              </a:rPr>
              <a:t>char[]</a:t>
            </a:r>
            <a:r>
              <a:rPr lang="en-US" sz="2500" dirty="0"/>
              <a:t>, we can modify its characters because its memory lives in our stack space. </a:t>
            </a:r>
          </a:p>
          <a:p>
            <a:pPr marL="514350" indent="-514350">
              <a:buFont typeface="+mj-lt"/>
              <a:buAutoNum type="arabicPeriod"/>
            </a:pPr>
            <a:r>
              <a:rPr lang="en-US" sz="2500" dirty="0"/>
              <a:t>We can also create a ”read-only string” – we can use it just like any other string, but we cannot modify its characters because its memory lives in the data segment.</a:t>
            </a:r>
          </a:p>
          <a:p>
            <a:pPr marL="514350" indent="-514350">
              <a:buFont typeface="+mj-lt"/>
              <a:buAutoNum type="arabicPeriod"/>
            </a:pPr>
            <a:r>
              <a:rPr lang="en-US" sz="2500" dirty="0">
                <a:solidFill>
                  <a:srgbClr val="0070C0"/>
                </a:solidFill>
              </a:rPr>
              <a:t>Adding an offset (some numeric amount) to a C string gives us a substring that many places past the first character.</a:t>
            </a:r>
          </a:p>
          <a:p>
            <a:pPr marL="514350" indent="-514350">
              <a:buFont typeface="+mj-lt"/>
              <a:buAutoNum type="arabicPeriod"/>
            </a:pPr>
            <a:endParaRPr lang="en-US" sz="2500" dirty="0"/>
          </a:p>
        </p:txBody>
      </p:sp>
    </p:spTree>
    <p:extLst>
      <p:ext uri="{BB962C8B-B14F-4D97-AF65-F5344CB8AC3E}">
        <p14:creationId xmlns:p14="http://schemas.microsoft.com/office/powerpoint/2010/main" val="39129774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F06-32BD-054C-BCE8-D26785B987E0}"/>
              </a:ext>
            </a:extLst>
          </p:cNvPr>
          <p:cNvSpPr>
            <a:spLocks noGrp="1"/>
          </p:cNvSpPr>
          <p:nvPr>
            <p:ph type="title"/>
          </p:nvPr>
        </p:nvSpPr>
        <p:spPr/>
        <p:txBody>
          <a:bodyPr/>
          <a:lstStyle/>
          <a:p>
            <a:r>
              <a:rPr lang="en-US" dirty="0"/>
              <a:t>Adding Offsets to Strings</a:t>
            </a: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F43F774D-5AE7-5741-ADF0-DFE2B221B97F}"/>
              </a:ext>
            </a:extLst>
          </p:cNvPr>
          <p:cNvSpPr txBox="1"/>
          <p:nvPr/>
        </p:nvSpPr>
        <p:spPr>
          <a:xfrm>
            <a:off x="865136" y="1930400"/>
            <a:ext cx="184731" cy="369332"/>
          </a:xfrm>
          <a:prstGeom prst="rect">
            <a:avLst/>
          </a:prstGeom>
          <a:noFill/>
        </p:spPr>
        <p:txBody>
          <a:bodyPr wrap="none" rtlCol="0">
            <a:spAutoFit/>
          </a:bodyPr>
          <a:lstStyle/>
          <a:p>
            <a:endParaRPr lang="en-US" dirty="0"/>
          </a:p>
        </p:txBody>
      </p:sp>
      <p:sp>
        <p:nvSpPr>
          <p:cNvPr id="6" name="Content Placeholder 2">
            <a:extLst>
              <a:ext uri="{FF2B5EF4-FFF2-40B4-BE49-F238E27FC236}">
                <a16:creationId xmlns:a16="http://schemas.microsoft.com/office/drawing/2014/main" id="{F1996DB6-0228-E54C-823D-4895F2E64C12}"/>
              </a:ext>
            </a:extLst>
          </p:cNvPr>
          <p:cNvSpPr txBox="1">
            <a:spLocks/>
          </p:cNvSpPr>
          <p:nvPr/>
        </p:nvSpPr>
        <p:spPr bwMode="auto">
          <a:xfrm>
            <a:off x="152400" y="1295400"/>
            <a:ext cx="118872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When you add an offset to a string, you are adjusting it by a certain number of characters.</a:t>
            </a: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*str = </a:t>
            </a:r>
            <a:r>
              <a:rPr lang="en-US" dirty="0">
                <a:solidFill>
                  <a:srgbClr val="0432FF"/>
                </a:solidFill>
                <a:latin typeface="Consolas" panose="020B0609020204030204" pitchFamily="49" charset="0"/>
                <a:cs typeface="Consolas" panose="020B0609020204030204" pitchFamily="49" charset="0"/>
              </a:rPr>
              <a:t>"apple"</a:t>
            </a:r>
            <a:r>
              <a:rPr lang="en-US" dirty="0">
                <a:latin typeface="Consolas" panose="020B0609020204030204" pitchFamily="49" charset="0"/>
                <a:cs typeface="Consolas" panose="020B0609020204030204" pitchFamily="49" charset="0"/>
              </a:rPr>
              <a:t>;	</a:t>
            </a: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*str1 = str + 1;	</a:t>
            </a: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a:latin typeface="Consolas" panose="020B0609020204030204" pitchFamily="49" charset="0"/>
                <a:cs typeface="Consolas" panose="020B0609020204030204" pitchFamily="49" charset="0"/>
              </a:rPr>
              <a:t>char *str3 = str + 3;	</a:t>
            </a: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str);		</a:t>
            </a: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str1);	</a:t>
            </a: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str3);	</a:t>
            </a: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a:p>
            <a:pPr marL="0" indent="0" fontAlgn="auto">
              <a:spcAft>
                <a:spcPts val="0"/>
              </a:spcAft>
              <a:buNone/>
            </a:pPr>
            <a:endParaRPr lang="en-US"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5458229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 </a:t>
            </a:r>
            <a:r>
              <a:rPr lang="en-US" dirty="0"/>
              <a:t>C Strings and Buffer Overflows</a:t>
            </a:r>
            <a:endParaRPr lang="en-US" b="1" dirty="0"/>
          </a:p>
          <a:p>
            <a:pPr>
              <a:tabLst>
                <a:tab pos="11599863" algn="r"/>
              </a:tabLst>
            </a:pPr>
            <a:r>
              <a:rPr lang="en-US" dirty="0"/>
              <a:t>Buffer Overflows, Security and </a:t>
            </a:r>
            <a:r>
              <a:rPr lang="en-US" dirty="0" err="1"/>
              <a:t>Valgrind</a:t>
            </a:r>
            <a:r>
              <a:rPr lang="en-US" dirty="0"/>
              <a:t>	</a:t>
            </a:r>
          </a:p>
          <a:p>
            <a:pPr>
              <a:tabLst>
                <a:tab pos="11599863" algn="r"/>
              </a:tabLst>
            </a:pPr>
            <a:r>
              <a:rPr lang="en-US" dirty="0"/>
              <a:t>Debugging and Testing</a:t>
            </a:r>
          </a:p>
          <a:p>
            <a:pPr>
              <a:tabLst>
                <a:tab pos="11599863" algn="r"/>
              </a:tabLst>
            </a:pPr>
            <a:r>
              <a:rPr lang="en-US" dirty="0"/>
              <a:t>More about C Strings</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
        <p:nvSpPr>
          <p:cNvPr id="5" name="TextBox 4">
            <a:extLst>
              <a:ext uri="{FF2B5EF4-FFF2-40B4-BE49-F238E27FC236}">
                <a16:creationId xmlns:a16="http://schemas.microsoft.com/office/drawing/2014/main" id="{C3414F3E-FEC2-E044-8DB5-FA679420B261}"/>
              </a:ext>
            </a:extLst>
          </p:cNvPr>
          <p:cNvSpPr txBox="1"/>
          <p:nvPr/>
        </p:nvSpPr>
        <p:spPr>
          <a:xfrm>
            <a:off x="6629400" y="1369791"/>
            <a:ext cx="5328212" cy="3539430"/>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8 takeaway:</a:t>
            </a:r>
            <a:r>
              <a:rPr lang="en-US" sz="3200" dirty="0"/>
              <a:t> C strings are pointers and arrays.  C strings are error-prone, and issues like buffer overflows can arise!  </a:t>
            </a:r>
            <a:r>
              <a:rPr lang="en-US" sz="3200" dirty="0" err="1"/>
              <a:t>Valgrind</a:t>
            </a:r>
            <a:r>
              <a:rPr lang="en-US" sz="3200" dirty="0"/>
              <a:t> is a tool that can help detect memory errors.</a:t>
            </a:r>
          </a:p>
        </p:txBody>
      </p:sp>
    </p:spTree>
    <p:extLst>
      <p:ext uri="{BB962C8B-B14F-4D97-AF65-F5344CB8AC3E}">
        <p14:creationId xmlns:p14="http://schemas.microsoft.com/office/powerpoint/2010/main" val="14204893"/>
      </p:ext>
    </p:extLst>
  </p:cSld>
  <p:clrMapOvr>
    <a:masterClrMapping/>
  </p:clrMapOvr>
</p:sld>
</file>

<file path=ppt/theme/theme1.xml><?xml version="1.0" encoding="utf-8"?>
<a:theme xmlns:a="http://schemas.openxmlformats.org/drawingml/2006/main" name="1_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18515</TotalTime>
  <Words>3871</Words>
  <Application>Microsoft Macintosh PowerPoint</Application>
  <PresentationFormat>Widescreen</PresentationFormat>
  <Paragraphs>566</Paragraphs>
  <Slides>39</Slides>
  <Notes>33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Andale Mono</vt:lpstr>
      <vt:lpstr>Arial</vt:lpstr>
      <vt:lpstr>Calibri</vt:lpstr>
      <vt:lpstr>Consolas</vt:lpstr>
      <vt:lpstr>Tahoma</vt:lpstr>
      <vt:lpstr>Verdana</vt:lpstr>
      <vt:lpstr>1_Default Design</vt:lpstr>
      <vt:lpstr>CS107, Lecture 8 C Strings and Valgrind</vt:lpstr>
      <vt:lpstr>CS107 Topic 2</vt:lpstr>
      <vt:lpstr>Learning Goals</vt:lpstr>
      <vt:lpstr>Lecture Plan</vt:lpstr>
      <vt:lpstr>Lecture Plan</vt:lpstr>
      <vt:lpstr>Common string.h Functions</vt:lpstr>
      <vt:lpstr>Buffer Overflow Impacts</vt:lpstr>
      <vt:lpstr>Buffer Overflow Example: ./buf</vt:lpstr>
      <vt:lpstr>Lecture Plan</vt:lpstr>
      <vt:lpstr>Buffer Overflows</vt:lpstr>
      <vt:lpstr>Demo: Memory Errors</vt:lpstr>
      <vt:lpstr>Debugging Tools Summary</vt:lpstr>
      <vt:lpstr>Lecture Plan</vt:lpstr>
      <vt:lpstr>Debugging</vt:lpstr>
      <vt:lpstr>Testing</vt:lpstr>
      <vt:lpstr>Lecture Plan</vt:lpstr>
      <vt:lpstr>More about C Strings</vt:lpstr>
      <vt:lpstr>char * vs. char[]</vt:lpstr>
      <vt:lpstr>char * vs. char[]</vt:lpstr>
      <vt:lpstr>char * vs. char[]</vt:lpstr>
      <vt:lpstr>char * vs. char[]</vt:lpstr>
      <vt:lpstr>char[]</vt:lpstr>
      <vt:lpstr>char *</vt:lpstr>
      <vt:lpstr>char[] and char * - What is Printed?</vt:lpstr>
      <vt:lpstr>PowerPoint Presentation</vt:lpstr>
      <vt:lpstr>Strings In Memory</vt:lpstr>
      <vt:lpstr>Strings as Parameters</vt:lpstr>
      <vt:lpstr>Strings as Parameters</vt:lpstr>
      <vt:lpstr>Arrays and Pointers</vt:lpstr>
      <vt:lpstr>Strings In Memory</vt:lpstr>
      <vt:lpstr>char[]</vt:lpstr>
      <vt:lpstr>char[]</vt:lpstr>
      <vt:lpstr>Read-only Strings</vt:lpstr>
      <vt:lpstr>Read-only Strings</vt:lpstr>
      <vt:lpstr>Read-only Strings</vt:lpstr>
      <vt:lpstr>Read-only Strings</vt:lpstr>
      <vt:lpstr>Strings In Memory</vt:lpstr>
      <vt:lpstr>Adding Offsets to Strings</vt:lpstr>
      <vt:lpstr>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1425</cp:revision>
  <cp:lastPrinted>2019-10-07T21:04:47Z</cp:lastPrinted>
  <dcterms:created xsi:type="dcterms:W3CDTF">2008-06-28T20:57:21Z</dcterms:created>
  <dcterms:modified xsi:type="dcterms:W3CDTF">2025-04-16T17:59:52Z</dcterms:modified>
</cp:coreProperties>
</file>