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794" r:id="rId3"/>
    <p:sldId id="795" r:id="rId4"/>
    <p:sldId id="796" r:id="rId5"/>
    <p:sldId id="797" r:id="rId6"/>
    <p:sldId id="798" r:id="rId7"/>
    <p:sldId id="799" r:id="rId8"/>
    <p:sldId id="541" r:id="rId9"/>
    <p:sldId id="816" r:id="rId10"/>
    <p:sldId id="800" r:id="rId11"/>
    <p:sldId id="817" r:id="rId12"/>
    <p:sldId id="642" r:id="rId13"/>
    <p:sldId id="802" r:id="rId14"/>
    <p:sldId id="803" r:id="rId15"/>
    <p:sldId id="818" r:id="rId16"/>
    <p:sldId id="804" r:id="rId17"/>
    <p:sldId id="805" r:id="rId18"/>
    <p:sldId id="439" r:id="rId19"/>
    <p:sldId id="442" r:id="rId20"/>
    <p:sldId id="806" r:id="rId21"/>
    <p:sldId id="807" r:id="rId22"/>
    <p:sldId id="808" r:id="rId23"/>
    <p:sldId id="809" r:id="rId24"/>
    <p:sldId id="810" r:id="rId25"/>
    <p:sldId id="811" r:id="rId26"/>
    <p:sldId id="819" r:id="rId2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Pointers" id="{275C324B-0DA5-A74C-A540-CA984D8847F2}">
          <p14:sldIdLst>
            <p14:sldId id="794"/>
            <p14:sldId id="795"/>
            <p14:sldId id="796"/>
            <p14:sldId id="797"/>
            <p14:sldId id="798"/>
            <p14:sldId id="799"/>
            <p14:sldId id="541"/>
            <p14:sldId id="816"/>
            <p14:sldId id="800"/>
            <p14:sldId id="817"/>
            <p14:sldId id="642"/>
            <p14:sldId id="802"/>
            <p14:sldId id="803"/>
            <p14:sldId id="818"/>
            <p14:sldId id="804"/>
            <p14:sldId id="805"/>
            <p14:sldId id="439"/>
            <p14:sldId id="442"/>
            <p14:sldId id="806"/>
            <p14:sldId id="807"/>
            <p14:sldId id="808"/>
            <p14:sldId id="809"/>
            <p14:sldId id="810"/>
            <p14:sldId id="811"/>
            <p14:sldId id="8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  <a:srgbClr val="008000"/>
    <a:srgbClr val="FF9300"/>
    <a:srgbClr val="DDDDDD"/>
    <a:srgbClr val="F8F8F8"/>
    <a:srgbClr val="FF9999"/>
    <a:srgbClr val="8C1515"/>
    <a:srgbClr val="FFFFC0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29" autoAdjust="0"/>
    <p:restoredTop sz="86379" autoAdjust="0"/>
  </p:normalViewPr>
  <p:slideViewPr>
    <p:cSldViewPr>
      <p:cViewPr varScale="1">
        <p:scale>
          <a:sx n="131" d="100"/>
          <a:sy n="131" d="100"/>
        </p:scale>
        <p:origin x="184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07291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7922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646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0B76F-8A94-F27A-8FF9-9D40DB8DA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E9D26-F36A-D02C-23D2-EC474A245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57509-632C-3523-91E2-948F74EC2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88B2E-DE56-F681-467C-54A9025EA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6690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4666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DC1A4-C4B4-ED66-923E-D4D11B229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10A2B6-DC1E-00F8-3AC1-688C48E38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CF22F-B5C9-3F8E-B09B-2A7B7082B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“professional programmer language.”</a:t>
            </a:r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onsolas" panose="020B0609020204030204" pitchFamily="49" charset="0"/>
              </a:rPr>
              <a:t>Takeaway #2: </a:t>
            </a:r>
            <a:r>
              <a:rPr lang="en-US" dirty="0"/>
              <a:t>An string name is the address of the first element.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26986-91F9-FB5A-765D-6D1CE73DE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31522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1933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6792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7911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5358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6839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69163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8210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4686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229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9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Arrays and Pointers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48CB6D-27AB-D136-E853-EFEFE7A9CEE6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(5.2-5.5) or Essential C section 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1F6B-B524-BC4B-9CE7-3D313F70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 Commandments of 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64-20E9-3A43-AB36-C31BA153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as a local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cannot set the name of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2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pass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as a parameter, set something equal to it, or perform arithmetic with it, it's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2400" dirty="0">
                <a:latin typeface="Source Sans 3" panose="020B0303030403020204" pitchFamily="34" charset="0"/>
              </a:rPr>
              <a:t> to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from a string literal as a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 set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Adding an offset to a C string delivers another string—often a suffix string—</a:t>
            </a:r>
            <a:r>
              <a:rPr lang="en-US" sz="2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dirty="0"/>
              <a:t>because the </a:t>
            </a:r>
            <a:r>
              <a:rPr lang="en-US" sz="2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2400" dirty="0"/>
              <a:t>.</a:t>
            </a:r>
            <a:endParaRPr lang="en-US" sz="24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0" y="2152650"/>
            <a:ext cx="11277599" cy="2552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latin typeface="Source Sans 3" panose="020B0303030403020204" pitchFamily="34" charset="0"/>
              </a:rPr>
              <a:t>String Behavior #1</a:t>
            </a:r>
            <a:r>
              <a:rPr lang="en-US" sz="4000" dirty="0">
                <a:latin typeface="Source Sans 3" panose="020B0303030403020204" pitchFamily="34" charset="0"/>
              </a:rPr>
              <a:t>: If we create a </a:t>
            </a:r>
            <a:r>
              <a:rPr lang="en-US" sz="4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4000" dirty="0">
                <a:latin typeface="Source Sans 3" panose="020B0303030403020204" pitchFamily="34" charset="0"/>
              </a:rPr>
              <a:t> as a local </a:t>
            </a:r>
            <a:r>
              <a:rPr lang="en-US" sz="4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0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C49C3E6-BB4D-27A3-DC18-412EF5C8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First Commandment</a:t>
            </a:r>
          </a:p>
        </p:txBody>
      </p:sp>
    </p:spTree>
    <p:extLst>
      <p:ext uri="{BB962C8B-B14F-4D97-AF65-F5344CB8AC3E}">
        <p14:creationId xmlns:p14="http://schemas.microsoft.com/office/powerpoint/2010/main" val="7236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27922"/>
              </p:ext>
            </p:extLst>
          </p:nvPr>
        </p:nvGraphicFramePr>
        <p:xfrm>
          <a:off x="92202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declare an array of characters, memory is reserved in the stack to store the contents of the entire array, and we can modify the characters stored there.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AE4D2-8AA1-6042-828F-E02E052D1B6F}"/>
              </a:ext>
            </a:extLst>
          </p:cNvPr>
          <p:cNvSpPr txBox="1"/>
          <p:nvPr/>
        </p:nvSpPr>
        <p:spPr>
          <a:xfrm>
            <a:off x="8937728" y="5405735"/>
            <a:ext cx="5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Sans 3" panose="020B0303030403020204" pitchFamily="34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433455B-04E4-4D48-82C8-E82CD90F78DD}"/>
              </a:ext>
            </a:extLst>
          </p:cNvPr>
          <p:cNvSpPr/>
          <p:nvPr/>
        </p:nvSpPr>
        <p:spPr>
          <a:xfrm>
            <a:off x="9448800" y="2590800"/>
            <a:ext cx="457200" cy="3276600"/>
          </a:xfrm>
          <a:prstGeom prst="leftBrace">
            <a:avLst>
              <a:gd name="adj1" fmla="val 8333"/>
              <a:gd name="adj2" fmla="val 9392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A0F6C-9311-4743-A257-17409A0DC8CB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199189-E28D-49A2-CA36-5B56368E9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First Commandment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1A99C-03B2-3339-4078-009A1BD25FFE}"/>
              </a:ext>
            </a:extLst>
          </p:cNvPr>
          <p:cNvSpPr txBox="1"/>
          <p:nvPr/>
        </p:nvSpPr>
        <p:spPr>
          <a:xfrm>
            <a:off x="2705100" y="2828835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str[6];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strcpy(str,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4D54CE-C158-3D89-62FB-4A6E7454F6F6}"/>
              </a:ext>
            </a:extLst>
          </p:cNvPr>
          <p:cNvSpPr txBox="1"/>
          <p:nvPr/>
        </p:nvSpPr>
        <p:spPr>
          <a:xfrm>
            <a:off x="2705100" y="4329613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C0E2FE-06B0-E3E9-9B2C-70EA596994F8}"/>
              </a:ext>
            </a:extLst>
          </p:cNvPr>
          <p:cNvSpPr txBox="1"/>
          <p:nvPr/>
        </p:nvSpPr>
        <p:spPr>
          <a:xfrm>
            <a:off x="3066619" y="3810056"/>
            <a:ext cx="301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i="1" dirty="0">
                <a:latin typeface="Source Sans 3" panose="020B0303030403020204" pitchFamily="34" charset="0"/>
                <a:cs typeface="Calibri" panose="020F0502020204030204" pitchFamily="34" charset="0"/>
              </a:rPr>
              <a:t>alternatively, with same effect</a:t>
            </a:r>
          </a:p>
        </p:txBody>
      </p:sp>
    </p:spTree>
    <p:extLst>
      <p:ext uri="{BB962C8B-B14F-4D97-AF65-F5344CB8AC3E}">
        <p14:creationId xmlns:p14="http://schemas.microsoft.com/office/powerpoint/2010/main" val="38281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#2</a:t>
            </a:r>
            <a:r>
              <a:rPr lang="en-US" sz="4400" dirty="0">
                <a:latin typeface="Source Sans 3" panose="020B0303030403020204" pitchFamily="34" charset="0"/>
              </a:rPr>
              <a:t>: We cannot set the name of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4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l"/>
            <a:endParaRPr lang="en-US" sz="4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8C4745-FA94-1CD2-CDBE-DBE41576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Second Commandment</a:t>
            </a:r>
          </a:p>
        </p:txBody>
      </p:sp>
    </p:spTree>
    <p:extLst>
      <p:ext uri="{BB962C8B-B14F-4D97-AF65-F5344CB8AC3E}">
        <p14:creationId xmlns:p14="http://schemas.microsoft.com/office/powerpoint/2010/main" val="179303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An array variable refers to an entire block of memory. We can't reassign the name of an existing array to refer to another.</a:t>
            </a:r>
            <a:endParaRPr lang="en-US" dirty="0">
              <a:latin typeface="Source Sans 3" panose="020B0303030403020204" pitchFamily="34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Once declared, an array's size cannot be changed.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We must create another array instead. </a:t>
            </a:r>
            <a:endParaRPr lang="en-US" dirty="0">
              <a:solidFill>
                <a:srgbClr val="00B050"/>
              </a:solidFill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BB8C6C-14EE-EFE7-7C1C-1899549C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Second Commandment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DA10A6-8920-FDF3-CA25-3CC0004328AF}"/>
              </a:ext>
            </a:extLst>
          </p:cNvPr>
          <p:cNvSpPr txBox="1"/>
          <p:nvPr/>
        </p:nvSpPr>
        <p:spPr>
          <a:xfrm>
            <a:off x="2705100" y="2644170"/>
            <a:ext cx="6705600" cy="156966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good[12];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strcpy(good,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"Dr. Jekyll"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evil[]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"Mr. Hyde"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good = evil;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nope, Jekyll is safe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43077E-D31C-E780-0188-E175E0303688}"/>
              </a:ext>
            </a:extLst>
          </p:cNvPr>
          <p:cNvCxnSpPr/>
          <p:nvPr/>
        </p:nvCxnSpPr>
        <p:spPr>
          <a:xfrm>
            <a:off x="2705100" y="3995928"/>
            <a:ext cx="21717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1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1" y="2038350"/>
            <a:ext cx="11277599" cy="278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#3</a:t>
            </a:r>
            <a:r>
              <a:rPr lang="en-US" sz="4400" dirty="0">
                <a:latin typeface="Source Sans 3" panose="020B0303030403020204" pitchFamily="34" charset="0"/>
              </a:rPr>
              <a:t>: If we pass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4400" dirty="0">
                <a:latin typeface="Source Sans 3" panose="020B0303030403020204" pitchFamily="34" charset="0"/>
              </a:rPr>
              <a:t> as a parameter, set something equal to it, or perform arithmetic using it, it's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4400" dirty="0">
                <a:latin typeface="Source Sans 3" panose="020B0303030403020204" pitchFamily="34" charset="0"/>
              </a:rPr>
              <a:t> to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l"/>
            <a:endParaRPr lang="en-US" sz="4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4F5D0-E9BA-DA50-4B53-AB21A10B5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Third Commandment</a:t>
            </a:r>
          </a:p>
        </p:txBody>
      </p:sp>
    </p:spTree>
    <p:extLst>
      <p:ext uri="{BB962C8B-B14F-4D97-AF65-F5344CB8AC3E}">
        <p14:creationId xmlns:p14="http://schemas.microsoft.com/office/powerpoint/2010/main" val="159732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void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"rice"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D1161-5D55-A248-A4E4-21CCDDDC2B8C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E5365EA-615A-9743-B111-49BDDB625146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A88C6-D045-FE45-AC2C-67C1522511EC}"/>
              </a:ext>
            </a:extLst>
          </p:cNvPr>
          <p:cNvSpPr txBox="1"/>
          <p:nvPr/>
        </p:nvSpPr>
        <p:spPr>
          <a:xfrm>
            <a:off x="6226660" y="5276671"/>
            <a:ext cx="4305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ED264F-9FC7-9C45-94F8-58F19EBCC0BA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CE84D0EE-7DF7-5840-9CEE-2C20E267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725408"/>
              </p:ext>
            </p:extLst>
          </p:nvPr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38C4DCE-B212-9FC0-9C89-8FFFD28CA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2354FF1-5161-3555-6B78-99D2A325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</p:spTree>
    <p:extLst>
      <p:ext uri="{BB962C8B-B14F-4D97-AF65-F5344CB8AC3E}">
        <p14:creationId xmlns:p14="http://schemas.microsoft.com/office/powerpoint/2010/main" val="193748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DCE06-7F1E-8DC3-9577-0A867AFAE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0F878-33EB-6F49-7397-59233E67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void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"rice"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fun_times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AA5A0BF-D65E-2F20-33CF-0D695657DE12}"/>
              </a:ext>
            </a:extLst>
          </p:cNvPr>
          <p:cNvSpPr/>
          <p:nvPr/>
        </p:nvSpPr>
        <p:spPr>
          <a:xfrm rot="16200000">
            <a:off x="3810000" y="1828800"/>
            <a:ext cx="457200" cy="3048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C80F2-E3F3-8460-FCAE-C76EFCD12406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B9018-589D-06D6-430B-2CFFC62166CD}"/>
              </a:ext>
            </a:extLst>
          </p:cNvPr>
          <p:cNvSpPr txBox="1"/>
          <p:nvPr/>
        </p:nvSpPr>
        <p:spPr>
          <a:xfrm>
            <a:off x="6226660" y="5276671"/>
            <a:ext cx="4305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b="1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first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F0326-76C1-B104-2A19-C37C4B78DA59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052EB348-7D29-54E1-23ED-64CD09527F39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5586C62A-4EB2-C701-1661-FC47406A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1B51B89-BC55-D65F-2127-1902F855D810}"/>
              </a:ext>
            </a:extLst>
          </p:cNvPr>
          <p:cNvSpPr/>
          <p:nvPr/>
        </p:nvSpPr>
        <p:spPr>
          <a:xfrm>
            <a:off x="6159598" y="5562600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FE22AA0A-F44A-7CE3-6273-445ABB762C2F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15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F94C-8558-B641-9187-35738573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"rice");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*str =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1CEFBCC7-7EA0-964A-833C-B975B32AD28C}"/>
              </a:ext>
            </a:extLst>
          </p:cNvPr>
          <p:cNvSpPr/>
          <p:nvPr/>
        </p:nvSpPr>
        <p:spPr>
          <a:xfrm flipH="1">
            <a:off x="731520" y="2880360"/>
            <a:ext cx="381000" cy="2286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6EDCC-BB11-8F75-992E-3F61C9B32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FEA0C0F-EA06-D691-1E75-D60DC93F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F470B-A984-1ED4-741B-A64F5A4017A6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5E9C0B5-9513-9AAC-2305-85011E7350EA}"/>
              </a:ext>
            </a:extLst>
          </p:cNvPr>
          <p:cNvSpPr/>
          <p:nvPr/>
        </p:nvSpPr>
        <p:spPr>
          <a:xfrm>
            <a:off x="7924800" y="1981200"/>
            <a:ext cx="3808310" cy="833329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842CAE-C931-AD53-FF8B-A228CB482382}"/>
              </a:ext>
            </a:extLst>
          </p:cNvPr>
          <p:cNvSpPr txBox="1"/>
          <p:nvPr/>
        </p:nvSpPr>
        <p:spPr>
          <a:xfrm>
            <a:off x="6226660" y="5276671"/>
            <a:ext cx="44694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36A952-2FDE-0259-D409-8A4EE9621E4E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D6ED7FE8-AA86-EE0F-1EC3-7BB287EF6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601220"/>
              </p:ext>
            </p:extLst>
          </p:nvPr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6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36DA7-6511-7917-BC27-51F5425B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B574-CBD5-124E-567F-862F2545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How do you think the parameter </a:t>
            </a:r>
            <a:r>
              <a:rPr lang="en-US" b="1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is being represented?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"rice");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char *str =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...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AB16B-CB1B-8183-5CEB-3D0E945A5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75507C4-668B-F52F-9090-D3277C9D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Third Commandment Etudes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C4C691-9AA4-1C2A-83A5-AEDD6C02AA0A}"/>
              </a:ext>
            </a:extLst>
          </p:cNvPr>
          <p:cNvSpPr txBox="1"/>
          <p:nvPr/>
        </p:nvSpPr>
        <p:spPr>
          <a:xfrm>
            <a:off x="7114359" y="221319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89852-FF6A-E515-3002-0C377F8820A3}"/>
              </a:ext>
            </a:extLst>
          </p:cNvPr>
          <p:cNvSpPr txBox="1"/>
          <p:nvPr/>
        </p:nvSpPr>
        <p:spPr>
          <a:xfrm>
            <a:off x="6226660" y="5276671"/>
            <a:ext cx="48478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copy of the array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</a:t>
            </a: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A pointer containing an address to</a:t>
            </a:r>
            <a:b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Source Sans 3" panose="020B0303030403020204" pitchFamily="34" charset="0"/>
                <a:cs typeface="Calibri" panose="020F0502020204030204" pitchFamily="34" charset="0"/>
              </a:rPr>
              <a:t>the third element in </a:t>
            </a:r>
            <a:r>
              <a:rPr lang="en-US" sz="20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sz="2000" dirty="0">
              <a:latin typeface="Source Sans 3" panose="020B0303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661BE-B078-4748-DC60-82E13E31A545}"/>
              </a:ext>
            </a:extLst>
          </p:cNvPr>
          <p:cNvSpPr txBox="1"/>
          <p:nvPr/>
        </p:nvSpPr>
        <p:spPr>
          <a:xfrm>
            <a:off x="6287209" y="3669268"/>
            <a:ext cx="142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local_str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02D1B66E-10D8-1A8E-F964-B442947076CF}"/>
              </a:ext>
            </a:extLst>
          </p:cNvPr>
          <p:cNvGraphicFramePr>
            <a:graphicFrameLocks noGrp="1"/>
          </p:cNvGraphicFramePr>
          <p:nvPr/>
        </p:nvGraphicFramePr>
        <p:xfrm>
          <a:off x="7772400" y="3208337"/>
          <a:ext cx="3808310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Source Code Pro" panose="020B0309030403020204" pitchFamily="34" charset="0"/>
                          <a:cs typeface="Times New Roman" charset="0"/>
                        </a:rPr>
                        <a:t>0xa4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  <a:r>
                        <a:rPr kumimoji="0" lang="en-US" altLang="x-none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</a:t>
                      </a: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80B99162-DAB2-3133-B8D9-CA40596E510F}"/>
              </a:ext>
            </a:extLst>
          </p:cNvPr>
          <p:cNvSpPr/>
          <p:nvPr/>
        </p:nvSpPr>
        <p:spPr>
          <a:xfrm>
            <a:off x="6159598" y="5562600"/>
            <a:ext cx="457200" cy="381000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Group 63">
            <a:extLst>
              <a:ext uri="{FF2B5EF4-FFF2-40B4-BE49-F238E27FC236}">
                <a16:creationId xmlns:a16="http://schemas.microsoft.com/office/drawing/2014/main" id="{D2951ADA-5551-7E84-48B3-485E62796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015949"/>
              </p:ext>
            </p:extLst>
          </p:nvPr>
        </p:nvGraphicFramePr>
        <p:xfrm>
          <a:off x="7772400" y="2171700"/>
          <a:ext cx="1887466" cy="419100"/>
        </p:xfrm>
        <a:graphic>
          <a:graphicData uri="http://schemas.openxmlformats.org/drawingml/2006/table">
            <a:tbl>
              <a:tblPr/>
              <a:tblGrid>
                <a:gridCol w="188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0xa2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Left Arrow 14">
            <a:extLst>
              <a:ext uri="{FF2B5EF4-FFF2-40B4-BE49-F238E27FC236}">
                <a16:creationId xmlns:a16="http://schemas.microsoft.com/office/drawing/2014/main" id="{A3C70E79-4D9B-C68B-5959-4A07182568D4}"/>
              </a:ext>
            </a:extLst>
          </p:cNvPr>
          <p:cNvSpPr/>
          <p:nvPr/>
        </p:nvSpPr>
        <p:spPr>
          <a:xfrm flipH="1">
            <a:off x="731520" y="2880360"/>
            <a:ext cx="381000" cy="2286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D8A6211-02A5-AF82-D447-7397BCBE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68" y="4330700"/>
            <a:ext cx="3321867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6320B-64D0-8B45-B7DA-684786070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All standard string functions expect pointers to characters (either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const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) as parameters. They might accept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instead, but they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implicitly converted</a:t>
            </a:r>
            <a:r>
              <a:rPr lang="en-US" dirty="0">
                <a:latin typeface="Source Sans 3" panose="020B0303030403020204" pitchFamily="34" charset="0"/>
              </a:rPr>
              <a:t>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const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before being passed.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can still be a string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 all the core ways</a:t>
            </a:r>
            <a:r>
              <a:rPr lang="en-US" dirty="0">
                <a:latin typeface="Source Sans 3" panose="020B0303030403020204" pitchFamily="34" charset="0"/>
              </a:rPr>
              <a:t>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is.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Sans 3" panose="020B0303030403020204" pitchFamily="34" charset="0"/>
              </a:rPr>
              <a:t>Takeaway</a:t>
            </a:r>
            <a:r>
              <a:rPr lang="en-US" dirty="0">
                <a:latin typeface="Source Sans 3" panose="020B0303030403020204" pitchFamily="34" charset="0"/>
              </a:rPr>
              <a:t>: We can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create</a:t>
            </a:r>
            <a:r>
              <a:rPr lang="en-US" dirty="0">
                <a:latin typeface="Source Sans 3" panose="020B0303030403020204" pitchFamily="34" charset="0"/>
              </a:rPr>
              <a:t> strings using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and still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pass them around as parameters</a:t>
            </a:r>
            <a:r>
              <a:rPr lang="en-US" dirty="0">
                <a:latin typeface="Source Sans 3" panose="020B0303030403020204" pitchFamily="34" charset="0"/>
              </a:rPr>
              <a:t> using either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char[]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Array and pointers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not the same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  They do, however,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cooperate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2EBC3-8F93-3943-5369-047D1357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Commandments 1 – 3: Redux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36F190-DE6D-36F3-8FB2-D72DF517F3EE}"/>
              </a:ext>
            </a:extLst>
          </p:cNvPr>
          <p:cNvSpPr txBox="1"/>
          <p:nvPr/>
        </p:nvSpPr>
        <p:spPr>
          <a:xfrm>
            <a:off x="622173" y="2937300"/>
            <a:ext cx="5316594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size_t strlen(const char *s);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strcmp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*s1, const char *s2);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strstr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*haystack, const char *needle);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strncat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const 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size_t n);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EECC1-96DD-F045-69FC-5F908829251F}"/>
              </a:ext>
            </a:extLst>
          </p:cNvPr>
          <p:cNvSpPr txBox="1"/>
          <p:nvPr/>
        </p:nvSpPr>
        <p:spPr>
          <a:xfrm>
            <a:off x="6250606" y="2937300"/>
            <a:ext cx="5484194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size_t strlen(const char s[]);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strcmp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s1[], const char s2[]);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strstr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(const char haystack[], const char needle[]);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strncat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dest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[], const char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src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[], size_t n);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457200" y="2000250"/>
            <a:ext cx="11277599" cy="2857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#4</a:t>
            </a:r>
            <a:r>
              <a:rPr lang="en-US" sz="4400" dirty="0">
                <a:latin typeface="Source Sans 3" panose="020B0303030403020204" pitchFamily="34" charset="0"/>
              </a:rPr>
              <a:t>: If we create a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4400" dirty="0">
                <a:latin typeface="Source Sans 3" panose="020B0303030403020204" pitchFamily="34" charset="0"/>
              </a:rPr>
              <a:t> from a string literal as a</a:t>
            </a:r>
            <a:r>
              <a:rPr lang="en-US" sz="4400" b="1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4686E7-6121-0049-46A8-FE5C6D96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Fourth Commandment</a:t>
            </a:r>
          </a:p>
        </p:txBody>
      </p:sp>
    </p:spTree>
    <p:extLst>
      <p:ext uri="{BB962C8B-B14F-4D97-AF65-F5344CB8AC3E}">
        <p14:creationId xmlns:p14="http://schemas.microsoft.com/office/powerpoint/2010/main" val="182919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C8E07-0AC3-BA48-B9F9-D8257054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x-none" dirty="0">
                <a:latin typeface="Source Sans 3" panose="020B0303030403020204" pitchFamily="34" charset="0"/>
              </a:rPr>
              <a:t>There is another convenient way to create a string if we do not need to modify it later.  We can create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altLang="x-none" dirty="0">
                <a:latin typeface="Source Sans 3" panose="020B0303030403020204" pitchFamily="34" charset="0"/>
              </a:rPr>
              <a:t> and set it directly equal to a string literal.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267483-D540-FC98-C74E-1D74C54A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Fourth Commandment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A313A6-7B62-6272-24EF-12ADFE8707F0}"/>
              </a:ext>
            </a:extLst>
          </p:cNvPr>
          <p:cNvSpPr txBox="1"/>
          <p:nvPr/>
        </p:nvSpPr>
        <p:spPr>
          <a:xfrm>
            <a:off x="2961968" y="2644170"/>
            <a:ext cx="6268063" cy="230832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salutation[]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"Good day!"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*greeting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salutation[3]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'f'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algn="l"/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greeting);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greeting[0] =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337C3-667A-B66E-A367-E0135AA7E8E5}"/>
              </a:ext>
            </a:extLst>
          </p:cNvPr>
          <p:cNvSpPr txBox="1"/>
          <p:nvPr/>
        </p:nvSpPr>
        <p:spPr>
          <a:xfrm>
            <a:off x="128016" y="2514600"/>
            <a:ext cx="2833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These first four lines run without drama. 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salutation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’s characters are mutable,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greeting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is used in a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read-only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0432FF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manner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828695-F429-B555-68B5-EB74CACEE78E}"/>
              </a:ext>
            </a:extLst>
          </p:cNvPr>
          <p:cNvSpPr txBox="1"/>
          <p:nvPr/>
        </p:nvSpPr>
        <p:spPr>
          <a:xfrm>
            <a:off x="6934200" y="4419601"/>
            <a:ext cx="50292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Because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greeting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is declared as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char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Source Sans 3" panose="020B0303030403020204" pitchFamily="34" charset="0"/>
                <a:cs typeface="Calibri" panose="020F050202020403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and initialized to a string literal, those characters are read-only and can't be safely overwritten. This fifth of five lines compiles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machines, but when executed results in undefined behavior (e.g.,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s, this crash crashes).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E86E52-A8F2-B5BF-E64D-B17D734AA07C}"/>
              </a:ext>
            </a:extLst>
          </p:cNvPr>
          <p:cNvCxnSpPr/>
          <p:nvPr/>
        </p:nvCxnSpPr>
        <p:spPr>
          <a:xfrm>
            <a:off x="2961968" y="4724400"/>
            <a:ext cx="34388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01A1D-C648-D4D1-8A6B-12FE3298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20507-BD0F-AFB1-083B-0CBB652F1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each code snippet below, can we modify characters through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Questions</a:t>
            </a:r>
            <a:r>
              <a:rPr lang="en-US" dirty="0">
                <a:latin typeface="Source Sans 3" panose="020B0303030403020204" pitchFamily="34" charset="0"/>
              </a:rPr>
              <a:t>: Where do the characters live? In the read-only data segment? Or in writable memory like the stack? What else determines mutability?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3412A2-DFF1-9868-20E0-4CABE2C16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Fourth Commandment Etudes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30842-1283-D183-AEBA-D0E438D9E037}"/>
              </a:ext>
            </a:extLst>
          </p:cNvPr>
          <p:cNvSpPr txBox="1"/>
          <p:nvPr/>
        </p:nvSpPr>
        <p:spPr>
          <a:xfrm>
            <a:off x="457200" y="2895600"/>
            <a:ext cx="480131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str[6];		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E4DB71-1FF9-DBB3-C957-CF8B7A37AA03}"/>
              </a:ext>
            </a:extLst>
          </p:cNvPr>
          <p:cNvSpPr txBox="1"/>
          <p:nvPr/>
        </p:nvSpPr>
        <p:spPr>
          <a:xfrm>
            <a:off x="475488" y="3638490"/>
            <a:ext cx="480131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"rutabaga"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C6880E-D64A-CF1A-E011-EBA1D7B51ADA}"/>
              </a:ext>
            </a:extLst>
          </p:cNvPr>
          <p:cNvSpPr txBox="1"/>
          <p:nvPr/>
        </p:nvSpPr>
        <p:spPr>
          <a:xfrm>
            <a:off x="457200" y="4400490"/>
            <a:ext cx="4801314" cy="101566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silly[12];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strcpy(silly,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"hootenanny"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	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silly;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1F2D1E-9502-41C4-69AB-8E18A7D8D26D}"/>
              </a:ext>
            </a:extLst>
          </p:cNvPr>
          <p:cNvSpPr txBox="1"/>
          <p:nvPr/>
        </p:nvSpPr>
        <p:spPr>
          <a:xfrm>
            <a:off x="451104" y="5744515"/>
            <a:ext cx="4801314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"barnacle"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	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s;	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07F466-6295-C164-AA7A-932038B61B28}"/>
              </a:ext>
            </a:extLst>
          </p:cNvPr>
          <p:cNvSpPr txBox="1"/>
          <p:nvPr/>
        </p:nvSpPr>
        <p:spPr>
          <a:xfrm>
            <a:off x="5715000" y="2895600"/>
            <a:ext cx="6019800" cy="34778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one(char *str) { ... }</a:t>
            </a:r>
          </a:p>
          <a:p>
            <a:pPr algn="l"/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two(const char *str) { ... }</a:t>
            </a:r>
          </a:p>
          <a:p>
            <a:pPr algn="l"/>
            <a:endParaRPr lang="en-US" sz="20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[15];</a:t>
            </a:r>
          </a:p>
          <a:p>
            <a:pPr algn="l"/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strcpy(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</a:t>
            </a:r>
            <a:r>
              <a:rPr lang="en-US" sz="2000" dirty="0" err="1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absquatulation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one(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two(</a:t>
            </a: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satword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A20518-E360-5357-38C5-B1260BB07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936509"/>
            <a:ext cx="301451" cy="318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5F9A58-F2E4-85B2-A35E-B673FB810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3000" y="3711376"/>
            <a:ext cx="274215" cy="2734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EE5AC5F-371E-CEE8-2B06-45BCEA38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349" y="5060222"/>
            <a:ext cx="301451" cy="3182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6A4FB8-9850-F599-5482-8F9F0EB57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953000" y="6127353"/>
            <a:ext cx="274215" cy="2734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C7122B-385D-7538-9631-E1870C335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3349" y="2936509"/>
            <a:ext cx="301451" cy="3182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F5AB80-B2D2-3EE0-0057-DECBE5655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433349" y="3565098"/>
            <a:ext cx="274215" cy="27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3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0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8C75-0926-4843-97C3-EA3C309D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</a:t>
            </a:r>
            <a:r>
              <a:rPr lang="en-US" dirty="0">
                <a:latin typeface="Source Sans 3" panose="020B0303030403020204" pitchFamily="34" charset="0"/>
              </a:rPr>
              <a:t>: Is there a runtime check that can be used to determine whether a string's characters are modifiable?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Answer</a:t>
            </a:r>
            <a:r>
              <a:rPr lang="en-US" dirty="0">
                <a:latin typeface="Source Sans 3" panose="020B0303030403020204" pitchFamily="34" charset="0"/>
              </a:rPr>
              <a:t>: Not reliably.       	       This is something you can only tell by looking at the code itself and knowing how the string was created.</a:t>
            </a:r>
          </a:p>
          <a:p>
            <a:pPr marL="457200" lvl="1" indent="0">
              <a:buNone/>
            </a:pPr>
            <a:r>
              <a:rPr lang="en-US" dirty="0">
                <a:latin typeface="Source Sans 3" panose="020B0303030403020204" pitchFamily="34" charset="0"/>
              </a:rPr>
              <a:t>In principle, you might be able to guess from the character addresses, since string literals reside in a wildly different part of memory than stack arrays do.  But this is neither reliable nor exhaustive.</a:t>
            </a: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</a:t>
            </a:r>
            <a:r>
              <a:rPr lang="en-US" dirty="0">
                <a:latin typeface="Source Sans 3" panose="020B0303030403020204" pitchFamily="34" charset="0"/>
              </a:rPr>
              <a:t>: So then if I am writing a string function that overwrites characters, how can I tell if the string passed in can be safely modified?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Answer</a:t>
            </a:r>
            <a:r>
              <a:rPr lang="en-US" dirty="0">
                <a:latin typeface="Source Sans 3" panose="020B0303030403020204" pitchFamily="34" charset="0"/>
              </a:rPr>
              <a:t>: You can’t!              This is something you can clarify as an assumption in documentation.  </a:t>
            </a:r>
          </a:p>
          <a:p>
            <a:pPr marL="457200" lvl="1" indent="0">
              <a:buNone/>
            </a:pPr>
            <a:r>
              <a:rPr lang="en-US" dirty="0">
                <a:latin typeface="Source Sans 3" panose="020B0303030403020204" pitchFamily="34" charset="0"/>
              </a:rPr>
              <a:t>If someone calls your function on a read-only string, it will crash on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myth</a:t>
            </a:r>
            <a:r>
              <a:rPr lang="en-US" dirty="0">
                <a:latin typeface="Source Sans 3" panose="020B0303030403020204" pitchFamily="34" charset="0"/>
              </a:rPr>
              <a:t>s.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That, however, is not your function's fault if it's clear read-only strings are a no-no.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2429D6-87B6-98D4-2574-C525694E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Fourth Commandment Gotchas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CB245E-6D6A-9DE8-C1DE-B7683E015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4985309"/>
            <a:ext cx="914400" cy="501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F73F4B-5756-39C1-5A94-9DED1905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052" y="2133600"/>
            <a:ext cx="914400" cy="50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800100" y="2371725"/>
            <a:ext cx="10591800" cy="2114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#5</a:t>
            </a:r>
            <a:r>
              <a:rPr lang="en-US" sz="4400" dirty="0">
                <a:latin typeface="Source Sans 3" panose="020B0303030403020204" pitchFamily="34" charset="0"/>
              </a:rPr>
              <a:t>: We can set a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4400" dirty="0">
                <a:latin typeface="Source Sans 3" panose="020B0303030403020204" pitchFamily="34" charset="0"/>
              </a:rPr>
              <a:t> </a:t>
            </a:r>
            <a:r>
              <a:rPr lang="en-US" sz="4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4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4400" dirty="0">
                <a:latin typeface="Source Sans 3" panose="020B0303030403020204" pitchFamily="34" charset="0"/>
              </a:rPr>
              <a:t>.</a:t>
            </a: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D7AD22-C5F8-9DB7-F9B1-02B89E76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</p:spTree>
    <p:extLst>
      <p:ext uri="{BB962C8B-B14F-4D97-AF65-F5344CB8AC3E}">
        <p14:creationId xmlns:p14="http://schemas.microsoft.com/office/powerpoint/2010/main" val="180585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variable refers to a single character.  We can reassign an existing 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pointer to be equal to another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pointer.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074" name="Picture 2" descr="Idina Menzel Gave Us the Worst 'Defying Gravity' Ever">
            <a:extLst>
              <a:ext uri="{FF2B5EF4-FFF2-40B4-BE49-F238E27FC236}">
                <a16:creationId xmlns:a16="http://schemas.microsoft.com/office/drawing/2014/main" id="{8B31A03B-B0B6-E272-3641-2838FCBF1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36" y="1600200"/>
            <a:ext cx="5050155" cy="5029200"/>
          </a:xfrm>
          <a:prstGeom prst="rect">
            <a:avLst/>
          </a:prstGeom>
          <a:noFill/>
          <a:effectLst>
            <a:softEdge rad="66539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lphaba_shoshana_bean">
            <a:extLst>
              <a:ext uri="{FF2B5EF4-FFF2-40B4-BE49-F238E27FC236}">
                <a16:creationId xmlns:a16="http://schemas.microsoft.com/office/drawing/2014/main" id="{065E409E-2C68-47FB-02F3-2A5C4B5D0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0"/>
          <a:stretch>
            <a:fillRect/>
          </a:stretch>
        </p:blipFill>
        <p:spPr bwMode="auto">
          <a:xfrm>
            <a:off x="6634674" y="1831752"/>
            <a:ext cx="4694169" cy="4647227"/>
          </a:xfrm>
          <a:prstGeom prst="rect">
            <a:avLst/>
          </a:prstGeom>
          <a:noFill/>
          <a:effectLst>
            <a:softEdge rad="654687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F9514A-45D4-61C7-BD78-BBCC7782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B02AE-0DD8-196A-4D48-CF454C29F6B4}"/>
              </a:ext>
            </a:extLst>
          </p:cNvPr>
          <p:cNvSpPr txBox="1"/>
          <p:nvPr/>
        </p:nvSpPr>
        <p:spPr>
          <a:xfrm>
            <a:off x="1257300" y="2299732"/>
            <a:ext cx="96774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elphaba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"Idina Menzel"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e.g., 0xfff0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*understudy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"Shoshana Bean"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e.g., 0xffe0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elphaba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understudy;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legit! both now store 0xffe0</a:t>
            </a:r>
          </a:p>
        </p:txBody>
      </p:sp>
    </p:spTree>
    <p:extLst>
      <p:ext uri="{BB962C8B-B14F-4D97-AF65-F5344CB8AC3E}">
        <p14:creationId xmlns:p14="http://schemas.microsoft.com/office/powerpoint/2010/main" val="263090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305873" cy="83373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We can also set a pointer equal to an array name so it addresses the first element of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D918EF09-E46C-CC4C-BF94-83DB7B518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022935"/>
              </p:ext>
            </p:extLst>
          </p:nvPr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BB8923E-51B2-2348-AD70-71EDF496126A}"/>
              </a:ext>
            </a:extLst>
          </p:cNvPr>
          <p:cNvSpPr txBox="1"/>
          <p:nvPr/>
        </p:nvSpPr>
        <p:spPr>
          <a:xfrm>
            <a:off x="8351028" y="4262735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fruit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5EBD0-7F53-B749-BBEA-5798B488D6E5}"/>
              </a:ext>
            </a:extLst>
          </p:cNvPr>
          <p:cNvSpPr txBox="1"/>
          <p:nvPr/>
        </p:nvSpPr>
        <p:spPr>
          <a:xfrm>
            <a:off x="9136352" y="4724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food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EDD79-E524-5D45-B04F-6087A38169EA}"/>
              </a:ext>
            </a:extLst>
          </p:cNvPr>
          <p:cNvSpPr txBox="1"/>
          <p:nvPr/>
        </p:nvSpPr>
        <p:spPr>
          <a:xfrm>
            <a:off x="7421498" y="3424535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DB2B1D2E-4F12-BB44-835F-7F85D8A31E2C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D65E75B-9226-9F49-B8DE-9E12570D1D88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CEEF33B2-B869-9D4E-A1B3-E5EDAEB12205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8DF68-561C-7B7C-23D3-4EEBD7EF3026}"/>
              </a:ext>
            </a:extLst>
          </p:cNvPr>
          <p:cNvSpPr txBox="1"/>
          <p:nvPr/>
        </p:nvSpPr>
        <p:spPr>
          <a:xfrm>
            <a:off x="634245" y="2281535"/>
            <a:ext cx="7284397" cy="378565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fruit[6];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strcpy(fruit, </a:t>
            </a:r>
            <a:r>
              <a:rPr lang="en-US" sz="24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"apple"</a:t>
            </a: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str;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equivalent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&amp;str[0];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// equivalent but misleading, </a:t>
            </a:r>
            <a:r>
              <a:rPr lang="en-US" sz="24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avoid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*food = &amp;str;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515C4-C80F-379F-6CB5-6E204808B319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CDF3C1-C3D9-A5F1-8903-E952F13F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Fifth Commandment</a:t>
            </a:r>
          </a:p>
        </p:txBody>
      </p:sp>
    </p:spTree>
    <p:extLst>
      <p:ext uri="{BB962C8B-B14F-4D97-AF65-F5344CB8AC3E}">
        <p14:creationId xmlns:p14="http://schemas.microsoft.com/office/powerpoint/2010/main" val="98924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 animBg="1"/>
      <p:bldP spid="20" grpId="0" animBg="1"/>
      <p:bldP spid="4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733425" y="1885950"/>
            <a:ext cx="10725150" cy="2838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>
                <a:latin typeface="Source Sans 3" panose="020B0303030403020204" pitchFamily="34" charset="0"/>
              </a:rPr>
              <a:t>String Behavior #6</a:t>
            </a:r>
            <a:r>
              <a:rPr lang="en-US" sz="4400" dirty="0">
                <a:latin typeface="Source Sans 3" panose="020B0303030403020204" pitchFamily="34" charset="0"/>
              </a:rPr>
              <a:t>: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Adding an offset</a:t>
            </a:r>
            <a:r>
              <a:rPr lang="en-US" sz="4400" dirty="0">
                <a:latin typeface="Source Sans 3" panose="020B0303030403020204" pitchFamily="34" charset="0"/>
              </a:rPr>
              <a:t> to a C string delivers another string—often a suffix string—</a:t>
            </a:r>
            <a:r>
              <a:rPr lang="en-US" sz="4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4400" dirty="0"/>
              <a:t>.</a:t>
            </a:r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48FCF0-8118-A42C-EF52-7C8097B55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Sixth Commandment</a:t>
            </a:r>
          </a:p>
        </p:txBody>
      </p:sp>
    </p:spTree>
    <p:extLst>
      <p:ext uri="{BB962C8B-B14F-4D97-AF65-F5344CB8AC3E}">
        <p14:creationId xmlns:p14="http://schemas.microsoft.com/office/powerpoint/2010/main" val="509141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458200" cy="100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compute pointer arithmetic, we advance a pointer by a certain number of characters.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149590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'c'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9514133" y="1561068"/>
            <a:ext cx="215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READ-ONLY DATA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E52E5B-3CFA-40F9-9382-5A6EA711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Sixth Commandment Trivia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4C779-7584-3F71-6159-C6637173C972}"/>
              </a:ext>
            </a:extLst>
          </p:cNvPr>
          <p:cNvSpPr txBox="1"/>
          <p:nvPr/>
        </p:nvSpPr>
        <p:spPr>
          <a:xfrm>
            <a:off x="1862887" y="3080311"/>
            <a:ext cx="6477000" cy="224676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*a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"peach"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*b = str + 1;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0xff1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*c = str + 3;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0xff3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a);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peach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b);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each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"%s"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c);	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prints </a:t>
            </a:r>
            <a:r>
              <a:rPr lang="en-US" sz="2000" dirty="0" err="1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9220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When we use bracket notation on anything array-like, we are really performing pointer arithmetic and dereferencing.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7FD4B-D17F-77F9-3B12-A55372DA9066}"/>
              </a:ext>
            </a:extLst>
          </p:cNvPr>
          <p:cNvSpPr txBox="1"/>
          <p:nvPr/>
        </p:nvSpPr>
        <p:spPr>
          <a:xfrm>
            <a:off x="1676399" y="2590800"/>
            <a:ext cx="6400801" cy="31700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*str = </a:t>
            </a:r>
            <a:r>
              <a:rPr lang="en-US" sz="2000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"booze"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e.g., 0xff0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ch1 = str[4];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'e'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ch2 = *(str + 4);	</a:t>
            </a: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'e'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both add 4 to 0xff0, then dereference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dereference 0xff4 to surface the 'e'</a:t>
            </a:r>
          </a:p>
          <a:p>
            <a:pPr marL="0" indent="0" algn="l" fontAlgn="auto">
              <a:spcAft>
                <a:spcPts val="0"/>
              </a:spcAft>
              <a:buNone/>
            </a:pPr>
            <a:b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unorthodox alternatives to the above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that you can use, but </a:t>
            </a:r>
            <a:r>
              <a:rPr lang="en-US" sz="2000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should not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ch3 = *(4 + str);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 ch4 = 4[str];</a:t>
            </a:r>
            <a:endParaRPr lang="en-US" sz="20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74A3A1CD-FB56-3647-DFAE-003BE3F45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410338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'z'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'o'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'o'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'b'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2CBE0CB-F4F4-08CC-0B16-E8D3A3CF24D3}"/>
              </a:ext>
            </a:extLst>
          </p:cNvPr>
          <p:cNvSpPr txBox="1"/>
          <p:nvPr/>
        </p:nvSpPr>
        <p:spPr>
          <a:xfrm>
            <a:off x="9514133" y="1561068"/>
            <a:ext cx="215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READ-ONLY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DABA2F-A237-1092-8395-9954749A9B4B}"/>
              </a:ext>
            </a:extLst>
          </p:cNvPr>
          <p:cNvSpPr txBox="1"/>
          <p:nvPr/>
        </p:nvSpPr>
        <p:spPr>
          <a:xfrm>
            <a:off x="5105400" y="5305954"/>
            <a:ext cx="46482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The compiler generally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translates array notation to the equivalent pointer arithmetic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, then generates assembly from the pointer version.  </a:t>
            </a:r>
            <a:b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In fact, when looking at the assembly, you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can’t truly know whether array or pointer notation was used</a:t>
            </a:r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4473B5B-93F3-9579-4B49-3FCCF957F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Sixth Commandment Trivia</a:t>
            </a:r>
          </a:p>
        </p:txBody>
      </p:sp>
    </p:spTree>
    <p:extLst>
      <p:ext uri="{BB962C8B-B14F-4D97-AF65-F5344CB8AC3E}">
        <p14:creationId xmlns:p14="http://schemas.microsoft.com/office/powerpoint/2010/main" val="31141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F47C9-5BC0-954A-B1D1-B6C6AB987981}"/>
              </a:ext>
            </a:extLst>
          </p:cNvPr>
          <p:cNvSpPr/>
          <p:nvPr/>
        </p:nvSpPr>
        <p:spPr bwMode="auto">
          <a:xfrm>
            <a:off x="671512" y="2276474"/>
            <a:ext cx="10848975" cy="3362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66700" dist="342900" dir="2760000" sx="95000" sy="95000" algn="ctr" rotWithShape="0">
              <a:schemeClr val="bg2">
                <a:lumMod val="90000"/>
                <a:alpha val="63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dirty="0"/>
              <a:t>String Behavior #7</a:t>
            </a:r>
            <a:r>
              <a:rPr lang="en-US" sz="4400" dirty="0"/>
              <a:t>: </a:t>
            </a:r>
            <a:r>
              <a:rPr lang="en-US" sz="4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4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4400" dirty="0">
                <a:latin typeface="Source Sans 3" panose="020B0303030403020204" pitchFamily="34" charset="0"/>
              </a:rPr>
              <a:t>, </a:t>
            </a:r>
            <a:r>
              <a:rPr lang="en-US" sz="4400" dirty="0"/>
              <a:t>because the </a:t>
            </a:r>
            <a:r>
              <a:rPr lang="en-US" sz="4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4400" dirty="0"/>
              <a:t>.</a:t>
            </a:r>
            <a:endParaRPr lang="en-US" sz="4400" dirty="0">
              <a:latin typeface="Source Sans 3" panose="020B0303030403020204" pitchFamily="34" charset="0"/>
            </a:endParaRPr>
          </a:p>
          <a:p>
            <a:pPr algn="ctr"/>
            <a:endParaRPr lang="en-US" sz="4400" dirty="0"/>
          </a:p>
          <a:p>
            <a:pPr algn="l"/>
            <a:endParaRPr lang="en-US" sz="4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9AB0E9-E4B9-72EB-B7E6-C8A18DCC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Seventh Commandment</a:t>
            </a:r>
          </a:p>
        </p:txBody>
      </p:sp>
    </p:spTree>
    <p:extLst>
      <p:ext uri="{BB962C8B-B14F-4D97-AF65-F5344CB8AC3E}">
        <p14:creationId xmlns:p14="http://schemas.microsoft.com/office/powerpoint/2010/main" val="269145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8" y="1219200"/>
            <a:ext cx="7543801" cy="168086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we pass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string as a parameter, C makes a copy of the address stored in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 and passes it to the function. This means they both refer to the same memory location.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157519"/>
              </p:ext>
            </p:extLst>
          </p:nvPr>
        </p:nvGraphicFramePr>
        <p:xfrm>
          <a:off x="9220200" y="1295400"/>
          <a:ext cx="2743200" cy="4030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0xffd0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512395" y="2533390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fancy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220200" y="426273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421498" y="2438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7421498" y="4343400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1989668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3735801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BF2E35-CD62-CE81-8403-6E07DB2C8989}"/>
              </a:ext>
            </a:extLst>
          </p:cNvPr>
          <p:cNvSpPr txBox="1"/>
          <p:nvPr/>
        </p:nvSpPr>
        <p:spPr>
          <a:xfrm>
            <a:off x="1488374" y="3247070"/>
            <a:ext cx="4871847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("%s\n", s);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*fancy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"pulchritude"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(fancy);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C049CDD-AA1C-2A2C-C0D5-DBA08BD4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Seventh Commandment Scenarios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9EA864-4485-388F-18A2-30D852076DED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8198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 animBg="1"/>
      <p:bldP spid="13" grpId="0" animBg="1"/>
      <p:bldP spid="4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8" y="1295400"/>
            <a:ext cx="8001001" cy="137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When we pass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array as a parameter, C makes a copy of the address of the first array element and passes it (as 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dirty="0">
                <a:latin typeface="Source Sans 3" panose="020B0303030403020204" pitchFamily="34" charset="0"/>
              </a:rPr>
              <a:t>) to the function.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155309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'r'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's'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19719" y="441960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317009" y="586293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421498" y="3424535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7421498" y="5795204"/>
            <a:ext cx="92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endParaRPr lang="en-US" sz="2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809E29-5D01-2F47-A3AC-72951380A02F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331B869-A662-DC07-9931-6F43752C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Seventh Commandment Scenarios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520E91-F2CB-7165-D4B0-A9FCA22A2034}"/>
              </a:ext>
            </a:extLst>
          </p:cNvPr>
          <p:cNvSpPr txBox="1"/>
          <p:nvPr/>
        </p:nvSpPr>
        <p:spPr>
          <a:xfrm>
            <a:off x="1488374" y="3247070"/>
            <a:ext cx="4871847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*s)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s[4]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'k'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str[] = </a:t>
            </a:r>
            <a:r>
              <a:rPr lang="en-US" dirty="0">
                <a:solidFill>
                  <a:srgbClr val="0432FF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"spare"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func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(str);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793B93-029F-255D-AA6A-EB4BA12365A0}"/>
              </a:ext>
            </a:extLst>
          </p:cNvPr>
          <p:cNvSpPr txBox="1"/>
          <p:nvPr/>
        </p:nvSpPr>
        <p:spPr>
          <a:xfrm>
            <a:off x="10189285" y="11430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85978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 animBg="1"/>
      <p:bldP spid="4" grpId="0" animBg="1"/>
      <p:bldP spid="13" grpId="0" animBg="1"/>
      <p:bldP spid="9" grpId="0" animBg="1"/>
      <p:bldP spid="18" grpId="0" animBg="1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503C7-2287-5B0F-4751-F53027EB6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7D1B-E1EC-3079-D5FF-7B1A26D0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The Seven Commandments of 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44CA6-292F-F098-BD7B-2A894709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as a local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, we can modify its characters because the relevant, writable memory resides in the stack frame of the declaring function.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cannot set the name of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not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true pointer</a:t>
            </a:r>
            <a:r>
              <a:rPr lang="en-US" sz="2400" dirty="0">
                <a:latin typeface="Source Sans 3" panose="020B0303030403020204" pitchFamily="34" charset="0"/>
              </a:rPr>
              <a:t>, as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pass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char[]</a:t>
            </a:r>
            <a:r>
              <a:rPr lang="en-US" sz="2400" dirty="0">
                <a:latin typeface="Source Sans 3" panose="020B0303030403020204" pitchFamily="34" charset="0"/>
              </a:rPr>
              <a:t> as a parameter, set something equal to it, or perform arithmetic with it, it's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automatically converted</a:t>
            </a:r>
            <a:r>
              <a:rPr lang="en-US" sz="2400" dirty="0">
                <a:latin typeface="Source Sans 3" panose="020B0303030403020204" pitchFamily="34" charset="0"/>
              </a:rPr>
              <a:t> to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create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new string</a:t>
            </a:r>
            <a:r>
              <a:rPr lang="en-US" sz="2400" dirty="0">
                <a:latin typeface="Source Sans 3" panose="020B0303030403020204" pitchFamily="34" charset="0"/>
              </a:rPr>
              <a:t> from a string literal as a</a:t>
            </a:r>
            <a:r>
              <a:rPr lang="en-US" sz="2400" b="1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, we cannot modify its characters because the characters reside in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read-only data segment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We can set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</a:rPr>
              <a:t> equal to another value, because it is 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assignable pointer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Adding an offset to a C string delivers another string—often a suffix string—</a:t>
            </a:r>
            <a:r>
              <a:rPr lang="en-US" sz="2400" b="1" dirty="0">
                <a:solidFill>
                  <a:schemeClr val="accent1"/>
                </a:solidFill>
              </a:rPr>
              <a:t>beginning many positions beyond the leading character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3" panose="020B0303030403020204" pitchFamily="34" charset="0"/>
              </a:rPr>
              <a:t>If we change characters through a string parameter,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those changes persist beyond the function call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dirty="0"/>
              <a:t>because the </a:t>
            </a:r>
            <a:r>
              <a:rPr lang="en-US" sz="2400" b="1" dirty="0">
                <a:solidFill>
                  <a:schemeClr val="accent1"/>
                </a:solidFill>
              </a:rPr>
              <a:t>pointer aliases memory that existed before the call</a:t>
            </a:r>
            <a:r>
              <a:rPr lang="en-US" sz="2400" dirty="0"/>
              <a:t>.</a:t>
            </a:r>
            <a:endParaRPr lang="en-US" sz="24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5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16221</TotalTime>
  <Words>2822</Words>
  <Application>Microsoft Macintosh PowerPoint</Application>
  <PresentationFormat>Widescreen</PresentationFormat>
  <Paragraphs>388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9 Arrays and Pointers</vt:lpstr>
      <vt:lpstr>The Seven Commandments of C Strings</vt:lpstr>
      <vt:lpstr>The First Commandment</vt:lpstr>
      <vt:lpstr>The First Commandment</vt:lpstr>
      <vt:lpstr>The Second Commandment</vt:lpstr>
      <vt:lpstr>The Second Commandment</vt:lpstr>
      <vt:lpstr>The Third Commandment</vt:lpstr>
      <vt:lpstr>Third Commandment Etudes</vt:lpstr>
      <vt:lpstr>Third Commandment Etudes</vt:lpstr>
      <vt:lpstr>Third Commandment Etudes</vt:lpstr>
      <vt:lpstr>Third Commandment Etudes</vt:lpstr>
      <vt:lpstr>Commandments 1 – 3: Redux</vt:lpstr>
      <vt:lpstr>The Fourth Commandment</vt:lpstr>
      <vt:lpstr>The Fourth Commandment</vt:lpstr>
      <vt:lpstr>Fourth Commandment Etudes</vt:lpstr>
      <vt:lpstr>Fourth Commandment Gotchas</vt:lpstr>
      <vt:lpstr>The Fifth Commandment</vt:lpstr>
      <vt:lpstr>The Fifth Commandment</vt:lpstr>
      <vt:lpstr>The Fifth Commandment</vt:lpstr>
      <vt:lpstr>The Sixth Commandment</vt:lpstr>
      <vt:lpstr>Sixth Commandment Trivia</vt:lpstr>
      <vt:lpstr>Sixth Commandment Trivia</vt:lpstr>
      <vt:lpstr>The Seventh Commandment</vt:lpstr>
      <vt:lpstr>Seventh Commandment Scenarios</vt:lpstr>
      <vt:lpstr>Seventh Commandment Scenarios</vt:lpstr>
      <vt:lpstr>The Seven Commandments of C Strings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1285</cp:revision>
  <cp:lastPrinted>2024-10-10T05:13:30Z</cp:lastPrinted>
  <dcterms:created xsi:type="dcterms:W3CDTF">2008-06-28T20:57:21Z</dcterms:created>
  <dcterms:modified xsi:type="dcterms:W3CDTF">2026-01-26T17:19:06Z</dcterms:modified>
</cp:coreProperties>
</file>