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5.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6.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7.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8.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8"/>
  </p:notesMasterIdLst>
  <p:handoutMasterIdLst>
    <p:handoutMasterId r:id="rId49"/>
  </p:handoutMasterIdLst>
  <p:sldIdLst>
    <p:sldId id="256" r:id="rId2"/>
    <p:sldId id="400" r:id="rId3"/>
    <p:sldId id="444" r:id="rId4"/>
    <p:sldId id="434" r:id="rId5"/>
    <p:sldId id="435" r:id="rId6"/>
    <p:sldId id="451" r:id="rId7"/>
    <p:sldId id="622" r:id="rId8"/>
    <p:sldId id="544" r:id="rId9"/>
    <p:sldId id="545" r:id="rId10"/>
    <p:sldId id="546" r:id="rId11"/>
    <p:sldId id="547" r:id="rId12"/>
    <p:sldId id="548" r:id="rId13"/>
    <p:sldId id="549" r:id="rId14"/>
    <p:sldId id="551" r:id="rId15"/>
    <p:sldId id="550" r:id="rId16"/>
    <p:sldId id="891" r:id="rId17"/>
    <p:sldId id="892" r:id="rId18"/>
    <p:sldId id="893" r:id="rId19"/>
    <p:sldId id="894" r:id="rId20"/>
    <p:sldId id="557" r:id="rId21"/>
    <p:sldId id="895" r:id="rId22"/>
    <p:sldId id="888" r:id="rId23"/>
    <p:sldId id="896" r:id="rId24"/>
    <p:sldId id="897" r:id="rId25"/>
    <p:sldId id="890" r:id="rId26"/>
    <p:sldId id="898" r:id="rId27"/>
    <p:sldId id="561" r:id="rId28"/>
    <p:sldId id="582" r:id="rId29"/>
    <p:sldId id="583" r:id="rId30"/>
    <p:sldId id="584" r:id="rId31"/>
    <p:sldId id="585" r:id="rId32"/>
    <p:sldId id="586" r:id="rId33"/>
    <p:sldId id="587" r:id="rId34"/>
    <p:sldId id="900" r:id="rId35"/>
    <p:sldId id="589" r:id="rId36"/>
    <p:sldId id="816" r:id="rId37"/>
    <p:sldId id="597" r:id="rId38"/>
    <p:sldId id="901" r:id="rId39"/>
    <p:sldId id="601" r:id="rId40"/>
    <p:sldId id="902" r:id="rId41"/>
    <p:sldId id="789" r:id="rId42"/>
    <p:sldId id="899" r:id="rId43"/>
    <p:sldId id="904" r:id="rId44"/>
    <p:sldId id="903" r:id="rId45"/>
    <p:sldId id="777" r:id="rId46"/>
    <p:sldId id="791" r:id="rId47"/>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00"/>
            <p14:sldId id="444"/>
            <p14:sldId id="434"/>
            <p14:sldId id="435"/>
            <p14:sldId id="451"/>
          </p14:sldIdLst>
        </p14:section>
        <p14:section name="Stack" id="{546B7A1F-9230-1944-8FB3-084572DE803F}">
          <p14:sldIdLst>
            <p14:sldId id="622"/>
            <p14:sldId id="544"/>
            <p14:sldId id="545"/>
            <p14:sldId id="546"/>
            <p14:sldId id="547"/>
            <p14:sldId id="548"/>
            <p14:sldId id="549"/>
            <p14:sldId id="551"/>
            <p14:sldId id="550"/>
            <p14:sldId id="891"/>
            <p14:sldId id="892"/>
            <p14:sldId id="893"/>
            <p14:sldId id="894"/>
            <p14:sldId id="557"/>
            <p14:sldId id="895"/>
            <p14:sldId id="888"/>
            <p14:sldId id="896"/>
            <p14:sldId id="897"/>
            <p14:sldId id="890"/>
            <p14:sldId id="898"/>
            <p14:sldId id="561"/>
            <p14:sldId id="582"/>
            <p14:sldId id="583"/>
            <p14:sldId id="584"/>
            <p14:sldId id="585"/>
            <p14:sldId id="586"/>
            <p14:sldId id="587"/>
            <p14:sldId id="900"/>
            <p14:sldId id="589"/>
          </p14:sldIdLst>
        </p14:section>
        <p14:section name="Heap" id="{EE875222-34FC-2445-9B2E-0830FF3E9880}">
          <p14:sldIdLst>
            <p14:sldId id="816"/>
            <p14:sldId id="597"/>
            <p14:sldId id="901"/>
            <p14:sldId id="601"/>
            <p14:sldId id="902"/>
            <p14:sldId id="789"/>
            <p14:sldId id="899"/>
            <p14:sldId id="904"/>
            <p14:sldId id="903"/>
            <p14:sldId id="777"/>
            <p14:sldId id="791"/>
          </p14:sldIdLst>
        </p14:section>
        <p14:section name="realloc" id="{FA0785C8-8379-D246-8BB2-CC0BD52BBA9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942092"/>
    <a:srgbClr val="008000"/>
    <a:srgbClr val="D62ED6"/>
    <a:srgbClr val="D27BD6"/>
    <a:srgbClr val="FF9999"/>
    <a:srgbClr val="FF9300"/>
    <a:srgbClr val="DDDDDD"/>
    <a:srgbClr val="F8F8F8"/>
    <a:srgbClr val="8C15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575" autoAdjust="0"/>
  </p:normalViewPr>
  <p:slideViewPr>
    <p:cSldViewPr>
      <p:cViewPr varScale="1">
        <p:scale>
          <a:sx n="105" d="100"/>
          <a:sy n="105" d="100"/>
        </p:scale>
        <p:origin x="280" y="18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endParaRPr lang="en-US"/>
          </a:p>
        </p:txBody>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359764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1796986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1169048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3478072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1C9CD-ED44-9E3D-E63B-8641707949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893603-8F41-519D-AADC-05E7DBC86B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8F2E67-C02E-ADA7-72CB-E0846FFC0D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1AA41D-84CA-6A8F-0FAA-B50689BD8B3E}"/>
              </a:ext>
            </a:extLst>
          </p:cNvPr>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2595990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28DF0-56C3-076E-2511-947E88C993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B41776-84F4-88B7-1B06-DA318050D6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71D414-AAA9-1679-8CC8-44F7811FA3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51E9C2-32C1-7CEF-9229-1B7E19E6DDA3}"/>
              </a:ext>
            </a:extLst>
          </p:cNvPr>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1024080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4236856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2840899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8FE81-1D4E-3C5E-E8C2-18F413ABA6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7FA72E-7A25-4DFF-BCAD-C702F189FC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69B2A9-C2F1-D381-926E-345F2040EC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BF0088-4C74-C041-4267-0B6BDC964016}"/>
              </a:ext>
            </a:extLst>
          </p:cNvPr>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2430827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46F58-FBD5-DE03-B1EF-4F8538CAE5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4B5294-D399-D36E-FC4E-1B33767667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94ABEE-4E96-B1B6-2924-2ACA4CA046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EA0C5D-9AC5-AA2D-5AAF-CB91F97AF8CC}"/>
              </a:ext>
            </a:extLst>
          </p:cNvPr>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748927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669859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I kept it a secret</a:t>
            </a:r>
          </a:p>
          <a:p>
            <a:endParaRPr lang="en-US" dirty="0"/>
          </a:p>
          <a:p>
            <a:r>
              <a:rPr lang="en-US" dirty="0"/>
              <a:t>Str-</a:t>
            </a:r>
            <a:r>
              <a:rPr lang="en-US" dirty="0" err="1"/>
              <a:t>doop</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3544221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This is delete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1938145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Nick </a:t>
            </a:r>
            <a:r>
              <a:rPr lang="en-US" altLang="x-none" sz="800" dirty="0" err="1">
                <a:latin typeface="Calibri" charset="0"/>
              </a:rPr>
              <a:t>Troccoli</a:t>
            </a:r>
            <a:r>
              <a:rPr lang="en-US" altLang="x-none" sz="800" dirty="0">
                <a:latin typeface="Calibri" charset="0"/>
              </a:rPr>
              <a:t>,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tags" Target="../tags/tag2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tags" Target="../tags/tag2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tags" Target="../tags/tag29.xml"/><Relationship Id="rId4" Type="http://schemas.openxmlformats.org/officeDocument/2006/relationships/notesSlide" Target="../notesSlides/notesSlide5.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notesSlide" Target="../notesSlides/notesSlide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 Id="rId4"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tags" Target="../tags/tag3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tags" Target="../tags/tag37.xml"/></Relationships>
</file>

<file path=ppt/slides/_rels/slide27.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notesSlide" Target="../notesSlides/notesSlide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tags" Target="../tags/tag44.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tags" Target="../tags/tag46.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tags" Target="../tags/tag48.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1.xml"/><Relationship Id="rId1" Type="http://schemas.openxmlformats.org/officeDocument/2006/relationships/tags" Target="../tags/tag50.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3.xml"/><Relationship Id="rId1" Type="http://schemas.openxmlformats.org/officeDocument/2006/relationships/tags" Target="../tags/tag5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5.xml"/><Relationship Id="rId1" Type="http://schemas.openxmlformats.org/officeDocument/2006/relationships/tags" Target="../tags/tag5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7.xml"/><Relationship Id="rId1" Type="http://schemas.openxmlformats.org/officeDocument/2006/relationships/tags" Target="../tags/tag5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1.xml"/><Relationship Id="rId1" Type="http://schemas.openxmlformats.org/officeDocument/2006/relationships/tags" Target="../tags/tag60.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3.xml"/><Relationship Id="rId1" Type="http://schemas.openxmlformats.org/officeDocument/2006/relationships/tags" Target="../tags/tag6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5.xml"/><Relationship Id="rId1" Type="http://schemas.openxmlformats.org/officeDocument/2006/relationships/tags" Target="../tags/tag64.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latin typeface="Source Sans 3" panose="020B0303030403020204" pitchFamily="34" charset="0"/>
              </a:rPr>
              <a:t>CS107 Lecture 10</a:t>
            </a:r>
            <a:br>
              <a:rPr lang="en-US" dirty="0">
                <a:latin typeface="Source Sans 3" panose="020B0303030403020204" pitchFamily="34" charset="0"/>
              </a:rPr>
            </a:br>
            <a:r>
              <a:rPr lang="en-US" sz="3400" dirty="0">
                <a:latin typeface="Source Sans 3" panose="020B0303030403020204" pitchFamily="34" charset="0"/>
              </a:rPr>
              <a:t>Stack and Heap</a:t>
            </a:r>
          </a:p>
        </p:txBody>
      </p:sp>
      <p:sp>
        <p:nvSpPr>
          <p:cNvPr id="4" name="Subtitle 2">
            <a:extLst>
              <a:ext uri="{FF2B5EF4-FFF2-40B4-BE49-F238E27FC236}">
                <a16:creationId xmlns:a16="http://schemas.microsoft.com/office/drawing/2014/main" id="{DF3981CB-428D-5187-130C-EF7B341E99E4}"/>
              </a:ext>
            </a:extLst>
          </p:cNvPr>
          <p:cNvSpPr txBox="1">
            <a:spLocks/>
          </p:cNvSpPr>
          <p:nvPr/>
        </p:nvSpPr>
        <p:spPr bwMode="auto">
          <a:xfrm>
            <a:off x="1676400" y="41148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latin typeface="Source Sans 3" panose="020B0303030403020204" pitchFamily="34" charset="0"/>
              </a:rPr>
              <a:t>Reading: K&amp;R 5.6-5.9 or Essential C section 6 on the heap</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latin typeface="Source Sans 3" panose="020B0303030403020204" pitchFamily="34" charset="0"/>
              </a:rPr>
              <a:t>Array Trivia: </a:t>
            </a:r>
            <a:r>
              <a:rPr lang="en-US" dirty="0" err="1">
                <a:latin typeface="Source Code Pro" panose="020B0309030403020204" pitchFamily="34" charset="0"/>
                <a:ea typeface="Source Code Pro" panose="020B0309030403020204" pitchFamily="34" charset="0"/>
              </a:rPr>
              <a:t>sizeof</a:t>
            </a:r>
            <a:endParaRPr lang="en-US" dirty="0">
              <a:latin typeface="Source Code Pro" panose="020B0309030403020204" pitchFamily="34" charset="0"/>
              <a:ea typeface="Source Code Pro" panose="020B0309030403020204" pitchFamily="34" charset="0"/>
            </a:endParaRPr>
          </a:p>
        </p:txBody>
      </p:sp>
      <p:graphicFrame>
        <p:nvGraphicFramePr>
          <p:cNvPr id="4" name="Content Placeholder 3">
            <a:extLst>
              <a:ext uri="{FF2B5EF4-FFF2-40B4-BE49-F238E27FC236}">
                <a16:creationId xmlns:a16="http://schemas.microsoft.com/office/drawing/2014/main" id="{A48C1386-E3FC-384B-9BC5-700746343EE1}"/>
              </a:ext>
            </a:extLst>
          </p:cNvPr>
          <p:cNvGraphicFramePr>
            <a:graphicFrameLocks noGrp="1"/>
          </p:cNvGraphicFramePr>
          <p:nvPr>
            <p:ph idx="1"/>
            <p:extLst>
              <p:ext uri="{D42A27DB-BD31-4B8C-83A1-F6EECF244321}">
                <p14:modId xmlns:p14="http://schemas.microsoft.com/office/powerpoint/2010/main" val="1845487982"/>
              </p:ext>
            </p:extLst>
          </p:nvPr>
        </p:nvGraphicFramePr>
        <p:xfrm>
          <a:off x="92202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Source Sans 3" panose="020B0303030403020204" pitchFamily="34"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Source Sans 3" panose="020B0303030403020204" pitchFamily="34"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9916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dirty="0">
                <a:latin typeface="Source Sans 3" panose="020B0303030403020204" pitchFamily="34" charset="0"/>
              </a:rPr>
              <a:t>When you declare an array, </a:t>
            </a:r>
            <a:r>
              <a:rPr lang="en-US" b="1" dirty="0">
                <a:solidFill>
                  <a:schemeClr val="accent1"/>
                </a:solidFill>
                <a:latin typeface="Source Sans 3" panose="020B0303030403020204" pitchFamily="34" charset="0"/>
              </a:rPr>
              <a:t>contiguous memory is allocated on the stack</a:t>
            </a:r>
            <a:r>
              <a:rPr lang="en-US" dirty="0">
                <a:latin typeface="Source Sans 3" panose="020B0303030403020204" pitchFamily="34" charset="0"/>
              </a:rPr>
              <a:t> to store each of its elements.</a:t>
            </a:r>
          </a:p>
          <a:p>
            <a:pPr marL="0" indent="0" fontAlgn="auto">
              <a:spcAft>
                <a:spcPts val="0"/>
              </a:spcAft>
              <a:buNone/>
            </a:pPr>
            <a:endParaRPr lang="en-US" sz="1200" dirty="0"/>
          </a:p>
          <a:p>
            <a:pPr marL="0" indent="0" fontAlgn="auto">
              <a:spcAft>
                <a:spcPts val="0"/>
              </a:spcAft>
              <a:buNone/>
            </a:pPr>
            <a:endParaRPr lang="en-US" dirty="0"/>
          </a:p>
          <a:p>
            <a:pPr marL="0" indent="0" fontAlgn="auto">
              <a:spcAft>
                <a:spcPts val="0"/>
              </a:spcAft>
              <a:buNone/>
            </a:pPr>
            <a:endParaRPr lang="en-US" dirty="0"/>
          </a:p>
          <a:p>
            <a:pPr marL="0" indent="0" algn="ctr" fontAlgn="auto">
              <a:spcAft>
                <a:spcPts val="0"/>
              </a:spcAft>
              <a:buNone/>
            </a:pPr>
            <a:r>
              <a:rPr lang="en-US" dirty="0">
                <a:latin typeface="Source Sans 3" panose="020B0303030403020204" pitchFamily="34" charset="0"/>
              </a:rPr>
              <a:t>The array name (e.g., </a:t>
            </a:r>
            <a:r>
              <a:rPr lang="en-US" b="1" dirty="0">
                <a:latin typeface="Source Code Pro" panose="020B0309030403020204" pitchFamily="34" charset="0"/>
                <a:ea typeface="Source Code Pro" panose="020B0309030403020204" pitchFamily="34" charset="0"/>
                <a:cs typeface="Consolas" panose="020B0609020204030204" pitchFamily="49" charset="0"/>
              </a:rPr>
              <a:t>fruit</a:t>
            </a:r>
            <a:r>
              <a:rPr lang="en-US" dirty="0">
                <a:latin typeface="Source Sans 3" panose="020B0303030403020204" pitchFamily="34" charset="0"/>
              </a:rPr>
              <a:t>) is not a true pointer. It refers to the entire array. </a:t>
            </a:r>
            <a:br>
              <a:rPr lang="en-US" dirty="0">
                <a:latin typeface="Source Sans 3" panose="020B0303030403020204" pitchFamily="34" charset="0"/>
              </a:rPr>
            </a:br>
            <a:endParaRPr lang="en-US" dirty="0">
              <a:latin typeface="Source Sans 3" panose="020B0303030403020204" pitchFamily="34" charset="0"/>
            </a:endParaRPr>
          </a:p>
          <a:p>
            <a:pPr marL="0" indent="0" algn="ctr" fontAlgn="auto">
              <a:spcAft>
                <a:spcPts val="0"/>
              </a:spcAft>
              <a:buNone/>
            </a:pPr>
            <a:r>
              <a:rPr lang="en-US" dirty="0">
                <a:latin typeface="Source Sans 3" panose="020B0303030403020204" pitchFamily="34" charset="0"/>
              </a:rPr>
              <a:t>Here, </a:t>
            </a:r>
            <a:r>
              <a:rPr lang="en-US" b="1" dirty="0" err="1">
                <a:latin typeface="Source Code Pro" panose="020B0309030403020204" pitchFamily="34" charset="0"/>
                <a:ea typeface="Source Code Pro" panose="020B0309030403020204" pitchFamily="34" charset="0"/>
              </a:rPr>
              <a:t>sizeof</a:t>
            </a:r>
            <a:r>
              <a:rPr lang="en-US" dirty="0">
                <a:latin typeface="Source Sans 3" panose="020B0303030403020204" pitchFamily="34" charset="0"/>
              </a:rPr>
              <a:t> returns the size of the entire array, in bytes. </a:t>
            </a:r>
            <a:br>
              <a:rPr lang="en-US" dirty="0">
                <a:latin typeface="Source Sans 3" panose="020B0303030403020204" pitchFamily="34" charset="0"/>
              </a:rPr>
            </a:br>
            <a:endParaRPr lang="en-US" dirty="0">
              <a:latin typeface="Source Sans 3" panose="020B0303030403020204" pitchFamily="34" charset="0"/>
            </a:endParaRPr>
          </a:p>
          <a:p>
            <a:pPr marL="0" indent="0" algn="ctr" fontAlgn="auto">
              <a:spcAft>
                <a:spcPts val="0"/>
              </a:spcAft>
              <a:buNone/>
            </a:pPr>
            <a:r>
              <a:rPr lang="en-US" dirty="0">
                <a:latin typeface="Source Sans 3" panose="020B0303030403020204" pitchFamily="34" charset="0"/>
              </a:rPr>
              <a:t>That’s because the array declaration is in scope at the time the compile-time </a:t>
            </a:r>
            <a:r>
              <a:rPr lang="en-US" b="1" dirty="0" err="1">
                <a:latin typeface="Source Code Pro" panose="020B0309030403020204" pitchFamily="34" charset="0"/>
                <a:ea typeface="Source Code Pro" panose="020B0309030403020204" pitchFamily="34" charset="0"/>
              </a:rPr>
              <a:t>sizeof</a:t>
            </a:r>
            <a:r>
              <a:rPr lang="en-US" dirty="0">
                <a:latin typeface="Source Sans 3" panose="020B0303030403020204" pitchFamily="34" charset="0"/>
              </a:rPr>
              <a:t> operation is evaluated.</a:t>
            </a:r>
            <a:endParaRPr lang="en-US" dirty="0"/>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E1EAE4D2-8AA1-6042-828F-E02E052D1B6F}"/>
              </a:ext>
            </a:extLst>
          </p:cNvPr>
          <p:cNvSpPr txBox="1"/>
          <p:nvPr/>
        </p:nvSpPr>
        <p:spPr>
          <a:xfrm>
            <a:off x="8351028" y="5405735"/>
            <a:ext cx="1106393" cy="461665"/>
          </a:xfrm>
          <a:prstGeom prst="rect">
            <a:avLst/>
          </a:prstGeom>
          <a:noFill/>
        </p:spPr>
        <p:txBody>
          <a:bodyPr wrap="none" rtlCol="0">
            <a:spAutoFit/>
          </a:bodyPr>
          <a:lstStyle/>
          <a:p>
            <a:r>
              <a:rPr lang="en-US" sz="2400" dirty="0">
                <a:latin typeface="Source Code Pro" panose="020B0309030403020204" pitchFamily="34" charset="0"/>
                <a:ea typeface="Source Code Pro" panose="020B0309030403020204" pitchFamily="34" charset="0"/>
                <a:cs typeface="Consolas" panose="020B0609020204030204" pitchFamily="49" charset="0"/>
              </a:rPr>
              <a:t>fruit</a:t>
            </a:r>
          </a:p>
        </p:txBody>
      </p:sp>
      <p:sp>
        <p:nvSpPr>
          <p:cNvPr id="8" name="Left Brace 7">
            <a:extLst>
              <a:ext uri="{FF2B5EF4-FFF2-40B4-BE49-F238E27FC236}">
                <a16:creationId xmlns:a16="http://schemas.microsoft.com/office/drawing/2014/main" id="{5433455B-04E4-4D48-82C8-E82CD90F78DD}"/>
              </a:ext>
            </a:extLst>
          </p:cNvPr>
          <p:cNvSpPr/>
          <p:nvPr/>
        </p:nvSpPr>
        <p:spPr>
          <a:xfrm>
            <a:off x="9448800" y="2590800"/>
            <a:ext cx="457200" cy="3276600"/>
          </a:xfrm>
          <a:prstGeom prst="leftBrace">
            <a:avLst>
              <a:gd name="adj1" fmla="val 8333"/>
              <a:gd name="adj2" fmla="val 9392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057A0F6C-9311-4743-A257-17409A0DC8CB}"/>
              </a:ext>
            </a:extLst>
          </p:cNvPr>
          <p:cNvSpPr txBox="1"/>
          <p:nvPr/>
        </p:nvSpPr>
        <p:spPr>
          <a:xfrm>
            <a:off x="10123306" y="1143000"/>
            <a:ext cx="936988" cy="369332"/>
          </a:xfrm>
          <a:prstGeom prst="rect">
            <a:avLst/>
          </a:prstGeom>
          <a:noFill/>
        </p:spPr>
        <p:txBody>
          <a:bodyPr wrap="none" rtlCol="0">
            <a:spAutoFit/>
          </a:bodyPr>
          <a:lstStyle/>
          <a:p>
            <a:r>
              <a:rPr lang="en-US" dirty="0"/>
              <a:t>STACK</a:t>
            </a:r>
          </a:p>
        </p:txBody>
      </p:sp>
      <p:sp>
        <p:nvSpPr>
          <p:cNvPr id="3" name="TextBox 2">
            <a:extLst>
              <a:ext uri="{FF2B5EF4-FFF2-40B4-BE49-F238E27FC236}">
                <a16:creationId xmlns:a16="http://schemas.microsoft.com/office/drawing/2014/main" id="{3AA1D2D6-8F29-5D8B-50F8-DEE91526F085}"/>
              </a:ext>
            </a:extLst>
          </p:cNvPr>
          <p:cNvSpPr txBox="1"/>
          <p:nvPr/>
        </p:nvSpPr>
        <p:spPr>
          <a:xfrm>
            <a:off x="2593221" y="2299732"/>
            <a:ext cx="4419800" cy="923330"/>
          </a:xfrm>
          <a:prstGeom prst="rect">
            <a:avLst/>
          </a:prstGeom>
          <a:noFill/>
          <a:ln>
            <a:solidFill>
              <a:schemeClr val="accent1"/>
            </a:solidFill>
            <a:prstDash val="dash"/>
          </a:ln>
        </p:spPr>
        <p:txBody>
          <a:bodyPr wrap="none" rtlCol="0">
            <a:spAutoFit/>
          </a:bodyPr>
          <a:lstStyle/>
          <a:p>
            <a:pPr algn="l"/>
            <a:r>
              <a:rPr lang="en-US" dirty="0">
                <a:latin typeface="Source Code Pro" panose="020B0309030403020204" pitchFamily="34" charset="0"/>
                <a:ea typeface="Source Code Pro" panose="020B0309030403020204" pitchFamily="34" charset="0"/>
                <a:cs typeface="Consolas" panose="020B0609020204030204" pitchFamily="49" charset="0"/>
              </a:rPr>
              <a:t>char fruit[6];</a:t>
            </a:r>
          </a:p>
          <a:p>
            <a:pPr algn="l"/>
            <a:r>
              <a:rPr lang="en-US" dirty="0">
                <a:latin typeface="Source Code Pro" panose="020B0309030403020204" pitchFamily="34" charset="0"/>
                <a:ea typeface="Source Code Pro" panose="020B0309030403020204" pitchFamily="34" charset="0"/>
                <a:cs typeface="Consolas" panose="020B0609020204030204" pitchFamily="49" charset="0"/>
              </a:rPr>
              <a:t>strcpy(fruit, </a:t>
            </a:r>
            <a:r>
              <a:rPr lang="en-US"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”grape"</a:t>
            </a:r>
            <a:r>
              <a:rPr lang="en-US" dirty="0">
                <a:latin typeface="Source Code Pro" panose="020B0309030403020204" pitchFamily="34" charset="0"/>
                <a:ea typeface="Source Code Pro" panose="020B0309030403020204" pitchFamily="34" charset="0"/>
                <a:cs typeface="Consolas" panose="020B0609020204030204" pitchFamily="49" charset="0"/>
              </a:rPr>
              <a:t>);</a:t>
            </a:r>
          </a:p>
          <a:p>
            <a:pPr algn="l"/>
            <a:r>
              <a:rPr lang="en-US" dirty="0">
                <a:latin typeface="Consolas" panose="020B0609020204030204" pitchFamily="49" charset="0"/>
                <a:cs typeface="Consolas" panose="020B0609020204030204" pitchFamily="49" charset="0"/>
              </a:rPr>
              <a:t>size_t size = </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a:latin typeface="Source Code Pro" panose="020B0309030403020204" pitchFamily="34" charset="0"/>
                <a:ea typeface="Source Code Pro" panose="020B0309030403020204" pitchFamily="34" charset="0"/>
                <a:cs typeface="Consolas" panose="020B0609020204030204" pitchFamily="49" charset="0"/>
              </a:rPr>
              <a:t>fruit</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6</a:t>
            </a:r>
            <a:endParaRPr lang="en-US" dirty="0">
              <a:latin typeface="Source Code Pro" panose="020B0309030403020204" pitchFamily="34" charset="0"/>
              <a:ea typeface="Source Code Pro" panose="020B0309030403020204" pitchFamily="34" charset="0"/>
              <a:cs typeface="Consolas" panose="020B0609020204030204" pitchFamily="49" charset="0"/>
            </a:endParaRPr>
          </a:p>
        </p:txBody>
      </p:sp>
    </p:spTree>
    <p:extLst>
      <p:ext uri="{BB962C8B-B14F-4D97-AF65-F5344CB8AC3E}">
        <p14:creationId xmlns:p14="http://schemas.microsoft.com/office/powerpoint/2010/main" val="377510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ssolve">
                                      <p:cBhvr>
                                        <p:cTn id="7" dur="500"/>
                                        <p:tgtEl>
                                          <p:spTgt spid="3">
                                            <p:bg/>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dissolve">
                                      <p:cBhvr>
                                        <p:cTn id="10" dur="500"/>
                                        <p:tgtEl>
                                          <p:spTgt spid="3">
                                            <p:txEl>
                                              <p:pRg st="0" end="0"/>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dissolve">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6">
                                            <p:txEl>
                                              <p:pRg st="4" end="4"/>
                                            </p:txEl>
                                          </p:spTgt>
                                        </p:tgtEl>
                                        <p:attrNameLst>
                                          <p:attrName>style.visibility</p:attrName>
                                        </p:attrNameLst>
                                      </p:cBhvr>
                                      <p:to>
                                        <p:strVal val="visible"/>
                                      </p:to>
                                    </p:set>
                                    <p:animEffect transition="in" filter="dissolve">
                                      <p:cBhvr>
                                        <p:cTn id="18" dur="500"/>
                                        <p:tgtEl>
                                          <p:spTgt spid="6">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par>
                                <p:cTn id="27" presetID="9"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dissolve">
                                      <p:cBhvr>
                                        <p:cTn id="29" dur="500"/>
                                        <p:tgtEl>
                                          <p:spTgt spid="4"/>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dissolve">
                                      <p:cBhvr>
                                        <p:cTn id="37" dur="500"/>
                                        <p:tgtEl>
                                          <p:spTgt spid="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dissolve">
                                      <p:cBhvr>
                                        <p:cTn id="42" dur="500"/>
                                        <p:tgtEl>
                                          <p:spTgt spid="6">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animEffect transition="in" filter="dissolve">
                                      <p:cBhvr>
                                        <p:cTn id="4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p:bldP spid="7" grpId="0"/>
      <p:bldP spid="8" grpId="0" animBg="1"/>
      <p:bldP spid="9" grpId="0"/>
      <p:bldP spid="3" grpId="0" uiExpand="1" build="allAtOnce"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lgn="ctr">
              <a:buNone/>
            </a:pPr>
            <a:r>
              <a:rPr lang="en-US" dirty="0">
                <a:latin typeface="Source Sans 3" panose="020B0303030403020204" pitchFamily="34" charset="0"/>
              </a:rPr>
              <a:t>When you pass an </a:t>
            </a:r>
            <a:r>
              <a:rPr lang="en-US" b="1" dirty="0">
                <a:latin typeface="Source Sans 3" panose="020B0303030403020204" pitchFamily="34" charset="0"/>
              </a:rPr>
              <a:t>array</a:t>
            </a:r>
            <a:r>
              <a:rPr lang="en-US" dirty="0">
                <a:latin typeface="Source Sans 3" panose="020B0303030403020204" pitchFamily="34" charset="0"/>
              </a:rPr>
              <a:t> as a parameter, C really passes the address of the first element.</a:t>
            </a:r>
          </a:p>
          <a:p>
            <a:pPr marL="0" indent="0" algn="ctr">
              <a:buNone/>
            </a:pPr>
            <a:endParaRPr lang="en-US" sz="2600" dirty="0"/>
          </a:p>
        </p:txBody>
      </p:sp>
      <p:graphicFrame>
        <p:nvGraphicFramePr>
          <p:cNvPr id="16" name="Content Placeholder 3">
            <a:extLst>
              <a:ext uri="{FF2B5EF4-FFF2-40B4-BE49-F238E27FC236}">
                <a16:creationId xmlns:a16="http://schemas.microsoft.com/office/drawing/2014/main" id="{07454FC9-8CA6-304A-964E-619AD56BFCC6}"/>
              </a:ext>
            </a:extLst>
          </p:cNvPr>
          <p:cNvGraphicFramePr>
            <a:graphicFrameLocks/>
          </p:cNvGraphicFramePr>
          <p:nvPr>
            <p:extLst>
              <p:ext uri="{D42A27DB-BD31-4B8C-83A1-F6EECF244321}">
                <p14:modId xmlns:p14="http://schemas.microsoft.com/office/powerpoint/2010/main" val="413178236"/>
              </p:ext>
            </p:extLst>
          </p:nvPr>
        </p:nvGraphicFramePr>
        <p:xfrm>
          <a:off x="9220200" y="1295400"/>
          <a:ext cx="2743200" cy="56159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0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Source Code Pro" panose="020B0309030403020204" pitchFamily="34" charset="0"/>
                          <a:ea typeface="Source Code Pro" panose="020B0309030403020204" pitchFamily="34"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0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Source Code Pro" panose="020B0309030403020204" pitchFamily="34" charset="0"/>
                          <a:ea typeface="Source Code Pro" panose="020B0309030403020204" pitchFamily="34" charset="0"/>
                          <a:cs typeface="Consolas" panose="020B0609020204030204" pitchFamily="49" charset="0"/>
                        </a:rPr>
                        <a:t>'</a:t>
                      </a:r>
                      <a:r>
                        <a:rPr lang="en-US" sz="2000" dirty="0" err="1">
                          <a:latin typeface="Source Code Pro" panose="020B0309030403020204" pitchFamily="34" charset="0"/>
                          <a:ea typeface="Source Code Pro" panose="020B0309030403020204" pitchFamily="34" charset="0"/>
                          <a:cs typeface="Consolas" panose="020B0609020204030204" pitchFamily="49" charset="0"/>
                        </a:rPr>
                        <a:t>i</a:t>
                      </a:r>
                      <a:r>
                        <a:rPr lang="en-US" sz="2000" dirty="0">
                          <a:latin typeface="Source Code Pro" panose="020B0309030403020204" pitchFamily="34" charset="0"/>
                          <a:ea typeface="Source Code Pro" panose="020B0309030403020204" pitchFamily="34"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0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Source Code Pro" panose="020B0309030403020204" pitchFamily="34" charset="0"/>
                          <a:ea typeface="Source Code Pro" panose="020B0309030403020204" pitchFamily="34"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0">
                <a:tc>
                  <a:txBody>
                    <a:bodyPr/>
                    <a:lstStyle/>
                    <a:p>
                      <a:pPr algn="r"/>
                      <a:endParaRPr lang="en-US" sz="6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Source Code Pro" panose="020B0309030403020204" pitchFamily="34" charset="0"/>
                          <a:ea typeface="Source Code Pro" panose="020B0309030403020204" pitchFamily="34"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377311"/>
                  </a:ext>
                </a:extLst>
              </a:tr>
              <a:tr h="419100">
                <a:tc>
                  <a:txBody>
                    <a:bodyPr/>
                    <a:lstStyle/>
                    <a:p>
                      <a:pPr algn="r"/>
                      <a:r>
                        <a:rPr lang="en-US" sz="20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0xff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Source Code Pro" panose="020B0309030403020204" pitchFamily="34" charset="0"/>
                        <a:ea typeface="Source Code Pro" panose="020B0309030403020204" pitchFamily="34"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757311922"/>
                  </a:ext>
                </a:extLst>
              </a:tr>
              <a:tr h="419100">
                <a:tc>
                  <a:txBody>
                    <a:bodyPr/>
                    <a:lstStyle/>
                    <a:p>
                      <a:pPr algn="r"/>
                      <a:r>
                        <a:rPr lang="en-US" sz="20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0xfe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Source Code Pro" panose="020B0309030403020204" pitchFamily="34" charset="0"/>
                        <a:ea typeface="Source Code Pro" panose="020B0309030403020204" pitchFamily="34"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162100222"/>
                  </a:ext>
                </a:extLst>
              </a:tr>
              <a:tr h="419100">
                <a:tc>
                  <a:txBody>
                    <a:bodyPr/>
                    <a:lstStyle/>
                    <a:p>
                      <a:pPr algn="r"/>
                      <a:r>
                        <a:rPr lang="en-US" sz="20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0xfd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Source Code Pro" panose="020B0309030403020204" pitchFamily="34" charset="0"/>
                        <a:ea typeface="Source Code Pro" panose="020B0309030403020204" pitchFamily="34"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395356188"/>
                  </a:ext>
                </a:extLst>
              </a:tr>
              <a:tr h="419100">
                <a:tc>
                  <a:txBody>
                    <a:bodyPr/>
                    <a:lstStyle/>
                    <a:p>
                      <a:pPr algn="r"/>
                      <a:r>
                        <a:rPr lang="en-US" sz="20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0xfc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Source Code Pro" panose="020B0309030403020204" pitchFamily="34" charset="0"/>
                        <a:ea typeface="Source Code Pro" panose="020B0309030403020204" pitchFamily="34"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055684246"/>
                  </a:ext>
                </a:extLst>
              </a:tr>
              <a:tr h="419100">
                <a:tc>
                  <a:txBody>
                    <a:bodyPr/>
                    <a:lstStyle/>
                    <a:p>
                      <a:pPr algn="r"/>
                      <a:r>
                        <a:rPr lang="en-US" sz="20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0xfb</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Source Code Pro" panose="020B0309030403020204" pitchFamily="34" charset="0"/>
                        <a:ea typeface="Source Code Pro" panose="020B0309030403020204" pitchFamily="34"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270237507"/>
                  </a:ext>
                </a:extLst>
              </a:tr>
              <a:tr h="419100">
                <a:tc>
                  <a:txBody>
                    <a:bodyPr/>
                    <a:lstStyle/>
                    <a:p>
                      <a:pPr algn="r"/>
                      <a:r>
                        <a:rPr lang="en-US" sz="20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0xfa</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Source Code Pro" panose="020B0309030403020204" pitchFamily="34" charset="0"/>
                        <a:ea typeface="Source Code Pro" panose="020B0309030403020204" pitchFamily="34"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967281142"/>
                  </a:ext>
                </a:extLst>
              </a:tr>
              <a:tr h="419100">
                <a:tc>
                  <a:txBody>
                    <a:bodyPr/>
                    <a:lstStyle/>
                    <a:p>
                      <a:pPr algn="r"/>
                      <a:r>
                        <a:rPr lang="en-US" sz="20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0xf9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Source Code Pro" panose="020B0309030403020204" pitchFamily="34" charset="0"/>
                        <a:ea typeface="Source Code Pro" panose="020B0309030403020204" pitchFamily="34"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68199485"/>
                  </a:ext>
                </a:extLst>
              </a:tr>
              <a:tr h="419100">
                <a:tc>
                  <a:txBody>
                    <a:bodyPr/>
                    <a:lstStyle/>
                    <a:p>
                      <a:pPr algn="r"/>
                      <a:r>
                        <a:rPr lang="en-US" sz="20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Source Code Pro" panose="020B0309030403020204" pitchFamily="34" charset="0"/>
                        <a:ea typeface="Source Code Pro" panose="020B0309030403020204" pitchFamily="34"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25584178"/>
                  </a:ext>
                </a:extLst>
              </a:tr>
              <a:tr h="144780">
                <a:tc>
                  <a:txBody>
                    <a:bodyPr/>
                    <a:lstStyle/>
                    <a:p>
                      <a:pPr algn="r"/>
                      <a:endParaRPr lang="en-US" sz="12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Source Code Pro" panose="020B0309030403020204" pitchFamily="34" charset="0"/>
                          <a:ea typeface="Source Code Pro" panose="020B0309030403020204" pitchFamily="34" charset="0"/>
                          <a:cs typeface="Consolas" panose="020B0609020204030204" pitchFamily="49" charset="0"/>
                        </a:rPr>
                        <a:t>...</a:t>
                      </a:r>
                      <a:endParaRPr lang="en-US" sz="1200" dirty="0">
                        <a:latin typeface="Source Code Pro" panose="020B0309030403020204" pitchFamily="34" charset="0"/>
                        <a:ea typeface="Source Code Pro" panose="020B0309030403020204" pitchFamily="34"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33388962"/>
                  </a:ext>
                </a:extLst>
              </a:tr>
            </a:tbl>
          </a:graphicData>
        </a:graphic>
      </p:graphicFrame>
      <p:sp>
        <p:nvSpPr>
          <p:cNvPr id="17" name="TextBox 16">
            <a:extLst>
              <a:ext uri="{FF2B5EF4-FFF2-40B4-BE49-F238E27FC236}">
                <a16:creationId xmlns:a16="http://schemas.microsoft.com/office/drawing/2014/main" id="{A964F273-F24C-814B-ACD5-F186E4871263}"/>
              </a:ext>
            </a:extLst>
          </p:cNvPr>
          <p:cNvSpPr txBox="1"/>
          <p:nvPr/>
        </p:nvSpPr>
        <p:spPr>
          <a:xfrm>
            <a:off x="8719719" y="2590800"/>
            <a:ext cx="737702" cy="461665"/>
          </a:xfrm>
          <a:prstGeom prst="rect">
            <a:avLst/>
          </a:prstGeom>
          <a:noFill/>
        </p:spPr>
        <p:txBody>
          <a:bodyPr wrap="none" rtlCol="0">
            <a:spAutoFit/>
          </a:bodyPr>
          <a:lstStyle/>
          <a:p>
            <a:r>
              <a:rPr lang="en-US" sz="2400" dirty="0">
                <a:latin typeface="Source Code Pro" panose="020B0309030403020204" pitchFamily="34" charset="0"/>
                <a:ea typeface="Source Code Pro" panose="020B0309030403020204" pitchFamily="34" charset="0"/>
                <a:cs typeface="Consolas" panose="020B0609020204030204" pitchFamily="49" charset="0"/>
              </a:rPr>
              <a:t>str</a:t>
            </a:r>
          </a:p>
        </p:txBody>
      </p:sp>
      <p:sp>
        <p:nvSpPr>
          <p:cNvPr id="18" name="TextBox 17">
            <a:extLst>
              <a:ext uri="{FF2B5EF4-FFF2-40B4-BE49-F238E27FC236}">
                <a16:creationId xmlns:a16="http://schemas.microsoft.com/office/drawing/2014/main" id="{D9B424D6-EEA1-9943-8FC5-D3B848F8F76B}"/>
              </a:ext>
            </a:extLst>
          </p:cNvPr>
          <p:cNvSpPr txBox="1"/>
          <p:nvPr/>
        </p:nvSpPr>
        <p:spPr>
          <a:xfrm>
            <a:off x="9473098" y="6172200"/>
            <a:ext cx="737702" cy="461665"/>
          </a:xfrm>
          <a:prstGeom prst="rect">
            <a:avLst/>
          </a:prstGeom>
          <a:noFill/>
        </p:spPr>
        <p:txBody>
          <a:bodyPr wrap="none" rtlCol="0">
            <a:spAutoFit/>
          </a:bodyPr>
          <a:lstStyle/>
          <a:p>
            <a:r>
              <a:rPr lang="en-US" sz="2400" dirty="0">
                <a:latin typeface="Source Code Pro" panose="020B0309030403020204" pitchFamily="34" charset="0"/>
                <a:ea typeface="Source Code Pro" panose="020B0309030403020204" pitchFamily="34" charset="0"/>
                <a:cs typeface="Consolas" panose="020B0609020204030204" pitchFamily="49" charset="0"/>
              </a:rPr>
              <a:t>str</a:t>
            </a:r>
          </a:p>
        </p:txBody>
      </p:sp>
      <p:sp>
        <p:nvSpPr>
          <p:cNvPr id="19" name="TextBox 18">
            <a:extLst>
              <a:ext uri="{FF2B5EF4-FFF2-40B4-BE49-F238E27FC236}">
                <a16:creationId xmlns:a16="http://schemas.microsoft.com/office/drawing/2014/main" id="{23E07BF7-DC79-CE40-8F0F-A50D5AAEE51E}"/>
              </a:ext>
            </a:extLst>
          </p:cNvPr>
          <p:cNvSpPr txBox="1"/>
          <p:nvPr/>
        </p:nvSpPr>
        <p:spPr>
          <a:xfrm>
            <a:off x="7421498" y="2586335"/>
            <a:ext cx="922048" cy="461665"/>
          </a:xfrm>
          <a:prstGeom prst="rect">
            <a:avLst/>
          </a:prstGeom>
          <a:noFill/>
        </p:spPr>
        <p:txBody>
          <a:bodyPr wrap="none" rtlCol="0">
            <a:spAutoFit/>
          </a:bodyPr>
          <a:lstStyle/>
          <a:p>
            <a:r>
              <a:rPr lang="en-US" sz="2400" dirty="0">
                <a:latin typeface="Source Code Pro" panose="020B0309030403020204" pitchFamily="34" charset="0"/>
                <a:ea typeface="Source Code Pro" panose="020B0309030403020204" pitchFamily="34" charset="0"/>
                <a:cs typeface="Consolas" panose="020B0609020204030204" pitchFamily="49" charset="0"/>
              </a:rPr>
              <a:t>main</a:t>
            </a:r>
          </a:p>
        </p:txBody>
      </p:sp>
      <p:sp>
        <p:nvSpPr>
          <p:cNvPr id="20" name="Left Brace 19">
            <a:extLst>
              <a:ext uri="{FF2B5EF4-FFF2-40B4-BE49-F238E27FC236}">
                <a16:creationId xmlns:a16="http://schemas.microsoft.com/office/drawing/2014/main" id="{3F975381-2501-0A41-BCCB-0640D6EAB23A}"/>
              </a:ext>
            </a:extLst>
          </p:cNvPr>
          <p:cNvSpPr/>
          <p:nvPr/>
        </p:nvSpPr>
        <p:spPr>
          <a:xfrm>
            <a:off x="9432606" y="1752600"/>
            <a:ext cx="457200" cy="12192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Left Bracket 20">
            <a:extLst>
              <a:ext uri="{FF2B5EF4-FFF2-40B4-BE49-F238E27FC236}">
                <a16:creationId xmlns:a16="http://schemas.microsoft.com/office/drawing/2014/main" id="{40F68875-2075-534D-A228-7E12A7A62C9C}"/>
              </a:ext>
            </a:extLst>
          </p:cNvPr>
          <p:cNvSpPr/>
          <p:nvPr/>
        </p:nvSpPr>
        <p:spPr>
          <a:xfrm>
            <a:off x="8364481" y="1790699"/>
            <a:ext cx="169923" cy="1181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AEF8F2CD-3FD0-494D-A607-C10533CFF4B7}"/>
              </a:ext>
            </a:extLst>
          </p:cNvPr>
          <p:cNvSpPr txBox="1"/>
          <p:nvPr/>
        </p:nvSpPr>
        <p:spPr>
          <a:xfrm>
            <a:off x="10123306" y="1097072"/>
            <a:ext cx="936988" cy="369332"/>
          </a:xfrm>
          <a:prstGeom prst="rect">
            <a:avLst/>
          </a:prstGeom>
          <a:noFill/>
        </p:spPr>
        <p:txBody>
          <a:bodyPr wrap="none" rtlCol="0">
            <a:spAutoFit/>
          </a:bodyPr>
          <a:lstStyle/>
          <a:p>
            <a:r>
              <a:rPr lang="en-US" dirty="0"/>
              <a:t>STACK</a:t>
            </a:r>
          </a:p>
        </p:txBody>
      </p:sp>
      <p:sp>
        <p:nvSpPr>
          <p:cNvPr id="23" name="Freeform 22">
            <a:extLst>
              <a:ext uri="{FF2B5EF4-FFF2-40B4-BE49-F238E27FC236}">
                <a16:creationId xmlns:a16="http://schemas.microsoft.com/office/drawing/2014/main" id="{47099824-C344-F44D-95C7-CA53B5670E90}"/>
              </a:ext>
            </a:extLst>
          </p:cNvPr>
          <p:cNvSpPr/>
          <p:nvPr/>
        </p:nvSpPr>
        <p:spPr>
          <a:xfrm flipH="1">
            <a:off x="11734794" y="2743200"/>
            <a:ext cx="457201" cy="1981199"/>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A7C94FDE-3144-A14F-B946-E046A248042A}"/>
              </a:ext>
            </a:extLst>
          </p:cNvPr>
          <p:cNvSpPr txBox="1"/>
          <p:nvPr/>
        </p:nvSpPr>
        <p:spPr>
          <a:xfrm>
            <a:off x="10875667" y="4700336"/>
            <a:ext cx="1034257"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0x1f0</a:t>
            </a:r>
          </a:p>
        </p:txBody>
      </p:sp>
      <p:sp>
        <p:nvSpPr>
          <p:cNvPr id="25" name="TextBox 24">
            <a:extLst>
              <a:ext uri="{FF2B5EF4-FFF2-40B4-BE49-F238E27FC236}">
                <a16:creationId xmlns:a16="http://schemas.microsoft.com/office/drawing/2014/main" id="{E5503615-2AFC-5444-8DB4-78041FED3ECB}"/>
              </a:ext>
            </a:extLst>
          </p:cNvPr>
          <p:cNvSpPr txBox="1"/>
          <p:nvPr/>
        </p:nvSpPr>
        <p:spPr>
          <a:xfrm>
            <a:off x="7421499" y="4800600"/>
            <a:ext cx="922047" cy="461665"/>
          </a:xfrm>
          <a:prstGeom prst="rect">
            <a:avLst/>
          </a:prstGeom>
          <a:noFill/>
        </p:spPr>
        <p:txBody>
          <a:bodyPr wrap="none" rtlCol="0">
            <a:spAutoFit/>
          </a:bodyPr>
          <a:lstStyle/>
          <a:p>
            <a:r>
              <a:rPr lang="en-US" sz="2400" dirty="0" err="1">
                <a:latin typeface="Source Code Pro" panose="020B0309030403020204" pitchFamily="34" charset="0"/>
                <a:ea typeface="Source Code Pro" panose="020B0309030403020204" pitchFamily="34" charset="0"/>
                <a:cs typeface="Consolas" panose="020B0609020204030204" pitchFamily="49" charset="0"/>
              </a:rPr>
              <a:t>func</a:t>
            </a:r>
            <a:endParaRPr lang="en-US" sz="2400" dirty="0">
              <a:latin typeface="Source Code Pro" panose="020B0309030403020204" pitchFamily="34" charset="0"/>
              <a:ea typeface="Source Code Pro" panose="020B0309030403020204" pitchFamily="34" charset="0"/>
              <a:cs typeface="Consolas" panose="020B0609020204030204" pitchFamily="49" charset="0"/>
            </a:endParaRPr>
          </a:p>
        </p:txBody>
      </p:sp>
      <p:sp>
        <p:nvSpPr>
          <p:cNvPr id="26" name="Left Bracket 25">
            <a:extLst>
              <a:ext uri="{FF2B5EF4-FFF2-40B4-BE49-F238E27FC236}">
                <a16:creationId xmlns:a16="http://schemas.microsoft.com/office/drawing/2014/main" id="{94B68484-B552-3F46-8036-ACB2923D488C}"/>
              </a:ext>
            </a:extLst>
          </p:cNvPr>
          <p:cNvSpPr/>
          <p:nvPr/>
        </p:nvSpPr>
        <p:spPr>
          <a:xfrm>
            <a:off x="8364481" y="3312466"/>
            <a:ext cx="261887" cy="332455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a:extLst>
              <a:ext uri="{FF2B5EF4-FFF2-40B4-BE49-F238E27FC236}">
                <a16:creationId xmlns:a16="http://schemas.microsoft.com/office/drawing/2014/main" id="{D1A26AF3-E98A-7A27-A09C-E83C255AD573}"/>
              </a:ext>
            </a:extLst>
          </p:cNvPr>
          <p:cNvSpPr txBox="1"/>
          <p:nvPr/>
        </p:nvSpPr>
        <p:spPr>
          <a:xfrm>
            <a:off x="2141110" y="2299732"/>
            <a:ext cx="4871847" cy="3416320"/>
          </a:xfrm>
          <a:prstGeom prst="rect">
            <a:avLst/>
          </a:prstGeom>
          <a:noFill/>
          <a:ln>
            <a:solidFill>
              <a:schemeClr val="accent1"/>
            </a:solidFill>
            <a:prstDash val="dash"/>
          </a:ln>
        </p:spPr>
        <p:txBody>
          <a:bodyPr wrap="none" rtlCol="0">
            <a:spAutoFit/>
          </a:bodyPr>
          <a:lstStyle/>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void </a:t>
            </a:r>
            <a:r>
              <a:rPr lang="en-US" dirty="0" err="1">
                <a:latin typeface="Source Code Pro" panose="020B0309030403020204" pitchFamily="34" charset="0"/>
                <a:ea typeface="Source Code Pro" panose="020B0309030403020204" pitchFamily="34" charset="0"/>
                <a:cs typeface="Consolas" panose="020B0609020204030204" pitchFamily="49" charset="0"/>
              </a:rPr>
              <a:t>func</a:t>
            </a:r>
            <a:r>
              <a:rPr lang="en-US" dirty="0">
                <a:latin typeface="Source Code Pro" panose="020B0309030403020204" pitchFamily="34" charset="0"/>
                <a:ea typeface="Source Code Pro" panose="020B0309030403020204" pitchFamily="34" charset="0"/>
                <a:cs typeface="Consolas" panose="020B0609020204030204" pitchFamily="49" charset="0"/>
              </a:rPr>
              <a:t>(char *str) {</a:t>
            </a:r>
            <a:br>
              <a:rPr lang="en-US" dirty="0">
                <a:latin typeface="Source Code Pro" panose="020B0309030403020204" pitchFamily="34" charset="0"/>
                <a:ea typeface="Source Code Pro" panose="020B0309030403020204" pitchFamily="34" charset="0"/>
                <a:cs typeface="Consolas" panose="020B0609020204030204" pitchFamily="49" charset="0"/>
              </a:rPr>
            </a:b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a:t>
            </a:r>
          </a:p>
          <a:p>
            <a:pPr marL="0" indent="0" algn="l">
              <a:spcBef>
                <a:spcPts val="0"/>
              </a:spcBef>
              <a:buNone/>
            </a:pPr>
            <a:endParaRPr lang="en-US" dirty="0">
              <a:latin typeface="Source Code Pro" panose="020B0309030403020204" pitchFamily="34" charset="0"/>
              <a:ea typeface="Source Code Pro" panose="020B0309030403020204" pitchFamily="34" charset="0"/>
              <a:cs typeface="Consolas" panose="020B0609020204030204" pitchFamily="49" charset="0"/>
            </a:endParaRP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int main(int </a:t>
            </a:r>
            <a:r>
              <a:rPr lang="en-US" dirty="0" err="1">
                <a:latin typeface="Source Code Pro" panose="020B0309030403020204" pitchFamily="34" charset="0"/>
                <a:ea typeface="Source Code Pro" panose="020B0309030403020204" pitchFamily="34" charset="0"/>
                <a:cs typeface="Consolas" panose="020B0609020204030204" pitchFamily="49" charset="0"/>
              </a:rPr>
              <a:t>argc</a:t>
            </a:r>
            <a:r>
              <a:rPr lang="en-US" dirty="0">
                <a:latin typeface="Source Code Pro" panose="020B0309030403020204" pitchFamily="34" charset="0"/>
                <a:ea typeface="Source Code Pro" panose="020B0309030403020204" pitchFamily="34" charset="0"/>
                <a:cs typeface="Consolas" panose="020B0609020204030204" pitchFamily="49" charset="0"/>
              </a:rPr>
              <a:t>, char *</a:t>
            </a:r>
            <a:r>
              <a:rPr lang="en-US" dirty="0" err="1">
                <a:latin typeface="Source Code Pro" panose="020B0309030403020204" pitchFamily="34" charset="0"/>
                <a:ea typeface="Source Code Pro" panose="020B0309030403020204" pitchFamily="34" charset="0"/>
                <a:cs typeface="Consolas" panose="020B0609020204030204" pitchFamily="49" charset="0"/>
              </a:rPr>
              <a:t>argv</a:t>
            </a: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char str[3];</a:t>
            </a:r>
            <a:br>
              <a:rPr lang="en-US" dirty="0">
                <a:latin typeface="Source Code Pro" panose="020B0309030403020204" pitchFamily="34" charset="0"/>
                <a:ea typeface="Source Code Pro" panose="020B0309030403020204" pitchFamily="34" charset="0"/>
                <a:cs typeface="Consolas" panose="020B0609020204030204" pitchFamily="49" charset="0"/>
              </a:rPr>
            </a:b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strcpy(str, </a:t>
            </a:r>
            <a:r>
              <a:rPr lang="en-US"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"hi"</a:t>
            </a:r>
            <a:r>
              <a:rPr lang="en-US" dirty="0">
                <a:latin typeface="Source Code Pro" panose="020B0309030403020204" pitchFamily="34" charset="0"/>
                <a:ea typeface="Source Code Pro" panose="020B0309030403020204" pitchFamily="34" charset="0"/>
                <a:cs typeface="Consolas" panose="020B0609020204030204" pitchFamily="49" charset="0"/>
              </a:rPr>
              <a:t>);</a:t>
            </a: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func</a:t>
            </a:r>
            <a:r>
              <a:rPr lang="en-US" dirty="0">
                <a:latin typeface="Source Code Pro" panose="020B0309030403020204" pitchFamily="34" charset="0"/>
                <a:ea typeface="Source Code Pro" panose="020B0309030403020204" pitchFamily="34" charset="0"/>
                <a:cs typeface="Consolas" panose="020B0609020204030204" pitchFamily="49" charset="0"/>
              </a:rPr>
              <a:t>(str);</a:t>
            </a: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a:t>
            </a:r>
          </a:p>
        </p:txBody>
      </p:sp>
      <p:sp>
        <p:nvSpPr>
          <p:cNvPr id="8" name="TextBox 7">
            <a:extLst>
              <a:ext uri="{FF2B5EF4-FFF2-40B4-BE49-F238E27FC236}">
                <a16:creationId xmlns:a16="http://schemas.microsoft.com/office/drawing/2014/main" id="{1E979F7F-3ABD-150B-3344-BA1D65A0154C}"/>
              </a:ext>
            </a:extLst>
          </p:cNvPr>
          <p:cNvSpPr txBox="1"/>
          <p:nvPr/>
        </p:nvSpPr>
        <p:spPr>
          <a:xfrm>
            <a:off x="5103616" y="6074053"/>
            <a:ext cx="3226589" cy="646331"/>
          </a:xfrm>
          <a:prstGeom prst="rect">
            <a:avLst/>
          </a:prstGeom>
          <a:noFill/>
        </p:spPr>
        <p:txBody>
          <a:bodyPr wrap="square" rtlCol="0">
            <a:spAutoFit/>
          </a:bodyPr>
          <a:lstStyle/>
          <a:p>
            <a:pPr algn="ctr"/>
            <a:r>
              <a:rPr lang="en-US" dirty="0">
                <a:latin typeface="Source Sans 3" panose="020B0303030403020204" pitchFamily="34" charset="0"/>
              </a:rPr>
              <a:t>This is the </a:t>
            </a:r>
            <a:r>
              <a:rPr lang="en-US" b="1" dirty="0">
                <a:solidFill>
                  <a:schemeClr val="accent1"/>
                </a:solidFill>
                <a:latin typeface="Source Sans 3" panose="020B0303030403020204" pitchFamily="34" charset="0"/>
              </a:rPr>
              <a:t>state of memory</a:t>
            </a:r>
            <a:r>
              <a:rPr lang="en-US" dirty="0">
                <a:latin typeface="Source Sans 3" panose="020B0303030403020204" pitchFamily="34" charset="0"/>
              </a:rPr>
              <a:t> just as </a:t>
            </a:r>
            <a:r>
              <a:rPr lang="en-US" b="1" dirty="0" err="1">
                <a:latin typeface="Source Code Pro" panose="020B0309030403020204" pitchFamily="34" charset="0"/>
                <a:ea typeface="Source Code Pro" panose="020B0309030403020204" pitchFamily="34" charset="0"/>
              </a:rPr>
              <a:t>func</a:t>
            </a:r>
            <a:r>
              <a:rPr lang="en-US" dirty="0">
                <a:latin typeface="Source Sans 3" panose="020B0303030403020204" pitchFamily="34" charset="0"/>
              </a:rPr>
              <a:t> begins to execute.</a:t>
            </a:r>
          </a:p>
        </p:txBody>
      </p:sp>
      <p:sp>
        <p:nvSpPr>
          <p:cNvPr id="9" name="TextBox 8">
            <a:extLst>
              <a:ext uri="{FF2B5EF4-FFF2-40B4-BE49-F238E27FC236}">
                <a16:creationId xmlns:a16="http://schemas.microsoft.com/office/drawing/2014/main" id="{1BC7557C-12B1-F100-DB77-8D86BDD9D5B4}"/>
              </a:ext>
            </a:extLst>
          </p:cNvPr>
          <p:cNvSpPr txBox="1"/>
          <p:nvPr/>
        </p:nvSpPr>
        <p:spPr>
          <a:xfrm>
            <a:off x="2570161" y="2612374"/>
            <a:ext cx="4450278" cy="369332"/>
          </a:xfrm>
          <a:prstGeom prst="rect">
            <a:avLst/>
          </a:prstGeom>
          <a:noFill/>
        </p:spPr>
        <p:txBody>
          <a:bodyPr wrap="square" rtlCol="0">
            <a:spAutoFit/>
          </a:bodyPr>
          <a:lstStyle/>
          <a:p>
            <a:pPr algn="l"/>
            <a:r>
              <a:rPr lang="en-US" dirty="0">
                <a:latin typeface="Source Code Pro" panose="020B0309030403020204" pitchFamily="34" charset="0"/>
                <a:ea typeface="Source Code Pro" panose="020B0309030403020204" pitchFamily="34" charset="0"/>
              </a:rPr>
              <a:t>size_t size = </a:t>
            </a:r>
            <a:r>
              <a:rPr lang="en-US" dirty="0" err="1">
                <a:latin typeface="Source Code Pro" panose="020B0309030403020204" pitchFamily="34" charset="0"/>
                <a:ea typeface="Source Code Pro" panose="020B0309030403020204" pitchFamily="34" charset="0"/>
              </a:rPr>
              <a:t>sizeof</a:t>
            </a:r>
            <a:r>
              <a:rPr lang="en-US" dirty="0">
                <a:latin typeface="Source Code Pro" panose="020B0309030403020204" pitchFamily="34" charset="0"/>
                <a:ea typeface="Source Code Pro" panose="020B0309030403020204" pitchFamily="34" charset="0"/>
              </a:rPr>
              <a:t>(str); </a:t>
            </a:r>
            <a:r>
              <a:rPr lang="en-US" dirty="0">
                <a:solidFill>
                  <a:srgbClr val="008000"/>
                </a:solidFill>
                <a:latin typeface="Source Code Pro" panose="020B0309030403020204" pitchFamily="34" charset="0"/>
                <a:ea typeface="Source Code Pro" panose="020B0309030403020204" pitchFamily="34" charset="0"/>
              </a:rPr>
              <a:t>// 8</a:t>
            </a:r>
          </a:p>
        </p:txBody>
      </p:sp>
      <p:sp>
        <p:nvSpPr>
          <p:cNvPr id="10" name="TextBox 9">
            <a:extLst>
              <a:ext uri="{FF2B5EF4-FFF2-40B4-BE49-F238E27FC236}">
                <a16:creationId xmlns:a16="http://schemas.microsoft.com/office/drawing/2014/main" id="{F11B3221-88AF-F6BD-0C8A-37FCAD9CA6BC}"/>
              </a:ext>
            </a:extLst>
          </p:cNvPr>
          <p:cNvSpPr txBox="1"/>
          <p:nvPr/>
        </p:nvSpPr>
        <p:spPr>
          <a:xfrm>
            <a:off x="2549127" y="4223970"/>
            <a:ext cx="4450278" cy="369332"/>
          </a:xfrm>
          <a:prstGeom prst="rect">
            <a:avLst/>
          </a:prstGeom>
          <a:noFill/>
        </p:spPr>
        <p:txBody>
          <a:bodyPr wrap="square" rtlCol="0">
            <a:spAutoFit/>
          </a:bodyPr>
          <a:lstStyle/>
          <a:p>
            <a:pPr algn="l"/>
            <a:r>
              <a:rPr lang="en-US" dirty="0">
                <a:latin typeface="Source Code Pro" panose="020B0309030403020204" pitchFamily="34" charset="0"/>
                <a:ea typeface="Source Code Pro" panose="020B0309030403020204" pitchFamily="34" charset="0"/>
              </a:rPr>
              <a:t>size_t size = </a:t>
            </a:r>
            <a:r>
              <a:rPr lang="en-US" dirty="0" err="1">
                <a:latin typeface="Source Code Pro" panose="020B0309030403020204" pitchFamily="34" charset="0"/>
                <a:ea typeface="Source Code Pro" panose="020B0309030403020204" pitchFamily="34" charset="0"/>
              </a:rPr>
              <a:t>sizeof</a:t>
            </a:r>
            <a:r>
              <a:rPr lang="en-US" dirty="0">
                <a:latin typeface="Source Code Pro" panose="020B0309030403020204" pitchFamily="34" charset="0"/>
                <a:ea typeface="Source Code Pro" panose="020B0309030403020204" pitchFamily="34" charset="0"/>
              </a:rPr>
              <a:t>(</a:t>
            </a:r>
            <a:r>
              <a:rPr lang="en-US" dirty="0">
                <a:latin typeface="Source Code Pro" panose="020B0309030403020204" pitchFamily="34" charset="0"/>
                <a:ea typeface="Source Code Pro" panose="020B0309030403020204" pitchFamily="34" charset="0"/>
                <a:cs typeface="Consolas" panose="020B0609020204030204" pitchFamily="49" charset="0"/>
              </a:rPr>
              <a:t>str</a:t>
            </a:r>
            <a:r>
              <a:rPr lang="en-US" dirty="0">
                <a:latin typeface="Source Code Pro" panose="020B0309030403020204" pitchFamily="34" charset="0"/>
                <a:ea typeface="Source Code Pro" panose="020B0309030403020204" pitchFamily="34" charset="0"/>
              </a:rPr>
              <a:t>); </a:t>
            </a:r>
            <a:r>
              <a:rPr lang="en-US" dirty="0">
                <a:solidFill>
                  <a:srgbClr val="008000"/>
                </a:solidFill>
                <a:latin typeface="Source Code Pro" panose="020B0309030403020204" pitchFamily="34" charset="0"/>
                <a:ea typeface="Source Code Pro" panose="020B0309030403020204" pitchFamily="34" charset="0"/>
              </a:rPr>
              <a:t>// 3</a:t>
            </a:r>
          </a:p>
        </p:txBody>
      </p:sp>
      <p:sp>
        <p:nvSpPr>
          <p:cNvPr id="11" name="TextBox 10">
            <a:extLst>
              <a:ext uri="{FF2B5EF4-FFF2-40B4-BE49-F238E27FC236}">
                <a16:creationId xmlns:a16="http://schemas.microsoft.com/office/drawing/2014/main" id="{B1DF1D98-F250-C36B-09DD-EB481E9C0650}"/>
              </a:ext>
            </a:extLst>
          </p:cNvPr>
          <p:cNvSpPr txBox="1"/>
          <p:nvPr/>
        </p:nvSpPr>
        <p:spPr>
          <a:xfrm>
            <a:off x="367905" y="6064773"/>
            <a:ext cx="3442095" cy="646331"/>
          </a:xfrm>
          <a:prstGeom prst="rect">
            <a:avLst/>
          </a:prstGeom>
          <a:noFill/>
        </p:spPr>
        <p:txBody>
          <a:bodyPr wrap="square" rtlCol="0">
            <a:spAutoFit/>
          </a:bodyPr>
          <a:lstStyle/>
          <a:p>
            <a:pPr algn="ctr"/>
            <a:r>
              <a:rPr lang="en-US" dirty="0">
                <a:latin typeface="Source Sans 3" panose="020B0303030403020204" pitchFamily="34" charset="0"/>
              </a:rPr>
              <a:t>The </a:t>
            </a:r>
            <a:r>
              <a:rPr lang="en-US" b="1" dirty="0">
                <a:solidFill>
                  <a:schemeClr val="accent1"/>
                </a:solidFill>
                <a:latin typeface="Source Sans 3" panose="020B0303030403020204" pitchFamily="34" charset="0"/>
              </a:rPr>
              <a:t>amount of memory </a:t>
            </a:r>
            <a:r>
              <a:rPr lang="en-US" dirty="0">
                <a:latin typeface="Source Sans 3" panose="020B0303030403020204" pitchFamily="34" charset="0"/>
              </a:rPr>
              <a:t>set aside for </a:t>
            </a:r>
            <a:r>
              <a:rPr lang="en-US" b="1" dirty="0">
                <a:latin typeface="Source Code Pro" panose="020B0309030403020204" pitchFamily="34" charset="0"/>
                <a:ea typeface="Source Code Pro" panose="020B0309030403020204" pitchFamily="34" charset="0"/>
              </a:rPr>
              <a:t>main</a:t>
            </a:r>
            <a:r>
              <a:rPr lang="en-US" dirty="0">
                <a:latin typeface="Source Sans 3" panose="020B0303030403020204" pitchFamily="34" charset="0"/>
              </a:rPr>
              <a:t>'s </a:t>
            </a:r>
            <a:r>
              <a:rPr lang="en-US" b="1" dirty="0">
                <a:latin typeface="Source Code Pro" panose="020B0309030403020204" pitchFamily="34" charset="0"/>
                <a:ea typeface="Source Code Pro" panose="020B0309030403020204" pitchFamily="34" charset="0"/>
              </a:rPr>
              <a:t>str</a:t>
            </a:r>
            <a:r>
              <a:rPr lang="en-US" dirty="0">
                <a:latin typeface="Source Sans 3" panose="020B0303030403020204" pitchFamily="34" charset="0"/>
              </a:rPr>
              <a:t> array is 3 bytes.</a:t>
            </a:r>
          </a:p>
        </p:txBody>
      </p:sp>
      <p:cxnSp>
        <p:nvCxnSpPr>
          <p:cNvPr id="13" name="Straight Connector 12">
            <a:extLst>
              <a:ext uri="{FF2B5EF4-FFF2-40B4-BE49-F238E27FC236}">
                <a16:creationId xmlns:a16="http://schemas.microsoft.com/office/drawing/2014/main" id="{FAD38C7D-DA62-5DE4-B722-BD692893852E}"/>
              </a:ext>
            </a:extLst>
          </p:cNvPr>
          <p:cNvCxnSpPr>
            <a:cxnSpLocks/>
            <a:endCxn id="14" idx="3"/>
          </p:cNvCxnSpPr>
          <p:nvPr/>
        </p:nvCxnSpPr>
        <p:spPr>
          <a:xfrm flipV="1">
            <a:off x="2209800" y="4629747"/>
            <a:ext cx="1019972" cy="1444306"/>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CBE7B315-AE8E-74B2-BC4C-4D7C8EE61B06}"/>
              </a:ext>
            </a:extLst>
          </p:cNvPr>
          <p:cNvSpPr/>
          <p:nvPr/>
        </p:nvSpPr>
        <p:spPr>
          <a:xfrm>
            <a:off x="2570161" y="4078069"/>
            <a:ext cx="4504104" cy="646331"/>
          </a:xfrm>
          <a:prstGeom prst="ellipse">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8873A2EA-7419-2688-3796-196F47D55F59}"/>
              </a:ext>
            </a:extLst>
          </p:cNvPr>
          <p:cNvSpPr txBox="1"/>
          <p:nvPr/>
        </p:nvSpPr>
        <p:spPr>
          <a:xfrm>
            <a:off x="198012" y="2923906"/>
            <a:ext cx="1600200" cy="1477328"/>
          </a:xfrm>
          <a:prstGeom prst="rect">
            <a:avLst/>
          </a:prstGeom>
          <a:noFill/>
        </p:spPr>
        <p:txBody>
          <a:bodyPr wrap="square" rtlCol="0">
            <a:spAutoFit/>
          </a:bodyPr>
          <a:lstStyle/>
          <a:p>
            <a:pPr algn="ctr"/>
            <a:r>
              <a:rPr lang="en-US" dirty="0">
                <a:latin typeface="Source Sans 3" panose="020B0303030403020204" pitchFamily="34" charset="0"/>
              </a:rPr>
              <a:t>The </a:t>
            </a:r>
            <a:r>
              <a:rPr lang="en-US" b="1" dirty="0">
                <a:solidFill>
                  <a:schemeClr val="accent1"/>
                </a:solidFill>
                <a:latin typeface="Source Sans 3" panose="020B0303030403020204" pitchFamily="34" charset="0"/>
              </a:rPr>
              <a:t>amount of memory </a:t>
            </a:r>
            <a:r>
              <a:rPr lang="en-US" dirty="0">
                <a:latin typeface="Source Sans 3" panose="020B0303030403020204" pitchFamily="34" charset="0"/>
              </a:rPr>
              <a:t>set aside for </a:t>
            </a:r>
            <a:r>
              <a:rPr lang="en-US" b="1" dirty="0" err="1">
                <a:latin typeface="Source Code Pro" panose="020B0309030403020204" pitchFamily="34" charset="0"/>
                <a:ea typeface="Source Code Pro" panose="020B0309030403020204" pitchFamily="34" charset="0"/>
              </a:rPr>
              <a:t>func</a:t>
            </a:r>
            <a:r>
              <a:rPr lang="en-US" dirty="0" err="1">
                <a:latin typeface="Source Sans 3" panose="020B0303030403020204" pitchFamily="34" charset="0"/>
              </a:rPr>
              <a:t>'s</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str</a:t>
            </a:r>
            <a:r>
              <a:rPr lang="en-US" dirty="0">
                <a:latin typeface="Source Sans 3" panose="020B0303030403020204" pitchFamily="34" charset="0"/>
              </a:rPr>
              <a:t> is 8 bytes.</a:t>
            </a:r>
          </a:p>
        </p:txBody>
      </p:sp>
      <p:cxnSp>
        <p:nvCxnSpPr>
          <p:cNvPr id="31" name="Straight Connector 30">
            <a:extLst>
              <a:ext uri="{FF2B5EF4-FFF2-40B4-BE49-F238E27FC236}">
                <a16:creationId xmlns:a16="http://schemas.microsoft.com/office/drawing/2014/main" id="{59E15151-7427-9E6F-75B2-C9F187BFB452}"/>
              </a:ext>
            </a:extLst>
          </p:cNvPr>
          <p:cNvCxnSpPr>
            <a:cxnSpLocks/>
            <a:endCxn id="32" idx="3"/>
          </p:cNvCxnSpPr>
          <p:nvPr/>
        </p:nvCxnSpPr>
        <p:spPr>
          <a:xfrm flipV="1">
            <a:off x="1646485" y="3022850"/>
            <a:ext cx="1562253" cy="5309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6CB0D477-8BCB-82E3-A443-AE0FE99D4D8B}"/>
              </a:ext>
            </a:extLst>
          </p:cNvPr>
          <p:cNvSpPr/>
          <p:nvPr/>
        </p:nvSpPr>
        <p:spPr>
          <a:xfrm>
            <a:off x="2549127" y="2471172"/>
            <a:ext cx="4504104" cy="646331"/>
          </a:xfrm>
          <a:prstGeom prst="ellipse">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itle 1">
            <a:extLst>
              <a:ext uri="{FF2B5EF4-FFF2-40B4-BE49-F238E27FC236}">
                <a16:creationId xmlns:a16="http://schemas.microsoft.com/office/drawing/2014/main" id="{732D78E6-0024-B58C-B19F-BD00C59D9E50}"/>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Array Trivia: </a:t>
            </a:r>
            <a:r>
              <a:rPr lang="en-US" dirty="0" err="1">
                <a:latin typeface="Source Code Pro" panose="020B0309030403020204" pitchFamily="34" charset="0"/>
                <a:ea typeface="Source Code Pro" panose="020B0309030403020204" pitchFamily="34" charset="0"/>
              </a:rPr>
              <a:t>sizeof</a:t>
            </a:r>
            <a:endParaRPr lang="en-US" dirty="0">
              <a:latin typeface="Source Code Pro" panose="020B0309030403020204" pitchFamily="34" charset="0"/>
              <a:ea typeface="Source Code Pro" panose="020B0309030403020204" pitchFamily="34" charset="0"/>
            </a:endParaRPr>
          </a:p>
        </p:txBody>
      </p:sp>
    </p:spTree>
    <p:extLst>
      <p:ext uri="{BB962C8B-B14F-4D97-AF65-F5344CB8AC3E}">
        <p14:creationId xmlns:p14="http://schemas.microsoft.com/office/powerpoint/2010/main" val="3194988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dissolve">
                                      <p:cBhvr>
                                        <p:cTn id="7" dur="500"/>
                                        <p:tgtEl>
                                          <p:spTgt spid="4">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dissolve">
                                      <p:cBhvr>
                                        <p:cTn id="10" dur="500"/>
                                        <p:tgtEl>
                                          <p:spTgt spid="4">
                                            <p:txEl>
                                              <p:pRg st="0" end="0"/>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dissolve">
                                      <p:cBhvr>
                                        <p:cTn id="13" dur="500"/>
                                        <p:tgtEl>
                                          <p:spTgt spid="4">
                                            <p:txEl>
                                              <p:pRg st="1" end="1"/>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dissolve">
                                      <p:cBhvr>
                                        <p:cTn id="16" dur="500"/>
                                        <p:tgtEl>
                                          <p:spTgt spid="4">
                                            <p:txEl>
                                              <p:pRg st="2" end="2"/>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dissolve">
                                      <p:cBhvr>
                                        <p:cTn id="19" dur="500"/>
                                        <p:tgtEl>
                                          <p:spTgt spid="4">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dissolve">
                                      <p:cBhvr>
                                        <p:cTn id="22" dur="500"/>
                                        <p:tgtEl>
                                          <p:spTgt spid="4">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dissolve">
                                      <p:cBhvr>
                                        <p:cTn id="25" dur="500"/>
                                        <p:tgtEl>
                                          <p:spTgt spid="4">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dissolve">
                                      <p:cBhvr>
                                        <p:cTn id="28" dur="500"/>
                                        <p:tgtEl>
                                          <p:spTgt spid="4">
                                            <p:txEl>
                                              <p:pRg st="7" end="7"/>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Effect transition="in" filter="dissolve">
                                      <p:cBhvr>
                                        <p:cTn id="31" dur="500"/>
                                        <p:tgtEl>
                                          <p:spTgt spid="4">
                                            <p:txEl>
                                              <p:pRg st="8" end="8"/>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4">
                                            <p:txEl>
                                              <p:pRg st="9" end="9"/>
                                            </p:txEl>
                                          </p:spTgt>
                                        </p:tgtEl>
                                        <p:attrNameLst>
                                          <p:attrName>style.visibility</p:attrName>
                                        </p:attrNameLst>
                                      </p:cBhvr>
                                      <p:to>
                                        <p:strVal val="visible"/>
                                      </p:to>
                                    </p:set>
                                    <p:animEffect transition="in" filter="dissolve">
                                      <p:cBhvr>
                                        <p:cTn id="34" dur="500"/>
                                        <p:tgtEl>
                                          <p:spTgt spid="4">
                                            <p:txEl>
                                              <p:pRg st="9" end="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dissolve">
                                      <p:cBhvr>
                                        <p:cTn id="39" dur="500"/>
                                        <p:tgtEl>
                                          <p:spTgt spid="16"/>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dissolve">
                                      <p:cBhvr>
                                        <p:cTn id="42" dur="500"/>
                                        <p:tgtEl>
                                          <p:spTgt spid="17"/>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dissolve">
                                      <p:cBhvr>
                                        <p:cTn id="45" dur="500"/>
                                        <p:tgtEl>
                                          <p:spTgt spid="18"/>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dissolve">
                                      <p:cBhvr>
                                        <p:cTn id="48" dur="500"/>
                                        <p:tgtEl>
                                          <p:spTgt spid="19"/>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dissolve">
                                      <p:cBhvr>
                                        <p:cTn id="51" dur="500"/>
                                        <p:tgtEl>
                                          <p:spTgt spid="20"/>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dissolve">
                                      <p:cBhvr>
                                        <p:cTn id="54" dur="500"/>
                                        <p:tgtEl>
                                          <p:spTgt spid="21"/>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dissolve">
                                      <p:cBhvr>
                                        <p:cTn id="57" dur="500"/>
                                        <p:tgtEl>
                                          <p:spTgt spid="24"/>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dissolve">
                                      <p:cBhvr>
                                        <p:cTn id="60" dur="500"/>
                                        <p:tgtEl>
                                          <p:spTgt spid="25"/>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dissolve">
                                      <p:cBhvr>
                                        <p:cTn id="63" dur="500"/>
                                        <p:tgtEl>
                                          <p:spTgt spid="26"/>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dissolve">
                                      <p:cBhvr>
                                        <p:cTn id="66" dur="500"/>
                                        <p:tgtEl>
                                          <p:spTgt spid="23"/>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dissolve">
                                      <p:cBhvr>
                                        <p:cTn id="69" dur="500"/>
                                        <p:tgtEl>
                                          <p:spTgt spid="22"/>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dissolve">
                                      <p:cBhvr>
                                        <p:cTn id="72" dur="500"/>
                                        <p:tgtEl>
                                          <p:spTgt spid="8"/>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dissolve">
                                      <p:cBhvr>
                                        <p:cTn id="77" dur="500"/>
                                        <p:tgtEl>
                                          <p:spTgt spid="10"/>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dissolve">
                                      <p:cBhvr>
                                        <p:cTn id="82" dur="500"/>
                                        <p:tgtEl>
                                          <p:spTgt spid="11"/>
                                        </p:tgtEl>
                                      </p:cBhvr>
                                    </p:animEffect>
                                  </p:childTnLst>
                                </p:cTn>
                              </p:par>
                              <p:par>
                                <p:cTn id="83" presetID="9" presetClass="entr" presetSubtype="0"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dissolve">
                                      <p:cBhvr>
                                        <p:cTn id="85" dur="500"/>
                                        <p:tgtEl>
                                          <p:spTgt spid="13"/>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dissolve">
                                      <p:cBhvr>
                                        <p:cTn id="88" dur="500"/>
                                        <p:tgtEl>
                                          <p:spTgt spid="14"/>
                                        </p:tgtEl>
                                      </p:cBhvr>
                                    </p:animEffect>
                                  </p:childTnLst>
                                </p:cTn>
                              </p:par>
                            </p:childTnLst>
                          </p:cTn>
                        </p:par>
                      </p:childTnLst>
                    </p:cTn>
                  </p:par>
                  <p:par>
                    <p:cTn id="89" fill="hold">
                      <p:stCondLst>
                        <p:cond delay="indefinite"/>
                      </p:stCondLst>
                      <p:childTnLst>
                        <p:par>
                          <p:cTn id="90" fill="hold">
                            <p:stCondLst>
                              <p:cond delay="0"/>
                            </p:stCondLst>
                            <p:childTnLst>
                              <p:par>
                                <p:cTn id="91" presetID="9" presetClass="entr" presetSubtype="0" fill="hold" grpId="0" nodeType="click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dissolve">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9" presetClass="entr" presetSubtype="0" fill="hold" grpId="0" nodeType="clickEffect">
                                  <p:stCondLst>
                                    <p:cond delay="0"/>
                                  </p:stCondLst>
                                  <p:childTnLst>
                                    <p:set>
                                      <p:cBhvr>
                                        <p:cTn id="97" dur="1" fill="hold">
                                          <p:stCondLst>
                                            <p:cond delay="0"/>
                                          </p:stCondLst>
                                        </p:cTn>
                                        <p:tgtEl>
                                          <p:spTgt spid="27"/>
                                        </p:tgtEl>
                                        <p:attrNameLst>
                                          <p:attrName>style.visibility</p:attrName>
                                        </p:attrNameLst>
                                      </p:cBhvr>
                                      <p:to>
                                        <p:strVal val="visible"/>
                                      </p:to>
                                    </p:set>
                                    <p:animEffect transition="in" filter="dissolve">
                                      <p:cBhvr>
                                        <p:cTn id="98" dur="500"/>
                                        <p:tgtEl>
                                          <p:spTgt spid="27"/>
                                        </p:tgtEl>
                                      </p:cBhvr>
                                    </p:animEffect>
                                  </p:childTnLst>
                                </p:cTn>
                              </p:par>
                              <p:par>
                                <p:cTn id="99" presetID="9" presetClass="entr" presetSubtype="0" fill="hold" nodeType="with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dissolve">
                                      <p:cBhvr>
                                        <p:cTn id="101" dur="500"/>
                                        <p:tgtEl>
                                          <p:spTgt spid="31"/>
                                        </p:tgtEl>
                                      </p:cBhvr>
                                    </p:animEffect>
                                  </p:childTnLst>
                                </p:cTn>
                              </p:par>
                              <p:par>
                                <p:cTn id="102" presetID="9" presetClass="entr" presetSubtype="0" fill="hold" grpId="0" nodeType="with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dissolve">
                                      <p:cBhvr>
                                        <p:cTn id="10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animBg="1"/>
      <p:bldP spid="21" grpId="0" animBg="1"/>
      <p:bldP spid="22" grpId="0"/>
      <p:bldP spid="23" grpId="0" animBg="1"/>
      <p:bldP spid="24" grpId="0"/>
      <p:bldP spid="25" grpId="0"/>
      <p:bldP spid="26" grpId="0" animBg="1"/>
      <p:bldP spid="4" grpId="0" build="allAtOnce" animBg="1"/>
      <p:bldP spid="8" grpId="0"/>
      <p:bldP spid="9" grpId="0"/>
      <p:bldP spid="10" grpId="0"/>
      <p:bldP spid="11" grpId="0"/>
      <p:bldP spid="14" grpId="0" animBg="1"/>
      <p:bldP spid="27" grpId="0"/>
      <p:bldP spid="3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latin typeface="Source Sans 3" panose="020B0303030403020204" pitchFamily="34" charset="0"/>
              </a:rPr>
              <a:t>Array Trivia: Pointer Arithmetic</a:t>
            </a:r>
            <a:endParaRPr lang="en-US" dirty="0">
              <a:latin typeface="Source Sans 3" panose="020B0303030403020204" pitchFamily="34"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7" name="Content Placeholder 2">
            <a:extLst>
              <a:ext uri="{FF2B5EF4-FFF2-40B4-BE49-F238E27FC236}">
                <a16:creationId xmlns:a16="http://schemas.microsoft.com/office/drawing/2014/main" id="{75338691-05CE-8C3B-B299-24B100CE4519}"/>
              </a:ext>
            </a:extLst>
          </p:cNvPr>
          <p:cNvSpPr txBox="1">
            <a:spLocks/>
          </p:cNvSpPr>
          <p:nvPr/>
        </p:nvSpPr>
        <p:spPr bwMode="auto">
          <a:xfrm>
            <a:off x="152400" y="1295400"/>
            <a:ext cx="8458200" cy="1004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dirty="0">
                <a:latin typeface="Source Sans 3" panose="020B0303030403020204" pitchFamily="34" charset="0"/>
              </a:rPr>
              <a:t>When applying pointer arithmetic, we </a:t>
            </a:r>
            <a:r>
              <a:rPr lang="en-US" b="1" dirty="0">
                <a:solidFill>
                  <a:schemeClr val="accent1"/>
                </a:solidFill>
                <a:latin typeface="Source Sans 3" panose="020B0303030403020204" pitchFamily="34" charset="0"/>
              </a:rPr>
              <a:t>advance a pointer by a certain number of bytes</a:t>
            </a:r>
            <a:r>
              <a:rPr lang="en-US" dirty="0">
                <a:latin typeface="Source Sans 3" panose="020B0303030403020204" pitchFamily="34" charset="0"/>
              </a:rPr>
              <a:t>.</a:t>
            </a:r>
            <a:br>
              <a:rPr lang="en-US" dirty="0">
                <a:latin typeface="Source Sans 3" panose="020B0303030403020204" pitchFamily="34" charset="0"/>
              </a:rPr>
            </a:b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8" name="Content Placeholder 3">
            <a:extLst>
              <a:ext uri="{FF2B5EF4-FFF2-40B4-BE49-F238E27FC236}">
                <a16:creationId xmlns:a16="http://schemas.microsoft.com/office/drawing/2014/main" id="{052C6989-86D6-9A5F-E789-45A9FECD71D4}"/>
              </a:ext>
            </a:extLst>
          </p:cNvPr>
          <p:cNvGraphicFramePr>
            <a:graphicFrameLocks noGrp="1"/>
          </p:cNvGraphicFramePr>
          <p:nvPr>
            <p:ph idx="1"/>
            <p:extLst>
              <p:ext uri="{D42A27DB-BD31-4B8C-83A1-F6EECF244321}">
                <p14:modId xmlns:p14="http://schemas.microsoft.com/office/powerpoint/2010/main" val="1295226168"/>
              </p:ext>
            </p:extLst>
          </p:nvPr>
        </p:nvGraphicFramePr>
        <p:xfrm>
          <a:off x="86106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Source Sans 3" panose="020B0303030403020204" pitchFamily="34"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Source Sans 3" panose="020B0303030403020204" pitchFamily="34"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0xff5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0xff3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0xff2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0xff1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9" name="TextBox 8">
            <a:extLst>
              <a:ext uri="{FF2B5EF4-FFF2-40B4-BE49-F238E27FC236}">
                <a16:creationId xmlns:a16="http://schemas.microsoft.com/office/drawing/2014/main" id="{A06DF0CF-164D-0A8D-20BE-0BC2727DCA55}"/>
              </a:ext>
            </a:extLst>
          </p:cNvPr>
          <p:cNvSpPr txBox="1"/>
          <p:nvPr/>
        </p:nvSpPr>
        <p:spPr>
          <a:xfrm>
            <a:off x="8904533" y="1561068"/>
            <a:ext cx="2155334" cy="369332"/>
          </a:xfrm>
          <a:prstGeom prst="rect">
            <a:avLst/>
          </a:prstGeom>
          <a:noFill/>
        </p:spPr>
        <p:txBody>
          <a:bodyPr wrap="none" rtlCol="0">
            <a:spAutoFit/>
          </a:bodyPr>
          <a:lstStyle/>
          <a:p>
            <a:pPr algn="ctr"/>
            <a:r>
              <a:rPr lang="en-US" dirty="0"/>
              <a:t>READ-ONLY DATA</a:t>
            </a:r>
          </a:p>
        </p:txBody>
      </p:sp>
      <p:sp>
        <p:nvSpPr>
          <p:cNvPr id="10" name="TextBox 9">
            <a:extLst>
              <a:ext uri="{FF2B5EF4-FFF2-40B4-BE49-F238E27FC236}">
                <a16:creationId xmlns:a16="http://schemas.microsoft.com/office/drawing/2014/main" id="{B4C7C57A-8324-234B-B71B-6752F3E013C4}"/>
              </a:ext>
            </a:extLst>
          </p:cNvPr>
          <p:cNvSpPr txBox="1"/>
          <p:nvPr/>
        </p:nvSpPr>
        <p:spPr>
          <a:xfrm>
            <a:off x="1143000" y="3080311"/>
            <a:ext cx="6477000" cy="2246769"/>
          </a:xfrm>
          <a:prstGeom prst="rect">
            <a:avLst/>
          </a:prstGeom>
          <a:noFill/>
          <a:ln>
            <a:solidFill>
              <a:schemeClr val="tx1"/>
            </a:solidFill>
            <a:prstDash val="dash"/>
          </a:ln>
        </p:spPr>
        <p:txBody>
          <a:bodyPr wrap="square" rtlCol="0">
            <a:spAutoFit/>
          </a:bodyPr>
          <a:lstStyle/>
          <a:p>
            <a:pPr marL="0" indent="0" algn="l" fontAlgn="auto">
              <a:spcAft>
                <a:spcPts val="0"/>
              </a:spcAft>
              <a:buNone/>
            </a:pPr>
            <a:r>
              <a:rPr lang="en-US" sz="2000" dirty="0">
                <a:latin typeface="Source Code Pro" panose="020B0309030403020204" pitchFamily="34" charset="0"/>
                <a:ea typeface="Source Code Pro" panose="020B0309030403020204" pitchFamily="34" charset="0"/>
                <a:cs typeface="Consolas" panose="020B0609020204030204" pitchFamily="49" charset="0"/>
              </a:rPr>
              <a:t>char *a = </a:t>
            </a:r>
            <a:r>
              <a:rPr lang="en-US" sz="2000"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"peach"</a:t>
            </a:r>
            <a:r>
              <a:rPr lang="en-US" sz="2000" dirty="0">
                <a:latin typeface="Source Code Pro" panose="020B0309030403020204" pitchFamily="34" charset="0"/>
                <a:ea typeface="Source Code Pro" panose="020B0309030403020204" pitchFamily="34" charset="0"/>
                <a:cs typeface="Consolas" panose="020B0609020204030204" pitchFamily="49" charset="0"/>
              </a:rPr>
              <a:t>;	</a:t>
            </a:r>
            <a:r>
              <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e.g., 0xff0</a:t>
            </a:r>
          </a:p>
          <a:p>
            <a:pPr marL="0" indent="0" algn="l" fontAlgn="auto">
              <a:spcAft>
                <a:spcPts val="0"/>
              </a:spcAft>
              <a:buNone/>
            </a:pPr>
            <a:r>
              <a:rPr lang="en-US" sz="2000" dirty="0">
                <a:latin typeface="Source Code Pro" panose="020B0309030403020204" pitchFamily="34" charset="0"/>
                <a:ea typeface="Source Code Pro" panose="020B0309030403020204" pitchFamily="34" charset="0"/>
                <a:cs typeface="Consolas" panose="020B0609020204030204" pitchFamily="49" charset="0"/>
              </a:rPr>
              <a:t>char *b = str + 1;	</a:t>
            </a:r>
            <a:r>
              <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e.g., 0xff1</a:t>
            </a:r>
          </a:p>
          <a:p>
            <a:pPr marL="0" indent="0" algn="l" fontAlgn="auto">
              <a:spcAft>
                <a:spcPts val="0"/>
              </a:spcAft>
              <a:buNone/>
            </a:pPr>
            <a:r>
              <a:rPr lang="en-US" sz="2000" dirty="0">
                <a:latin typeface="Source Code Pro" panose="020B0309030403020204" pitchFamily="34" charset="0"/>
                <a:ea typeface="Source Code Pro" panose="020B0309030403020204" pitchFamily="34" charset="0"/>
                <a:cs typeface="Consolas" panose="020B0609020204030204" pitchFamily="49" charset="0"/>
              </a:rPr>
              <a:t>char *c = str + 3;	</a:t>
            </a:r>
            <a:r>
              <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e.g., 0xff3</a:t>
            </a:r>
          </a:p>
          <a:p>
            <a:pPr marL="0" indent="0" algn="l" fontAlgn="auto">
              <a:spcAft>
                <a:spcPts val="0"/>
              </a:spcAft>
              <a:buNone/>
            </a:pPr>
            <a:endPar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endParaRPr>
          </a:p>
          <a:p>
            <a:pPr marL="0" indent="0" algn="l" fontAlgn="auto">
              <a:spcAft>
                <a:spcPts val="0"/>
              </a:spcAft>
              <a:buNone/>
            </a:pPr>
            <a:r>
              <a:rPr lang="en-US" sz="2000" dirty="0" err="1">
                <a:latin typeface="Source Code Pro" panose="020B0309030403020204" pitchFamily="34" charset="0"/>
                <a:ea typeface="Source Code Pro" panose="020B0309030403020204" pitchFamily="34" charset="0"/>
                <a:cs typeface="Consolas" panose="020B0609020204030204" pitchFamily="49" charset="0"/>
              </a:rPr>
              <a:t>printf</a:t>
            </a:r>
            <a:r>
              <a:rPr lang="en-US" sz="2000" dirty="0">
                <a:latin typeface="Source Code Pro" panose="020B0309030403020204" pitchFamily="34" charset="0"/>
                <a:ea typeface="Source Code Pro" panose="020B0309030403020204" pitchFamily="34" charset="0"/>
                <a:cs typeface="Consolas" panose="020B0609020204030204" pitchFamily="49" charset="0"/>
              </a:rPr>
              <a:t>(</a:t>
            </a:r>
            <a:r>
              <a:rPr lang="en-US" sz="2000"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"%s\n"</a:t>
            </a:r>
            <a:r>
              <a:rPr lang="en-US" sz="2000" dirty="0">
                <a:latin typeface="Source Code Pro" panose="020B0309030403020204" pitchFamily="34" charset="0"/>
                <a:ea typeface="Source Code Pro" panose="020B0309030403020204" pitchFamily="34" charset="0"/>
                <a:cs typeface="Consolas" panose="020B0609020204030204" pitchFamily="49" charset="0"/>
              </a:rPr>
              <a:t>, a);	</a:t>
            </a:r>
            <a:r>
              <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prints peach</a:t>
            </a:r>
          </a:p>
          <a:p>
            <a:pPr marL="0" indent="0" algn="l" fontAlgn="auto">
              <a:spcAft>
                <a:spcPts val="0"/>
              </a:spcAft>
              <a:buNone/>
            </a:pPr>
            <a:r>
              <a:rPr lang="en-US" sz="2000" dirty="0" err="1">
                <a:latin typeface="Source Code Pro" panose="020B0309030403020204" pitchFamily="34" charset="0"/>
                <a:ea typeface="Source Code Pro" panose="020B0309030403020204" pitchFamily="34" charset="0"/>
                <a:cs typeface="Consolas" panose="020B0609020204030204" pitchFamily="49" charset="0"/>
              </a:rPr>
              <a:t>printf</a:t>
            </a:r>
            <a:r>
              <a:rPr lang="en-US" sz="2000" dirty="0">
                <a:latin typeface="Source Code Pro" panose="020B0309030403020204" pitchFamily="34" charset="0"/>
                <a:ea typeface="Source Code Pro" panose="020B0309030403020204" pitchFamily="34" charset="0"/>
                <a:cs typeface="Consolas" panose="020B0609020204030204" pitchFamily="49" charset="0"/>
              </a:rPr>
              <a:t>(</a:t>
            </a:r>
            <a:r>
              <a:rPr lang="en-US" sz="2000"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"%s\n"</a:t>
            </a:r>
            <a:r>
              <a:rPr lang="en-US" sz="2000" dirty="0">
                <a:latin typeface="Source Code Pro" panose="020B0309030403020204" pitchFamily="34" charset="0"/>
                <a:ea typeface="Source Code Pro" panose="020B0309030403020204" pitchFamily="34" charset="0"/>
                <a:cs typeface="Consolas" panose="020B0609020204030204" pitchFamily="49" charset="0"/>
              </a:rPr>
              <a:t>, b);	</a:t>
            </a:r>
            <a:r>
              <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prints each</a:t>
            </a:r>
          </a:p>
          <a:p>
            <a:pPr marL="0" indent="0" algn="l" fontAlgn="auto">
              <a:spcAft>
                <a:spcPts val="0"/>
              </a:spcAft>
              <a:buNone/>
            </a:pPr>
            <a:r>
              <a:rPr lang="en-US" sz="2000" dirty="0" err="1">
                <a:latin typeface="Source Code Pro" panose="020B0309030403020204" pitchFamily="34" charset="0"/>
                <a:ea typeface="Source Code Pro" panose="020B0309030403020204" pitchFamily="34" charset="0"/>
                <a:cs typeface="Consolas" panose="020B0609020204030204" pitchFamily="49" charset="0"/>
              </a:rPr>
              <a:t>printf</a:t>
            </a:r>
            <a:r>
              <a:rPr lang="en-US" sz="2000" dirty="0">
                <a:latin typeface="Source Code Pro" panose="020B0309030403020204" pitchFamily="34" charset="0"/>
                <a:ea typeface="Source Code Pro" panose="020B0309030403020204" pitchFamily="34" charset="0"/>
                <a:cs typeface="Consolas" panose="020B0609020204030204" pitchFamily="49" charset="0"/>
              </a:rPr>
              <a:t>(</a:t>
            </a:r>
            <a:r>
              <a:rPr lang="en-US" sz="2000"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"%s\n"</a:t>
            </a:r>
            <a:r>
              <a:rPr lang="en-US" sz="2000" dirty="0">
                <a:latin typeface="Source Code Pro" panose="020B0309030403020204" pitchFamily="34" charset="0"/>
                <a:ea typeface="Source Code Pro" panose="020B0309030403020204" pitchFamily="34" charset="0"/>
                <a:cs typeface="Consolas" panose="020B0609020204030204" pitchFamily="49" charset="0"/>
              </a:rPr>
              <a:t>, c);	</a:t>
            </a:r>
            <a:r>
              <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prints </a:t>
            </a:r>
            <a:r>
              <a:rPr lang="en-US" sz="2000" dirty="0" err="1">
                <a:solidFill>
                  <a:srgbClr val="00B050"/>
                </a:solidFill>
                <a:latin typeface="Source Code Pro" panose="020B0309030403020204" pitchFamily="34" charset="0"/>
                <a:ea typeface="Source Code Pro" panose="020B0309030403020204" pitchFamily="34" charset="0"/>
                <a:cs typeface="Consolas" panose="020B0609020204030204" pitchFamily="49" charset="0"/>
              </a:rPr>
              <a:t>ch</a:t>
            </a:r>
            <a:endPar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endParaRPr>
          </a:p>
        </p:txBody>
      </p:sp>
    </p:spTree>
    <p:extLst>
      <p:ext uri="{BB962C8B-B14F-4D97-AF65-F5344CB8AC3E}">
        <p14:creationId xmlns:p14="http://schemas.microsoft.com/office/powerpoint/2010/main" val="3599933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dissolve">
                                      <p:cBhvr>
                                        <p:cTn id="10" dur="500"/>
                                        <p:tgtEl>
                                          <p:spTgt spid="1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par>
                                <p:cTn id="16" presetID="9"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animEffect transition="in" filter="dissolve">
                                      <p:cBhvr>
                                        <p:cTn id="23" dur="500"/>
                                        <p:tgtEl>
                                          <p:spTgt spid="10">
                                            <p:txEl>
                                              <p:pRg st="1" end="1"/>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10">
                                            <p:txEl>
                                              <p:pRg st="2" end="2"/>
                                            </p:txEl>
                                          </p:spTgt>
                                        </p:tgtEl>
                                        <p:attrNameLst>
                                          <p:attrName>style.visibility</p:attrName>
                                        </p:attrNameLst>
                                      </p:cBhvr>
                                      <p:to>
                                        <p:strVal val="visible"/>
                                      </p:to>
                                    </p:set>
                                    <p:animEffect transition="in" filter="dissolve">
                                      <p:cBhvr>
                                        <p:cTn id="26" dur="500"/>
                                        <p:tgtEl>
                                          <p:spTgt spid="10">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animEffect transition="in" filter="dissolve">
                                      <p:cBhvr>
                                        <p:cTn id="31" dur="500"/>
                                        <p:tgtEl>
                                          <p:spTgt spid="10">
                                            <p:txEl>
                                              <p:pRg st="4" end="4"/>
                                            </p:txEl>
                                          </p:spTgt>
                                        </p:tgtEl>
                                      </p:cBhvr>
                                    </p:animEffect>
                                  </p:childTnLst>
                                </p:cTn>
                              </p:par>
                              <p:par>
                                <p:cTn id="32" presetID="9" presetClass="entr" presetSubtype="0" fill="hold" nodeType="withEffect">
                                  <p:stCondLst>
                                    <p:cond delay="0"/>
                                  </p:stCondLst>
                                  <p:childTnLst>
                                    <p:set>
                                      <p:cBhvr>
                                        <p:cTn id="33" dur="1" fill="hold">
                                          <p:stCondLst>
                                            <p:cond delay="0"/>
                                          </p:stCondLst>
                                        </p:cTn>
                                        <p:tgtEl>
                                          <p:spTgt spid="10">
                                            <p:txEl>
                                              <p:pRg st="5" end="5"/>
                                            </p:txEl>
                                          </p:spTgt>
                                        </p:tgtEl>
                                        <p:attrNameLst>
                                          <p:attrName>style.visibility</p:attrName>
                                        </p:attrNameLst>
                                      </p:cBhvr>
                                      <p:to>
                                        <p:strVal val="visible"/>
                                      </p:to>
                                    </p:set>
                                    <p:animEffect transition="in" filter="dissolve">
                                      <p:cBhvr>
                                        <p:cTn id="34" dur="500"/>
                                        <p:tgtEl>
                                          <p:spTgt spid="10">
                                            <p:txEl>
                                              <p:pRg st="5" end="5"/>
                                            </p:txEl>
                                          </p:spTgt>
                                        </p:tgtEl>
                                      </p:cBhvr>
                                    </p:animEffect>
                                  </p:childTnLst>
                                </p:cTn>
                              </p:par>
                              <p:par>
                                <p:cTn id="35" presetID="9" presetClass="entr" presetSubtype="0" fill="hold" nodeType="with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dissolve">
                                      <p:cBhvr>
                                        <p:cTn id="37"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001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dirty="0">
                <a:latin typeface="Source Sans 3" panose="020B0303030403020204" pitchFamily="34" charset="0"/>
              </a:rPr>
              <a:t>Pointer arithmetic advances a pointer by a </a:t>
            </a:r>
            <a:r>
              <a:rPr lang="en-US" b="1" dirty="0">
                <a:solidFill>
                  <a:schemeClr val="accent1"/>
                </a:solidFill>
                <a:latin typeface="Source Sans 3" panose="020B0303030403020204" pitchFamily="34" charset="0"/>
              </a:rPr>
              <a:t>multiple of the pointee type's size</a:t>
            </a:r>
            <a:r>
              <a:rPr lang="en-US" dirty="0">
                <a:latin typeface="Source Sans 3" panose="020B0303030403020204" pitchFamily="34" charset="0"/>
              </a:rPr>
              <a:t>.</a:t>
            </a: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extLst>
              <p:ext uri="{D42A27DB-BD31-4B8C-83A1-F6EECF244321}">
                <p14:modId xmlns:p14="http://schemas.microsoft.com/office/powerpoint/2010/main" val="3516676703"/>
              </p:ext>
            </p:extLst>
          </p:nvPr>
        </p:nvGraphicFramePr>
        <p:xfrm>
          <a:off x="86106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l"/>
                      <a:r>
                        <a:rPr lang="en-US" sz="16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     0x1004 </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l"/>
                      <a:r>
                        <a:rPr lang="en-US" sz="16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     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l"/>
                      <a:r>
                        <a:rPr lang="en-US" sz="16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      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l"/>
                      <a:r>
                        <a:rPr lang="en-US" sz="16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      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l"/>
                      <a:r>
                        <a:rPr lang="en-US" sz="16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      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l"/>
                      <a:r>
                        <a:rPr lang="en-US" sz="16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rPr>
                        <a:t>      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Source Code Pro" panose="020B0309030403020204" pitchFamily="34" charset="0"/>
                        <a:ea typeface="Source Code Pro" panose="020B0309030403020204" pitchFamily="34"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Source Code Pro" panose="020B0309030403020204" pitchFamily="34" charset="0"/>
                          <a:ea typeface="Source Code Pro" panose="020B0309030403020204" pitchFamily="34"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9513706" y="1567934"/>
            <a:ext cx="936988" cy="369332"/>
          </a:xfrm>
          <a:prstGeom prst="rect">
            <a:avLst/>
          </a:prstGeom>
          <a:noFill/>
        </p:spPr>
        <p:txBody>
          <a:bodyPr wrap="none" rtlCol="0">
            <a:spAutoFit/>
          </a:bodyPr>
          <a:lstStyle/>
          <a:p>
            <a:r>
              <a:rPr lang="en-US" dirty="0"/>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0584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0584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0584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0584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0584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0584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0584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0584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0584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0584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0584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0584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0584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0584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0584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0584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0584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0584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1">
            <a:extLst>
              <a:ext uri="{FF2B5EF4-FFF2-40B4-BE49-F238E27FC236}">
                <a16:creationId xmlns:a16="http://schemas.microsoft.com/office/drawing/2014/main" id="{C0211A0E-7AC8-DB5F-E251-36EEB5C8AC43}"/>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Array Trivia: Pointer Arithmetic</a:t>
            </a:r>
            <a:endParaRPr lang="en-US" dirty="0">
              <a:latin typeface="Source Sans 3" panose="020B0303030403020204" pitchFamily="34" charset="0"/>
              <a:cs typeface="Consolas" panose="020B0609020204030204" pitchFamily="49" charset="0"/>
            </a:endParaRPr>
          </a:p>
        </p:txBody>
      </p:sp>
      <p:sp>
        <p:nvSpPr>
          <p:cNvPr id="26" name="TextBox 25">
            <a:extLst>
              <a:ext uri="{FF2B5EF4-FFF2-40B4-BE49-F238E27FC236}">
                <a16:creationId xmlns:a16="http://schemas.microsoft.com/office/drawing/2014/main" id="{8A67C69C-4E4D-7EF9-8929-2EA2623EE6DB}"/>
              </a:ext>
            </a:extLst>
          </p:cNvPr>
          <p:cNvSpPr txBox="1"/>
          <p:nvPr/>
        </p:nvSpPr>
        <p:spPr>
          <a:xfrm>
            <a:off x="914400" y="2607439"/>
            <a:ext cx="6477000" cy="3170099"/>
          </a:xfrm>
          <a:prstGeom prst="rect">
            <a:avLst/>
          </a:prstGeom>
          <a:noFill/>
          <a:ln>
            <a:solidFill>
              <a:schemeClr val="tx1"/>
            </a:solidFill>
            <a:prstDash val="dash"/>
          </a:ln>
        </p:spPr>
        <p:txBody>
          <a:bodyPr wrap="square" rtlCol="0">
            <a:spAutoFit/>
          </a:bodyPr>
          <a:lstStyle/>
          <a:p>
            <a:pPr marL="0" indent="0" algn="l" fontAlgn="auto">
              <a:spcAft>
                <a:spcPts val="0"/>
              </a:spcAft>
              <a:buNone/>
            </a:pPr>
            <a:r>
              <a:rPr lang="en-US" sz="2000" dirty="0">
                <a:latin typeface="Source Code Pro" panose="020B0309030403020204" pitchFamily="34" charset="0"/>
                <a:ea typeface="Source Code Pro" panose="020B0309030403020204" pitchFamily="34" charset="0"/>
                <a:cs typeface="Consolas" panose="020B0609020204030204" pitchFamily="49" charset="0"/>
              </a:rPr>
              <a:t>int numbers[] = {52, 23, 12, 34, 16, 45};</a:t>
            </a:r>
            <a:br>
              <a:rPr lang="en-US" sz="2000" dirty="0">
                <a:latin typeface="Source Code Pro" panose="020B0309030403020204" pitchFamily="34" charset="0"/>
                <a:ea typeface="Source Code Pro" panose="020B0309030403020204" pitchFamily="34" charset="0"/>
                <a:cs typeface="Consolas" panose="020B0609020204030204" pitchFamily="49" charset="0"/>
              </a:rPr>
            </a:br>
            <a:r>
              <a:rPr lang="en-US" sz="2000" dirty="0">
                <a:latin typeface="Source Code Pro" panose="020B0309030403020204" pitchFamily="34" charset="0"/>
                <a:ea typeface="Source Code Pro" panose="020B0309030403020204" pitchFamily="34" charset="0"/>
                <a:cs typeface="Consolas" panose="020B0609020204030204" pitchFamily="49" charset="0"/>
              </a:rPr>
              <a:t>int *nums0 = numbers;   </a:t>
            </a:r>
            <a:r>
              <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a:t>
            </a:r>
            <a:r>
              <a:rPr lang="en-US" sz="200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shorter name</a:t>
            </a:r>
            <a:endParaRPr lang="en-US" sz="2000" dirty="0">
              <a:latin typeface="Source Code Pro" panose="020B0309030403020204" pitchFamily="34" charset="0"/>
              <a:ea typeface="Source Code Pro" panose="020B0309030403020204" pitchFamily="34" charset="0"/>
              <a:cs typeface="Consolas" panose="020B0609020204030204" pitchFamily="49" charset="0"/>
            </a:endParaRPr>
          </a:p>
          <a:p>
            <a:pPr marL="0" indent="0" algn="l" fontAlgn="auto">
              <a:spcAft>
                <a:spcPts val="0"/>
              </a:spcAft>
              <a:buNone/>
            </a:pPr>
            <a:r>
              <a:rPr lang="en-US" sz="2000" dirty="0">
                <a:latin typeface="Source Code Pro" panose="020B0309030403020204" pitchFamily="34" charset="0"/>
                <a:ea typeface="Source Code Pro" panose="020B0309030403020204" pitchFamily="34" charset="0"/>
                <a:cs typeface="Consolas" panose="020B0609020204030204" pitchFamily="49" charset="0"/>
              </a:rPr>
              <a:t>int *nums1 = nums0 + 1;	</a:t>
            </a:r>
            <a:r>
              <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e.g., 0xff4</a:t>
            </a:r>
          </a:p>
          <a:p>
            <a:pPr marL="0" indent="0" algn="l" fontAlgn="auto">
              <a:spcAft>
                <a:spcPts val="0"/>
              </a:spcAft>
              <a:buNone/>
            </a:pPr>
            <a:r>
              <a:rPr lang="en-US" sz="2000" dirty="0">
                <a:latin typeface="Source Code Pro" panose="020B0309030403020204" pitchFamily="34" charset="0"/>
                <a:ea typeface="Source Code Pro" panose="020B0309030403020204" pitchFamily="34" charset="0"/>
                <a:cs typeface="Consolas" panose="020B0609020204030204" pitchFamily="49" charset="0"/>
              </a:rPr>
              <a:t>int *nums3 = nums1 + 2;	</a:t>
            </a:r>
            <a:r>
              <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e.g., 0xffc</a:t>
            </a:r>
          </a:p>
          <a:p>
            <a:pPr marL="0" indent="0" algn="l" fontAlgn="auto">
              <a:spcAft>
                <a:spcPts val="0"/>
              </a:spcAft>
              <a:buNone/>
            </a:pPr>
            <a:r>
              <a:rPr lang="en-US" sz="2000" dirty="0">
                <a:latin typeface="Source Code Pro" panose="020B0309030403020204" pitchFamily="34" charset="0"/>
                <a:ea typeface="Source Code Pro" panose="020B0309030403020204" pitchFamily="34" charset="0"/>
                <a:cs typeface="Consolas" panose="020B0609020204030204" pitchFamily="49" charset="0"/>
              </a:rPr>
              <a:t>int *nums2 = nums3 - 1;	</a:t>
            </a:r>
            <a:r>
              <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e.g., 0xff8</a:t>
            </a:r>
            <a:br>
              <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br>
            <a:endPar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endParaRPr>
          </a:p>
          <a:p>
            <a:pPr marL="0" indent="0" algn="l" fontAlgn="auto">
              <a:spcAft>
                <a:spcPts val="0"/>
              </a:spcAft>
              <a:buNone/>
            </a:pPr>
            <a:r>
              <a:rPr lang="en-US" sz="2000" dirty="0" err="1">
                <a:latin typeface="Source Code Pro" panose="020B0309030403020204" pitchFamily="34" charset="0"/>
                <a:ea typeface="Source Code Pro" panose="020B0309030403020204" pitchFamily="34" charset="0"/>
                <a:cs typeface="Consolas" panose="020B0609020204030204" pitchFamily="49" charset="0"/>
              </a:rPr>
              <a:t>printf</a:t>
            </a:r>
            <a:r>
              <a:rPr lang="en-US" sz="2000" dirty="0">
                <a:latin typeface="Source Code Pro" panose="020B0309030403020204" pitchFamily="34" charset="0"/>
                <a:ea typeface="Source Code Pro" panose="020B0309030403020204" pitchFamily="34" charset="0"/>
                <a:cs typeface="Consolas" panose="020B0609020204030204" pitchFamily="49" charset="0"/>
              </a:rPr>
              <a:t>(</a:t>
            </a:r>
            <a:r>
              <a:rPr lang="en-US" sz="2000"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"%d\n"</a:t>
            </a:r>
            <a:r>
              <a:rPr lang="en-US" sz="2000" dirty="0">
                <a:latin typeface="Source Code Pro" panose="020B0309030403020204" pitchFamily="34" charset="0"/>
                <a:ea typeface="Source Code Pro" panose="020B0309030403020204" pitchFamily="34" charset="0"/>
                <a:cs typeface="Consolas" panose="020B0609020204030204" pitchFamily="49" charset="0"/>
              </a:rPr>
              <a:t>, *nums1);		  	</a:t>
            </a:r>
            <a:r>
              <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23</a:t>
            </a:r>
          </a:p>
          <a:p>
            <a:pPr algn="l" fontAlgn="auto">
              <a:spcAft>
                <a:spcPts val="0"/>
              </a:spcAft>
            </a:pPr>
            <a:r>
              <a:rPr lang="en-US" sz="2000" dirty="0" err="1">
                <a:latin typeface="Source Code Pro" panose="020B0309030403020204" pitchFamily="34" charset="0"/>
                <a:ea typeface="Source Code Pro" panose="020B0309030403020204" pitchFamily="34" charset="0"/>
                <a:cs typeface="Consolas" panose="020B0609020204030204" pitchFamily="49" charset="0"/>
              </a:rPr>
              <a:t>printf</a:t>
            </a:r>
            <a:r>
              <a:rPr lang="en-US" sz="2000" dirty="0">
                <a:latin typeface="Source Code Pro" panose="020B0309030403020204" pitchFamily="34" charset="0"/>
                <a:ea typeface="Source Code Pro" panose="020B0309030403020204" pitchFamily="34" charset="0"/>
                <a:cs typeface="Consolas" panose="020B0609020204030204" pitchFamily="49" charset="0"/>
              </a:rPr>
              <a:t>(</a:t>
            </a:r>
            <a:r>
              <a:rPr lang="en-US" sz="2000"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"%d\n"</a:t>
            </a:r>
            <a:r>
              <a:rPr lang="en-US" sz="2000" dirty="0">
                <a:latin typeface="Source Code Pro" panose="020B0309030403020204" pitchFamily="34" charset="0"/>
                <a:ea typeface="Source Code Pro" panose="020B0309030403020204" pitchFamily="34" charset="0"/>
                <a:cs typeface="Consolas" panose="020B0609020204030204" pitchFamily="49" charset="0"/>
              </a:rPr>
              <a:t>, *nums2);			</a:t>
            </a:r>
            <a:r>
              <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12</a:t>
            </a:r>
          </a:p>
          <a:p>
            <a:pPr marL="0" indent="0" algn="l" fontAlgn="auto">
              <a:spcAft>
                <a:spcPts val="0"/>
              </a:spcAft>
              <a:buNone/>
            </a:pPr>
            <a:r>
              <a:rPr lang="en-US" sz="2000" dirty="0" err="1">
                <a:latin typeface="Source Code Pro" panose="020B0309030403020204" pitchFamily="34" charset="0"/>
                <a:ea typeface="Source Code Pro" panose="020B0309030403020204" pitchFamily="34" charset="0"/>
                <a:cs typeface="Consolas" panose="020B0609020204030204" pitchFamily="49" charset="0"/>
              </a:rPr>
              <a:t>printf</a:t>
            </a:r>
            <a:r>
              <a:rPr lang="en-US" sz="2000" dirty="0">
                <a:latin typeface="Source Code Pro" panose="020B0309030403020204" pitchFamily="34" charset="0"/>
                <a:ea typeface="Source Code Pro" panose="020B0309030403020204" pitchFamily="34" charset="0"/>
                <a:cs typeface="Consolas" panose="020B0609020204030204" pitchFamily="49" charset="0"/>
              </a:rPr>
              <a:t>(</a:t>
            </a:r>
            <a:r>
              <a:rPr lang="en-US" sz="2000"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"%d\n"</a:t>
            </a:r>
            <a:r>
              <a:rPr lang="en-US" sz="2000" dirty="0">
                <a:latin typeface="Source Code Pro" panose="020B0309030403020204" pitchFamily="34" charset="0"/>
                <a:ea typeface="Source Code Pro" panose="020B0309030403020204" pitchFamily="34" charset="0"/>
                <a:cs typeface="Consolas" panose="020B0609020204030204" pitchFamily="49" charset="0"/>
              </a:rPr>
              <a:t>, *nums3);			</a:t>
            </a:r>
            <a:r>
              <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34</a:t>
            </a:r>
          </a:p>
          <a:p>
            <a:pPr algn="l" fontAlgn="auto">
              <a:spcAft>
                <a:spcPts val="0"/>
              </a:spcAft>
            </a:pPr>
            <a:r>
              <a:rPr lang="en-US" sz="2000" dirty="0" err="1">
                <a:latin typeface="Source Code Pro" panose="020B0309030403020204" pitchFamily="34" charset="0"/>
                <a:ea typeface="Source Code Pro" panose="020B0309030403020204" pitchFamily="34" charset="0"/>
                <a:cs typeface="Consolas" panose="020B0609020204030204" pitchFamily="49" charset="0"/>
              </a:rPr>
              <a:t>printf</a:t>
            </a:r>
            <a:r>
              <a:rPr lang="en-US" sz="2000" dirty="0">
                <a:latin typeface="Source Code Pro" panose="020B0309030403020204" pitchFamily="34" charset="0"/>
                <a:ea typeface="Source Code Pro" panose="020B0309030403020204" pitchFamily="34" charset="0"/>
                <a:cs typeface="Consolas" panose="020B0609020204030204" pitchFamily="49" charset="0"/>
              </a:rPr>
              <a:t>(</a:t>
            </a:r>
            <a:r>
              <a:rPr lang="en-US" sz="2000"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a:t>
            </a:r>
            <a:r>
              <a:rPr lang="en-US" sz="2000" dirty="0" err="1">
                <a:solidFill>
                  <a:srgbClr val="0432FF"/>
                </a:solidFill>
                <a:latin typeface="Source Code Pro" panose="020B0309030403020204" pitchFamily="34" charset="0"/>
                <a:ea typeface="Source Code Pro" panose="020B0309030403020204" pitchFamily="34" charset="0"/>
                <a:cs typeface="Consolas" panose="020B0609020204030204" pitchFamily="49" charset="0"/>
              </a:rPr>
              <a:t>zu</a:t>
            </a:r>
            <a:r>
              <a:rPr lang="en-US" sz="2000"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\n"</a:t>
            </a:r>
            <a:r>
              <a:rPr lang="en-US" sz="2000" dirty="0">
                <a:latin typeface="Source Code Pro" panose="020B0309030403020204" pitchFamily="34" charset="0"/>
                <a:ea typeface="Source Code Pro" panose="020B0309030403020204" pitchFamily="34" charset="0"/>
                <a:cs typeface="Consolas" panose="020B0609020204030204" pitchFamily="49" charset="0"/>
              </a:rPr>
              <a:t>, nums3 – nums1);	</a:t>
            </a:r>
            <a:r>
              <a:rPr lang="en-US" sz="2000"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2</a:t>
            </a:r>
          </a:p>
        </p:txBody>
      </p:sp>
      <p:sp>
        <p:nvSpPr>
          <p:cNvPr id="30" name="TextBox 29">
            <a:extLst>
              <a:ext uri="{FF2B5EF4-FFF2-40B4-BE49-F238E27FC236}">
                <a16:creationId xmlns:a16="http://schemas.microsoft.com/office/drawing/2014/main" id="{43445436-8AA6-E5FA-5C93-C3F4BD48E0FF}"/>
              </a:ext>
            </a:extLst>
          </p:cNvPr>
          <p:cNvSpPr txBox="1"/>
          <p:nvPr/>
        </p:nvSpPr>
        <p:spPr>
          <a:xfrm>
            <a:off x="1049867" y="2206599"/>
            <a:ext cx="6477000" cy="369332"/>
          </a:xfrm>
          <a:prstGeom prst="rect">
            <a:avLst/>
          </a:prstGeom>
          <a:noFill/>
        </p:spPr>
        <p:txBody>
          <a:bodyPr wrap="square" rtlCol="0">
            <a:spAutoFit/>
          </a:bodyPr>
          <a:lstStyle/>
          <a:p>
            <a:pPr algn="ctr"/>
            <a:r>
              <a:rPr lang="en-US" dirty="0">
                <a:latin typeface="Source Sans 3" panose="020B0303030403020204" pitchFamily="34" charset="0"/>
              </a:rPr>
              <a:t>The 1, 2, and -1 offsets are </a:t>
            </a:r>
            <a:r>
              <a:rPr lang="en-US" b="1" dirty="0">
                <a:solidFill>
                  <a:schemeClr val="accent1"/>
                </a:solidFill>
                <a:latin typeface="Source Sans 3" panose="020B0303030403020204" pitchFamily="34" charset="0"/>
              </a:rPr>
              <a:t>internally scaled</a:t>
            </a:r>
            <a:r>
              <a:rPr lang="en-US" dirty="0">
                <a:latin typeface="Source Sans 3" panose="020B0303030403020204" pitchFamily="34" charset="0"/>
              </a:rPr>
              <a:t> by </a:t>
            </a:r>
            <a:r>
              <a:rPr lang="en-US" b="1" dirty="0" err="1">
                <a:latin typeface="Source Code Pro" panose="020B0309030403020204" pitchFamily="34" charset="0"/>
                <a:ea typeface="Source Code Pro" panose="020B0309030403020204" pitchFamily="34" charset="0"/>
              </a:rPr>
              <a:t>sizeof</a:t>
            </a:r>
            <a:r>
              <a:rPr lang="en-US" b="1" dirty="0">
                <a:latin typeface="Source Code Pro" panose="020B0309030403020204" pitchFamily="34" charset="0"/>
                <a:ea typeface="Source Code Pro" panose="020B0309030403020204" pitchFamily="34" charset="0"/>
              </a:rPr>
              <a:t>(int)</a:t>
            </a:r>
            <a:r>
              <a:rPr lang="en-US" dirty="0">
                <a:latin typeface="Source Sans 3" panose="020B0303030403020204" pitchFamily="34" charset="0"/>
              </a:rPr>
              <a:t>.</a:t>
            </a:r>
          </a:p>
        </p:txBody>
      </p:sp>
      <p:sp>
        <p:nvSpPr>
          <p:cNvPr id="31" name="TextBox 30">
            <a:extLst>
              <a:ext uri="{FF2B5EF4-FFF2-40B4-BE49-F238E27FC236}">
                <a16:creationId xmlns:a16="http://schemas.microsoft.com/office/drawing/2014/main" id="{C98AA964-0B37-075A-D5D4-20522766C9DD}"/>
              </a:ext>
            </a:extLst>
          </p:cNvPr>
          <p:cNvSpPr txBox="1"/>
          <p:nvPr/>
        </p:nvSpPr>
        <p:spPr>
          <a:xfrm>
            <a:off x="304800" y="5822868"/>
            <a:ext cx="7663869" cy="923330"/>
          </a:xfrm>
          <a:prstGeom prst="rect">
            <a:avLst/>
          </a:prstGeom>
          <a:noFill/>
        </p:spPr>
        <p:txBody>
          <a:bodyPr wrap="square" rtlCol="0">
            <a:spAutoFit/>
          </a:bodyPr>
          <a:lstStyle/>
          <a:p>
            <a:pPr algn="ctr"/>
            <a:r>
              <a:rPr lang="en-US" dirty="0">
                <a:latin typeface="Source Sans 3" panose="020B0303030403020204" pitchFamily="34" charset="0"/>
              </a:rPr>
              <a:t>Because </a:t>
            </a:r>
            <a:r>
              <a:rPr lang="en-US" b="1" dirty="0">
                <a:latin typeface="Source Code Pro" panose="020B0309030403020204" pitchFamily="34" charset="0"/>
                <a:ea typeface="Source Code Pro" panose="020B0309030403020204" pitchFamily="34" charset="0"/>
              </a:rPr>
              <a:t>nums1</a:t>
            </a:r>
            <a:r>
              <a:rPr lang="en-US" dirty="0">
                <a:latin typeface="Source Sans 3" panose="020B0303030403020204" pitchFamily="34" charset="0"/>
              </a:rPr>
              <a:t> and </a:t>
            </a:r>
            <a:r>
              <a:rPr lang="en-US" b="1" dirty="0">
                <a:latin typeface="Source Code Pro" panose="020B0309030403020204" pitchFamily="34" charset="0"/>
                <a:ea typeface="Source Code Pro" panose="020B0309030403020204" pitchFamily="34" charset="0"/>
              </a:rPr>
              <a:t>nums3</a:t>
            </a:r>
            <a:r>
              <a:rPr lang="en-US" dirty="0">
                <a:latin typeface="Source Sans 3" panose="020B0303030403020204" pitchFamily="34" charset="0"/>
              </a:rPr>
              <a:t> are both of type </a:t>
            </a:r>
            <a:r>
              <a:rPr lang="en-US" b="1" dirty="0">
                <a:latin typeface="Source Code Pro" panose="020B0309030403020204" pitchFamily="34" charset="0"/>
                <a:ea typeface="Source Code Pro" panose="020B0309030403020204" pitchFamily="34" charset="0"/>
              </a:rPr>
              <a:t>int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a:t>
            </a:r>
            <a:br>
              <a:rPr lang="en-US" dirty="0">
                <a:latin typeface="Source Sans 3" panose="020B0303030403020204" pitchFamily="34" charset="0"/>
              </a:rPr>
            </a:br>
            <a:r>
              <a:rPr lang="en-US" b="1" dirty="0">
                <a:latin typeface="Source Code Pro" panose="020B0309030403020204" pitchFamily="34" charset="0"/>
                <a:ea typeface="Source Code Pro" panose="020B0309030403020204" pitchFamily="34" charset="0"/>
              </a:rPr>
              <a:t>nums3</a:t>
            </a:r>
            <a:r>
              <a:rPr lang="en-US" dirty="0">
                <a:latin typeface="Source Sans 3" panose="020B0303030403020204" pitchFamily="34" charset="0"/>
              </a:rPr>
              <a:t> – </a:t>
            </a:r>
            <a:r>
              <a:rPr lang="en-US" b="1" dirty="0">
                <a:latin typeface="Source Code Pro" panose="020B0309030403020204" pitchFamily="34" charset="0"/>
                <a:ea typeface="Source Code Pro" panose="020B0309030403020204" pitchFamily="34" charset="0"/>
              </a:rPr>
              <a:t>nums1</a:t>
            </a:r>
            <a:r>
              <a:rPr lang="en-US" dirty="0">
                <a:latin typeface="Source Sans 3" panose="020B0303030403020204" pitchFamily="34" charset="0"/>
              </a:rPr>
              <a:t> evaluates to the </a:t>
            </a:r>
            <a:r>
              <a:rPr lang="en-US" b="1" dirty="0">
                <a:solidFill>
                  <a:schemeClr val="accent1"/>
                </a:solidFill>
                <a:latin typeface="Source Sans 3" panose="020B0303030403020204" pitchFamily="34" charset="0"/>
              </a:rPr>
              <a:t>number of </a:t>
            </a:r>
            <a:r>
              <a:rPr lang="en-US" b="1" dirty="0" err="1">
                <a:latin typeface="Source Code Pro" panose="020B0309030403020204" pitchFamily="34" charset="0"/>
                <a:ea typeface="Source Code Pro" panose="020B0309030403020204" pitchFamily="34" charset="0"/>
              </a:rPr>
              <a:t>int</a:t>
            </a:r>
            <a:r>
              <a:rPr lang="en-US" b="1" dirty="0" err="1">
                <a:solidFill>
                  <a:schemeClr val="accent1"/>
                </a:solidFill>
                <a:latin typeface="Source Sans 3" panose="020B0303030403020204" pitchFamily="34" charset="0"/>
              </a:rPr>
              <a:t>s</a:t>
            </a:r>
            <a:r>
              <a:rPr lang="en-US" b="1" dirty="0">
                <a:solidFill>
                  <a:schemeClr val="accent1"/>
                </a:solidFill>
                <a:latin typeface="Source Sans 3" panose="020B0303030403020204" pitchFamily="34" charset="0"/>
              </a:rPr>
              <a:t> that fit in between them</a:t>
            </a:r>
            <a:r>
              <a:rPr lang="en-US" dirty="0">
                <a:latin typeface="Source Sans 3" panose="020B0303030403020204" pitchFamily="34" charset="0"/>
              </a:rPr>
              <a:t>.</a:t>
            </a:r>
          </a:p>
          <a:p>
            <a:pPr algn="ctr"/>
            <a:r>
              <a:rPr lang="en-US" dirty="0">
                <a:latin typeface="Source Sans 3" panose="020B0303030403020204" pitchFamily="34" charset="0"/>
              </a:rPr>
              <a:t>Restated, if </a:t>
            </a:r>
            <a:r>
              <a:rPr lang="en-US" b="1" dirty="0">
                <a:latin typeface="Source Code Pro" panose="020B0309030403020204" pitchFamily="34" charset="0"/>
                <a:ea typeface="Source Code Pro" panose="020B0309030403020204" pitchFamily="34" charset="0"/>
              </a:rPr>
              <a:t>nums1</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2</a:t>
            </a:r>
            <a:r>
              <a:rPr lang="en-US" dirty="0">
                <a:latin typeface="Source Sans 3" panose="020B0303030403020204" pitchFamily="34" charset="0"/>
              </a:rPr>
              <a:t> equals </a:t>
            </a:r>
            <a:r>
              <a:rPr lang="en-US" b="1" dirty="0">
                <a:latin typeface="Source Code Pro" panose="020B0309030403020204" pitchFamily="34" charset="0"/>
                <a:ea typeface="Source Code Pro" panose="020B0309030403020204" pitchFamily="34" charset="0"/>
              </a:rPr>
              <a:t>nums3</a:t>
            </a:r>
            <a:r>
              <a:rPr lang="en-US" dirty="0">
                <a:latin typeface="Source Sans 3" panose="020B0303030403020204" pitchFamily="34" charset="0"/>
              </a:rPr>
              <a:t>, then </a:t>
            </a:r>
            <a:r>
              <a:rPr lang="en-US" b="1" dirty="0">
                <a:latin typeface="Source Code Pro" panose="020B0309030403020204" pitchFamily="34" charset="0"/>
                <a:ea typeface="Source Code Pro" panose="020B0309030403020204" pitchFamily="34" charset="0"/>
              </a:rPr>
              <a:t>nums3</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nums1</a:t>
            </a:r>
            <a:r>
              <a:rPr lang="en-US" dirty="0">
                <a:latin typeface="Source Sans 3" panose="020B0303030403020204" pitchFamily="34" charset="0"/>
              </a:rPr>
              <a:t> better equal 2.</a:t>
            </a:r>
          </a:p>
        </p:txBody>
      </p:sp>
    </p:spTree>
    <p:extLst>
      <p:ext uri="{BB962C8B-B14F-4D97-AF65-F5344CB8AC3E}">
        <p14:creationId xmlns:p14="http://schemas.microsoft.com/office/powerpoint/2010/main" val="127014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par>
                                <p:cTn id="8" presetID="9" presetClass="entr" presetSubtype="0" fill="hold" nodeType="withEffect">
                                  <p:stCondLst>
                                    <p:cond delay="0"/>
                                  </p:stCondLst>
                                  <p:childTnLst>
                                    <p:set>
                                      <p:cBhvr>
                                        <p:cTn id="9" dur="1" fill="hold">
                                          <p:stCondLst>
                                            <p:cond delay="0"/>
                                          </p:stCondLst>
                                        </p:cTn>
                                        <p:tgtEl>
                                          <p:spTgt spid="26">
                                            <p:txEl>
                                              <p:pRg st="0" end="0"/>
                                            </p:txEl>
                                          </p:spTgt>
                                        </p:tgtEl>
                                        <p:attrNameLst>
                                          <p:attrName>style.visibility</p:attrName>
                                        </p:attrNameLst>
                                      </p:cBhvr>
                                      <p:to>
                                        <p:strVal val="visible"/>
                                      </p:to>
                                    </p:set>
                                    <p:animEffect transition="in" filter="dissolve">
                                      <p:cBhvr>
                                        <p:cTn id="10" dur="500"/>
                                        <p:tgtEl>
                                          <p:spTgt spid="2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ssolve">
                                      <p:cBhvr>
                                        <p:cTn id="18" dur="500"/>
                                        <p:tgtEl>
                                          <p:spTgt spid="12"/>
                                        </p:tgtEl>
                                      </p:cBhvr>
                                    </p:animEffect>
                                  </p:childTnLst>
                                </p:cTn>
                              </p:par>
                              <p:par>
                                <p:cTn id="19" presetID="9"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par>
                                <p:cTn id="22" presetID="9"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par>
                                <p:cTn id="25" presetID="9"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par>
                                <p:cTn id="28" presetID="9"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dissolve">
                                      <p:cBhvr>
                                        <p:cTn id="30" dur="500"/>
                                        <p:tgtEl>
                                          <p:spTgt spid="10"/>
                                        </p:tgtEl>
                                      </p:cBhvr>
                                    </p:animEffect>
                                  </p:childTnLst>
                                </p:cTn>
                              </p:par>
                              <p:par>
                                <p:cTn id="31" presetID="9"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dissolve">
                                      <p:cBhvr>
                                        <p:cTn id="33" dur="500"/>
                                        <p:tgtEl>
                                          <p:spTgt spid="13"/>
                                        </p:tgtEl>
                                      </p:cBhvr>
                                    </p:animEffect>
                                  </p:childTnLst>
                                </p:cTn>
                              </p:par>
                              <p:par>
                                <p:cTn id="34" presetID="9"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dissolve">
                                      <p:cBhvr>
                                        <p:cTn id="36" dur="500"/>
                                        <p:tgtEl>
                                          <p:spTgt spid="14"/>
                                        </p:tgtEl>
                                      </p:cBhvr>
                                    </p:animEffect>
                                  </p:childTnLst>
                                </p:cTn>
                              </p:par>
                              <p:par>
                                <p:cTn id="37" presetID="9"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dissolve">
                                      <p:cBhvr>
                                        <p:cTn id="39" dur="500"/>
                                        <p:tgtEl>
                                          <p:spTgt spid="15"/>
                                        </p:tgtEl>
                                      </p:cBhvr>
                                    </p:animEffect>
                                  </p:childTnLst>
                                </p:cTn>
                              </p:par>
                              <p:par>
                                <p:cTn id="40" presetID="9" presetClass="entr" presetSubtype="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dissolve">
                                      <p:cBhvr>
                                        <p:cTn id="42" dur="500"/>
                                        <p:tgtEl>
                                          <p:spTgt spid="16"/>
                                        </p:tgtEl>
                                      </p:cBhvr>
                                    </p:animEffect>
                                  </p:childTnLst>
                                </p:cTn>
                              </p:par>
                              <p:par>
                                <p:cTn id="43" presetID="9" presetClass="entr" presetSubtype="0"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dissolve">
                                      <p:cBhvr>
                                        <p:cTn id="45" dur="500"/>
                                        <p:tgtEl>
                                          <p:spTgt spid="17"/>
                                        </p:tgtEl>
                                      </p:cBhvr>
                                    </p:animEffect>
                                  </p:childTnLst>
                                </p:cTn>
                              </p:par>
                              <p:par>
                                <p:cTn id="46" presetID="9" presetClass="entr" presetSubtype="0" fill="hold"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dissolve">
                                      <p:cBhvr>
                                        <p:cTn id="48" dur="500"/>
                                        <p:tgtEl>
                                          <p:spTgt spid="18"/>
                                        </p:tgtEl>
                                      </p:cBhvr>
                                    </p:animEffect>
                                  </p:childTnLst>
                                </p:cTn>
                              </p:par>
                              <p:par>
                                <p:cTn id="49" presetID="9" presetClass="entr" presetSubtype="0"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dissolve">
                                      <p:cBhvr>
                                        <p:cTn id="51" dur="500"/>
                                        <p:tgtEl>
                                          <p:spTgt spid="19"/>
                                        </p:tgtEl>
                                      </p:cBhvr>
                                    </p:animEffect>
                                  </p:childTnLst>
                                </p:cTn>
                              </p:par>
                              <p:par>
                                <p:cTn id="52" presetID="9"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dissolve">
                                      <p:cBhvr>
                                        <p:cTn id="54" dur="500"/>
                                        <p:tgtEl>
                                          <p:spTgt spid="20"/>
                                        </p:tgtEl>
                                      </p:cBhvr>
                                    </p:animEffect>
                                  </p:childTnLst>
                                </p:cTn>
                              </p:par>
                              <p:par>
                                <p:cTn id="55" presetID="9" presetClass="entr" presetSubtype="0"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dissolve">
                                      <p:cBhvr>
                                        <p:cTn id="57" dur="500"/>
                                        <p:tgtEl>
                                          <p:spTgt spid="21"/>
                                        </p:tgtEl>
                                      </p:cBhvr>
                                    </p:animEffect>
                                  </p:childTnLst>
                                </p:cTn>
                              </p:par>
                              <p:par>
                                <p:cTn id="58" presetID="9" presetClass="entr" presetSubtype="0" fill="hold"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dissolve">
                                      <p:cBhvr>
                                        <p:cTn id="60" dur="500"/>
                                        <p:tgtEl>
                                          <p:spTgt spid="22"/>
                                        </p:tgtEl>
                                      </p:cBhvr>
                                    </p:animEffect>
                                  </p:childTnLst>
                                </p:cTn>
                              </p:par>
                              <p:par>
                                <p:cTn id="61" presetID="9" presetClass="entr" presetSubtype="0" fill="hold"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dissolve">
                                      <p:cBhvr>
                                        <p:cTn id="63" dur="500"/>
                                        <p:tgtEl>
                                          <p:spTgt spid="23"/>
                                        </p:tgtEl>
                                      </p:cBhvr>
                                    </p:animEffect>
                                  </p:childTnLst>
                                </p:cTn>
                              </p:par>
                              <p:par>
                                <p:cTn id="64" presetID="9" presetClass="entr" presetSubtype="0" fill="hold"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dissolve">
                                      <p:cBhvr>
                                        <p:cTn id="66" dur="500"/>
                                        <p:tgtEl>
                                          <p:spTgt spid="27"/>
                                        </p:tgtEl>
                                      </p:cBhvr>
                                    </p:animEffect>
                                  </p:childTnLst>
                                </p:cTn>
                              </p:par>
                              <p:par>
                                <p:cTn id="67" presetID="9" presetClass="entr" presetSubtype="0" fill="hold"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dissolve">
                                      <p:cBhvr>
                                        <p:cTn id="69" dur="500"/>
                                        <p:tgtEl>
                                          <p:spTgt spid="28"/>
                                        </p:tgtEl>
                                      </p:cBhvr>
                                    </p:animEffect>
                                  </p:childTnLst>
                                </p:cTn>
                              </p:par>
                              <p:par>
                                <p:cTn id="70" presetID="9" presetClass="entr" presetSubtype="0" fill="hold"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dissolve">
                                      <p:cBhvr>
                                        <p:cTn id="72" dur="500"/>
                                        <p:tgtEl>
                                          <p:spTgt spid="29"/>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nodeType="clickEffect">
                                  <p:stCondLst>
                                    <p:cond delay="0"/>
                                  </p:stCondLst>
                                  <p:childTnLst>
                                    <p:set>
                                      <p:cBhvr>
                                        <p:cTn id="76" dur="1" fill="hold">
                                          <p:stCondLst>
                                            <p:cond delay="0"/>
                                          </p:stCondLst>
                                        </p:cTn>
                                        <p:tgtEl>
                                          <p:spTgt spid="26">
                                            <p:txEl>
                                              <p:pRg st="1" end="1"/>
                                            </p:txEl>
                                          </p:spTgt>
                                        </p:tgtEl>
                                        <p:attrNameLst>
                                          <p:attrName>style.visibility</p:attrName>
                                        </p:attrNameLst>
                                      </p:cBhvr>
                                      <p:to>
                                        <p:strVal val="visible"/>
                                      </p:to>
                                    </p:set>
                                    <p:animEffect transition="in" filter="dissolve">
                                      <p:cBhvr>
                                        <p:cTn id="77" dur="500"/>
                                        <p:tgtEl>
                                          <p:spTgt spid="26">
                                            <p:txEl>
                                              <p:p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nodeType="clickEffect">
                                  <p:stCondLst>
                                    <p:cond delay="0"/>
                                  </p:stCondLst>
                                  <p:childTnLst>
                                    <p:set>
                                      <p:cBhvr>
                                        <p:cTn id="81" dur="1" fill="hold">
                                          <p:stCondLst>
                                            <p:cond delay="0"/>
                                          </p:stCondLst>
                                        </p:cTn>
                                        <p:tgtEl>
                                          <p:spTgt spid="26">
                                            <p:txEl>
                                              <p:pRg st="2" end="2"/>
                                            </p:txEl>
                                          </p:spTgt>
                                        </p:tgtEl>
                                        <p:attrNameLst>
                                          <p:attrName>style.visibility</p:attrName>
                                        </p:attrNameLst>
                                      </p:cBhvr>
                                      <p:to>
                                        <p:strVal val="visible"/>
                                      </p:to>
                                    </p:set>
                                    <p:animEffect transition="in" filter="dissolve">
                                      <p:cBhvr>
                                        <p:cTn id="82" dur="500"/>
                                        <p:tgtEl>
                                          <p:spTgt spid="26">
                                            <p:txEl>
                                              <p:pRg st="2" end="2"/>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nodeType="clickEffect">
                                  <p:stCondLst>
                                    <p:cond delay="0"/>
                                  </p:stCondLst>
                                  <p:childTnLst>
                                    <p:set>
                                      <p:cBhvr>
                                        <p:cTn id="86" dur="1" fill="hold">
                                          <p:stCondLst>
                                            <p:cond delay="0"/>
                                          </p:stCondLst>
                                        </p:cTn>
                                        <p:tgtEl>
                                          <p:spTgt spid="26">
                                            <p:txEl>
                                              <p:pRg st="3" end="3"/>
                                            </p:txEl>
                                          </p:spTgt>
                                        </p:tgtEl>
                                        <p:attrNameLst>
                                          <p:attrName>style.visibility</p:attrName>
                                        </p:attrNameLst>
                                      </p:cBhvr>
                                      <p:to>
                                        <p:strVal val="visible"/>
                                      </p:to>
                                    </p:set>
                                    <p:animEffect transition="in" filter="dissolve">
                                      <p:cBhvr>
                                        <p:cTn id="87" dur="500"/>
                                        <p:tgtEl>
                                          <p:spTgt spid="26">
                                            <p:txEl>
                                              <p:pRg st="3" end="3"/>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nodeType="clickEffect">
                                  <p:stCondLst>
                                    <p:cond delay="0"/>
                                  </p:stCondLst>
                                  <p:childTnLst>
                                    <p:set>
                                      <p:cBhvr>
                                        <p:cTn id="91" dur="1" fill="hold">
                                          <p:stCondLst>
                                            <p:cond delay="0"/>
                                          </p:stCondLst>
                                        </p:cTn>
                                        <p:tgtEl>
                                          <p:spTgt spid="26">
                                            <p:txEl>
                                              <p:pRg st="4" end="4"/>
                                            </p:txEl>
                                          </p:spTgt>
                                        </p:tgtEl>
                                        <p:attrNameLst>
                                          <p:attrName>style.visibility</p:attrName>
                                        </p:attrNameLst>
                                      </p:cBhvr>
                                      <p:to>
                                        <p:strVal val="visible"/>
                                      </p:to>
                                    </p:set>
                                    <p:animEffect transition="in" filter="dissolve">
                                      <p:cBhvr>
                                        <p:cTn id="92" dur="500"/>
                                        <p:tgtEl>
                                          <p:spTgt spid="26">
                                            <p:txEl>
                                              <p:pRg st="4" end="4"/>
                                            </p:txEl>
                                          </p:spTgt>
                                        </p:tgtEl>
                                      </p:cBhvr>
                                    </p:animEffect>
                                  </p:childTnLst>
                                </p:cTn>
                              </p:par>
                              <p:par>
                                <p:cTn id="93" presetID="9" presetClass="entr" presetSubtype="0" fill="hold" nodeType="withEffect">
                                  <p:stCondLst>
                                    <p:cond delay="0"/>
                                  </p:stCondLst>
                                  <p:childTnLst>
                                    <p:set>
                                      <p:cBhvr>
                                        <p:cTn id="94" dur="1" fill="hold">
                                          <p:stCondLst>
                                            <p:cond delay="0"/>
                                          </p:stCondLst>
                                        </p:cTn>
                                        <p:tgtEl>
                                          <p:spTgt spid="26">
                                            <p:txEl>
                                              <p:pRg st="5" end="5"/>
                                            </p:txEl>
                                          </p:spTgt>
                                        </p:tgtEl>
                                        <p:attrNameLst>
                                          <p:attrName>style.visibility</p:attrName>
                                        </p:attrNameLst>
                                      </p:cBhvr>
                                      <p:to>
                                        <p:strVal val="visible"/>
                                      </p:to>
                                    </p:set>
                                    <p:animEffect transition="in" filter="dissolve">
                                      <p:cBhvr>
                                        <p:cTn id="95" dur="500"/>
                                        <p:tgtEl>
                                          <p:spTgt spid="26">
                                            <p:txEl>
                                              <p:pRg st="5" end="5"/>
                                            </p:txEl>
                                          </p:spTgt>
                                        </p:tgtEl>
                                      </p:cBhvr>
                                    </p:animEffect>
                                  </p:childTnLst>
                                </p:cTn>
                              </p:par>
                              <p:par>
                                <p:cTn id="96" presetID="9" presetClass="entr" presetSubtype="0" fill="hold" nodeType="withEffect">
                                  <p:stCondLst>
                                    <p:cond delay="0"/>
                                  </p:stCondLst>
                                  <p:childTnLst>
                                    <p:set>
                                      <p:cBhvr>
                                        <p:cTn id="97" dur="1" fill="hold">
                                          <p:stCondLst>
                                            <p:cond delay="0"/>
                                          </p:stCondLst>
                                        </p:cTn>
                                        <p:tgtEl>
                                          <p:spTgt spid="26">
                                            <p:txEl>
                                              <p:pRg st="6" end="6"/>
                                            </p:txEl>
                                          </p:spTgt>
                                        </p:tgtEl>
                                        <p:attrNameLst>
                                          <p:attrName>style.visibility</p:attrName>
                                        </p:attrNameLst>
                                      </p:cBhvr>
                                      <p:to>
                                        <p:strVal val="visible"/>
                                      </p:to>
                                    </p:set>
                                    <p:animEffect transition="in" filter="dissolve">
                                      <p:cBhvr>
                                        <p:cTn id="98" dur="500"/>
                                        <p:tgtEl>
                                          <p:spTgt spid="26">
                                            <p:txEl>
                                              <p:pRg st="6" end="6"/>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9" presetClass="entr" presetSubtype="0" fill="hold" grpId="0" nodeType="click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dissolve">
                                      <p:cBhvr>
                                        <p:cTn id="103" dur="500"/>
                                        <p:tgtEl>
                                          <p:spTgt spid="30"/>
                                        </p:tgtEl>
                                      </p:cBhvr>
                                    </p:animEffect>
                                  </p:childTnLst>
                                </p:cTn>
                              </p:par>
                            </p:childTnLst>
                          </p:cTn>
                        </p:par>
                      </p:childTnLst>
                    </p:cTn>
                  </p:par>
                  <p:par>
                    <p:cTn id="104" fill="hold">
                      <p:stCondLst>
                        <p:cond delay="indefinite"/>
                      </p:stCondLst>
                      <p:childTnLst>
                        <p:par>
                          <p:cTn id="105" fill="hold">
                            <p:stCondLst>
                              <p:cond delay="0"/>
                            </p:stCondLst>
                            <p:childTnLst>
                              <p:par>
                                <p:cTn id="106" presetID="9" presetClass="entr" presetSubtype="0" fill="hold" grpId="0" nodeType="clickEffect">
                                  <p:stCondLst>
                                    <p:cond delay="0"/>
                                  </p:stCondLst>
                                  <p:childTnLst>
                                    <p:set>
                                      <p:cBhvr>
                                        <p:cTn id="107" dur="1" fill="hold">
                                          <p:stCondLst>
                                            <p:cond delay="0"/>
                                          </p:stCondLst>
                                        </p:cTn>
                                        <p:tgtEl>
                                          <p:spTgt spid="31"/>
                                        </p:tgtEl>
                                        <p:attrNameLst>
                                          <p:attrName>style.visibility</p:attrName>
                                        </p:attrNameLst>
                                      </p:cBhvr>
                                      <p:to>
                                        <p:strVal val="visible"/>
                                      </p:to>
                                    </p:set>
                                    <p:animEffect transition="in" filter="dissolve">
                                      <p:cBhvr>
                                        <p:cTn id="108" dur="500"/>
                                        <p:tgtEl>
                                          <p:spTgt spid="31"/>
                                        </p:tgtEl>
                                      </p:cBhvr>
                                    </p:animEffect>
                                  </p:childTnLst>
                                </p:cTn>
                              </p:par>
                              <p:par>
                                <p:cTn id="109" presetID="9" presetClass="entr" presetSubtype="0" fill="hold" nodeType="withEffect">
                                  <p:stCondLst>
                                    <p:cond delay="0"/>
                                  </p:stCondLst>
                                  <p:childTnLst>
                                    <p:set>
                                      <p:cBhvr>
                                        <p:cTn id="110" dur="1" fill="hold">
                                          <p:stCondLst>
                                            <p:cond delay="0"/>
                                          </p:stCondLst>
                                        </p:cTn>
                                        <p:tgtEl>
                                          <p:spTgt spid="26">
                                            <p:txEl>
                                              <p:pRg st="7" end="7"/>
                                            </p:txEl>
                                          </p:spTgt>
                                        </p:tgtEl>
                                        <p:attrNameLst>
                                          <p:attrName>style.visibility</p:attrName>
                                        </p:attrNameLst>
                                      </p:cBhvr>
                                      <p:to>
                                        <p:strVal val="visible"/>
                                      </p:to>
                                    </p:set>
                                    <p:animEffect transition="in" filter="dissolve">
                                      <p:cBhvr>
                                        <p:cTn id="111" dur="500"/>
                                        <p:tgtEl>
                                          <p:spTgt spid="2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6" grpId="0" animBg="1"/>
      <p:bldP spid="30"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latin typeface="Source Sans 3" panose="020B0303030403020204" pitchFamily="34" charset="0"/>
              </a:rPr>
              <a:t>CS107 Topic 3: Stack and Heap Memory</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dirty="0">
                <a:latin typeface="Source Sans 3" panose="020B0303030403020204" pitchFamily="34" charset="0"/>
                <a:ea typeface="Source Sans Pro" panose="020B0503030403020204" pitchFamily="34" charset="0"/>
              </a:rPr>
              <a:t>How can we effectively manage </a:t>
            </a:r>
            <a:r>
              <a:rPr lang="en-US" b="1" dirty="0">
                <a:solidFill>
                  <a:schemeClr val="accent1"/>
                </a:solidFill>
                <a:latin typeface="Source Sans 3" panose="020B0303030403020204" pitchFamily="34" charset="0"/>
                <a:ea typeface="Source Sans Pro" panose="020B0503030403020204" pitchFamily="34" charset="0"/>
              </a:rPr>
              <a:t>all forms of memory</a:t>
            </a:r>
            <a:r>
              <a:rPr lang="en-US" dirty="0">
                <a:latin typeface="Source Sans 3" panose="020B0303030403020204" pitchFamily="34" charset="0"/>
                <a:ea typeface="Source Sans Pro" panose="020B0503030403020204" pitchFamily="34" charset="0"/>
              </a:rPr>
              <a:t> in our programs?</a:t>
            </a:r>
          </a:p>
          <a:p>
            <a:pPr marL="0" indent="0">
              <a:buNone/>
            </a:pPr>
            <a:endParaRPr lang="en-US" b="1" u="sng" dirty="0"/>
          </a:p>
          <a:p>
            <a:pPr marL="0" indent="0">
              <a:buNone/>
            </a:pPr>
            <a:r>
              <a:rPr lang="en-US" dirty="0">
                <a:latin typeface="Source Sans 3" panose="020B0303030403020204" pitchFamily="34" charset="0"/>
              </a:rPr>
              <a:t>Why is answering this question useful?</a:t>
            </a:r>
          </a:p>
          <a:p>
            <a:r>
              <a:rPr lang="en-US" dirty="0">
                <a:latin typeface="Source Sans 3" panose="020B0303030403020204" pitchFamily="34" charset="0"/>
              </a:rPr>
              <a:t>Illustrates how we can </a:t>
            </a:r>
            <a:r>
              <a:rPr lang="en-US" b="1" dirty="0">
                <a:solidFill>
                  <a:schemeClr val="accent1"/>
                </a:solidFill>
                <a:latin typeface="Source Sans 3" panose="020B0303030403020204" pitchFamily="34" charset="0"/>
              </a:rPr>
              <a:t>efficiently pass data around using pointers</a:t>
            </a:r>
            <a:endParaRPr lang="en-US" dirty="0">
              <a:latin typeface="Source Sans 3" panose="020B0303030403020204" pitchFamily="34" charset="0"/>
            </a:endParaRPr>
          </a:p>
          <a:p>
            <a:r>
              <a:rPr lang="en-US" dirty="0">
                <a:latin typeface="Source Sans 3" panose="020B0303030403020204" pitchFamily="34" charset="0"/>
              </a:rPr>
              <a:t>Illustrates how to construct data structures that </a:t>
            </a:r>
            <a:r>
              <a:rPr lang="en-US" b="1" dirty="0">
                <a:solidFill>
                  <a:schemeClr val="accent1"/>
                </a:solidFill>
                <a:latin typeface="Source Sans 3" panose="020B0303030403020204" pitchFamily="34" charset="0"/>
              </a:rPr>
              <a:t>live longer than the function calls that create them</a:t>
            </a:r>
            <a:r>
              <a:rPr lang="en-US" dirty="0">
                <a:latin typeface="Source Sans 3" panose="020B0303030403020204" pitchFamily="34" charset="0"/>
              </a:rPr>
              <a:t>.</a:t>
            </a:r>
          </a:p>
          <a:p>
            <a:pPr marL="0" indent="0">
              <a:buNone/>
            </a:pPr>
            <a:r>
              <a:rPr lang="en-US" dirty="0">
                <a:latin typeface="Source Sans 3" panose="020B0303030403020204" pitchFamily="34" charset="0"/>
              </a:rPr>
              <a:t>Learning goals:</a:t>
            </a:r>
          </a:p>
          <a:p>
            <a:r>
              <a:rPr lang="en-US" dirty="0">
                <a:latin typeface="Source Sans 3" panose="020B0303030403020204" pitchFamily="34" charset="0"/>
              </a:rPr>
              <a:t>Understand the differences between </a:t>
            </a:r>
            <a:r>
              <a:rPr lang="en-US" b="1" dirty="0">
                <a:solidFill>
                  <a:schemeClr val="accent1"/>
                </a:solidFill>
                <a:latin typeface="Source Sans 3" panose="020B0303030403020204" pitchFamily="34" charset="0"/>
              </a:rPr>
              <a:t>stack and heap memory</a:t>
            </a:r>
            <a:r>
              <a:rPr lang="en-US" dirty="0">
                <a:latin typeface="Source Sans 3" panose="020B0303030403020204" pitchFamily="34" charset="0"/>
              </a:rPr>
              <a:t> and </a:t>
            </a:r>
            <a:r>
              <a:rPr lang="en-US" b="1" dirty="0">
                <a:solidFill>
                  <a:schemeClr val="accent1"/>
                </a:solidFill>
                <a:latin typeface="Source Sans 3" panose="020B0303030403020204" pitchFamily="34" charset="0"/>
              </a:rPr>
              <a:t>when to choose one over the other</a:t>
            </a:r>
            <a:r>
              <a:rPr lang="en-US" dirty="0">
                <a:latin typeface="Source Sans 3" panose="020B0303030403020204" pitchFamily="34" charset="0"/>
              </a:rPr>
              <a:t>.</a:t>
            </a:r>
          </a:p>
          <a:p>
            <a:r>
              <a:rPr lang="en-US" dirty="0">
                <a:latin typeface="Source Sans 3" panose="020B0303030403020204" pitchFamily="34" charset="0"/>
              </a:rPr>
              <a:t>Become </a:t>
            </a:r>
            <a:r>
              <a:rPr lang="en-US" b="1" dirty="0">
                <a:solidFill>
                  <a:schemeClr val="accent1"/>
                </a:solidFill>
                <a:latin typeface="Source Sans 3" panose="020B0303030403020204" pitchFamily="34" charset="0"/>
              </a:rPr>
              <a:t>fluent</a:t>
            </a:r>
            <a:r>
              <a:rPr lang="en-US" dirty="0">
                <a:latin typeface="Source Sans 3" panose="020B0303030403020204" pitchFamily="34" charset="0"/>
              </a:rPr>
              <a:t> in </a:t>
            </a:r>
            <a:r>
              <a:rPr lang="en-US" b="1" dirty="0">
                <a:latin typeface="Source Code Pro" panose="020B0309030403020204" pitchFamily="34" charset="0"/>
                <a:ea typeface="Source Code Pro" panose="020B0309030403020204" pitchFamily="34" charset="0"/>
              </a:rPr>
              <a:t>malloc</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free</a:t>
            </a:r>
            <a:r>
              <a:rPr lang="en-US" dirty="0">
                <a:latin typeface="Source Sans 3" panose="020B0303030403020204" pitchFamily="34" charset="0"/>
              </a:rPr>
              <a:t>, and </a:t>
            </a:r>
            <a:r>
              <a:rPr lang="en-US" b="1" dirty="0" err="1">
                <a:latin typeface="Source Code Pro" panose="020B0309030403020204" pitchFamily="34" charset="0"/>
                <a:ea typeface="Source Code Pro" panose="020B0309030403020204" pitchFamily="34" charset="0"/>
              </a:rPr>
              <a:t>realloc</a:t>
            </a:r>
            <a:r>
              <a:rPr lang="en-US" dirty="0">
                <a:latin typeface="Source Sans 3" panose="020B0303030403020204" pitchFamily="34" charset="0"/>
              </a:rPr>
              <a:t> as standard C language directives used to </a:t>
            </a:r>
            <a:r>
              <a:rPr lang="en-US" b="1" dirty="0">
                <a:solidFill>
                  <a:schemeClr val="accent1"/>
                </a:solidFill>
                <a:latin typeface="Source Sans 3" panose="020B0303030403020204" pitchFamily="34" charset="0"/>
              </a:rPr>
              <a:t>manage heap memory</a:t>
            </a:r>
            <a:r>
              <a:rPr lang="en-US" dirty="0">
                <a:latin typeface="Source Sans 3" panose="020B0303030403020204" pitchFamily="34" charset="0"/>
              </a:rPr>
              <a:t>.</a:t>
            </a:r>
          </a:p>
          <a:p>
            <a:endParaRPr lang="en-US" dirty="0">
              <a:latin typeface="Source Sans 3" panose="020B0303030403020204" pitchFamily="34" charset="0"/>
            </a:endParaRPr>
          </a:p>
        </p:txBody>
      </p:sp>
    </p:spTree>
    <p:extLst>
      <p:ext uri="{BB962C8B-B14F-4D97-AF65-F5344CB8AC3E}">
        <p14:creationId xmlns:p14="http://schemas.microsoft.com/office/powerpoint/2010/main" val="213535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dissolv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dissolv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dissolv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dissolv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dissolve">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dissolve">
                                      <p:cBhvr>
                                        <p:cTn id="3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3EF0BFE-DC92-1EEC-92DB-69A3D359FF9A}"/>
              </a:ext>
            </a:extLst>
          </p:cNvPr>
          <p:cNvGrpSpPr/>
          <p:nvPr/>
        </p:nvGrpSpPr>
        <p:grpSpPr>
          <a:xfrm>
            <a:off x="3246120" y="1371598"/>
            <a:ext cx="5555314" cy="5140326"/>
            <a:chOff x="3246120" y="1371598"/>
            <a:chExt cx="5555314" cy="5140326"/>
          </a:xfrm>
        </p:grpSpPr>
        <p:pic>
          <p:nvPicPr>
            <p:cNvPr id="1026" name="Picture 2" descr="Understanding Memory Segmentation in 32-Bit Systems">
              <a:extLst>
                <a:ext uri="{FF2B5EF4-FFF2-40B4-BE49-F238E27FC236}">
                  <a16:creationId xmlns:a16="http://schemas.microsoft.com/office/drawing/2014/main" id="{02F44811-B860-36F0-7E59-BDFF8D3CC7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0566" y="1371599"/>
              <a:ext cx="5410868" cy="51403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4E5BD8A4-4F4A-B7CF-6F1D-4C80B603EA69}"/>
                </a:ext>
              </a:extLst>
            </p:cNvPr>
            <p:cNvSpPr/>
            <p:nvPr/>
          </p:nvSpPr>
          <p:spPr>
            <a:xfrm>
              <a:off x="3246120" y="1371598"/>
              <a:ext cx="1219200" cy="51403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itle 3">
            <a:extLst>
              <a:ext uri="{FF2B5EF4-FFF2-40B4-BE49-F238E27FC236}">
                <a16:creationId xmlns:a16="http://schemas.microsoft.com/office/drawing/2014/main" id="{6A450D3C-5CF6-56C5-0744-301A734E6DF8}"/>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CS107 Topic 3: Stack and Heap Memory</a:t>
            </a:r>
          </a:p>
        </p:txBody>
      </p:sp>
      <p:sp>
        <p:nvSpPr>
          <p:cNvPr id="7" name="TextBox 6">
            <a:extLst>
              <a:ext uri="{FF2B5EF4-FFF2-40B4-BE49-F238E27FC236}">
                <a16:creationId xmlns:a16="http://schemas.microsoft.com/office/drawing/2014/main" id="{5E0BFF96-6737-5D9D-EDA7-B57E2739D6AF}"/>
              </a:ext>
            </a:extLst>
          </p:cNvPr>
          <p:cNvSpPr txBox="1"/>
          <p:nvPr/>
        </p:nvSpPr>
        <p:spPr>
          <a:xfrm>
            <a:off x="76200" y="2209800"/>
            <a:ext cx="4191000" cy="1077218"/>
          </a:xfrm>
          <a:prstGeom prst="rect">
            <a:avLst/>
          </a:prstGeom>
          <a:noFill/>
        </p:spPr>
        <p:txBody>
          <a:bodyPr wrap="square" rtlCol="0">
            <a:spAutoFit/>
          </a:bodyPr>
          <a:lstStyle/>
          <a:p>
            <a:pPr algn="ctr"/>
            <a:r>
              <a:rPr lang="en-US" sz="1600" b="1" dirty="0">
                <a:solidFill>
                  <a:schemeClr val="accent1"/>
                </a:solidFill>
                <a:latin typeface="Source Sans 3" panose="020B0303030403020204" pitchFamily="34" charset="0"/>
              </a:rPr>
              <a:t>Stack segment</a:t>
            </a:r>
            <a:r>
              <a:rPr lang="en-US" sz="1600" dirty="0">
                <a:latin typeface="Source Sans 3" panose="020B0303030403020204" pitchFamily="34" charset="0"/>
              </a:rPr>
              <a:t>: Used for </a:t>
            </a:r>
            <a:r>
              <a:rPr lang="en-US" sz="1600" b="1" dirty="0">
                <a:solidFill>
                  <a:schemeClr val="accent2"/>
                </a:solidFill>
                <a:latin typeface="Source Sans 3" panose="020B0303030403020204" pitchFamily="34" charset="0"/>
              </a:rPr>
              <a:t>function calls, local variables, and return addresses</a:t>
            </a:r>
            <a:r>
              <a:rPr lang="en-US" sz="1600" dirty="0">
                <a:latin typeface="Source Sans 3" panose="020B0303030403020204" pitchFamily="34" charset="0"/>
              </a:rPr>
              <a:t>. It typically occupies higher memory addresses and grows downwards towards the heap as it expands.</a:t>
            </a:r>
          </a:p>
        </p:txBody>
      </p:sp>
      <p:sp>
        <p:nvSpPr>
          <p:cNvPr id="8" name="TextBox 7">
            <a:extLst>
              <a:ext uri="{FF2B5EF4-FFF2-40B4-BE49-F238E27FC236}">
                <a16:creationId xmlns:a16="http://schemas.microsoft.com/office/drawing/2014/main" id="{7FFBC931-9FFB-3B4E-BC86-B73FD6239AD6}"/>
              </a:ext>
            </a:extLst>
          </p:cNvPr>
          <p:cNvSpPr txBox="1"/>
          <p:nvPr/>
        </p:nvSpPr>
        <p:spPr>
          <a:xfrm>
            <a:off x="76200" y="3915634"/>
            <a:ext cx="4191000" cy="830997"/>
          </a:xfrm>
          <a:prstGeom prst="rect">
            <a:avLst/>
          </a:prstGeom>
          <a:noFill/>
        </p:spPr>
        <p:txBody>
          <a:bodyPr wrap="square" rtlCol="0">
            <a:spAutoFit/>
          </a:bodyPr>
          <a:lstStyle/>
          <a:p>
            <a:pPr algn="ctr"/>
            <a:r>
              <a:rPr lang="en-US" sz="1600" b="1" dirty="0">
                <a:solidFill>
                  <a:schemeClr val="accent1"/>
                </a:solidFill>
                <a:latin typeface="Source Sans 3" panose="020B0303030403020204" pitchFamily="34" charset="0"/>
              </a:rPr>
              <a:t>Heap segment</a:t>
            </a:r>
            <a:r>
              <a:rPr lang="en-US" sz="1600" dirty="0">
                <a:latin typeface="Source Sans 3" panose="020B0303030403020204" pitchFamily="34" charset="0"/>
              </a:rPr>
              <a:t>: Used for </a:t>
            </a:r>
            <a:r>
              <a:rPr lang="en-US" sz="1600" b="1" dirty="0">
                <a:solidFill>
                  <a:schemeClr val="accent2"/>
                </a:solidFill>
                <a:latin typeface="Source Sans 3" panose="020B0303030403020204" pitchFamily="34" charset="0"/>
              </a:rPr>
              <a:t>dynamic memory</a:t>
            </a:r>
            <a:r>
              <a:rPr lang="en-US" sz="1600" dirty="0">
                <a:latin typeface="Source Sans 3" panose="020B0303030403020204" pitchFamily="34" charset="0"/>
              </a:rPr>
              <a:t> allocation (e.g., via </a:t>
            </a:r>
            <a:r>
              <a:rPr lang="en-US" sz="1600" b="1" dirty="0">
                <a:latin typeface="Source Code Pro" panose="020B0309030403020204" pitchFamily="34" charset="0"/>
                <a:ea typeface="Source Code Pro" panose="020B0309030403020204" pitchFamily="34" charset="0"/>
              </a:rPr>
              <a:t>malloc</a:t>
            </a:r>
            <a:r>
              <a:rPr lang="en-US" sz="1600" dirty="0">
                <a:latin typeface="Source Sans 3" panose="020B0303030403020204" pitchFamily="34" charset="0"/>
              </a:rPr>
              <a:t> in C, </a:t>
            </a:r>
            <a:r>
              <a:rPr lang="en-US" sz="1600" b="1" dirty="0">
                <a:latin typeface="Source Code Pro" panose="020B0309030403020204" pitchFamily="34" charset="0"/>
                <a:ea typeface="Source Code Pro" panose="020B0309030403020204" pitchFamily="34" charset="0"/>
              </a:rPr>
              <a:t>new</a:t>
            </a:r>
            <a:r>
              <a:rPr lang="en-US" sz="1600" dirty="0">
                <a:latin typeface="Source Sans 3" panose="020B0303030403020204" pitchFamily="34" charset="0"/>
              </a:rPr>
              <a:t> in C++) and grows upwards towards higher addresses.</a:t>
            </a:r>
          </a:p>
        </p:txBody>
      </p:sp>
      <p:sp>
        <p:nvSpPr>
          <p:cNvPr id="11" name="TextBox 10">
            <a:extLst>
              <a:ext uri="{FF2B5EF4-FFF2-40B4-BE49-F238E27FC236}">
                <a16:creationId xmlns:a16="http://schemas.microsoft.com/office/drawing/2014/main" id="{3A132CB3-971B-0B15-5D09-E2C5D095F4AD}"/>
              </a:ext>
            </a:extLst>
          </p:cNvPr>
          <p:cNvSpPr txBox="1"/>
          <p:nvPr/>
        </p:nvSpPr>
        <p:spPr>
          <a:xfrm>
            <a:off x="76200" y="5244258"/>
            <a:ext cx="4191000" cy="1323439"/>
          </a:xfrm>
          <a:prstGeom prst="rect">
            <a:avLst/>
          </a:prstGeom>
          <a:noFill/>
        </p:spPr>
        <p:txBody>
          <a:bodyPr wrap="square" rtlCol="0">
            <a:spAutoFit/>
          </a:bodyPr>
          <a:lstStyle/>
          <a:p>
            <a:pPr algn="ctr"/>
            <a:r>
              <a:rPr lang="en-US" sz="1600" b="1" dirty="0">
                <a:solidFill>
                  <a:schemeClr val="accent1"/>
                </a:solidFill>
                <a:latin typeface="Source Sans 3" panose="020B0303030403020204" pitchFamily="34" charset="0"/>
              </a:rPr>
              <a:t>Data segment</a:t>
            </a:r>
            <a:r>
              <a:rPr lang="en-US" sz="1600" dirty="0">
                <a:latin typeface="Source Sans 3" panose="020B0303030403020204" pitchFamily="34" charset="0"/>
              </a:rPr>
              <a:t>: Used to </a:t>
            </a:r>
            <a:r>
              <a:rPr lang="en-US" sz="1600" b="1" dirty="0">
                <a:solidFill>
                  <a:schemeClr val="accent2"/>
                </a:solidFill>
                <a:latin typeface="Source Sans 3" panose="020B0303030403020204" pitchFamily="34" charset="0"/>
              </a:rPr>
              <a:t>store explicitly initialized global variables and constant</a:t>
            </a:r>
            <a:r>
              <a:rPr lang="en-US" sz="1600" dirty="0">
                <a:latin typeface="Source Sans 3" panose="020B0303030403020204" pitchFamily="34" charset="0"/>
              </a:rPr>
              <a:t>, including the string constants used throughout your code (e.g., </a:t>
            </a:r>
            <a:r>
              <a:rPr lang="en-US" sz="1600"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"apple"</a:t>
            </a:r>
            <a:r>
              <a:rPr lang="en-US" sz="1600" dirty="0">
                <a:latin typeface="Source Sans 3" panose="020B0303030403020204" pitchFamily="34" charset="0"/>
              </a:rPr>
              <a:t>, </a:t>
            </a:r>
            <a:r>
              <a:rPr lang="en-US" sz="1600"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"peach"</a:t>
            </a:r>
            <a:r>
              <a:rPr lang="en-US" sz="1600" dirty="0">
                <a:latin typeface="Source Sans 3" panose="020B0303030403020204" pitchFamily="34" charset="0"/>
              </a:rPr>
              <a:t>, </a:t>
            </a:r>
            <a:r>
              <a:rPr lang="en-US" sz="1600"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"rutabaga"</a:t>
            </a:r>
            <a:r>
              <a:rPr lang="en-US" sz="1600" dirty="0">
                <a:latin typeface="Source Sans 3" panose="020B0303030403020204" pitchFamily="34" charset="0"/>
              </a:rPr>
              <a:t>, </a:t>
            </a:r>
            <a:r>
              <a:rPr lang="en-US" sz="1600"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a:t>
            </a:r>
            <a:r>
              <a:rPr lang="en-US" sz="1600" dirty="0" err="1">
                <a:solidFill>
                  <a:srgbClr val="0432FF"/>
                </a:solidFill>
                <a:latin typeface="Source Code Pro" panose="020B0309030403020204" pitchFamily="34" charset="0"/>
                <a:ea typeface="Source Code Pro" panose="020B0309030403020204" pitchFamily="34" charset="0"/>
                <a:cs typeface="Consolas" panose="020B0609020204030204" pitchFamily="49" charset="0"/>
              </a:rPr>
              <a:t>absquatulation</a:t>
            </a:r>
            <a:r>
              <a:rPr lang="en-US" sz="1600"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a:t>
            </a:r>
            <a:r>
              <a:rPr lang="en-US" sz="1600" dirty="0">
                <a:latin typeface="Source Sans 3" panose="020B0303030403020204" pitchFamily="34" charset="0"/>
                <a:ea typeface="Source Code Pro" panose="020B0309030403020204" pitchFamily="34" charset="0"/>
                <a:cs typeface="Consolas" panose="020B0609020204030204" pitchFamily="49" charset="0"/>
              </a:rPr>
              <a:t>).</a:t>
            </a:r>
            <a:endParaRPr lang="en-US" sz="1600" dirty="0">
              <a:latin typeface="Source Sans 3" panose="020B0303030403020204" pitchFamily="34" charset="0"/>
            </a:endParaRPr>
          </a:p>
        </p:txBody>
      </p:sp>
      <p:sp>
        <p:nvSpPr>
          <p:cNvPr id="12" name="TextBox 11">
            <a:extLst>
              <a:ext uri="{FF2B5EF4-FFF2-40B4-BE49-F238E27FC236}">
                <a16:creationId xmlns:a16="http://schemas.microsoft.com/office/drawing/2014/main" id="{540F6D67-77D0-F0C9-86EF-D4C8DCBE5D5E}"/>
              </a:ext>
            </a:extLst>
          </p:cNvPr>
          <p:cNvSpPr txBox="1"/>
          <p:nvPr/>
        </p:nvSpPr>
        <p:spPr>
          <a:xfrm>
            <a:off x="8151223" y="4951870"/>
            <a:ext cx="3581400" cy="1077218"/>
          </a:xfrm>
          <a:prstGeom prst="rect">
            <a:avLst/>
          </a:prstGeom>
          <a:noFill/>
        </p:spPr>
        <p:txBody>
          <a:bodyPr wrap="square" rtlCol="0">
            <a:spAutoFit/>
          </a:bodyPr>
          <a:lstStyle/>
          <a:p>
            <a:pPr algn="ctr"/>
            <a:r>
              <a:rPr lang="en-US" sz="1600" b="1" dirty="0">
                <a:solidFill>
                  <a:schemeClr val="accent1"/>
                </a:solidFill>
                <a:latin typeface="Source Sans 3" panose="020B0303030403020204" pitchFamily="34" charset="0"/>
              </a:rPr>
              <a:t>Text segment</a:t>
            </a:r>
            <a:r>
              <a:rPr lang="en-US" sz="1600" dirty="0">
                <a:latin typeface="Source Sans 3" panose="020B0303030403020204" pitchFamily="34" charset="0"/>
              </a:rPr>
              <a:t>: Contains the </a:t>
            </a:r>
            <a:r>
              <a:rPr lang="en-US" sz="1600" b="1" dirty="0">
                <a:solidFill>
                  <a:schemeClr val="accent2"/>
                </a:solidFill>
                <a:latin typeface="Source Sans 3" panose="020B0303030403020204" pitchFamily="34" charset="0"/>
              </a:rPr>
              <a:t>compiled</a:t>
            </a:r>
            <a:r>
              <a:rPr lang="en-US" sz="1600" dirty="0">
                <a:latin typeface="Source Sans 3" panose="020B0303030403020204" pitchFamily="34" charset="0"/>
              </a:rPr>
              <a:t> </a:t>
            </a:r>
            <a:r>
              <a:rPr lang="en-US" sz="1600" b="1" dirty="0">
                <a:solidFill>
                  <a:schemeClr val="accent2"/>
                </a:solidFill>
                <a:latin typeface="Source Sans 3" panose="020B0303030403020204" pitchFamily="34" charset="0"/>
              </a:rPr>
              <a:t>machine code </a:t>
            </a:r>
            <a:r>
              <a:rPr lang="en-US" sz="1600" dirty="0">
                <a:latin typeface="Source Sans 3" panose="020B0303030403020204" pitchFamily="34" charset="0"/>
              </a:rPr>
              <a:t>of  the running executable , like </a:t>
            </a:r>
            <a:r>
              <a:rPr lang="en-US" sz="1600" b="1" dirty="0">
                <a:latin typeface="Source Code Pro" panose="020B0309030403020204" pitchFamily="34" charset="0"/>
                <a:ea typeface="Source Code Pro" panose="020B0309030403020204" pitchFamily="34" charset="0"/>
              </a:rPr>
              <a:t>ls</a:t>
            </a:r>
            <a:r>
              <a:rPr lang="en-US" sz="1600" dirty="0">
                <a:latin typeface="Source Sans 3" panose="020B0303030403020204" pitchFamily="34" charset="0"/>
              </a:rPr>
              <a:t>, </a:t>
            </a:r>
            <a:r>
              <a:rPr lang="en-US" sz="1600" b="1" dirty="0">
                <a:latin typeface="Source Code Pro" panose="020B0309030403020204" pitchFamily="34" charset="0"/>
                <a:ea typeface="Source Code Pro" panose="020B0309030403020204" pitchFamily="34" charset="0"/>
              </a:rPr>
              <a:t>emacs</a:t>
            </a:r>
            <a:r>
              <a:rPr lang="en-US" sz="1600" dirty="0">
                <a:latin typeface="Source Sans 3" panose="020B0303030403020204" pitchFamily="34" charset="0"/>
              </a:rPr>
              <a:t>, </a:t>
            </a:r>
            <a:r>
              <a:rPr lang="en-US" sz="1600" b="1" dirty="0">
                <a:latin typeface="Source Code Pro" panose="020B0309030403020204" pitchFamily="34" charset="0"/>
                <a:ea typeface="Source Code Pro" panose="020B0309030403020204" pitchFamily="34" charset="0"/>
              </a:rPr>
              <a:t>triangle</a:t>
            </a:r>
            <a:r>
              <a:rPr lang="en-US" sz="1600" dirty="0">
                <a:latin typeface="Source Sans 3" panose="020B0303030403020204" pitchFamily="34" charset="0"/>
              </a:rPr>
              <a:t>, </a:t>
            </a:r>
            <a:r>
              <a:rPr lang="en-US" sz="1600" b="1" dirty="0">
                <a:latin typeface="Source Code Pro" panose="020B0309030403020204" pitchFamily="34" charset="0"/>
                <a:ea typeface="Source Code Pro" panose="020B0309030403020204" pitchFamily="34" charset="0"/>
              </a:rPr>
              <a:t>sat</a:t>
            </a:r>
            <a:r>
              <a:rPr lang="en-US" sz="1600" dirty="0">
                <a:latin typeface="Source Sans 3" panose="020B0303030403020204" pitchFamily="34" charset="0"/>
              </a:rPr>
              <a:t>, or </a:t>
            </a:r>
            <a:r>
              <a:rPr lang="en-US" sz="1600" b="1" dirty="0">
                <a:latin typeface="Source Code Pro" panose="020B0309030403020204" pitchFamily="34" charset="0"/>
                <a:ea typeface="Source Code Pro" panose="020B0309030403020204" pitchFamily="34" charset="0"/>
              </a:rPr>
              <a:t>automata</a:t>
            </a:r>
          </a:p>
        </p:txBody>
      </p:sp>
      <p:sp>
        <p:nvSpPr>
          <p:cNvPr id="13" name="TextBox 12">
            <a:extLst>
              <a:ext uri="{FF2B5EF4-FFF2-40B4-BE49-F238E27FC236}">
                <a16:creationId xmlns:a16="http://schemas.microsoft.com/office/drawing/2014/main" id="{0A7E1AFC-C6DA-2C54-CB03-2DB856BF8D00}"/>
              </a:ext>
            </a:extLst>
          </p:cNvPr>
          <p:cNvSpPr txBox="1"/>
          <p:nvPr/>
        </p:nvSpPr>
        <p:spPr>
          <a:xfrm>
            <a:off x="8151223" y="3466011"/>
            <a:ext cx="3581400" cy="1323439"/>
          </a:xfrm>
          <a:prstGeom prst="rect">
            <a:avLst/>
          </a:prstGeom>
          <a:noFill/>
        </p:spPr>
        <p:txBody>
          <a:bodyPr wrap="square" rtlCol="0">
            <a:spAutoFit/>
          </a:bodyPr>
          <a:lstStyle/>
          <a:p>
            <a:pPr algn="ctr"/>
            <a:r>
              <a:rPr lang="en-US" sz="1600" b="1" dirty="0">
                <a:solidFill>
                  <a:schemeClr val="accent1"/>
                </a:solidFill>
                <a:latin typeface="Source Sans 3" panose="020B0303030403020204" pitchFamily="34" charset="0"/>
              </a:rPr>
              <a:t>BSS segment</a:t>
            </a:r>
            <a:r>
              <a:rPr lang="en-US" sz="1600" dirty="0">
                <a:latin typeface="Source Sans 3" panose="020B0303030403020204" pitchFamily="34" charset="0"/>
              </a:rPr>
              <a:t>: Used for all </a:t>
            </a:r>
            <a:r>
              <a:rPr lang="en-US" sz="1600" b="1" dirty="0">
                <a:solidFill>
                  <a:schemeClr val="accent2"/>
                </a:solidFill>
                <a:latin typeface="Source Sans 3" panose="020B0303030403020204" pitchFamily="34" charset="0"/>
              </a:rPr>
              <a:t>global variables that aren't explicitly initialized</a:t>
            </a:r>
            <a:r>
              <a:rPr lang="en-US" sz="1600" dirty="0">
                <a:latin typeface="Source Sans 3" panose="020B0303030403020204" pitchFamily="34" charset="0"/>
              </a:rPr>
              <a:t> before </a:t>
            </a:r>
            <a:r>
              <a:rPr lang="en-US" sz="1600" b="1" dirty="0">
                <a:latin typeface="Source Code Pro" panose="020B0309030403020204" pitchFamily="34" charset="0"/>
                <a:ea typeface="Source Code Pro" panose="020B0309030403020204" pitchFamily="34" charset="0"/>
              </a:rPr>
              <a:t>main</a:t>
            </a:r>
            <a:r>
              <a:rPr lang="en-US" sz="1600" dirty="0">
                <a:latin typeface="Source Sans 3" panose="020B0303030403020204" pitchFamily="34" charset="0"/>
              </a:rPr>
              <a:t> is called.  By default, all bytes in this segment start out as zeroes.</a:t>
            </a:r>
            <a:endParaRPr lang="en-US" sz="1600" b="1" dirty="0">
              <a:latin typeface="Source Code Pro" panose="020B0309030403020204" pitchFamily="34" charset="0"/>
              <a:ea typeface="Source Code Pro" panose="020B0309030403020204" pitchFamily="34" charset="0"/>
            </a:endParaRPr>
          </a:p>
        </p:txBody>
      </p:sp>
      <p:sp>
        <p:nvSpPr>
          <p:cNvPr id="14" name="TextBox 13">
            <a:extLst>
              <a:ext uri="{FF2B5EF4-FFF2-40B4-BE49-F238E27FC236}">
                <a16:creationId xmlns:a16="http://schemas.microsoft.com/office/drawing/2014/main" id="{B2F0B86D-8A5C-EF91-D836-8D7DC8DA113E}"/>
              </a:ext>
            </a:extLst>
          </p:cNvPr>
          <p:cNvSpPr txBox="1"/>
          <p:nvPr/>
        </p:nvSpPr>
        <p:spPr>
          <a:xfrm>
            <a:off x="8151223" y="1667752"/>
            <a:ext cx="3581400" cy="1569660"/>
          </a:xfrm>
          <a:prstGeom prst="rect">
            <a:avLst/>
          </a:prstGeom>
          <a:noFill/>
        </p:spPr>
        <p:txBody>
          <a:bodyPr wrap="square" rtlCol="0">
            <a:spAutoFit/>
          </a:bodyPr>
          <a:lstStyle/>
          <a:p>
            <a:pPr algn="ctr"/>
            <a:r>
              <a:rPr lang="en-US" sz="1600" b="1" dirty="0">
                <a:solidFill>
                  <a:schemeClr val="accent1"/>
                </a:solidFill>
                <a:latin typeface="Source Sans 3" panose="020B0303030403020204" pitchFamily="34" charset="0"/>
              </a:rPr>
              <a:t>OS Kernel region</a:t>
            </a:r>
            <a:r>
              <a:rPr lang="en-US" sz="1600" dirty="0">
                <a:latin typeface="Source Sans 3" panose="020B0303030403020204" pitchFamily="34" charset="0"/>
              </a:rPr>
              <a:t>: Used for the </a:t>
            </a:r>
            <a:r>
              <a:rPr lang="en-US" sz="1600" b="1" dirty="0">
                <a:solidFill>
                  <a:schemeClr val="accent2"/>
                </a:solidFill>
                <a:latin typeface="Source Sans 3" panose="020B0303030403020204" pitchFamily="34" charset="0"/>
              </a:rPr>
              <a:t>operating system's kernel, device drivers, </a:t>
            </a:r>
            <a:r>
              <a:rPr lang="en-US" sz="1600" dirty="0">
                <a:latin typeface="Source Sans 3" panose="020B0303030403020204" pitchFamily="34" charset="0"/>
              </a:rPr>
              <a:t>and</a:t>
            </a:r>
            <a:r>
              <a:rPr lang="en-US" sz="1600" b="1" dirty="0">
                <a:solidFill>
                  <a:schemeClr val="accent2"/>
                </a:solidFill>
                <a:latin typeface="Source Sans 3" panose="020B0303030403020204" pitchFamily="34" charset="0"/>
              </a:rPr>
              <a:t> low-level memory management code</a:t>
            </a:r>
            <a:r>
              <a:rPr lang="en-US" sz="1600" dirty="0">
                <a:latin typeface="Source Sans 3" panose="020B0303030403020204" pitchFamily="34" charset="0"/>
              </a:rPr>
              <a:t>. Your code isn’t allowed to access this region and attempts to do so result in a crash.</a:t>
            </a:r>
            <a:endParaRPr lang="en-US" sz="1600" b="1" dirty="0">
              <a:latin typeface="Source Sans 3" panose="020B0303030403020204" pitchFamily="34" charset="0"/>
              <a:ea typeface="Source Code Pro" panose="020B0309030403020204" pitchFamily="34" charset="0"/>
            </a:endParaRPr>
          </a:p>
        </p:txBody>
      </p:sp>
      <p:sp>
        <p:nvSpPr>
          <p:cNvPr id="15" name="TextBox 14">
            <a:extLst>
              <a:ext uri="{FF2B5EF4-FFF2-40B4-BE49-F238E27FC236}">
                <a16:creationId xmlns:a16="http://schemas.microsoft.com/office/drawing/2014/main" id="{49B9FFFE-100E-C063-F9D9-48B361E14A4B}"/>
              </a:ext>
            </a:extLst>
          </p:cNvPr>
          <p:cNvSpPr txBox="1"/>
          <p:nvPr/>
        </p:nvSpPr>
        <p:spPr>
          <a:xfrm>
            <a:off x="78377" y="1713977"/>
            <a:ext cx="4191000" cy="3139321"/>
          </a:xfrm>
          <a:prstGeom prst="rect">
            <a:avLst/>
          </a:prstGeom>
          <a:noFill/>
          <a:ln>
            <a:solidFill>
              <a:schemeClr val="accent1">
                <a:shade val="15000"/>
              </a:schemeClr>
            </a:solidFill>
            <a:prstDash val="dash"/>
          </a:ln>
        </p:spPr>
        <p:txBody>
          <a:bodyPr wrap="square" rtlCol="0">
            <a:spAutoFit/>
          </a:bodyPr>
          <a:lstStyle/>
          <a:p>
            <a:pPr algn="ctr"/>
            <a:r>
              <a:rPr lang="en-US" b="1" dirty="0">
                <a:latin typeface="Source Sans 3" panose="020B0303030403020204" pitchFamily="34" charset="0"/>
              </a:rPr>
              <a:t>this week’s focus</a:t>
            </a:r>
          </a:p>
          <a:p>
            <a:pPr algn="ctr"/>
            <a:endParaRPr lang="en-US" b="1" dirty="0">
              <a:latin typeface="Source Sans 3" panose="020B0303030403020204" pitchFamily="34" charset="0"/>
            </a:endParaRPr>
          </a:p>
          <a:p>
            <a:pPr algn="ctr"/>
            <a:endParaRPr lang="en-US" b="1" dirty="0">
              <a:latin typeface="Source Sans 3" panose="020B0303030403020204" pitchFamily="34" charset="0"/>
            </a:endParaRPr>
          </a:p>
          <a:p>
            <a:pPr algn="ctr"/>
            <a:endParaRPr lang="en-US" b="1" dirty="0">
              <a:latin typeface="Source Sans 3" panose="020B0303030403020204" pitchFamily="34" charset="0"/>
            </a:endParaRPr>
          </a:p>
          <a:p>
            <a:pPr algn="ctr"/>
            <a:endParaRPr lang="en-US" b="1" dirty="0">
              <a:latin typeface="Source Sans 3" panose="020B0303030403020204" pitchFamily="34" charset="0"/>
            </a:endParaRPr>
          </a:p>
          <a:p>
            <a:pPr algn="ctr"/>
            <a:endParaRPr lang="en-US" b="1" dirty="0">
              <a:latin typeface="Source Sans 3" panose="020B0303030403020204" pitchFamily="34" charset="0"/>
            </a:endParaRPr>
          </a:p>
          <a:p>
            <a:pPr algn="ctr"/>
            <a:endParaRPr lang="en-US" b="1" dirty="0">
              <a:latin typeface="Source Sans 3" panose="020B0303030403020204" pitchFamily="34" charset="0"/>
            </a:endParaRPr>
          </a:p>
          <a:p>
            <a:pPr algn="ctr"/>
            <a:endParaRPr lang="en-US" b="1" dirty="0">
              <a:latin typeface="Source Sans 3" panose="020B0303030403020204" pitchFamily="34" charset="0"/>
            </a:endParaRPr>
          </a:p>
          <a:p>
            <a:pPr algn="ctr"/>
            <a:endParaRPr lang="en-US" b="1" dirty="0">
              <a:latin typeface="Source Sans 3" panose="020B0303030403020204" pitchFamily="34" charset="0"/>
            </a:endParaRPr>
          </a:p>
          <a:p>
            <a:pPr algn="ctr"/>
            <a:endParaRPr lang="en-US" b="1" dirty="0">
              <a:latin typeface="Source Sans 3" panose="020B0303030403020204" pitchFamily="34" charset="0"/>
            </a:endParaRPr>
          </a:p>
          <a:p>
            <a:pPr algn="ctr"/>
            <a:endParaRPr lang="en-US" b="1" dirty="0">
              <a:latin typeface="Source Sans 3" panose="020B0303030403020204" pitchFamily="34" charset="0"/>
            </a:endParaRPr>
          </a:p>
        </p:txBody>
      </p:sp>
    </p:spTree>
    <p:extLst>
      <p:ext uri="{BB962C8B-B14F-4D97-AF65-F5344CB8AC3E}">
        <p14:creationId xmlns:p14="http://schemas.microsoft.com/office/powerpoint/2010/main" val="26173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dissolv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dissolve">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2" grpId="0"/>
      <p:bldP spid="13" grpId="0"/>
      <p:bldP spid="14" grpId="0"/>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latin typeface="Source Sans 3" panose="020B0303030403020204" pitchFamily="34" charset="0"/>
              </a:rPr>
              <a:t>Stack Segment Case Study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dirty="0">
                <a:latin typeface="Source Code Pro" panose="020B0309030403020204" pitchFamily="34" charset="0"/>
                <a:ea typeface="Source Code Pro" panose="020B0309030403020204" pitchFamily="34" charset="0"/>
                <a:cs typeface="Courier New" panose="02070309020205020404" pitchFamily="49" charset="0"/>
              </a:rPr>
              <a:t>  </a:t>
            </a:r>
            <a:r>
              <a:rPr lang="en-US" b="0" dirty="0">
                <a:latin typeface="Source Code Pro" panose="020B0309030403020204" pitchFamily="34" charset="0"/>
                <a:ea typeface="Source Code Pro" panose="020B0309030403020204" pitchFamily="34" charset="0"/>
                <a:cs typeface="Courier New" panose="02070309020205020404" pitchFamily="49" charset="0"/>
              </a:rPr>
              <a:t>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dirty="0">
                <a:latin typeface="Source Code Pro" panose="020B0309030403020204" pitchFamily="34" charset="0"/>
                <a:ea typeface="Source Code Pro" panose="020B0309030403020204" pitchFamily="34" charset="0"/>
                <a:cs typeface="Courier New" panose="02070309020205020404" pitchFamily="49" charset="0"/>
              </a:rPr>
              <a:t>   </a:t>
            </a:r>
            <a:r>
              <a:rPr lang="en-US" b="0" dirty="0">
                <a:latin typeface="Source Code Pro" panose="020B0309030403020204" pitchFamily="34" charset="0"/>
                <a:ea typeface="Source Code Pro" panose="020B0309030403020204" pitchFamily="34" charset="0"/>
                <a:cs typeface="Courier New" panose="02070309020205020404" pitchFamily="49" charset="0"/>
              </a:rPr>
              <a:t>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solidFill>
                  <a:srgbClr val="FF0000"/>
                </a:solidFill>
                <a:latin typeface="Source Code Pro" panose="020B0309030403020204" pitchFamily="34" charset="0"/>
                <a:ea typeface="Source Code Pro" panose="020B0309030403020204" pitchFamily="34" charset="0"/>
              </a:rPr>
              <a:t>int main(int </a:t>
            </a:r>
            <a:r>
              <a:rPr lang="en-US" altLang="en-US" sz="1800" dirty="0" err="1">
                <a:solidFill>
                  <a:srgbClr val="FF0000"/>
                </a:solidFill>
                <a:latin typeface="Source Code Pro" panose="020B0309030403020204" pitchFamily="34" charset="0"/>
                <a:ea typeface="Source Code Pro" panose="020B0309030403020204" pitchFamily="34" charset="0"/>
              </a:rPr>
              <a:t>argc</a:t>
            </a:r>
            <a:r>
              <a:rPr lang="en-US" altLang="en-US" sz="1800" dirty="0">
                <a:solidFill>
                  <a:srgbClr val="FF0000"/>
                </a:solidFill>
                <a:latin typeface="Source Code Pro" panose="020B0309030403020204" pitchFamily="34" charset="0"/>
                <a:ea typeface="Source Code Pro" panose="020B0309030403020204" pitchFamily="34" charset="0"/>
              </a:rPr>
              <a:t>, char *</a:t>
            </a:r>
            <a:r>
              <a:rPr lang="en-US" altLang="en-US" sz="1800" dirty="0" err="1">
                <a:solidFill>
                  <a:srgbClr val="FF0000"/>
                </a:solidFill>
                <a:latin typeface="Source Code Pro" panose="020B0309030403020204" pitchFamily="34" charset="0"/>
                <a:ea typeface="Source Code Pro" panose="020B0309030403020204" pitchFamily="34" charset="0"/>
              </a:rPr>
              <a:t>argv</a:t>
            </a:r>
            <a:r>
              <a:rPr lang="en-US" altLang="en-US" sz="1800" dirty="0">
                <a:solidFill>
                  <a:srgbClr val="FF0000"/>
                </a:solidFill>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3" name="Left Brace 2">
            <a:extLst>
              <a:ext uri="{FF2B5EF4-FFF2-40B4-BE49-F238E27FC236}">
                <a16:creationId xmlns:a16="http://schemas.microsoft.com/office/drawing/2014/main" id="{F3C2D3C9-2572-A240-82E1-3BA402C9EA74}"/>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84D3D372-26E4-9446-A972-52EB0F397A86}"/>
              </a:ext>
            </a:extLst>
          </p:cNvPr>
          <p:cNvSpPr txBox="1"/>
          <p:nvPr/>
        </p:nvSpPr>
        <p:spPr>
          <a:xfrm>
            <a:off x="7921672" y="2360354"/>
            <a:ext cx="686405" cy="369332"/>
          </a:xfrm>
          <a:prstGeom prst="rect">
            <a:avLst/>
          </a:prstGeom>
          <a:noFill/>
        </p:spPr>
        <p:txBody>
          <a:bodyPr wrap="none" rtlCol="0">
            <a:spAutoFit/>
          </a:bodyPr>
          <a:lstStyle/>
          <a:p>
            <a:pPr algn="ctr"/>
            <a:r>
              <a:rPr lang="en-US" dirty="0">
                <a:latin typeface="Source Sans 3" panose="020B0303030403020204" pitchFamily="34" charset="0"/>
              </a:rPr>
              <a:t>stack</a:t>
            </a:r>
          </a:p>
        </p:txBody>
      </p:sp>
      <p:sp>
        <p:nvSpPr>
          <p:cNvPr id="8" name="TextBox 7">
            <a:extLst>
              <a:ext uri="{FF2B5EF4-FFF2-40B4-BE49-F238E27FC236}">
                <a16:creationId xmlns:a16="http://schemas.microsoft.com/office/drawing/2014/main" id="{C8249AE3-B991-14A9-DFB6-4C9CD631F0D5}"/>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Tree>
    <p:extLst>
      <p:ext uri="{BB962C8B-B14F-4D97-AF65-F5344CB8AC3E}">
        <p14:creationId xmlns:p14="http://schemas.microsoft.com/office/powerpoint/2010/main" val="286093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500"/>
                                        <p:tgtEl>
                                          <p:spTgt spid="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dissolve">
                                      <p:cBhvr>
                                        <p:cTn id="21" dur="500"/>
                                        <p:tgtEl>
                                          <p:spTgt spid="20"/>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dissolve">
                                      <p:cBhvr>
                                        <p:cTn id="24" dur="500"/>
                                        <p:tgtEl>
                                          <p:spTgt spid="33"/>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dissolve">
                                      <p:cBhvr>
                                        <p:cTn id="27" dur="500"/>
                                        <p:tgtEl>
                                          <p:spTgt spid="34"/>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dissolv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20" grpId="0" animBg="1"/>
      <p:bldP spid="27" grpId="0" animBg="1"/>
      <p:bldP spid="33" grpId="0" animBg="1"/>
      <p:bldP spid="34" grpId="0" animBg="1"/>
      <p:bldP spid="3"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dirty="0">
                <a:latin typeface="Source Code Pro" panose="020B0309030403020204" pitchFamily="34" charset="0"/>
                <a:ea typeface="Source Code Pro" panose="020B0309030403020204" pitchFamily="34" charset="0"/>
                <a:cs typeface="Courier New" panose="02070309020205020404" pitchFamily="49" charset="0"/>
              </a:rPr>
              <a:t>   </a:t>
            </a:r>
            <a:r>
              <a:rPr lang="en-US" b="0" dirty="0">
                <a:latin typeface="Source Code Pro" panose="020B0309030403020204" pitchFamily="34" charset="0"/>
                <a:ea typeface="Source Code Pro" panose="020B0309030403020204" pitchFamily="34" charset="0"/>
                <a:cs typeface="Courier New" panose="02070309020205020404" pitchFamily="49" charset="0"/>
              </a:rPr>
              <a:t>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16" name="Left Brace 15">
            <a:extLst>
              <a:ext uri="{FF2B5EF4-FFF2-40B4-BE49-F238E27FC236}">
                <a16:creationId xmlns:a16="http://schemas.microsoft.com/office/drawing/2014/main" id="{894E3DB2-793B-4E4E-8ED3-989B4A685DE1}"/>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56C95BA6-D910-4E48-B2F3-866A1A4551EB}"/>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12" name="Title 1">
            <a:extLst>
              <a:ext uri="{FF2B5EF4-FFF2-40B4-BE49-F238E27FC236}">
                <a16:creationId xmlns:a16="http://schemas.microsoft.com/office/drawing/2014/main" id="{7F52CFD3-E300-4202-DB5B-B552E3ACF48A}"/>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2" name="Rectangle 3">
            <a:extLst>
              <a:ext uri="{FF2B5EF4-FFF2-40B4-BE49-F238E27FC236}">
                <a16:creationId xmlns:a16="http://schemas.microsoft.com/office/drawing/2014/main" id="{9A629394-C656-0846-B457-8F31EAC81A5F}"/>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3" name="TextBox 2">
            <a:extLst>
              <a:ext uri="{FF2B5EF4-FFF2-40B4-BE49-F238E27FC236}">
                <a16:creationId xmlns:a16="http://schemas.microsoft.com/office/drawing/2014/main" id="{9B299852-A200-7A62-853B-A5AA0710CABE}"/>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Tree>
    <p:extLst>
      <p:ext uri="{BB962C8B-B14F-4D97-AF65-F5344CB8AC3E}">
        <p14:creationId xmlns:p14="http://schemas.microsoft.com/office/powerpoint/2010/main" val="4076379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16" name="Left Brace 15">
            <a:extLst>
              <a:ext uri="{FF2B5EF4-FFF2-40B4-BE49-F238E27FC236}">
                <a16:creationId xmlns:a16="http://schemas.microsoft.com/office/drawing/2014/main" id="{7B575646-CB28-4944-A90C-2B86A4C821CB}"/>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6C45007A-2FA8-1C47-881A-99E73B8F4B71}"/>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8" name="Title 1">
            <a:extLst>
              <a:ext uri="{FF2B5EF4-FFF2-40B4-BE49-F238E27FC236}">
                <a16:creationId xmlns:a16="http://schemas.microsoft.com/office/drawing/2014/main" id="{0DE1D1E5-1DFC-FDE8-37D9-CA017DD08D82}"/>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2" name="Rectangle 3">
            <a:extLst>
              <a:ext uri="{FF2B5EF4-FFF2-40B4-BE49-F238E27FC236}">
                <a16:creationId xmlns:a16="http://schemas.microsoft.com/office/drawing/2014/main" id="{D8791FFE-B8C7-95EB-D52D-8C5D8E4C3416}"/>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3" name="TextBox 2">
            <a:extLst>
              <a:ext uri="{FF2B5EF4-FFF2-40B4-BE49-F238E27FC236}">
                <a16:creationId xmlns:a16="http://schemas.microsoft.com/office/drawing/2014/main" id="{2CD74228-8B0C-6674-7E8C-25F6C2C004FB}"/>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Tree>
    <p:extLst>
      <p:ext uri="{BB962C8B-B14F-4D97-AF65-F5344CB8AC3E}">
        <p14:creationId xmlns:p14="http://schemas.microsoft.com/office/powerpoint/2010/main" val="2594078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3" name="Down Arrow 2">
            <a:extLst>
              <a:ext uri="{FF2B5EF4-FFF2-40B4-BE49-F238E27FC236}">
                <a16:creationId xmlns:a16="http://schemas.microsoft.com/office/drawing/2014/main" id="{15FB9786-96DB-464F-9AC8-9DCB616438E3}"/>
              </a:ext>
            </a:extLst>
          </p:cNvPr>
          <p:cNvSpPr/>
          <p:nvPr/>
        </p:nvSpPr>
        <p:spPr>
          <a:xfrm>
            <a:off x="10373807" y="32766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CF20CB6F-84F1-BBFD-2051-443E1050B5B2}"/>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8" name="TextBox 7">
            <a:extLst>
              <a:ext uri="{FF2B5EF4-FFF2-40B4-BE49-F238E27FC236}">
                <a16:creationId xmlns:a16="http://schemas.microsoft.com/office/drawing/2014/main" id="{85AD7FAD-FBA9-B074-4EA7-4715A73F8CF9}"/>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10" name="Rectangle 9">
            <a:extLst>
              <a:ext uri="{FF2B5EF4-FFF2-40B4-BE49-F238E27FC236}">
                <a16:creationId xmlns:a16="http://schemas.microsoft.com/office/drawing/2014/main" id="{E2003F25-8948-CECD-E99F-A14A662D1D61}"/>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1" name="Rectangle 10">
            <a:extLst>
              <a:ext uri="{FF2B5EF4-FFF2-40B4-BE49-F238E27FC236}">
                <a16:creationId xmlns:a16="http://schemas.microsoft.com/office/drawing/2014/main" id="{DC0CB55F-E193-C50D-F2E2-1A22FD6F3533}"/>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12" name="Rectangle 11">
            <a:extLst>
              <a:ext uri="{FF2B5EF4-FFF2-40B4-BE49-F238E27FC236}">
                <a16:creationId xmlns:a16="http://schemas.microsoft.com/office/drawing/2014/main" id="{0FA84593-AA0E-3BE4-DDC7-0A0920A84D06}"/>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3" name="Rectangle 12">
            <a:extLst>
              <a:ext uri="{FF2B5EF4-FFF2-40B4-BE49-F238E27FC236}">
                <a16:creationId xmlns:a16="http://schemas.microsoft.com/office/drawing/2014/main" id="{BB97070F-E1A9-AEFF-3C23-B75AC89F4D8C}"/>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14" name="Left Brace 13">
            <a:extLst>
              <a:ext uri="{FF2B5EF4-FFF2-40B4-BE49-F238E27FC236}">
                <a16:creationId xmlns:a16="http://schemas.microsoft.com/office/drawing/2014/main" id="{06F2678A-6C89-C684-24B4-C461CB7A52C1}"/>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5A8BCB6E-8535-BBD3-61C3-08414B990218}"/>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16" name="Rectangle 3">
            <a:extLst>
              <a:ext uri="{FF2B5EF4-FFF2-40B4-BE49-F238E27FC236}">
                <a16:creationId xmlns:a16="http://schemas.microsoft.com/office/drawing/2014/main" id="{16E9529E-84C5-BCD6-6C9F-A66BF6BF8908}"/>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19" name="TextBox 18">
            <a:extLst>
              <a:ext uri="{FF2B5EF4-FFF2-40B4-BE49-F238E27FC236}">
                <a16:creationId xmlns:a16="http://schemas.microsoft.com/office/drawing/2014/main" id="{46197E90-D4D6-3C84-D047-DEA431EF2FF1}"/>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Tree>
    <p:extLst>
      <p:ext uri="{BB962C8B-B14F-4D97-AF65-F5344CB8AC3E}">
        <p14:creationId xmlns:p14="http://schemas.microsoft.com/office/powerpoint/2010/main" val="2753487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func1</a:t>
            </a: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 </a:t>
            </a:r>
          </a:p>
        </p:txBody>
      </p:sp>
      <p:sp>
        <p:nvSpPr>
          <p:cNvPr id="16" name="Left Brace 15">
            <a:extLst>
              <a:ext uri="{FF2B5EF4-FFF2-40B4-BE49-F238E27FC236}">
                <a16:creationId xmlns:a16="http://schemas.microsoft.com/office/drawing/2014/main" id="{24979802-B715-894A-BA68-20A575ABB384}"/>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itle 1">
            <a:extLst>
              <a:ext uri="{FF2B5EF4-FFF2-40B4-BE49-F238E27FC236}">
                <a16:creationId xmlns:a16="http://schemas.microsoft.com/office/drawing/2014/main" id="{EC50E520-A570-D93B-AA5F-4734DD1FFEEB}"/>
              </a:ext>
            </a:extLst>
          </p:cNvPr>
          <p:cNvSpPr>
            <a:spLocks noGrp="1"/>
          </p:cNvSpPr>
          <p:nvPr>
            <p:ph type="title"/>
          </p:nvPr>
        </p:nvSpPr>
        <p:spPr/>
        <p:txBody>
          <a:bodyPr/>
          <a:lstStyle/>
          <a:p>
            <a:r>
              <a:rPr lang="en-US" dirty="0">
                <a:latin typeface="Source Sans 3" panose="020B0303030403020204" pitchFamily="34" charset="0"/>
              </a:rPr>
              <a:t>Stack Segment Case Study</a:t>
            </a:r>
          </a:p>
        </p:txBody>
      </p:sp>
      <p:sp>
        <p:nvSpPr>
          <p:cNvPr id="2" name="Rectangle 3">
            <a:extLst>
              <a:ext uri="{FF2B5EF4-FFF2-40B4-BE49-F238E27FC236}">
                <a16:creationId xmlns:a16="http://schemas.microsoft.com/office/drawing/2014/main" id="{0927E939-1C0D-2187-D00E-E033D2DC7EC3}"/>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solidFill>
                  <a:srgbClr val="FF0000"/>
                </a:solidFill>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3" name="TextBox 2">
            <a:extLst>
              <a:ext uri="{FF2B5EF4-FFF2-40B4-BE49-F238E27FC236}">
                <a16:creationId xmlns:a16="http://schemas.microsoft.com/office/drawing/2014/main" id="{90A372F1-1315-0B07-CD1E-72776BB546C5}"/>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
        <p:nvSpPr>
          <p:cNvPr id="6" name="TextBox 5">
            <a:extLst>
              <a:ext uri="{FF2B5EF4-FFF2-40B4-BE49-F238E27FC236}">
                <a16:creationId xmlns:a16="http://schemas.microsoft.com/office/drawing/2014/main" id="{B4F735FE-B76C-04D2-3FAC-E1C64C8EC4C2}"/>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9" name="TextBox 8">
            <a:extLst>
              <a:ext uri="{FF2B5EF4-FFF2-40B4-BE49-F238E27FC236}">
                <a16:creationId xmlns:a16="http://schemas.microsoft.com/office/drawing/2014/main" id="{7B8223AC-17D3-4369-8936-C5F01C03EF29}"/>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10" name="Rectangle 9">
            <a:extLst>
              <a:ext uri="{FF2B5EF4-FFF2-40B4-BE49-F238E27FC236}">
                <a16:creationId xmlns:a16="http://schemas.microsoft.com/office/drawing/2014/main" id="{8AFEADCD-1C18-54FF-45DD-0030B7C50825}"/>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1" name="Rectangle 10">
            <a:extLst>
              <a:ext uri="{FF2B5EF4-FFF2-40B4-BE49-F238E27FC236}">
                <a16:creationId xmlns:a16="http://schemas.microsoft.com/office/drawing/2014/main" id="{63CF1F2C-14D6-B8F1-6E42-B9CB8859D339}"/>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12" name="Rectangle 11">
            <a:extLst>
              <a:ext uri="{FF2B5EF4-FFF2-40B4-BE49-F238E27FC236}">
                <a16:creationId xmlns:a16="http://schemas.microsoft.com/office/drawing/2014/main" id="{4F47B406-2405-EB32-DB5B-6683347B24D5}"/>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3" name="Rectangle 12">
            <a:extLst>
              <a:ext uri="{FF2B5EF4-FFF2-40B4-BE49-F238E27FC236}">
                <a16:creationId xmlns:a16="http://schemas.microsoft.com/office/drawing/2014/main" id="{4DF8C2E5-6BF5-F788-B071-BE68AF72297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Tree>
    <p:extLst>
      <p:ext uri="{BB962C8B-B14F-4D97-AF65-F5344CB8AC3E}">
        <p14:creationId xmlns:p14="http://schemas.microsoft.com/office/powerpoint/2010/main" val="1749661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Source Code Pro" panose="020B0309030403020204" pitchFamily="34" charset="0"/>
                <a:ea typeface="Source Code Pro" panose="020B0309030403020204" pitchFamily="34" charset="0"/>
                <a:cs typeface="Courier New" panose="02070309020205020404" pitchFamily="49" charset="0"/>
              </a:rPr>
              <a:t>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99</a:t>
            </a:r>
          </a:p>
        </p:txBody>
      </p:sp>
      <p:sp>
        <p:nvSpPr>
          <p:cNvPr id="8" name="Title 1">
            <a:extLst>
              <a:ext uri="{FF2B5EF4-FFF2-40B4-BE49-F238E27FC236}">
                <a16:creationId xmlns:a16="http://schemas.microsoft.com/office/drawing/2014/main" id="{60936630-1FC5-9966-7443-0524415CAE02}"/>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3" name="Left Brace 2">
            <a:extLst>
              <a:ext uri="{FF2B5EF4-FFF2-40B4-BE49-F238E27FC236}">
                <a16:creationId xmlns:a16="http://schemas.microsoft.com/office/drawing/2014/main" id="{5426A0A0-8D68-4E2B-D341-57CEF927110A}"/>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1BEAFDD2-E15A-F18D-5EBF-C7A5D5FB726A}"/>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9" name="TextBox 8">
            <a:extLst>
              <a:ext uri="{FF2B5EF4-FFF2-40B4-BE49-F238E27FC236}">
                <a16:creationId xmlns:a16="http://schemas.microsoft.com/office/drawing/2014/main" id="{8ED52ACE-15D0-07A5-73C9-79DC2BED08A9}"/>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10" name="Rectangle 9">
            <a:extLst>
              <a:ext uri="{FF2B5EF4-FFF2-40B4-BE49-F238E27FC236}">
                <a16:creationId xmlns:a16="http://schemas.microsoft.com/office/drawing/2014/main" id="{9B09E921-6544-8C61-1152-5AEBD6055F39}"/>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1" name="Rectangle 10">
            <a:extLst>
              <a:ext uri="{FF2B5EF4-FFF2-40B4-BE49-F238E27FC236}">
                <a16:creationId xmlns:a16="http://schemas.microsoft.com/office/drawing/2014/main" id="{AA3983BB-868C-A752-94BC-D676A9B3A850}"/>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12" name="Rectangle 11">
            <a:extLst>
              <a:ext uri="{FF2B5EF4-FFF2-40B4-BE49-F238E27FC236}">
                <a16:creationId xmlns:a16="http://schemas.microsoft.com/office/drawing/2014/main" id="{369B50E5-C2E9-28C7-D013-FF8A7397E705}"/>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3" name="Rectangle 12">
            <a:extLst>
              <a:ext uri="{FF2B5EF4-FFF2-40B4-BE49-F238E27FC236}">
                <a16:creationId xmlns:a16="http://schemas.microsoft.com/office/drawing/2014/main" id="{9915D9DB-3D51-A4BA-410C-5C9A9F07D858}"/>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14" name="Rectangle 3">
            <a:extLst>
              <a:ext uri="{FF2B5EF4-FFF2-40B4-BE49-F238E27FC236}">
                <a16:creationId xmlns:a16="http://schemas.microsoft.com/office/drawing/2014/main" id="{58E3E9DD-2AF9-DE66-BD84-008F496FF5D7}"/>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15" name="TextBox 14">
            <a:extLst>
              <a:ext uri="{FF2B5EF4-FFF2-40B4-BE49-F238E27FC236}">
                <a16:creationId xmlns:a16="http://schemas.microsoft.com/office/drawing/2014/main" id="{4B5CE62B-682E-7CE0-3207-3395C61983A3}"/>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Tree>
    <p:extLst>
      <p:ext uri="{BB962C8B-B14F-4D97-AF65-F5344CB8AC3E}">
        <p14:creationId xmlns:p14="http://schemas.microsoft.com/office/powerpoint/2010/main" val="2953969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14" name="Down Arrow 13">
            <a:extLst>
              <a:ext uri="{FF2B5EF4-FFF2-40B4-BE49-F238E27FC236}">
                <a16:creationId xmlns:a16="http://schemas.microsoft.com/office/drawing/2014/main" id="{2A865A33-511A-1C46-993D-63443118BC20}"/>
              </a:ext>
            </a:extLst>
          </p:cNvPr>
          <p:cNvSpPr/>
          <p:nvPr/>
        </p:nvSpPr>
        <p:spPr>
          <a:xfrm>
            <a:off x="10373807" y="4514671"/>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C7AD13E2-949C-292E-82BD-DEA73EED6B64}"/>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37" name="TextBox 36">
            <a:extLst>
              <a:ext uri="{FF2B5EF4-FFF2-40B4-BE49-F238E27FC236}">
                <a16:creationId xmlns:a16="http://schemas.microsoft.com/office/drawing/2014/main" id="{5B4BE2FA-87F5-5F27-E0B8-393749B9EEDC}"/>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Source Code Pro" panose="020B0309030403020204" pitchFamily="34" charset="0"/>
                <a:ea typeface="Source Code Pro" panose="020B0309030403020204" pitchFamily="34" charset="0"/>
                <a:cs typeface="Courier New" panose="02070309020205020404" pitchFamily="49" charset="0"/>
              </a:rPr>
              <a:t>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mn-lt"/>
                <a:cs typeface="Courier New" panose="02070309020205020404" pitchFamily="49" charset="0"/>
              </a:rPr>
              <a:t> </a:t>
            </a:r>
          </a:p>
        </p:txBody>
      </p:sp>
      <p:sp>
        <p:nvSpPr>
          <p:cNvPr id="38" name="Rectangle 37">
            <a:extLst>
              <a:ext uri="{FF2B5EF4-FFF2-40B4-BE49-F238E27FC236}">
                <a16:creationId xmlns:a16="http://schemas.microsoft.com/office/drawing/2014/main" id="{B5653009-4A58-2806-F541-35BD5F4B7993}"/>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99</a:t>
            </a:r>
          </a:p>
        </p:txBody>
      </p:sp>
      <p:sp>
        <p:nvSpPr>
          <p:cNvPr id="39" name="Left Brace 38">
            <a:extLst>
              <a:ext uri="{FF2B5EF4-FFF2-40B4-BE49-F238E27FC236}">
                <a16:creationId xmlns:a16="http://schemas.microsoft.com/office/drawing/2014/main" id="{1347C504-F25C-8BFE-B8AF-7E1B99D24A52}"/>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TextBox 39">
            <a:extLst>
              <a:ext uri="{FF2B5EF4-FFF2-40B4-BE49-F238E27FC236}">
                <a16:creationId xmlns:a16="http://schemas.microsoft.com/office/drawing/2014/main" id="{76878967-826C-2918-B41C-42C8C660EF79}"/>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41" name="TextBox 40">
            <a:extLst>
              <a:ext uri="{FF2B5EF4-FFF2-40B4-BE49-F238E27FC236}">
                <a16:creationId xmlns:a16="http://schemas.microsoft.com/office/drawing/2014/main" id="{FCC32C84-8216-F44E-2504-745655F952F0}"/>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42" name="Rectangle 41">
            <a:extLst>
              <a:ext uri="{FF2B5EF4-FFF2-40B4-BE49-F238E27FC236}">
                <a16:creationId xmlns:a16="http://schemas.microsoft.com/office/drawing/2014/main" id="{98043FC3-DBA5-73E1-1D9C-574DFC44CB9E}"/>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43" name="Rectangle 42">
            <a:extLst>
              <a:ext uri="{FF2B5EF4-FFF2-40B4-BE49-F238E27FC236}">
                <a16:creationId xmlns:a16="http://schemas.microsoft.com/office/drawing/2014/main" id="{D03AD4A9-C179-A864-D8CD-16E2384CC616}"/>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44" name="Rectangle 43">
            <a:extLst>
              <a:ext uri="{FF2B5EF4-FFF2-40B4-BE49-F238E27FC236}">
                <a16:creationId xmlns:a16="http://schemas.microsoft.com/office/drawing/2014/main" id="{35C97CC5-86C8-B88A-EE87-E1ABA6316E64}"/>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45" name="Rectangle 44">
            <a:extLst>
              <a:ext uri="{FF2B5EF4-FFF2-40B4-BE49-F238E27FC236}">
                <a16:creationId xmlns:a16="http://schemas.microsoft.com/office/drawing/2014/main" id="{04EA1447-D416-0C01-64A6-68DF2F9004E0}"/>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46" name="Rectangle 3">
            <a:extLst>
              <a:ext uri="{FF2B5EF4-FFF2-40B4-BE49-F238E27FC236}">
                <a16:creationId xmlns:a16="http://schemas.microsoft.com/office/drawing/2014/main" id="{3EE42BEF-87BE-3F82-0EB5-96B768A2F3F6}"/>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47" name="TextBox 46">
            <a:extLst>
              <a:ext uri="{FF2B5EF4-FFF2-40B4-BE49-F238E27FC236}">
                <a16:creationId xmlns:a16="http://schemas.microsoft.com/office/drawing/2014/main" id="{4B4EE68E-8E41-1C6C-E287-2C5F0234B5D1}"/>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Tree>
    <p:extLst>
      <p:ext uri="{BB962C8B-B14F-4D97-AF65-F5344CB8AC3E}">
        <p14:creationId xmlns:p14="http://schemas.microsoft.com/office/powerpoint/2010/main" val="2572233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31" name="TextBox 30">
            <a:extLst>
              <a:ext uri="{FF2B5EF4-FFF2-40B4-BE49-F238E27FC236}">
                <a16:creationId xmlns:a16="http://schemas.microsoft.com/office/drawing/2014/main" id="{AF7FE59C-F60B-0B42-AA7F-00BFE4868939}"/>
              </a:ext>
            </a:extLst>
          </p:cNvPr>
          <p:cNvSpPr txBox="1"/>
          <p:nvPr/>
        </p:nvSpPr>
        <p:spPr>
          <a:xfrm>
            <a:off x="9383207" y="4514671"/>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func2</a:t>
            </a: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 </a:t>
            </a:r>
          </a:p>
        </p:txBody>
      </p:sp>
      <p:sp>
        <p:nvSpPr>
          <p:cNvPr id="8" name="Title 1">
            <a:extLst>
              <a:ext uri="{FF2B5EF4-FFF2-40B4-BE49-F238E27FC236}">
                <a16:creationId xmlns:a16="http://schemas.microsoft.com/office/drawing/2014/main" id="{7178B21B-A0D7-2032-B11E-F0D2E221C921}"/>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2" name="TextBox 1">
            <a:extLst>
              <a:ext uri="{FF2B5EF4-FFF2-40B4-BE49-F238E27FC236}">
                <a16:creationId xmlns:a16="http://schemas.microsoft.com/office/drawing/2014/main" id="{71533FF1-1398-E921-89A9-285AE7976FC0}"/>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Source Code Pro" panose="020B0309030403020204" pitchFamily="34" charset="0"/>
                <a:ea typeface="Source Code Pro" panose="020B0309030403020204" pitchFamily="34" charset="0"/>
                <a:cs typeface="Courier New" panose="02070309020205020404" pitchFamily="49" charset="0"/>
              </a:rPr>
              <a:t>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mn-lt"/>
                <a:cs typeface="Courier New" panose="02070309020205020404" pitchFamily="49" charset="0"/>
              </a:rPr>
              <a:t> </a:t>
            </a:r>
          </a:p>
        </p:txBody>
      </p:sp>
      <p:sp>
        <p:nvSpPr>
          <p:cNvPr id="3" name="Rectangle 2">
            <a:extLst>
              <a:ext uri="{FF2B5EF4-FFF2-40B4-BE49-F238E27FC236}">
                <a16:creationId xmlns:a16="http://schemas.microsoft.com/office/drawing/2014/main" id="{84498A48-854B-7439-823A-565AED4DC6E4}"/>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99</a:t>
            </a:r>
          </a:p>
        </p:txBody>
      </p:sp>
      <p:sp>
        <p:nvSpPr>
          <p:cNvPr id="6" name="TextBox 5">
            <a:extLst>
              <a:ext uri="{FF2B5EF4-FFF2-40B4-BE49-F238E27FC236}">
                <a16:creationId xmlns:a16="http://schemas.microsoft.com/office/drawing/2014/main" id="{433D94D7-92A6-A841-5D01-60BA70F461AF}"/>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9" name="TextBox 8">
            <a:extLst>
              <a:ext uri="{FF2B5EF4-FFF2-40B4-BE49-F238E27FC236}">
                <a16:creationId xmlns:a16="http://schemas.microsoft.com/office/drawing/2014/main" id="{7C349C13-A407-56C4-7761-723EA251CDF5}"/>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10" name="Rectangle 9">
            <a:extLst>
              <a:ext uri="{FF2B5EF4-FFF2-40B4-BE49-F238E27FC236}">
                <a16:creationId xmlns:a16="http://schemas.microsoft.com/office/drawing/2014/main" id="{D693C2F2-ABE2-DB6D-89F7-8CEB1F3AD9B1}"/>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1" name="Rectangle 10">
            <a:extLst>
              <a:ext uri="{FF2B5EF4-FFF2-40B4-BE49-F238E27FC236}">
                <a16:creationId xmlns:a16="http://schemas.microsoft.com/office/drawing/2014/main" id="{550AD620-847C-7CB9-4DD5-B77D019292B8}"/>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12" name="Rectangle 11">
            <a:extLst>
              <a:ext uri="{FF2B5EF4-FFF2-40B4-BE49-F238E27FC236}">
                <a16:creationId xmlns:a16="http://schemas.microsoft.com/office/drawing/2014/main" id="{96B5E367-8BD7-B9CA-3C7F-ADDC535C62C6}"/>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3" name="Rectangle 12">
            <a:extLst>
              <a:ext uri="{FF2B5EF4-FFF2-40B4-BE49-F238E27FC236}">
                <a16:creationId xmlns:a16="http://schemas.microsoft.com/office/drawing/2014/main" id="{6D8B91C5-F0D8-9BE0-34C3-A87926D79F85}"/>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15" name="Rectangle 3">
            <a:extLst>
              <a:ext uri="{FF2B5EF4-FFF2-40B4-BE49-F238E27FC236}">
                <a16:creationId xmlns:a16="http://schemas.microsoft.com/office/drawing/2014/main" id="{D6E16320-DC55-4A34-44C5-71D51ED5227A}"/>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solidFill>
                  <a:srgbClr val="FF0000"/>
                </a:solidFill>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18" name="TextBox 17">
            <a:extLst>
              <a:ext uri="{FF2B5EF4-FFF2-40B4-BE49-F238E27FC236}">
                <a16:creationId xmlns:a16="http://schemas.microsoft.com/office/drawing/2014/main" id="{4BC070C3-AFC8-B017-EEDB-BF4B7C3680F0}"/>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
        <p:nvSpPr>
          <p:cNvPr id="19" name="Left Brace 18">
            <a:extLst>
              <a:ext uri="{FF2B5EF4-FFF2-40B4-BE49-F238E27FC236}">
                <a16:creationId xmlns:a16="http://schemas.microsoft.com/office/drawing/2014/main" id="{E1796923-1E45-9DA8-C985-6FECF2BF424C}"/>
              </a:ext>
            </a:extLst>
          </p:cNvPr>
          <p:cNvSpPr/>
          <p:nvPr/>
        </p:nvSpPr>
        <p:spPr>
          <a:xfrm>
            <a:off x="8686800" y="1837014"/>
            <a:ext cx="381000" cy="3877986"/>
          </a:xfrm>
          <a:prstGeom prst="leftBrace">
            <a:avLst>
              <a:gd name="adj1" fmla="val 8333"/>
              <a:gd name="adj2" fmla="val 18269"/>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958644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5A52F-896B-9111-DF05-63CF275BE1F4}"/>
            </a:ext>
          </a:extLst>
        </p:cNvPr>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ACA9972-9572-D2D9-2CBC-041430124048}"/>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84365682-69DA-F710-A1B2-EC6ED87EED2A}"/>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31" name="TextBox 30">
            <a:extLst>
              <a:ext uri="{FF2B5EF4-FFF2-40B4-BE49-F238E27FC236}">
                <a16:creationId xmlns:a16="http://schemas.microsoft.com/office/drawing/2014/main" id="{52640539-339C-1DE9-5454-9DF73018AE6C}"/>
              </a:ext>
            </a:extLst>
          </p:cNvPr>
          <p:cNvSpPr txBox="1"/>
          <p:nvPr/>
        </p:nvSpPr>
        <p:spPr>
          <a:xfrm>
            <a:off x="9383207" y="4514671"/>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func2</a:t>
            </a: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 </a:t>
            </a:r>
          </a:p>
        </p:txBody>
      </p:sp>
      <p:sp>
        <p:nvSpPr>
          <p:cNvPr id="8" name="Title 1">
            <a:extLst>
              <a:ext uri="{FF2B5EF4-FFF2-40B4-BE49-F238E27FC236}">
                <a16:creationId xmlns:a16="http://schemas.microsoft.com/office/drawing/2014/main" id="{DBBA9719-5FB6-0584-38D2-D3481D6DCCF4}"/>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2" name="TextBox 1">
            <a:extLst>
              <a:ext uri="{FF2B5EF4-FFF2-40B4-BE49-F238E27FC236}">
                <a16:creationId xmlns:a16="http://schemas.microsoft.com/office/drawing/2014/main" id="{696372EB-D14B-089E-81BB-77AC7C310E36}"/>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Source Code Pro" panose="020B0309030403020204" pitchFamily="34" charset="0"/>
                <a:ea typeface="Source Code Pro" panose="020B0309030403020204" pitchFamily="34" charset="0"/>
                <a:cs typeface="Courier New" panose="02070309020205020404" pitchFamily="49" charset="0"/>
              </a:rPr>
              <a:t>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mn-lt"/>
                <a:cs typeface="Courier New" panose="02070309020205020404" pitchFamily="49" charset="0"/>
              </a:rPr>
              <a:t> </a:t>
            </a:r>
          </a:p>
        </p:txBody>
      </p:sp>
      <p:sp>
        <p:nvSpPr>
          <p:cNvPr id="3" name="Rectangle 2">
            <a:extLst>
              <a:ext uri="{FF2B5EF4-FFF2-40B4-BE49-F238E27FC236}">
                <a16:creationId xmlns:a16="http://schemas.microsoft.com/office/drawing/2014/main" id="{FFAFC45A-DA54-9F2C-FE04-8E8923469ACD}"/>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99</a:t>
            </a:r>
          </a:p>
        </p:txBody>
      </p:sp>
      <p:sp>
        <p:nvSpPr>
          <p:cNvPr id="6" name="TextBox 5">
            <a:extLst>
              <a:ext uri="{FF2B5EF4-FFF2-40B4-BE49-F238E27FC236}">
                <a16:creationId xmlns:a16="http://schemas.microsoft.com/office/drawing/2014/main" id="{C19790AA-AD5F-26B9-9AD6-F737B203868B}"/>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9" name="TextBox 8">
            <a:extLst>
              <a:ext uri="{FF2B5EF4-FFF2-40B4-BE49-F238E27FC236}">
                <a16:creationId xmlns:a16="http://schemas.microsoft.com/office/drawing/2014/main" id="{FC61F574-891E-65B3-8FC5-580BC358E80B}"/>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10" name="Rectangle 9">
            <a:extLst>
              <a:ext uri="{FF2B5EF4-FFF2-40B4-BE49-F238E27FC236}">
                <a16:creationId xmlns:a16="http://schemas.microsoft.com/office/drawing/2014/main" id="{BB570108-F9EF-625C-8BC7-8F3B5B96B3C0}"/>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1" name="Rectangle 10">
            <a:extLst>
              <a:ext uri="{FF2B5EF4-FFF2-40B4-BE49-F238E27FC236}">
                <a16:creationId xmlns:a16="http://schemas.microsoft.com/office/drawing/2014/main" id="{A6B495BA-048A-E294-137A-4B89CC8C3D9F}"/>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12" name="Rectangle 11">
            <a:extLst>
              <a:ext uri="{FF2B5EF4-FFF2-40B4-BE49-F238E27FC236}">
                <a16:creationId xmlns:a16="http://schemas.microsoft.com/office/drawing/2014/main" id="{CAAB2301-26FA-38CE-1F8D-911365E6AD90}"/>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3" name="Rectangle 12">
            <a:extLst>
              <a:ext uri="{FF2B5EF4-FFF2-40B4-BE49-F238E27FC236}">
                <a16:creationId xmlns:a16="http://schemas.microsoft.com/office/drawing/2014/main" id="{605F9D71-471C-6A99-3DEE-0179B7E5B426}"/>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15" name="Rectangle 3">
            <a:extLst>
              <a:ext uri="{FF2B5EF4-FFF2-40B4-BE49-F238E27FC236}">
                <a16:creationId xmlns:a16="http://schemas.microsoft.com/office/drawing/2014/main" id="{F23E3570-51F1-C23D-3F3C-72D8A4081B9E}"/>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18" name="TextBox 17">
            <a:extLst>
              <a:ext uri="{FF2B5EF4-FFF2-40B4-BE49-F238E27FC236}">
                <a16:creationId xmlns:a16="http://schemas.microsoft.com/office/drawing/2014/main" id="{E78C2057-B338-2E3B-E607-1872A6C2308F}"/>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
        <p:nvSpPr>
          <p:cNvPr id="4" name="TextBox 3">
            <a:extLst>
              <a:ext uri="{FF2B5EF4-FFF2-40B4-BE49-F238E27FC236}">
                <a16:creationId xmlns:a16="http://schemas.microsoft.com/office/drawing/2014/main" id="{F54CDB10-3E33-8505-EC39-DD3A869BE2AC}"/>
              </a:ext>
            </a:extLst>
          </p:cNvPr>
          <p:cNvSpPr txBox="1"/>
          <p:nvPr/>
        </p:nvSpPr>
        <p:spPr>
          <a:xfrm>
            <a:off x="9383207" y="4514671"/>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func2</a:t>
            </a:r>
          </a:p>
          <a:p>
            <a:pPr algn="l"/>
            <a:endParaRPr lang="en-US" b="0" dirty="0">
              <a:latin typeface="+mn-lt"/>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d</a:t>
            </a:r>
          </a:p>
          <a:p>
            <a:pPr algn="l"/>
            <a:r>
              <a:rPr lang="en-US" b="0" dirty="0">
                <a:latin typeface="+mn-lt"/>
                <a:cs typeface="Courier New" panose="02070309020205020404" pitchFamily="49" charset="0"/>
              </a:rPr>
              <a:t> </a:t>
            </a:r>
          </a:p>
        </p:txBody>
      </p:sp>
      <p:sp>
        <p:nvSpPr>
          <p:cNvPr id="16" name="Rectangle 15">
            <a:extLst>
              <a:ext uri="{FF2B5EF4-FFF2-40B4-BE49-F238E27FC236}">
                <a16:creationId xmlns:a16="http://schemas.microsoft.com/office/drawing/2014/main" id="{8E9BD4C0-3316-9B71-4CE3-E6E7024E9E96}"/>
              </a:ext>
            </a:extLst>
          </p:cNvPr>
          <p:cNvSpPr/>
          <p:nvPr/>
        </p:nvSpPr>
        <p:spPr bwMode="auto">
          <a:xfrm>
            <a:off x="9719309" y="5018543"/>
            <a:ext cx="49149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a:t>
            </a:r>
          </a:p>
        </p:txBody>
      </p:sp>
      <p:sp>
        <p:nvSpPr>
          <p:cNvPr id="17" name="Left Brace 16">
            <a:extLst>
              <a:ext uri="{FF2B5EF4-FFF2-40B4-BE49-F238E27FC236}">
                <a16:creationId xmlns:a16="http://schemas.microsoft.com/office/drawing/2014/main" id="{E047D909-7C6F-1B42-783C-EC7DFBE9B37E}"/>
              </a:ext>
            </a:extLst>
          </p:cNvPr>
          <p:cNvSpPr/>
          <p:nvPr/>
        </p:nvSpPr>
        <p:spPr>
          <a:xfrm>
            <a:off x="8686800" y="1837014"/>
            <a:ext cx="381000" cy="3877986"/>
          </a:xfrm>
          <a:prstGeom prst="leftBrace">
            <a:avLst>
              <a:gd name="adj1" fmla="val 8333"/>
              <a:gd name="adj2" fmla="val 18269"/>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52860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27FF6-8A71-4DA5-62C9-4A6B1B44E79C}"/>
            </a:ext>
          </a:extLst>
        </p:cNvPr>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336731F-AF28-44DE-5E0D-16F326068E08}"/>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08BA1EC7-B8C4-B755-06F3-512EC9B070C1}"/>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31" name="TextBox 30">
            <a:extLst>
              <a:ext uri="{FF2B5EF4-FFF2-40B4-BE49-F238E27FC236}">
                <a16:creationId xmlns:a16="http://schemas.microsoft.com/office/drawing/2014/main" id="{8EC1C9C2-0E18-FD3C-6D70-DBDE60A01585}"/>
              </a:ext>
            </a:extLst>
          </p:cNvPr>
          <p:cNvSpPr txBox="1"/>
          <p:nvPr/>
        </p:nvSpPr>
        <p:spPr>
          <a:xfrm>
            <a:off x="9383207" y="4514671"/>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func2</a:t>
            </a: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 </a:t>
            </a:r>
          </a:p>
        </p:txBody>
      </p:sp>
      <p:sp>
        <p:nvSpPr>
          <p:cNvPr id="8" name="Title 1">
            <a:extLst>
              <a:ext uri="{FF2B5EF4-FFF2-40B4-BE49-F238E27FC236}">
                <a16:creationId xmlns:a16="http://schemas.microsoft.com/office/drawing/2014/main" id="{BCF7A42C-1DD1-4D9D-D42B-E16220BBCAD7}"/>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2" name="TextBox 1">
            <a:extLst>
              <a:ext uri="{FF2B5EF4-FFF2-40B4-BE49-F238E27FC236}">
                <a16:creationId xmlns:a16="http://schemas.microsoft.com/office/drawing/2014/main" id="{EAD81EA9-B6F5-7998-154E-2997AC8BF34F}"/>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Source Code Pro" panose="020B0309030403020204" pitchFamily="34" charset="0"/>
                <a:ea typeface="Source Code Pro" panose="020B0309030403020204" pitchFamily="34" charset="0"/>
                <a:cs typeface="Courier New" panose="02070309020205020404" pitchFamily="49" charset="0"/>
              </a:rPr>
              <a:t>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mn-lt"/>
                <a:cs typeface="Courier New" panose="02070309020205020404" pitchFamily="49" charset="0"/>
              </a:rPr>
              <a:t> </a:t>
            </a:r>
          </a:p>
        </p:txBody>
      </p:sp>
      <p:sp>
        <p:nvSpPr>
          <p:cNvPr id="3" name="Rectangle 2">
            <a:extLst>
              <a:ext uri="{FF2B5EF4-FFF2-40B4-BE49-F238E27FC236}">
                <a16:creationId xmlns:a16="http://schemas.microsoft.com/office/drawing/2014/main" id="{1DC6BB5C-61EB-83A7-2BAA-328134E5F132}"/>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99</a:t>
            </a:r>
          </a:p>
        </p:txBody>
      </p:sp>
      <p:sp>
        <p:nvSpPr>
          <p:cNvPr id="6" name="TextBox 5">
            <a:extLst>
              <a:ext uri="{FF2B5EF4-FFF2-40B4-BE49-F238E27FC236}">
                <a16:creationId xmlns:a16="http://schemas.microsoft.com/office/drawing/2014/main" id="{7D249CA3-431D-6BEA-58FC-701D7F7DA7E0}"/>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9" name="TextBox 8">
            <a:extLst>
              <a:ext uri="{FF2B5EF4-FFF2-40B4-BE49-F238E27FC236}">
                <a16:creationId xmlns:a16="http://schemas.microsoft.com/office/drawing/2014/main" id="{C00FD579-3A10-3A65-5605-9B72A0D8195C}"/>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10" name="Rectangle 9">
            <a:extLst>
              <a:ext uri="{FF2B5EF4-FFF2-40B4-BE49-F238E27FC236}">
                <a16:creationId xmlns:a16="http://schemas.microsoft.com/office/drawing/2014/main" id="{D04F16BA-9778-A05B-6988-42BADFA51EBD}"/>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1" name="Rectangle 10">
            <a:extLst>
              <a:ext uri="{FF2B5EF4-FFF2-40B4-BE49-F238E27FC236}">
                <a16:creationId xmlns:a16="http://schemas.microsoft.com/office/drawing/2014/main" id="{AEF07538-FAA4-114C-ABF0-B3D3E12851D1}"/>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12" name="Rectangle 11">
            <a:extLst>
              <a:ext uri="{FF2B5EF4-FFF2-40B4-BE49-F238E27FC236}">
                <a16:creationId xmlns:a16="http://schemas.microsoft.com/office/drawing/2014/main" id="{AE7FCDEC-B395-CEC4-2D9A-CEA9A92679C6}"/>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3" name="Rectangle 12">
            <a:extLst>
              <a:ext uri="{FF2B5EF4-FFF2-40B4-BE49-F238E27FC236}">
                <a16:creationId xmlns:a16="http://schemas.microsoft.com/office/drawing/2014/main" id="{6BB734E6-123C-5C45-9AE7-88280A9FCD27}"/>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15" name="Rectangle 3">
            <a:extLst>
              <a:ext uri="{FF2B5EF4-FFF2-40B4-BE49-F238E27FC236}">
                <a16:creationId xmlns:a16="http://schemas.microsoft.com/office/drawing/2014/main" id="{5988B9FD-1049-1AEC-F5AE-3FDDC77581E7}"/>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solidFill>
                  <a:srgbClr val="FF0000"/>
                </a:solidFill>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18" name="TextBox 17">
            <a:extLst>
              <a:ext uri="{FF2B5EF4-FFF2-40B4-BE49-F238E27FC236}">
                <a16:creationId xmlns:a16="http://schemas.microsoft.com/office/drawing/2014/main" id="{BD291E17-D5F1-C709-C36B-711E5E18ED8D}"/>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
        <p:nvSpPr>
          <p:cNvPr id="4" name="TextBox 3">
            <a:extLst>
              <a:ext uri="{FF2B5EF4-FFF2-40B4-BE49-F238E27FC236}">
                <a16:creationId xmlns:a16="http://schemas.microsoft.com/office/drawing/2014/main" id="{DE0444B8-D88A-CC32-56D5-296E48C097A3}"/>
              </a:ext>
            </a:extLst>
          </p:cNvPr>
          <p:cNvSpPr txBox="1"/>
          <p:nvPr/>
        </p:nvSpPr>
        <p:spPr>
          <a:xfrm>
            <a:off x="9383207" y="4514671"/>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func2</a:t>
            </a:r>
          </a:p>
          <a:p>
            <a:pPr algn="l"/>
            <a:endParaRPr lang="en-US" b="0" dirty="0">
              <a:latin typeface="+mn-lt"/>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d</a:t>
            </a:r>
          </a:p>
          <a:p>
            <a:pPr algn="l"/>
            <a:r>
              <a:rPr lang="en-US" b="0" dirty="0">
                <a:latin typeface="+mn-lt"/>
                <a:cs typeface="Courier New" panose="02070309020205020404" pitchFamily="49" charset="0"/>
              </a:rPr>
              <a:t> </a:t>
            </a:r>
          </a:p>
        </p:txBody>
      </p:sp>
      <p:sp>
        <p:nvSpPr>
          <p:cNvPr id="16" name="Rectangle 15">
            <a:extLst>
              <a:ext uri="{FF2B5EF4-FFF2-40B4-BE49-F238E27FC236}">
                <a16:creationId xmlns:a16="http://schemas.microsoft.com/office/drawing/2014/main" id="{8338B0DB-E810-619B-F44F-742D41F811D5}"/>
              </a:ext>
            </a:extLst>
          </p:cNvPr>
          <p:cNvSpPr/>
          <p:nvPr/>
        </p:nvSpPr>
        <p:spPr bwMode="auto">
          <a:xfrm>
            <a:off x="9719309" y="5018543"/>
            <a:ext cx="49149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a:t>
            </a:r>
          </a:p>
        </p:txBody>
      </p:sp>
      <p:sp>
        <p:nvSpPr>
          <p:cNvPr id="17" name="Left Brace 16">
            <a:extLst>
              <a:ext uri="{FF2B5EF4-FFF2-40B4-BE49-F238E27FC236}">
                <a16:creationId xmlns:a16="http://schemas.microsoft.com/office/drawing/2014/main" id="{4AD0F400-4411-0231-55DF-0F7A0CE0EE0E}"/>
              </a:ext>
            </a:extLst>
          </p:cNvPr>
          <p:cNvSpPr/>
          <p:nvPr/>
        </p:nvSpPr>
        <p:spPr>
          <a:xfrm>
            <a:off x="8686800" y="1837014"/>
            <a:ext cx="381000" cy="3877986"/>
          </a:xfrm>
          <a:prstGeom prst="leftBrace">
            <a:avLst>
              <a:gd name="adj1" fmla="val 8333"/>
              <a:gd name="adj2" fmla="val 18269"/>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Down Arrow 13">
            <a:extLst>
              <a:ext uri="{FF2B5EF4-FFF2-40B4-BE49-F238E27FC236}">
                <a16:creationId xmlns:a16="http://schemas.microsoft.com/office/drawing/2014/main" id="{AAE10367-5BFA-B567-CD29-86D16B4FE695}"/>
              </a:ext>
            </a:extLst>
          </p:cNvPr>
          <p:cNvSpPr/>
          <p:nvPr/>
        </p:nvSpPr>
        <p:spPr>
          <a:xfrm flipV="1">
            <a:off x="10373806" y="5169027"/>
            <a:ext cx="457200" cy="55228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5099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C57BC-3A11-BB1B-1A07-D648E01A1DDE}"/>
            </a:ext>
          </a:extLst>
        </p:cNvPr>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81B937D4-9E80-1288-D614-097B44DD0212}"/>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1C6BE447-0DF5-C68B-1552-3D242F33CA57}"/>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8" name="Title 1">
            <a:extLst>
              <a:ext uri="{FF2B5EF4-FFF2-40B4-BE49-F238E27FC236}">
                <a16:creationId xmlns:a16="http://schemas.microsoft.com/office/drawing/2014/main" id="{9DE0408F-BEBE-018B-ACEE-108A43BDDEF8}"/>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2" name="TextBox 1">
            <a:extLst>
              <a:ext uri="{FF2B5EF4-FFF2-40B4-BE49-F238E27FC236}">
                <a16:creationId xmlns:a16="http://schemas.microsoft.com/office/drawing/2014/main" id="{81D2A794-9FBE-3BD8-1E5A-94807156D65A}"/>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Source Code Pro" panose="020B0309030403020204" pitchFamily="34" charset="0"/>
                <a:ea typeface="Source Code Pro" panose="020B0309030403020204" pitchFamily="34" charset="0"/>
                <a:cs typeface="Courier New" panose="02070309020205020404" pitchFamily="49" charset="0"/>
              </a:rPr>
              <a:t>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mn-lt"/>
                <a:cs typeface="Courier New" panose="02070309020205020404" pitchFamily="49" charset="0"/>
              </a:rPr>
              <a:t> </a:t>
            </a:r>
          </a:p>
        </p:txBody>
      </p:sp>
      <p:sp>
        <p:nvSpPr>
          <p:cNvPr id="3" name="Rectangle 2">
            <a:extLst>
              <a:ext uri="{FF2B5EF4-FFF2-40B4-BE49-F238E27FC236}">
                <a16:creationId xmlns:a16="http://schemas.microsoft.com/office/drawing/2014/main" id="{7BF7BC80-E2D7-1763-4A55-0715422B2D3C}"/>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99</a:t>
            </a:r>
          </a:p>
        </p:txBody>
      </p:sp>
      <p:sp>
        <p:nvSpPr>
          <p:cNvPr id="6" name="TextBox 5">
            <a:extLst>
              <a:ext uri="{FF2B5EF4-FFF2-40B4-BE49-F238E27FC236}">
                <a16:creationId xmlns:a16="http://schemas.microsoft.com/office/drawing/2014/main" id="{16845412-BFAD-6F7D-74E2-23DA8009CBC1}"/>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9" name="TextBox 8">
            <a:extLst>
              <a:ext uri="{FF2B5EF4-FFF2-40B4-BE49-F238E27FC236}">
                <a16:creationId xmlns:a16="http://schemas.microsoft.com/office/drawing/2014/main" id="{91D17EA9-4E95-085B-88F3-8E91CAF1DFE7}"/>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10" name="Rectangle 9">
            <a:extLst>
              <a:ext uri="{FF2B5EF4-FFF2-40B4-BE49-F238E27FC236}">
                <a16:creationId xmlns:a16="http://schemas.microsoft.com/office/drawing/2014/main" id="{005F2581-CF06-7697-709F-A55C402D6169}"/>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1" name="Rectangle 10">
            <a:extLst>
              <a:ext uri="{FF2B5EF4-FFF2-40B4-BE49-F238E27FC236}">
                <a16:creationId xmlns:a16="http://schemas.microsoft.com/office/drawing/2014/main" id="{CFF717CB-DDC7-F512-870C-4A655275E5A0}"/>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12" name="Rectangle 11">
            <a:extLst>
              <a:ext uri="{FF2B5EF4-FFF2-40B4-BE49-F238E27FC236}">
                <a16:creationId xmlns:a16="http://schemas.microsoft.com/office/drawing/2014/main" id="{CC24296D-7FEA-FC1B-69E7-78A43C436801}"/>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3" name="Rectangle 12">
            <a:extLst>
              <a:ext uri="{FF2B5EF4-FFF2-40B4-BE49-F238E27FC236}">
                <a16:creationId xmlns:a16="http://schemas.microsoft.com/office/drawing/2014/main" id="{0972DE3D-6BAF-59F9-55DA-6F192461FFAA}"/>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15" name="Rectangle 3">
            <a:extLst>
              <a:ext uri="{FF2B5EF4-FFF2-40B4-BE49-F238E27FC236}">
                <a16:creationId xmlns:a16="http://schemas.microsoft.com/office/drawing/2014/main" id="{02C57904-FEC2-2D48-0D39-B22797E8529B}"/>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18" name="TextBox 17">
            <a:extLst>
              <a:ext uri="{FF2B5EF4-FFF2-40B4-BE49-F238E27FC236}">
                <a16:creationId xmlns:a16="http://schemas.microsoft.com/office/drawing/2014/main" id="{9847323C-B736-91F4-848B-3D5E900C437D}"/>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
        <p:nvSpPr>
          <p:cNvPr id="19" name="Left Brace 18">
            <a:extLst>
              <a:ext uri="{FF2B5EF4-FFF2-40B4-BE49-F238E27FC236}">
                <a16:creationId xmlns:a16="http://schemas.microsoft.com/office/drawing/2014/main" id="{9C59B19C-23D3-1C72-D3E4-7B519F9B90F6}"/>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10210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F06AF-239F-E025-3F69-B584EB7AB917}"/>
            </a:ext>
          </a:extLst>
        </p:cNvPr>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43D7C98-AC6B-D07F-4E77-1D48ADF59B7F}"/>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9CBBB8FF-5CFF-3104-00C1-F868C88F9EAD}"/>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8" name="Title 1">
            <a:extLst>
              <a:ext uri="{FF2B5EF4-FFF2-40B4-BE49-F238E27FC236}">
                <a16:creationId xmlns:a16="http://schemas.microsoft.com/office/drawing/2014/main" id="{5B07AEF0-0821-EC7C-9801-F7FFA100E761}"/>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2" name="TextBox 1">
            <a:extLst>
              <a:ext uri="{FF2B5EF4-FFF2-40B4-BE49-F238E27FC236}">
                <a16:creationId xmlns:a16="http://schemas.microsoft.com/office/drawing/2014/main" id="{DF94391E-9232-0E17-72D7-B5404A41C233}"/>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Source Code Pro" panose="020B0309030403020204" pitchFamily="34" charset="0"/>
                <a:ea typeface="Source Code Pro" panose="020B0309030403020204" pitchFamily="34" charset="0"/>
                <a:cs typeface="Courier New" panose="02070309020205020404" pitchFamily="49" charset="0"/>
              </a:rPr>
              <a:t>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mn-lt"/>
                <a:cs typeface="Courier New" panose="02070309020205020404" pitchFamily="49" charset="0"/>
              </a:rPr>
              <a:t> </a:t>
            </a:r>
          </a:p>
        </p:txBody>
      </p:sp>
      <p:sp>
        <p:nvSpPr>
          <p:cNvPr id="3" name="Rectangle 2">
            <a:extLst>
              <a:ext uri="{FF2B5EF4-FFF2-40B4-BE49-F238E27FC236}">
                <a16:creationId xmlns:a16="http://schemas.microsoft.com/office/drawing/2014/main" id="{06BE77DE-B713-C0A4-3E5D-11EF73A3C292}"/>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99</a:t>
            </a:r>
          </a:p>
        </p:txBody>
      </p:sp>
      <p:sp>
        <p:nvSpPr>
          <p:cNvPr id="6" name="TextBox 5">
            <a:extLst>
              <a:ext uri="{FF2B5EF4-FFF2-40B4-BE49-F238E27FC236}">
                <a16:creationId xmlns:a16="http://schemas.microsoft.com/office/drawing/2014/main" id="{D31DBB5F-DA82-22DB-88FA-4A31EB5D7D59}"/>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9" name="TextBox 8">
            <a:extLst>
              <a:ext uri="{FF2B5EF4-FFF2-40B4-BE49-F238E27FC236}">
                <a16:creationId xmlns:a16="http://schemas.microsoft.com/office/drawing/2014/main" id="{849A5AD1-7268-0480-1EA2-9008E14FD290}"/>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10" name="Rectangle 9">
            <a:extLst>
              <a:ext uri="{FF2B5EF4-FFF2-40B4-BE49-F238E27FC236}">
                <a16:creationId xmlns:a16="http://schemas.microsoft.com/office/drawing/2014/main" id="{FF8B4817-8F47-B0D2-6910-852E21D23CF1}"/>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1" name="Rectangle 10">
            <a:extLst>
              <a:ext uri="{FF2B5EF4-FFF2-40B4-BE49-F238E27FC236}">
                <a16:creationId xmlns:a16="http://schemas.microsoft.com/office/drawing/2014/main" id="{46790A87-BA86-CD28-29CC-A6D1DF1EC2A8}"/>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12" name="Rectangle 11">
            <a:extLst>
              <a:ext uri="{FF2B5EF4-FFF2-40B4-BE49-F238E27FC236}">
                <a16:creationId xmlns:a16="http://schemas.microsoft.com/office/drawing/2014/main" id="{A13A4CDA-AD73-1618-9765-993345B375EB}"/>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3" name="Rectangle 12">
            <a:extLst>
              <a:ext uri="{FF2B5EF4-FFF2-40B4-BE49-F238E27FC236}">
                <a16:creationId xmlns:a16="http://schemas.microsoft.com/office/drawing/2014/main" id="{D88CD9A7-50A5-19F0-E758-3E3A9C7B0423}"/>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15" name="Rectangle 3">
            <a:extLst>
              <a:ext uri="{FF2B5EF4-FFF2-40B4-BE49-F238E27FC236}">
                <a16:creationId xmlns:a16="http://schemas.microsoft.com/office/drawing/2014/main" id="{C291ADDB-885A-BE43-6D36-281BCC0A9891}"/>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solidFill>
                  <a:srgbClr val="FF0000"/>
                </a:solidFill>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18" name="TextBox 17">
            <a:extLst>
              <a:ext uri="{FF2B5EF4-FFF2-40B4-BE49-F238E27FC236}">
                <a16:creationId xmlns:a16="http://schemas.microsoft.com/office/drawing/2014/main" id="{44FA0DF9-60A4-2F09-A0B3-3B7C90354DCF}"/>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
        <p:nvSpPr>
          <p:cNvPr id="19" name="Left Brace 18">
            <a:extLst>
              <a:ext uri="{FF2B5EF4-FFF2-40B4-BE49-F238E27FC236}">
                <a16:creationId xmlns:a16="http://schemas.microsoft.com/office/drawing/2014/main" id="{2E68544B-3645-FA0E-0F61-AA8DABF9AF9F}"/>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Down Arrow 3">
            <a:extLst>
              <a:ext uri="{FF2B5EF4-FFF2-40B4-BE49-F238E27FC236}">
                <a16:creationId xmlns:a16="http://schemas.microsoft.com/office/drawing/2014/main" id="{74780CA0-FFF8-8CE3-1D6A-3AB0C5C3D37B}"/>
              </a:ext>
            </a:extLst>
          </p:cNvPr>
          <p:cNvSpPr/>
          <p:nvPr/>
        </p:nvSpPr>
        <p:spPr>
          <a:xfrm flipV="1">
            <a:off x="10373806" y="3968698"/>
            <a:ext cx="457200" cy="55228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4346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8AB3E9-8D41-F847-B66F-59AAF6E78E5B}"/>
              </a:ext>
            </a:extLst>
          </p:cNvPr>
          <p:cNvSpPr/>
          <p:nvPr>
            <p:custDataLst>
              <p:tags r:id="rId1"/>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8" name="Title 1">
            <a:extLst>
              <a:ext uri="{FF2B5EF4-FFF2-40B4-BE49-F238E27FC236}">
                <a16:creationId xmlns:a16="http://schemas.microsoft.com/office/drawing/2014/main" id="{E3D180B8-866D-5251-B190-F2C753BEAC1E}"/>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2" name="Rectangle 3">
            <a:extLst>
              <a:ext uri="{FF2B5EF4-FFF2-40B4-BE49-F238E27FC236}">
                <a16:creationId xmlns:a16="http://schemas.microsoft.com/office/drawing/2014/main" id="{1BFB6EB4-A04E-9225-4EDB-1381554A0A0A}"/>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3" name="TextBox 2">
            <a:extLst>
              <a:ext uri="{FF2B5EF4-FFF2-40B4-BE49-F238E27FC236}">
                <a16:creationId xmlns:a16="http://schemas.microsoft.com/office/drawing/2014/main" id="{7D5F1077-C86F-60F3-B4FB-DAD064E737E7}"/>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
        <p:nvSpPr>
          <p:cNvPr id="6" name="Rectangle 5"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186DFED1-A7F1-31A5-4CB7-8440F0D7EDE2}"/>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12" name="TextBox 11">
            <a:extLst>
              <a:ext uri="{FF2B5EF4-FFF2-40B4-BE49-F238E27FC236}">
                <a16:creationId xmlns:a16="http://schemas.microsoft.com/office/drawing/2014/main" id="{389A0C1E-3A96-B49B-96B8-4E566DB91326}"/>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13" name="TextBox 12">
            <a:extLst>
              <a:ext uri="{FF2B5EF4-FFF2-40B4-BE49-F238E27FC236}">
                <a16:creationId xmlns:a16="http://schemas.microsoft.com/office/drawing/2014/main" id="{60B0CE68-1FEA-AD23-C40C-267E50F35AFF}"/>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16" name="Rectangle 15">
            <a:extLst>
              <a:ext uri="{FF2B5EF4-FFF2-40B4-BE49-F238E27FC236}">
                <a16:creationId xmlns:a16="http://schemas.microsoft.com/office/drawing/2014/main" id="{06DFDEF9-E29B-D0F1-28CC-F5BBE31E300E}"/>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7" name="Rectangle 16">
            <a:extLst>
              <a:ext uri="{FF2B5EF4-FFF2-40B4-BE49-F238E27FC236}">
                <a16:creationId xmlns:a16="http://schemas.microsoft.com/office/drawing/2014/main" id="{DD353041-9B2F-BCD4-562C-B429C7C19B75}"/>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18" name="Rectangle 17">
            <a:extLst>
              <a:ext uri="{FF2B5EF4-FFF2-40B4-BE49-F238E27FC236}">
                <a16:creationId xmlns:a16="http://schemas.microsoft.com/office/drawing/2014/main" id="{72EB6436-B2C0-40F0-4676-5F8F985A77F1}"/>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9" name="Rectangle 18">
            <a:extLst>
              <a:ext uri="{FF2B5EF4-FFF2-40B4-BE49-F238E27FC236}">
                <a16:creationId xmlns:a16="http://schemas.microsoft.com/office/drawing/2014/main" id="{05E26D5E-3868-0B7B-826D-790C42FF4992}"/>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21" name="Left Brace 20">
            <a:extLst>
              <a:ext uri="{FF2B5EF4-FFF2-40B4-BE49-F238E27FC236}">
                <a16:creationId xmlns:a16="http://schemas.microsoft.com/office/drawing/2014/main" id="{B266727F-FA2C-FD79-D514-4AFDB44C9E51}"/>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80972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F976E-E0A6-B85D-0A9B-306891C2D49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C73F0DB-6E89-4276-F4DB-F7426ACC69E3}"/>
              </a:ext>
            </a:extLst>
          </p:cNvPr>
          <p:cNvSpPr/>
          <p:nvPr>
            <p:custDataLst>
              <p:tags r:id="rId1"/>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8" name="Title 1">
            <a:extLst>
              <a:ext uri="{FF2B5EF4-FFF2-40B4-BE49-F238E27FC236}">
                <a16:creationId xmlns:a16="http://schemas.microsoft.com/office/drawing/2014/main" id="{76B5E7F1-E5AE-A9D9-9259-787038FBD261}"/>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2" name="Rectangle 3">
            <a:extLst>
              <a:ext uri="{FF2B5EF4-FFF2-40B4-BE49-F238E27FC236}">
                <a16:creationId xmlns:a16="http://schemas.microsoft.com/office/drawing/2014/main" id="{057A953F-5CD3-2B55-6CC6-CA60F7F51CBD}"/>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3" name="TextBox 2">
            <a:extLst>
              <a:ext uri="{FF2B5EF4-FFF2-40B4-BE49-F238E27FC236}">
                <a16:creationId xmlns:a16="http://schemas.microsoft.com/office/drawing/2014/main" id="{ADAE82DD-48D8-D642-79B4-E7AFD26C379A}"/>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
        <p:nvSpPr>
          <p:cNvPr id="6" name="Rectangle 5"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C689A1A-3DDD-4F16-6C01-9B48C94E27B1}"/>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12" name="TextBox 11">
            <a:extLst>
              <a:ext uri="{FF2B5EF4-FFF2-40B4-BE49-F238E27FC236}">
                <a16:creationId xmlns:a16="http://schemas.microsoft.com/office/drawing/2014/main" id="{93E920F0-4DD4-827A-98A8-ED204F0CE5DD}"/>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13" name="TextBox 12">
            <a:extLst>
              <a:ext uri="{FF2B5EF4-FFF2-40B4-BE49-F238E27FC236}">
                <a16:creationId xmlns:a16="http://schemas.microsoft.com/office/drawing/2014/main" id="{6F4C918C-58AA-A21A-9AD9-ED30D2FEE048}"/>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16" name="Rectangle 15">
            <a:extLst>
              <a:ext uri="{FF2B5EF4-FFF2-40B4-BE49-F238E27FC236}">
                <a16:creationId xmlns:a16="http://schemas.microsoft.com/office/drawing/2014/main" id="{018889DB-82D7-9F71-F67D-4174CC0A7C89}"/>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7" name="Rectangle 16">
            <a:extLst>
              <a:ext uri="{FF2B5EF4-FFF2-40B4-BE49-F238E27FC236}">
                <a16:creationId xmlns:a16="http://schemas.microsoft.com/office/drawing/2014/main" id="{66DBBE6F-A0BA-0D2D-FF09-C7085841C757}"/>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18" name="Rectangle 17">
            <a:extLst>
              <a:ext uri="{FF2B5EF4-FFF2-40B4-BE49-F238E27FC236}">
                <a16:creationId xmlns:a16="http://schemas.microsoft.com/office/drawing/2014/main" id="{E148468E-7B6E-081D-9418-25F8F19B92E0}"/>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9" name="Rectangle 18">
            <a:extLst>
              <a:ext uri="{FF2B5EF4-FFF2-40B4-BE49-F238E27FC236}">
                <a16:creationId xmlns:a16="http://schemas.microsoft.com/office/drawing/2014/main" id="{42780C1E-6EF6-D088-4E77-E764C05C8E51}"/>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21" name="Left Brace 20">
            <a:extLst>
              <a:ext uri="{FF2B5EF4-FFF2-40B4-BE49-F238E27FC236}">
                <a16:creationId xmlns:a16="http://schemas.microsoft.com/office/drawing/2014/main" id="{7F378BA3-5A46-050D-653A-D5E2E24A292F}"/>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Down Arrow 3">
            <a:extLst>
              <a:ext uri="{FF2B5EF4-FFF2-40B4-BE49-F238E27FC236}">
                <a16:creationId xmlns:a16="http://schemas.microsoft.com/office/drawing/2014/main" id="{0552AC6B-6E99-F5A4-2C74-1129D52A49D8}"/>
              </a:ext>
            </a:extLst>
          </p:cNvPr>
          <p:cNvSpPr/>
          <p:nvPr/>
        </p:nvSpPr>
        <p:spPr>
          <a:xfrm>
            <a:off x="10373807" y="3312467"/>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0373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889E6-3FDA-4E69-4AA1-388C2C43B08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0C3A0BC-44B4-EF6E-7830-EE9C5C964A9F}"/>
              </a:ext>
            </a:extLst>
          </p:cNvPr>
          <p:cNvSpPr/>
          <p:nvPr>
            <p:custDataLst>
              <p:tags r:id="rId1"/>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9" name="Title 1">
            <a:extLst>
              <a:ext uri="{FF2B5EF4-FFF2-40B4-BE49-F238E27FC236}">
                <a16:creationId xmlns:a16="http://schemas.microsoft.com/office/drawing/2014/main" id="{7ECB2244-916C-0138-38E5-A6DC8D062CD7}"/>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2" name="Rectangle 3">
            <a:extLst>
              <a:ext uri="{FF2B5EF4-FFF2-40B4-BE49-F238E27FC236}">
                <a16:creationId xmlns:a16="http://schemas.microsoft.com/office/drawing/2014/main" id="{CCC4EFEF-5FD3-B95D-098D-F5EDD1CC0497}"/>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solidFill>
                  <a:srgbClr val="FF0000"/>
                </a:solidFill>
                <a:latin typeface="Source Code Pro" panose="020B0309030403020204" pitchFamily="34" charset="0"/>
                <a:ea typeface="Source Code Pro" panose="020B0309030403020204" pitchFamily="34" charset="0"/>
              </a:rPr>
              <a:t>void func2()</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6" name="TextBox 5">
            <a:extLst>
              <a:ext uri="{FF2B5EF4-FFF2-40B4-BE49-F238E27FC236}">
                <a16:creationId xmlns:a16="http://schemas.microsoft.com/office/drawing/2014/main" id="{E7EADE54-F971-E9B4-11B1-22C2241E502C}"/>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
        <p:nvSpPr>
          <p:cNvPr id="8" name="Rectangle 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BCB54415-BF25-C8CB-8E67-D68ED7AF8AB8}"/>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10" name="Left Brace 9">
            <a:extLst>
              <a:ext uri="{FF2B5EF4-FFF2-40B4-BE49-F238E27FC236}">
                <a16:creationId xmlns:a16="http://schemas.microsoft.com/office/drawing/2014/main" id="{40F53B2E-D02B-4984-3F63-953E12E107CF}"/>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72A4B80A-5204-BF7B-B900-C710C391E955}"/>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12" name="TextBox 11">
            <a:extLst>
              <a:ext uri="{FF2B5EF4-FFF2-40B4-BE49-F238E27FC236}">
                <a16:creationId xmlns:a16="http://schemas.microsoft.com/office/drawing/2014/main" id="{FD075A05-67AF-6C57-547E-055CC8753A45}"/>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13" name="Rectangle 12">
            <a:extLst>
              <a:ext uri="{FF2B5EF4-FFF2-40B4-BE49-F238E27FC236}">
                <a16:creationId xmlns:a16="http://schemas.microsoft.com/office/drawing/2014/main" id="{BAF189C2-3F1A-120C-A28A-4B84BBC96384}"/>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6" name="Rectangle 15">
            <a:extLst>
              <a:ext uri="{FF2B5EF4-FFF2-40B4-BE49-F238E27FC236}">
                <a16:creationId xmlns:a16="http://schemas.microsoft.com/office/drawing/2014/main" id="{2A4AFB62-8399-321A-6D55-F6C99F21D410}"/>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17" name="Rectangle 16">
            <a:extLst>
              <a:ext uri="{FF2B5EF4-FFF2-40B4-BE49-F238E27FC236}">
                <a16:creationId xmlns:a16="http://schemas.microsoft.com/office/drawing/2014/main" id="{DA81B1C1-2A69-899F-BCC2-46554485D894}"/>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8" name="Rectangle 17">
            <a:extLst>
              <a:ext uri="{FF2B5EF4-FFF2-40B4-BE49-F238E27FC236}">
                <a16:creationId xmlns:a16="http://schemas.microsoft.com/office/drawing/2014/main" id="{453BAF5F-4047-297D-CAC0-19EEC639AF98}"/>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19" name="TextBox 18">
            <a:extLst>
              <a:ext uri="{FF2B5EF4-FFF2-40B4-BE49-F238E27FC236}">
                <a16:creationId xmlns:a16="http://schemas.microsoft.com/office/drawing/2014/main" id="{58E84FE1-C452-0117-662C-0B250E8F9FA3}"/>
              </a:ext>
            </a:extLst>
          </p:cNvPr>
          <p:cNvSpPr txBox="1"/>
          <p:nvPr/>
        </p:nvSpPr>
        <p:spPr>
          <a:xfrm>
            <a:off x="9383207" y="3314342"/>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func2</a:t>
            </a: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 </a:t>
            </a:r>
          </a:p>
        </p:txBody>
      </p:sp>
      <p:sp>
        <p:nvSpPr>
          <p:cNvPr id="3" name="TextBox 2">
            <a:extLst>
              <a:ext uri="{FF2B5EF4-FFF2-40B4-BE49-F238E27FC236}">
                <a16:creationId xmlns:a16="http://schemas.microsoft.com/office/drawing/2014/main" id="{C38C61BC-0F25-17B1-8F73-61F6B8E3E302}"/>
              </a:ext>
            </a:extLst>
          </p:cNvPr>
          <p:cNvSpPr txBox="1"/>
          <p:nvPr/>
        </p:nvSpPr>
        <p:spPr>
          <a:xfrm>
            <a:off x="4524107" y="3289784"/>
            <a:ext cx="4267200" cy="1323439"/>
          </a:xfrm>
          <a:prstGeom prst="rect">
            <a:avLst/>
          </a:prstGeom>
          <a:solidFill>
            <a:schemeClr val="bg1"/>
          </a:solidFill>
        </p:spPr>
        <p:txBody>
          <a:bodyPr wrap="square" rtlCol="0">
            <a:spAutoFit/>
          </a:bodyPr>
          <a:lstStyle/>
          <a:p>
            <a:pPr algn="ctr"/>
            <a:r>
              <a:rPr lang="en-US" sz="1600" dirty="0">
                <a:latin typeface="Source Sans 3" panose="020B0303030403020204" pitchFamily="34" charset="0"/>
              </a:rPr>
              <a:t>Note the stack frame for this call to </a:t>
            </a:r>
            <a:r>
              <a:rPr lang="en-US" sz="1600" b="1" dirty="0">
                <a:latin typeface="Source Code Pro" panose="020B0309030403020204" pitchFamily="34" charset="0"/>
                <a:ea typeface="Source Code Pro" panose="020B0309030403020204" pitchFamily="34" charset="0"/>
              </a:rPr>
              <a:t>func2</a:t>
            </a:r>
            <a:r>
              <a:rPr lang="en-US" sz="1600" dirty="0">
                <a:latin typeface="Source Sans 3" panose="020B0303030403020204" pitchFamily="34" charset="0"/>
              </a:rPr>
              <a:t> </a:t>
            </a:r>
            <a:r>
              <a:rPr lang="en-US" sz="1600" b="1" dirty="0">
                <a:solidFill>
                  <a:schemeClr val="accent1"/>
                </a:solidFill>
                <a:latin typeface="Source Sans 3" panose="020B0303030403020204" pitchFamily="34" charset="0"/>
              </a:rPr>
              <a:t>overlays the space previously used for the earlier call</a:t>
            </a:r>
            <a:r>
              <a:rPr lang="en-US" sz="1600" dirty="0">
                <a:latin typeface="Source Sans 3" panose="020B0303030403020204" pitchFamily="34" charset="0"/>
              </a:rPr>
              <a:t> to </a:t>
            </a:r>
            <a:r>
              <a:rPr lang="en-US" sz="1600" b="1" dirty="0">
                <a:latin typeface="Source Code Pro" panose="020B0309030403020204" pitchFamily="34" charset="0"/>
                <a:ea typeface="Source Code Pro" panose="020B0309030403020204" pitchFamily="34" charset="0"/>
              </a:rPr>
              <a:t>func1</a:t>
            </a:r>
            <a:r>
              <a:rPr lang="en-US" sz="1600" dirty="0">
                <a:latin typeface="Source Sans 3" panose="020B0303030403020204" pitchFamily="34" charset="0"/>
              </a:rPr>
              <a:t>.  The information that accumulated here by the </a:t>
            </a:r>
            <a:r>
              <a:rPr lang="en-US" sz="1600" b="1" dirty="0">
                <a:latin typeface="Source Code Pro" panose="020B0309030403020204" pitchFamily="34" charset="0"/>
                <a:ea typeface="Source Code Pro" panose="020B0309030403020204" pitchFamily="34" charset="0"/>
              </a:rPr>
              <a:t>func1</a:t>
            </a:r>
            <a:r>
              <a:rPr lang="en-US" sz="1600" dirty="0">
                <a:latin typeface="Source Sans 3" panose="020B0303030403020204" pitchFamily="34" charset="0"/>
              </a:rPr>
              <a:t> call isn’t relevant anymore, so the space can be reused. </a:t>
            </a:r>
            <a:endParaRPr lang="en-US" sz="1600" dirty="0">
              <a:latin typeface="Source Code Pro" panose="020B0309030403020204" pitchFamily="34" charset="0"/>
              <a:ea typeface="Source Code Pro" panose="020B0309030403020204" pitchFamily="34" charset="0"/>
            </a:endParaRPr>
          </a:p>
        </p:txBody>
      </p:sp>
    </p:spTree>
    <p:extLst>
      <p:ext uri="{BB962C8B-B14F-4D97-AF65-F5344CB8AC3E}">
        <p14:creationId xmlns:p14="http://schemas.microsoft.com/office/powerpoint/2010/main" val="14304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F188C-5556-4631-0051-C2AA08B8F9A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47946A1-67C2-3855-CFA7-CAA18AED7FEA}"/>
              </a:ext>
            </a:extLst>
          </p:cNvPr>
          <p:cNvSpPr/>
          <p:nvPr>
            <p:custDataLst>
              <p:tags r:id="rId1"/>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9" name="Title 1">
            <a:extLst>
              <a:ext uri="{FF2B5EF4-FFF2-40B4-BE49-F238E27FC236}">
                <a16:creationId xmlns:a16="http://schemas.microsoft.com/office/drawing/2014/main" id="{C5AFDEDB-5186-BEA2-BFE9-2C4406A3D87E}"/>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2" name="Rectangle 3">
            <a:extLst>
              <a:ext uri="{FF2B5EF4-FFF2-40B4-BE49-F238E27FC236}">
                <a16:creationId xmlns:a16="http://schemas.microsoft.com/office/drawing/2014/main" id="{140851EF-44E2-3348-C242-8D05B42676B5}"/>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6" name="TextBox 5">
            <a:extLst>
              <a:ext uri="{FF2B5EF4-FFF2-40B4-BE49-F238E27FC236}">
                <a16:creationId xmlns:a16="http://schemas.microsoft.com/office/drawing/2014/main" id="{7F81B0FA-5B4C-40A6-701A-342A4AD0FCA2}"/>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
        <p:nvSpPr>
          <p:cNvPr id="8" name="Rectangle 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8A8A59AA-857B-06F7-FCC1-3F95EBDCF097}"/>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10" name="Left Brace 9">
            <a:extLst>
              <a:ext uri="{FF2B5EF4-FFF2-40B4-BE49-F238E27FC236}">
                <a16:creationId xmlns:a16="http://schemas.microsoft.com/office/drawing/2014/main" id="{F2BE13D9-451B-4E8B-F955-C0E044A33353}"/>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4DCDFAA5-E21B-9479-5FC8-7729BA97FC62}"/>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12" name="TextBox 11">
            <a:extLst>
              <a:ext uri="{FF2B5EF4-FFF2-40B4-BE49-F238E27FC236}">
                <a16:creationId xmlns:a16="http://schemas.microsoft.com/office/drawing/2014/main" id="{93D01149-3926-5D4F-0C0D-305CD16B2B7D}"/>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13" name="Rectangle 12">
            <a:extLst>
              <a:ext uri="{FF2B5EF4-FFF2-40B4-BE49-F238E27FC236}">
                <a16:creationId xmlns:a16="http://schemas.microsoft.com/office/drawing/2014/main" id="{1FF3C687-B242-85CF-9C82-3DEE9D9F45D5}"/>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6" name="Rectangle 15">
            <a:extLst>
              <a:ext uri="{FF2B5EF4-FFF2-40B4-BE49-F238E27FC236}">
                <a16:creationId xmlns:a16="http://schemas.microsoft.com/office/drawing/2014/main" id="{9A9AFABD-4454-7C84-7FFA-BF0868E176CE}"/>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17" name="Rectangle 16">
            <a:extLst>
              <a:ext uri="{FF2B5EF4-FFF2-40B4-BE49-F238E27FC236}">
                <a16:creationId xmlns:a16="http://schemas.microsoft.com/office/drawing/2014/main" id="{56D7190A-0191-AC3E-0151-457C6F71AFB2}"/>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8" name="Rectangle 17">
            <a:extLst>
              <a:ext uri="{FF2B5EF4-FFF2-40B4-BE49-F238E27FC236}">
                <a16:creationId xmlns:a16="http://schemas.microsoft.com/office/drawing/2014/main" id="{C4AF4C41-D52C-D2DE-30F5-CB97C6F247DC}"/>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3" name="TextBox 2">
            <a:extLst>
              <a:ext uri="{FF2B5EF4-FFF2-40B4-BE49-F238E27FC236}">
                <a16:creationId xmlns:a16="http://schemas.microsoft.com/office/drawing/2014/main" id="{00D111C6-2948-500B-1E82-66721966EED1}"/>
              </a:ext>
            </a:extLst>
          </p:cNvPr>
          <p:cNvSpPr txBox="1"/>
          <p:nvPr/>
        </p:nvSpPr>
        <p:spPr>
          <a:xfrm>
            <a:off x="9383208" y="3314342"/>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func2</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d</a:t>
            </a:r>
          </a:p>
          <a:p>
            <a:pPr algn="l"/>
            <a:r>
              <a:rPr lang="en-US" b="0" dirty="0">
                <a:latin typeface="+mn-lt"/>
                <a:cs typeface="Courier New" panose="02070309020205020404" pitchFamily="49" charset="0"/>
              </a:rPr>
              <a:t> </a:t>
            </a:r>
          </a:p>
        </p:txBody>
      </p:sp>
      <p:sp>
        <p:nvSpPr>
          <p:cNvPr id="4" name="Rectangle 3">
            <a:extLst>
              <a:ext uri="{FF2B5EF4-FFF2-40B4-BE49-F238E27FC236}">
                <a16:creationId xmlns:a16="http://schemas.microsoft.com/office/drawing/2014/main" id="{61DBE5AA-7FE2-2DA3-84D2-EC7EE9453DDF}"/>
              </a:ext>
            </a:extLst>
          </p:cNvPr>
          <p:cNvSpPr/>
          <p:nvPr/>
        </p:nvSpPr>
        <p:spPr bwMode="auto">
          <a:xfrm>
            <a:off x="9719310" y="3818214"/>
            <a:ext cx="49149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a:t>
            </a:r>
          </a:p>
        </p:txBody>
      </p:sp>
      <p:sp>
        <p:nvSpPr>
          <p:cNvPr id="5" name="TextBox 4">
            <a:extLst>
              <a:ext uri="{FF2B5EF4-FFF2-40B4-BE49-F238E27FC236}">
                <a16:creationId xmlns:a16="http://schemas.microsoft.com/office/drawing/2014/main" id="{1833A447-4003-E4C0-9D69-100219CB3AF4}"/>
              </a:ext>
            </a:extLst>
          </p:cNvPr>
          <p:cNvSpPr txBox="1"/>
          <p:nvPr/>
        </p:nvSpPr>
        <p:spPr>
          <a:xfrm>
            <a:off x="4524107" y="3289784"/>
            <a:ext cx="4267200" cy="1323439"/>
          </a:xfrm>
          <a:prstGeom prst="rect">
            <a:avLst/>
          </a:prstGeom>
          <a:solidFill>
            <a:schemeClr val="bg1"/>
          </a:solidFill>
        </p:spPr>
        <p:txBody>
          <a:bodyPr wrap="square" rtlCol="0">
            <a:spAutoFit/>
          </a:bodyPr>
          <a:lstStyle/>
          <a:p>
            <a:pPr algn="ctr"/>
            <a:r>
              <a:rPr lang="en-US" sz="1600" dirty="0">
                <a:latin typeface="Source Sans 3" panose="020B0303030403020204" pitchFamily="34" charset="0"/>
              </a:rPr>
              <a:t>Note the stack frame for this call to </a:t>
            </a:r>
            <a:r>
              <a:rPr lang="en-US" sz="1600" b="1" dirty="0">
                <a:latin typeface="Source Code Pro" panose="020B0309030403020204" pitchFamily="34" charset="0"/>
                <a:ea typeface="Source Code Pro" panose="020B0309030403020204" pitchFamily="34" charset="0"/>
              </a:rPr>
              <a:t>func2</a:t>
            </a:r>
            <a:r>
              <a:rPr lang="en-US" sz="1600" dirty="0">
                <a:latin typeface="Source Sans 3" panose="020B0303030403020204" pitchFamily="34" charset="0"/>
              </a:rPr>
              <a:t> </a:t>
            </a:r>
            <a:r>
              <a:rPr lang="en-US" sz="1600" b="1" dirty="0">
                <a:solidFill>
                  <a:schemeClr val="accent1"/>
                </a:solidFill>
                <a:latin typeface="Source Sans 3" panose="020B0303030403020204" pitchFamily="34" charset="0"/>
              </a:rPr>
              <a:t>overlays the space previously used for the earlier call</a:t>
            </a:r>
            <a:r>
              <a:rPr lang="en-US" sz="1600" dirty="0">
                <a:latin typeface="Source Sans 3" panose="020B0303030403020204" pitchFamily="34" charset="0"/>
              </a:rPr>
              <a:t> to </a:t>
            </a:r>
            <a:r>
              <a:rPr lang="en-US" sz="1600" b="1" dirty="0">
                <a:latin typeface="Source Code Pro" panose="020B0309030403020204" pitchFamily="34" charset="0"/>
                <a:ea typeface="Source Code Pro" panose="020B0309030403020204" pitchFamily="34" charset="0"/>
              </a:rPr>
              <a:t>func1</a:t>
            </a:r>
            <a:r>
              <a:rPr lang="en-US" sz="1600" dirty="0">
                <a:latin typeface="Source Sans 3" panose="020B0303030403020204" pitchFamily="34" charset="0"/>
              </a:rPr>
              <a:t>.  The information that accumulated here by the </a:t>
            </a:r>
            <a:r>
              <a:rPr lang="en-US" sz="1600" b="1" dirty="0">
                <a:latin typeface="Source Code Pro" panose="020B0309030403020204" pitchFamily="34" charset="0"/>
                <a:ea typeface="Source Code Pro" panose="020B0309030403020204" pitchFamily="34" charset="0"/>
              </a:rPr>
              <a:t>func1</a:t>
            </a:r>
            <a:r>
              <a:rPr lang="en-US" sz="1600" dirty="0">
                <a:latin typeface="Source Sans 3" panose="020B0303030403020204" pitchFamily="34" charset="0"/>
              </a:rPr>
              <a:t> call isn’t relevant anymore, so the space can be reused. </a:t>
            </a:r>
            <a:endParaRPr lang="en-US" sz="1600" dirty="0">
              <a:latin typeface="Source Code Pro" panose="020B0309030403020204" pitchFamily="34" charset="0"/>
              <a:ea typeface="Source Code Pro" panose="020B0309030403020204" pitchFamily="34" charset="0"/>
            </a:endParaRPr>
          </a:p>
        </p:txBody>
      </p:sp>
    </p:spTree>
    <p:extLst>
      <p:ext uri="{BB962C8B-B14F-4D97-AF65-F5344CB8AC3E}">
        <p14:creationId xmlns:p14="http://schemas.microsoft.com/office/powerpoint/2010/main" val="4003548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18E27-B90C-A89D-3C1A-EDC1E449931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FE6A102-2003-681C-5267-562C627FFBB8}"/>
              </a:ext>
            </a:extLst>
          </p:cNvPr>
          <p:cNvSpPr/>
          <p:nvPr>
            <p:custDataLst>
              <p:tags r:id="rId1"/>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9" name="Title 1">
            <a:extLst>
              <a:ext uri="{FF2B5EF4-FFF2-40B4-BE49-F238E27FC236}">
                <a16:creationId xmlns:a16="http://schemas.microsoft.com/office/drawing/2014/main" id="{02A8D808-E18C-0BC9-B6BD-2EAD0F5CAF40}"/>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2" name="Rectangle 3">
            <a:extLst>
              <a:ext uri="{FF2B5EF4-FFF2-40B4-BE49-F238E27FC236}">
                <a16:creationId xmlns:a16="http://schemas.microsoft.com/office/drawing/2014/main" id="{67DE13E0-213C-64A5-E925-29938ABF9F89}"/>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solidFill>
                  <a:srgbClr val="FF0000"/>
                </a:solidFill>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6" name="TextBox 5">
            <a:extLst>
              <a:ext uri="{FF2B5EF4-FFF2-40B4-BE49-F238E27FC236}">
                <a16:creationId xmlns:a16="http://schemas.microsoft.com/office/drawing/2014/main" id="{34D04213-B8F2-71DB-6A94-53B05B05374C}"/>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
        <p:nvSpPr>
          <p:cNvPr id="8" name="Rectangle 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B7B3A782-D10F-CB6B-07B6-92D968DD9B9E}"/>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10" name="Left Brace 9">
            <a:extLst>
              <a:ext uri="{FF2B5EF4-FFF2-40B4-BE49-F238E27FC236}">
                <a16:creationId xmlns:a16="http://schemas.microsoft.com/office/drawing/2014/main" id="{3577510B-18E1-84D5-A1D4-B103F3483F23}"/>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EB0272A8-12F4-7866-25F8-C0030B0AA366}"/>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12" name="TextBox 11">
            <a:extLst>
              <a:ext uri="{FF2B5EF4-FFF2-40B4-BE49-F238E27FC236}">
                <a16:creationId xmlns:a16="http://schemas.microsoft.com/office/drawing/2014/main" id="{F97E3F64-8112-82A5-E66C-C1C28A470851}"/>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13" name="Rectangle 12">
            <a:extLst>
              <a:ext uri="{FF2B5EF4-FFF2-40B4-BE49-F238E27FC236}">
                <a16:creationId xmlns:a16="http://schemas.microsoft.com/office/drawing/2014/main" id="{CCFD53E8-BF0D-E80E-5894-4948A1C5F58F}"/>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6" name="Rectangle 15">
            <a:extLst>
              <a:ext uri="{FF2B5EF4-FFF2-40B4-BE49-F238E27FC236}">
                <a16:creationId xmlns:a16="http://schemas.microsoft.com/office/drawing/2014/main" id="{A90F6E24-101E-FDE9-4F64-9E7FCB5EFFE0}"/>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17" name="Rectangle 16">
            <a:extLst>
              <a:ext uri="{FF2B5EF4-FFF2-40B4-BE49-F238E27FC236}">
                <a16:creationId xmlns:a16="http://schemas.microsoft.com/office/drawing/2014/main" id="{C3EF2F63-BBF1-A326-81EE-A1D6CCC430DF}"/>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8" name="Rectangle 17">
            <a:extLst>
              <a:ext uri="{FF2B5EF4-FFF2-40B4-BE49-F238E27FC236}">
                <a16:creationId xmlns:a16="http://schemas.microsoft.com/office/drawing/2014/main" id="{8AE5C3CF-42AC-9573-8F4A-C18CEF77FD97}"/>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3" name="TextBox 2">
            <a:extLst>
              <a:ext uri="{FF2B5EF4-FFF2-40B4-BE49-F238E27FC236}">
                <a16:creationId xmlns:a16="http://schemas.microsoft.com/office/drawing/2014/main" id="{11EE0223-1EE4-1CB5-A5F5-08C9F2B17C95}"/>
              </a:ext>
            </a:extLst>
          </p:cNvPr>
          <p:cNvSpPr txBox="1"/>
          <p:nvPr/>
        </p:nvSpPr>
        <p:spPr>
          <a:xfrm>
            <a:off x="9383208" y="3314342"/>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func2</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d</a:t>
            </a:r>
          </a:p>
          <a:p>
            <a:pPr algn="l"/>
            <a:r>
              <a:rPr lang="en-US" b="0" dirty="0">
                <a:latin typeface="+mn-lt"/>
                <a:cs typeface="Courier New" panose="02070309020205020404" pitchFamily="49" charset="0"/>
              </a:rPr>
              <a:t> </a:t>
            </a:r>
          </a:p>
        </p:txBody>
      </p:sp>
      <p:sp>
        <p:nvSpPr>
          <p:cNvPr id="4" name="Rectangle 3">
            <a:extLst>
              <a:ext uri="{FF2B5EF4-FFF2-40B4-BE49-F238E27FC236}">
                <a16:creationId xmlns:a16="http://schemas.microsoft.com/office/drawing/2014/main" id="{14DB153E-5B7C-81BA-B074-E0B931A07920}"/>
              </a:ext>
            </a:extLst>
          </p:cNvPr>
          <p:cNvSpPr/>
          <p:nvPr/>
        </p:nvSpPr>
        <p:spPr bwMode="auto">
          <a:xfrm>
            <a:off x="9719310" y="3818214"/>
            <a:ext cx="49149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a:t>
            </a:r>
          </a:p>
        </p:txBody>
      </p:sp>
      <p:sp>
        <p:nvSpPr>
          <p:cNvPr id="5" name="Down Arrow 4">
            <a:extLst>
              <a:ext uri="{FF2B5EF4-FFF2-40B4-BE49-F238E27FC236}">
                <a16:creationId xmlns:a16="http://schemas.microsoft.com/office/drawing/2014/main" id="{902F5A47-F325-D623-6D40-95BEB9297990}"/>
              </a:ext>
            </a:extLst>
          </p:cNvPr>
          <p:cNvSpPr/>
          <p:nvPr/>
        </p:nvSpPr>
        <p:spPr>
          <a:xfrm flipV="1">
            <a:off x="10373806" y="3962383"/>
            <a:ext cx="457200" cy="55228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D20DF68-7C2B-0F37-5FD5-06A4A760804F}"/>
              </a:ext>
            </a:extLst>
          </p:cNvPr>
          <p:cNvSpPr txBox="1"/>
          <p:nvPr/>
        </p:nvSpPr>
        <p:spPr>
          <a:xfrm>
            <a:off x="4524107" y="3289784"/>
            <a:ext cx="4267200" cy="1323439"/>
          </a:xfrm>
          <a:prstGeom prst="rect">
            <a:avLst/>
          </a:prstGeom>
          <a:solidFill>
            <a:schemeClr val="bg1"/>
          </a:solidFill>
        </p:spPr>
        <p:txBody>
          <a:bodyPr wrap="square" rtlCol="0">
            <a:spAutoFit/>
          </a:bodyPr>
          <a:lstStyle/>
          <a:p>
            <a:pPr algn="ctr"/>
            <a:r>
              <a:rPr lang="en-US" sz="1600" dirty="0">
                <a:latin typeface="Source Sans 3" panose="020B0303030403020204" pitchFamily="34" charset="0"/>
              </a:rPr>
              <a:t>Note the stack frame for this call to </a:t>
            </a:r>
            <a:r>
              <a:rPr lang="en-US" sz="1600" b="1" dirty="0">
                <a:latin typeface="Source Code Pro" panose="020B0309030403020204" pitchFamily="34" charset="0"/>
                <a:ea typeface="Source Code Pro" panose="020B0309030403020204" pitchFamily="34" charset="0"/>
              </a:rPr>
              <a:t>func2</a:t>
            </a:r>
            <a:r>
              <a:rPr lang="en-US" sz="1600" dirty="0">
                <a:latin typeface="Source Sans 3" panose="020B0303030403020204" pitchFamily="34" charset="0"/>
              </a:rPr>
              <a:t> </a:t>
            </a:r>
            <a:r>
              <a:rPr lang="en-US" sz="1600" b="1" dirty="0">
                <a:solidFill>
                  <a:schemeClr val="accent1"/>
                </a:solidFill>
                <a:latin typeface="Source Sans 3" panose="020B0303030403020204" pitchFamily="34" charset="0"/>
              </a:rPr>
              <a:t>overlays the space previously used for the earlier call</a:t>
            </a:r>
            <a:r>
              <a:rPr lang="en-US" sz="1600" dirty="0">
                <a:latin typeface="Source Sans 3" panose="020B0303030403020204" pitchFamily="34" charset="0"/>
              </a:rPr>
              <a:t> to </a:t>
            </a:r>
            <a:r>
              <a:rPr lang="en-US" sz="1600" b="1" dirty="0">
                <a:latin typeface="Source Code Pro" panose="020B0309030403020204" pitchFamily="34" charset="0"/>
                <a:ea typeface="Source Code Pro" panose="020B0309030403020204" pitchFamily="34" charset="0"/>
              </a:rPr>
              <a:t>func1</a:t>
            </a:r>
            <a:r>
              <a:rPr lang="en-US" sz="1600" dirty="0">
                <a:latin typeface="Source Sans 3" panose="020B0303030403020204" pitchFamily="34" charset="0"/>
              </a:rPr>
              <a:t>.  The information that accumulated here by the </a:t>
            </a:r>
            <a:r>
              <a:rPr lang="en-US" sz="1600" b="1" dirty="0">
                <a:latin typeface="Source Code Pro" panose="020B0309030403020204" pitchFamily="34" charset="0"/>
                <a:ea typeface="Source Code Pro" panose="020B0309030403020204" pitchFamily="34" charset="0"/>
              </a:rPr>
              <a:t>func1</a:t>
            </a:r>
            <a:r>
              <a:rPr lang="en-US" sz="1600" dirty="0">
                <a:latin typeface="Source Sans 3" panose="020B0303030403020204" pitchFamily="34" charset="0"/>
              </a:rPr>
              <a:t> call isn’t relevant anymore, so the space can be reused. </a:t>
            </a:r>
            <a:endParaRPr lang="en-US" sz="1600" dirty="0">
              <a:latin typeface="Source Code Pro" panose="020B0309030403020204" pitchFamily="34" charset="0"/>
              <a:ea typeface="Source Code Pro" panose="020B0309030403020204" pitchFamily="34" charset="0"/>
            </a:endParaRPr>
          </a:p>
        </p:txBody>
      </p:sp>
    </p:spTree>
    <p:extLst>
      <p:ext uri="{BB962C8B-B14F-4D97-AF65-F5344CB8AC3E}">
        <p14:creationId xmlns:p14="http://schemas.microsoft.com/office/powerpoint/2010/main" val="2853375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83B31-FC67-576E-CF0E-67A022EBD82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AAF2968-0482-551C-7AB9-839C11EC73CE}"/>
              </a:ext>
            </a:extLst>
          </p:cNvPr>
          <p:cNvSpPr/>
          <p:nvPr>
            <p:custDataLst>
              <p:tags r:id="rId1"/>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8" name="Title 1">
            <a:extLst>
              <a:ext uri="{FF2B5EF4-FFF2-40B4-BE49-F238E27FC236}">
                <a16:creationId xmlns:a16="http://schemas.microsoft.com/office/drawing/2014/main" id="{9A9B7CF0-37FD-AD7C-57DF-42292FDA563D}"/>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2" name="Rectangle 1"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0E6ECAF0-ADBE-E844-C419-E8CB3026C335}"/>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3" name="TextBox 2">
            <a:extLst>
              <a:ext uri="{FF2B5EF4-FFF2-40B4-BE49-F238E27FC236}">
                <a16:creationId xmlns:a16="http://schemas.microsoft.com/office/drawing/2014/main" id="{E3468EB2-1D5F-15AA-8380-407C62202CA1}"/>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6" name="Rectangle 5">
            <a:extLst>
              <a:ext uri="{FF2B5EF4-FFF2-40B4-BE49-F238E27FC236}">
                <a16:creationId xmlns:a16="http://schemas.microsoft.com/office/drawing/2014/main" id="{8C63B34D-B1C4-DFCD-4868-D2D61D17F00C}"/>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9" name="Rectangle 8">
            <a:extLst>
              <a:ext uri="{FF2B5EF4-FFF2-40B4-BE49-F238E27FC236}">
                <a16:creationId xmlns:a16="http://schemas.microsoft.com/office/drawing/2014/main" id="{3BF5D166-32BB-62EB-5945-3EBFEDADD044}"/>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10" name="Rectangle 9">
            <a:extLst>
              <a:ext uri="{FF2B5EF4-FFF2-40B4-BE49-F238E27FC236}">
                <a16:creationId xmlns:a16="http://schemas.microsoft.com/office/drawing/2014/main" id="{0165C4AA-A4A5-D2BD-4C86-013998BD8394}"/>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1" name="Rectangle 10">
            <a:extLst>
              <a:ext uri="{FF2B5EF4-FFF2-40B4-BE49-F238E27FC236}">
                <a16:creationId xmlns:a16="http://schemas.microsoft.com/office/drawing/2014/main" id="{52284A56-180A-80DE-C0EE-FCD71099738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12" name="Left Brace 11">
            <a:extLst>
              <a:ext uri="{FF2B5EF4-FFF2-40B4-BE49-F238E27FC236}">
                <a16:creationId xmlns:a16="http://schemas.microsoft.com/office/drawing/2014/main" id="{B7B6984F-DAD0-1376-EEC4-A630A26913EF}"/>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16F63C17-4786-280D-C714-655C4E7E4420}"/>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14" name="Rectangle 3">
            <a:extLst>
              <a:ext uri="{FF2B5EF4-FFF2-40B4-BE49-F238E27FC236}">
                <a16:creationId xmlns:a16="http://schemas.microsoft.com/office/drawing/2014/main" id="{DA275EE8-319D-13F9-F4C1-7554E6BDA988}"/>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15" name="TextBox 14">
            <a:extLst>
              <a:ext uri="{FF2B5EF4-FFF2-40B4-BE49-F238E27FC236}">
                <a16:creationId xmlns:a16="http://schemas.microsoft.com/office/drawing/2014/main" id="{5812F10E-CEEE-0A59-384D-1B39524DF7EE}"/>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Tree>
    <p:extLst>
      <p:ext uri="{BB962C8B-B14F-4D97-AF65-F5344CB8AC3E}">
        <p14:creationId xmlns:p14="http://schemas.microsoft.com/office/powerpoint/2010/main" val="1076576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98958-6ED9-3654-722A-2E8C7C4CD0F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D4644E6-F474-8CE4-F29E-8534E04BF3F6}"/>
              </a:ext>
            </a:extLst>
          </p:cNvPr>
          <p:cNvSpPr/>
          <p:nvPr>
            <p:custDataLst>
              <p:tags r:id="rId1"/>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8" name="Title 1">
            <a:extLst>
              <a:ext uri="{FF2B5EF4-FFF2-40B4-BE49-F238E27FC236}">
                <a16:creationId xmlns:a16="http://schemas.microsoft.com/office/drawing/2014/main" id="{36AB090E-3103-C5F3-59B0-E875A8906169}"/>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2" name="Rectangle 1"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D68D88D7-0345-8F8E-4042-00055D0C536A}"/>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3" name="TextBox 2">
            <a:extLst>
              <a:ext uri="{FF2B5EF4-FFF2-40B4-BE49-F238E27FC236}">
                <a16:creationId xmlns:a16="http://schemas.microsoft.com/office/drawing/2014/main" id="{BBEC2F4F-97DA-51E1-76FD-B3566E82825B}"/>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dirty="0">
                <a:latin typeface="Source Code Pro" panose="020B0309030403020204" pitchFamily="34" charset="0"/>
                <a:ea typeface="Source Code Pro" panose="020B0309030403020204" pitchFamily="34" charset="0"/>
                <a:cs typeface="Courier New" panose="02070309020205020404" pitchFamily="49" charset="0"/>
              </a:rPr>
              <a:t>main</a:t>
            </a: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a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argc</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a:p>
            <a:pPr algn="l"/>
            <a:r>
              <a:rPr lang="en-US" b="0" dirty="0">
                <a:latin typeface="Source Code Pro" panose="020B0309030403020204" pitchFamily="34" charset="0"/>
                <a:ea typeface="Source Code Pro" panose="020B0309030403020204" pitchFamily="34" charset="0"/>
                <a:cs typeface="Courier New" panose="02070309020205020404" pitchFamily="49" charset="0"/>
              </a:rPr>
              <a:t>b     </a:t>
            </a:r>
            <a:r>
              <a:rPr lang="en-US" b="0" dirty="0" err="1">
                <a:latin typeface="Source Code Pro" panose="020B0309030403020204" pitchFamily="34" charset="0"/>
                <a:ea typeface="Source Code Pro" panose="020B0309030403020204" pitchFamily="34" charset="0"/>
                <a:cs typeface="Courier New" panose="02070309020205020404" pitchFamily="49" charset="0"/>
              </a:rPr>
              <a:t>argv</a:t>
            </a:r>
            <a:endParaRPr lang="en-US" b="0" dirty="0">
              <a:latin typeface="Source Code Pro" panose="020B0309030403020204" pitchFamily="34" charset="0"/>
              <a:ea typeface="Source Code Pro" panose="020B0309030403020204" pitchFamily="34" charset="0"/>
              <a:cs typeface="Courier New" panose="02070309020205020404" pitchFamily="49" charset="0"/>
            </a:endParaRPr>
          </a:p>
        </p:txBody>
      </p:sp>
      <p:sp>
        <p:nvSpPr>
          <p:cNvPr id="6" name="Rectangle 5">
            <a:extLst>
              <a:ext uri="{FF2B5EF4-FFF2-40B4-BE49-F238E27FC236}">
                <a16:creationId xmlns:a16="http://schemas.microsoft.com/office/drawing/2014/main" id="{D6EDB050-9C45-21C7-FF43-6540480E8F3C}"/>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42</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9" name="Rectangle 8">
            <a:extLst>
              <a:ext uri="{FF2B5EF4-FFF2-40B4-BE49-F238E27FC236}">
                <a16:creationId xmlns:a16="http://schemas.microsoft.com/office/drawing/2014/main" id="{C3532D77-018E-6FC9-8270-54DE2ECE6E6F}"/>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17</a:t>
            </a:r>
          </a:p>
        </p:txBody>
      </p:sp>
      <p:sp>
        <p:nvSpPr>
          <p:cNvPr id="10" name="Rectangle 9">
            <a:extLst>
              <a:ext uri="{FF2B5EF4-FFF2-40B4-BE49-F238E27FC236}">
                <a16:creationId xmlns:a16="http://schemas.microsoft.com/office/drawing/2014/main" id="{2153CED2-E90D-185D-D5E7-C4D0F89BB890}"/>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latin typeface="Source Code Pro" panose="020B0309030403020204" pitchFamily="34" charset="0"/>
                <a:ea typeface="Source Code Pro" panose="020B0309030403020204" pitchFamily="34" charset="0"/>
              </a:rPr>
              <a:t>1</a:t>
            </a:r>
            <a:endParaRPr kumimoji="0" lang="en-US" sz="18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endParaRPr>
          </a:p>
        </p:txBody>
      </p:sp>
      <p:sp>
        <p:nvSpPr>
          <p:cNvPr id="11" name="Rectangle 10">
            <a:extLst>
              <a:ext uri="{FF2B5EF4-FFF2-40B4-BE49-F238E27FC236}">
                <a16:creationId xmlns:a16="http://schemas.microsoft.com/office/drawing/2014/main" id="{64386A4D-19DE-5F09-679F-D1EF45A034C9}"/>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rPr>
              <a:t>0xf0</a:t>
            </a:r>
          </a:p>
        </p:txBody>
      </p:sp>
      <p:sp>
        <p:nvSpPr>
          <p:cNvPr id="12" name="Left Brace 11">
            <a:extLst>
              <a:ext uri="{FF2B5EF4-FFF2-40B4-BE49-F238E27FC236}">
                <a16:creationId xmlns:a16="http://schemas.microsoft.com/office/drawing/2014/main" id="{D5B81B13-256E-B5F7-1262-20DCCCA3D149}"/>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093DC8D8-247E-7AFB-E0BC-B55245C5492C}"/>
              </a:ext>
            </a:extLst>
          </p:cNvPr>
          <p:cNvSpPr txBox="1"/>
          <p:nvPr/>
        </p:nvSpPr>
        <p:spPr>
          <a:xfrm>
            <a:off x="7940108" y="2360354"/>
            <a:ext cx="686405" cy="369332"/>
          </a:xfrm>
          <a:prstGeom prst="rect">
            <a:avLst/>
          </a:prstGeom>
          <a:noFill/>
        </p:spPr>
        <p:txBody>
          <a:bodyPr wrap="none" rtlCol="0">
            <a:spAutoFit/>
          </a:bodyPr>
          <a:lstStyle/>
          <a:p>
            <a:r>
              <a:rPr lang="en-US" dirty="0">
                <a:latin typeface="Source Sans 3" panose="020B0303030403020204" pitchFamily="34" charset="0"/>
              </a:rPr>
              <a:t>stack</a:t>
            </a:r>
          </a:p>
        </p:txBody>
      </p:sp>
      <p:sp>
        <p:nvSpPr>
          <p:cNvPr id="14" name="Rectangle 3">
            <a:extLst>
              <a:ext uri="{FF2B5EF4-FFF2-40B4-BE49-F238E27FC236}">
                <a16:creationId xmlns:a16="http://schemas.microsoft.com/office/drawing/2014/main" id="{BC1F9074-63E4-4EFA-D4C2-5469AF06F323}"/>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15" name="TextBox 14">
            <a:extLst>
              <a:ext uri="{FF2B5EF4-FFF2-40B4-BE49-F238E27FC236}">
                <a16:creationId xmlns:a16="http://schemas.microsoft.com/office/drawing/2014/main" id="{F5D8882F-ECAC-434D-FC4A-761F15F9C780}"/>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
        <p:nvSpPr>
          <p:cNvPr id="4" name="Down Arrow 3">
            <a:extLst>
              <a:ext uri="{FF2B5EF4-FFF2-40B4-BE49-F238E27FC236}">
                <a16:creationId xmlns:a16="http://schemas.microsoft.com/office/drawing/2014/main" id="{26358A13-BACC-4A56-3ADA-BE80E19F6774}"/>
              </a:ext>
            </a:extLst>
          </p:cNvPr>
          <p:cNvSpPr/>
          <p:nvPr/>
        </p:nvSpPr>
        <p:spPr>
          <a:xfrm flipV="1">
            <a:off x="10373806" y="2696495"/>
            <a:ext cx="457200" cy="607517"/>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5935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8AB3E9-8D41-F847-B66F-59AAF6E78E5B}"/>
              </a:ext>
            </a:extLst>
          </p:cNvPr>
          <p:cNvSpPr/>
          <p:nvPr>
            <p:custDataLst>
              <p:tags r:id="rId1"/>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8" name="Title 1">
            <a:extLst>
              <a:ext uri="{FF2B5EF4-FFF2-40B4-BE49-F238E27FC236}">
                <a16:creationId xmlns:a16="http://schemas.microsoft.com/office/drawing/2014/main" id="{D3641498-F393-5E69-7A68-DB86D9FDFBEB}"/>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a:t>
            </a:r>
          </a:p>
        </p:txBody>
      </p:sp>
      <p:sp>
        <p:nvSpPr>
          <p:cNvPr id="2" name="Rectangle 1">
            <a:extLst>
              <a:ext uri="{FF2B5EF4-FFF2-40B4-BE49-F238E27FC236}">
                <a16:creationId xmlns:a16="http://schemas.microsoft.com/office/drawing/2014/main" id="{F751F1E1-5DFF-A0B3-B056-7949A52D965A}"/>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3" name="Rectangle 2"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72FA4DD-6CCE-EFCF-4BCB-5D64C619EB3A}"/>
              </a:ext>
            </a:extLst>
          </p:cNvPr>
          <p:cNvSpPr/>
          <p:nvPr>
            <p:custDataLst>
              <p:tags r:id="rId3"/>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10" name="Rectangle 3">
            <a:extLst>
              <a:ext uri="{FF2B5EF4-FFF2-40B4-BE49-F238E27FC236}">
                <a16:creationId xmlns:a16="http://schemas.microsoft.com/office/drawing/2014/main" id="{BB25947A-71BB-B243-F13A-E2FC848235AF}"/>
              </a:ext>
            </a:extLst>
          </p:cNvPr>
          <p:cNvSpPr txBox="1">
            <a:spLocks noChangeArrowheads="1"/>
          </p:cNvSpPr>
          <p:nvPr/>
        </p:nvSpPr>
        <p:spPr bwMode="auto">
          <a:xfrm>
            <a:off x="2369155" y="2633476"/>
            <a:ext cx="4953000" cy="3990281"/>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func2()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d =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marL="231775" lvl="1" indent="-231775">
              <a:lnSpc>
                <a:spcPct val="70000"/>
              </a:lnSpc>
              <a:buFontTx/>
              <a:buNone/>
            </a:pPr>
            <a:endParaRPr lang="en-US" altLang="en-US" sz="1800" dirty="0">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void func1()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c = 99;</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int main(int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 {</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a = 42;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int b = 17;</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func1();</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func2();</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   return 0;</a:t>
            </a:r>
          </a:p>
          <a:p>
            <a:pPr marL="231775" lvl="1" indent="-231775">
              <a:lnSpc>
                <a:spcPct val="70000"/>
              </a:lnSpc>
              <a:buFontTx/>
              <a:buNone/>
            </a:pPr>
            <a:r>
              <a:rPr lang="en-US" altLang="en-US" sz="1800" dirty="0">
                <a:latin typeface="Source Code Pro" panose="020B0309030403020204" pitchFamily="34" charset="0"/>
                <a:ea typeface="Source Code Pro" panose="020B0309030403020204" pitchFamily="34"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11" name="TextBox 10">
            <a:extLst>
              <a:ext uri="{FF2B5EF4-FFF2-40B4-BE49-F238E27FC236}">
                <a16:creationId xmlns:a16="http://schemas.microsoft.com/office/drawing/2014/main" id="{F4DADA88-7209-318C-4D70-CBC12B8444A7}"/>
              </a:ext>
            </a:extLst>
          </p:cNvPr>
          <p:cNvSpPr txBox="1"/>
          <p:nvPr/>
        </p:nvSpPr>
        <p:spPr>
          <a:xfrm>
            <a:off x="100838" y="1282852"/>
            <a:ext cx="8672770" cy="1200329"/>
          </a:xfrm>
          <a:prstGeom prst="rect">
            <a:avLst/>
          </a:prstGeom>
          <a:noFill/>
        </p:spPr>
        <p:txBody>
          <a:bodyPr wrap="square" rtlCol="0">
            <a:spAutoFit/>
          </a:bodyPr>
          <a:lstStyle/>
          <a:p>
            <a:pPr algn="ctr"/>
            <a:r>
              <a:rPr lang="en-US" sz="2400" dirty="0">
                <a:latin typeface="Source Sans 3" panose="020B0303030403020204" pitchFamily="34" charset="0"/>
              </a:rPr>
              <a:t>When a function is called, a </a:t>
            </a:r>
            <a:r>
              <a:rPr lang="en-US" sz="2400" b="1" dirty="0">
                <a:solidFill>
                  <a:schemeClr val="accent1"/>
                </a:solidFill>
                <a:latin typeface="Source Sans 3" panose="020B0303030403020204" pitchFamily="34" charset="0"/>
              </a:rPr>
              <a:t>new frame is pushed onto the stack</a:t>
            </a:r>
            <a:r>
              <a:rPr lang="en-US" sz="2400" dirty="0">
                <a:latin typeface="Source Sans 3" panose="020B0303030403020204" pitchFamily="34" charset="0"/>
              </a:rPr>
              <a:t> and makes space for </a:t>
            </a:r>
            <a:r>
              <a:rPr lang="en-US" sz="2400" b="1" dirty="0">
                <a:solidFill>
                  <a:schemeClr val="accent1"/>
                </a:solidFill>
                <a:latin typeface="Source Sans 3" panose="020B0303030403020204" pitchFamily="34" charset="0"/>
              </a:rPr>
              <a:t>local variables</a:t>
            </a:r>
            <a:r>
              <a:rPr lang="en-US" sz="2400" dirty="0">
                <a:latin typeface="Source Sans 3" panose="020B0303030403020204" pitchFamily="34" charset="0"/>
              </a:rPr>
              <a:t>. When the function returns, its frame is </a:t>
            </a:r>
            <a:r>
              <a:rPr lang="en-US" sz="2400" b="1" dirty="0">
                <a:solidFill>
                  <a:schemeClr val="accent1"/>
                </a:solidFill>
                <a:latin typeface="Source Sans 3" panose="020B0303030403020204" pitchFamily="34" charset="0"/>
              </a:rPr>
              <a:t>popped</a:t>
            </a:r>
            <a:r>
              <a:rPr lang="en-US" sz="2400" dirty="0">
                <a:latin typeface="Source Sans 3" panose="020B0303030403020204" pitchFamily="34" charset="0"/>
              </a:rPr>
              <a:t> and access to those locals </a:t>
            </a:r>
            <a:r>
              <a:rPr lang="en-US" sz="2400" b="1" dirty="0">
                <a:solidFill>
                  <a:schemeClr val="accent1"/>
                </a:solidFill>
                <a:latin typeface="Source Sans 3" panose="020B0303030403020204" pitchFamily="34" charset="0"/>
              </a:rPr>
              <a:t>formally goes away</a:t>
            </a:r>
            <a:r>
              <a:rPr lang="en-US" sz="2400" dirty="0">
                <a:latin typeface="Source Sans 3" panose="020B0303030403020204" pitchFamily="34" charset="0"/>
              </a:rPr>
              <a:t>.</a:t>
            </a:r>
          </a:p>
        </p:txBody>
      </p:sp>
    </p:spTree>
    <p:extLst>
      <p:ext uri="{BB962C8B-B14F-4D97-AF65-F5344CB8AC3E}">
        <p14:creationId xmlns:p14="http://schemas.microsoft.com/office/powerpoint/2010/main" val="1880222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96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903237" y="2360354"/>
            <a:ext cx="723276" cy="369332"/>
          </a:xfrm>
          <a:prstGeom prst="rect">
            <a:avLst/>
          </a:prstGeom>
          <a:noFill/>
        </p:spPr>
        <p:txBody>
          <a:bodyPr wrap="none" rtlCol="0">
            <a:spAutoFit/>
          </a:bodyPr>
          <a:lstStyle/>
          <a:p>
            <a:r>
              <a:rPr lang="en-US" dirty="0"/>
              <a:t>stack</a:t>
            </a:r>
          </a:p>
        </p:txBody>
      </p:sp>
      <p:sp>
        <p:nvSpPr>
          <p:cNvPr id="9" name="Title 1">
            <a:extLst>
              <a:ext uri="{FF2B5EF4-FFF2-40B4-BE49-F238E27FC236}">
                <a16:creationId xmlns:a16="http://schemas.microsoft.com/office/drawing/2014/main" id="{A7F56F07-3A79-2E7F-98C9-D2BFF03300AF}"/>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 Mayday, Mayday</a:t>
            </a:r>
          </a:p>
        </p:txBody>
      </p:sp>
      <p:sp>
        <p:nvSpPr>
          <p:cNvPr id="10" name="TextBox 9">
            <a:extLst>
              <a:ext uri="{FF2B5EF4-FFF2-40B4-BE49-F238E27FC236}">
                <a16:creationId xmlns:a16="http://schemas.microsoft.com/office/drawing/2014/main" id="{C5119E9B-1CCB-30BC-D066-A2048A74B3F0}"/>
              </a:ext>
            </a:extLst>
          </p:cNvPr>
          <p:cNvSpPr txBox="1"/>
          <p:nvPr/>
        </p:nvSpPr>
        <p:spPr>
          <a:xfrm>
            <a:off x="0" y="1282852"/>
            <a:ext cx="9067800" cy="830997"/>
          </a:xfrm>
          <a:prstGeom prst="rect">
            <a:avLst/>
          </a:prstGeom>
          <a:noFill/>
        </p:spPr>
        <p:txBody>
          <a:bodyPr wrap="square" rtlCol="0">
            <a:spAutoFit/>
          </a:bodyPr>
          <a:lstStyle/>
          <a:p>
            <a:pPr algn="ctr"/>
            <a:r>
              <a:rPr lang="en-US" sz="2400" dirty="0">
                <a:latin typeface="Source Sans 3" panose="020B0303030403020204" pitchFamily="34" charset="0"/>
              </a:rPr>
              <a:t>Here’s a </a:t>
            </a:r>
            <a:r>
              <a:rPr lang="en-US" sz="2400" b="1" dirty="0">
                <a:solidFill>
                  <a:schemeClr val="accent1"/>
                </a:solidFill>
                <a:latin typeface="Source Sans 3" panose="020B0303030403020204" pitchFamily="34" charset="0"/>
              </a:rPr>
              <a:t>well-intentioned</a:t>
            </a:r>
            <a:r>
              <a:rPr lang="en-US" sz="2400" dirty="0">
                <a:latin typeface="Source Sans 3" panose="020B0303030403020204" pitchFamily="34" charset="0"/>
              </a:rPr>
              <a:t> (but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a:t>
            </a:r>
            <a:r>
              <a:rPr lang="en-US" sz="2400" b="1" dirty="0">
                <a:solidFill>
                  <a:schemeClr val="accent1"/>
                </a:solidFill>
                <a:latin typeface="Source Sans 3" panose="020B0303030403020204" pitchFamily="34" charset="0"/>
              </a:rPr>
              <a:t>program</a:t>
            </a:r>
            <a:r>
              <a:rPr lang="en-US" sz="2400" dirty="0">
                <a:latin typeface="Source Sans 3" panose="020B0303030403020204" pitchFamily="34" charset="0"/>
              </a:rPr>
              <a:t> that relies on a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helper function to </a:t>
            </a:r>
            <a:r>
              <a:rPr lang="en-US" sz="2400" b="1" dirty="0">
                <a:solidFill>
                  <a:schemeClr val="accent1"/>
                </a:solidFill>
                <a:latin typeface="Source Sans 3" panose="020B0303030403020204" pitchFamily="34" charset="0"/>
              </a:rPr>
              <a:t>create a string of repeated characters</a:t>
            </a:r>
            <a:r>
              <a:rPr lang="en-US" sz="2400" dirty="0">
                <a:latin typeface="Source Sans 3" panose="020B0303030403020204" pitchFamily="34" charset="0"/>
              </a:rPr>
              <a:t>. </a:t>
            </a:r>
          </a:p>
        </p:txBody>
      </p:sp>
      <p:sp>
        <p:nvSpPr>
          <p:cNvPr id="11" name="Rectangle 3">
            <a:extLst>
              <a:ext uri="{FF2B5EF4-FFF2-40B4-BE49-F238E27FC236}">
                <a16:creationId xmlns:a16="http://schemas.microsoft.com/office/drawing/2014/main" id="{C8CEB1C0-7482-12CD-7178-6A236136E26B}"/>
              </a:ext>
            </a:extLst>
          </p:cNvPr>
          <p:cNvSpPr txBox="1">
            <a:spLocks noChangeArrowheads="1"/>
          </p:cNvSpPr>
          <p:nvPr/>
        </p:nvSpPr>
        <p:spPr bwMode="auto">
          <a:xfrm>
            <a:off x="1104899" y="2377558"/>
            <a:ext cx="6858001" cy="3653539"/>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create_string</a:t>
            </a: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 int num) {</a:t>
            </a:r>
          </a:p>
          <a:p>
            <a:pPr>
              <a:lnSpc>
                <a:spcPct val="70000"/>
              </a:lnSpc>
              <a:buNone/>
            </a:pP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+ 1];</a:t>
            </a:r>
          </a:p>
          <a:p>
            <a:pPr>
              <a:lnSpc>
                <a:spcPct val="70000"/>
              </a:lnSpc>
              <a:buNone/>
            </a:pPr>
            <a:r>
              <a:rPr lang="en-US" altLang="en-US" sz="1800" dirty="0">
                <a:latin typeface="Source Code Pro" panose="020B0309030403020204" pitchFamily="34" charset="0"/>
                <a:ea typeface="Source Code Pro" panose="020B0309030403020204" pitchFamily="34" charset="0"/>
              </a:rPr>
              <a:t>   for (size_t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0;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&lt; num;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'\0';</a:t>
            </a:r>
          </a:p>
          <a:p>
            <a:pPr>
              <a:lnSpc>
                <a:spcPct val="70000"/>
              </a:lnSpc>
              <a:buNone/>
            </a:pPr>
            <a:r>
              <a:rPr lang="en-US" altLang="en-US" sz="1800" dirty="0">
                <a:latin typeface="Source Code Pro" panose="020B0309030403020204" pitchFamily="34" charset="0"/>
                <a:ea typeface="Source Code Pro" panose="020B0309030403020204" pitchFamily="34" charset="0"/>
              </a:rPr>
              <a:t>   return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a:t>
            </a:r>
          </a:p>
          <a:p>
            <a:pPr>
              <a:lnSpc>
                <a:spcPct val="70000"/>
              </a:lnSpc>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a:lnSpc>
                <a:spcPct val="70000"/>
              </a:lnSpc>
              <a:buNone/>
            </a:pPr>
            <a:r>
              <a:rPr lang="en-US" altLang="en-US" sz="1800" dirty="0">
                <a:solidFill>
                  <a:srgbClr val="FF0000"/>
                </a:solidFill>
                <a:latin typeface="Source Code Pro" panose="020B0309030403020204" pitchFamily="34" charset="0"/>
                <a:ea typeface="Source Code Pro" panose="020B0309030403020204" pitchFamily="34" charset="0"/>
              </a:rPr>
              <a:t>int</a:t>
            </a:r>
            <a:r>
              <a:rPr lang="en-US" altLang="en-US" sz="1800" b="0" dirty="0">
                <a:solidFill>
                  <a:srgbClr val="FF0000"/>
                </a:solidFill>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main</a:t>
            </a:r>
            <a:r>
              <a:rPr lang="en-US" altLang="en-US" sz="1800" b="0" dirty="0">
                <a:solidFill>
                  <a:srgbClr val="FF0000"/>
                </a:solidFill>
                <a:latin typeface="Source Code Pro" panose="020B0309030403020204" pitchFamily="34" charset="0"/>
                <a:ea typeface="Source Code Pro" panose="020B0309030403020204" pitchFamily="34" charset="0"/>
              </a:rPr>
              <a:t>(int</a:t>
            </a:r>
            <a:r>
              <a:rPr lang="en-US" altLang="en-US" sz="1800" dirty="0">
                <a:solidFill>
                  <a:srgbClr val="FF0000"/>
                </a:solidFill>
                <a:latin typeface="Source Code Pro" panose="020B0309030403020204" pitchFamily="34" charset="0"/>
                <a:ea typeface="Source Code Pro" panose="020B0309030403020204" pitchFamily="34" charset="0"/>
              </a:rPr>
              <a:t> </a:t>
            </a:r>
            <a:r>
              <a:rPr lang="en-US" altLang="en-US" sz="1800" dirty="0" err="1">
                <a:solidFill>
                  <a:srgbClr val="FF0000"/>
                </a:solidFill>
                <a:latin typeface="Source Code Pro" panose="020B0309030403020204" pitchFamily="34" charset="0"/>
                <a:ea typeface="Source Code Pro" panose="020B0309030403020204" pitchFamily="34" charset="0"/>
              </a:rPr>
              <a:t>argc</a:t>
            </a:r>
            <a:r>
              <a:rPr lang="en-US" altLang="en-US" sz="1800" dirty="0">
                <a:solidFill>
                  <a:srgbClr val="FF0000"/>
                </a:solidFill>
                <a:latin typeface="Source Code Pro" panose="020B0309030403020204" pitchFamily="34" charset="0"/>
                <a:ea typeface="Source Code Pro" panose="020B0309030403020204" pitchFamily="34" charset="0"/>
              </a:rPr>
              <a:t>, char *</a:t>
            </a:r>
            <a:r>
              <a:rPr lang="en-US" altLang="en-US" sz="1800" dirty="0" err="1">
                <a:solidFill>
                  <a:srgbClr val="FF0000"/>
                </a:solidFill>
                <a:latin typeface="Source Code Pro" panose="020B0309030403020204" pitchFamily="34" charset="0"/>
                <a:ea typeface="Source Code Pro" panose="020B0309030403020204" pitchFamily="34" charset="0"/>
              </a:rPr>
              <a:t>argv</a:t>
            </a:r>
            <a:r>
              <a:rPr lang="en-US" altLang="en-US" sz="1800" dirty="0">
                <a:solidFill>
                  <a:srgbClr val="FF0000"/>
                </a:solidFill>
                <a:latin typeface="Source Code Pro" panose="020B0309030403020204" pitchFamily="34" charset="0"/>
                <a:ea typeface="Source Code Pro" panose="020B0309030403020204" pitchFamily="34" charset="0"/>
              </a:rPr>
              <a:t>[]</a:t>
            </a:r>
            <a:r>
              <a:rPr lang="en-US" altLang="en-US" sz="1800" b="0" dirty="0">
                <a:solidFill>
                  <a:srgbClr val="FF0000"/>
                </a:solidFill>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0" dirty="0">
                <a:latin typeface="Source Code Pro" panose="020B0309030403020204" pitchFamily="34" charset="0"/>
                <a:ea typeface="Source Code Pro" panose="020B0309030403020204" pitchFamily="34" charset="0"/>
              </a:rPr>
              <a:t>char *str = </a:t>
            </a:r>
            <a:r>
              <a:rPr lang="en-US" altLang="en-US" sz="1800" b="0" dirty="0" err="1">
                <a:latin typeface="Source Code Pro" panose="020B0309030403020204" pitchFamily="34" charset="0"/>
                <a:ea typeface="Source Code Pro" panose="020B0309030403020204" pitchFamily="34" charset="0"/>
              </a:rPr>
              <a:t>create_string</a:t>
            </a:r>
            <a:r>
              <a:rPr lang="en-US" altLang="en-US" sz="1800" b="0" dirty="0">
                <a:latin typeface="Source Code Pro" panose="020B0309030403020204" pitchFamily="34" charset="0"/>
                <a:ea typeface="Source Code Pro" panose="020B0309030403020204" pitchFamily="34" charset="0"/>
              </a:rPr>
              <a:t>('a', 4);</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printf</a:t>
            </a:r>
            <a:r>
              <a:rPr lang="en-US" altLang="en-US" sz="1800" dirty="0">
                <a:latin typeface="Source Code Pro" panose="020B0309030403020204" pitchFamily="34" charset="0"/>
                <a:ea typeface="Source Code Pro" panose="020B0309030403020204" pitchFamily="34" charset="0"/>
              </a:rPr>
              <a:t>(</a:t>
            </a:r>
            <a:r>
              <a:rPr lang="en-US" altLang="en-US" sz="1800" dirty="0">
                <a:solidFill>
                  <a:srgbClr val="0432FF"/>
                </a:solidFill>
                <a:latin typeface="Source Code Pro" panose="020B0309030403020204" pitchFamily="34" charset="0"/>
                <a:ea typeface="Source Code Pro" panose="020B0309030403020204" pitchFamily="34" charset="0"/>
              </a:rPr>
              <a:t>"%s\n"</a:t>
            </a:r>
            <a:r>
              <a:rPr lang="en-US" altLang="en-US" sz="1800" dirty="0">
                <a:latin typeface="Source Code Pro" panose="020B0309030403020204" pitchFamily="34" charset="0"/>
                <a:ea typeface="Source Code Pro" panose="020B0309030403020204" pitchFamily="34" charset="0"/>
              </a:rPr>
              <a:t>, str); </a:t>
            </a:r>
            <a:r>
              <a:rPr lang="en-US" altLang="en-US" sz="1800" dirty="0">
                <a:solidFill>
                  <a:srgbClr val="00B050"/>
                </a:solidFill>
                <a:latin typeface="Source Code Pro" panose="020B0309030403020204" pitchFamily="34" charset="0"/>
                <a:ea typeface="Source Code Pro" panose="020B0309030403020204" pitchFamily="34" charset="0"/>
              </a:rPr>
              <a:t>// want to print </a:t>
            </a:r>
            <a:r>
              <a:rPr lang="en-US" altLang="en-US" sz="1800" dirty="0" err="1">
                <a:solidFill>
                  <a:srgbClr val="00B050"/>
                </a:solidFill>
                <a:latin typeface="Source Code Pro" panose="020B0309030403020204" pitchFamily="34" charset="0"/>
                <a:ea typeface="Source Code Pro" panose="020B0309030403020204" pitchFamily="34" charset="0"/>
              </a:rPr>
              <a:t>aaaa</a:t>
            </a:r>
            <a:endParaRPr lang="en-US" altLang="en-US" sz="1800" dirty="0">
              <a:solidFill>
                <a:srgbClr val="00B050"/>
              </a:solidFill>
              <a:latin typeface="Source Code Pro" panose="020B0309030403020204" pitchFamily="34" charset="0"/>
              <a:ea typeface="Source Code Pro" panose="020B0309030403020204" pitchFamily="34" charset="0"/>
            </a:endParaRPr>
          </a:p>
          <a:p>
            <a:pPr>
              <a:lnSpc>
                <a:spcPct val="70000"/>
              </a:lnSpc>
              <a:buNone/>
            </a:pPr>
            <a:r>
              <a:rPr lang="en-US" altLang="en-US" sz="1800" b="0" dirty="0">
                <a:latin typeface="Source Code Pro" panose="020B0309030403020204" pitchFamily="34" charset="0"/>
                <a:ea typeface="Source Code Pro" panose="020B0309030403020204" pitchFamily="34" charset="0"/>
              </a:rPr>
              <a:t>   return 0;</a:t>
            </a:r>
          </a:p>
          <a:p>
            <a:pPr>
              <a:lnSpc>
                <a:spcPct val="70000"/>
              </a:lnSpc>
              <a:buNone/>
            </a:pPr>
            <a:r>
              <a:rPr lang="en-US" altLang="en-US" sz="1800" b="0" dirty="0">
                <a:latin typeface="Source Code Pro" panose="020B0309030403020204" pitchFamily="34" charset="0"/>
                <a:ea typeface="Source Code Pro" panose="020B0309030403020204" pitchFamily="34" charset="0"/>
              </a:rPr>
              <a:t>}</a:t>
            </a:r>
          </a:p>
          <a:p>
            <a:pPr>
              <a:lnSpc>
                <a:spcPct val="70000"/>
              </a:lnSpc>
              <a:buNone/>
            </a:pPr>
            <a:endParaRPr lang="en-US" altLang="en-US" sz="2200" b="0" dirty="0">
              <a:latin typeface="Consolas" panose="020B0609020204030204" pitchFamily="49" charset="0"/>
            </a:endParaRPr>
          </a:p>
        </p:txBody>
      </p:sp>
    </p:spTree>
    <p:extLst>
      <p:ext uri="{BB962C8B-B14F-4D97-AF65-F5344CB8AC3E}">
        <p14:creationId xmlns:p14="http://schemas.microsoft.com/office/powerpoint/2010/main" val="1292617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dissolve">
                                      <p:cBhvr>
                                        <p:cTn id="15" dur="500"/>
                                        <p:tgtEl>
                                          <p:spTgt spid="1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dissolve">
                                      <p:cBhvr>
                                        <p:cTn id="18" dur="500"/>
                                        <p:tgtEl>
                                          <p:spTgt spid="20"/>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dissolve">
                                      <p:cBhvr>
                                        <p:cTn id="21" dur="500"/>
                                        <p:tgtEl>
                                          <p:spTgt spid="33"/>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dissolve">
                                      <p:cBhvr>
                                        <p:cTn id="24" dur="500"/>
                                        <p:tgtEl>
                                          <p:spTgt spid="34"/>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dissolv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20" grpId="0" animBg="1"/>
      <p:bldP spid="33" grpId="0" animBg="1"/>
      <p:bldP spid="34" grpId="0" animBg="1"/>
      <p:bldP spid="17" grpId="0" animBg="1"/>
      <p:bldP spid="18" grpId="0"/>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1200329"/>
          </a:xfrm>
          <a:prstGeom prst="leftBrace">
            <a:avLst>
              <a:gd name="adj1" fmla="val 8333"/>
              <a:gd name="adj2" fmla="val 580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903237" y="2360354"/>
            <a:ext cx="723276"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3" name="Down Arrow 22">
            <a:extLst>
              <a:ext uri="{FF2B5EF4-FFF2-40B4-BE49-F238E27FC236}">
                <a16:creationId xmlns:a16="http://schemas.microsoft.com/office/drawing/2014/main" id="{0802BA7B-B3E3-7C4F-B943-305935CCF3A5}"/>
              </a:ext>
            </a:extLst>
          </p:cNvPr>
          <p:cNvSpPr/>
          <p:nvPr/>
        </p:nvSpPr>
        <p:spPr>
          <a:xfrm>
            <a:off x="10373807" y="30480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52BBFD6-DDB6-835D-FECD-11B1C50135E9}"/>
              </a:ext>
            </a:extLst>
          </p:cNvPr>
          <p:cNvSpPr txBox="1"/>
          <p:nvPr/>
        </p:nvSpPr>
        <p:spPr>
          <a:xfrm>
            <a:off x="0" y="1282852"/>
            <a:ext cx="9067800" cy="830997"/>
          </a:xfrm>
          <a:prstGeom prst="rect">
            <a:avLst/>
          </a:prstGeom>
          <a:noFill/>
        </p:spPr>
        <p:txBody>
          <a:bodyPr wrap="square" rtlCol="0">
            <a:spAutoFit/>
          </a:bodyPr>
          <a:lstStyle/>
          <a:p>
            <a:pPr algn="ctr"/>
            <a:r>
              <a:rPr lang="en-US" sz="2400" dirty="0">
                <a:latin typeface="Source Sans 3" panose="020B0303030403020204" pitchFamily="34" charset="0"/>
              </a:rPr>
              <a:t>Here’s a </a:t>
            </a:r>
            <a:r>
              <a:rPr lang="en-US" sz="2400" b="1" dirty="0">
                <a:solidFill>
                  <a:schemeClr val="accent1"/>
                </a:solidFill>
                <a:latin typeface="Source Sans 3" panose="020B0303030403020204" pitchFamily="34" charset="0"/>
              </a:rPr>
              <a:t>well-intentioned</a:t>
            </a:r>
            <a:r>
              <a:rPr lang="en-US" sz="2400" dirty="0">
                <a:latin typeface="Source Sans 3" panose="020B0303030403020204" pitchFamily="34" charset="0"/>
              </a:rPr>
              <a:t> (but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a:t>
            </a:r>
            <a:r>
              <a:rPr lang="en-US" sz="2400" b="1" dirty="0">
                <a:solidFill>
                  <a:schemeClr val="accent1"/>
                </a:solidFill>
                <a:latin typeface="Source Sans 3" panose="020B0303030403020204" pitchFamily="34" charset="0"/>
              </a:rPr>
              <a:t>program</a:t>
            </a:r>
            <a:r>
              <a:rPr lang="en-US" sz="2400" dirty="0">
                <a:latin typeface="Source Sans 3" panose="020B0303030403020204" pitchFamily="34" charset="0"/>
              </a:rPr>
              <a:t> that relies on a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helper function to </a:t>
            </a:r>
            <a:r>
              <a:rPr lang="en-US" sz="2400" b="1" dirty="0">
                <a:solidFill>
                  <a:schemeClr val="accent1"/>
                </a:solidFill>
                <a:latin typeface="Source Sans 3" panose="020B0303030403020204" pitchFamily="34" charset="0"/>
              </a:rPr>
              <a:t>create a string of repeated characters</a:t>
            </a:r>
            <a:r>
              <a:rPr lang="en-US" sz="2400" dirty="0">
                <a:latin typeface="Source Sans 3" panose="020B0303030403020204" pitchFamily="34" charset="0"/>
              </a:rPr>
              <a:t>. </a:t>
            </a:r>
          </a:p>
        </p:txBody>
      </p:sp>
      <p:sp>
        <p:nvSpPr>
          <p:cNvPr id="9" name="Rectangle 3">
            <a:extLst>
              <a:ext uri="{FF2B5EF4-FFF2-40B4-BE49-F238E27FC236}">
                <a16:creationId xmlns:a16="http://schemas.microsoft.com/office/drawing/2014/main" id="{AB96C146-E06C-5438-3BC2-22B9FA968CD3}"/>
              </a:ext>
            </a:extLst>
          </p:cNvPr>
          <p:cNvSpPr txBox="1">
            <a:spLocks noChangeArrowheads="1"/>
          </p:cNvSpPr>
          <p:nvPr/>
        </p:nvSpPr>
        <p:spPr bwMode="auto">
          <a:xfrm>
            <a:off x="1104899" y="2377558"/>
            <a:ext cx="6858001" cy="3653539"/>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create_string</a:t>
            </a: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 int num) {</a:t>
            </a:r>
          </a:p>
          <a:p>
            <a:pPr>
              <a:lnSpc>
                <a:spcPct val="70000"/>
              </a:lnSpc>
              <a:buNone/>
            </a:pP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+ 1];</a:t>
            </a:r>
          </a:p>
          <a:p>
            <a:pPr>
              <a:lnSpc>
                <a:spcPct val="70000"/>
              </a:lnSpc>
              <a:buNone/>
            </a:pPr>
            <a:r>
              <a:rPr lang="en-US" altLang="en-US" sz="1800" dirty="0">
                <a:latin typeface="Source Code Pro" panose="020B0309030403020204" pitchFamily="34" charset="0"/>
                <a:ea typeface="Source Code Pro" panose="020B0309030403020204" pitchFamily="34" charset="0"/>
              </a:rPr>
              <a:t>   for (size_t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0;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&lt; num;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'\0';</a:t>
            </a:r>
          </a:p>
          <a:p>
            <a:pPr>
              <a:lnSpc>
                <a:spcPct val="70000"/>
              </a:lnSpc>
              <a:buNone/>
            </a:pPr>
            <a:r>
              <a:rPr lang="en-US" altLang="en-US" sz="1800" dirty="0">
                <a:latin typeface="Source Code Pro" panose="020B0309030403020204" pitchFamily="34" charset="0"/>
                <a:ea typeface="Source Code Pro" panose="020B0309030403020204" pitchFamily="34" charset="0"/>
              </a:rPr>
              <a:t>   return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a:t>
            </a:r>
          </a:p>
          <a:p>
            <a:pPr>
              <a:lnSpc>
                <a:spcPct val="70000"/>
              </a:lnSpc>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a:lnSpc>
                <a:spcPct val="70000"/>
              </a:lnSpc>
              <a:buNone/>
            </a:pPr>
            <a:r>
              <a:rPr lang="en-US" altLang="en-US" sz="1800" dirty="0">
                <a:latin typeface="Source Code Pro" panose="020B0309030403020204" pitchFamily="34" charset="0"/>
                <a:ea typeface="Source Code Pro" panose="020B0309030403020204" pitchFamily="34" charset="0"/>
              </a:rPr>
              <a:t>int</a:t>
            </a:r>
            <a:r>
              <a:rPr lang="en-US" altLang="en-US" sz="1800" b="0" dirty="0">
                <a:latin typeface="Source Code Pro" panose="020B0309030403020204" pitchFamily="34" charset="0"/>
                <a:ea typeface="Source Code Pro" panose="020B0309030403020204" pitchFamily="34" charset="0"/>
              </a:rPr>
              <a:t> </a:t>
            </a:r>
            <a:r>
              <a:rPr lang="en-US" altLang="en-US" sz="1800" dirty="0">
                <a:latin typeface="Source Code Pro" panose="020B0309030403020204" pitchFamily="34" charset="0"/>
                <a:ea typeface="Source Code Pro" panose="020B0309030403020204" pitchFamily="34" charset="0"/>
              </a:rPr>
              <a:t>main</a:t>
            </a:r>
            <a:r>
              <a:rPr lang="en-US" altLang="en-US" sz="1800" b="0" dirty="0">
                <a:latin typeface="Source Code Pro" panose="020B0309030403020204" pitchFamily="34" charset="0"/>
                <a:ea typeface="Source Code Pro" panose="020B0309030403020204" pitchFamily="34" charset="0"/>
              </a:rPr>
              <a:t>(int</a:t>
            </a: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a:t>
            </a:r>
            <a:r>
              <a:rPr lang="en-US" altLang="en-US" sz="1800" b="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0" dirty="0">
                <a:latin typeface="Source Code Pro" panose="020B0309030403020204" pitchFamily="34" charset="0"/>
                <a:ea typeface="Source Code Pro" panose="020B0309030403020204" pitchFamily="34" charset="0"/>
              </a:rPr>
              <a:t>char *str = </a:t>
            </a:r>
            <a:r>
              <a:rPr lang="en-US" altLang="en-US" sz="1800" b="0" dirty="0" err="1">
                <a:solidFill>
                  <a:srgbClr val="FF0000"/>
                </a:solidFill>
                <a:latin typeface="Source Code Pro" panose="020B0309030403020204" pitchFamily="34" charset="0"/>
                <a:ea typeface="Source Code Pro" panose="020B0309030403020204" pitchFamily="34" charset="0"/>
              </a:rPr>
              <a:t>create_string</a:t>
            </a:r>
            <a:r>
              <a:rPr lang="en-US" altLang="en-US" sz="1800" b="0" dirty="0">
                <a:solidFill>
                  <a:srgbClr val="FF0000"/>
                </a:solidFill>
                <a:latin typeface="Source Code Pro" panose="020B0309030403020204" pitchFamily="34" charset="0"/>
                <a:ea typeface="Source Code Pro" panose="020B0309030403020204" pitchFamily="34" charset="0"/>
              </a:rPr>
              <a:t>('a', 4);</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printf</a:t>
            </a:r>
            <a:r>
              <a:rPr lang="en-US" altLang="en-US" sz="1800" dirty="0">
                <a:latin typeface="Source Code Pro" panose="020B0309030403020204" pitchFamily="34" charset="0"/>
                <a:ea typeface="Source Code Pro" panose="020B0309030403020204" pitchFamily="34" charset="0"/>
              </a:rPr>
              <a:t>(</a:t>
            </a:r>
            <a:r>
              <a:rPr lang="en-US" altLang="en-US" sz="1800" dirty="0">
                <a:solidFill>
                  <a:srgbClr val="0432FF"/>
                </a:solidFill>
                <a:latin typeface="Source Code Pro" panose="020B0309030403020204" pitchFamily="34" charset="0"/>
                <a:ea typeface="Source Code Pro" panose="020B0309030403020204" pitchFamily="34" charset="0"/>
              </a:rPr>
              <a:t>"%s\n"</a:t>
            </a:r>
            <a:r>
              <a:rPr lang="en-US" altLang="en-US" sz="1800" dirty="0">
                <a:latin typeface="Source Code Pro" panose="020B0309030403020204" pitchFamily="34" charset="0"/>
                <a:ea typeface="Source Code Pro" panose="020B0309030403020204" pitchFamily="34" charset="0"/>
              </a:rPr>
              <a:t>, str); </a:t>
            </a:r>
            <a:r>
              <a:rPr lang="en-US" altLang="en-US" sz="1800" dirty="0">
                <a:solidFill>
                  <a:srgbClr val="00B050"/>
                </a:solidFill>
                <a:latin typeface="Source Code Pro" panose="020B0309030403020204" pitchFamily="34" charset="0"/>
                <a:ea typeface="Source Code Pro" panose="020B0309030403020204" pitchFamily="34" charset="0"/>
              </a:rPr>
              <a:t>// want to print </a:t>
            </a:r>
            <a:r>
              <a:rPr lang="en-US" altLang="en-US" sz="1800" dirty="0" err="1">
                <a:solidFill>
                  <a:srgbClr val="00B050"/>
                </a:solidFill>
                <a:latin typeface="Source Code Pro" panose="020B0309030403020204" pitchFamily="34" charset="0"/>
                <a:ea typeface="Source Code Pro" panose="020B0309030403020204" pitchFamily="34" charset="0"/>
              </a:rPr>
              <a:t>aaaa</a:t>
            </a:r>
            <a:endParaRPr lang="en-US" altLang="en-US" sz="1800" dirty="0">
              <a:solidFill>
                <a:srgbClr val="00B050"/>
              </a:solidFill>
              <a:latin typeface="Source Code Pro" panose="020B0309030403020204" pitchFamily="34" charset="0"/>
              <a:ea typeface="Source Code Pro" panose="020B0309030403020204" pitchFamily="34" charset="0"/>
            </a:endParaRPr>
          </a:p>
          <a:p>
            <a:pPr>
              <a:lnSpc>
                <a:spcPct val="70000"/>
              </a:lnSpc>
              <a:buNone/>
            </a:pPr>
            <a:r>
              <a:rPr lang="en-US" altLang="en-US" sz="1800" b="0" dirty="0">
                <a:latin typeface="Source Code Pro" panose="020B0309030403020204" pitchFamily="34" charset="0"/>
                <a:ea typeface="Source Code Pro" panose="020B0309030403020204" pitchFamily="34" charset="0"/>
              </a:rPr>
              <a:t>   return 0;</a:t>
            </a:r>
          </a:p>
          <a:p>
            <a:pPr>
              <a:lnSpc>
                <a:spcPct val="70000"/>
              </a:lnSpc>
              <a:buNone/>
            </a:pPr>
            <a:r>
              <a:rPr lang="en-US" altLang="en-US" sz="1800" b="0" dirty="0">
                <a:latin typeface="Source Code Pro" panose="020B0309030403020204" pitchFamily="34" charset="0"/>
                <a:ea typeface="Source Code Pro" panose="020B0309030403020204" pitchFamily="34" charset="0"/>
              </a:rPr>
              <a:t>}</a:t>
            </a:r>
          </a:p>
          <a:p>
            <a:pPr>
              <a:lnSpc>
                <a:spcPct val="70000"/>
              </a:lnSpc>
              <a:buNone/>
            </a:pPr>
            <a:endParaRPr lang="en-US" altLang="en-US" sz="2200" b="0" dirty="0">
              <a:latin typeface="Consolas" panose="020B0609020204030204" pitchFamily="49" charset="0"/>
            </a:endParaRPr>
          </a:p>
        </p:txBody>
      </p:sp>
      <p:sp>
        <p:nvSpPr>
          <p:cNvPr id="12" name="Title 1">
            <a:extLst>
              <a:ext uri="{FF2B5EF4-FFF2-40B4-BE49-F238E27FC236}">
                <a16:creationId xmlns:a16="http://schemas.microsoft.com/office/drawing/2014/main" id="{B4BF1188-1D38-8B84-E605-83335486C52C}"/>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 Mayday, Mayday</a:t>
            </a:r>
          </a:p>
        </p:txBody>
      </p:sp>
    </p:spTree>
    <p:extLst>
      <p:ext uri="{BB962C8B-B14F-4D97-AF65-F5344CB8AC3E}">
        <p14:creationId xmlns:p14="http://schemas.microsoft.com/office/powerpoint/2010/main" val="10716178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923330"/>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134317"/>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903237" y="2360354"/>
            <a:ext cx="723276"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 name="TextBox 2">
            <a:extLst>
              <a:ext uri="{FF2B5EF4-FFF2-40B4-BE49-F238E27FC236}">
                <a16:creationId xmlns:a16="http://schemas.microsoft.com/office/drawing/2014/main" id="{0AEA809A-4E1E-076C-A6B9-B3C099989076}"/>
              </a:ext>
            </a:extLst>
          </p:cNvPr>
          <p:cNvSpPr txBox="1"/>
          <p:nvPr/>
        </p:nvSpPr>
        <p:spPr>
          <a:xfrm>
            <a:off x="0" y="1282852"/>
            <a:ext cx="9067800" cy="830997"/>
          </a:xfrm>
          <a:prstGeom prst="rect">
            <a:avLst/>
          </a:prstGeom>
          <a:noFill/>
        </p:spPr>
        <p:txBody>
          <a:bodyPr wrap="square" rtlCol="0">
            <a:spAutoFit/>
          </a:bodyPr>
          <a:lstStyle/>
          <a:p>
            <a:pPr algn="ctr"/>
            <a:r>
              <a:rPr lang="en-US" sz="2400" dirty="0">
                <a:latin typeface="Source Sans 3" panose="020B0303030403020204" pitchFamily="34" charset="0"/>
              </a:rPr>
              <a:t>Here’s a </a:t>
            </a:r>
            <a:r>
              <a:rPr lang="en-US" sz="2400" b="1" dirty="0">
                <a:solidFill>
                  <a:schemeClr val="accent1"/>
                </a:solidFill>
                <a:latin typeface="Source Sans 3" panose="020B0303030403020204" pitchFamily="34" charset="0"/>
              </a:rPr>
              <a:t>well-intentioned</a:t>
            </a:r>
            <a:r>
              <a:rPr lang="en-US" sz="2400" dirty="0">
                <a:latin typeface="Source Sans 3" panose="020B0303030403020204" pitchFamily="34" charset="0"/>
              </a:rPr>
              <a:t> (but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a:t>
            </a:r>
            <a:r>
              <a:rPr lang="en-US" sz="2400" b="1" dirty="0">
                <a:solidFill>
                  <a:schemeClr val="accent1"/>
                </a:solidFill>
                <a:latin typeface="Source Sans 3" panose="020B0303030403020204" pitchFamily="34" charset="0"/>
              </a:rPr>
              <a:t>program</a:t>
            </a:r>
            <a:r>
              <a:rPr lang="en-US" sz="2400" dirty="0">
                <a:latin typeface="Source Sans 3" panose="020B0303030403020204" pitchFamily="34" charset="0"/>
              </a:rPr>
              <a:t> that relies on a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helper function to </a:t>
            </a:r>
            <a:r>
              <a:rPr lang="en-US" sz="2400" b="1" dirty="0">
                <a:solidFill>
                  <a:schemeClr val="accent1"/>
                </a:solidFill>
                <a:latin typeface="Source Sans 3" panose="020B0303030403020204" pitchFamily="34" charset="0"/>
              </a:rPr>
              <a:t>create a string of repeated characters</a:t>
            </a:r>
            <a:r>
              <a:rPr lang="en-US" sz="2400" dirty="0">
                <a:latin typeface="Source Sans 3" panose="020B0303030403020204" pitchFamily="34" charset="0"/>
              </a:rPr>
              <a:t>. </a:t>
            </a:r>
          </a:p>
        </p:txBody>
      </p:sp>
      <p:sp>
        <p:nvSpPr>
          <p:cNvPr id="6" name="Rectangle 3">
            <a:extLst>
              <a:ext uri="{FF2B5EF4-FFF2-40B4-BE49-F238E27FC236}">
                <a16:creationId xmlns:a16="http://schemas.microsoft.com/office/drawing/2014/main" id="{B8368A02-36D7-4C38-B474-63516C81D048}"/>
              </a:ext>
            </a:extLst>
          </p:cNvPr>
          <p:cNvSpPr txBox="1">
            <a:spLocks noChangeArrowheads="1"/>
          </p:cNvSpPr>
          <p:nvPr/>
        </p:nvSpPr>
        <p:spPr bwMode="auto">
          <a:xfrm>
            <a:off x="1104899" y="2377558"/>
            <a:ext cx="6858001" cy="3653539"/>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1800" dirty="0">
                <a:solidFill>
                  <a:srgbClr val="FF0000"/>
                </a:solidFill>
                <a:latin typeface="Source Code Pro" panose="020B0309030403020204" pitchFamily="34" charset="0"/>
                <a:ea typeface="Source Code Pro" panose="020B0309030403020204" pitchFamily="34" charset="0"/>
              </a:rPr>
              <a:t>char *</a:t>
            </a:r>
            <a:r>
              <a:rPr lang="en-US" altLang="en-US" sz="1800" dirty="0" err="1">
                <a:solidFill>
                  <a:srgbClr val="FF0000"/>
                </a:solidFill>
                <a:latin typeface="Source Code Pro" panose="020B0309030403020204" pitchFamily="34" charset="0"/>
                <a:ea typeface="Source Code Pro" panose="020B0309030403020204" pitchFamily="34" charset="0"/>
              </a:rPr>
              <a:t>create_string</a:t>
            </a:r>
            <a:r>
              <a:rPr lang="en-US" altLang="en-US" sz="1800" dirty="0">
                <a:solidFill>
                  <a:srgbClr val="FF0000"/>
                </a:solidFill>
                <a:latin typeface="Source Code Pro" panose="020B0309030403020204" pitchFamily="34" charset="0"/>
                <a:ea typeface="Source Code Pro" panose="020B0309030403020204" pitchFamily="34" charset="0"/>
              </a:rPr>
              <a:t>(char </a:t>
            </a:r>
            <a:r>
              <a:rPr lang="en-US" altLang="en-US" sz="1800" dirty="0" err="1">
                <a:solidFill>
                  <a:srgbClr val="FF0000"/>
                </a:solidFill>
                <a:latin typeface="Source Code Pro" panose="020B0309030403020204" pitchFamily="34" charset="0"/>
                <a:ea typeface="Source Code Pro" panose="020B0309030403020204" pitchFamily="34" charset="0"/>
              </a:rPr>
              <a:t>ch</a:t>
            </a:r>
            <a:r>
              <a:rPr lang="en-US" altLang="en-US" sz="1800" dirty="0">
                <a:solidFill>
                  <a:srgbClr val="FF0000"/>
                </a:solidFill>
                <a:latin typeface="Source Code Pro" panose="020B0309030403020204" pitchFamily="34" charset="0"/>
                <a:ea typeface="Source Code Pro" panose="020B0309030403020204" pitchFamily="34" charset="0"/>
              </a:rPr>
              <a:t>, int num) {</a:t>
            </a:r>
          </a:p>
          <a:p>
            <a:pPr>
              <a:lnSpc>
                <a:spcPct val="70000"/>
              </a:lnSpc>
              <a:buNone/>
            </a:pP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+ 1];</a:t>
            </a:r>
          </a:p>
          <a:p>
            <a:pPr>
              <a:lnSpc>
                <a:spcPct val="70000"/>
              </a:lnSpc>
              <a:buNone/>
            </a:pPr>
            <a:r>
              <a:rPr lang="en-US" altLang="en-US" sz="1800" dirty="0">
                <a:latin typeface="Source Code Pro" panose="020B0309030403020204" pitchFamily="34" charset="0"/>
                <a:ea typeface="Source Code Pro" panose="020B0309030403020204" pitchFamily="34" charset="0"/>
              </a:rPr>
              <a:t>   for (size_t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0;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&lt; num;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'\0';</a:t>
            </a:r>
          </a:p>
          <a:p>
            <a:pPr>
              <a:lnSpc>
                <a:spcPct val="70000"/>
              </a:lnSpc>
              <a:buNone/>
            </a:pPr>
            <a:r>
              <a:rPr lang="en-US" altLang="en-US" sz="1800" dirty="0">
                <a:latin typeface="Source Code Pro" panose="020B0309030403020204" pitchFamily="34" charset="0"/>
                <a:ea typeface="Source Code Pro" panose="020B0309030403020204" pitchFamily="34" charset="0"/>
              </a:rPr>
              <a:t>   return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a:t>
            </a:r>
          </a:p>
          <a:p>
            <a:pPr>
              <a:lnSpc>
                <a:spcPct val="70000"/>
              </a:lnSpc>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a:lnSpc>
                <a:spcPct val="70000"/>
              </a:lnSpc>
              <a:buNone/>
            </a:pPr>
            <a:r>
              <a:rPr lang="en-US" altLang="en-US" sz="1800" dirty="0">
                <a:latin typeface="Source Code Pro" panose="020B0309030403020204" pitchFamily="34" charset="0"/>
                <a:ea typeface="Source Code Pro" panose="020B0309030403020204" pitchFamily="34" charset="0"/>
              </a:rPr>
              <a:t>int</a:t>
            </a:r>
            <a:r>
              <a:rPr lang="en-US" altLang="en-US" sz="1800" b="0" dirty="0">
                <a:latin typeface="Source Code Pro" panose="020B0309030403020204" pitchFamily="34" charset="0"/>
                <a:ea typeface="Source Code Pro" panose="020B0309030403020204" pitchFamily="34" charset="0"/>
              </a:rPr>
              <a:t> </a:t>
            </a:r>
            <a:r>
              <a:rPr lang="en-US" altLang="en-US" sz="1800" dirty="0">
                <a:latin typeface="Source Code Pro" panose="020B0309030403020204" pitchFamily="34" charset="0"/>
                <a:ea typeface="Source Code Pro" panose="020B0309030403020204" pitchFamily="34" charset="0"/>
              </a:rPr>
              <a:t>main</a:t>
            </a:r>
            <a:r>
              <a:rPr lang="en-US" altLang="en-US" sz="1800" b="0" dirty="0">
                <a:latin typeface="Source Code Pro" panose="020B0309030403020204" pitchFamily="34" charset="0"/>
                <a:ea typeface="Source Code Pro" panose="020B0309030403020204" pitchFamily="34" charset="0"/>
              </a:rPr>
              <a:t>(int</a:t>
            </a: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a:t>
            </a:r>
            <a:r>
              <a:rPr lang="en-US" altLang="en-US" sz="1800" b="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0" dirty="0">
                <a:latin typeface="Source Code Pro" panose="020B0309030403020204" pitchFamily="34" charset="0"/>
                <a:ea typeface="Source Code Pro" panose="020B0309030403020204" pitchFamily="34" charset="0"/>
              </a:rPr>
              <a:t>char *str = </a:t>
            </a:r>
            <a:r>
              <a:rPr lang="en-US" altLang="en-US" sz="1800" b="0" dirty="0" err="1">
                <a:latin typeface="Source Code Pro" panose="020B0309030403020204" pitchFamily="34" charset="0"/>
                <a:ea typeface="Source Code Pro" panose="020B0309030403020204" pitchFamily="34" charset="0"/>
              </a:rPr>
              <a:t>create_string</a:t>
            </a:r>
            <a:r>
              <a:rPr lang="en-US" altLang="en-US" sz="1800" b="0" dirty="0">
                <a:latin typeface="Source Code Pro" panose="020B0309030403020204" pitchFamily="34" charset="0"/>
                <a:ea typeface="Source Code Pro" panose="020B0309030403020204" pitchFamily="34" charset="0"/>
              </a:rPr>
              <a:t>('a', 4);</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printf</a:t>
            </a:r>
            <a:r>
              <a:rPr lang="en-US" altLang="en-US" sz="1800" dirty="0">
                <a:latin typeface="Source Code Pro" panose="020B0309030403020204" pitchFamily="34" charset="0"/>
                <a:ea typeface="Source Code Pro" panose="020B0309030403020204" pitchFamily="34" charset="0"/>
              </a:rPr>
              <a:t>(</a:t>
            </a:r>
            <a:r>
              <a:rPr lang="en-US" altLang="en-US" sz="1800" dirty="0">
                <a:solidFill>
                  <a:srgbClr val="0432FF"/>
                </a:solidFill>
                <a:latin typeface="Source Code Pro" panose="020B0309030403020204" pitchFamily="34" charset="0"/>
                <a:ea typeface="Source Code Pro" panose="020B0309030403020204" pitchFamily="34" charset="0"/>
              </a:rPr>
              <a:t>"%s\n"</a:t>
            </a:r>
            <a:r>
              <a:rPr lang="en-US" altLang="en-US" sz="1800" dirty="0">
                <a:latin typeface="Source Code Pro" panose="020B0309030403020204" pitchFamily="34" charset="0"/>
                <a:ea typeface="Source Code Pro" panose="020B0309030403020204" pitchFamily="34" charset="0"/>
              </a:rPr>
              <a:t>, str); </a:t>
            </a:r>
            <a:r>
              <a:rPr lang="en-US" altLang="en-US" sz="1800" dirty="0">
                <a:solidFill>
                  <a:srgbClr val="00B050"/>
                </a:solidFill>
                <a:latin typeface="Source Code Pro" panose="020B0309030403020204" pitchFamily="34" charset="0"/>
                <a:ea typeface="Source Code Pro" panose="020B0309030403020204" pitchFamily="34" charset="0"/>
              </a:rPr>
              <a:t>// want to print </a:t>
            </a:r>
            <a:r>
              <a:rPr lang="en-US" altLang="en-US" sz="1800" dirty="0" err="1">
                <a:solidFill>
                  <a:srgbClr val="00B050"/>
                </a:solidFill>
                <a:latin typeface="Source Code Pro" panose="020B0309030403020204" pitchFamily="34" charset="0"/>
                <a:ea typeface="Source Code Pro" panose="020B0309030403020204" pitchFamily="34" charset="0"/>
              </a:rPr>
              <a:t>aaaa</a:t>
            </a:r>
            <a:endParaRPr lang="en-US" altLang="en-US" sz="1800" dirty="0">
              <a:solidFill>
                <a:srgbClr val="00B050"/>
              </a:solidFill>
              <a:latin typeface="Source Code Pro" panose="020B0309030403020204" pitchFamily="34" charset="0"/>
              <a:ea typeface="Source Code Pro" panose="020B0309030403020204" pitchFamily="34" charset="0"/>
            </a:endParaRPr>
          </a:p>
          <a:p>
            <a:pPr>
              <a:lnSpc>
                <a:spcPct val="70000"/>
              </a:lnSpc>
              <a:buNone/>
            </a:pPr>
            <a:r>
              <a:rPr lang="en-US" altLang="en-US" sz="1800" b="0" dirty="0">
                <a:latin typeface="Source Code Pro" panose="020B0309030403020204" pitchFamily="34" charset="0"/>
                <a:ea typeface="Source Code Pro" panose="020B0309030403020204" pitchFamily="34" charset="0"/>
              </a:rPr>
              <a:t>   return 0;</a:t>
            </a:r>
          </a:p>
          <a:p>
            <a:pPr>
              <a:lnSpc>
                <a:spcPct val="70000"/>
              </a:lnSpc>
              <a:buNone/>
            </a:pPr>
            <a:r>
              <a:rPr lang="en-US" altLang="en-US" sz="1800" b="0" dirty="0">
                <a:latin typeface="Source Code Pro" panose="020B0309030403020204" pitchFamily="34" charset="0"/>
                <a:ea typeface="Source Code Pro" panose="020B0309030403020204" pitchFamily="34" charset="0"/>
              </a:rPr>
              <a:t>}</a:t>
            </a:r>
          </a:p>
          <a:p>
            <a:pPr>
              <a:lnSpc>
                <a:spcPct val="70000"/>
              </a:lnSpc>
              <a:buNone/>
            </a:pPr>
            <a:endParaRPr lang="en-US" altLang="en-US" sz="2200" b="0" dirty="0">
              <a:latin typeface="Consolas" panose="020B0609020204030204" pitchFamily="49" charset="0"/>
            </a:endParaRPr>
          </a:p>
        </p:txBody>
      </p:sp>
      <p:sp>
        <p:nvSpPr>
          <p:cNvPr id="10" name="Title 1">
            <a:extLst>
              <a:ext uri="{FF2B5EF4-FFF2-40B4-BE49-F238E27FC236}">
                <a16:creationId xmlns:a16="http://schemas.microsoft.com/office/drawing/2014/main" id="{62858316-23E1-FB5D-E0AF-51FB6032891E}"/>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 Mayday, Mayday</a:t>
            </a:r>
          </a:p>
        </p:txBody>
      </p:sp>
    </p:spTree>
    <p:extLst>
      <p:ext uri="{BB962C8B-B14F-4D97-AF65-F5344CB8AC3E}">
        <p14:creationId xmlns:p14="http://schemas.microsoft.com/office/powerpoint/2010/main" val="878457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903237" y="2360354"/>
            <a:ext cx="723276"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extLst>
              <p:ext uri="{D42A27DB-BD31-4B8C-83A1-F6EECF244321}">
                <p14:modId xmlns:p14="http://schemas.microsoft.com/office/powerpoint/2010/main" val="4271044755"/>
              </p:ext>
            </p:extLst>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218194539"/>
                  </a:ext>
                </a:extLst>
              </a:tr>
              <a:tr h="364041">
                <a:tc>
                  <a:txBody>
                    <a:bodyPr/>
                    <a:lstStyle/>
                    <a:p>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9" name="Title 1">
            <a:extLst>
              <a:ext uri="{FF2B5EF4-FFF2-40B4-BE49-F238E27FC236}">
                <a16:creationId xmlns:a16="http://schemas.microsoft.com/office/drawing/2014/main" id="{78E4209A-3B0B-5CA2-7BEC-B86B76A24F7F}"/>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 Mayday, Mayday</a:t>
            </a:r>
          </a:p>
        </p:txBody>
      </p:sp>
      <p:sp>
        <p:nvSpPr>
          <p:cNvPr id="10" name="TextBox 9">
            <a:extLst>
              <a:ext uri="{FF2B5EF4-FFF2-40B4-BE49-F238E27FC236}">
                <a16:creationId xmlns:a16="http://schemas.microsoft.com/office/drawing/2014/main" id="{E09BBE26-8374-003A-59E3-09F3B589015B}"/>
              </a:ext>
            </a:extLst>
          </p:cNvPr>
          <p:cNvSpPr txBox="1"/>
          <p:nvPr/>
        </p:nvSpPr>
        <p:spPr>
          <a:xfrm>
            <a:off x="0" y="1282852"/>
            <a:ext cx="9067800" cy="830997"/>
          </a:xfrm>
          <a:prstGeom prst="rect">
            <a:avLst/>
          </a:prstGeom>
          <a:noFill/>
        </p:spPr>
        <p:txBody>
          <a:bodyPr wrap="square" rtlCol="0">
            <a:spAutoFit/>
          </a:bodyPr>
          <a:lstStyle/>
          <a:p>
            <a:pPr algn="ctr"/>
            <a:r>
              <a:rPr lang="en-US" sz="2400" dirty="0">
                <a:latin typeface="Source Sans 3" panose="020B0303030403020204" pitchFamily="34" charset="0"/>
              </a:rPr>
              <a:t>Here’s a </a:t>
            </a:r>
            <a:r>
              <a:rPr lang="en-US" sz="2400" b="1" dirty="0">
                <a:solidFill>
                  <a:schemeClr val="accent1"/>
                </a:solidFill>
                <a:latin typeface="Source Sans 3" panose="020B0303030403020204" pitchFamily="34" charset="0"/>
              </a:rPr>
              <a:t>well-intentioned</a:t>
            </a:r>
            <a:r>
              <a:rPr lang="en-US" sz="2400" dirty="0">
                <a:latin typeface="Source Sans 3" panose="020B0303030403020204" pitchFamily="34" charset="0"/>
              </a:rPr>
              <a:t> (but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a:t>
            </a:r>
            <a:r>
              <a:rPr lang="en-US" sz="2400" b="1" dirty="0">
                <a:solidFill>
                  <a:schemeClr val="accent1"/>
                </a:solidFill>
                <a:latin typeface="Source Sans 3" panose="020B0303030403020204" pitchFamily="34" charset="0"/>
              </a:rPr>
              <a:t>program</a:t>
            </a:r>
            <a:r>
              <a:rPr lang="en-US" sz="2400" dirty="0">
                <a:latin typeface="Source Sans 3" panose="020B0303030403020204" pitchFamily="34" charset="0"/>
              </a:rPr>
              <a:t> that relies on a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helper function to </a:t>
            </a:r>
            <a:r>
              <a:rPr lang="en-US" sz="2400" b="1" dirty="0">
                <a:solidFill>
                  <a:schemeClr val="accent1"/>
                </a:solidFill>
                <a:latin typeface="Source Sans 3" panose="020B0303030403020204" pitchFamily="34" charset="0"/>
              </a:rPr>
              <a:t>create a string of repeated characters</a:t>
            </a:r>
            <a:r>
              <a:rPr lang="en-US" sz="2400" dirty="0">
                <a:latin typeface="Source Sans 3" panose="020B0303030403020204" pitchFamily="34" charset="0"/>
              </a:rPr>
              <a:t>. </a:t>
            </a:r>
          </a:p>
        </p:txBody>
      </p:sp>
      <p:sp>
        <p:nvSpPr>
          <p:cNvPr id="11" name="Rectangle 3">
            <a:extLst>
              <a:ext uri="{FF2B5EF4-FFF2-40B4-BE49-F238E27FC236}">
                <a16:creationId xmlns:a16="http://schemas.microsoft.com/office/drawing/2014/main" id="{3F13115D-F171-A9ED-1551-F40FFD053705}"/>
              </a:ext>
            </a:extLst>
          </p:cNvPr>
          <p:cNvSpPr txBox="1">
            <a:spLocks noChangeArrowheads="1"/>
          </p:cNvSpPr>
          <p:nvPr/>
        </p:nvSpPr>
        <p:spPr bwMode="auto">
          <a:xfrm>
            <a:off x="1104899" y="2377558"/>
            <a:ext cx="6858001" cy="3653539"/>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create_string</a:t>
            </a: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 int num)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char </a:t>
            </a:r>
            <a:r>
              <a:rPr lang="en-US" altLang="en-US" sz="1800" dirty="0" err="1">
                <a:solidFill>
                  <a:srgbClr val="FF0000"/>
                </a:solidFill>
                <a:latin typeface="Source Code Pro" panose="020B0309030403020204" pitchFamily="34" charset="0"/>
                <a:ea typeface="Source Code Pro" panose="020B0309030403020204" pitchFamily="34" charset="0"/>
              </a:rPr>
              <a:t>new_str</a:t>
            </a:r>
            <a:r>
              <a:rPr lang="en-US" altLang="en-US" sz="1800" dirty="0">
                <a:solidFill>
                  <a:srgbClr val="FF0000"/>
                </a:solidFill>
                <a:latin typeface="Source Code Pro" panose="020B0309030403020204" pitchFamily="34" charset="0"/>
                <a:ea typeface="Source Code Pro" panose="020B0309030403020204" pitchFamily="34" charset="0"/>
              </a:rPr>
              <a:t>[num + 1];</a:t>
            </a:r>
          </a:p>
          <a:p>
            <a:pPr>
              <a:lnSpc>
                <a:spcPct val="70000"/>
              </a:lnSpc>
              <a:buNone/>
            </a:pPr>
            <a:r>
              <a:rPr lang="en-US" altLang="en-US" sz="1800" dirty="0">
                <a:latin typeface="Source Code Pro" panose="020B0309030403020204" pitchFamily="34" charset="0"/>
                <a:ea typeface="Source Code Pro" panose="020B0309030403020204" pitchFamily="34" charset="0"/>
              </a:rPr>
              <a:t>   for (size_t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0;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&lt; num;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'\0';</a:t>
            </a:r>
          </a:p>
          <a:p>
            <a:pPr>
              <a:lnSpc>
                <a:spcPct val="70000"/>
              </a:lnSpc>
              <a:buNone/>
            </a:pPr>
            <a:r>
              <a:rPr lang="en-US" altLang="en-US" sz="1800" dirty="0">
                <a:latin typeface="Source Code Pro" panose="020B0309030403020204" pitchFamily="34" charset="0"/>
                <a:ea typeface="Source Code Pro" panose="020B0309030403020204" pitchFamily="34" charset="0"/>
              </a:rPr>
              <a:t>   return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a:t>
            </a:r>
          </a:p>
          <a:p>
            <a:pPr>
              <a:lnSpc>
                <a:spcPct val="70000"/>
              </a:lnSpc>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a:lnSpc>
                <a:spcPct val="70000"/>
              </a:lnSpc>
              <a:buNone/>
            </a:pPr>
            <a:r>
              <a:rPr lang="en-US" altLang="en-US" sz="1800" dirty="0">
                <a:latin typeface="Source Code Pro" panose="020B0309030403020204" pitchFamily="34" charset="0"/>
                <a:ea typeface="Source Code Pro" panose="020B0309030403020204" pitchFamily="34" charset="0"/>
              </a:rPr>
              <a:t>int</a:t>
            </a:r>
            <a:r>
              <a:rPr lang="en-US" altLang="en-US" sz="1800" b="0" dirty="0">
                <a:latin typeface="Source Code Pro" panose="020B0309030403020204" pitchFamily="34" charset="0"/>
                <a:ea typeface="Source Code Pro" panose="020B0309030403020204" pitchFamily="34" charset="0"/>
              </a:rPr>
              <a:t> </a:t>
            </a:r>
            <a:r>
              <a:rPr lang="en-US" altLang="en-US" sz="1800" dirty="0">
                <a:latin typeface="Source Code Pro" panose="020B0309030403020204" pitchFamily="34" charset="0"/>
                <a:ea typeface="Source Code Pro" panose="020B0309030403020204" pitchFamily="34" charset="0"/>
              </a:rPr>
              <a:t>main</a:t>
            </a:r>
            <a:r>
              <a:rPr lang="en-US" altLang="en-US" sz="1800" b="0" dirty="0">
                <a:latin typeface="Source Code Pro" panose="020B0309030403020204" pitchFamily="34" charset="0"/>
                <a:ea typeface="Source Code Pro" panose="020B0309030403020204" pitchFamily="34" charset="0"/>
              </a:rPr>
              <a:t>(int</a:t>
            </a: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a:t>
            </a:r>
            <a:r>
              <a:rPr lang="en-US" altLang="en-US" sz="1800" b="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0" dirty="0">
                <a:latin typeface="Source Code Pro" panose="020B0309030403020204" pitchFamily="34" charset="0"/>
                <a:ea typeface="Source Code Pro" panose="020B0309030403020204" pitchFamily="34" charset="0"/>
              </a:rPr>
              <a:t>char *str = </a:t>
            </a:r>
            <a:r>
              <a:rPr lang="en-US" altLang="en-US" sz="1800" b="0" dirty="0" err="1">
                <a:latin typeface="Source Code Pro" panose="020B0309030403020204" pitchFamily="34" charset="0"/>
                <a:ea typeface="Source Code Pro" panose="020B0309030403020204" pitchFamily="34" charset="0"/>
              </a:rPr>
              <a:t>create_string</a:t>
            </a:r>
            <a:r>
              <a:rPr lang="en-US" altLang="en-US" sz="1800" b="0" dirty="0">
                <a:latin typeface="Source Code Pro" panose="020B0309030403020204" pitchFamily="34" charset="0"/>
                <a:ea typeface="Source Code Pro" panose="020B0309030403020204" pitchFamily="34" charset="0"/>
              </a:rPr>
              <a:t>('a', 4);</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printf</a:t>
            </a:r>
            <a:r>
              <a:rPr lang="en-US" altLang="en-US" sz="1800" dirty="0">
                <a:latin typeface="Source Code Pro" panose="020B0309030403020204" pitchFamily="34" charset="0"/>
                <a:ea typeface="Source Code Pro" panose="020B0309030403020204" pitchFamily="34" charset="0"/>
              </a:rPr>
              <a:t>(</a:t>
            </a:r>
            <a:r>
              <a:rPr lang="en-US" altLang="en-US" sz="1800" dirty="0">
                <a:solidFill>
                  <a:srgbClr val="0432FF"/>
                </a:solidFill>
                <a:latin typeface="Source Code Pro" panose="020B0309030403020204" pitchFamily="34" charset="0"/>
                <a:ea typeface="Source Code Pro" panose="020B0309030403020204" pitchFamily="34" charset="0"/>
              </a:rPr>
              <a:t>"%s\n"</a:t>
            </a:r>
            <a:r>
              <a:rPr lang="en-US" altLang="en-US" sz="1800" dirty="0">
                <a:latin typeface="Source Code Pro" panose="020B0309030403020204" pitchFamily="34" charset="0"/>
                <a:ea typeface="Source Code Pro" panose="020B0309030403020204" pitchFamily="34" charset="0"/>
              </a:rPr>
              <a:t>, str); </a:t>
            </a:r>
            <a:r>
              <a:rPr lang="en-US" altLang="en-US" sz="1800" dirty="0">
                <a:solidFill>
                  <a:srgbClr val="00B050"/>
                </a:solidFill>
                <a:latin typeface="Source Code Pro" panose="020B0309030403020204" pitchFamily="34" charset="0"/>
                <a:ea typeface="Source Code Pro" panose="020B0309030403020204" pitchFamily="34" charset="0"/>
              </a:rPr>
              <a:t>// want to print </a:t>
            </a:r>
            <a:r>
              <a:rPr lang="en-US" altLang="en-US" sz="1800" dirty="0" err="1">
                <a:solidFill>
                  <a:srgbClr val="00B050"/>
                </a:solidFill>
                <a:latin typeface="Source Code Pro" panose="020B0309030403020204" pitchFamily="34" charset="0"/>
                <a:ea typeface="Source Code Pro" panose="020B0309030403020204" pitchFamily="34" charset="0"/>
              </a:rPr>
              <a:t>aaaa</a:t>
            </a:r>
            <a:endParaRPr lang="en-US" altLang="en-US" sz="1800" dirty="0">
              <a:solidFill>
                <a:srgbClr val="00B050"/>
              </a:solidFill>
              <a:latin typeface="Source Code Pro" panose="020B0309030403020204" pitchFamily="34" charset="0"/>
              <a:ea typeface="Source Code Pro" panose="020B0309030403020204" pitchFamily="34" charset="0"/>
            </a:endParaRPr>
          </a:p>
          <a:p>
            <a:pPr>
              <a:lnSpc>
                <a:spcPct val="70000"/>
              </a:lnSpc>
              <a:buNone/>
            </a:pPr>
            <a:r>
              <a:rPr lang="en-US" altLang="en-US" sz="1800" b="0" dirty="0">
                <a:latin typeface="Source Code Pro" panose="020B0309030403020204" pitchFamily="34" charset="0"/>
                <a:ea typeface="Source Code Pro" panose="020B0309030403020204" pitchFamily="34" charset="0"/>
              </a:rPr>
              <a:t>   return 0;</a:t>
            </a:r>
          </a:p>
          <a:p>
            <a:pPr>
              <a:lnSpc>
                <a:spcPct val="70000"/>
              </a:lnSpc>
              <a:buNone/>
            </a:pPr>
            <a:r>
              <a:rPr lang="en-US" altLang="en-US" sz="1800" b="0" dirty="0">
                <a:latin typeface="Source Code Pro" panose="020B0309030403020204" pitchFamily="34" charset="0"/>
                <a:ea typeface="Source Code Pro" panose="020B0309030403020204" pitchFamily="34" charset="0"/>
              </a:rPr>
              <a:t>}</a:t>
            </a:r>
          </a:p>
          <a:p>
            <a:pPr>
              <a:lnSpc>
                <a:spcPct val="70000"/>
              </a:lnSpc>
              <a:buNone/>
            </a:pPr>
            <a:endParaRPr lang="en-US" altLang="en-US" sz="2200" b="0" dirty="0">
              <a:latin typeface="Consolas" panose="020B0609020204030204" pitchFamily="49" charset="0"/>
            </a:endParaRPr>
          </a:p>
        </p:txBody>
      </p:sp>
    </p:spTree>
    <p:extLst>
      <p:ext uri="{BB962C8B-B14F-4D97-AF65-F5344CB8AC3E}">
        <p14:creationId xmlns:p14="http://schemas.microsoft.com/office/powerpoint/2010/main" val="2528164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903237" y="2360354"/>
            <a:ext cx="723276"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9" name="Title 1">
            <a:extLst>
              <a:ext uri="{FF2B5EF4-FFF2-40B4-BE49-F238E27FC236}">
                <a16:creationId xmlns:a16="http://schemas.microsoft.com/office/drawing/2014/main" id="{547D1A93-1524-419F-4254-C350EF75D12E}"/>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 Mayday, Mayday</a:t>
            </a:r>
          </a:p>
        </p:txBody>
      </p:sp>
      <p:sp>
        <p:nvSpPr>
          <p:cNvPr id="12" name="TextBox 11">
            <a:extLst>
              <a:ext uri="{FF2B5EF4-FFF2-40B4-BE49-F238E27FC236}">
                <a16:creationId xmlns:a16="http://schemas.microsoft.com/office/drawing/2014/main" id="{775FE99E-BF5C-B133-F9B6-63A8313AB669}"/>
              </a:ext>
            </a:extLst>
          </p:cNvPr>
          <p:cNvSpPr txBox="1"/>
          <p:nvPr/>
        </p:nvSpPr>
        <p:spPr>
          <a:xfrm>
            <a:off x="0" y="1282852"/>
            <a:ext cx="9067800" cy="830997"/>
          </a:xfrm>
          <a:prstGeom prst="rect">
            <a:avLst/>
          </a:prstGeom>
          <a:noFill/>
        </p:spPr>
        <p:txBody>
          <a:bodyPr wrap="square" rtlCol="0">
            <a:spAutoFit/>
          </a:bodyPr>
          <a:lstStyle/>
          <a:p>
            <a:pPr algn="ctr"/>
            <a:r>
              <a:rPr lang="en-US" sz="2400" dirty="0">
                <a:latin typeface="Source Sans 3" panose="020B0303030403020204" pitchFamily="34" charset="0"/>
              </a:rPr>
              <a:t>Here’s a </a:t>
            </a:r>
            <a:r>
              <a:rPr lang="en-US" sz="2400" b="1" dirty="0">
                <a:solidFill>
                  <a:schemeClr val="accent1"/>
                </a:solidFill>
                <a:latin typeface="Source Sans 3" panose="020B0303030403020204" pitchFamily="34" charset="0"/>
              </a:rPr>
              <a:t>well-intentioned</a:t>
            </a:r>
            <a:r>
              <a:rPr lang="en-US" sz="2400" dirty="0">
                <a:latin typeface="Source Sans 3" panose="020B0303030403020204" pitchFamily="34" charset="0"/>
              </a:rPr>
              <a:t> (but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a:t>
            </a:r>
            <a:r>
              <a:rPr lang="en-US" sz="2400" b="1" dirty="0">
                <a:solidFill>
                  <a:schemeClr val="accent1"/>
                </a:solidFill>
                <a:latin typeface="Source Sans 3" panose="020B0303030403020204" pitchFamily="34" charset="0"/>
              </a:rPr>
              <a:t>program</a:t>
            </a:r>
            <a:r>
              <a:rPr lang="en-US" sz="2400" dirty="0">
                <a:latin typeface="Source Sans 3" panose="020B0303030403020204" pitchFamily="34" charset="0"/>
              </a:rPr>
              <a:t> that relies on a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helper function to </a:t>
            </a:r>
            <a:r>
              <a:rPr lang="en-US" sz="2400" b="1" dirty="0">
                <a:solidFill>
                  <a:schemeClr val="accent1"/>
                </a:solidFill>
                <a:latin typeface="Source Sans 3" panose="020B0303030403020204" pitchFamily="34" charset="0"/>
              </a:rPr>
              <a:t>create a string of repeated characters</a:t>
            </a:r>
            <a:r>
              <a:rPr lang="en-US" sz="2400" dirty="0">
                <a:latin typeface="Source Sans 3" panose="020B0303030403020204" pitchFamily="34" charset="0"/>
              </a:rPr>
              <a:t>. </a:t>
            </a:r>
          </a:p>
        </p:txBody>
      </p:sp>
      <p:sp>
        <p:nvSpPr>
          <p:cNvPr id="13" name="Rectangle 3">
            <a:extLst>
              <a:ext uri="{FF2B5EF4-FFF2-40B4-BE49-F238E27FC236}">
                <a16:creationId xmlns:a16="http://schemas.microsoft.com/office/drawing/2014/main" id="{A2CB8449-EBD2-4F1C-3093-B8B338CED194}"/>
              </a:ext>
            </a:extLst>
          </p:cNvPr>
          <p:cNvSpPr txBox="1">
            <a:spLocks noChangeArrowheads="1"/>
          </p:cNvSpPr>
          <p:nvPr/>
        </p:nvSpPr>
        <p:spPr bwMode="auto">
          <a:xfrm>
            <a:off x="1104899" y="2377558"/>
            <a:ext cx="6858001" cy="3653539"/>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create_string</a:t>
            </a: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 int num) {</a:t>
            </a:r>
          </a:p>
          <a:p>
            <a:pPr>
              <a:lnSpc>
                <a:spcPct val="70000"/>
              </a:lnSpc>
              <a:buNone/>
            </a:pP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+ 1];</a:t>
            </a:r>
          </a:p>
          <a:p>
            <a:pPr>
              <a:lnSpc>
                <a:spcPct val="70000"/>
              </a:lnSpc>
              <a:buNone/>
            </a:pPr>
            <a:r>
              <a:rPr lang="en-US" altLang="en-US" sz="1800" dirty="0">
                <a:latin typeface="Source Code Pro" panose="020B0309030403020204" pitchFamily="34" charset="0"/>
                <a:ea typeface="Source Code Pro" panose="020B0309030403020204" pitchFamily="34" charset="0"/>
              </a:rPr>
              <a:t>   for (size_t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0;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&lt; num;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solidFill>
                  <a:srgbClr val="C00000"/>
                </a:solidFill>
                <a:latin typeface="Source Code Pro" panose="020B0309030403020204" pitchFamily="34" charset="0"/>
                <a:ea typeface="Source Code Pro" panose="020B0309030403020204" pitchFamily="34" charset="0"/>
              </a:rPr>
              <a:t>new_str</a:t>
            </a:r>
            <a:r>
              <a:rPr lang="en-US" altLang="en-US" sz="1800" dirty="0">
                <a:solidFill>
                  <a:srgbClr val="C00000"/>
                </a:solidFill>
                <a:latin typeface="Source Code Pro" panose="020B0309030403020204" pitchFamily="34" charset="0"/>
                <a:ea typeface="Source Code Pro" panose="020B0309030403020204" pitchFamily="34" charset="0"/>
              </a:rPr>
              <a:t>[num] = '\0';</a:t>
            </a:r>
          </a:p>
          <a:p>
            <a:pPr>
              <a:lnSpc>
                <a:spcPct val="70000"/>
              </a:lnSpc>
              <a:buNone/>
            </a:pPr>
            <a:r>
              <a:rPr lang="en-US" altLang="en-US" sz="1800" dirty="0">
                <a:latin typeface="Source Code Pro" panose="020B0309030403020204" pitchFamily="34" charset="0"/>
                <a:ea typeface="Source Code Pro" panose="020B0309030403020204" pitchFamily="34" charset="0"/>
              </a:rPr>
              <a:t>   return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a:t>
            </a:r>
          </a:p>
          <a:p>
            <a:pPr>
              <a:lnSpc>
                <a:spcPct val="70000"/>
              </a:lnSpc>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a:lnSpc>
                <a:spcPct val="70000"/>
              </a:lnSpc>
              <a:buNone/>
            </a:pPr>
            <a:r>
              <a:rPr lang="en-US" altLang="en-US" sz="1800" dirty="0">
                <a:latin typeface="Source Code Pro" panose="020B0309030403020204" pitchFamily="34" charset="0"/>
                <a:ea typeface="Source Code Pro" panose="020B0309030403020204" pitchFamily="34" charset="0"/>
              </a:rPr>
              <a:t>int</a:t>
            </a:r>
            <a:r>
              <a:rPr lang="en-US" altLang="en-US" sz="1800" b="0" dirty="0">
                <a:latin typeface="Source Code Pro" panose="020B0309030403020204" pitchFamily="34" charset="0"/>
                <a:ea typeface="Source Code Pro" panose="020B0309030403020204" pitchFamily="34" charset="0"/>
              </a:rPr>
              <a:t> </a:t>
            </a:r>
            <a:r>
              <a:rPr lang="en-US" altLang="en-US" sz="1800" dirty="0">
                <a:latin typeface="Source Code Pro" panose="020B0309030403020204" pitchFamily="34" charset="0"/>
                <a:ea typeface="Source Code Pro" panose="020B0309030403020204" pitchFamily="34" charset="0"/>
              </a:rPr>
              <a:t>main</a:t>
            </a:r>
            <a:r>
              <a:rPr lang="en-US" altLang="en-US" sz="1800" b="0" dirty="0">
                <a:latin typeface="Source Code Pro" panose="020B0309030403020204" pitchFamily="34" charset="0"/>
                <a:ea typeface="Source Code Pro" panose="020B0309030403020204" pitchFamily="34" charset="0"/>
              </a:rPr>
              <a:t>(int</a:t>
            </a: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a:t>
            </a:r>
            <a:r>
              <a:rPr lang="en-US" altLang="en-US" sz="1800" b="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0" dirty="0">
                <a:latin typeface="Source Code Pro" panose="020B0309030403020204" pitchFamily="34" charset="0"/>
                <a:ea typeface="Source Code Pro" panose="020B0309030403020204" pitchFamily="34" charset="0"/>
              </a:rPr>
              <a:t>char *str = </a:t>
            </a:r>
            <a:r>
              <a:rPr lang="en-US" altLang="en-US" sz="1800" b="0" dirty="0" err="1">
                <a:latin typeface="Source Code Pro" panose="020B0309030403020204" pitchFamily="34" charset="0"/>
                <a:ea typeface="Source Code Pro" panose="020B0309030403020204" pitchFamily="34" charset="0"/>
              </a:rPr>
              <a:t>create_string</a:t>
            </a:r>
            <a:r>
              <a:rPr lang="en-US" altLang="en-US" sz="1800" b="0" dirty="0">
                <a:latin typeface="Source Code Pro" panose="020B0309030403020204" pitchFamily="34" charset="0"/>
                <a:ea typeface="Source Code Pro" panose="020B0309030403020204" pitchFamily="34" charset="0"/>
              </a:rPr>
              <a:t>('a', 4);</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printf</a:t>
            </a:r>
            <a:r>
              <a:rPr lang="en-US" altLang="en-US" sz="1800" dirty="0">
                <a:latin typeface="Source Code Pro" panose="020B0309030403020204" pitchFamily="34" charset="0"/>
                <a:ea typeface="Source Code Pro" panose="020B0309030403020204" pitchFamily="34" charset="0"/>
              </a:rPr>
              <a:t>(</a:t>
            </a:r>
            <a:r>
              <a:rPr lang="en-US" altLang="en-US" sz="1800" dirty="0">
                <a:solidFill>
                  <a:srgbClr val="0432FF"/>
                </a:solidFill>
                <a:latin typeface="Source Code Pro" panose="020B0309030403020204" pitchFamily="34" charset="0"/>
                <a:ea typeface="Source Code Pro" panose="020B0309030403020204" pitchFamily="34" charset="0"/>
              </a:rPr>
              <a:t>"%s\n"</a:t>
            </a:r>
            <a:r>
              <a:rPr lang="en-US" altLang="en-US" sz="1800" dirty="0">
                <a:latin typeface="Source Code Pro" panose="020B0309030403020204" pitchFamily="34" charset="0"/>
                <a:ea typeface="Source Code Pro" panose="020B0309030403020204" pitchFamily="34" charset="0"/>
              </a:rPr>
              <a:t>, str); </a:t>
            </a:r>
            <a:r>
              <a:rPr lang="en-US" altLang="en-US" sz="1800" dirty="0">
                <a:solidFill>
                  <a:srgbClr val="00B050"/>
                </a:solidFill>
                <a:latin typeface="Source Code Pro" panose="020B0309030403020204" pitchFamily="34" charset="0"/>
                <a:ea typeface="Source Code Pro" panose="020B0309030403020204" pitchFamily="34" charset="0"/>
              </a:rPr>
              <a:t>// want to print </a:t>
            </a:r>
            <a:r>
              <a:rPr lang="en-US" altLang="en-US" sz="1800" dirty="0" err="1">
                <a:solidFill>
                  <a:srgbClr val="00B050"/>
                </a:solidFill>
                <a:latin typeface="Source Code Pro" panose="020B0309030403020204" pitchFamily="34" charset="0"/>
                <a:ea typeface="Source Code Pro" panose="020B0309030403020204" pitchFamily="34" charset="0"/>
              </a:rPr>
              <a:t>aaaa</a:t>
            </a:r>
            <a:endParaRPr lang="en-US" altLang="en-US" sz="1800" dirty="0">
              <a:solidFill>
                <a:srgbClr val="00B050"/>
              </a:solidFill>
              <a:latin typeface="Source Code Pro" panose="020B0309030403020204" pitchFamily="34" charset="0"/>
              <a:ea typeface="Source Code Pro" panose="020B0309030403020204" pitchFamily="34" charset="0"/>
            </a:endParaRPr>
          </a:p>
          <a:p>
            <a:pPr>
              <a:lnSpc>
                <a:spcPct val="70000"/>
              </a:lnSpc>
              <a:buNone/>
            </a:pPr>
            <a:r>
              <a:rPr lang="en-US" altLang="en-US" sz="1800" b="0" dirty="0">
                <a:latin typeface="Source Code Pro" panose="020B0309030403020204" pitchFamily="34" charset="0"/>
                <a:ea typeface="Source Code Pro" panose="020B0309030403020204" pitchFamily="34" charset="0"/>
              </a:rPr>
              <a:t>   return 0;</a:t>
            </a:r>
          </a:p>
          <a:p>
            <a:pPr>
              <a:lnSpc>
                <a:spcPct val="70000"/>
              </a:lnSpc>
              <a:buNone/>
            </a:pPr>
            <a:r>
              <a:rPr lang="en-US" altLang="en-US" sz="1800" b="0" dirty="0">
                <a:latin typeface="Source Code Pro" panose="020B0309030403020204" pitchFamily="34" charset="0"/>
                <a:ea typeface="Source Code Pro" panose="020B0309030403020204" pitchFamily="34" charset="0"/>
              </a:rPr>
              <a:t>}</a:t>
            </a:r>
          </a:p>
          <a:p>
            <a:pPr>
              <a:lnSpc>
                <a:spcPct val="70000"/>
              </a:lnSpc>
              <a:buNone/>
            </a:pPr>
            <a:endParaRPr lang="en-US" altLang="en-US" sz="2200" b="0" dirty="0">
              <a:latin typeface="Consolas" panose="020B0609020204030204" pitchFamily="49" charset="0"/>
            </a:endParaRPr>
          </a:p>
        </p:txBody>
      </p:sp>
    </p:spTree>
    <p:extLst>
      <p:ext uri="{BB962C8B-B14F-4D97-AF65-F5344CB8AC3E}">
        <p14:creationId xmlns:p14="http://schemas.microsoft.com/office/powerpoint/2010/main" val="2049133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903237" y="2360354"/>
            <a:ext cx="723276"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3" name="U-Turn Arrow 22">
            <a:extLst>
              <a:ext uri="{FF2B5EF4-FFF2-40B4-BE49-F238E27FC236}">
                <a16:creationId xmlns:a16="http://schemas.microsoft.com/office/drawing/2014/main" id="{B7BA5832-67F7-AF45-B61B-8C08CAD9D7B5}"/>
              </a:ext>
            </a:extLst>
          </p:cNvPr>
          <p:cNvSpPr/>
          <p:nvPr/>
        </p:nvSpPr>
        <p:spPr>
          <a:xfrm rot="16200000">
            <a:off x="7408387" y="3564413"/>
            <a:ext cx="2862322"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5CEDAB61-55CA-5E4E-8D34-D9A3C3E58623}"/>
              </a:ext>
            </a:extLst>
          </p:cNvPr>
          <p:cNvSpPr txBox="1"/>
          <p:nvPr/>
        </p:nvSpPr>
        <p:spPr>
          <a:xfrm>
            <a:off x="6443413" y="3845443"/>
            <a:ext cx="1962396" cy="369332"/>
          </a:xfrm>
          <a:prstGeom prst="rect">
            <a:avLst/>
          </a:prstGeom>
          <a:noFill/>
        </p:spPr>
        <p:txBody>
          <a:bodyPr wrap="none" rtlCol="0">
            <a:spAutoFit/>
          </a:bodyPr>
          <a:lstStyle/>
          <a:p>
            <a:r>
              <a:rPr lang="en-US" dirty="0">
                <a:latin typeface="Source Sans 3" panose="020B0303030403020204" pitchFamily="34" charset="0"/>
              </a:rPr>
              <a:t>returns e.g., 0xff50</a:t>
            </a:r>
          </a:p>
        </p:txBody>
      </p:sp>
      <p:sp>
        <p:nvSpPr>
          <p:cNvPr id="6" name="TextBox 5">
            <a:extLst>
              <a:ext uri="{FF2B5EF4-FFF2-40B4-BE49-F238E27FC236}">
                <a16:creationId xmlns:a16="http://schemas.microsoft.com/office/drawing/2014/main" id="{9A5F1F45-B5DF-C8D8-8E40-34977EEB685C}"/>
              </a:ext>
            </a:extLst>
          </p:cNvPr>
          <p:cNvSpPr txBox="1"/>
          <p:nvPr/>
        </p:nvSpPr>
        <p:spPr>
          <a:xfrm>
            <a:off x="0" y="1282852"/>
            <a:ext cx="9067800" cy="830997"/>
          </a:xfrm>
          <a:prstGeom prst="rect">
            <a:avLst/>
          </a:prstGeom>
          <a:noFill/>
        </p:spPr>
        <p:txBody>
          <a:bodyPr wrap="square" rtlCol="0">
            <a:spAutoFit/>
          </a:bodyPr>
          <a:lstStyle/>
          <a:p>
            <a:pPr algn="ctr"/>
            <a:r>
              <a:rPr lang="en-US" sz="2400" dirty="0">
                <a:latin typeface="Source Sans 3" panose="020B0303030403020204" pitchFamily="34" charset="0"/>
              </a:rPr>
              <a:t>Here’s a </a:t>
            </a:r>
            <a:r>
              <a:rPr lang="en-US" sz="2400" b="1" dirty="0">
                <a:solidFill>
                  <a:schemeClr val="accent1"/>
                </a:solidFill>
                <a:latin typeface="Source Sans 3" panose="020B0303030403020204" pitchFamily="34" charset="0"/>
              </a:rPr>
              <a:t>well-intentioned</a:t>
            </a:r>
            <a:r>
              <a:rPr lang="en-US" sz="2400" dirty="0">
                <a:latin typeface="Source Sans 3" panose="020B0303030403020204" pitchFamily="34" charset="0"/>
              </a:rPr>
              <a:t> (but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a:t>
            </a:r>
            <a:r>
              <a:rPr lang="en-US" sz="2400" b="1" dirty="0">
                <a:solidFill>
                  <a:schemeClr val="accent1"/>
                </a:solidFill>
                <a:latin typeface="Source Sans 3" panose="020B0303030403020204" pitchFamily="34" charset="0"/>
              </a:rPr>
              <a:t>program</a:t>
            </a:r>
            <a:r>
              <a:rPr lang="en-US" sz="2400" dirty="0">
                <a:latin typeface="Source Sans 3" panose="020B0303030403020204" pitchFamily="34" charset="0"/>
              </a:rPr>
              <a:t> that relies on a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helper function to </a:t>
            </a:r>
            <a:r>
              <a:rPr lang="en-US" sz="2400" b="1" dirty="0">
                <a:solidFill>
                  <a:schemeClr val="accent1"/>
                </a:solidFill>
                <a:latin typeface="Source Sans 3" panose="020B0303030403020204" pitchFamily="34" charset="0"/>
              </a:rPr>
              <a:t>create a string of repeated characters</a:t>
            </a:r>
            <a:r>
              <a:rPr lang="en-US" sz="2400" dirty="0">
                <a:latin typeface="Source Sans 3" panose="020B0303030403020204" pitchFamily="34" charset="0"/>
              </a:rPr>
              <a:t>. </a:t>
            </a:r>
          </a:p>
        </p:txBody>
      </p:sp>
      <p:sp>
        <p:nvSpPr>
          <p:cNvPr id="8" name="Rectangle 3">
            <a:extLst>
              <a:ext uri="{FF2B5EF4-FFF2-40B4-BE49-F238E27FC236}">
                <a16:creationId xmlns:a16="http://schemas.microsoft.com/office/drawing/2014/main" id="{C3770044-9CF2-888A-0DF4-B9CB78BFF730}"/>
              </a:ext>
            </a:extLst>
          </p:cNvPr>
          <p:cNvSpPr txBox="1">
            <a:spLocks noChangeArrowheads="1"/>
          </p:cNvSpPr>
          <p:nvPr/>
        </p:nvSpPr>
        <p:spPr bwMode="auto">
          <a:xfrm>
            <a:off x="1104899" y="2377558"/>
            <a:ext cx="6858001" cy="3653539"/>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create_string</a:t>
            </a: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 int num) {</a:t>
            </a:r>
          </a:p>
          <a:p>
            <a:pPr>
              <a:lnSpc>
                <a:spcPct val="70000"/>
              </a:lnSpc>
              <a:buNone/>
            </a:pP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+ 1];</a:t>
            </a:r>
          </a:p>
          <a:p>
            <a:pPr>
              <a:lnSpc>
                <a:spcPct val="70000"/>
              </a:lnSpc>
              <a:buNone/>
            </a:pPr>
            <a:r>
              <a:rPr lang="en-US" altLang="en-US" sz="1800" dirty="0">
                <a:latin typeface="Source Code Pro" panose="020B0309030403020204" pitchFamily="34" charset="0"/>
                <a:ea typeface="Source Code Pro" panose="020B0309030403020204" pitchFamily="34" charset="0"/>
              </a:rPr>
              <a:t>   for (size_t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0;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&lt; num;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'\0';</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return </a:t>
            </a:r>
            <a:r>
              <a:rPr lang="en-US" altLang="en-US" sz="1800" dirty="0" err="1">
                <a:solidFill>
                  <a:srgbClr val="FF0000"/>
                </a:solidFill>
                <a:latin typeface="Source Code Pro" panose="020B0309030403020204" pitchFamily="34" charset="0"/>
                <a:ea typeface="Source Code Pro" panose="020B0309030403020204" pitchFamily="34" charset="0"/>
              </a:rPr>
              <a:t>new_str</a:t>
            </a:r>
            <a:r>
              <a:rPr lang="en-US" altLang="en-US" sz="1800" dirty="0">
                <a:solidFill>
                  <a:srgbClr val="FF0000"/>
                </a:solidFill>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a:t>
            </a:r>
          </a:p>
          <a:p>
            <a:pPr>
              <a:lnSpc>
                <a:spcPct val="70000"/>
              </a:lnSpc>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a:lnSpc>
                <a:spcPct val="70000"/>
              </a:lnSpc>
              <a:buNone/>
            </a:pPr>
            <a:r>
              <a:rPr lang="en-US" altLang="en-US" sz="1800" dirty="0">
                <a:latin typeface="Source Code Pro" panose="020B0309030403020204" pitchFamily="34" charset="0"/>
                <a:ea typeface="Source Code Pro" panose="020B0309030403020204" pitchFamily="34" charset="0"/>
              </a:rPr>
              <a:t>int</a:t>
            </a:r>
            <a:r>
              <a:rPr lang="en-US" altLang="en-US" sz="1800" b="0" dirty="0">
                <a:latin typeface="Source Code Pro" panose="020B0309030403020204" pitchFamily="34" charset="0"/>
                <a:ea typeface="Source Code Pro" panose="020B0309030403020204" pitchFamily="34" charset="0"/>
              </a:rPr>
              <a:t> </a:t>
            </a:r>
            <a:r>
              <a:rPr lang="en-US" altLang="en-US" sz="1800" dirty="0">
                <a:latin typeface="Source Code Pro" panose="020B0309030403020204" pitchFamily="34" charset="0"/>
                <a:ea typeface="Source Code Pro" panose="020B0309030403020204" pitchFamily="34" charset="0"/>
              </a:rPr>
              <a:t>main</a:t>
            </a:r>
            <a:r>
              <a:rPr lang="en-US" altLang="en-US" sz="1800" b="0" dirty="0">
                <a:latin typeface="Source Code Pro" panose="020B0309030403020204" pitchFamily="34" charset="0"/>
                <a:ea typeface="Source Code Pro" panose="020B0309030403020204" pitchFamily="34" charset="0"/>
              </a:rPr>
              <a:t>(int</a:t>
            </a: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a:t>
            </a:r>
            <a:r>
              <a:rPr lang="en-US" altLang="en-US" sz="1800" b="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0" dirty="0">
                <a:latin typeface="Source Code Pro" panose="020B0309030403020204" pitchFamily="34" charset="0"/>
                <a:ea typeface="Source Code Pro" panose="020B0309030403020204" pitchFamily="34" charset="0"/>
              </a:rPr>
              <a:t>char *str = </a:t>
            </a:r>
            <a:r>
              <a:rPr lang="en-US" altLang="en-US" sz="1800" b="0" dirty="0" err="1">
                <a:latin typeface="Source Code Pro" panose="020B0309030403020204" pitchFamily="34" charset="0"/>
                <a:ea typeface="Source Code Pro" panose="020B0309030403020204" pitchFamily="34" charset="0"/>
              </a:rPr>
              <a:t>create_string</a:t>
            </a:r>
            <a:r>
              <a:rPr lang="en-US" altLang="en-US" sz="1800" b="0" dirty="0">
                <a:latin typeface="Source Code Pro" panose="020B0309030403020204" pitchFamily="34" charset="0"/>
                <a:ea typeface="Source Code Pro" panose="020B0309030403020204" pitchFamily="34" charset="0"/>
              </a:rPr>
              <a:t>('a', 4);</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printf</a:t>
            </a:r>
            <a:r>
              <a:rPr lang="en-US" altLang="en-US" sz="1800" dirty="0">
                <a:latin typeface="Source Code Pro" panose="020B0309030403020204" pitchFamily="34" charset="0"/>
                <a:ea typeface="Source Code Pro" panose="020B0309030403020204" pitchFamily="34" charset="0"/>
              </a:rPr>
              <a:t>(</a:t>
            </a:r>
            <a:r>
              <a:rPr lang="en-US" altLang="en-US" sz="1800" dirty="0">
                <a:solidFill>
                  <a:srgbClr val="0432FF"/>
                </a:solidFill>
                <a:latin typeface="Source Code Pro" panose="020B0309030403020204" pitchFamily="34" charset="0"/>
                <a:ea typeface="Source Code Pro" panose="020B0309030403020204" pitchFamily="34" charset="0"/>
              </a:rPr>
              <a:t>"%s\n"</a:t>
            </a:r>
            <a:r>
              <a:rPr lang="en-US" altLang="en-US" sz="1800" dirty="0">
                <a:latin typeface="Source Code Pro" panose="020B0309030403020204" pitchFamily="34" charset="0"/>
                <a:ea typeface="Source Code Pro" panose="020B0309030403020204" pitchFamily="34" charset="0"/>
              </a:rPr>
              <a:t>, str); </a:t>
            </a:r>
            <a:r>
              <a:rPr lang="en-US" altLang="en-US" sz="1800" dirty="0">
                <a:solidFill>
                  <a:srgbClr val="00B050"/>
                </a:solidFill>
                <a:latin typeface="Source Code Pro" panose="020B0309030403020204" pitchFamily="34" charset="0"/>
                <a:ea typeface="Source Code Pro" panose="020B0309030403020204" pitchFamily="34" charset="0"/>
              </a:rPr>
              <a:t>// want to print </a:t>
            </a:r>
            <a:r>
              <a:rPr lang="en-US" altLang="en-US" sz="1800" dirty="0" err="1">
                <a:solidFill>
                  <a:srgbClr val="00B050"/>
                </a:solidFill>
                <a:latin typeface="Source Code Pro" panose="020B0309030403020204" pitchFamily="34" charset="0"/>
                <a:ea typeface="Source Code Pro" panose="020B0309030403020204" pitchFamily="34" charset="0"/>
              </a:rPr>
              <a:t>aaaa</a:t>
            </a:r>
            <a:endParaRPr lang="en-US" altLang="en-US" sz="1800" dirty="0">
              <a:solidFill>
                <a:srgbClr val="00B050"/>
              </a:solidFill>
              <a:latin typeface="Source Code Pro" panose="020B0309030403020204" pitchFamily="34" charset="0"/>
              <a:ea typeface="Source Code Pro" panose="020B0309030403020204" pitchFamily="34" charset="0"/>
            </a:endParaRPr>
          </a:p>
          <a:p>
            <a:pPr>
              <a:lnSpc>
                <a:spcPct val="70000"/>
              </a:lnSpc>
              <a:buNone/>
            </a:pPr>
            <a:r>
              <a:rPr lang="en-US" altLang="en-US" sz="1800" b="0" dirty="0">
                <a:latin typeface="Source Code Pro" panose="020B0309030403020204" pitchFamily="34" charset="0"/>
                <a:ea typeface="Source Code Pro" panose="020B0309030403020204" pitchFamily="34" charset="0"/>
              </a:rPr>
              <a:t>   return 0;</a:t>
            </a:r>
          </a:p>
          <a:p>
            <a:pPr>
              <a:lnSpc>
                <a:spcPct val="70000"/>
              </a:lnSpc>
              <a:buNone/>
            </a:pPr>
            <a:r>
              <a:rPr lang="en-US" altLang="en-US" sz="1800" b="0" dirty="0">
                <a:latin typeface="Source Code Pro" panose="020B0309030403020204" pitchFamily="34" charset="0"/>
                <a:ea typeface="Source Code Pro" panose="020B0309030403020204" pitchFamily="34" charset="0"/>
              </a:rPr>
              <a:t>}</a:t>
            </a:r>
          </a:p>
          <a:p>
            <a:pPr>
              <a:lnSpc>
                <a:spcPct val="70000"/>
              </a:lnSpc>
              <a:buNone/>
            </a:pPr>
            <a:endParaRPr lang="en-US" altLang="en-US" sz="2200" b="0" dirty="0">
              <a:latin typeface="Consolas" panose="020B0609020204030204" pitchFamily="49" charset="0"/>
            </a:endParaRPr>
          </a:p>
        </p:txBody>
      </p:sp>
      <p:sp>
        <p:nvSpPr>
          <p:cNvPr id="12" name="Title 1">
            <a:extLst>
              <a:ext uri="{FF2B5EF4-FFF2-40B4-BE49-F238E27FC236}">
                <a16:creationId xmlns:a16="http://schemas.microsoft.com/office/drawing/2014/main" id="{5C099CC7-F17E-C73E-C022-B98A5F1E2E38}"/>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 Mayday, Mayday</a:t>
            </a:r>
          </a:p>
        </p:txBody>
      </p:sp>
    </p:spTree>
    <p:extLst>
      <p:ext uri="{BB962C8B-B14F-4D97-AF65-F5344CB8AC3E}">
        <p14:creationId xmlns:p14="http://schemas.microsoft.com/office/powerpoint/2010/main" val="3678371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dissolve">
                                      <p:cBhvr>
                                        <p:cTn id="1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0F5D8-8BF8-51FD-300A-7E71E283868D}"/>
            </a:ext>
          </a:extLst>
        </p:cNvPr>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1EAA465A-F356-5005-304B-7AECBD2BFD03}"/>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16B8817F-CCCD-AA37-92B5-AED23899A19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D4D33CFE-0CA0-9DD6-02C6-433AD144380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8" name="TextBox 27">
            <a:extLst>
              <a:ext uri="{FF2B5EF4-FFF2-40B4-BE49-F238E27FC236}">
                <a16:creationId xmlns:a16="http://schemas.microsoft.com/office/drawing/2014/main" id="{3B9CF26F-727F-AF75-01DD-15F757BD2329}"/>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2B77578B-5E8E-24F0-955D-C45193AA5E83}"/>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42E03FA7-BC88-7D2F-CE2F-06BE2EE73F38}"/>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C830C861-3120-EAFB-3D70-70D30F89A2B2}"/>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CCFACAA8-9ED9-3BD9-C8A3-617C838451F5}"/>
              </a:ext>
            </a:extLst>
          </p:cNvPr>
          <p:cNvSpPr txBox="1"/>
          <p:nvPr/>
        </p:nvSpPr>
        <p:spPr>
          <a:xfrm>
            <a:off x="7903237" y="2360354"/>
            <a:ext cx="723276"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AA1F5F9F-084E-29CE-BFAD-3B1739BA522C}"/>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FA24FFC2-BC86-E890-A754-6C79668B376F}"/>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A2ABE0E0-1E3C-562C-4644-882AC6A184D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A8A5FE14-3A30-76D6-1837-3D69283F004C}"/>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r>
              <a:rPr lang="en-US" b="1" dirty="0">
                <a:solidFill>
                  <a:srgbClr val="FF0000"/>
                </a:solidFill>
                <a:latin typeface="Arial" panose="020B0604020202020204" pitchFamily="34" charset="0"/>
              </a:rPr>
              <a:t>0xff50</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D127874C-E67D-270A-74D2-3585984939C6}"/>
              </a:ext>
            </a:extLst>
          </p:cNvPr>
          <p:cNvSpPr txBox="1"/>
          <p:nvPr/>
        </p:nvSpPr>
        <p:spPr>
          <a:xfrm>
            <a:off x="0" y="1282852"/>
            <a:ext cx="9067800" cy="830997"/>
          </a:xfrm>
          <a:prstGeom prst="rect">
            <a:avLst/>
          </a:prstGeom>
          <a:noFill/>
        </p:spPr>
        <p:txBody>
          <a:bodyPr wrap="square" rtlCol="0">
            <a:spAutoFit/>
          </a:bodyPr>
          <a:lstStyle/>
          <a:p>
            <a:pPr algn="ctr"/>
            <a:r>
              <a:rPr lang="en-US" sz="2400" dirty="0">
                <a:latin typeface="Source Sans 3" panose="020B0303030403020204" pitchFamily="34" charset="0"/>
              </a:rPr>
              <a:t>Here’s a </a:t>
            </a:r>
            <a:r>
              <a:rPr lang="en-US" sz="2400" b="1" dirty="0">
                <a:solidFill>
                  <a:schemeClr val="accent1"/>
                </a:solidFill>
                <a:latin typeface="Source Sans 3" panose="020B0303030403020204" pitchFamily="34" charset="0"/>
              </a:rPr>
              <a:t>well-intentioned</a:t>
            </a:r>
            <a:r>
              <a:rPr lang="en-US" sz="2400" dirty="0">
                <a:latin typeface="Source Sans 3" panose="020B0303030403020204" pitchFamily="34" charset="0"/>
              </a:rPr>
              <a:t> (but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a:t>
            </a:r>
            <a:r>
              <a:rPr lang="en-US" sz="2400" b="1" dirty="0">
                <a:solidFill>
                  <a:schemeClr val="accent1"/>
                </a:solidFill>
                <a:latin typeface="Source Sans 3" panose="020B0303030403020204" pitchFamily="34" charset="0"/>
              </a:rPr>
              <a:t>program</a:t>
            </a:r>
            <a:r>
              <a:rPr lang="en-US" sz="2400" dirty="0">
                <a:latin typeface="Source Sans 3" panose="020B0303030403020204" pitchFamily="34" charset="0"/>
              </a:rPr>
              <a:t> that relies on a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helper function to </a:t>
            </a:r>
            <a:r>
              <a:rPr lang="en-US" sz="2400" b="1" dirty="0">
                <a:solidFill>
                  <a:schemeClr val="accent1"/>
                </a:solidFill>
                <a:latin typeface="Source Sans 3" panose="020B0303030403020204" pitchFamily="34" charset="0"/>
              </a:rPr>
              <a:t>create a string of repeated characters</a:t>
            </a:r>
            <a:r>
              <a:rPr lang="en-US" sz="2400" dirty="0">
                <a:latin typeface="Source Sans 3" panose="020B0303030403020204" pitchFamily="34" charset="0"/>
              </a:rPr>
              <a:t>. </a:t>
            </a:r>
          </a:p>
        </p:txBody>
      </p:sp>
      <p:sp>
        <p:nvSpPr>
          <p:cNvPr id="8" name="Rectangle 3">
            <a:extLst>
              <a:ext uri="{FF2B5EF4-FFF2-40B4-BE49-F238E27FC236}">
                <a16:creationId xmlns:a16="http://schemas.microsoft.com/office/drawing/2014/main" id="{5134BA1D-0944-FF04-F43F-A5EE9F20D096}"/>
              </a:ext>
            </a:extLst>
          </p:cNvPr>
          <p:cNvSpPr txBox="1">
            <a:spLocks noChangeArrowheads="1"/>
          </p:cNvSpPr>
          <p:nvPr/>
        </p:nvSpPr>
        <p:spPr bwMode="auto">
          <a:xfrm>
            <a:off x="1104899" y="2377558"/>
            <a:ext cx="6858001" cy="3653539"/>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create_string</a:t>
            </a: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 int num) {</a:t>
            </a:r>
          </a:p>
          <a:p>
            <a:pPr>
              <a:lnSpc>
                <a:spcPct val="70000"/>
              </a:lnSpc>
              <a:buNone/>
            </a:pP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+ 1];</a:t>
            </a:r>
          </a:p>
          <a:p>
            <a:pPr>
              <a:lnSpc>
                <a:spcPct val="70000"/>
              </a:lnSpc>
              <a:buNone/>
            </a:pPr>
            <a:r>
              <a:rPr lang="en-US" altLang="en-US" sz="1800" dirty="0">
                <a:latin typeface="Source Code Pro" panose="020B0309030403020204" pitchFamily="34" charset="0"/>
                <a:ea typeface="Source Code Pro" panose="020B0309030403020204" pitchFamily="34" charset="0"/>
              </a:rPr>
              <a:t>   for (size_t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0;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&lt; num;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'\0';</a:t>
            </a:r>
          </a:p>
          <a:p>
            <a:pPr>
              <a:lnSpc>
                <a:spcPct val="70000"/>
              </a:lnSpc>
              <a:buNone/>
            </a:pPr>
            <a:r>
              <a:rPr lang="en-US" altLang="en-US" sz="1800" dirty="0">
                <a:latin typeface="Source Code Pro" panose="020B0309030403020204" pitchFamily="34" charset="0"/>
                <a:ea typeface="Source Code Pro" panose="020B0309030403020204" pitchFamily="34" charset="0"/>
              </a:rPr>
              <a:t>   return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solidFill>
                  <a:srgbClr val="FF0000"/>
                </a:solidFill>
                <a:latin typeface="Source Code Pro" panose="020B0309030403020204" pitchFamily="34" charset="0"/>
                <a:ea typeface="Source Code Pro" panose="020B0309030403020204" pitchFamily="34" charset="0"/>
              </a:rPr>
              <a:t>}</a:t>
            </a:r>
          </a:p>
          <a:p>
            <a:pPr>
              <a:lnSpc>
                <a:spcPct val="70000"/>
              </a:lnSpc>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a:lnSpc>
                <a:spcPct val="70000"/>
              </a:lnSpc>
              <a:buNone/>
            </a:pPr>
            <a:r>
              <a:rPr lang="en-US" altLang="en-US" sz="1800" dirty="0">
                <a:latin typeface="Source Code Pro" panose="020B0309030403020204" pitchFamily="34" charset="0"/>
                <a:ea typeface="Source Code Pro" panose="020B0309030403020204" pitchFamily="34" charset="0"/>
              </a:rPr>
              <a:t>int</a:t>
            </a:r>
            <a:r>
              <a:rPr lang="en-US" altLang="en-US" sz="1800" b="0" dirty="0">
                <a:latin typeface="Source Code Pro" panose="020B0309030403020204" pitchFamily="34" charset="0"/>
                <a:ea typeface="Source Code Pro" panose="020B0309030403020204" pitchFamily="34" charset="0"/>
              </a:rPr>
              <a:t> </a:t>
            </a:r>
            <a:r>
              <a:rPr lang="en-US" altLang="en-US" sz="1800" dirty="0">
                <a:latin typeface="Source Code Pro" panose="020B0309030403020204" pitchFamily="34" charset="0"/>
                <a:ea typeface="Source Code Pro" panose="020B0309030403020204" pitchFamily="34" charset="0"/>
              </a:rPr>
              <a:t>main</a:t>
            </a:r>
            <a:r>
              <a:rPr lang="en-US" altLang="en-US" sz="1800" b="0" dirty="0">
                <a:latin typeface="Source Code Pro" panose="020B0309030403020204" pitchFamily="34" charset="0"/>
                <a:ea typeface="Source Code Pro" panose="020B0309030403020204" pitchFamily="34" charset="0"/>
              </a:rPr>
              <a:t>(int</a:t>
            </a: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a:t>
            </a:r>
            <a:r>
              <a:rPr lang="en-US" altLang="en-US" sz="1800" b="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0" dirty="0">
                <a:latin typeface="Source Code Pro" panose="020B0309030403020204" pitchFamily="34" charset="0"/>
                <a:ea typeface="Source Code Pro" panose="020B0309030403020204" pitchFamily="34" charset="0"/>
              </a:rPr>
              <a:t>char *str = </a:t>
            </a:r>
            <a:r>
              <a:rPr lang="en-US" altLang="en-US" sz="1800" b="0" dirty="0" err="1">
                <a:latin typeface="Source Code Pro" panose="020B0309030403020204" pitchFamily="34" charset="0"/>
                <a:ea typeface="Source Code Pro" panose="020B0309030403020204" pitchFamily="34" charset="0"/>
              </a:rPr>
              <a:t>create_string</a:t>
            </a:r>
            <a:r>
              <a:rPr lang="en-US" altLang="en-US" sz="1800" b="0" dirty="0">
                <a:latin typeface="Source Code Pro" panose="020B0309030403020204" pitchFamily="34" charset="0"/>
                <a:ea typeface="Source Code Pro" panose="020B0309030403020204" pitchFamily="34" charset="0"/>
              </a:rPr>
              <a:t>('a', 4);</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printf</a:t>
            </a:r>
            <a:r>
              <a:rPr lang="en-US" altLang="en-US" sz="1800" dirty="0">
                <a:latin typeface="Source Code Pro" panose="020B0309030403020204" pitchFamily="34" charset="0"/>
                <a:ea typeface="Source Code Pro" panose="020B0309030403020204" pitchFamily="34" charset="0"/>
              </a:rPr>
              <a:t>(</a:t>
            </a:r>
            <a:r>
              <a:rPr lang="en-US" altLang="en-US" sz="1800" dirty="0">
                <a:solidFill>
                  <a:srgbClr val="0432FF"/>
                </a:solidFill>
                <a:latin typeface="Source Code Pro" panose="020B0309030403020204" pitchFamily="34" charset="0"/>
                <a:ea typeface="Source Code Pro" panose="020B0309030403020204" pitchFamily="34" charset="0"/>
              </a:rPr>
              <a:t>"%s\n"</a:t>
            </a:r>
            <a:r>
              <a:rPr lang="en-US" altLang="en-US" sz="1800" dirty="0">
                <a:latin typeface="Source Code Pro" panose="020B0309030403020204" pitchFamily="34" charset="0"/>
                <a:ea typeface="Source Code Pro" panose="020B0309030403020204" pitchFamily="34" charset="0"/>
              </a:rPr>
              <a:t>, str); </a:t>
            </a:r>
            <a:r>
              <a:rPr lang="en-US" altLang="en-US" sz="1800" dirty="0">
                <a:solidFill>
                  <a:srgbClr val="00B050"/>
                </a:solidFill>
                <a:latin typeface="Source Code Pro" panose="020B0309030403020204" pitchFamily="34" charset="0"/>
                <a:ea typeface="Source Code Pro" panose="020B0309030403020204" pitchFamily="34" charset="0"/>
              </a:rPr>
              <a:t>// want to print </a:t>
            </a:r>
            <a:r>
              <a:rPr lang="en-US" altLang="en-US" sz="1800" dirty="0" err="1">
                <a:solidFill>
                  <a:srgbClr val="00B050"/>
                </a:solidFill>
                <a:latin typeface="Source Code Pro" panose="020B0309030403020204" pitchFamily="34" charset="0"/>
                <a:ea typeface="Source Code Pro" panose="020B0309030403020204" pitchFamily="34" charset="0"/>
              </a:rPr>
              <a:t>aaaa</a:t>
            </a:r>
            <a:endParaRPr lang="en-US" altLang="en-US" sz="1800" dirty="0">
              <a:solidFill>
                <a:srgbClr val="00B050"/>
              </a:solidFill>
              <a:latin typeface="Source Code Pro" panose="020B0309030403020204" pitchFamily="34" charset="0"/>
              <a:ea typeface="Source Code Pro" panose="020B0309030403020204" pitchFamily="34" charset="0"/>
            </a:endParaRPr>
          </a:p>
          <a:p>
            <a:pPr>
              <a:lnSpc>
                <a:spcPct val="70000"/>
              </a:lnSpc>
              <a:buNone/>
            </a:pPr>
            <a:r>
              <a:rPr lang="en-US" altLang="en-US" sz="1800" b="0" dirty="0">
                <a:latin typeface="Source Code Pro" panose="020B0309030403020204" pitchFamily="34" charset="0"/>
                <a:ea typeface="Source Code Pro" panose="020B0309030403020204" pitchFamily="34" charset="0"/>
              </a:rPr>
              <a:t>   return 0;</a:t>
            </a:r>
          </a:p>
          <a:p>
            <a:pPr>
              <a:lnSpc>
                <a:spcPct val="70000"/>
              </a:lnSpc>
              <a:buNone/>
            </a:pPr>
            <a:r>
              <a:rPr lang="en-US" altLang="en-US" sz="1800" b="0" dirty="0">
                <a:latin typeface="Source Code Pro" panose="020B0309030403020204" pitchFamily="34" charset="0"/>
                <a:ea typeface="Source Code Pro" panose="020B0309030403020204" pitchFamily="34" charset="0"/>
              </a:rPr>
              <a:t>}</a:t>
            </a:r>
          </a:p>
          <a:p>
            <a:pPr>
              <a:lnSpc>
                <a:spcPct val="70000"/>
              </a:lnSpc>
              <a:buNone/>
            </a:pPr>
            <a:endParaRPr lang="en-US" altLang="en-US" sz="2200" b="0" dirty="0">
              <a:latin typeface="Consolas" panose="020B0609020204030204" pitchFamily="49" charset="0"/>
            </a:endParaRPr>
          </a:p>
        </p:txBody>
      </p:sp>
      <p:sp>
        <p:nvSpPr>
          <p:cNvPr id="11" name="Title 1">
            <a:extLst>
              <a:ext uri="{FF2B5EF4-FFF2-40B4-BE49-F238E27FC236}">
                <a16:creationId xmlns:a16="http://schemas.microsoft.com/office/drawing/2014/main" id="{4ACBAF3A-D2AA-A5BB-7045-18559CD498B0}"/>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 Mayday, Mayday</a:t>
            </a:r>
          </a:p>
        </p:txBody>
      </p:sp>
    </p:spTree>
    <p:extLst>
      <p:ext uri="{BB962C8B-B14F-4D97-AF65-F5344CB8AC3E}">
        <p14:creationId xmlns:p14="http://schemas.microsoft.com/office/powerpoint/2010/main" val="28066714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0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903237" y="2360354"/>
            <a:ext cx="723276"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0xff50</a:t>
            </a:r>
          </a:p>
        </p:txBody>
      </p:sp>
      <p:cxnSp>
        <p:nvCxnSpPr>
          <p:cNvPr id="8" name="Straight Arrow Connector 7">
            <a:extLst>
              <a:ext uri="{FF2B5EF4-FFF2-40B4-BE49-F238E27FC236}">
                <a16:creationId xmlns:a16="http://schemas.microsoft.com/office/drawing/2014/main" id="{2BC6E10F-9F55-8E46-96C2-32827DB4F80B}"/>
              </a:ext>
            </a:extLst>
          </p:cNvPr>
          <p:cNvCxnSpPr>
            <a:cxnSpLocks/>
          </p:cNvCxnSpPr>
          <p:nvPr/>
        </p:nvCxnSpPr>
        <p:spPr>
          <a:xfrm flipH="1">
            <a:off x="10896600" y="2521176"/>
            <a:ext cx="457200" cy="311762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0177B5CE-0EC1-81DB-FB80-ECFDE960137B}"/>
              </a:ext>
            </a:extLst>
          </p:cNvPr>
          <p:cNvSpPr txBox="1"/>
          <p:nvPr/>
        </p:nvSpPr>
        <p:spPr>
          <a:xfrm>
            <a:off x="0" y="1282852"/>
            <a:ext cx="9067800" cy="830997"/>
          </a:xfrm>
          <a:prstGeom prst="rect">
            <a:avLst/>
          </a:prstGeom>
          <a:noFill/>
        </p:spPr>
        <p:txBody>
          <a:bodyPr wrap="square" rtlCol="0">
            <a:spAutoFit/>
          </a:bodyPr>
          <a:lstStyle/>
          <a:p>
            <a:pPr algn="ctr"/>
            <a:r>
              <a:rPr lang="en-US" sz="2400" dirty="0">
                <a:latin typeface="Source Sans 3" panose="020B0303030403020204" pitchFamily="34" charset="0"/>
              </a:rPr>
              <a:t>Here’s a </a:t>
            </a:r>
            <a:r>
              <a:rPr lang="en-US" sz="2400" b="1" dirty="0">
                <a:solidFill>
                  <a:schemeClr val="accent1"/>
                </a:solidFill>
                <a:latin typeface="Source Sans 3" panose="020B0303030403020204" pitchFamily="34" charset="0"/>
              </a:rPr>
              <a:t>well-intentioned</a:t>
            </a:r>
            <a:r>
              <a:rPr lang="en-US" sz="2400" dirty="0">
                <a:latin typeface="Source Sans 3" panose="020B0303030403020204" pitchFamily="34" charset="0"/>
              </a:rPr>
              <a:t> (but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a:t>
            </a:r>
            <a:r>
              <a:rPr lang="en-US" sz="2400" b="1" dirty="0">
                <a:solidFill>
                  <a:schemeClr val="accent1"/>
                </a:solidFill>
                <a:latin typeface="Source Sans 3" panose="020B0303030403020204" pitchFamily="34" charset="0"/>
              </a:rPr>
              <a:t>program</a:t>
            </a:r>
            <a:r>
              <a:rPr lang="en-US" sz="2400" dirty="0">
                <a:latin typeface="Source Sans 3" panose="020B0303030403020204" pitchFamily="34" charset="0"/>
              </a:rPr>
              <a:t> that relies on a (</a:t>
            </a:r>
            <a:r>
              <a:rPr lang="en-US" sz="2400" b="1" dirty="0">
                <a:solidFill>
                  <a:srgbClr val="C00000"/>
                </a:solidFill>
                <a:latin typeface="Source Sans 3" panose="020B0303030403020204" pitchFamily="34" charset="0"/>
              </a:rPr>
              <a:t>broken</a:t>
            </a:r>
            <a:r>
              <a:rPr lang="en-US" sz="2400" dirty="0">
                <a:latin typeface="Source Sans 3" panose="020B0303030403020204" pitchFamily="34" charset="0"/>
              </a:rPr>
              <a:t>) helper function to </a:t>
            </a:r>
            <a:r>
              <a:rPr lang="en-US" sz="2400" b="1" dirty="0">
                <a:solidFill>
                  <a:schemeClr val="accent1"/>
                </a:solidFill>
                <a:latin typeface="Source Sans 3" panose="020B0303030403020204" pitchFamily="34" charset="0"/>
              </a:rPr>
              <a:t>create a string of repeated characters</a:t>
            </a:r>
            <a:r>
              <a:rPr lang="en-US" sz="2400" dirty="0">
                <a:latin typeface="Source Sans 3" panose="020B0303030403020204" pitchFamily="34" charset="0"/>
              </a:rPr>
              <a:t>. </a:t>
            </a:r>
          </a:p>
        </p:txBody>
      </p:sp>
      <p:sp>
        <p:nvSpPr>
          <p:cNvPr id="6" name="Rectangle 3">
            <a:extLst>
              <a:ext uri="{FF2B5EF4-FFF2-40B4-BE49-F238E27FC236}">
                <a16:creationId xmlns:a16="http://schemas.microsoft.com/office/drawing/2014/main" id="{3AE2ED0A-4D60-4DE2-2641-B9E0A0CD0B6D}"/>
              </a:ext>
            </a:extLst>
          </p:cNvPr>
          <p:cNvSpPr txBox="1">
            <a:spLocks noChangeArrowheads="1"/>
          </p:cNvSpPr>
          <p:nvPr/>
        </p:nvSpPr>
        <p:spPr bwMode="auto">
          <a:xfrm>
            <a:off x="1104899" y="2377558"/>
            <a:ext cx="6858001" cy="3653539"/>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create_string</a:t>
            </a: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 int num) {</a:t>
            </a:r>
          </a:p>
          <a:p>
            <a:pPr>
              <a:lnSpc>
                <a:spcPct val="70000"/>
              </a:lnSpc>
              <a:buNone/>
            </a:pP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+ 1];</a:t>
            </a:r>
          </a:p>
          <a:p>
            <a:pPr>
              <a:lnSpc>
                <a:spcPct val="70000"/>
              </a:lnSpc>
              <a:buNone/>
            </a:pPr>
            <a:r>
              <a:rPr lang="en-US" altLang="en-US" sz="1800" dirty="0">
                <a:latin typeface="Source Code Pro" panose="020B0309030403020204" pitchFamily="34" charset="0"/>
                <a:ea typeface="Source Code Pro" panose="020B0309030403020204" pitchFamily="34" charset="0"/>
              </a:rPr>
              <a:t>   for (size_t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0;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&lt; num;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'\0';</a:t>
            </a:r>
          </a:p>
          <a:p>
            <a:pPr>
              <a:lnSpc>
                <a:spcPct val="70000"/>
              </a:lnSpc>
              <a:buNone/>
            </a:pPr>
            <a:r>
              <a:rPr lang="en-US" altLang="en-US" sz="1800" dirty="0">
                <a:latin typeface="Source Code Pro" panose="020B0309030403020204" pitchFamily="34" charset="0"/>
                <a:ea typeface="Source Code Pro" panose="020B0309030403020204" pitchFamily="34" charset="0"/>
              </a:rPr>
              <a:t>   return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a:t>
            </a:r>
          </a:p>
          <a:p>
            <a:pPr>
              <a:lnSpc>
                <a:spcPct val="70000"/>
              </a:lnSpc>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a:lnSpc>
                <a:spcPct val="70000"/>
              </a:lnSpc>
              <a:buNone/>
            </a:pPr>
            <a:r>
              <a:rPr lang="en-US" altLang="en-US" sz="1800" dirty="0">
                <a:latin typeface="Source Code Pro" panose="020B0309030403020204" pitchFamily="34" charset="0"/>
                <a:ea typeface="Source Code Pro" panose="020B0309030403020204" pitchFamily="34" charset="0"/>
              </a:rPr>
              <a:t>int</a:t>
            </a:r>
            <a:r>
              <a:rPr lang="en-US" altLang="en-US" sz="1800" b="0" dirty="0">
                <a:latin typeface="Source Code Pro" panose="020B0309030403020204" pitchFamily="34" charset="0"/>
                <a:ea typeface="Source Code Pro" panose="020B0309030403020204" pitchFamily="34" charset="0"/>
              </a:rPr>
              <a:t> </a:t>
            </a:r>
            <a:r>
              <a:rPr lang="en-US" altLang="en-US" sz="1800" dirty="0">
                <a:latin typeface="Source Code Pro" panose="020B0309030403020204" pitchFamily="34" charset="0"/>
                <a:ea typeface="Source Code Pro" panose="020B0309030403020204" pitchFamily="34" charset="0"/>
              </a:rPr>
              <a:t>main</a:t>
            </a:r>
            <a:r>
              <a:rPr lang="en-US" altLang="en-US" sz="1800" b="0" dirty="0">
                <a:latin typeface="Source Code Pro" panose="020B0309030403020204" pitchFamily="34" charset="0"/>
                <a:ea typeface="Source Code Pro" panose="020B0309030403020204" pitchFamily="34" charset="0"/>
              </a:rPr>
              <a:t>(int</a:t>
            </a: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a:t>
            </a:r>
            <a:r>
              <a:rPr lang="en-US" altLang="en-US" sz="1800" b="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0" dirty="0">
                <a:solidFill>
                  <a:srgbClr val="FF0000"/>
                </a:solidFill>
                <a:latin typeface="Source Code Pro" panose="020B0309030403020204" pitchFamily="34" charset="0"/>
                <a:ea typeface="Source Code Pro" panose="020B0309030403020204" pitchFamily="34" charset="0"/>
              </a:rPr>
              <a:t>char *str = </a:t>
            </a:r>
            <a:r>
              <a:rPr lang="en-US" altLang="en-US" sz="1800" b="0" dirty="0" err="1">
                <a:latin typeface="Source Code Pro" panose="020B0309030403020204" pitchFamily="34" charset="0"/>
                <a:ea typeface="Source Code Pro" panose="020B0309030403020204" pitchFamily="34" charset="0"/>
              </a:rPr>
              <a:t>create_string</a:t>
            </a:r>
            <a:r>
              <a:rPr lang="en-US" altLang="en-US" sz="1800" b="0" dirty="0">
                <a:latin typeface="Source Code Pro" panose="020B0309030403020204" pitchFamily="34" charset="0"/>
                <a:ea typeface="Source Code Pro" panose="020B0309030403020204" pitchFamily="34" charset="0"/>
              </a:rPr>
              <a:t>('a', 4);</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printf</a:t>
            </a:r>
            <a:r>
              <a:rPr lang="en-US" altLang="en-US" sz="1800" dirty="0">
                <a:latin typeface="Source Code Pro" panose="020B0309030403020204" pitchFamily="34" charset="0"/>
                <a:ea typeface="Source Code Pro" panose="020B0309030403020204" pitchFamily="34" charset="0"/>
              </a:rPr>
              <a:t>(</a:t>
            </a:r>
            <a:r>
              <a:rPr lang="en-US" altLang="en-US" sz="1800" dirty="0">
                <a:solidFill>
                  <a:srgbClr val="0432FF"/>
                </a:solidFill>
                <a:latin typeface="Source Code Pro" panose="020B0309030403020204" pitchFamily="34" charset="0"/>
                <a:ea typeface="Source Code Pro" panose="020B0309030403020204" pitchFamily="34" charset="0"/>
              </a:rPr>
              <a:t>"%s\n"</a:t>
            </a:r>
            <a:r>
              <a:rPr lang="en-US" altLang="en-US" sz="1800" dirty="0">
                <a:latin typeface="Source Code Pro" panose="020B0309030403020204" pitchFamily="34" charset="0"/>
                <a:ea typeface="Source Code Pro" panose="020B0309030403020204" pitchFamily="34" charset="0"/>
              </a:rPr>
              <a:t>, str); </a:t>
            </a:r>
            <a:r>
              <a:rPr lang="en-US" altLang="en-US" sz="1800" dirty="0">
                <a:solidFill>
                  <a:srgbClr val="00B050"/>
                </a:solidFill>
                <a:latin typeface="Source Code Pro" panose="020B0309030403020204" pitchFamily="34" charset="0"/>
                <a:ea typeface="Source Code Pro" panose="020B0309030403020204" pitchFamily="34" charset="0"/>
              </a:rPr>
              <a:t>// want to print </a:t>
            </a:r>
            <a:r>
              <a:rPr lang="en-US" altLang="en-US" sz="1800" dirty="0" err="1">
                <a:solidFill>
                  <a:srgbClr val="00B050"/>
                </a:solidFill>
                <a:latin typeface="Source Code Pro" panose="020B0309030403020204" pitchFamily="34" charset="0"/>
                <a:ea typeface="Source Code Pro" panose="020B0309030403020204" pitchFamily="34" charset="0"/>
              </a:rPr>
              <a:t>aaaa</a:t>
            </a:r>
            <a:endParaRPr lang="en-US" altLang="en-US" sz="1800" dirty="0">
              <a:solidFill>
                <a:srgbClr val="00B050"/>
              </a:solidFill>
              <a:latin typeface="Source Code Pro" panose="020B0309030403020204" pitchFamily="34" charset="0"/>
              <a:ea typeface="Source Code Pro" panose="020B0309030403020204" pitchFamily="34" charset="0"/>
            </a:endParaRPr>
          </a:p>
          <a:p>
            <a:pPr>
              <a:lnSpc>
                <a:spcPct val="70000"/>
              </a:lnSpc>
              <a:buNone/>
            </a:pPr>
            <a:r>
              <a:rPr lang="en-US" altLang="en-US" sz="1800" b="0" dirty="0">
                <a:latin typeface="Source Code Pro" panose="020B0309030403020204" pitchFamily="34" charset="0"/>
                <a:ea typeface="Source Code Pro" panose="020B0309030403020204" pitchFamily="34" charset="0"/>
              </a:rPr>
              <a:t>   return 0;</a:t>
            </a:r>
          </a:p>
          <a:p>
            <a:pPr>
              <a:lnSpc>
                <a:spcPct val="70000"/>
              </a:lnSpc>
              <a:buNone/>
            </a:pPr>
            <a:r>
              <a:rPr lang="en-US" altLang="en-US" sz="1800" b="0" dirty="0">
                <a:latin typeface="Source Code Pro" panose="020B0309030403020204" pitchFamily="34" charset="0"/>
                <a:ea typeface="Source Code Pro" panose="020B0309030403020204" pitchFamily="34" charset="0"/>
              </a:rPr>
              <a:t>}</a:t>
            </a:r>
          </a:p>
          <a:p>
            <a:pPr>
              <a:lnSpc>
                <a:spcPct val="70000"/>
              </a:lnSpc>
              <a:buNone/>
            </a:pPr>
            <a:endParaRPr lang="en-US" altLang="en-US" sz="2200" b="0" dirty="0">
              <a:latin typeface="Consolas" panose="020B0609020204030204" pitchFamily="49" charset="0"/>
            </a:endParaRPr>
          </a:p>
        </p:txBody>
      </p:sp>
      <p:sp>
        <p:nvSpPr>
          <p:cNvPr id="11" name="Title 1">
            <a:extLst>
              <a:ext uri="{FF2B5EF4-FFF2-40B4-BE49-F238E27FC236}">
                <a16:creationId xmlns:a16="http://schemas.microsoft.com/office/drawing/2014/main" id="{020127B7-76C0-5689-D8DC-9FD653D2988F}"/>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 Mayday, Mayday</a:t>
            </a:r>
          </a:p>
        </p:txBody>
      </p:sp>
      <p:sp>
        <p:nvSpPr>
          <p:cNvPr id="12" name="TextBox 11">
            <a:extLst>
              <a:ext uri="{FF2B5EF4-FFF2-40B4-BE49-F238E27FC236}">
                <a16:creationId xmlns:a16="http://schemas.microsoft.com/office/drawing/2014/main" id="{62D7C365-B20D-D2F7-7490-49520C3F3BAF}"/>
              </a:ext>
            </a:extLst>
          </p:cNvPr>
          <p:cNvSpPr txBox="1"/>
          <p:nvPr/>
        </p:nvSpPr>
        <p:spPr>
          <a:xfrm>
            <a:off x="4343400" y="3257656"/>
            <a:ext cx="5039808" cy="1200329"/>
          </a:xfrm>
          <a:prstGeom prst="rect">
            <a:avLst/>
          </a:prstGeom>
          <a:solidFill>
            <a:schemeClr val="bg1"/>
          </a:solidFill>
          <a:ln>
            <a:noFill/>
          </a:ln>
        </p:spPr>
        <p:txBody>
          <a:bodyPr wrap="square" rtlCol="0">
            <a:spAutoFit/>
          </a:bodyPr>
          <a:lstStyle/>
          <a:p>
            <a:pPr algn="ctr"/>
            <a:r>
              <a:rPr lang="en-US" b="1" dirty="0">
                <a:solidFill>
                  <a:srgbClr val="C00000"/>
                </a:solidFill>
                <a:latin typeface="Source Sans 3" panose="020B0303030403020204" pitchFamily="34" charset="0"/>
              </a:rPr>
              <a:t>Defcon 1</a:t>
            </a:r>
            <a:r>
              <a:rPr lang="en-US" dirty="0">
                <a:latin typeface="Source Sans 3" panose="020B0303030403020204" pitchFamily="34" charset="0"/>
              </a:rPr>
              <a:t>: Local variables </a:t>
            </a:r>
            <a:r>
              <a:rPr lang="en-US" b="1" dirty="0">
                <a:solidFill>
                  <a:schemeClr val="accent1"/>
                </a:solidFill>
                <a:latin typeface="Source Sans 3" panose="020B0303030403020204" pitchFamily="34" charset="0"/>
              </a:rPr>
              <a:t>disappear</a:t>
            </a:r>
            <a:r>
              <a:rPr lang="en-US" dirty="0">
                <a:latin typeface="Source Sans 3" panose="020B0303030403020204" pitchFamily="34" charset="0"/>
              </a:rPr>
              <a:t> when the function returns. </a:t>
            </a:r>
            <a:r>
              <a:rPr lang="en-US">
                <a:latin typeface="Source Sans 3" panose="020B0303030403020204" pitchFamily="34" charset="0"/>
              </a:rPr>
              <a:t>These </a:t>
            </a:r>
            <a:r>
              <a:rPr lang="en-US" dirty="0">
                <a:latin typeface="Source Sans 3" panose="020B0303030403020204" pitchFamily="34" charset="0"/>
              </a:rPr>
              <a:t>four </a:t>
            </a:r>
            <a:r>
              <a:rPr lang="en-US" b="1" dirty="0">
                <a:latin typeface="Source Code Pro" panose="020B0309030403020204" pitchFamily="34" charset="0"/>
                <a:ea typeface="Source Code Pro" panose="020B0309030403020204" pitchFamily="34" charset="0"/>
              </a:rPr>
              <a:t>a</a:t>
            </a:r>
            <a:r>
              <a:rPr lang="en-US" b="1" dirty="0">
                <a:latin typeface="Source Sans 3" panose="020B0303030403020204" pitchFamily="34" charset="0"/>
                <a:ea typeface="Source Code Pro" panose="020B0309030403020204" pitchFamily="34" charset="0"/>
              </a:rPr>
              <a:t>'</a:t>
            </a:r>
            <a:r>
              <a:rPr lang="en-US" dirty="0">
                <a:latin typeface="Source Sans 3" panose="020B0303030403020204" pitchFamily="34" charset="0"/>
              </a:rPr>
              <a:t>s are </a:t>
            </a:r>
            <a:r>
              <a:rPr lang="en-US" b="1" dirty="0">
                <a:solidFill>
                  <a:schemeClr val="accent1"/>
                </a:solidFill>
                <a:latin typeface="Source Sans 3" panose="020B0303030403020204" pitchFamily="34" charset="0"/>
              </a:rPr>
              <a:t>embedded in a local array that no longer exists</a:t>
            </a:r>
            <a:r>
              <a:rPr lang="en-US" dirty="0">
                <a:latin typeface="Source Sans 3" panose="020B0303030403020204" pitchFamily="34" charset="0"/>
              </a:rPr>
              <a:t>, so </a:t>
            </a:r>
            <a:r>
              <a:rPr lang="en-US" b="1" dirty="0">
                <a:latin typeface="Source Sans 3" panose="020B0303030403020204" pitchFamily="34" charset="0"/>
              </a:rPr>
              <a:t>str</a:t>
            </a:r>
            <a:r>
              <a:rPr lang="en-US" dirty="0">
                <a:latin typeface="Source Sans 3" panose="020B0303030403020204" pitchFamily="34" charset="0"/>
              </a:rPr>
              <a:t> is </a:t>
            </a:r>
            <a:r>
              <a:rPr lang="en-US" b="1" dirty="0">
                <a:solidFill>
                  <a:schemeClr val="accent1"/>
                </a:solidFill>
                <a:latin typeface="Source Sans 3" panose="020B0303030403020204" pitchFamily="34" charset="0"/>
              </a:rPr>
              <a:t>not our address to dereference</a:t>
            </a:r>
            <a:r>
              <a:rPr lang="en-US" dirty="0">
                <a:latin typeface="Source Sans 3" panose="020B0303030403020204" pitchFamily="34" charset="0"/>
              </a:rPr>
              <a:t>.</a:t>
            </a:r>
          </a:p>
        </p:txBody>
      </p:sp>
      <p:sp>
        <p:nvSpPr>
          <p:cNvPr id="13" name="TextBox 12">
            <a:extLst>
              <a:ext uri="{FF2B5EF4-FFF2-40B4-BE49-F238E27FC236}">
                <a16:creationId xmlns:a16="http://schemas.microsoft.com/office/drawing/2014/main" id="{3BC4EA4C-2596-5F44-39F4-0D9270D91684}"/>
              </a:ext>
            </a:extLst>
          </p:cNvPr>
          <p:cNvSpPr txBox="1"/>
          <p:nvPr/>
        </p:nvSpPr>
        <p:spPr>
          <a:xfrm>
            <a:off x="4419461" y="5430932"/>
            <a:ext cx="4887686" cy="1200329"/>
          </a:xfrm>
          <a:prstGeom prst="rect">
            <a:avLst/>
          </a:prstGeom>
          <a:solidFill>
            <a:schemeClr val="bg1"/>
          </a:solidFill>
          <a:ln>
            <a:noFill/>
          </a:ln>
        </p:spPr>
        <p:txBody>
          <a:bodyPr wrap="square" rtlCol="0">
            <a:spAutoFit/>
          </a:bodyPr>
          <a:lstStyle/>
          <a:p>
            <a:pPr algn="ctr"/>
            <a:r>
              <a:rPr lang="en-US" dirty="0">
                <a:latin typeface="Source Sans 3" panose="020B0303030403020204" pitchFamily="34" charset="0"/>
              </a:rPr>
              <a:t>In some cases, the array can be </a:t>
            </a:r>
            <a:r>
              <a:rPr lang="en-US" b="1" dirty="0">
                <a:solidFill>
                  <a:schemeClr val="accent1"/>
                </a:solidFill>
                <a:latin typeface="Source Sans 3" panose="020B0303030403020204" pitchFamily="34" charset="0"/>
              </a:rPr>
              <a:t>pre-allocated on the stack </a:t>
            </a:r>
            <a:r>
              <a:rPr lang="en-US" dirty="0">
                <a:latin typeface="Source Sans 3" panose="020B0303030403020204" pitchFamily="34" charset="0"/>
              </a:rPr>
              <a:t>using</a:t>
            </a:r>
            <a:r>
              <a:rPr lang="en-US" b="1" dirty="0">
                <a:solidFill>
                  <a:schemeClr val="accent1"/>
                </a:solidFill>
                <a:latin typeface="Source Sans 3" panose="020B0303030403020204" pitchFamily="34" charset="0"/>
              </a:rPr>
              <a:t> size information computed at runtime</a:t>
            </a:r>
            <a:r>
              <a:rPr lang="en-US" dirty="0">
                <a:latin typeface="Source Sans 3" panose="020B0303030403020204" pitchFamily="34" charset="0"/>
              </a:rPr>
              <a:t>.  But that's </a:t>
            </a:r>
            <a:r>
              <a:rPr lang="en-US" b="1" dirty="0">
                <a:solidFill>
                  <a:srgbClr val="C00000"/>
                </a:solidFill>
                <a:latin typeface="Source Sans 3" panose="020B0303030403020204" pitchFamily="34" charset="0"/>
              </a:rPr>
              <a:t>not ideal</a:t>
            </a:r>
            <a:r>
              <a:rPr lang="en-US" dirty="0">
                <a:latin typeface="Source Sans 3" panose="020B0303030403020204" pitchFamily="34" charset="0"/>
              </a:rPr>
              <a:t> if it requires an </a:t>
            </a:r>
            <a:r>
              <a:rPr lang="en-US" b="1" dirty="0">
                <a:solidFill>
                  <a:schemeClr val="accent1"/>
                </a:solidFill>
                <a:latin typeface="Source Sans 3" panose="020B0303030403020204" pitchFamily="34" charset="0"/>
              </a:rPr>
              <a:t>inelegant restructuring of the code</a:t>
            </a:r>
            <a:r>
              <a:rPr lang="en-US" dirty="0">
                <a:latin typeface="Source Sans 3" panose="020B0303030403020204" pitchFamily="34" charset="0"/>
              </a:rPr>
              <a:t>.</a:t>
            </a:r>
          </a:p>
        </p:txBody>
      </p:sp>
    </p:spTree>
    <p:extLst>
      <p:ext uri="{BB962C8B-B14F-4D97-AF65-F5344CB8AC3E}">
        <p14:creationId xmlns:p14="http://schemas.microsoft.com/office/powerpoint/2010/main" val="344360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25EDD-2FD8-734A-B897-997960E7CCB8}"/>
              </a:ext>
            </a:extLst>
          </p:cNvPr>
          <p:cNvSpPr>
            <a:spLocks noGrp="1"/>
          </p:cNvSpPr>
          <p:nvPr>
            <p:ph type="title"/>
          </p:nvPr>
        </p:nvSpPr>
        <p:spPr/>
        <p:txBody>
          <a:bodyPr/>
          <a:lstStyle/>
          <a:p>
            <a:r>
              <a:rPr lang="en-US" dirty="0">
                <a:latin typeface="Source Sans 3" panose="020B0303030403020204" pitchFamily="34" charset="0"/>
              </a:rPr>
              <a:t>Introducing </a:t>
            </a:r>
            <a:r>
              <a:rPr lang="en-US" dirty="0">
                <a:latin typeface="Source Code Pro" panose="020B0309030403020204" pitchFamily="34" charset="0"/>
                <a:ea typeface="Source Code Pro" panose="020B0309030403020204" pitchFamily="34" charset="0"/>
              </a:rPr>
              <a:t>malloc</a:t>
            </a:r>
          </a:p>
        </p:txBody>
      </p:sp>
      <p:sp>
        <p:nvSpPr>
          <p:cNvPr id="3" name="Content Placeholder 2">
            <a:extLst>
              <a:ext uri="{FF2B5EF4-FFF2-40B4-BE49-F238E27FC236}">
                <a16:creationId xmlns:a16="http://schemas.microsoft.com/office/drawing/2014/main" id="{92654A64-D359-AE47-82D3-8D2BA5F88EB8}"/>
              </a:ext>
            </a:extLst>
          </p:cNvPr>
          <p:cNvSpPr>
            <a:spLocks noGrp="1"/>
          </p:cNvSpPr>
          <p:nvPr>
            <p:ph idx="1"/>
          </p:nvPr>
        </p:nvSpPr>
        <p:spPr/>
        <p:txBody>
          <a:bodyPr/>
          <a:lstStyle/>
          <a:p>
            <a:pPr marL="0" indent="0" algn="ctr">
              <a:buNone/>
            </a:pPr>
            <a:r>
              <a:rPr lang="en-US" dirty="0">
                <a:latin typeface="Source Sans 3" panose="020B0303030403020204" pitchFamily="34" charset="0"/>
              </a:rPr>
              <a:t>Much as C++ allows you to via its </a:t>
            </a:r>
            <a:r>
              <a:rPr lang="en-US" b="1" dirty="0">
                <a:latin typeface="Source Code Pro" panose="020B0309030403020204" pitchFamily="34" charset="0"/>
                <a:ea typeface="Source Code Pro" panose="020B0309030403020204" pitchFamily="34" charset="0"/>
              </a:rPr>
              <a:t>operator</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new</a:t>
            </a:r>
            <a:r>
              <a:rPr lang="en-US" dirty="0">
                <a:latin typeface="Source Sans 3" panose="020B0303030403020204" pitchFamily="34" charset="0"/>
              </a:rPr>
              <a:t>, C allows you to </a:t>
            </a:r>
            <a:r>
              <a:rPr lang="en-US" b="1" dirty="0">
                <a:latin typeface="Source Sans 3" panose="020B0303030403020204" pitchFamily="34" charset="0"/>
              </a:rPr>
              <a:t>dynamically allocate memory</a:t>
            </a:r>
            <a:r>
              <a:rPr lang="en-US" dirty="0">
                <a:latin typeface="Source Sans 3" panose="020B0303030403020204" pitchFamily="34" charset="0"/>
              </a:rPr>
              <a:t> using </a:t>
            </a:r>
            <a:r>
              <a:rPr lang="en-US" b="1" dirty="0">
                <a:latin typeface="Source Code Pro" panose="020B0309030403020204" pitchFamily="34" charset="0"/>
                <a:ea typeface="Source Code Pro" panose="020B0309030403020204" pitchFamily="34" charset="0"/>
              </a:rPr>
              <a:t>operator</a:t>
            </a:r>
            <a:r>
              <a:rPr lang="en-US" dirty="0">
                <a:latin typeface="Source Sans 3" panose="020B0303030403020204" pitchFamily="34" charset="0"/>
              </a:rPr>
              <a:t> </a:t>
            </a:r>
            <a:r>
              <a:rPr lang="en-US" b="1" dirty="0" err="1">
                <a:latin typeface="Source Code Pro" panose="020B0309030403020204" pitchFamily="34" charset="0"/>
                <a:ea typeface="Source Code Pro" panose="020B0309030403020204" pitchFamily="34" charset="0"/>
              </a:rPr>
              <a:t>new</a:t>
            </a:r>
            <a:r>
              <a:rPr lang="en-US" dirty="0" err="1">
                <a:latin typeface="Source Sans 3" panose="020B0303030403020204" pitchFamily="34" charset="0"/>
              </a:rPr>
              <a:t>’s</a:t>
            </a:r>
            <a:r>
              <a:rPr lang="en-US" dirty="0">
                <a:latin typeface="Source Sans 3" panose="020B0303030403020204" pitchFamily="34" charset="0"/>
              </a:rPr>
              <a:t> equivalent: </a:t>
            </a:r>
            <a:r>
              <a:rPr lang="en-US" b="1" dirty="0">
                <a:latin typeface="Source Code Pro" panose="020B0309030403020204" pitchFamily="34" charset="0"/>
                <a:ea typeface="Source Code Pro" panose="020B0309030403020204" pitchFamily="34" charset="0"/>
              </a:rPr>
              <a:t>malloc</a:t>
            </a:r>
            <a:r>
              <a:rPr lang="en-US" dirty="0">
                <a:latin typeface="Source Sans 3" panose="020B0303030403020204" pitchFamily="34" charset="0"/>
              </a:rPr>
              <a:t> </a:t>
            </a:r>
            <a:br>
              <a:rPr lang="en-US" dirty="0">
                <a:latin typeface="Source Sans 3" panose="020B0303030403020204" pitchFamily="34" charset="0"/>
              </a:rPr>
            </a:br>
            <a:endParaRPr lang="en-US" dirty="0">
              <a:latin typeface="Source Sans 3" panose="020B0303030403020204" pitchFamily="34" charset="0"/>
            </a:endParaRPr>
          </a:p>
          <a:p>
            <a:pPr marL="0" indent="0" algn="ctr">
              <a:buNone/>
            </a:pPr>
            <a:r>
              <a:rPr lang="en-US" b="1" dirty="0">
                <a:latin typeface="Source Code Pro" panose="020B0309030403020204" pitchFamily="34" charset="0"/>
                <a:ea typeface="Source Code Pro" panose="020B0309030403020204" pitchFamily="34" charset="0"/>
                <a:cs typeface="Consolas" panose="020B0609020204030204" pitchFamily="49" charset="0"/>
              </a:rPr>
              <a:t>void *malloc(size_t size);</a:t>
            </a:r>
            <a:br>
              <a:rPr lang="en-US" b="1"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br>
            <a:endParaRPr lang="en-US" dirty="0">
              <a:latin typeface="Source Code Pro" panose="020B0309030403020204" pitchFamily="34" charset="0"/>
              <a:ea typeface="Source Code Pro" panose="020B0309030403020204" pitchFamily="34" charset="0"/>
              <a:cs typeface="Consolas" panose="020B0609020204030204" pitchFamily="49" charset="0"/>
            </a:endParaRPr>
          </a:p>
          <a:p>
            <a:r>
              <a:rPr lang="en-US" sz="2400" b="1" dirty="0">
                <a:latin typeface="Source Code Pro" panose="020B0309030403020204" pitchFamily="34" charset="0"/>
                <a:ea typeface="Source Code Pro" panose="020B0309030403020204" pitchFamily="34" charset="0"/>
                <a:cs typeface="Courier New" panose="02070309020205020404" pitchFamily="49" charset="0"/>
              </a:rPr>
              <a:t>malloc</a:t>
            </a:r>
            <a:r>
              <a:rPr lang="en-US" sz="2400" dirty="0">
                <a:cs typeface="Courier New" panose="02070309020205020404" pitchFamily="49" charset="0"/>
              </a:rPr>
              <a:t> expects the </a:t>
            </a:r>
            <a:r>
              <a:rPr lang="en-US" sz="2400" b="1" dirty="0">
                <a:solidFill>
                  <a:schemeClr val="accent1"/>
                </a:solidFill>
                <a:cs typeface="Courier New" panose="02070309020205020404" pitchFamily="49" charset="0"/>
              </a:rPr>
              <a:t>number of raw bytes</a:t>
            </a:r>
            <a:r>
              <a:rPr lang="en-US" sz="2400" dirty="0">
                <a:cs typeface="Courier New" panose="02070309020205020404" pitchFamily="49" charset="0"/>
              </a:rPr>
              <a:t> that </a:t>
            </a:r>
            <a:br>
              <a:rPr lang="en-US" sz="2400" dirty="0">
                <a:cs typeface="Courier New" panose="02070309020205020404" pitchFamily="49" charset="0"/>
              </a:rPr>
            </a:br>
            <a:r>
              <a:rPr lang="en-US" sz="2400" dirty="0">
                <a:cs typeface="Courier New" panose="02070309020205020404" pitchFamily="49" charset="0"/>
              </a:rPr>
              <a:t>should be allocated from the heap.</a:t>
            </a:r>
          </a:p>
          <a:p>
            <a:r>
              <a:rPr lang="en-US" sz="2400" b="1" dirty="0">
                <a:latin typeface="Source Code Pro" panose="020B0309030403020204" pitchFamily="34" charset="0"/>
                <a:ea typeface="Source Code Pro" panose="020B0309030403020204" pitchFamily="34" charset="0"/>
                <a:cs typeface="Courier New" panose="02070309020205020404" pitchFamily="49" charset="0"/>
              </a:rPr>
              <a:t>malloc</a:t>
            </a:r>
            <a:r>
              <a:rPr lang="en-US" sz="2400" dirty="0">
                <a:cs typeface="Courier New" panose="02070309020205020404" pitchFamily="49" charset="0"/>
              </a:rPr>
              <a:t> </a:t>
            </a:r>
            <a:r>
              <a:rPr lang="en-US" sz="2400" dirty="0">
                <a:latin typeface="Source Sans 3" panose="020B0303030403020204" pitchFamily="34" charset="0"/>
                <a:cs typeface="Courier New" panose="02070309020205020404" pitchFamily="49" charset="0"/>
              </a:rPr>
              <a:t>returns the </a:t>
            </a:r>
            <a:r>
              <a:rPr lang="en-US" sz="2400" b="1" dirty="0">
                <a:solidFill>
                  <a:schemeClr val="accent1"/>
                </a:solidFill>
                <a:latin typeface="Source Sans 3" panose="020B0303030403020204" pitchFamily="34" charset="0"/>
                <a:cs typeface="Courier New" panose="02070309020205020404" pitchFamily="49" charset="0"/>
              </a:rPr>
              <a:t>base address</a:t>
            </a:r>
            <a:r>
              <a:rPr lang="en-US" sz="2400" dirty="0">
                <a:latin typeface="Source Sans 3" panose="020B0303030403020204" pitchFamily="34" charset="0"/>
                <a:cs typeface="Courier New" panose="02070309020205020404" pitchFamily="49" charset="0"/>
              </a:rPr>
              <a:t> of the freshly </a:t>
            </a:r>
            <a:br>
              <a:rPr lang="en-US" sz="2400" dirty="0">
                <a:latin typeface="Source Sans 3" panose="020B0303030403020204" pitchFamily="34" charset="0"/>
                <a:cs typeface="Courier New" panose="02070309020205020404" pitchFamily="49" charset="0"/>
              </a:rPr>
            </a:br>
            <a:r>
              <a:rPr lang="en-US" sz="2400" dirty="0">
                <a:latin typeface="Source Sans 3" panose="020B0303030403020204" pitchFamily="34" charset="0"/>
                <a:cs typeface="Courier New" panose="02070309020205020404" pitchFamily="49" charset="0"/>
              </a:rPr>
              <a:t>allocated memory.</a:t>
            </a:r>
          </a:p>
          <a:p>
            <a:pPr lvl="1"/>
            <a:r>
              <a:rPr lang="en-US" sz="2000" b="1" dirty="0">
                <a:latin typeface="Source Code Pro" panose="020B0309030403020204" pitchFamily="34" charset="0"/>
                <a:ea typeface="Source Code Pro" panose="020B0309030403020204" pitchFamily="34" charset="0"/>
                <a:cs typeface="Courier New" panose="02070309020205020404" pitchFamily="49" charset="0"/>
              </a:rPr>
              <a:t>malloc</a:t>
            </a:r>
            <a:r>
              <a:rPr lang="en-US" sz="2000" dirty="0">
                <a:latin typeface="Source Sans 3" panose="020B0303030403020204" pitchFamily="34" charset="0"/>
                <a:cs typeface="Courier New" panose="02070309020205020404" pitchFamily="49" charset="0"/>
              </a:rPr>
              <a:t> doesn't </a:t>
            </a:r>
            <a:r>
              <a:rPr lang="en-US" sz="2000" b="1" dirty="0">
                <a:solidFill>
                  <a:schemeClr val="accent1"/>
                </a:solidFill>
                <a:latin typeface="Source Sans 3" panose="020B0303030403020204" pitchFamily="34" charset="0"/>
                <a:cs typeface="Courier New" panose="02070309020205020404" pitchFamily="49" charset="0"/>
              </a:rPr>
              <a:t>know or care</a:t>
            </a:r>
            <a:r>
              <a:rPr lang="en-US" sz="2000" dirty="0">
                <a:latin typeface="Source Sans 3" panose="020B0303030403020204" pitchFamily="34" charset="0"/>
                <a:cs typeface="Courier New" panose="02070309020205020404" pitchFamily="49" charset="0"/>
              </a:rPr>
              <a:t> if the memory is to be </a:t>
            </a:r>
            <a:br>
              <a:rPr lang="en-US" sz="2000" dirty="0">
                <a:latin typeface="Source Sans 3" panose="020B0303030403020204" pitchFamily="34" charset="0"/>
                <a:cs typeface="Courier New" panose="02070309020205020404" pitchFamily="49" charset="0"/>
              </a:rPr>
            </a:br>
            <a:r>
              <a:rPr lang="en-US" sz="2000" dirty="0">
                <a:latin typeface="Source Sans 3" panose="020B0303030403020204" pitchFamily="34" charset="0"/>
                <a:cs typeface="Courier New" panose="02070309020205020404" pitchFamily="49" charset="0"/>
              </a:rPr>
              <a:t>used as an </a:t>
            </a:r>
            <a:r>
              <a:rPr lang="en-US" sz="2000" b="1" dirty="0">
                <a:latin typeface="Source Sans 3" panose="020B0303030403020204" pitchFamily="34" charset="0"/>
                <a:cs typeface="Courier New" panose="02070309020205020404" pitchFamily="49" charset="0"/>
              </a:rPr>
              <a:t>array</a:t>
            </a:r>
            <a:r>
              <a:rPr lang="en-US" sz="2000" dirty="0">
                <a:latin typeface="Source Sans 3" panose="020B0303030403020204" pitchFamily="34" charset="0"/>
                <a:cs typeface="Courier New" panose="02070309020205020404" pitchFamily="49" charset="0"/>
              </a:rPr>
              <a:t>, a record, or something else.</a:t>
            </a:r>
          </a:p>
          <a:p>
            <a:r>
              <a:rPr lang="en-US" sz="2400" dirty="0">
                <a:cs typeface="Courier New" panose="02070309020205020404" pitchFamily="49" charset="0"/>
              </a:rPr>
              <a:t>The return type is a </a:t>
            </a:r>
            <a:r>
              <a:rPr lang="en-US" sz="2400" b="1" dirty="0">
                <a:latin typeface="Source Code Pro" panose="020B0309030403020204" pitchFamily="34" charset="0"/>
                <a:ea typeface="Source Code Pro" panose="020B0309030403020204" pitchFamily="34" charset="0"/>
                <a:cs typeface="Consolas" panose="020B0609020204030204" pitchFamily="49" charset="0"/>
              </a:rPr>
              <a:t>void</a:t>
            </a:r>
            <a:r>
              <a:rPr lang="en-US" sz="2400" dirty="0">
                <a:cs typeface="Courier New" panose="02070309020205020404" pitchFamily="49" charset="0"/>
              </a:rPr>
              <a:t> </a:t>
            </a:r>
            <a:r>
              <a:rPr lang="en-US" sz="2400" b="1" dirty="0">
                <a:latin typeface="Source Code Pro" panose="020B0309030403020204" pitchFamily="34" charset="0"/>
                <a:ea typeface="Source Code Pro" panose="020B0309030403020204" pitchFamily="34" charset="0"/>
                <a:cs typeface="Consolas" panose="020B0609020204030204" pitchFamily="49" charset="0"/>
              </a:rPr>
              <a:t>*</a:t>
            </a:r>
            <a:r>
              <a:rPr lang="en-US" sz="2400" dirty="0">
                <a:cs typeface="Courier New" panose="02070309020205020404" pitchFamily="49" charset="0"/>
              </a:rPr>
              <a:t> to denote an address to </a:t>
            </a:r>
            <a:r>
              <a:rPr lang="en-US" sz="2400" b="1" dirty="0">
                <a:solidFill>
                  <a:schemeClr val="accent1"/>
                </a:solidFill>
                <a:latin typeface="Source Sans 3" panose="020B0303030403020204" pitchFamily="34" charset="0"/>
                <a:cs typeface="Courier New" panose="02070309020205020404" pitchFamily="49" charset="0"/>
              </a:rPr>
              <a:t>generic (i.e., type-less) memory</a:t>
            </a:r>
            <a:r>
              <a:rPr lang="en-US" sz="2400" dirty="0">
                <a:cs typeface="Courier New" panose="02070309020205020404" pitchFamily="49" charset="0"/>
              </a:rPr>
              <a:t>.</a:t>
            </a:r>
          </a:p>
          <a:p>
            <a:pPr lvl="1"/>
            <a:r>
              <a:rPr lang="en-US" sz="2000" dirty="0">
                <a:cs typeface="Courier New" panose="02070309020205020404" pitchFamily="49" charset="0"/>
              </a:rPr>
              <a:t>You can set another pointer equal to it without casting.</a:t>
            </a:r>
            <a:endParaRPr lang="en-US" sz="2000" dirty="0">
              <a:latin typeface="Source Code Pro" panose="020B0309030403020204" pitchFamily="34" charset="0"/>
              <a:ea typeface="Source Code Pro" panose="020B0309030403020204" pitchFamily="34" charset="0"/>
              <a:cs typeface="Consolas" panose="020B0609020204030204" pitchFamily="49" charset="0"/>
            </a:endParaRPr>
          </a:p>
          <a:p>
            <a:pPr marL="0" indent="0" algn="ctr">
              <a:buNone/>
            </a:pPr>
            <a:endParaRPr lang="en-US" dirty="0">
              <a:latin typeface="Source Sans 3" panose="020B0303030403020204" pitchFamily="34" charset="0"/>
            </a:endParaRPr>
          </a:p>
          <a:p>
            <a:pPr marL="0" indent="0">
              <a:buNone/>
            </a:pPr>
            <a:endParaRPr lang="en-US" dirty="0"/>
          </a:p>
        </p:txBody>
      </p:sp>
      <p:sp>
        <p:nvSpPr>
          <p:cNvPr id="4" name="TextBox 3">
            <a:extLst>
              <a:ext uri="{FF2B5EF4-FFF2-40B4-BE49-F238E27FC236}">
                <a16:creationId xmlns:a16="http://schemas.microsoft.com/office/drawing/2014/main" id="{E821710E-E7CA-3D13-20EA-206F65FCA01C}"/>
              </a:ext>
            </a:extLst>
          </p:cNvPr>
          <p:cNvSpPr txBox="1"/>
          <p:nvPr/>
        </p:nvSpPr>
        <p:spPr>
          <a:xfrm>
            <a:off x="6705600" y="4407932"/>
            <a:ext cx="5334000" cy="923330"/>
          </a:xfrm>
          <a:prstGeom prst="rect">
            <a:avLst/>
          </a:prstGeom>
          <a:solidFill>
            <a:schemeClr val="bg1"/>
          </a:solidFill>
          <a:ln>
            <a:noFill/>
          </a:ln>
        </p:spPr>
        <p:txBody>
          <a:bodyPr wrap="square" rtlCol="0">
            <a:spAutoFit/>
          </a:bodyPr>
          <a:lstStyle/>
          <a:p>
            <a:pPr algn="l"/>
            <a:r>
              <a:rPr lang="en-US" dirty="0">
                <a:latin typeface="Source Code Pro" panose="020B0309030403020204" pitchFamily="34" charset="0"/>
                <a:ea typeface="Source Code Pro" panose="020B0309030403020204" pitchFamily="34" charset="0"/>
              </a:rPr>
              <a:t>  int *</a:t>
            </a:r>
            <a:r>
              <a:rPr lang="en-US" dirty="0" err="1">
                <a:latin typeface="Source Code Pro" panose="020B0309030403020204" pitchFamily="34" charset="0"/>
                <a:ea typeface="Source Code Pro" panose="020B0309030403020204" pitchFamily="34" charset="0"/>
              </a:rPr>
              <a:t>arr</a:t>
            </a:r>
            <a:r>
              <a:rPr lang="en-US" dirty="0">
                <a:latin typeface="Source Code Pro" panose="020B0309030403020204" pitchFamily="34" charset="0"/>
                <a:ea typeface="Source Code Pro" panose="020B0309030403020204" pitchFamily="34" charset="0"/>
              </a:rPr>
              <a:t> = malloc(n * </a:t>
            </a:r>
            <a:r>
              <a:rPr lang="en-US" dirty="0" err="1">
                <a:latin typeface="Source Code Pro" panose="020B0309030403020204" pitchFamily="34" charset="0"/>
                <a:ea typeface="Source Code Pro" panose="020B0309030403020204" pitchFamily="34" charset="0"/>
              </a:rPr>
              <a:t>sizeof</a:t>
            </a:r>
            <a:r>
              <a:rPr lang="en-US" dirty="0">
                <a:latin typeface="Source Code Pro" panose="020B0309030403020204" pitchFamily="34" charset="0"/>
                <a:ea typeface="Source Code Pro" panose="020B0309030403020204" pitchFamily="34" charset="0"/>
              </a:rPr>
              <a:t>(int));</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char *t = malloc(strlen(s) + 1);</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node *n = malloc(</a:t>
            </a:r>
            <a:r>
              <a:rPr lang="en-US" dirty="0" err="1">
                <a:latin typeface="Source Code Pro" panose="020B0309030403020204" pitchFamily="34" charset="0"/>
                <a:ea typeface="Source Code Pro" panose="020B0309030403020204" pitchFamily="34" charset="0"/>
              </a:rPr>
              <a:t>sizeof</a:t>
            </a:r>
            <a:r>
              <a:rPr lang="en-US" dirty="0">
                <a:latin typeface="Source Code Pro" panose="020B0309030403020204" pitchFamily="34" charset="0"/>
                <a:ea typeface="Source Code Pro" panose="020B0309030403020204" pitchFamily="34" charset="0"/>
              </a:rPr>
              <a:t>(node));</a:t>
            </a:r>
          </a:p>
        </p:txBody>
      </p:sp>
      <p:sp>
        <p:nvSpPr>
          <p:cNvPr id="5" name="TextBox 4">
            <a:extLst>
              <a:ext uri="{FF2B5EF4-FFF2-40B4-BE49-F238E27FC236}">
                <a16:creationId xmlns:a16="http://schemas.microsoft.com/office/drawing/2014/main" id="{B3F64D55-1F76-9E1A-DF64-C431BBED243D}"/>
              </a:ext>
            </a:extLst>
          </p:cNvPr>
          <p:cNvSpPr txBox="1"/>
          <p:nvPr/>
        </p:nvSpPr>
        <p:spPr>
          <a:xfrm>
            <a:off x="6658706" y="4038600"/>
            <a:ext cx="5039808" cy="369332"/>
          </a:xfrm>
          <a:prstGeom prst="rect">
            <a:avLst/>
          </a:prstGeom>
          <a:solidFill>
            <a:schemeClr val="bg1"/>
          </a:solidFill>
          <a:ln>
            <a:noFill/>
          </a:ln>
        </p:spPr>
        <p:txBody>
          <a:bodyPr wrap="square" rtlCol="0">
            <a:spAutoFit/>
          </a:bodyPr>
          <a:lstStyle/>
          <a:p>
            <a:pPr algn="l"/>
            <a:r>
              <a:rPr lang="en-US" b="1" dirty="0">
                <a:solidFill>
                  <a:srgbClr val="C00000"/>
                </a:solidFill>
                <a:latin typeface="Source Sans 3" panose="020B0303030403020204" pitchFamily="34" charset="0"/>
              </a:rPr>
              <a:t>Examples</a:t>
            </a:r>
            <a:r>
              <a:rPr lang="en-US" dirty="0">
                <a:latin typeface="Source Sans 3" panose="020B0303030403020204" pitchFamily="34" charset="0"/>
              </a:rPr>
              <a:t>:</a:t>
            </a:r>
          </a:p>
        </p:txBody>
      </p:sp>
    </p:spTree>
    <p:extLst>
      <p:ext uri="{BB962C8B-B14F-4D97-AF65-F5344CB8AC3E}">
        <p14:creationId xmlns:p14="http://schemas.microsoft.com/office/powerpoint/2010/main" val="337186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dissolve">
                                      <p:cBhvr>
                                        <p:cTn id="37" dur="500"/>
                                        <p:tgtEl>
                                          <p:spTgt spid="5"/>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dissolve">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2411316"/>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903237" y="2360354"/>
            <a:ext cx="723276"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6" name="Rectangle 25">
            <a:extLst>
              <a:ext uri="{FF2B5EF4-FFF2-40B4-BE49-F238E27FC236}">
                <a16:creationId xmlns:a16="http://schemas.microsoft.com/office/drawing/2014/main" id="{230ECCBD-AD25-B84A-92C5-C0DAA0D37399}"/>
              </a:ext>
            </a:extLst>
          </p:cNvPr>
          <p:cNvSpPr/>
          <p:nvPr/>
        </p:nvSpPr>
        <p:spPr bwMode="auto">
          <a:xfrm>
            <a:off x="10373805" y="3872564"/>
            <a:ext cx="903795"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effectLst/>
                <a:latin typeface="Arial" panose="020B0604020202020204" pitchFamily="34" charset="0"/>
              </a:rPr>
              <a:t>0xed0</a:t>
            </a:r>
          </a:p>
        </p:txBody>
      </p:sp>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908441" y="5116432"/>
            <a:ext cx="697628" cy="369332"/>
          </a:xfrm>
          <a:prstGeom prst="rect">
            <a:avLst/>
          </a:prstGeom>
          <a:noFill/>
        </p:spPr>
        <p:txBody>
          <a:bodyPr wrap="none" rtlCol="0">
            <a:spAutoFit/>
          </a:bodyPr>
          <a:lstStyle/>
          <a:p>
            <a:r>
              <a:rPr lang="en-US" dirty="0"/>
              <a:t>heap</a:t>
            </a:r>
          </a:p>
        </p:txBody>
      </p:sp>
      <p:cxnSp>
        <p:nvCxnSpPr>
          <p:cNvPr id="32" name="Straight Arrow Connector 31">
            <a:extLst>
              <a:ext uri="{FF2B5EF4-FFF2-40B4-BE49-F238E27FC236}">
                <a16:creationId xmlns:a16="http://schemas.microsoft.com/office/drawing/2014/main" id="{BA358072-D053-924D-9FE7-897806B5E95D}"/>
              </a:ext>
            </a:extLst>
          </p:cNvPr>
          <p:cNvCxnSpPr>
            <a:cxnSpLocks/>
          </p:cNvCxnSpPr>
          <p:nvPr/>
        </p:nvCxnSpPr>
        <p:spPr>
          <a:xfrm flipH="1">
            <a:off x="10604500" y="4038600"/>
            <a:ext cx="606683" cy="2362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D01DB33A-683C-26FD-19A9-4A3A440B4E30}"/>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 </a:t>
            </a:r>
            <a:r>
              <a:rPr lang="en-US" dirty="0">
                <a:latin typeface="Source Code Pro" panose="020B0309030403020204" pitchFamily="34" charset="0"/>
                <a:ea typeface="Source Code Pro" panose="020B0309030403020204" pitchFamily="34" charset="0"/>
              </a:rPr>
              <a:t>malloc</a:t>
            </a:r>
            <a:r>
              <a:rPr lang="en-US" dirty="0">
                <a:latin typeface="Source Sans 3" panose="020B0303030403020204" pitchFamily="34" charset="0"/>
              </a:rPr>
              <a:t> Heals</a:t>
            </a:r>
          </a:p>
        </p:txBody>
      </p:sp>
      <p:sp>
        <p:nvSpPr>
          <p:cNvPr id="11" name="TextBox 10">
            <a:extLst>
              <a:ext uri="{FF2B5EF4-FFF2-40B4-BE49-F238E27FC236}">
                <a16:creationId xmlns:a16="http://schemas.microsoft.com/office/drawing/2014/main" id="{85B2E00F-65BB-04FD-EB8E-FDE7AE068772}"/>
              </a:ext>
            </a:extLst>
          </p:cNvPr>
          <p:cNvSpPr txBox="1"/>
          <p:nvPr/>
        </p:nvSpPr>
        <p:spPr>
          <a:xfrm>
            <a:off x="0" y="1282852"/>
            <a:ext cx="9067800" cy="830997"/>
          </a:xfrm>
          <a:prstGeom prst="rect">
            <a:avLst/>
          </a:prstGeom>
          <a:noFill/>
        </p:spPr>
        <p:txBody>
          <a:bodyPr wrap="square" rtlCol="0">
            <a:spAutoFit/>
          </a:bodyPr>
          <a:lstStyle/>
          <a:p>
            <a:pPr algn="ctr"/>
            <a:r>
              <a:rPr lang="en-US" sz="2400" dirty="0">
                <a:latin typeface="Source Sans 3" panose="020B0303030403020204" pitchFamily="34" charset="0"/>
              </a:rPr>
              <a:t>Here's a </a:t>
            </a:r>
            <a:r>
              <a:rPr lang="en-US" sz="2400" b="1" dirty="0">
                <a:solidFill>
                  <a:schemeClr val="accent1"/>
                </a:solidFill>
                <a:latin typeface="Source Sans 3" panose="020B0303030403020204" pitchFamily="34" charset="0"/>
              </a:rPr>
              <a:t>working version</a:t>
            </a:r>
            <a:r>
              <a:rPr lang="en-US" sz="2400" dirty="0">
                <a:latin typeface="Source Sans 3" panose="020B0303030403020204" pitchFamily="34" charset="0"/>
              </a:rPr>
              <a:t> that repairs the problem by allocating the new string on the heap using </a:t>
            </a:r>
            <a:r>
              <a:rPr lang="en-US" sz="2400" b="1" dirty="0">
                <a:latin typeface="Source Code Pro" panose="020B0309030403020204" pitchFamily="34" charset="0"/>
                <a:ea typeface="Source Code Pro" panose="020B0309030403020204" pitchFamily="34" charset="0"/>
              </a:rPr>
              <a:t>malloc</a:t>
            </a:r>
            <a:r>
              <a:rPr lang="en-US" sz="2400" dirty="0">
                <a:latin typeface="Source Sans 3" panose="020B0303030403020204" pitchFamily="34" charset="0"/>
              </a:rPr>
              <a:t>.</a:t>
            </a:r>
          </a:p>
        </p:txBody>
      </p:sp>
      <p:sp>
        <p:nvSpPr>
          <p:cNvPr id="12" name="Rectangle 3">
            <a:extLst>
              <a:ext uri="{FF2B5EF4-FFF2-40B4-BE49-F238E27FC236}">
                <a16:creationId xmlns:a16="http://schemas.microsoft.com/office/drawing/2014/main" id="{CA614734-8991-E64E-FC80-13205A8C3F46}"/>
              </a:ext>
            </a:extLst>
          </p:cNvPr>
          <p:cNvSpPr txBox="1">
            <a:spLocks noChangeArrowheads="1"/>
          </p:cNvSpPr>
          <p:nvPr/>
        </p:nvSpPr>
        <p:spPr bwMode="auto">
          <a:xfrm>
            <a:off x="1104899" y="2377559"/>
            <a:ext cx="6858001" cy="3794642"/>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create_string</a:t>
            </a: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 int num)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1" dirty="0">
                <a:solidFill>
                  <a:schemeClr val="accent1"/>
                </a:solidFill>
                <a:latin typeface="Source Code Pro" panose="020B0309030403020204" pitchFamily="34" charset="0"/>
                <a:ea typeface="Source Code Pro" panose="020B0309030403020204" pitchFamily="34" charset="0"/>
              </a:rPr>
              <a:t>char *</a:t>
            </a:r>
            <a:r>
              <a:rPr lang="en-US" altLang="en-US" sz="1800" b="1" dirty="0" err="1">
                <a:solidFill>
                  <a:schemeClr val="accent1"/>
                </a:solidFill>
                <a:latin typeface="Source Code Pro" panose="020B0309030403020204" pitchFamily="34" charset="0"/>
                <a:ea typeface="Source Code Pro" panose="020B0309030403020204" pitchFamily="34" charset="0"/>
              </a:rPr>
              <a:t>new_str</a:t>
            </a:r>
            <a:r>
              <a:rPr lang="en-US" altLang="en-US" sz="1800" b="1" dirty="0">
                <a:solidFill>
                  <a:schemeClr val="accent1"/>
                </a:solidFill>
                <a:latin typeface="Source Code Pro" panose="020B0309030403020204" pitchFamily="34" charset="0"/>
                <a:ea typeface="Source Code Pro" panose="020B0309030403020204" pitchFamily="34" charset="0"/>
              </a:rPr>
              <a:t> = malloc(num + 1);</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1" dirty="0">
                <a:solidFill>
                  <a:schemeClr val="accent1"/>
                </a:solidFill>
                <a:latin typeface="Source Code Pro" panose="020B0309030403020204" pitchFamily="34" charset="0"/>
                <a:ea typeface="Source Code Pro" panose="020B0309030403020204" pitchFamily="34" charset="0"/>
              </a:rPr>
              <a:t>assert(</a:t>
            </a:r>
            <a:r>
              <a:rPr lang="en-US" altLang="en-US" sz="1800" b="1" dirty="0" err="1">
                <a:solidFill>
                  <a:schemeClr val="accent1"/>
                </a:solidFill>
                <a:latin typeface="Source Code Pro" panose="020B0309030403020204" pitchFamily="34" charset="0"/>
                <a:ea typeface="Source Code Pro" panose="020B0309030403020204" pitchFamily="34" charset="0"/>
              </a:rPr>
              <a:t>new_str</a:t>
            </a:r>
            <a:r>
              <a:rPr lang="en-US" altLang="en-US" sz="1800" b="1" dirty="0">
                <a:solidFill>
                  <a:schemeClr val="accent1"/>
                </a:solidFill>
                <a:latin typeface="Source Code Pro" panose="020B0309030403020204" pitchFamily="34" charset="0"/>
                <a:ea typeface="Source Code Pro" panose="020B0309030403020204" pitchFamily="34" charset="0"/>
              </a:rPr>
              <a:t> != NULL);</a:t>
            </a:r>
          </a:p>
          <a:p>
            <a:pPr>
              <a:lnSpc>
                <a:spcPct val="70000"/>
              </a:lnSpc>
              <a:buNone/>
            </a:pPr>
            <a:r>
              <a:rPr lang="en-US" altLang="en-US" sz="1800" dirty="0">
                <a:latin typeface="Source Code Pro" panose="020B0309030403020204" pitchFamily="34" charset="0"/>
                <a:ea typeface="Source Code Pro" panose="020B0309030403020204" pitchFamily="34" charset="0"/>
              </a:rPr>
              <a:t>   for (size_t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0;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&lt; num;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solidFill>
                  <a:srgbClr val="FF0000"/>
                </a:solidFill>
                <a:latin typeface="Source Code Pro" panose="020B0309030403020204" pitchFamily="34" charset="0"/>
                <a:ea typeface="Source Code Pro" panose="020B0309030403020204" pitchFamily="34" charset="0"/>
              </a:rPr>
              <a:t>new_str</a:t>
            </a:r>
            <a:r>
              <a:rPr lang="en-US" altLang="en-US" sz="1800" dirty="0">
                <a:solidFill>
                  <a:srgbClr val="FF0000"/>
                </a:solidFill>
                <a:latin typeface="Source Code Pro" panose="020B0309030403020204" pitchFamily="34" charset="0"/>
                <a:ea typeface="Source Code Pro" panose="020B0309030403020204" pitchFamily="34" charset="0"/>
              </a:rPr>
              <a:t>[num] = '\0';</a:t>
            </a:r>
          </a:p>
          <a:p>
            <a:pPr>
              <a:lnSpc>
                <a:spcPct val="70000"/>
              </a:lnSpc>
              <a:buNone/>
            </a:pPr>
            <a:r>
              <a:rPr lang="en-US" altLang="en-US" sz="1800" dirty="0">
                <a:latin typeface="Source Code Pro" panose="020B0309030403020204" pitchFamily="34" charset="0"/>
                <a:ea typeface="Source Code Pro" panose="020B0309030403020204" pitchFamily="34" charset="0"/>
              </a:rPr>
              <a:t>   return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a:t>
            </a:r>
          </a:p>
          <a:p>
            <a:pPr>
              <a:lnSpc>
                <a:spcPct val="70000"/>
              </a:lnSpc>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a:lnSpc>
                <a:spcPct val="70000"/>
              </a:lnSpc>
              <a:buNone/>
            </a:pPr>
            <a:r>
              <a:rPr lang="en-US" altLang="en-US" sz="1800" dirty="0">
                <a:latin typeface="Source Code Pro" panose="020B0309030403020204" pitchFamily="34" charset="0"/>
                <a:ea typeface="Source Code Pro" panose="020B0309030403020204" pitchFamily="34" charset="0"/>
              </a:rPr>
              <a:t>int</a:t>
            </a:r>
            <a:r>
              <a:rPr lang="en-US" altLang="en-US" sz="1800" b="0" dirty="0">
                <a:latin typeface="Source Code Pro" panose="020B0309030403020204" pitchFamily="34" charset="0"/>
                <a:ea typeface="Source Code Pro" panose="020B0309030403020204" pitchFamily="34" charset="0"/>
              </a:rPr>
              <a:t> </a:t>
            </a:r>
            <a:r>
              <a:rPr lang="en-US" altLang="en-US" sz="1800" dirty="0">
                <a:latin typeface="Source Code Pro" panose="020B0309030403020204" pitchFamily="34" charset="0"/>
                <a:ea typeface="Source Code Pro" panose="020B0309030403020204" pitchFamily="34" charset="0"/>
              </a:rPr>
              <a:t>main</a:t>
            </a:r>
            <a:r>
              <a:rPr lang="en-US" altLang="en-US" sz="1800" b="0" dirty="0">
                <a:latin typeface="Source Code Pro" panose="020B0309030403020204" pitchFamily="34" charset="0"/>
                <a:ea typeface="Source Code Pro" panose="020B0309030403020204" pitchFamily="34" charset="0"/>
              </a:rPr>
              <a:t>(int</a:t>
            </a: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a:t>
            </a:r>
            <a:r>
              <a:rPr lang="en-US" altLang="en-US" sz="1800" b="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0" dirty="0">
                <a:latin typeface="Source Code Pro" panose="020B0309030403020204" pitchFamily="34" charset="0"/>
                <a:ea typeface="Source Code Pro" panose="020B0309030403020204" pitchFamily="34" charset="0"/>
              </a:rPr>
              <a:t>char *str = </a:t>
            </a:r>
            <a:r>
              <a:rPr lang="en-US" altLang="en-US" sz="1800" b="0" dirty="0" err="1">
                <a:latin typeface="Source Code Pro" panose="020B0309030403020204" pitchFamily="34" charset="0"/>
                <a:ea typeface="Source Code Pro" panose="020B0309030403020204" pitchFamily="34" charset="0"/>
              </a:rPr>
              <a:t>create_string</a:t>
            </a:r>
            <a:r>
              <a:rPr lang="en-US" altLang="en-US" sz="1800" b="0" dirty="0">
                <a:latin typeface="Source Code Pro" panose="020B0309030403020204" pitchFamily="34" charset="0"/>
                <a:ea typeface="Source Code Pro" panose="020B0309030403020204" pitchFamily="34" charset="0"/>
              </a:rPr>
              <a:t>('a', 4);</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printf</a:t>
            </a:r>
            <a:r>
              <a:rPr lang="en-US" altLang="en-US" sz="1800" dirty="0">
                <a:latin typeface="Source Code Pro" panose="020B0309030403020204" pitchFamily="34" charset="0"/>
                <a:ea typeface="Source Code Pro" panose="020B0309030403020204" pitchFamily="34" charset="0"/>
              </a:rPr>
              <a:t>(</a:t>
            </a:r>
            <a:r>
              <a:rPr lang="en-US" altLang="en-US" sz="1800" dirty="0">
                <a:solidFill>
                  <a:srgbClr val="0432FF"/>
                </a:solidFill>
                <a:latin typeface="Source Code Pro" panose="020B0309030403020204" pitchFamily="34" charset="0"/>
                <a:ea typeface="Source Code Pro" panose="020B0309030403020204" pitchFamily="34" charset="0"/>
              </a:rPr>
              <a:t>"%s\n"</a:t>
            </a:r>
            <a:r>
              <a:rPr lang="en-US" altLang="en-US" sz="1800" dirty="0">
                <a:latin typeface="Source Code Pro" panose="020B0309030403020204" pitchFamily="34" charset="0"/>
                <a:ea typeface="Source Code Pro" panose="020B0309030403020204" pitchFamily="34" charset="0"/>
              </a:rPr>
              <a:t>, str); </a:t>
            </a:r>
            <a:r>
              <a:rPr lang="en-US" altLang="en-US" sz="1800" dirty="0">
                <a:solidFill>
                  <a:srgbClr val="00B050"/>
                </a:solidFill>
                <a:latin typeface="Source Code Pro" panose="020B0309030403020204" pitchFamily="34" charset="0"/>
                <a:ea typeface="Source Code Pro" panose="020B0309030403020204" pitchFamily="34" charset="0"/>
              </a:rPr>
              <a:t>// want to print </a:t>
            </a:r>
            <a:r>
              <a:rPr lang="en-US" altLang="en-US" sz="1800" dirty="0" err="1">
                <a:solidFill>
                  <a:srgbClr val="00B050"/>
                </a:solidFill>
                <a:latin typeface="Source Code Pro" panose="020B0309030403020204" pitchFamily="34" charset="0"/>
                <a:ea typeface="Source Code Pro" panose="020B0309030403020204" pitchFamily="34" charset="0"/>
              </a:rPr>
              <a:t>aaaa</a:t>
            </a:r>
            <a:endParaRPr lang="en-US" altLang="en-US" sz="1800" dirty="0">
              <a:solidFill>
                <a:srgbClr val="00B050"/>
              </a:solidFill>
              <a:latin typeface="Source Code Pro" panose="020B0309030403020204" pitchFamily="34" charset="0"/>
              <a:ea typeface="Source Code Pro" panose="020B0309030403020204" pitchFamily="34" charset="0"/>
            </a:endParaRPr>
          </a:p>
          <a:p>
            <a:pPr>
              <a:lnSpc>
                <a:spcPct val="70000"/>
              </a:lnSpc>
              <a:buNone/>
            </a:pPr>
            <a:r>
              <a:rPr lang="en-US" altLang="en-US" sz="1800" b="0" dirty="0">
                <a:latin typeface="Source Code Pro" panose="020B0309030403020204" pitchFamily="34" charset="0"/>
                <a:ea typeface="Source Code Pro" panose="020B0309030403020204" pitchFamily="34" charset="0"/>
              </a:rPr>
              <a:t>   return 0; </a:t>
            </a:r>
            <a:r>
              <a:rPr lang="en-US" altLang="en-US" sz="1800" b="0" dirty="0">
                <a:solidFill>
                  <a:srgbClr val="00B050"/>
                </a:solidFill>
                <a:latin typeface="Source Code Pro" panose="020B0309030403020204" pitchFamily="34" charset="0"/>
                <a:ea typeface="Source Code Pro" panose="020B0309030403020204" pitchFamily="34" charset="0"/>
              </a:rPr>
              <a:t>// should free str, will soon</a:t>
            </a:r>
          </a:p>
          <a:p>
            <a:pPr>
              <a:lnSpc>
                <a:spcPct val="70000"/>
              </a:lnSpc>
              <a:buNone/>
            </a:pPr>
            <a:r>
              <a:rPr lang="en-US" altLang="en-US" sz="1800" b="0" dirty="0">
                <a:latin typeface="Source Code Pro" panose="020B0309030403020204" pitchFamily="34" charset="0"/>
                <a:ea typeface="Source Code Pro" panose="020B0309030403020204" pitchFamily="34" charset="0"/>
              </a:rPr>
              <a:t>}</a:t>
            </a:r>
          </a:p>
          <a:p>
            <a:pPr>
              <a:lnSpc>
                <a:spcPct val="70000"/>
              </a:lnSpc>
              <a:buNone/>
            </a:pPr>
            <a:endParaRPr lang="en-US" altLang="en-US" sz="2200" b="0" dirty="0">
              <a:latin typeface="Consolas" panose="020B0609020204030204" pitchFamily="49" charset="0"/>
            </a:endParaRPr>
          </a:p>
        </p:txBody>
      </p:sp>
    </p:spTree>
    <p:extLst>
      <p:ext uri="{BB962C8B-B14F-4D97-AF65-F5344CB8AC3E}">
        <p14:creationId xmlns:p14="http://schemas.microsoft.com/office/powerpoint/2010/main" val="1833802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dissolve">
                                      <p:cBhvr>
                                        <p:cTn id="15" dur="500"/>
                                        <p:tgtEl>
                                          <p:spTgt spid="20"/>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dissolve">
                                      <p:cBhvr>
                                        <p:cTn id="18" dur="500"/>
                                        <p:tgtEl>
                                          <p:spTgt spid="28"/>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dissolve">
                                      <p:cBhvr>
                                        <p:cTn id="21" dur="500"/>
                                        <p:tgtEl>
                                          <p:spTgt spid="33"/>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dissolve">
                                      <p:cBhvr>
                                        <p:cTn id="24" dur="500"/>
                                        <p:tgtEl>
                                          <p:spTgt spid="34"/>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dissolve">
                                      <p:cBhvr>
                                        <p:cTn id="27" dur="500"/>
                                        <p:tgtEl>
                                          <p:spTgt spid="17"/>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dissolve">
                                      <p:cBhvr>
                                        <p:cTn id="30" dur="500"/>
                                        <p:tgtEl>
                                          <p:spTgt spid="18"/>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dissolve">
                                      <p:cBhvr>
                                        <p:cTn id="33" dur="500"/>
                                        <p:tgtEl>
                                          <p:spTgt spid="19"/>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dissolve">
                                      <p:cBhvr>
                                        <p:cTn id="36" dur="500"/>
                                        <p:tgtEl>
                                          <p:spTgt spid="21"/>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dissolve">
                                      <p:cBhvr>
                                        <p:cTn id="39" dur="500"/>
                                        <p:tgtEl>
                                          <p:spTgt spid="22"/>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dissolve">
                                      <p:cBhvr>
                                        <p:cTn id="42" dur="500"/>
                                        <p:tgtEl>
                                          <p:spTgt spid="29"/>
                                        </p:tgtEl>
                                      </p:cBhvr>
                                    </p:animEffect>
                                  </p:childTnLst>
                                </p:cTn>
                              </p:par>
                              <p:par>
                                <p:cTn id="43" presetID="9" presetClass="entr" presetSubtype="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dissolve">
                                      <p:cBhvr>
                                        <p:cTn id="45" dur="500"/>
                                        <p:tgtEl>
                                          <p:spTgt spid="25"/>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dissolve">
                                      <p:cBhvr>
                                        <p:cTn id="48" dur="500"/>
                                        <p:tgtEl>
                                          <p:spTgt spid="26"/>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dissolve">
                                      <p:cBhvr>
                                        <p:cTn id="51" dur="500"/>
                                        <p:tgtEl>
                                          <p:spTgt spid="30"/>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dissolve">
                                      <p:cBhvr>
                                        <p:cTn id="54" dur="500"/>
                                        <p:tgtEl>
                                          <p:spTgt spid="31"/>
                                        </p:tgtEl>
                                      </p:cBhvr>
                                    </p:animEffect>
                                  </p:childTnLst>
                                </p:cTn>
                              </p:par>
                              <p:par>
                                <p:cTn id="55" presetID="9"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dissolve">
                                      <p:cBhvr>
                                        <p:cTn id="57" dur="500"/>
                                        <p:tgtEl>
                                          <p:spTgt spid="32"/>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dissolve">
                                      <p:cBhvr>
                                        <p:cTn id="6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20" grpId="0" animBg="1"/>
      <p:bldP spid="28" grpId="0" animBg="1"/>
      <p:bldP spid="33" grpId="0" animBg="1"/>
      <p:bldP spid="34" grpId="0" animBg="1"/>
      <p:bldP spid="17" grpId="0" animBg="1"/>
      <p:bldP spid="18" grpId="0"/>
      <p:bldP spid="19" grpId="0" animBg="1"/>
      <p:bldP spid="21" grpId="0" animBg="1"/>
      <p:bldP spid="22" grpId="0" animBg="1"/>
      <p:bldP spid="29" grpId="0" animBg="1"/>
      <p:bldP spid="26" grpId="0" animBg="1"/>
      <p:bldP spid="30" grpId="0" animBg="1"/>
      <p:bldP spid="31" grpId="0"/>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32C67-8A9E-DDE1-68D8-6462B63AFEBD}"/>
            </a:ext>
          </a:extLst>
        </p:cNvPr>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F7DFCF36-5E84-DDD7-C69E-0D3A9DFF0231}"/>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96B8CA58-B200-2B56-886F-45D7CE881AE9}"/>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A739B68E-21AD-2A63-96BA-087CD8A581C9}"/>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8" name="TextBox 27">
            <a:extLst>
              <a:ext uri="{FF2B5EF4-FFF2-40B4-BE49-F238E27FC236}">
                <a16:creationId xmlns:a16="http://schemas.microsoft.com/office/drawing/2014/main" id="{94B7E913-7D36-D6F8-BACE-0AEF107A4AF2}"/>
              </a:ext>
            </a:extLst>
          </p:cNvPr>
          <p:cNvSpPr txBox="1"/>
          <p:nvPr/>
        </p:nvSpPr>
        <p:spPr>
          <a:xfrm>
            <a:off x="9383207" y="3048000"/>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AC884A4D-9AC9-55C6-EFE1-271DDAB615BB}"/>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12AC2B52-73D7-E383-B489-BDBA5411D6F6}"/>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D4E48871-FEF9-1303-38A8-CAE6DA75A091}"/>
              </a:ext>
            </a:extLst>
          </p:cNvPr>
          <p:cNvSpPr/>
          <p:nvPr/>
        </p:nvSpPr>
        <p:spPr>
          <a:xfrm>
            <a:off x="8686800" y="1837014"/>
            <a:ext cx="381000" cy="2411316"/>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5A00E890-C595-4CBB-2BAE-03691BA3EA3E}"/>
              </a:ext>
            </a:extLst>
          </p:cNvPr>
          <p:cNvSpPr txBox="1"/>
          <p:nvPr/>
        </p:nvSpPr>
        <p:spPr>
          <a:xfrm>
            <a:off x="7903237" y="2360354"/>
            <a:ext cx="723276"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C91A1CF2-45A0-C327-DE45-5C81EEBE17D1}"/>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67FA5D45-685B-74BE-8E08-FFC34981C973}"/>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4E894F7D-6D5F-BA3E-044F-44C1A359D564}"/>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r>
              <a:rPr lang="en-US" b="1" dirty="0">
                <a:solidFill>
                  <a:srgbClr val="FF0000"/>
                </a:solidFill>
                <a:latin typeface="Arial" panose="020B0604020202020204" pitchFamily="34" charset="0"/>
              </a:rPr>
              <a:t>0xed0</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9" name="TextBox 28">
            <a:extLst>
              <a:ext uri="{FF2B5EF4-FFF2-40B4-BE49-F238E27FC236}">
                <a16:creationId xmlns:a16="http://schemas.microsoft.com/office/drawing/2014/main" id="{64908B71-64CC-1F0D-E6D2-47FC536C1E34}"/>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4A7F10CB-771B-A146-87DE-36B36C35B67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6" name="Rectangle 25">
            <a:extLst>
              <a:ext uri="{FF2B5EF4-FFF2-40B4-BE49-F238E27FC236}">
                <a16:creationId xmlns:a16="http://schemas.microsoft.com/office/drawing/2014/main" id="{BAD93274-CF8D-D843-51E4-4343BB3600E8}"/>
              </a:ext>
            </a:extLst>
          </p:cNvPr>
          <p:cNvSpPr/>
          <p:nvPr/>
        </p:nvSpPr>
        <p:spPr bwMode="auto">
          <a:xfrm>
            <a:off x="10373805" y="3872564"/>
            <a:ext cx="903795"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30" name="Left Brace 29">
            <a:extLst>
              <a:ext uri="{FF2B5EF4-FFF2-40B4-BE49-F238E27FC236}">
                <a16:creationId xmlns:a16="http://schemas.microsoft.com/office/drawing/2014/main" id="{B226BB7A-46AF-A062-6821-D712367CF721}"/>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B3706158-E889-85DA-1F4B-D294C5DB788A}"/>
              </a:ext>
            </a:extLst>
          </p:cNvPr>
          <p:cNvSpPr txBox="1"/>
          <p:nvPr/>
        </p:nvSpPr>
        <p:spPr>
          <a:xfrm>
            <a:off x="7908441" y="5116432"/>
            <a:ext cx="697628" cy="369332"/>
          </a:xfrm>
          <a:prstGeom prst="rect">
            <a:avLst/>
          </a:prstGeom>
          <a:noFill/>
        </p:spPr>
        <p:txBody>
          <a:bodyPr wrap="none" rtlCol="0">
            <a:spAutoFit/>
          </a:bodyPr>
          <a:lstStyle/>
          <a:p>
            <a:r>
              <a:rPr lang="en-US" dirty="0"/>
              <a:t>heap</a:t>
            </a:r>
          </a:p>
        </p:txBody>
      </p:sp>
      <p:cxnSp>
        <p:nvCxnSpPr>
          <p:cNvPr id="32" name="Straight Arrow Connector 31">
            <a:extLst>
              <a:ext uri="{FF2B5EF4-FFF2-40B4-BE49-F238E27FC236}">
                <a16:creationId xmlns:a16="http://schemas.microsoft.com/office/drawing/2014/main" id="{534FA264-3D20-C6B4-A623-E0E886FBF22F}"/>
              </a:ext>
            </a:extLst>
          </p:cNvPr>
          <p:cNvCxnSpPr>
            <a:cxnSpLocks/>
          </p:cNvCxnSpPr>
          <p:nvPr/>
        </p:nvCxnSpPr>
        <p:spPr>
          <a:xfrm flipH="1">
            <a:off x="10604500" y="4038600"/>
            <a:ext cx="606683" cy="2362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9F526F0F-4CAA-5EA0-408B-F7EB77D20E33}"/>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 </a:t>
            </a:r>
            <a:r>
              <a:rPr lang="en-US" dirty="0">
                <a:latin typeface="Source Code Pro" panose="020B0309030403020204" pitchFamily="34" charset="0"/>
                <a:ea typeface="Source Code Pro" panose="020B0309030403020204" pitchFamily="34" charset="0"/>
              </a:rPr>
              <a:t>malloc</a:t>
            </a:r>
            <a:r>
              <a:rPr lang="en-US" dirty="0">
                <a:latin typeface="Source Sans 3" panose="020B0303030403020204" pitchFamily="34" charset="0"/>
              </a:rPr>
              <a:t> Heals</a:t>
            </a:r>
          </a:p>
        </p:txBody>
      </p:sp>
      <p:sp>
        <p:nvSpPr>
          <p:cNvPr id="11" name="TextBox 10">
            <a:extLst>
              <a:ext uri="{FF2B5EF4-FFF2-40B4-BE49-F238E27FC236}">
                <a16:creationId xmlns:a16="http://schemas.microsoft.com/office/drawing/2014/main" id="{4F0E0EDF-4F9C-9F16-FAB6-932AECA318D9}"/>
              </a:ext>
            </a:extLst>
          </p:cNvPr>
          <p:cNvSpPr txBox="1"/>
          <p:nvPr/>
        </p:nvSpPr>
        <p:spPr>
          <a:xfrm>
            <a:off x="0" y="1282852"/>
            <a:ext cx="9067800" cy="830997"/>
          </a:xfrm>
          <a:prstGeom prst="rect">
            <a:avLst/>
          </a:prstGeom>
          <a:noFill/>
        </p:spPr>
        <p:txBody>
          <a:bodyPr wrap="square" rtlCol="0">
            <a:spAutoFit/>
          </a:bodyPr>
          <a:lstStyle/>
          <a:p>
            <a:pPr algn="ctr"/>
            <a:r>
              <a:rPr lang="en-US" sz="2400" dirty="0">
                <a:latin typeface="Source Sans 3" panose="020B0303030403020204" pitchFamily="34" charset="0"/>
              </a:rPr>
              <a:t>Here's a </a:t>
            </a:r>
            <a:r>
              <a:rPr lang="en-US" sz="2400" b="1" dirty="0">
                <a:solidFill>
                  <a:schemeClr val="accent1"/>
                </a:solidFill>
                <a:latin typeface="Source Sans 3" panose="020B0303030403020204" pitchFamily="34" charset="0"/>
              </a:rPr>
              <a:t>working version</a:t>
            </a:r>
            <a:r>
              <a:rPr lang="en-US" sz="2400" dirty="0">
                <a:latin typeface="Source Sans 3" panose="020B0303030403020204" pitchFamily="34" charset="0"/>
              </a:rPr>
              <a:t> that repairs the problem by allocating the new string on the heap using </a:t>
            </a:r>
            <a:r>
              <a:rPr lang="en-US" sz="2400" b="1" dirty="0">
                <a:latin typeface="Source Code Pro" panose="020B0309030403020204" pitchFamily="34" charset="0"/>
                <a:ea typeface="Source Code Pro" panose="020B0309030403020204" pitchFamily="34" charset="0"/>
              </a:rPr>
              <a:t>malloc</a:t>
            </a:r>
            <a:r>
              <a:rPr lang="en-US" sz="2400" dirty="0">
                <a:latin typeface="Source Sans 3" panose="020B0303030403020204" pitchFamily="34" charset="0"/>
              </a:rPr>
              <a:t>.</a:t>
            </a:r>
          </a:p>
        </p:txBody>
      </p:sp>
      <p:sp>
        <p:nvSpPr>
          <p:cNvPr id="12" name="Rectangle 3">
            <a:extLst>
              <a:ext uri="{FF2B5EF4-FFF2-40B4-BE49-F238E27FC236}">
                <a16:creationId xmlns:a16="http://schemas.microsoft.com/office/drawing/2014/main" id="{2B4FD121-4AD2-DA0E-AC02-7B2EC809E851}"/>
              </a:ext>
            </a:extLst>
          </p:cNvPr>
          <p:cNvSpPr txBox="1">
            <a:spLocks noChangeArrowheads="1"/>
          </p:cNvSpPr>
          <p:nvPr/>
        </p:nvSpPr>
        <p:spPr bwMode="auto">
          <a:xfrm>
            <a:off x="1104899" y="2377559"/>
            <a:ext cx="6858001" cy="3794642"/>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create_string</a:t>
            </a: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 int num)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1" dirty="0">
                <a:solidFill>
                  <a:schemeClr val="accent1"/>
                </a:solidFill>
                <a:latin typeface="Source Code Pro" panose="020B0309030403020204" pitchFamily="34" charset="0"/>
                <a:ea typeface="Source Code Pro" panose="020B0309030403020204" pitchFamily="34" charset="0"/>
              </a:rPr>
              <a:t>char *</a:t>
            </a:r>
            <a:r>
              <a:rPr lang="en-US" altLang="en-US" sz="1800" b="1" dirty="0" err="1">
                <a:solidFill>
                  <a:schemeClr val="accent1"/>
                </a:solidFill>
                <a:latin typeface="Source Code Pro" panose="020B0309030403020204" pitchFamily="34" charset="0"/>
                <a:ea typeface="Source Code Pro" panose="020B0309030403020204" pitchFamily="34" charset="0"/>
              </a:rPr>
              <a:t>new_str</a:t>
            </a:r>
            <a:r>
              <a:rPr lang="en-US" altLang="en-US" sz="1800" b="1" dirty="0">
                <a:solidFill>
                  <a:schemeClr val="accent1"/>
                </a:solidFill>
                <a:latin typeface="Source Code Pro" panose="020B0309030403020204" pitchFamily="34" charset="0"/>
                <a:ea typeface="Source Code Pro" panose="020B0309030403020204" pitchFamily="34" charset="0"/>
              </a:rPr>
              <a:t> = malloc(num + 1);</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1" dirty="0">
                <a:solidFill>
                  <a:schemeClr val="accent1"/>
                </a:solidFill>
                <a:latin typeface="Source Code Pro" panose="020B0309030403020204" pitchFamily="34" charset="0"/>
                <a:ea typeface="Source Code Pro" panose="020B0309030403020204" pitchFamily="34" charset="0"/>
              </a:rPr>
              <a:t>assert(</a:t>
            </a:r>
            <a:r>
              <a:rPr lang="en-US" altLang="en-US" sz="1800" b="1" dirty="0" err="1">
                <a:solidFill>
                  <a:schemeClr val="accent1"/>
                </a:solidFill>
                <a:latin typeface="Source Code Pro" panose="020B0309030403020204" pitchFamily="34" charset="0"/>
                <a:ea typeface="Source Code Pro" panose="020B0309030403020204" pitchFamily="34" charset="0"/>
              </a:rPr>
              <a:t>new_str</a:t>
            </a:r>
            <a:r>
              <a:rPr lang="en-US" altLang="en-US" sz="1800" b="1" dirty="0">
                <a:solidFill>
                  <a:schemeClr val="accent1"/>
                </a:solidFill>
                <a:latin typeface="Source Code Pro" panose="020B0309030403020204" pitchFamily="34" charset="0"/>
                <a:ea typeface="Source Code Pro" panose="020B0309030403020204" pitchFamily="34" charset="0"/>
              </a:rPr>
              <a:t> != NULL);</a:t>
            </a:r>
          </a:p>
          <a:p>
            <a:pPr>
              <a:lnSpc>
                <a:spcPct val="70000"/>
              </a:lnSpc>
              <a:buNone/>
            </a:pPr>
            <a:r>
              <a:rPr lang="en-US" altLang="en-US" sz="1800" dirty="0">
                <a:latin typeface="Source Code Pro" panose="020B0309030403020204" pitchFamily="34" charset="0"/>
                <a:ea typeface="Source Code Pro" panose="020B0309030403020204" pitchFamily="34" charset="0"/>
              </a:rPr>
              <a:t>   for (size_t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0;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&lt; num;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'\0';</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FF0000"/>
                </a:solidFill>
                <a:latin typeface="Source Code Pro" panose="020B0309030403020204" pitchFamily="34" charset="0"/>
                <a:ea typeface="Source Code Pro" panose="020B0309030403020204" pitchFamily="34" charset="0"/>
              </a:rPr>
              <a:t>return </a:t>
            </a:r>
            <a:r>
              <a:rPr lang="en-US" altLang="en-US" sz="1800" dirty="0" err="1">
                <a:solidFill>
                  <a:srgbClr val="FF0000"/>
                </a:solidFill>
                <a:latin typeface="Source Code Pro" panose="020B0309030403020204" pitchFamily="34" charset="0"/>
                <a:ea typeface="Source Code Pro" panose="020B0309030403020204" pitchFamily="34" charset="0"/>
              </a:rPr>
              <a:t>new_str</a:t>
            </a:r>
            <a:r>
              <a:rPr lang="en-US" altLang="en-US" sz="1800" dirty="0">
                <a:solidFill>
                  <a:srgbClr val="FF0000"/>
                </a:solidFill>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a:t>
            </a:r>
          </a:p>
          <a:p>
            <a:pPr>
              <a:lnSpc>
                <a:spcPct val="70000"/>
              </a:lnSpc>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a:lnSpc>
                <a:spcPct val="70000"/>
              </a:lnSpc>
              <a:buNone/>
            </a:pPr>
            <a:r>
              <a:rPr lang="en-US" altLang="en-US" sz="1800" dirty="0">
                <a:latin typeface="Source Code Pro" panose="020B0309030403020204" pitchFamily="34" charset="0"/>
                <a:ea typeface="Source Code Pro" panose="020B0309030403020204" pitchFamily="34" charset="0"/>
              </a:rPr>
              <a:t>int</a:t>
            </a:r>
            <a:r>
              <a:rPr lang="en-US" altLang="en-US" sz="1800" b="0" dirty="0">
                <a:latin typeface="Source Code Pro" panose="020B0309030403020204" pitchFamily="34" charset="0"/>
                <a:ea typeface="Source Code Pro" panose="020B0309030403020204" pitchFamily="34" charset="0"/>
              </a:rPr>
              <a:t> </a:t>
            </a:r>
            <a:r>
              <a:rPr lang="en-US" altLang="en-US" sz="1800" dirty="0">
                <a:latin typeface="Source Code Pro" panose="020B0309030403020204" pitchFamily="34" charset="0"/>
                <a:ea typeface="Source Code Pro" panose="020B0309030403020204" pitchFamily="34" charset="0"/>
              </a:rPr>
              <a:t>main</a:t>
            </a:r>
            <a:r>
              <a:rPr lang="en-US" altLang="en-US" sz="1800" b="0" dirty="0">
                <a:latin typeface="Source Code Pro" panose="020B0309030403020204" pitchFamily="34" charset="0"/>
                <a:ea typeface="Source Code Pro" panose="020B0309030403020204" pitchFamily="34" charset="0"/>
              </a:rPr>
              <a:t>(int</a:t>
            </a: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a:t>
            </a:r>
            <a:r>
              <a:rPr lang="en-US" altLang="en-US" sz="1800" b="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0" dirty="0">
                <a:latin typeface="Source Code Pro" panose="020B0309030403020204" pitchFamily="34" charset="0"/>
                <a:ea typeface="Source Code Pro" panose="020B0309030403020204" pitchFamily="34" charset="0"/>
              </a:rPr>
              <a:t>char *str = </a:t>
            </a:r>
            <a:r>
              <a:rPr lang="en-US" altLang="en-US" sz="1800" b="0" dirty="0" err="1">
                <a:latin typeface="Source Code Pro" panose="020B0309030403020204" pitchFamily="34" charset="0"/>
                <a:ea typeface="Source Code Pro" panose="020B0309030403020204" pitchFamily="34" charset="0"/>
              </a:rPr>
              <a:t>create_string</a:t>
            </a:r>
            <a:r>
              <a:rPr lang="en-US" altLang="en-US" sz="1800" b="0" dirty="0">
                <a:latin typeface="Source Code Pro" panose="020B0309030403020204" pitchFamily="34" charset="0"/>
                <a:ea typeface="Source Code Pro" panose="020B0309030403020204" pitchFamily="34" charset="0"/>
              </a:rPr>
              <a:t>('a', 4);</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printf</a:t>
            </a:r>
            <a:r>
              <a:rPr lang="en-US" altLang="en-US" sz="1800" dirty="0">
                <a:latin typeface="Source Code Pro" panose="020B0309030403020204" pitchFamily="34" charset="0"/>
                <a:ea typeface="Source Code Pro" panose="020B0309030403020204" pitchFamily="34" charset="0"/>
              </a:rPr>
              <a:t>(</a:t>
            </a:r>
            <a:r>
              <a:rPr lang="en-US" altLang="en-US" sz="1800" dirty="0">
                <a:solidFill>
                  <a:srgbClr val="0432FF"/>
                </a:solidFill>
                <a:latin typeface="Source Code Pro" panose="020B0309030403020204" pitchFamily="34" charset="0"/>
                <a:ea typeface="Source Code Pro" panose="020B0309030403020204" pitchFamily="34" charset="0"/>
              </a:rPr>
              <a:t>"%s\n"</a:t>
            </a:r>
            <a:r>
              <a:rPr lang="en-US" altLang="en-US" sz="1800" dirty="0">
                <a:latin typeface="Source Code Pro" panose="020B0309030403020204" pitchFamily="34" charset="0"/>
                <a:ea typeface="Source Code Pro" panose="020B0309030403020204" pitchFamily="34" charset="0"/>
              </a:rPr>
              <a:t>, str); </a:t>
            </a:r>
            <a:r>
              <a:rPr lang="en-US" altLang="en-US" sz="1800" dirty="0">
                <a:solidFill>
                  <a:srgbClr val="00B050"/>
                </a:solidFill>
                <a:latin typeface="Source Code Pro" panose="020B0309030403020204" pitchFamily="34" charset="0"/>
                <a:ea typeface="Source Code Pro" panose="020B0309030403020204" pitchFamily="34" charset="0"/>
              </a:rPr>
              <a:t>// want to print </a:t>
            </a:r>
            <a:r>
              <a:rPr lang="en-US" altLang="en-US" sz="1800" dirty="0" err="1">
                <a:solidFill>
                  <a:srgbClr val="00B050"/>
                </a:solidFill>
                <a:latin typeface="Source Code Pro" panose="020B0309030403020204" pitchFamily="34" charset="0"/>
                <a:ea typeface="Source Code Pro" panose="020B0309030403020204" pitchFamily="34" charset="0"/>
              </a:rPr>
              <a:t>aaaa</a:t>
            </a:r>
            <a:endParaRPr lang="en-US" altLang="en-US" sz="1800" dirty="0">
              <a:solidFill>
                <a:srgbClr val="00B050"/>
              </a:solidFill>
              <a:latin typeface="Source Code Pro" panose="020B0309030403020204" pitchFamily="34" charset="0"/>
              <a:ea typeface="Source Code Pro" panose="020B0309030403020204" pitchFamily="34" charset="0"/>
            </a:endParaRPr>
          </a:p>
          <a:p>
            <a:pPr>
              <a:lnSpc>
                <a:spcPct val="70000"/>
              </a:lnSpc>
              <a:buNone/>
            </a:pPr>
            <a:r>
              <a:rPr lang="en-US" altLang="en-US" sz="1800" b="0" dirty="0">
                <a:latin typeface="Source Code Pro" panose="020B0309030403020204" pitchFamily="34" charset="0"/>
                <a:ea typeface="Source Code Pro" panose="020B0309030403020204" pitchFamily="34" charset="0"/>
              </a:rPr>
              <a:t>   return 0</a:t>
            </a: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00B050"/>
                </a:solidFill>
                <a:latin typeface="Source Code Pro" panose="020B0309030403020204" pitchFamily="34" charset="0"/>
                <a:ea typeface="Source Code Pro" panose="020B0309030403020204" pitchFamily="34" charset="0"/>
              </a:rPr>
              <a:t>// should free str, will soon</a:t>
            </a:r>
            <a:endParaRPr lang="en-US" altLang="en-US" sz="1800" b="0" dirty="0">
              <a:latin typeface="Source Code Pro" panose="020B0309030403020204" pitchFamily="34" charset="0"/>
              <a:ea typeface="Source Code Pro" panose="020B0309030403020204" pitchFamily="34" charset="0"/>
            </a:endParaRPr>
          </a:p>
          <a:p>
            <a:pPr>
              <a:lnSpc>
                <a:spcPct val="70000"/>
              </a:lnSpc>
              <a:buNone/>
            </a:pPr>
            <a:r>
              <a:rPr lang="en-US" altLang="en-US" sz="1800" b="0" dirty="0">
                <a:latin typeface="Source Code Pro" panose="020B0309030403020204" pitchFamily="34" charset="0"/>
                <a:ea typeface="Source Code Pro" panose="020B0309030403020204" pitchFamily="34" charset="0"/>
              </a:rPr>
              <a:t>}</a:t>
            </a:r>
          </a:p>
        </p:txBody>
      </p:sp>
      <p:sp>
        <p:nvSpPr>
          <p:cNvPr id="2" name="U-Turn Arrow 1">
            <a:extLst>
              <a:ext uri="{FF2B5EF4-FFF2-40B4-BE49-F238E27FC236}">
                <a16:creationId xmlns:a16="http://schemas.microsoft.com/office/drawing/2014/main" id="{36573BB4-B4AE-EA1D-9C10-66DBF1DAEBDA}"/>
              </a:ext>
            </a:extLst>
          </p:cNvPr>
          <p:cNvSpPr/>
          <p:nvPr/>
        </p:nvSpPr>
        <p:spPr>
          <a:xfrm rot="16200000">
            <a:off x="8361640" y="2855674"/>
            <a:ext cx="1200329" cy="670581"/>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 name="TextBox 2">
            <a:extLst>
              <a:ext uri="{FF2B5EF4-FFF2-40B4-BE49-F238E27FC236}">
                <a16:creationId xmlns:a16="http://schemas.microsoft.com/office/drawing/2014/main" id="{8D90D88F-6B30-5EAC-94C5-5A35FBD558B0}"/>
              </a:ext>
            </a:extLst>
          </p:cNvPr>
          <p:cNvSpPr txBox="1"/>
          <p:nvPr/>
        </p:nvSpPr>
        <p:spPr>
          <a:xfrm>
            <a:off x="6705481" y="3100178"/>
            <a:ext cx="1951175" cy="369332"/>
          </a:xfrm>
          <a:prstGeom prst="rect">
            <a:avLst/>
          </a:prstGeom>
          <a:noFill/>
        </p:spPr>
        <p:txBody>
          <a:bodyPr wrap="none" rtlCol="0">
            <a:spAutoFit/>
          </a:bodyPr>
          <a:lstStyle/>
          <a:p>
            <a:r>
              <a:rPr lang="en-US" dirty="0">
                <a:latin typeface="Source Sans 3" panose="020B0303030403020204" pitchFamily="34" charset="0"/>
              </a:rPr>
              <a:t>returns e.g., 0xed0</a:t>
            </a:r>
          </a:p>
        </p:txBody>
      </p:sp>
      <p:sp>
        <p:nvSpPr>
          <p:cNvPr id="4" name="Freeform 3">
            <a:extLst>
              <a:ext uri="{FF2B5EF4-FFF2-40B4-BE49-F238E27FC236}">
                <a16:creationId xmlns:a16="http://schemas.microsoft.com/office/drawing/2014/main" id="{5D833095-5EAC-5DAF-A26A-BEC4C5DE4820}"/>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62060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29"/>
          </a:xfrm>
          <a:prstGeom prst="leftBrace">
            <a:avLst>
              <a:gd name="adj1" fmla="val 8333"/>
              <a:gd name="adj2" fmla="val 5890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903237" y="2360354"/>
            <a:ext cx="723276"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908441" y="5116432"/>
            <a:ext cx="697628" cy="369332"/>
          </a:xfrm>
          <a:prstGeom prst="rect">
            <a:avLst/>
          </a:prstGeom>
          <a:noFill/>
        </p:spPr>
        <p:txBody>
          <a:bodyPr wrap="none" rtlCol="0">
            <a:spAutoFit/>
          </a:bodyPr>
          <a:lstStyle/>
          <a:p>
            <a:r>
              <a:rPr lang="en-US" dirty="0"/>
              <a:t>heap</a:t>
            </a:r>
          </a:p>
        </p:txBody>
      </p:sp>
      <p:sp>
        <p:nvSpPr>
          <p:cNvPr id="35" name="Freeform 34">
            <a:extLst>
              <a:ext uri="{FF2B5EF4-FFF2-40B4-BE49-F238E27FC236}">
                <a16:creationId xmlns:a16="http://schemas.microsoft.com/office/drawing/2014/main" id="{9EEA4325-A793-774F-B007-2AAC71694ADD}"/>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D48F7FF0-DE1A-8893-94B4-2164DC85B98F}"/>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 </a:t>
            </a:r>
            <a:r>
              <a:rPr lang="en-US" dirty="0">
                <a:latin typeface="Source Code Pro" panose="020B0309030403020204" pitchFamily="34" charset="0"/>
                <a:ea typeface="Source Code Pro" panose="020B0309030403020204" pitchFamily="34" charset="0"/>
              </a:rPr>
              <a:t>malloc</a:t>
            </a:r>
            <a:r>
              <a:rPr lang="en-US" dirty="0">
                <a:latin typeface="Source Sans 3" panose="020B0303030403020204" pitchFamily="34" charset="0"/>
              </a:rPr>
              <a:t> Heals</a:t>
            </a:r>
          </a:p>
        </p:txBody>
      </p:sp>
      <p:sp>
        <p:nvSpPr>
          <p:cNvPr id="9" name="TextBox 8">
            <a:extLst>
              <a:ext uri="{FF2B5EF4-FFF2-40B4-BE49-F238E27FC236}">
                <a16:creationId xmlns:a16="http://schemas.microsoft.com/office/drawing/2014/main" id="{BC67989D-8C3D-1902-4B58-B139A06BA77F}"/>
              </a:ext>
            </a:extLst>
          </p:cNvPr>
          <p:cNvSpPr txBox="1"/>
          <p:nvPr/>
        </p:nvSpPr>
        <p:spPr>
          <a:xfrm>
            <a:off x="0" y="1282852"/>
            <a:ext cx="9067800" cy="830997"/>
          </a:xfrm>
          <a:prstGeom prst="rect">
            <a:avLst/>
          </a:prstGeom>
          <a:noFill/>
        </p:spPr>
        <p:txBody>
          <a:bodyPr wrap="square" rtlCol="0">
            <a:spAutoFit/>
          </a:bodyPr>
          <a:lstStyle/>
          <a:p>
            <a:pPr algn="ctr"/>
            <a:r>
              <a:rPr lang="en-US" sz="2400" dirty="0">
                <a:latin typeface="Source Sans 3" panose="020B0303030403020204" pitchFamily="34" charset="0"/>
              </a:rPr>
              <a:t>Here's a </a:t>
            </a:r>
            <a:r>
              <a:rPr lang="en-US" sz="2400" b="1" dirty="0">
                <a:solidFill>
                  <a:schemeClr val="accent1"/>
                </a:solidFill>
                <a:latin typeface="Source Sans 3" panose="020B0303030403020204" pitchFamily="34" charset="0"/>
              </a:rPr>
              <a:t>working version</a:t>
            </a:r>
            <a:r>
              <a:rPr lang="en-US" sz="2400" dirty="0">
                <a:latin typeface="Source Sans 3" panose="020B0303030403020204" pitchFamily="34" charset="0"/>
              </a:rPr>
              <a:t> that repairs the problem by allocating the new string on the heap using </a:t>
            </a:r>
            <a:r>
              <a:rPr lang="en-US" sz="2400" b="1" dirty="0">
                <a:latin typeface="Source Code Pro" panose="020B0309030403020204" pitchFamily="34" charset="0"/>
                <a:ea typeface="Source Code Pro" panose="020B0309030403020204" pitchFamily="34" charset="0"/>
              </a:rPr>
              <a:t>malloc</a:t>
            </a:r>
            <a:r>
              <a:rPr lang="en-US" sz="2400" dirty="0">
                <a:latin typeface="Source Sans 3" panose="020B0303030403020204" pitchFamily="34" charset="0"/>
              </a:rPr>
              <a:t>.</a:t>
            </a:r>
          </a:p>
        </p:txBody>
      </p:sp>
      <p:sp>
        <p:nvSpPr>
          <p:cNvPr id="10" name="Rectangle 3">
            <a:extLst>
              <a:ext uri="{FF2B5EF4-FFF2-40B4-BE49-F238E27FC236}">
                <a16:creationId xmlns:a16="http://schemas.microsoft.com/office/drawing/2014/main" id="{FBCB11DC-F1FF-1B6C-993D-CB407BF21397}"/>
              </a:ext>
            </a:extLst>
          </p:cNvPr>
          <p:cNvSpPr txBox="1">
            <a:spLocks noChangeArrowheads="1"/>
          </p:cNvSpPr>
          <p:nvPr/>
        </p:nvSpPr>
        <p:spPr bwMode="auto">
          <a:xfrm>
            <a:off x="1104899" y="2377559"/>
            <a:ext cx="6858001" cy="3794642"/>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create_string</a:t>
            </a: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 int num)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1" dirty="0">
                <a:solidFill>
                  <a:schemeClr val="accent1"/>
                </a:solidFill>
                <a:latin typeface="Source Code Pro" panose="020B0309030403020204" pitchFamily="34" charset="0"/>
                <a:ea typeface="Source Code Pro" panose="020B0309030403020204" pitchFamily="34" charset="0"/>
              </a:rPr>
              <a:t>char *</a:t>
            </a:r>
            <a:r>
              <a:rPr lang="en-US" altLang="en-US" sz="1800" b="1" dirty="0" err="1">
                <a:solidFill>
                  <a:schemeClr val="accent1"/>
                </a:solidFill>
                <a:latin typeface="Source Code Pro" panose="020B0309030403020204" pitchFamily="34" charset="0"/>
                <a:ea typeface="Source Code Pro" panose="020B0309030403020204" pitchFamily="34" charset="0"/>
              </a:rPr>
              <a:t>new_str</a:t>
            </a:r>
            <a:r>
              <a:rPr lang="en-US" altLang="en-US" sz="1800" b="1" dirty="0">
                <a:solidFill>
                  <a:schemeClr val="accent1"/>
                </a:solidFill>
                <a:latin typeface="Source Code Pro" panose="020B0309030403020204" pitchFamily="34" charset="0"/>
                <a:ea typeface="Source Code Pro" panose="020B0309030403020204" pitchFamily="34" charset="0"/>
              </a:rPr>
              <a:t> = malloc(num + 1);</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1" dirty="0">
                <a:solidFill>
                  <a:schemeClr val="accent1"/>
                </a:solidFill>
                <a:latin typeface="Source Code Pro" panose="020B0309030403020204" pitchFamily="34" charset="0"/>
                <a:ea typeface="Source Code Pro" panose="020B0309030403020204" pitchFamily="34" charset="0"/>
              </a:rPr>
              <a:t>assert(</a:t>
            </a:r>
            <a:r>
              <a:rPr lang="en-US" altLang="en-US" sz="1800" b="1" dirty="0" err="1">
                <a:solidFill>
                  <a:schemeClr val="accent1"/>
                </a:solidFill>
                <a:latin typeface="Source Code Pro" panose="020B0309030403020204" pitchFamily="34" charset="0"/>
                <a:ea typeface="Source Code Pro" panose="020B0309030403020204" pitchFamily="34" charset="0"/>
              </a:rPr>
              <a:t>new_str</a:t>
            </a:r>
            <a:r>
              <a:rPr lang="en-US" altLang="en-US" sz="1800" b="1" dirty="0">
                <a:solidFill>
                  <a:schemeClr val="accent1"/>
                </a:solidFill>
                <a:latin typeface="Source Code Pro" panose="020B0309030403020204" pitchFamily="34" charset="0"/>
                <a:ea typeface="Source Code Pro" panose="020B0309030403020204" pitchFamily="34" charset="0"/>
              </a:rPr>
              <a:t> != NULL);</a:t>
            </a:r>
          </a:p>
          <a:p>
            <a:pPr>
              <a:lnSpc>
                <a:spcPct val="70000"/>
              </a:lnSpc>
              <a:buNone/>
            </a:pPr>
            <a:r>
              <a:rPr lang="en-US" altLang="en-US" sz="1800" dirty="0">
                <a:latin typeface="Source Code Pro" panose="020B0309030403020204" pitchFamily="34" charset="0"/>
                <a:ea typeface="Source Code Pro" panose="020B0309030403020204" pitchFamily="34" charset="0"/>
              </a:rPr>
              <a:t>   for (size_t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0;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&lt; num;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'\0';</a:t>
            </a:r>
          </a:p>
          <a:p>
            <a:pPr>
              <a:lnSpc>
                <a:spcPct val="70000"/>
              </a:lnSpc>
              <a:buNone/>
            </a:pPr>
            <a:r>
              <a:rPr lang="en-US" altLang="en-US" sz="1800" dirty="0">
                <a:latin typeface="Source Code Pro" panose="020B0309030403020204" pitchFamily="34" charset="0"/>
                <a:ea typeface="Source Code Pro" panose="020B0309030403020204" pitchFamily="34" charset="0"/>
              </a:rPr>
              <a:t>   return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a:t>
            </a:r>
          </a:p>
          <a:p>
            <a:pPr>
              <a:lnSpc>
                <a:spcPct val="70000"/>
              </a:lnSpc>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a:lnSpc>
                <a:spcPct val="70000"/>
              </a:lnSpc>
              <a:buNone/>
            </a:pPr>
            <a:r>
              <a:rPr lang="en-US" altLang="en-US" sz="1800" dirty="0">
                <a:latin typeface="Source Code Pro" panose="020B0309030403020204" pitchFamily="34" charset="0"/>
                <a:ea typeface="Source Code Pro" panose="020B0309030403020204" pitchFamily="34" charset="0"/>
              </a:rPr>
              <a:t>int</a:t>
            </a:r>
            <a:r>
              <a:rPr lang="en-US" altLang="en-US" sz="1800" b="0" dirty="0">
                <a:latin typeface="Source Code Pro" panose="020B0309030403020204" pitchFamily="34" charset="0"/>
                <a:ea typeface="Source Code Pro" panose="020B0309030403020204" pitchFamily="34" charset="0"/>
              </a:rPr>
              <a:t> </a:t>
            </a:r>
            <a:r>
              <a:rPr lang="en-US" altLang="en-US" sz="1800" dirty="0">
                <a:latin typeface="Source Code Pro" panose="020B0309030403020204" pitchFamily="34" charset="0"/>
                <a:ea typeface="Source Code Pro" panose="020B0309030403020204" pitchFamily="34" charset="0"/>
              </a:rPr>
              <a:t>main</a:t>
            </a:r>
            <a:r>
              <a:rPr lang="en-US" altLang="en-US" sz="1800" b="0" dirty="0">
                <a:latin typeface="Source Code Pro" panose="020B0309030403020204" pitchFamily="34" charset="0"/>
                <a:ea typeface="Source Code Pro" panose="020B0309030403020204" pitchFamily="34" charset="0"/>
              </a:rPr>
              <a:t>(int</a:t>
            </a: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a:t>
            </a:r>
            <a:r>
              <a:rPr lang="en-US" altLang="en-US" sz="1800" b="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0" dirty="0">
                <a:solidFill>
                  <a:srgbClr val="FF0000"/>
                </a:solidFill>
                <a:latin typeface="Source Code Pro" panose="020B0309030403020204" pitchFamily="34" charset="0"/>
                <a:ea typeface="Source Code Pro" panose="020B0309030403020204" pitchFamily="34" charset="0"/>
              </a:rPr>
              <a:t>char *str = </a:t>
            </a:r>
            <a:r>
              <a:rPr lang="en-US" altLang="en-US" sz="1800" b="0" dirty="0" err="1">
                <a:latin typeface="Source Code Pro" panose="020B0309030403020204" pitchFamily="34" charset="0"/>
                <a:ea typeface="Source Code Pro" panose="020B0309030403020204" pitchFamily="34" charset="0"/>
              </a:rPr>
              <a:t>create_string</a:t>
            </a:r>
            <a:r>
              <a:rPr lang="en-US" altLang="en-US" sz="1800" b="0" dirty="0">
                <a:latin typeface="Source Code Pro" panose="020B0309030403020204" pitchFamily="34" charset="0"/>
                <a:ea typeface="Source Code Pro" panose="020B0309030403020204" pitchFamily="34" charset="0"/>
              </a:rPr>
              <a:t>('a', 4);</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printf</a:t>
            </a:r>
            <a:r>
              <a:rPr lang="en-US" altLang="en-US" sz="1800" dirty="0">
                <a:latin typeface="Source Code Pro" panose="020B0309030403020204" pitchFamily="34" charset="0"/>
                <a:ea typeface="Source Code Pro" panose="020B0309030403020204" pitchFamily="34" charset="0"/>
              </a:rPr>
              <a:t>(</a:t>
            </a:r>
            <a:r>
              <a:rPr lang="en-US" altLang="en-US" sz="1800" dirty="0">
                <a:solidFill>
                  <a:srgbClr val="0432FF"/>
                </a:solidFill>
                <a:latin typeface="Source Code Pro" panose="020B0309030403020204" pitchFamily="34" charset="0"/>
                <a:ea typeface="Source Code Pro" panose="020B0309030403020204" pitchFamily="34" charset="0"/>
              </a:rPr>
              <a:t>"%s\n"</a:t>
            </a:r>
            <a:r>
              <a:rPr lang="en-US" altLang="en-US" sz="1800" dirty="0">
                <a:latin typeface="Source Code Pro" panose="020B0309030403020204" pitchFamily="34" charset="0"/>
                <a:ea typeface="Source Code Pro" panose="020B0309030403020204" pitchFamily="34" charset="0"/>
              </a:rPr>
              <a:t>, str); </a:t>
            </a:r>
            <a:r>
              <a:rPr lang="en-US" altLang="en-US" sz="1800" dirty="0">
                <a:solidFill>
                  <a:srgbClr val="00B050"/>
                </a:solidFill>
                <a:latin typeface="Source Code Pro" panose="020B0309030403020204" pitchFamily="34" charset="0"/>
                <a:ea typeface="Source Code Pro" panose="020B0309030403020204" pitchFamily="34" charset="0"/>
              </a:rPr>
              <a:t>// want to print </a:t>
            </a:r>
            <a:r>
              <a:rPr lang="en-US" altLang="en-US" sz="1800" dirty="0" err="1">
                <a:solidFill>
                  <a:srgbClr val="00B050"/>
                </a:solidFill>
                <a:latin typeface="Source Code Pro" panose="020B0309030403020204" pitchFamily="34" charset="0"/>
                <a:ea typeface="Source Code Pro" panose="020B0309030403020204" pitchFamily="34" charset="0"/>
              </a:rPr>
              <a:t>aaaa</a:t>
            </a:r>
            <a:endParaRPr lang="en-US" altLang="en-US" sz="1800" dirty="0">
              <a:solidFill>
                <a:srgbClr val="00B050"/>
              </a:solidFill>
              <a:latin typeface="Source Code Pro" panose="020B0309030403020204" pitchFamily="34" charset="0"/>
              <a:ea typeface="Source Code Pro" panose="020B0309030403020204" pitchFamily="34" charset="0"/>
            </a:endParaRPr>
          </a:p>
          <a:p>
            <a:pPr>
              <a:lnSpc>
                <a:spcPct val="70000"/>
              </a:lnSpc>
              <a:buNone/>
            </a:pPr>
            <a:r>
              <a:rPr lang="en-US" altLang="en-US" sz="1800" b="0" dirty="0">
                <a:latin typeface="Source Code Pro" panose="020B0309030403020204" pitchFamily="34" charset="0"/>
                <a:ea typeface="Source Code Pro" panose="020B0309030403020204" pitchFamily="34" charset="0"/>
              </a:rPr>
              <a:t>   return 0</a:t>
            </a: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00B050"/>
                </a:solidFill>
                <a:latin typeface="Source Code Pro" panose="020B0309030403020204" pitchFamily="34" charset="0"/>
                <a:ea typeface="Source Code Pro" panose="020B0309030403020204" pitchFamily="34" charset="0"/>
              </a:rPr>
              <a:t>// should free str, will soon</a:t>
            </a:r>
            <a:endParaRPr lang="en-US" altLang="en-US" sz="1800" b="0" dirty="0">
              <a:latin typeface="Source Code Pro" panose="020B0309030403020204" pitchFamily="34" charset="0"/>
              <a:ea typeface="Source Code Pro" panose="020B0309030403020204" pitchFamily="34" charset="0"/>
            </a:endParaRPr>
          </a:p>
          <a:p>
            <a:pPr>
              <a:lnSpc>
                <a:spcPct val="70000"/>
              </a:lnSpc>
              <a:buNone/>
            </a:pPr>
            <a:r>
              <a:rPr lang="en-US" altLang="en-US" sz="1800" b="0" dirty="0">
                <a:latin typeface="Source Code Pro" panose="020B0309030403020204" pitchFamily="34" charset="0"/>
                <a:ea typeface="Source Code Pro" panose="020B0309030403020204" pitchFamily="34" charset="0"/>
              </a:rPr>
              <a:t>}</a:t>
            </a:r>
          </a:p>
          <a:p>
            <a:pPr>
              <a:lnSpc>
                <a:spcPct val="70000"/>
              </a:lnSpc>
              <a:buNone/>
            </a:pPr>
            <a:endParaRPr lang="en-US" altLang="en-US" sz="2200" b="0" dirty="0">
              <a:latin typeface="Consolas" panose="020B0609020204030204" pitchFamily="49" charset="0"/>
            </a:endParaRPr>
          </a:p>
        </p:txBody>
      </p:sp>
    </p:spTree>
    <p:extLst>
      <p:ext uri="{BB962C8B-B14F-4D97-AF65-F5344CB8AC3E}">
        <p14:creationId xmlns:p14="http://schemas.microsoft.com/office/powerpoint/2010/main" val="41640602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9FC95-FE22-9640-CF72-1128AA89A511}"/>
            </a:ext>
          </a:extLst>
        </p:cNvPr>
        <p:cNvGrpSpPr/>
        <p:nvPr/>
      </p:nvGrpSpPr>
      <p:grpSpPr>
        <a:xfrm>
          <a:off x="0" y="0"/>
          <a:ext cx="0" cy="0"/>
          <a:chOff x="0" y="0"/>
          <a:chExt cx="0" cy="0"/>
        </a:xfrm>
      </p:grpSpPr>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0B814DDC-2FB7-37A1-0615-430DFA7FCEDF}"/>
              </a:ext>
            </a:extLst>
          </p:cNvPr>
          <p:cNvSpPr/>
          <p:nvPr>
            <p:custDataLst>
              <p:tags r:id="rId1"/>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5C2E26B1-79E3-D604-2F27-A9AF39A0D4BA}"/>
              </a:ext>
            </a:extLst>
          </p:cNvPr>
          <p:cNvSpPr/>
          <p:nvPr>
            <p:custDataLst>
              <p:tags r:id="rId2"/>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07E185A9-D477-A581-9A13-BB31582E72D3}"/>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33" name="Rectangle 32">
            <a:extLst>
              <a:ext uri="{FF2B5EF4-FFF2-40B4-BE49-F238E27FC236}">
                <a16:creationId xmlns:a16="http://schemas.microsoft.com/office/drawing/2014/main" id="{8FA3EF07-2ED0-9E0F-A814-9B0DFEB3A050}"/>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EB4CC3F8-CE9B-D200-BE47-6752E9FBEA7E}"/>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A1F565E1-1771-F742-E343-8BC9AEED4BE1}"/>
              </a:ext>
            </a:extLst>
          </p:cNvPr>
          <p:cNvSpPr/>
          <p:nvPr/>
        </p:nvSpPr>
        <p:spPr>
          <a:xfrm>
            <a:off x="8686800" y="1837014"/>
            <a:ext cx="381000" cy="1200329"/>
          </a:xfrm>
          <a:prstGeom prst="leftBrace">
            <a:avLst>
              <a:gd name="adj1" fmla="val 8333"/>
              <a:gd name="adj2" fmla="val 5890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37A26840-2EF9-A334-1033-DEEAA186B15D}"/>
              </a:ext>
            </a:extLst>
          </p:cNvPr>
          <p:cNvSpPr txBox="1"/>
          <p:nvPr/>
        </p:nvSpPr>
        <p:spPr>
          <a:xfrm>
            <a:off x="7903237" y="2360354"/>
            <a:ext cx="723276"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2E9DED0D-DCBF-5164-F9B5-D95D02812E3B}"/>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29" name="TextBox 28">
            <a:extLst>
              <a:ext uri="{FF2B5EF4-FFF2-40B4-BE49-F238E27FC236}">
                <a16:creationId xmlns:a16="http://schemas.microsoft.com/office/drawing/2014/main" id="{591EF85D-02D4-DB7D-D846-C0BCB999C5CF}"/>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213C05E4-F4FE-ABC2-E677-C2FD50BF1AEE}"/>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30" name="Left Brace 29">
            <a:extLst>
              <a:ext uri="{FF2B5EF4-FFF2-40B4-BE49-F238E27FC236}">
                <a16:creationId xmlns:a16="http://schemas.microsoft.com/office/drawing/2014/main" id="{4EF8FEB8-41C8-5E90-CB2B-96EADE1916D7}"/>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C816DAEE-8949-4ECF-E4A7-72652FEFE54F}"/>
              </a:ext>
            </a:extLst>
          </p:cNvPr>
          <p:cNvSpPr txBox="1"/>
          <p:nvPr/>
        </p:nvSpPr>
        <p:spPr>
          <a:xfrm>
            <a:off x="7908441" y="5116432"/>
            <a:ext cx="697628" cy="369332"/>
          </a:xfrm>
          <a:prstGeom prst="rect">
            <a:avLst/>
          </a:prstGeom>
          <a:noFill/>
        </p:spPr>
        <p:txBody>
          <a:bodyPr wrap="none" rtlCol="0">
            <a:spAutoFit/>
          </a:bodyPr>
          <a:lstStyle/>
          <a:p>
            <a:r>
              <a:rPr lang="en-US" dirty="0"/>
              <a:t>heap</a:t>
            </a:r>
          </a:p>
        </p:txBody>
      </p:sp>
      <p:sp>
        <p:nvSpPr>
          <p:cNvPr id="35" name="Freeform 34">
            <a:extLst>
              <a:ext uri="{FF2B5EF4-FFF2-40B4-BE49-F238E27FC236}">
                <a16:creationId xmlns:a16="http://schemas.microsoft.com/office/drawing/2014/main" id="{68D4CCFF-815C-42ED-1A42-18E9F7AF35A3}"/>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FEB7C7A4-E1B6-D736-D7BC-AE2566283E9E}"/>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Stack Segment Case Study: </a:t>
            </a:r>
            <a:r>
              <a:rPr lang="en-US" dirty="0">
                <a:latin typeface="Source Code Pro" panose="020B0309030403020204" pitchFamily="34" charset="0"/>
                <a:ea typeface="Source Code Pro" panose="020B0309030403020204" pitchFamily="34" charset="0"/>
              </a:rPr>
              <a:t>malloc</a:t>
            </a:r>
            <a:r>
              <a:rPr lang="en-US" dirty="0">
                <a:latin typeface="Source Sans 3" panose="020B0303030403020204" pitchFamily="34" charset="0"/>
              </a:rPr>
              <a:t> Heals</a:t>
            </a:r>
          </a:p>
        </p:txBody>
      </p:sp>
      <p:sp>
        <p:nvSpPr>
          <p:cNvPr id="9" name="TextBox 8">
            <a:extLst>
              <a:ext uri="{FF2B5EF4-FFF2-40B4-BE49-F238E27FC236}">
                <a16:creationId xmlns:a16="http://schemas.microsoft.com/office/drawing/2014/main" id="{1BC79CF6-F4A5-296D-BE93-48C4C4F9A17B}"/>
              </a:ext>
            </a:extLst>
          </p:cNvPr>
          <p:cNvSpPr txBox="1"/>
          <p:nvPr/>
        </p:nvSpPr>
        <p:spPr>
          <a:xfrm>
            <a:off x="0" y="1282852"/>
            <a:ext cx="9067800" cy="830997"/>
          </a:xfrm>
          <a:prstGeom prst="rect">
            <a:avLst/>
          </a:prstGeom>
          <a:noFill/>
        </p:spPr>
        <p:txBody>
          <a:bodyPr wrap="square" rtlCol="0">
            <a:spAutoFit/>
          </a:bodyPr>
          <a:lstStyle/>
          <a:p>
            <a:pPr algn="ctr"/>
            <a:r>
              <a:rPr lang="en-US" sz="2400" dirty="0">
                <a:latin typeface="Source Sans 3" panose="020B0303030403020204" pitchFamily="34" charset="0"/>
              </a:rPr>
              <a:t>Here's a </a:t>
            </a:r>
            <a:r>
              <a:rPr lang="en-US" sz="2400" b="1" dirty="0">
                <a:solidFill>
                  <a:schemeClr val="accent1"/>
                </a:solidFill>
                <a:latin typeface="Source Sans 3" panose="020B0303030403020204" pitchFamily="34" charset="0"/>
              </a:rPr>
              <a:t>working version</a:t>
            </a:r>
            <a:r>
              <a:rPr lang="en-US" sz="2400" dirty="0">
                <a:latin typeface="Source Sans 3" panose="020B0303030403020204" pitchFamily="34" charset="0"/>
              </a:rPr>
              <a:t> that repairs the problem by allocating the new string on the heap using </a:t>
            </a:r>
            <a:r>
              <a:rPr lang="en-US" sz="2400" b="1" dirty="0">
                <a:latin typeface="Source Code Pro" panose="020B0309030403020204" pitchFamily="34" charset="0"/>
                <a:ea typeface="Source Code Pro" panose="020B0309030403020204" pitchFamily="34" charset="0"/>
              </a:rPr>
              <a:t>malloc</a:t>
            </a:r>
            <a:r>
              <a:rPr lang="en-US" sz="2400" dirty="0">
                <a:latin typeface="Source Sans 3" panose="020B0303030403020204" pitchFamily="34" charset="0"/>
              </a:rPr>
              <a:t>.</a:t>
            </a:r>
          </a:p>
        </p:txBody>
      </p:sp>
      <p:sp>
        <p:nvSpPr>
          <p:cNvPr id="10" name="Rectangle 3">
            <a:extLst>
              <a:ext uri="{FF2B5EF4-FFF2-40B4-BE49-F238E27FC236}">
                <a16:creationId xmlns:a16="http://schemas.microsoft.com/office/drawing/2014/main" id="{64CF7F90-AB1B-FE56-16D4-D79DDE966EDB}"/>
              </a:ext>
            </a:extLst>
          </p:cNvPr>
          <p:cNvSpPr txBox="1">
            <a:spLocks noChangeArrowheads="1"/>
          </p:cNvSpPr>
          <p:nvPr/>
        </p:nvSpPr>
        <p:spPr bwMode="auto">
          <a:xfrm>
            <a:off x="1104899" y="2362201"/>
            <a:ext cx="6858001" cy="3810000"/>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create_string</a:t>
            </a:r>
            <a:r>
              <a:rPr lang="en-US" altLang="en-US" sz="1800" dirty="0">
                <a:latin typeface="Source Code Pro" panose="020B0309030403020204" pitchFamily="34" charset="0"/>
                <a:ea typeface="Source Code Pro" panose="020B0309030403020204" pitchFamily="34" charset="0"/>
              </a:rPr>
              <a:t>(char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 int num)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1" dirty="0">
                <a:solidFill>
                  <a:schemeClr val="accent1"/>
                </a:solidFill>
                <a:latin typeface="Source Code Pro" panose="020B0309030403020204" pitchFamily="34" charset="0"/>
                <a:ea typeface="Source Code Pro" panose="020B0309030403020204" pitchFamily="34" charset="0"/>
              </a:rPr>
              <a:t>char *</a:t>
            </a:r>
            <a:r>
              <a:rPr lang="en-US" altLang="en-US" sz="1800" b="1" dirty="0" err="1">
                <a:solidFill>
                  <a:schemeClr val="accent1"/>
                </a:solidFill>
                <a:latin typeface="Source Code Pro" panose="020B0309030403020204" pitchFamily="34" charset="0"/>
                <a:ea typeface="Source Code Pro" panose="020B0309030403020204" pitchFamily="34" charset="0"/>
              </a:rPr>
              <a:t>new_str</a:t>
            </a:r>
            <a:r>
              <a:rPr lang="en-US" altLang="en-US" sz="1800" b="1" dirty="0">
                <a:solidFill>
                  <a:schemeClr val="accent1"/>
                </a:solidFill>
                <a:latin typeface="Source Code Pro" panose="020B0309030403020204" pitchFamily="34" charset="0"/>
                <a:ea typeface="Source Code Pro" panose="020B0309030403020204" pitchFamily="34" charset="0"/>
              </a:rPr>
              <a:t> = malloc(num + 1);</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1" dirty="0">
                <a:solidFill>
                  <a:schemeClr val="accent1"/>
                </a:solidFill>
                <a:latin typeface="Source Code Pro" panose="020B0309030403020204" pitchFamily="34" charset="0"/>
                <a:ea typeface="Source Code Pro" panose="020B0309030403020204" pitchFamily="34" charset="0"/>
              </a:rPr>
              <a:t>assert(</a:t>
            </a:r>
            <a:r>
              <a:rPr lang="en-US" altLang="en-US" sz="1800" b="1" dirty="0" err="1">
                <a:solidFill>
                  <a:schemeClr val="accent1"/>
                </a:solidFill>
                <a:latin typeface="Source Code Pro" panose="020B0309030403020204" pitchFamily="34" charset="0"/>
                <a:ea typeface="Source Code Pro" panose="020B0309030403020204" pitchFamily="34" charset="0"/>
              </a:rPr>
              <a:t>new_str</a:t>
            </a:r>
            <a:r>
              <a:rPr lang="en-US" altLang="en-US" sz="1800" b="1" dirty="0">
                <a:solidFill>
                  <a:schemeClr val="accent1"/>
                </a:solidFill>
                <a:latin typeface="Source Code Pro" panose="020B0309030403020204" pitchFamily="34" charset="0"/>
                <a:ea typeface="Source Code Pro" panose="020B0309030403020204" pitchFamily="34" charset="0"/>
              </a:rPr>
              <a:t> != NULL);</a:t>
            </a:r>
          </a:p>
          <a:p>
            <a:pPr>
              <a:lnSpc>
                <a:spcPct val="70000"/>
              </a:lnSpc>
              <a:buNone/>
            </a:pPr>
            <a:r>
              <a:rPr lang="en-US" altLang="en-US" sz="1800" dirty="0">
                <a:latin typeface="Source Code Pro" panose="020B0309030403020204" pitchFamily="34" charset="0"/>
                <a:ea typeface="Source Code Pro" panose="020B0309030403020204" pitchFamily="34" charset="0"/>
              </a:rPr>
              <a:t>   for (size_t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0;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&lt; num; </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r>
              <a:rPr lang="en-US" altLang="en-US" sz="1800" dirty="0" err="1">
                <a:latin typeface="Source Code Pro" panose="020B0309030403020204" pitchFamily="34" charset="0"/>
                <a:ea typeface="Source Code Pro" panose="020B0309030403020204" pitchFamily="34" charset="0"/>
              </a:rPr>
              <a:t>i</a:t>
            </a:r>
            <a:r>
              <a:rPr lang="en-US" altLang="en-US" sz="1800" dirty="0">
                <a:latin typeface="Source Code Pro" panose="020B0309030403020204" pitchFamily="34" charset="0"/>
                <a:ea typeface="Source Code Pro" panose="020B0309030403020204" pitchFamily="34" charset="0"/>
              </a:rPr>
              <a:t>] = </a:t>
            </a:r>
            <a:r>
              <a:rPr lang="en-US" altLang="en-US" sz="1800" dirty="0" err="1">
                <a:latin typeface="Source Code Pro" panose="020B0309030403020204" pitchFamily="34" charset="0"/>
                <a:ea typeface="Source Code Pro" panose="020B0309030403020204" pitchFamily="34" charset="0"/>
              </a:rPr>
              <a:t>ch</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[num] = '\0';</a:t>
            </a:r>
          </a:p>
          <a:p>
            <a:pPr>
              <a:lnSpc>
                <a:spcPct val="70000"/>
              </a:lnSpc>
              <a:buNone/>
            </a:pPr>
            <a:r>
              <a:rPr lang="en-US" altLang="en-US" sz="1800" dirty="0">
                <a:latin typeface="Source Code Pro" panose="020B0309030403020204" pitchFamily="34" charset="0"/>
                <a:ea typeface="Source Code Pro" panose="020B0309030403020204" pitchFamily="34" charset="0"/>
              </a:rPr>
              <a:t>   return </a:t>
            </a:r>
            <a:r>
              <a:rPr lang="en-US" altLang="en-US" sz="1800" dirty="0" err="1">
                <a:latin typeface="Source Code Pro" panose="020B0309030403020204" pitchFamily="34" charset="0"/>
                <a:ea typeface="Source Code Pro" panose="020B0309030403020204" pitchFamily="34" charset="0"/>
              </a:rPr>
              <a:t>new_str</a:t>
            </a:r>
            <a:r>
              <a:rPr lang="en-US" altLang="en-US" sz="1800" dirty="0">
                <a:latin typeface="Source Code Pro" panose="020B0309030403020204" pitchFamily="34" charset="0"/>
                <a:ea typeface="Source Code Pro" panose="020B0309030403020204" pitchFamily="34" charset="0"/>
              </a:rPr>
              <a:t>;</a:t>
            </a:r>
          </a:p>
          <a:p>
            <a:pPr>
              <a:lnSpc>
                <a:spcPct val="70000"/>
              </a:lnSpc>
              <a:buNone/>
            </a:pPr>
            <a:r>
              <a:rPr lang="en-US" altLang="en-US" sz="1800" dirty="0">
                <a:latin typeface="Source Code Pro" panose="020B0309030403020204" pitchFamily="34" charset="0"/>
                <a:ea typeface="Source Code Pro" panose="020B0309030403020204" pitchFamily="34" charset="0"/>
              </a:rPr>
              <a:t>}</a:t>
            </a:r>
          </a:p>
          <a:p>
            <a:pPr>
              <a:lnSpc>
                <a:spcPct val="70000"/>
              </a:lnSpc>
              <a:buNone/>
            </a:pPr>
            <a:endParaRPr lang="en-US" altLang="en-US" sz="1800" dirty="0">
              <a:solidFill>
                <a:srgbClr val="FF0000"/>
              </a:solidFill>
              <a:latin typeface="Source Code Pro" panose="020B0309030403020204" pitchFamily="34" charset="0"/>
              <a:ea typeface="Source Code Pro" panose="020B0309030403020204" pitchFamily="34" charset="0"/>
            </a:endParaRPr>
          </a:p>
          <a:p>
            <a:pPr>
              <a:lnSpc>
                <a:spcPct val="70000"/>
              </a:lnSpc>
              <a:buNone/>
            </a:pPr>
            <a:r>
              <a:rPr lang="en-US" altLang="en-US" sz="1800" dirty="0">
                <a:latin typeface="Source Code Pro" panose="020B0309030403020204" pitchFamily="34" charset="0"/>
                <a:ea typeface="Source Code Pro" panose="020B0309030403020204" pitchFamily="34" charset="0"/>
              </a:rPr>
              <a:t>int</a:t>
            </a:r>
            <a:r>
              <a:rPr lang="en-US" altLang="en-US" sz="1800" b="0" dirty="0">
                <a:latin typeface="Source Code Pro" panose="020B0309030403020204" pitchFamily="34" charset="0"/>
                <a:ea typeface="Source Code Pro" panose="020B0309030403020204" pitchFamily="34" charset="0"/>
              </a:rPr>
              <a:t> </a:t>
            </a:r>
            <a:r>
              <a:rPr lang="en-US" altLang="en-US" sz="1800" dirty="0">
                <a:latin typeface="Source Code Pro" panose="020B0309030403020204" pitchFamily="34" charset="0"/>
                <a:ea typeface="Source Code Pro" panose="020B0309030403020204" pitchFamily="34" charset="0"/>
              </a:rPr>
              <a:t>main</a:t>
            </a:r>
            <a:r>
              <a:rPr lang="en-US" altLang="en-US" sz="1800" b="0" dirty="0">
                <a:latin typeface="Source Code Pro" panose="020B0309030403020204" pitchFamily="34" charset="0"/>
                <a:ea typeface="Source Code Pro" panose="020B0309030403020204" pitchFamily="34" charset="0"/>
              </a:rPr>
              <a:t>(int</a:t>
            </a:r>
            <a:r>
              <a:rPr lang="en-US" altLang="en-US" sz="1800" dirty="0">
                <a:latin typeface="Source Code Pro" panose="020B0309030403020204" pitchFamily="34" charset="0"/>
                <a:ea typeface="Source Code Pro" panose="020B0309030403020204" pitchFamily="34" charset="0"/>
              </a:rPr>
              <a:t> </a:t>
            </a:r>
            <a:r>
              <a:rPr lang="en-US" altLang="en-US" sz="1800" dirty="0" err="1">
                <a:latin typeface="Source Code Pro" panose="020B0309030403020204" pitchFamily="34" charset="0"/>
                <a:ea typeface="Source Code Pro" panose="020B0309030403020204" pitchFamily="34" charset="0"/>
              </a:rPr>
              <a:t>argc</a:t>
            </a:r>
            <a:r>
              <a:rPr lang="en-US" altLang="en-US" sz="1800" dirty="0">
                <a:latin typeface="Source Code Pro" panose="020B0309030403020204" pitchFamily="34" charset="0"/>
                <a:ea typeface="Source Code Pro" panose="020B0309030403020204" pitchFamily="34" charset="0"/>
              </a:rPr>
              <a:t>, char *</a:t>
            </a:r>
            <a:r>
              <a:rPr lang="en-US" altLang="en-US" sz="1800" dirty="0" err="1">
                <a:latin typeface="Source Code Pro" panose="020B0309030403020204" pitchFamily="34" charset="0"/>
                <a:ea typeface="Source Code Pro" panose="020B0309030403020204" pitchFamily="34" charset="0"/>
              </a:rPr>
              <a:t>argv</a:t>
            </a:r>
            <a:r>
              <a:rPr lang="en-US" altLang="en-US" sz="1800" dirty="0">
                <a:latin typeface="Source Code Pro" panose="020B0309030403020204" pitchFamily="34" charset="0"/>
                <a:ea typeface="Source Code Pro" panose="020B0309030403020204" pitchFamily="34" charset="0"/>
              </a:rPr>
              <a:t>[]</a:t>
            </a:r>
            <a:r>
              <a:rPr lang="en-US" altLang="en-US" sz="1800" b="0" dirty="0">
                <a:latin typeface="Source Code Pro" panose="020B0309030403020204" pitchFamily="34" charset="0"/>
                <a:ea typeface="Source Code Pro" panose="020B0309030403020204" pitchFamily="34" charset="0"/>
              </a:rPr>
              <a:t>) {</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b="0" dirty="0">
                <a:latin typeface="Source Code Pro" panose="020B0309030403020204" pitchFamily="34" charset="0"/>
                <a:ea typeface="Source Code Pro" panose="020B0309030403020204" pitchFamily="34" charset="0"/>
              </a:rPr>
              <a:t>char *str = </a:t>
            </a:r>
            <a:r>
              <a:rPr lang="en-US" altLang="en-US" sz="1800" b="0" dirty="0" err="1">
                <a:latin typeface="Source Code Pro" panose="020B0309030403020204" pitchFamily="34" charset="0"/>
                <a:ea typeface="Source Code Pro" panose="020B0309030403020204" pitchFamily="34" charset="0"/>
              </a:rPr>
              <a:t>create_string</a:t>
            </a:r>
            <a:r>
              <a:rPr lang="en-US" altLang="en-US" sz="1800" b="0" dirty="0">
                <a:latin typeface="Source Code Pro" panose="020B0309030403020204" pitchFamily="34" charset="0"/>
                <a:ea typeface="Source Code Pro" panose="020B0309030403020204" pitchFamily="34" charset="0"/>
              </a:rPr>
              <a:t>('a', 4);</a:t>
            </a:r>
          </a:p>
          <a:p>
            <a:pPr>
              <a:lnSpc>
                <a:spcPct val="70000"/>
              </a:lnSpc>
              <a:buNone/>
            </a:pPr>
            <a:r>
              <a:rPr lang="en-US" altLang="en-US" sz="1800" dirty="0">
                <a:latin typeface="Source Code Pro" panose="020B0309030403020204" pitchFamily="34" charset="0"/>
                <a:ea typeface="Source Code Pro" panose="020B0309030403020204" pitchFamily="34" charset="0"/>
              </a:rPr>
              <a:t>   </a:t>
            </a:r>
            <a:r>
              <a:rPr lang="en-US" altLang="en-US" sz="1800" dirty="0" err="1">
                <a:solidFill>
                  <a:srgbClr val="FF0000"/>
                </a:solidFill>
                <a:latin typeface="Source Code Pro" panose="020B0309030403020204" pitchFamily="34" charset="0"/>
                <a:ea typeface="Source Code Pro" panose="020B0309030403020204" pitchFamily="34" charset="0"/>
              </a:rPr>
              <a:t>printf</a:t>
            </a:r>
            <a:r>
              <a:rPr lang="en-US" altLang="en-US" sz="1800" dirty="0">
                <a:solidFill>
                  <a:srgbClr val="FF0000"/>
                </a:solidFill>
                <a:latin typeface="Source Code Pro" panose="020B0309030403020204" pitchFamily="34" charset="0"/>
                <a:ea typeface="Source Code Pro" panose="020B0309030403020204" pitchFamily="34" charset="0"/>
              </a:rPr>
              <a:t>("%s\n", str); // want to print </a:t>
            </a:r>
            <a:r>
              <a:rPr lang="en-US" altLang="en-US" sz="1800" dirty="0" err="1">
                <a:solidFill>
                  <a:srgbClr val="FF0000"/>
                </a:solidFill>
                <a:latin typeface="Source Code Pro" panose="020B0309030403020204" pitchFamily="34" charset="0"/>
                <a:ea typeface="Source Code Pro" panose="020B0309030403020204" pitchFamily="34" charset="0"/>
              </a:rPr>
              <a:t>aaaa</a:t>
            </a:r>
            <a:endParaRPr lang="en-US" altLang="en-US" sz="1800" dirty="0">
              <a:solidFill>
                <a:srgbClr val="00B050"/>
              </a:solidFill>
              <a:latin typeface="Source Code Pro" panose="020B0309030403020204" pitchFamily="34" charset="0"/>
              <a:ea typeface="Source Code Pro" panose="020B0309030403020204" pitchFamily="34" charset="0"/>
            </a:endParaRPr>
          </a:p>
          <a:p>
            <a:pPr>
              <a:lnSpc>
                <a:spcPct val="70000"/>
              </a:lnSpc>
              <a:buNone/>
            </a:pPr>
            <a:r>
              <a:rPr lang="en-US" altLang="en-US" sz="1800" b="0" dirty="0">
                <a:latin typeface="Source Code Pro" panose="020B0309030403020204" pitchFamily="34" charset="0"/>
                <a:ea typeface="Source Code Pro" panose="020B0309030403020204" pitchFamily="34" charset="0"/>
              </a:rPr>
              <a:t>   return 0</a:t>
            </a:r>
            <a:r>
              <a:rPr lang="en-US" altLang="en-US" sz="1800" dirty="0">
                <a:latin typeface="Source Code Pro" panose="020B0309030403020204" pitchFamily="34" charset="0"/>
                <a:ea typeface="Source Code Pro" panose="020B0309030403020204" pitchFamily="34" charset="0"/>
              </a:rPr>
              <a:t>; </a:t>
            </a:r>
            <a:r>
              <a:rPr lang="en-US" altLang="en-US" sz="1800" dirty="0">
                <a:solidFill>
                  <a:srgbClr val="00B050"/>
                </a:solidFill>
                <a:latin typeface="Source Code Pro" panose="020B0309030403020204" pitchFamily="34" charset="0"/>
                <a:ea typeface="Source Code Pro" panose="020B0309030403020204" pitchFamily="34" charset="0"/>
              </a:rPr>
              <a:t>// should free str, will soon</a:t>
            </a:r>
            <a:endParaRPr lang="en-US" altLang="en-US" sz="1800" b="0" dirty="0">
              <a:latin typeface="Source Code Pro" panose="020B0309030403020204" pitchFamily="34" charset="0"/>
              <a:ea typeface="Source Code Pro" panose="020B0309030403020204" pitchFamily="34" charset="0"/>
            </a:endParaRPr>
          </a:p>
          <a:p>
            <a:pPr>
              <a:lnSpc>
                <a:spcPct val="70000"/>
              </a:lnSpc>
              <a:buNone/>
            </a:pPr>
            <a:r>
              <a:rPr lang="en-US" altLang="en-US" sz="1800" b="0" dirty="0">
                <a:latin typeface="Source Code Pro" panose="020B0309030403020204" pitchFamily="34" charset="0"/>
                <a:ea typeface="Source Code Pro" panose="020B0309030403020204" pitchFamily="34" charset="0"/>
              </a:rPr>
              <a:t>}</a:t>
            </a:r>
          </a:p>
        </p:txBody>
      </p:sp>
    </p:spTree>
    <p:extLst>
      <p:ext uri="{BB962C8B-B14F-4D97-AF65-F5344CB8AC3E}">
        <p14:creationId xmlns:p14="http://schemas.microsoft.com/office/powerpoint/2010/main" val="963232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8194-8C28-CB48-905D-1BD5ED89025F}"/>
              </a:ext>
            </a:extLst>
          </p:cNvPr>
          <p:cNvSpPr>
            <a:spLocks noGrp="1"/>
          </p:cNvSpPr>
          <p:nvPr>
            <p:ph type="title"/>
          </p:nvPr>
        </p:nvSpPr>
        <p:spPr/>
        <p:txBody>
          <a:bodyPr/>
          <a:lstStyle/>
          <a:p>
            <a:r>
              <a:rPr lang="en-US" dirty="0"/>
              <a:t>Dynamic Memory Etude</a:t>
            </a:r>
          </a:p>
        </p:txBody>
      </p:sp>
      <p:sp>
        <p:nvSpPr>
          <p:cNvPr id="3" name="Content Placeholder 2">
            <a:extLst>
              <a:ext uri="{FF2B5EF4-FFF2-40B4-BE49-F238E27FC236}">
                <a16:creationId xmlns:a16="http://schemas.microsoft.com/office/drawing/2014/main" id="{208DF9A3-3F22-9447-B6FD-86D91D6C2E4F}"/>
              </a:ext>
            </a:extLst>
          </p:cNvPr>
          <p:cNvSpPr>
            <a:spLocks noGrp="1"/>
          </p:cNvSpPr>
          <p:nvPr>
            <p:ph idx="1"/>
          </p:nvPr>
        </p:nvSpPr>
        <p:spPr>
          <a:xfrm>
            <a:off x="152400" y="1295400"/>
            <a:ext cx="11811000" cy="5181600"/>
          </a:xfrm>
        </p:spPr>
        <p:txBody>
          <a:bodyPr/>
          <a:lstStyle/>
          <a:p>
            <a:pPr marL="0" indent="0" algn="ctr">
              <a:spcAft>
                <a:spcPts val="600"/>
              </a:spcAft>
              <a:buNone/>
            </a:pPr>
            <a:r>
              <a:rPr lang="en-US" dirty="0">
                <a:latin typeface="Source Sans 3" panose="020B0303030403020204" pitchFamily="34" charset="0"/>
              </a:rPr>
              <a:t>Let’s write a function that returns an array of the first </a:t>
            </a:r>
            <a:r>
              <a:rPr lang="en-US" b="1" dirty="0" err="1">
                <a:latin typeface="Source Code Pro" panose="020B0309030403020204" pitchFamily="34" charset="0"/>
                <a:ea typeface="Source Code Pro" panose="020B0309030403020204" pitchFamily="34" charset="0"/>
              </a:rPr>
              <a:t>len</a:t>
            </a:r>
            <a:r>
              <a:rPr lang="en-US" dirty="0">
                <a:latin typeface="Source Sans 3" panose="020B0303030403020204" pitchFamily="34" charset="0"/>
              </a:rPr>
              <a:t> multiples of </a:t>
            </a:r>
            <a:r>
              <a:rPr lang="en-US" b="1" dirty="0" err="1">
                <a:latin typeface="Source Code Pro" panose="020B0309030403020204" pitchFamily="34" charset="0"/>
                <a:ea typeface="Source Code Pro" panose="020B0309030403020204" pitchFamily="34" charset="0"/>
              </a:rPr>
              <a:t>mult</a:t>
            </a:r>
            <a:r>
              <a:rPr lang="en-US" dirty="0">
                <a:latin typeface="Source Sans 3" panose="020B0303030403020204" pitchFamily="34" charset="0"/>
              </a:rPr>
              <a:t>.</a:t>
            </a: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Source Sans 3" panose="020B0303030403020204" pitchFamily="34" charset="0"/>
                <a:cs typeface="Calibri" panose="020F0502020204030204" pitchFamily="34" charset="0"/>
              </a:rPr>
              <a:t>How should we declare and initialize </a:t>
            </a:r>
            <a:r>
              <a:rPr lang="en-US" b="1" dirty="0" err="1">
                <a:latin typeface="Source Code Pro" panose="020B0309030403020204" pitchFamily="34" charset="0"/>
                <a:ea typeface="Source Code Pro" panose="020B0309030403020204" pitchFamily="34" charset="0"/>
                <a:cs typeface="Consolas" panose="020B0609020204030204" pitchFamily="49" charset="0"/>
              </a:rPr>
              <a:t>arr</a:t>
            </a:r>
            <a:r>
              <a:rPr lang="en-US" dirty="0">
                <a:latin typeface="Source Sans 3" panose="020B0303030403020204" pitchFamily="34" charset="0"/>
                <a:cs typeface="Calibri" panose="020F0502020204030204" pitchFamily="34" charset="0"/>
              </a:rPr>
              <a:t>?</a:t>
            </a:r>
          </a:p>
        </p:txBody>
      </p:sp>
      <p:sp>
        <p:nvSpPr>
          <p:cNvPr id="7" name="TextBox 6">
            <a:extLst>
              <a:ext uri="{FF2B5EF4-FFF2-40B4-BE49-F238E27FC236}">
                <a16:creationId xmlns:a16="http://schemas.microsoft.com/office/drawing/2014/main" id="{651ED2F5-EDC0-4547-BAF1-62DFC2DB422C}"/>
              </a:ext>
            </a:extLst>
          </p:cNvPr>
          <p:cNvSpPr txBox="1"/>
          <p:nvPr/>
        </p:nvSpPr>
        <p:spPr>
          <a:xfrm>
            <a:off x="161202" y="5055072"/>
            <a:ext cx="8630889" cy="1421928"/>
          </a:xfrm>
          <a:prstGeom prst="rect">
            <a:avLst/>
          </a:prstGeom>
          <a:noFill/>
        </p:spPr>
        <p:txBody>
          <a:bodyPr wrap="none" rtlCol="0">
            <a:spAutoFit/>
          </a:bodyPr>
          <a:lstStyle/>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Source Code Pro" panose="020B0309030403020204" pitchFamily="34" charset="0"/>
                <a:ea typeface="Source Code Pro" panose="020B0309030403020204" pitchFamily="34" charset="0"/>
                <a:cs typeface="Consolas" panose="020B0609020204030204" pitchFamily="49" charset="0"/>
              </a:rPr>
              <a:t>int </a:t>
            </a:r>
            <a:r>
              <a:rPr lang="en-US" sz="2400" dirty="0" err="1">
                <a:latin typeface="Source Code Pro" panose="020B0309030403020204" pitchFamily="34" charset="0"/>
                <a:ea typeface="Source Code Pro" panose="020B0309030403020204" pitchFamily="34" charset="0"/>
                <a:cs typeface="Consolas" panose="020B0609020204030204" pitchFamily="49" charset="0"/>
              </a:rPr>
              <a:t>arr</a:t>
            </a:r>
            <a:r>
              <a:rPr lang="en-US" sz="2400" dirty="0">
                <a:latin typeface="Source Code Pro" panose="020B0309030403020204" pitchFamily="34" charset="0"/>
                <a:ea typeface="Source Code Pro" panose="020B0309030403020204" pitchFamily="34" charset="0"/>
                <a:cs typeface="Consolas" panose="020B0609020204030204" pitchFamily="49" charset="0"/>
              </a:rPr>
              <a:t>[</a:t>
            </a:r>
            <a:r>
              <a:rPr lang="en-US" sz="2400" dirty="0" err="1">
                <a:latin typeface="Source Code Pro" panose="020B0309030403020204" pitchFamily="34" charset="0"/>
                <a:ea typeface="Source Code Pro" panose="020B0309030403020204" pitchFamily="34" charset="0"/>
                <a:cs typeface="Consolas" panose="020B0609020204030204" pitchFamily="49" charset="0"/>
              </a:rPr>
              <a:t>len</a:t>
            </a:r>
            <a:r>
              <a:rPr lang="en-US" sz="2400" dirty="0">
                <a:latin typeface="Source Code Pro" panose="020B0309030403020204" pitchFamily="34" charset="0"/>
                <a:ea typeface="Source Code Pro" panose="020B0309030403020204" pitchFamily="34" charset="0"/>
                <a:cs typeface="Consolas" panose="020B0609020204030204" pitchFamily="49" charset="0"/>
              </a:rPr>
              <a:t>];</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Source Code Pro" panose="020B0309030403020204" pitchFamily="34" charset="0"/>
                <a:ea typeface="Source Code Pro" panose="020B0309030403020204" pitchFamily="34" charset="0"/>
                <a:cs typeface="Consolas" panose="020B0609020204030204" pitchFamily="49" charset="0"/>
              </a:rPr>
              <a:t>int </a:t>
            </a:r>
            <a:r>
              <a:rPr lang="en-US" sz="2400" dirty="0" err="1">
                <a:latin typeface="Source Code Pro" panose="020B0309030403020204" pitchFamily="34" charset="0"/>
                <a:ea typeface="Source Code Pro" panose="020B0309030403020204" pitchFamily="34" charset="0"/>
                <a:cs typeface="Consolas" panose="020B0609020204030204" pitchFamily="49" charset="0"/>
              </a:rPr>
              <a:t>arr</a:t>
            </a:r>
            <a:r>
              <a:rPr lang="en-US" sz="2400" dirty="0">
                <a:latin typeface="Source Code Pro" panose="020B0309030403020204" pitchFamily="34" charset="0"/>
                <a:ea typeface="Source Code Pro" panose="020B0309030403020204" pitchFamily="34" charset="0"/>
                <a:cs typeface="Consolas" panose="020B0609020204030204" pitchFamily="49" charset="0"/>
              </a:rPr>
              <a:t>[] = malloc(</a:t>
            </a:r>
            <a:r>
              <a:rPr lang="en-US" sz="2400" dirty="0" err="1">
                <a:latin typeface="Source Code Pro" panose="020B0309030403020204" pitchFamily="34" charset="0"/>
                <a:ea typeface="Source Code Pro" panose="020B0309030403020204" pitchFamily="34" charset="0"/>
                <a:cs typeface="Consolas" panose="020B0609020204030204" pitchFamily="49" charset="0"/>
              </a:rPr>
              <a:t>sizeof</a:t>
            </a:r>
            <a:r>
              <a:rPr lang="en-US" sz="2400" dirty="0">
                <a:latin typeface="Source Code Pro" panose="020B0309030403020204" pitchFamily="34" charset="0"/>
                <a:ea typeface="Source Code Pro" panose="020B0309030403020204" pitchFamily="34" charset="0"/>
                <a:cs typeface="Consolas" panose="020B0609020204030204" pitchFamily="49" charset="0"/>
              </a:rPr>
              <a:t>(int));</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Source Code Pro" panose="020B0309030403020204" pitchFamily="34" charset="0"/>
                <a:ea typeface="Source Code Pro" panose="020B0309030403020204" pitchFamily="34" charset="0"/>
                <a:cs typeface="Consolas" panose="020B0609020204030204" pitchFamily="49" charset="0"/>
              </a:rPr>
              <a:t>int *</a:t>
            </a:r>
            <a:r>
              <a:rPr lang="en-US" sz="2400" dirty="0" err="1">
                <a:latin typeface="Source Code Pro" panose="020B0309030403020204" pitchFamily="34" charset="0"/>
                <a:ea typeface="Source Code Pro" panose="020B0309030403020204" pitchFamily="34" charset="0"/>
                <a:cs typeface="Consolas" panose="020B0609020204030204" pitchFamily="49" charset="0"/>
              </a:rPr>
              <a:t>arr</a:t>
            </a:r>
            <a:r>
              <a:rPr lang="en-US" sz="2400" dirty="0">
                <a:latin typeface="Source Code Pro" panose="020B0309030403020204" pitchFamily="34" charset="0"/>
                <a:ea typeface="Source Code Pro" panose="020B0309030403020204" pitchFamily="34" charset="0"/>
                <a:cs typeface="Consolas" panose="020B0609020204030204" pitchFamily="49" charset="0"/>
              </a:rPr>
              <a:t> = malloc(</a:t>
            </a:r>
            <a:r>
              <a:rPr lang="en-US" sz="2400" dirty="0" err="1">
                <a:latin typeface="Source Code Pro" panose="020B0309030403020204" pitchFamily="34" charset="0"/>
                <a:ea typeface="Source Code Pro" panose="020B0309030403020204" pitchFamily="34" charset="0"/>
                <a:cs typeface="Consolas" panose="020B0609020204030204" pitchFamily="49" charset="0"/>
              </a:rPr>
              <a:t>len</a:t>
            </a:r>
            <a:r>
              <a:rPr lang="en-US" sz="2400" dirty="0">
                <a:latin typeface="Source Code Pro" panose="020B0309030403020204" pitchFamily="34" charset="0"/>
                <a:ea typeface="Source Code Pro" panose="020B0309030403020204" pitchFamily="34" charset="0"/>
                <a:cs typeface="Consolas" panose="020B0609020204030204" pitchFamily="49" charset="0"/>
              </a:rPr>
              <a:t> * </a:t>
            </a:r>
            <a:r>
              <a:rPr lang="en-US" sz="2400" dirty="0" err="1">
                <a:latin typeface="Source Code Pro" panose="020B0309030403020204" pitchFamily="34" charset="0"/>
                <a:ea typeface="Source Code Pro" panose="020B0309030403020204" pitchFamily="34" charset="0"/>
                <a:cs typeface="Consolas" panose="020B0609020204030204" pitchFamily="49" charset="0"/>
              </a:rPr>
              <a:t>sizeof</a:t>
            </a:r>
            <a:r>
              <a:rPr lang="en-US" sz="2400" dirty="0">
                <a:latin typeface="Source Code Pro" panose="020B0309030403020204" pitchFamily="34" charset="0"/>
                <a:ea typeface="Source Code Pro" panose="020B0309030403020204" pitchFamily="34" charset="0"/>
                <a:cs typeface="Consolas" panose="020B0609020204030204" pitchFamily="49" charset="0"/>
              </a:rPr>
              <a:t>(int));</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Source Code Pro" panose="020B0309030403020204" pitchFamily="34" charset="0"/>
                <a:ea typeface="Source Code Pro" panose="020B0309030403020204" pitchFamily="34" charset="0"/>
                <a:cs typeface="Consolas" panose="020B0609020204030204" pitchFamily="49" charset="0"/>
              </a:rPr>
              <a:t>int *</a:t>
            </a:r>
            <a:r>
              <a:rPr lang="en-US" sz="2400" dirty="0" err="1">
                <a:latin typeface="Source Code Pro" panose="020B0309030403020204" pitchFamily="34" charset="0"/>
                <a:ea typeface="Source Code Pro" panose="020B0309030403020204" pitchFamily="34" charset="0"/>
                <a:cs typeface="Consolas" panose="020B0609020204030204" pitchFamily="49" charset="0"/>
              </a:rPr>
              <a:t>arr</a:t>
            </a:r>
            <a:r>
              <a:rPr lang="en-US" sz="2400" dirty="0">
                <a:latin typeface="Source Code Pro" panose="020B0309030403020204" pitchFamily="34" charset="0"/>
                <a:ea typeface="Source Code Pro" panose="020B0309030403020204" pitchFamily="34" charset="0"/>
                <a:cs typeface="Consolas" panose="020B0609020204030204" pitchFamily="49" charset="0"/>
              </a:rPr>
              <a:t> = malloc((</a:t>
            </a:r>
            <a:r>
              <a:rPr lang="en-US" sz="2400" dirty="0" err="1">
                <a:latin typeface="Source Code Pro" panose="020B0309030403020204" pitchFamily="34" charset="0"/>
                <a:ea typeface="Source Code Pro" panose="020B0309030403020204" pitchFamily="34" charset="0"/>
                <a:cs typeface="Consolas" panose="020B0609020204030204" pitchFamily="49" charset="0"/>
              </a:rPr>
              <a:t>len</a:t>
            </a:r>
            <a:r>
              <a:rPr lang="en-US" sz="2400" dirty="0">
                <a:latin typeface="Source Code Pro" panose="020B0309030403020204" pitchFamily="34" charset="0"/>
                <a:ea typeface="Source Code Pro" panose="020B0309030403020204" pitchFamily="34" charset="0"/>
                <a:cs typeface="Consolas" panose="020B0609020204030204" pitchFamily="49" charset="0"/>
              </a:rPr>
              <a:t> + 1) * </a:t>
            </a:r>
            <a:r>
              <a:rPr lang="en-US" sz="2400" dirty="0" err="1">
                <a:latin typeface="Source Code Pro" panose="020B0309030403020204" pitchFamily="34" charset="0"/>
                <a:ea typeface="Source Code Pro" panose="020B0309030403020204" pitchFamily="34" charset="0"/>
                <a:cs typeface="Consolas" panose="020B0609020204030204" pitchFamily="49" charset="0"/>
              </a:rPr>
              <a:t>sizeof</a:t>
            </a:r>
            <a:r>
              <a:rPr lang="en-US" sz="2400" dirty="0">
                <a:latin typeface="Source Code Pro" panose="020B0309030403020204" pitchFamily="34" charset="0"/>
                <a:ea typeface="Source Code Pro" panose="020B0309030403020204" pitchFamily="34" charset="0"/>
                <a:cs typeface="Consolas" panose="020B0609020204030204" pitchFamily="49" charset="0"/>
              </a:rPr>
              <a:t>(int));</a:t>
            </a:r>
          </a:p>
        </p:txBody>
      </p:sp>
      <p:pic>
        <p:nvPicPr>
          <p:cNvPr id="4" name="Picture 3">
            <a:extLst>
              <a:ext uri="{FF2B5EF4-FFF2-40B4-BE49-F238E27FC236}">
                <a16:creationId xmlns:a16="http://schemas.microsoft.com/office/drawing/2014/main" id="{78A12E3B-1EBB-A7CB-3D75-F06788C5401E}"/>
              </a:ext>
            </a:extLst>
          </p:cNvPr>
          <p:cNvPicPr>
            <a:picLocks noChangeAspect="1"/>
          </p:cNvPicPr>
          <p:nvPr/>
        </p:nvPicPr>
        <p:blipFill>
          <a:blip r:embed="rId3"/>
          <a:stretch>
            <a:fillRect/>
          </a:stretch>
        </p:blipFill>
        <p:spPr>
          <a:xfrm>
            <a:off x="11074473" y="5689533"/>
            <a:ext cx="958502" cy="833329"/>
          </a:xfrm>
          <a:prstGeom prst="rect">
            <a:avLst/>
          </a:prstGeom>
        </p:spPr>
      </p:pic>
      <p:sp>
        <p:nvSpPr>
          <p:cNvPr id="6" name="TextBox 5">
            <a:extLst>
              <a:ext uri="{FF2B5EF4-FFF2-40B4-BE49-F238E27FC236}">
                <a16:creationId xmlns:a16="http://schemas.microsoft.com/office/drawing/2014/main" id="{3440761E-D852-0434-692C-239A5F50F211}"/>
              </a:ext>
            </a:extLst>
          </p:cNvPr>
          <p:cNvSpPr txBox="1"/>
          <p:nvPr/>
        </p:nvSpPr>
        <p:spPr>
          <a:xfrm>
            <a:off x="2926273" y="1970038"/>
            <a:ext cx="6263253" cy="2308324"/>
          </a:xfrm>
          <a:prstGeom prst="rect">
            <a:avLst/>
          </a:prstGeom>
          <a:noFill/>
          <a:ln>
            <a:solidFill>
              <a:schemeClr val="tx1"/>
            </a:solidFill>
            <a:prstDash val="dash"/>
          </a:ln>
        </p:spPr>
        <p:txBody>
          <a:bodyPr wrap="none" rtlCol="0">
            <a:spAutoFit/>
          </a:bodyPr>
          <a:lstStyle/>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int *</a:t>
            </a:r>
            <a:r>
              <a:rPr lang="en-US" dirty="0" err="1">
                <a:latin typeface="Source Code Pro" panose="020B0309030403020204" pitchFamily="34" charset="0"/>
                <a:ea typeface="Source Code Pro" panose="020B0309030403020204" pitchFamily="34" charset="0"/>
                <a:cs typeface="Consolas" panose="020B0609020204030204" pitchFamily="49" charset="0"/>
              </a:rPr>
              <a:t>array_of_multiples</a:t>
            </a:r>
            <a:r>
              <a:rPr lang="en-US" dirty="0">
                <a:latin typeface="Source Code Pro" panose="020B0309030403020204" pitchFamily="34" charset="0"/>
                <a:ea typeface="Source Code Pro" panose="020B0309030403020204" pitchFamily="34" charset="0"/>
                <a:cs typeface="Consolas" panose="020B0609020204030204" pitchFamily="49" charset="0"/>
              </a:rPr>
              <a:t>(int </a:t>
            </a:r>
            <a:r>
              <a:rPr lang="en-US" dirty="0" err="1">
                <a:latin typeface="Source Code Pro" panose="020B0309030403020204" pitchFamily="34" charset="0"/>
                <a:ea typeface="Source Code Pro" panose="020B0309030403020204" pitchFamily="34" charset="0"/>
                <a:cs typeface="Consolas" panose="020B0609020204030204" pitchFamily="49" charset="0"/>
              </a:rPr>
              <a:t>mult</a:t>
            </a:r>
            <a:r>
              <a:rPr lang="en-US" dirty="0">
                <a:latin typeface="Source Code Pro" panose="020B0309030403020204" pitchFamily="34" charset="0"/>
                <a:ea typeface="Source Code Pro" panose="020B0309030403020204" pitchFamily="34" charset="0"/>
                <a:cs typeface="Consolas" panose="020B0609020204030204" pitchFamily="49" charset="0"/>
              </a:rPr>
              <a:t>, int </a:t>
            </a:r>
            <a:r>
              <a:rPr lang="en-US" dirty="0" err="1">
                <a:latin typeface="Source Code Pro" panose="020B0309030403020204" pitchFamily="34" charset="0"/>
                <a:ea typeface="Source Code Pro" panose="020B0309030403020204" pitchFamily="34" charset="0"/>
                <a:cs typeface="Consolas" panose="020B0609020204030204" pitchFamily="49" charset="0"/>
              </a:rPr>
              <a:t>len</a:t>
            </a: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TODO: </a:t>
            </a:r>
            <a:r>
              <a:rPr lang="en-US" dirty="0" err="1">
                <a:solidFill>
                  <a:srgbClr val="00B050"/>
                </a:solidFill>
                <a:latin typeface="Source Code Pro" panose="020B0309030403020204" pitchFamily="34" charset="0"/>
                <a:ea typeface="Source Code Pro" panose="020B0309030403020204" pitchFamily="34" charset="0"/>
                <a:cs typeface="Consolas" panose="020B0609020204030204" pitchFamily="49" charset="0"/>
              </a:rPr>
              <a:t>arr</a:t>
            </a:r>
            <a:r>
              <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declaration here */</a:t>
            </a:r>
          </a:p>
          <a:p>
            <a:pPr marL="12700" algn="l">
              <a:spcBef>
                <a:spcPts val="0"/>
              </a:spcBef>
              <a:buNone/>
            </a:pPr>
            <a:endParaRPr lang="en-US" dirty="0">
              <a:latin typeface="Source Code Pro" panose="020B0309030403020204" pitchFamily="34" charset="0"/>
              <a:ea typeface="Source Code Pro" panose="020B0309030403020204" pitchFamily="34" charset="0"/>
              <a:cs typeface="Consolas" panose="020B0609020204030204" pitchFamily="49" charset="0"/>
            </a:endParaRP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for (size_t </a:t>
            </a:r>
            <a:r>
              <a:rPr lang="en-US" dirty="0" err="1">
                <a:latin typeface="Source Code Pro" panose="020B0309030403020204" pitchFamily="34" charset="0"/>
                <a:ea typeface="Source Code Pro" panose="020B0309030403020204" pitchFamily="34" charset="0"/>
                <a:cs typeface="Consolas" panose="020B0609020204030204" pitchFamily="49" charset="0"/>
              </a:rPr>
              <a:t>i</a:t>
            </a:r>
            <a:r>
              <a:rPr lang="en-US" dirty="0">
                <a:latin typeface="Source Code Pro" panose="020B0309030403020204" pitchFamily="34" charset="0"/>
                <a:ea typeface="Source Code Pro" panose="020B0309030403020204" pitchFamily="34" charset="0"/>
                <a:cs typeface="Consolas" panose="020B0609020204030204" pitchFamily="49" charset="0"/>
              </a:rPr>
              <a:t> = 0; </a:t>
            </a:r>
            <a:r>
              <a:rPr lang="en-US" dirty="0" err="1">
                <a:latin typeface="Source Code Pro" panose="020B0309030403020204" pitchFamily="34" charset="0"/>
                <a:ea typeface="Source Code Pro" panose="020B0309030403020204" pitchFamily="34" charset="0"/>
                <a:cs typeface="Consolas" panose="020B0609020204030204" pitchFamily="49" charset="0"/>
              </a:rPr>
              <a:t>i</a:t>
            </a:r>
            <a:r>
              <a:rPr lang="en-US" dirty="0">
                <a:latin typeface="Source Code Pro" panose="020B0309030403020204" pitchFamily="34" charset="0"/>
                <a:ea typeface="Source Code Pro" panose="020B0309030403020204" pitchFamily="34" charset="0"/>
                <a:cs typeface="Consolas" panose="020B0609020204030204" pitchFamily="49" charset="0"/>
              </a:rPr>
              <a:t> &lt; </a:t>
            </a:r>
            <a:r>
              <a:rPr lang="en-US" dirty="0" err="1">
                <a:latin typeface="Source Code Pro" panose="020B0309030403020204" pitchFamily="34" charset="0"/>
                <a:ea typeface="Source Code Pro" panose="020B0309030403020204" pitchFamily="34" charset="0"/>
                <a:cs typeface="Consolas" panose="020B0609020204030204" pitchFamily="49" charset="0"/>
              </a:rPr>
              <a:t>len</a:t>
            </a: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i</a:t>
            </a: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arr</a:t>
            </a:r>
            <a:r>
              <a:rPr lang="en-US" dirty="0">
                <a:latin typeface="Source Code Pro" panose="020B0309030403020204" pitchFamily="34" charset="0"/>
                <a:ea typeface="Source Code Pro" panose="020B0309030403020204" pitchFamily="34" charset="0"/>
                <a:cs typeface="Consolas" panose="020B0609020204030204" pitchFamily="49" charset="0"/>
              </a:rPr>
              <a:t>[</a:t>
            </a:r>
            <a:r>
              <a:rPr lang="en-US" dirty="0" err="1">
                <a:latin typeface="Source Code Pro" panose="020B0309030403020204" pitchFamily="34" charset="0"/>
                <a:ea typeface="Source Code Pro" panose="020B0309030403020204" pitchFamily="34" charset="0"/>
                <a:cs typeface="Consolas" panose="020B0609020204030204" pitchFamily="49" charset="0"/>
              </a:rPr>
              <a:t>i</a:t>
            </a:r>
            <a:r>
              <a:rPr lang="en-US" dirty="0">
                <a:latin typeface="Source Code Pro" panose="020B0309030403020204" pitchFamily="34" charset="0"/>
                <a:ea typeface="Source Code Pro" panose="020B0309030403020204" pitchFamily="34" charset="0"/>
                <a:cs typeface="Consolas" panose="020B0609020204030204" pitchFamily="49" charset="0"/>
              </a:rPr>
              <a:t>] = </a:t>
            </a:r>
            <a:r>
              <a:rPr lang="en-US" dirty="0" err="1">
                <a:latin typeface="Source Code Pro" panose="020B0309030403020204" pitchFamily="34" charset="0"/>
                <a:ea typeface="Source Code Pro" panose="020B0309030403020204" pitchFamily="34" charset="0"/>
                <a:cs typeface="Consolas" panose="020B0609020204030204" pitchFamily="49" charset="0"/>
              </a:rPr>
              <a:t>mult</a:t>
            </a:r>
            <a:r>
              <a:rPr lang="en-US" dirty="0">
                <a:latin typeface="Source Code Pro" panose="020B0309030403020204" pitchFamily="34" charset="0"/>
                <a:ea typeface="Source Code Pro" panose="020B0309030403020204" pitchFamily="34" charset="0"/>
                <a:cs typeface="Consolas" panose="020B0609020204030204" pitchFamily="49" charset="0"/>
              </a:rPr>
              <a:t> * (</a:t>
            </a:r>
            <a:r>
              <a:rPr lang="en-US" dirty="0" err="1">
                <a:latin typeface="Source Code Pro" panose="020B0309030403020204" pitchFamily="34" charset="0"/>
                <a:ea typeface="Source Code Pro" panose="020B0309030403020204" pitchFamily="34" charset="0"/>
                <a:cs typeface="Consolas" panose="020B0609020204030204" pitchFamily="49" charset="0"/>
              </a:rPr>
              <a:t>i</a:t>
            </a:r>
            <a:r>
              <a:rPr lang="en-US" dirty="0">
                <a:latin typeface="Source Code Pro" panose="020B0309030403020204" pitchFamily="34" charset="0"/>
                <a:ea typeface="Source Code Pro" panose="020B0309030403020204" pitchFamily="34" charset="0"/>
                <a:cs typeface="Consolas" panose="020B0609020204030204" pitchFamily="49" charset="0"/>
              </a:rPr>
              <a:t> + 1);</a:t>
            </a: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return </a:t>
            </a:r>
            <a:r>
              <a:rPr lang="en-US" dirty="0" err="1">
                <a:latin typeface="Source Code Pro" panose="020B0309030403020204" pitchFamily="34" charset="0"/>
                <a:ea typeface="Source Code Pro" panose="020B0309030403020204" pitchFamily="34" charset="0"/>
                <a:cs typeface="Consolas" panose="020B0609020204030204" pitchFamily="49" charset="0"/>
              </a:rPr>
              <a:t>arr</a:t>
            </a:r>
            <a:r>
              <a:rPr lang="en-US" dirty="0">
                <a:latin typeface="Source Code Pro" panose="020B0309030403020204" pitchFamily="34" charset="0"/>
                <a:ea typeface="Source Code Pro" panose="020B0309030403020204" pitchFamily="34" charset="0"/>
                <a:cs typeface="Consolas" panose="020B0609020204030204" pitchFamily="49" charset="0"/>
              </a:rPr>
              <a:t>;</a:t>
            </a: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a:t>
            </a:r>
          </a:p>
        </p:txBody>
      </p:sp>
      <p:sp>
        <p:nvSpPr>
          <p:cNvPr id="8" name="Oval 7">
            <a:extLst>
              <a:ext uri="{FF2B5EF4-FFF2-40B4-BE49-F238E27FC236}">
                <a16:creationId xmlns:a16="http://schemas.microsoft.com/office/drawing/2014/main" id="{4FC208D2-A966-6ACF-03F5-1C5FB938C885}"/>
              </a:ext>
            </a:extLst>
          </p:cNvPr>
          <p:cNvSpPr/>
          <p:nvPr/>
        </p:nvSpPr>
        <p:spPr>
          <a:xfrm>
            <a:off x="82824" y="5714999"/>
            <a:ext cx="602975" cy="419187"/>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2092"/>
              </a:solidFill>
            </a:endParaRPr>
          </a:p>
        </p:txBody>
      </p:sp>
      <p:sp>
        <p:nvSpPr>
          <p:cNvPr id="10" name="TextBox 9">
            <a:extLst>
              <a:ext uri="{FF2B5EF4-FFF2-40B4-BE49-F238E27FC236}">
                <a16:creationId xmlns:a16="http://schemas.microsoft.com/office/drawing/2014/main" id="{01DB00E6-4472-833B-D03A-AB80DBAB57C4}"/>
              </a:ext>
            </a:extLst>
          </p:cNvPr>
          <p:cNvSpPr txBox="1"/>
          <p:nvPr/>
        </p:nvSpPr>
        <p:spPr>
          <a:xfrm>
            <a:off x="6934200" y="3629645"/>
            <a:ext cx="4894611" cy="1602233"/>
          </a:xfrm>
          <a:prstGeom prst="rect">
            <a:avLst/>
          </a:prstGeom>
          <a:solidFill>
            <a:schemeClr val="bg1"/>
          </a:solidFill>
        </p:spPr>
        <p:txBody>
          <a:bodyPr wrap="square" rtlCol="0">
            <a:spAutoFit/>
          </a:bodyPr>
          <a:lstStyle/>
          <a:p>
            <a:pPr lvl="0" algn="ctr" fontAlgn="auto">
              <a:lnSpc>
                <a:spcPct val="90000"/>
              </a:lnSpc>
              <a:spcBef>
                <a:spcPts val="1000"/>
              </a:spcBef>
              <a:spcAft>
                <a:spcPts val="0"/>
              </a:spcAft>
            </a:pPr>
            <a:r>
              <a:rPr lang="en-US" dirty="0">
                <a:solidFill>
                  <a:prstClr val="black"/>
                </a:solidFill>
                <a:latin typeface="Source Sans 3" panose="020B0303030403020204" pitchFamily="34" charset="0"/>
              </a:rPr>
              <a:t>Declare a pointer to </a:t>
            </a:r>
            <a:r>
              <a:rPr lang="en-US" b="1" dirty="0">
                <a:solidFill>
                  <a:schemeClr val="accent1"/>
                </a:solidFill>
                <a:latin typeface="Source Sans 3" panose="020B0303030403020204" pitchFamily="34" charset="0"/>
              </a:rPr>
              <a:t>catch the heap-based address returned</a:t>
            </a:r>
            <a:r>
              <a:rPr lang="en-US" dirty="0">
                <a:solidFill>
                  <a:prstClr val="black"/>
                </a:solidFill>
                <a:latin typeface="Source Sans 3" panose="020B0303030403020204" pitchFamily="34" charset="0"/>
              </a:rPr>
              <a:t> by </a:t>
            </a:r>
            <a:r>
              <a:rPr lang="en-US" b="1" dirty="0">
                <a:latin typeface="Source Code Pro" panose="020B0309030403020204" pitchFamily="34" charset="0"/>
                <a:ea typeface="Source Code Pro" panose="020B0309030403020204" pitchFamily="34" charset="0"/>
              </a:rPr>
              <a:t>malloc</a:t>
            </a:r>
            <a:r>
              <a:rPr lang="en-US" dirty="0">
                <a:solidFill>
                  <a:prstClr val="black"/>
                </a:solidFill>
                <a:latin typeface="Source Sans 3" panose="020B0303030403020204" pitchFamily="34" charset="0"/>
              </a:rPr>
              <a:t>.</a:t>
            </a:r>
          </a:p>
          <a:p>
            <a:pPr lvl="0" algn="ctr" fontAlgn="auto">
              <a:lnSpc>
                <a:spcPct val="90000"/>
              </a:lnSpc>
              <a:spcBef>
                <a:spcPts val="1000"/>
              </a:spcBef>
              <a:spcAft>
                <a:spcPts val="0"/>
              </a:spcAft>
            </a:pPr>
            <a:r>
              <a:rPr lang="en-US" dirty="0">
                <a:solidFill>
                  <a:prstClr val="black"/>
                </a:solidFill>
                <a:latin typeface="Source Sans 3" panose="020B0303030403020204" pitchFamily="34" charset="0"/>
                <a:cs typeface="Consolas" panose="020B0609020204030204" pitchFamily="49" charset="0"/>
              </a:rPr>
              <a:t>Ensure </a:t>
            </a:r>
            <a:r>
              <a:rPr lang="en-US" b="1" dirty="0" err="1">
                <a:latin typeface="Source Code Pro" panose="020B0309030403020204" pitchFamily="34" charset="0"/>
                <a:ea typeface="Source Code Pro" panose="020B0309030403020204" pitchFamily="34" charset="0"/>
              </a:rPr>
              <a:t>malloc</a:t>
            </a:r>
            <a:r>
              <a:rPr lang="en-US" dirty="0" err="1">
                <a:solidFill>
                  <a:prstClr val="black"/>
                </a:solidFill>
                <a:latin typeface="Source Sans 3" panose="020B0303030403020204" pitchFamily="34" charset="0"/>
                <a:cs typeface="Consolas" panose="020B0609020204030204" pitchFamily="49" charset="0"/>
              </a:rPr>
              <a:t>'s</a:t>
            </a:r>
            <a:r>
              <a:rPr lang="en-US" dirty="0">
                <a:solidFill>
                  <a:prstClr val="black"/>
                </a:solidFill>
                <a:latin typeface="Source Sans 3" panose="020B0303030403020204" pitchFamily="34" charset="0"/>
                <a:cs typeface="Consolas" panose="020B0609020204030204" pitchFamily="49" charset="0"/>
              </a:rPr>
              <a:t> argument is the </a:t>
            </a:r>
            <a:r>
              <a:rPr lang="en-US" b="1" dirty="0">
                <a:solidFill>
                  <a:schemeClr val="accent1"/>
                </a:solidFill>
                <a:latin typeface="Source Sans 3" panose="020B0303030403020204" pitchFamily="34" charset="0"/>
                <a:cs typeface="Consolas" panose="020B0609020204030204" pitchFamily="49" charset="0"/>
              </a:rPr>
              <a:t>number of bytes</a:t>
            </a:r>
            <a:r>
              <a:rPr lang="en-US" dirty="0">
                <a:solidFill>
                  <a:prstClr val="black"/>
                </a:solidFill>
                <a:latin typeface="Source Sans 3" panose="020B0303030403020204" pitchFamily="34" charset="0"/>
                <a:cs typeface="Consolas" panose="020B0609020204030204" pitchFamily="49" charset="0"/>
              </a:rPr>
              <a:t> needed to fulfill the allocation request.</a:t>
            </a:r>
          </a:p>
          <a:p>
            <a:pPr lvl="0" algn="ctr" fontAlgn="auto">
              <a:lnSpc>
                <a:spcPct val="90000"/>
              </a:lnSpc>
              <a:spcBef>
                <a:spcPts val="1000"/>
              </a:spcBef>
              <a:spcAft>
                <a:spcPts val="0"/>
              </a:spcAft>
            </a:pPr>
            <a:r>
              <a:rPr lang="en-US" b="1" dirty="0">
                <a:solidFill>
                  <a:schemeClr val="accent1"/>
                </a:solidFill>
                <a:latin typeface="Source Sans 3" panose="020B0303030403020204" pitchFamily="34" charset="0"/>
                <a:cs typeface="Consolas" panose="020B0609020204030204" pitchFamily="49" charset="0"/>
              </a:rPr>
              <a:t>CS107 policy</a:t>
            </a:r>
            <a:r>
              <a:rPr lang="en-US" dirty="0">
                <a:solidFill>
                  <a:prstClr val="black"/>
                </a:solidFill>
                <a:latin typeface="Source Sans 3" panose="020B0303030403020204" pitchFamily="34" charset="0"/>
                <a:cs typeface="Consolas" panose="020B0609020204030204" pitchFamily="49" charset="0"/>
              </a:rPr>
              <a:t>: </a:t>
            </a:r>
            <a:r>
              <a:rPr lang="en-US" b="1" dirty="0">
                <a:latin typeface="Source Code Pro" panose="020B0309030403020204" pitchFamily="34" charset="0"/>
                <a:ea typeface="Source Code Pro" panose="020B0309030403020204" pitchFamily="34" charset="0"/>
                <a:cs typeface="Consolas" panose="020B0609020204030204" pitchFamily="49" charset="0"/>
              </a:rPr>
              <a:t>assert</a:t>
            </a:r>
            <a:r>
              <a:rPr lang="en-US" dirty="0">
                <a:solidFill>
                  <a:prstClr val="black"/>
                </a:solidFill>
                <a:latin typeface="Source Sans 3" panose="020B0303030403020204" pitchFamily="34" charset="0"/>
                <a:cs typeface="Consolas" panose="020B0609020204030204" pitchFamily="49" charset="0"/>
              </a:rPr>
              <a:t> the address is non-</a:t>
            </a:r>
            <a:r>
              <a:rPr lang="en-US" b="1" dirty="0">
                <a:solidFill>
                  <a:prstClr val="black"/>
                </a:solidFill>
                <a:latin typeface="Source Code Pro" panose="020B0309030403020204" pitchFamily="34" charset="0"/>
                <a:ea typeface="Source Code Pro" panose="020B0309030403020204" pitchFamily="34" charset="0"/>
                <a:cs typeface="Consolas" panose="020B0609020204030204" pitchFamily="49" charset="0"/>
              </a:rPr>
              <a:t>NULL</a:t>
            </a:r>
            <a:r>
              <a:rPr lang="en-US" dirty="0">
                <a:solidFill>
                  <a:prstClr val="black"/>
                </a:solidFill>
                <a:latin typeface="Source Sans 3" panose="020B0303030403020204" pitchFamily="34" charset="0"/>
                <a:cs typeface="Consolas" panose="020B0609020204030204" pitchFamily="49" charset="0"/>
              </a:rPr>
              <a:t>.</a:t>
            </a:r>
          </a:p>
        </p:txBody>
      </p:sp>
    </p:spTree>
    <p:extLst>
      <p:ext uri="{BB962C8B-B14F-4D97-AF65-F5344CB8AC3E}">
        <p14:creationId xmlns:p14="http://schemas.microsoft.com/office/powerpoint/2010/main" val="126609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dissolv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dissolve">
                                      <p:cBhvr>
                                        <p:cTn id="17" dur="500"/>
                                        <p:tgtEl>
                                          <p:spTgt spid="7">
                                            <p:txEl>
                                              <p:pRg st="0" end="0"/>
                                            </p:txEl>
                                          </p:spTgt>
                                        </p:tgtEl>
                                      </p:cBhvr>
                                    </p:animEffect>
                                  </p:childTnLst>
                                </p:cTn>
                              </p:par>
                              <p:par>
                                <p:cTn id="18" presetID="9" presetClass="entr" presetSubtype="0" fill="hold" nodeType="with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dissolve">
                                      <p:cBhvr>
                                        <p:cTn id="20" dur="500"/>
                                        <p:tgtEl>
                                          <p:spTgt spid="7">
                                            <p:txEl>
                                              <p:pRg st="1" end="1"/>
                                            </p:txEl>
                                          </p:spTgt>
                                        </p:tgtEl>
                                      </p:cBhvr>
                                    </p:animEffect>
                                  </p:childTnLst>
                                </p:cTn>
                              </p:par>
                              <p:par>
                                <p:cTn id="21" presetID="9" presetClass="entr" presetSubtype="0" fill="hold"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dissolve">
                                      <p:cBhvr>
                                        <p:cTn id="23" dur="500"/>
                                        <p:tgtEl>
                                          <p:spTgt spid="7">
                                            <p:txEl>
                                              <p:pRg st="2" end="2"/>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7">
                                            <p:txEl>
                                              <p:pRg st="3" end="3"/>
                                            </p:txEl>
                                          </p:spTgt>
                                        </p:tgtEl>
                                        <p:attrNameLst>
                                          <p:attrName>style.visibility</p:attrName>
                                        </p:attrNameLst>
                                      </p:cBhvr>
                                      <p:to>
                                        <p:strVal val="visible"/>
                                      </p:to>
                                    </p:set>
                                    <p:animEffect transition="in" filter="dissolve">
                                      <p:cBhvr>
                                        <p:cTn id="26" dur="500"/>
                                        <p:tgtEl>
                                          <p:spTgt spid="7">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dissolve">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dissolve">
                                      <p:cBhvr>
                                        <p:cTn id="36" dur="500"/>
                                        <p:tgtEl>
                                          <p:spTgt spid="10"/>
                                        </p:tgtEl>
                                      </p:cBhvr>
                                    </p:animEffect>
                                  </p:childTnLst>
                                </p:cTn>
                              </p:par>
                              <p:par>
                                <p:cTn id="37" presetID="9" presetClass="entr" presetSubtype="0" fill="hold" nodeType="with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animEffect transition="in" filter="dissolve">
                                      <p:cBhvr>
                                        <p:cTn id="39" dur="500"/>
                                        <p:tgtEl>
                                          <p:spTgt spid="10">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0">
                                            <p:txEl>
                                              <p:pRg st="1" end="1"/>
                                            </p:txEl>
                                          </p:spTgt>
                                        </p:tgtEl>
                                        <p:attrNameLst>
                                          <p:attrName>style.visibility</p:attrName>
                                        </p:attrNameLst>
                                      </p:cBhvr>
                                      <p:to>
                                        <p:strVal val="visible"/>
                                      </p:to>
                                    </p:set>
                                    <p:animEffect transition="in" filter="dissolve">
                                      <p:cBhvr>
                                        <p:cTn id="44" dur="500"/>
                                        <p:tgtEl>
                                          <p:spTgt spid="10">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1" nodeType="clickEffect">
                                  <p:stCondLst>
                                    <p:cond delay="0"/>
                                  </p:stCondLst>
                                  <p:childTnLst>
                                    <p:set>
                                      <p:cBhvr>
                                        <p:cTn id="48" dur="1" fill="hold">
                                          <p:stCondLst>
                                            <p:cond delay="0"/>
                                          </p:stCondLst>
                                        </p:cTn>
                                        <p:tgtEl>
                                          <p:spTgt spid="10">
                                            <p:txEl>
                                              <p:pRg st="2" end="2"/>
                                            </p:txEl>
                                          </p:spTgt>
                                        </p:tgtEl>
                                        <p:attrNameLst>
                                          <p:attrName>style.visibility</p:attrName>
                                        </p:attrNameLst>
                                      </p:cBhvr>
                                      <p:to>
                                        <p:strVal val="visible"/>
                                      </p:to>
                                    </p:set>
                                    <p:animEffect transition="in" filter="dissolve">
                                      <p:cBhvr>
                                        <p:cTn id="49"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P spid="8" grpId="0" animBg="1"/>
      <p:bldP spid="10" grpId="0" animBg="1"/>
      <p:bldP spid="10" grpId="1" uiExpand="1" build="allAtOnce"/>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4A688-8B6B-84FA-9EB3-E462ED061F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C26719-574F-2D2F-9A1A-F5DEA8BB1204}"/>
              </a:ext>
            </a:extLst>
          </p:cNvPr>
          <p:cNvSpPr>
            <a:spLocks noGrp="1"/>
          </p:cNvSpPr>
          <p:nvPr>
            <p:ph type="title"/>
          </p:nvPr>
        </p:nvSpPr>
        <p:spPr/>
        <p:txBody>
          <a:bodyPr/>
          <a:lstStyle/>
          <a:p>
            <a:r>
              <a:rPr lang="en-US" dirty="0"/>
              <a:t>Dynamic Memory Etude</a:t>
            </a:r>
          </a:p>
        </p:txBody>
      </p:sp>
      <p:sp>
        <p:nvSpPr>
          <p:cNvPr id="3" name="Content Placeholder 2">
            <a:extLst>
              <a:ext uri="{FF2B5EF4-FFF2-40B4-BE49-F238E27FC236}">
                <a16:creationId xmlns:a16="http://schemas.microsoft.com/office/drawing/2014/main" id="{AE0A7D3C-F486-DFD1-0DE6-AA60FC30AA3F}"/>
              </a:ext>
            </a:extLst>
          </p:cNvPr>
          <p:cNvSpPr>
            <a:spLocks noGrp="1"/>
          </p:cNvSpPr>
          <p:nvPr>
            <p:ph idx="1"/>
          </p:nvPr>
        </p:nvSpPr>
        <p:spPr>
          <a:xfrm>
            <a:off x="152400" y="1295400"/>
            <a:ext cx="11811000" cy="5562600"/>
          </a:xfrm>
        </p:spPr>
        <p:txBody>
          <a:bodyPr/>
          <a:lstStyle/>
          <a:p>
            <a:pPr marL="0" indent="0" algn="ctr">
              <a:spcAft>
                <a:spcPts val="600"/>
              </a:spcAft>
              <a:buNone/>
            </a:pPr>
            <a:r>
              <a:rPr lang="en-US" dirty="0">
                <a:latin typeface="Source Sans 3" panose="020B0303030403020204" pitchFamily="34" charset="0"/>
              </a:rPr>
              <a:t>Let's write a function that returns an array of the first </a:t>
            </a:r>
            <a:r>
              <a:rPr lang="en-US" b="1" dirty="0" err="1">
                <a:latin typeface="Source Code Pro" panose="020B0309030403020204" pitchFamily="34" charset="0"/>
                <a:ea typeface="Source Code Pro" panose="020B0309030403020204" pitchFamily="34" charset="0"/>
              </a:rPr>
              <a:t>len</a:t>
            </a:r>
            <a:r>
              <a:rPr lang="en-US" dirty="0">
                <a:latin typeface="Source Sans 3" panose="020B0303030403020204" pitchFamily="34" charset="0"/>
              </a:rPr>
              <a:t> multiples of </a:t>
            </a:r>
            <a:r>
              <a:rPr lang="en-US" b="1" dirty="0" err="1">
                <a:latin typeface="Source Code Pro" panose="020B0309030403020204" pitchFamily="34" charset="0"/>
                <a:ea typeface="Source Code Pro" panose="020B0309030403020204" pitchFamily="34" charset="0"/>
              </a:rPr>
              <a:t>mult</a:t>
            </a:r>
            <a:r>
              <a:rPr lang="en-US" dirty="0">
                <a:latin typeface="Source Sans 3" panose="020B0303030403020204" pitchFamily="34" charset="0"/>
              </a:rPr>
              <a:t>.</a:t>
            </a: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lgn="ctr">
              <a:buNone/>
            </a:pPr>
            <a:r>
              <a:rPr lang="en-US" sz="1800" dirty="0">
                <a:solidFill>
                  <a:prstClr val="black"/>
                </a:solidFill>
                <a:latin typeface="Source Sans 3" panose="020B0303030403020204" pitchFamily="34" charset="0"/>
                <a:cs typeface="Courier New" panose="02070309020205020404" pitchFamily="49" charset="0"/>
              </a:rPr>
              <a:t>If an allocation error occurs (e.g., the process is </a:t>
            </a:r>
            <a:r>
              <a:rPr lang="en-US" sz="1800" b="1" dirty="0">
                <a:solidFill>
                  <a:schemeClr val="accent1"/>
                </a:solidFill>
                <a:latin typeface="Source Sans 3" panose="020B0303030403020204" pitchFamily="34" charset="0"/>
                <a:cs typeface="Courier New" panose="02070309020205020404" pitchFamily="49" charset="0"/>
              </a:rPr>
              <a:t>out of heap memory</a:t>
            </a:r>
            <a:r>
              <a:rPr lang="en-US" sz="1800" dirty="0">
                <a:solidFill>
                  <a:prstClr val="black"/>
                </a:solidFill>
                <a:latin typeface="Source Sans 3" panose="020B0303030403020204" pitchFamily="34" charset="0"/>
                <a:cs typeface="Courier New" panose="02070309020205020404" pitchFamily="49" charset="0"/>
              </a:rPr>
              <a:t> or the heap has been </a:t>
            </a:r>
            <a:r>
              <a:rPr lang="en-US" sz="1800" b="1" dirty="0">
                <a:solidFill>
                  <a:schemeClr val="accent1"/>
                </a:solidFill>
                <a:latin typeface="Source Sans 3" panose="020B0303030403020204" pitchFamily="34" charset="0"/>
                <a:cs typeface="Courier New" panose="02070309020205020404" pitchFamily="49" charset="0"/>
              </a:rPr>
              <a:t>corrupted by flawed heap management</a:t>
            </a:r>
            <a:r>
              <a:rPr lang="en-US" sz="1800" dirty="0">
                <a:solidFill>
                  <a:prstClr val="black"/>
                </a:solidFill>
                <a:latin typeface="Source Sans 3" panose="020B0303030403020204" pitchFamily="34" charset="0"/>
                <a:cs typeface="Courier New" panose="02070309020205020404" pitchFamily="49" charset="0"/>
              </a:rPr>
              <a:t>), </a:t>
            </a:r>
            <a:r>
              <a:rPr lang="en-US" sz="1800" b="1" dirty="0">
                <a:latin typeface="Source Code Pro" panose="020B0309030403020204" pitchFamily="34" charset="0"/>
                <a:ea typeface="Source Code Pro" panose="020B0309030403020204" pitchFamily="34" charset="0"/>
                <a:cs typeface="Courier New" panose="02070309020205020404" pitchFamily="49" charset="0"/>
              </a:rPr>
              <a:t>malloc</a:t>
            </a:r>
            <a:r>
              <a:rPr lang="en-US" sz="1800" dirty="0">
                <a:solidFill>
                  <a:prstClr val="black"/>
                </a:solidFill>
                <a:latin typeface="Source Sans 3" panose="020B0303030403020204" pitchFamily="34" charset="0"/>
                <a:cs typeface="Courier New" panose="02070309020205020404" pitchFamily="49" charset="0"/>
              </a:rPr>
              <a:t> might return </a:t>
            </a:r>
            <a:r>
              <a:rPr lang="en-US" sz="1800" b="1" dirty="0">
                <a:solidFill>
                  <a:prstClr val="black"/>
                </a:solidFill>
                <a:latin typeface="Source Code Pro" panose="020B0309030403020204" pitchFamily="34" charset="0"/>
                <a:ea typeface="Source Code Pro" panose="020B0309030403020204" pitchFamily="34" charset="0"/>
                <a:cs typeface="Courier New" panose="02070309020205020404" pitchFamily="49" charset="0"/>
              </a:rPr>
              <a:t>NULL</a:t>
            </a:r>
            <a:r>
              <a:rPr lang="en-US" sz="1800" dirty="0">
                <a:solidFill>
                  <a:prstClr val="black"/>
                </a:solidFill>
                <a:latin typeface="Source Sans 3" panose="020B0303030403020204" pitchFamily="34" charset="0"/>
                <a:cs typeface="Courier New" panose="02070309020205020404" pitchFamily="49" charset="0"/>
              </a:rPr>
              <a:t>.</a:t>
            </a:r>
          </a:p>
          <a:p>
            <a:pPr marL="0" indent="0" algn="ctr">
              <a:buNone/>
            </a:pPr>
            <a:r>
              <a:rPr lang="en-US" sz="1800" b="1" dirty="0">
                <a:solidFill>
                  <a:prstClr val="black"/>
                </a:solidFill>
                <a:latin typeface="Source Code Pro" panose="020B0309030403020204" pitchFamily="34" charset="0"/>
                <a:ea typeface="Source Code Pro" panose="020B0309030403020204" pitchFamily="34" charset="0"/>
                <a:cs typeface="Courier New" panose="02070309020205020404" pitchFamily="49" charset="0"/>
              </a:rPr>
              <a:t>assert</a:t>
            </a:r>
            <a:r>
              <a:rPr lang="en-US" sz="1800" dirty="0">
                <a:solidFill>
                  <a:prstClr val="black"/>
                </a:solidFill>
                <a:cs typeface="Courier New" panose="02070309020205020404" pitchFamily="49" charset="0"/>
              </a:rPr>
              <a:t> will </a:t>
            </a:r>
            <a:r>
              <a:rPr lang="en-US" sz="1800" b="1" dirty="0">
                <a:solidFill>
                  <a:schemeClr val="accent1"/>
                </a:solidFill>
                <a:cs typeface="Courier New" panose="02070309020205020404" pitchFamily="49" charset="0"/>
              </a:rPr>
              <a:t>intentionally terminate the program</a:t>
            </a:r>
            <a:r>
              <a:rPr lang="en-US" sz="1800" dirty="0">
                <a:solidFill>
                  <a:prstClr val="black"/>
                </a:solidFill>
                <a:cs typeface="Courier New" panose="02070309020205020404" pitchFamily="49" charset="0"/>
              </a:rPr>
              <a:t> if the condition evaluates to </a:t>
            </a:r>
            <a:r>
              <a:rPr lang="en-US" sz="1800" b="1" dirty="0">
                <a:latin typeface="Source Code Pro" panose="020B0309030403020204" pitchFamily="34" charset="0"/>
                <a:ea typeface="Source Code Pro" panose="020B0309030403020204" pitchFamily="34" charset="0"/>
                <a:cs typeface="Courier New" panose="02070309020205020404" pitchFamily="49" charset="0"/>
              </a:rPr>
              <a:t>false</a:t>
            </a:r>
            <a:r>
              <a:rPr lang="en-US" sz="1800" dirty="0">
                <a:solidFill>
                  <a:prstClr val="black"/>
                </a:solidFill>
                <a:cs typeface="Courier New" panose="02070309020205020404" pitchFamily="49" charset="0"/>
              </a:rPr>
              <a:t>. Memory allocation errors are a big deal, and we should end the program the moment we see them. Otherwise, your program will proceed and likely crash in a much more anonymous manner that might not be easily traced back to a failed </a:t>
            </a:r>
            <a:r>
              <a:rPr lang="en-US" sz="1800" b="1" dirty="0">
                <a:latin typeface="Source Code Pro" panose="020B0309030403020204" pitchFamily="34" charset="0"/>
                <a:ea typeface="Source Code Pro" panose="020B0309030403020204" pitchFamily="34" charset="0"/>
                <a:cs typeface="Courier New" panose="02070309020205020404" pitchFamily="49" charset="0"/>
              </a:rPr>
              <a:t>malloc</a:t>
            </a:r>
            <a:r>
              <a:rPr lang="en-US" sz="1800" dirty="0">
                <a:solidFill>
                  <a:prstClr val="black"/>
                </a:solidFill>
                <a:cs typeface="Courier New" panose="02070309020205020404" pitchFamily="49" charset="0"/>
              </a:rPr>
              <a:t> call.</a:t>
            </a:r>
          </a:p>
          <a:p>
            <a:pPr marL="0" indent="0" algn="ctr">
              <a:buNone/>
            </a:pPr>
            <a:r>
              <a:rPr lang="en-US" sz="1800" dirty="0">
                <a:solidFill>
                  <a:prstClr val="black"/>
                </a:solidFill>
                <a:cs typeface="Courier New" panose="02070309020205020404" pitchFamily="49" charset="0"/>
              </a:rPr>
              <a:t>In practice, you </a:t>
            </a:r>
            <a:r>
              <a:rPr lang="en-US" sz="1800" b="1" dirty="0">
                <a:solidFill>
                  <a:schemeClr val="accent1"/>
                </a:solidFill>
                <a:cs typeface="Courier New" panose="02070309020205020404" pitchFamily="49" charset="0"/>
              </a:rPr>
              <a:t>never ship code</a:t>
            </a:r>
            <a:r>
              <a:rPr lang="en-US" sz="1800" dirty="0">
                <a:solidFill>
                  <a:prstClr val="black"/>
                </a:solidFill>
                <a:cs typeface="Courier New" panose="02070309020205020404" pitchFamily="49" charset="0"/>
              </a:rPr>
              <a:t> with active </a:t>
            </a:r>
            <a:r>
              <a:rPr lang="en-US" sz="1800" b="1" dirty="0">
                <a:solidFill>
                  <a:prstClr val="black"/>
                </a:solidFill>
                <a:latin typeface="Source Code Pro" panose="020B0309030403020204" pitchFamily="34" charset="0"/>
                <a:ea typeface="Source Code Pro" panose="020B0309030403020204" pitchFamily="34" charset="0"/>
                <a:cs typeface="Courier New" panose="02070309020205020404" pitchFamily="49" charset="0"/>
              </a:rPr>
              <a:t>assert</a:t>
            </a:r>
            <a:r>
              <a:rPr lang="en-US" sz="1800" dirty="0">
                <a:solidFill>
                  <a:prstClr val="black"/>
                </a:solidFill>
                <a:cs typeface="Courier New" panose="02070309020205020404" pitchFamily="49" charset="0"/>
              </a:rPr>
              <a:t> statements, but they are used during the development process to </a:t>
            </a:r>
            <a:r>
              <a:rPr lang="en-US" sz="1800" b="1" dirty="0">
                <a:solidFill>
                  <a:schemeClr val="accent1"/>
                </a:solidFill>
                <a:cs typeface="Courier New" panose="02070309020205020404" pitchFamily="49" charset="0"/>
              </a:rPr>
              <a:t>verify that certain expectations are being met</a:t>
            </a:r>
            <a:r>
              <a:rPr lang="en-US" sz="1800" dirty="0">
                <a:solidFill>
                  <a:prstClr val="black"/>
                </a:solidFill>
                <a:cs typeface="Courier New" panose="02070309020205020404" pitchFamily="49" charset="0"/>
              </a:rPr>
              <a:t> and minimize the chances of runtime surprises.  (The </a:t>
            </a:r>
            <a:r>
              <a:rPr lang="en-US" sz="1800" b="1" dirty="0">
                <a:solidFill>
                  <a:prstClr val="black"/>
                </a:solidFill>
                <a:latin typeface="Source Code Pro" panose="020B0309030403020204" pitchFamily="34" charset="0"/>
                <a:ea typeface="Source Code Pro" panose="020B0309030403020204" pitchFamily="34" charset="0"/>
                <a:cs typeface="Courier New" panose="02070309020205020404" pitchFamily="49" charset="0"/>
              </a:rPr>
              <a:t>assert</a:t>
            </a:r>
            <a:r>
              <a:rPr lang="en-US" sz="1800" dirty="0">
                <a:solidFill>
                  <a:prstClr val="black"/>
                </a:solidFill>
                <a:cs typeface="Courier New" panose="02070309020205020404" pitchFamily="49" charset="0"/>
              </a:rPr>
              <a:t> statements can be stripped out of the executable pretty easily during compilation.)</a:t>
            </a:r>
            <a:endParaRPr lang="en-US" sz="1800" b="1" dirty="0">
              <a:solidFill>
                <a:prstClr val="black"/>
              </a:solidFill>
              <a:cs typeface="Courier New" panose="02070309020205020404" pitchFamily="49" charset="0"/>
            </a:endParaRPr>
          </a:p>
          <a:p>
            <a:pPr marL="0" indent="0" algn="ctr">
              <a:buNone/>
            </a:pPr>
            <a:endParaRPr lang="en-US" sz="1800" dirty="0">
              <a:latin typeface="Source Sans 3" panose="020B030303040302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7FDC944D-ABA2-63CE-6AAE-8AA39FF19237}"/>
              </a:ext>
            </a:extLst>
          </p:cNvPr>
          <p:cNvSpPr txBox="1"/>
          <p:nvPr/>
        </p:nvSpPr>
        <p:spPr>
          <a:xfrm>
            <a:off x="2926273" y="1970038"/>
            <a:ext cx="6263253" cy="2308324"/>
          </a:xfrm>
          <a:prstGeom prst="rect">
            <a:avLst/>
          </a:prstGeom>
          <a:noFill/>
          <a:ln>
            <a:solidFill>
              <a:schemeClr val="tx1"/>
            </a:solidFill>
            <a:prstDash val="dash"/>
          </a:ln>
        </p:spPr>
        <p:txBody>
          <a:bodyPr wrap="none" rtlCol="0">
            <a:spAutoFit/>
          </a:bodyPr>
          <a:lstStyle/>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int *</a:t>
            </a:r>
            <a:r>
              <a:rPr lang="en-US" dirty="0" err="1">
                <a:latin typeface="Source Code Pro" panose="020B0309030403020204" pitchFamily="34" charset="0"/>
                <a:ea typeface="Source Code Pro" panose="020B0309030403020204" pitchFamily="34" charset="0"/>
                <a:cs typeface="Consolas" panose="020B0609020204030204" pitchFamily="49" charset="0"/>
              </a:rPr>
              <a:t>array_of_multiples</a:t>
            </a:r>
            <a:r>
              <a:rPr lang="en-US" dirty="0">
                <a:latin typeface="Source Code Pro" panose="020B0309030403020204" pitchFamily="34" charset="0"/>
                <a:ea typeface="Source Code Pro" panose="020B0309030403020204" pitchFamily="34" charset="0"/>
                <a:cs typeface="Consolas" panose="020B0609020204030204" pitchFamily="49" charset="0"/>
              </a:rPr>
              <a:t>(int </a:t>
            </a:r>
            <a:r>
              <a:rPr lang="en-US" dirty="0" err="1">
                <a:latin typeface="Source Code Pro" panose="020B0309030403020204" pitchFamily="34" charset="0"/>
                <a:ea typeface="Source Code Pro" panose="020B0309030403020204" pitchFamily="34" charset="0"/>
                <a:cs typeface="Consolas" panose="020B0609020204030204" pitchFamily="49" charset="0"/>
              </a:rPr>
              <a:t>mult</a:t>
            </a:r>
            <a:r>
              <a:rPr lang="en-US" dirty="0">
                <a:latin typeface="Source Code Pro" panose="020B0309030403020204" pitchFamily="34" charset="0"/>
                <a:ea typeface="Source Code Pro" panose="020B0309030403020204" pitchFamily="34" charset="0"/>
                <a:cs typeface="Consolas" panose="020B0609020204030204" pitchFamily="49" charset="0"/>
              </a:rPr>
              <a:t>, int </a:t>
            </a:r>
            <a:r>
              <a:rPr lang="en-US" dirty="0" err="1">
                <a:latin typeface="Source Code Pro" panose="020B0309030403020204" pitchFamily="34" charset="0"/>
                <a:ea typeface="Source Code Pro" panose="020B0309030403020204" pitchFamily="34" charset="0"/>
                <a:cs typeface="Consolas" panose="020B0609020204030204" pitchFamily="49" charset="0"/>
              </a:rPr>
              <a:t>len</a:t>
            </a: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int *</a:t>
            </a:r>
            <a:r>
              <a:rPr lang="en-US" dirty="0" err="1">
                <a:latin typeface="Source Code Pro" panose="020B0309030403020204" pitchFamily="34" charset="0"/>
                <a:ea typeface="Source Code Pro" panose="020B0309030403020204" pitchFamily="34" charset="0"/>
                <a:cs typeface="Consolas" panose="020B0609020204030204" pitchFamily="49" charset="0"/>
              </a:rPr>
              <a:t>arr</a:t>
            </a:r>
            <a:r>
              <a:rPr lang="en-US" dirty="0">
                <a:latin typeface="Source Code Pro" panose="020B0309030403020204" pitchFamily="34" charset="0"/>
                <a:ea typeface="Source Code Pro" panose="020B0309030403020204" pitchFamily="34" charset="0"/>
                <a:cs typeface="Consolas" panose="020B0609020204030204" pitchFamily="49" charset="0"/>
              </a:rPr>
              <a:t> = malloc(</a:t>
            </a:r>
            <a:r>
              <a:rPr lang="en-US" dirty="0" err="1">
                <a:latin typeface="Source Code Pro" panose="020B0309030403020204" pitchFamily="34" charset="0"/>
                <a:ea typeface="Source Code Pro" panose="020B0309030403020204" pitchFamily="34" charset="0"/>
                <a:cs typeface="Consolas" panose="020B0609020204030204" pitchFamily="49" charset="0"/>
              </a:rPr>
              <a:t>len</a:t>
            </a:r>
            <a:r>
              <a:rPr lang="en-US" dirty="0">
                <a:latin typeface="Source Code Pro" panose="020B0309030403020204" pitchFamily="34" charset="0"/>
                <a:ea typeface="Source Code Pro" panose="020B0309030403020204" pitchFamily="34" charset="0"/>
                <a:cs typeface="Consolas" panose="020B0609020204030204" pitchFamily="49" charset="0"/>
              </a:rPr>
              <a:t> * </a:t>
            </a:r>
            <a:r>
              <a:rPr lang="en-US" dirty="0" err="1">
                <a:latin typeface="Source Code Pro" panose="020B0309030403020204" pitchFamily="34" charset="0"/>
                <a:ea typeface="Source Code Pro" panose="020B0309030403020204" pitchFamily="34" charset="0"/>
                <a:cs typeface="Consolas" panose="020B0609020204030204" pitchFamily="49" charset="0"/>
              </a:rPr>
              <a:t>sizeof</a:t>
            </a:r>
            <a:r>
              <a:rPr lang="en-US" dirty="0">
                <a:latin typeface="Source Code Pro" panose="020B0309030403020204" pitchFamily="34" charset="0"/>
                <a:ea typeface="Source Code Pro" panose="020B0309030403020204" pitchFamily="34" charset="0"/>
                <a:cs typeface="Consolas" panose="020B0609020204030204" pitchFamily="49" charset="0"/>
              </a:rPr>
              <a:t>(int));</a:t>
            </a:r>
            <a:endPar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endParaRPr>
          </a:p>
          <a:p>
            <a:pPr marL="12700" algn="l">
              <a:spcBef>
                <a:spcPts val="0"/>
              </a:spcBef>
              <a:buNone/>
            </a:pPr>
            <a:endParaRPr lang="en-US" dirty="0">
              <a:latin typeface="Source Code Pro" panose="020B0309030403020204" pitchFamily="34" charset="0"/>
              <a:ea typeface="Source Code Pro" panose="020B0309030403020204" pitchFamily="34" charset="0"/>
              <a:cs typeface="Consolas" panose="020B0609020204030204" pitchFamily="49" charset="0"/>
            </a:endParaRP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for (</a:t>
            </a:r>
            <a:r>
              <a:rPr lang="en-US" altLang="en-US" dirty="0">
                <a:latin typeface="Source Code Pro" panose="020B0309030403020204" pitchFamily="34" charset="0"/>
                <a:ea typeface="Source Code Pro" panose="020B0309030403020204" pitchFamily="34" charset="0"/>
              </a:rPr>
              <a:t>size_t</a:t>
            </a: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i</a:t>
            </a:r>
            <a:r>
              <a:rPr lang="en-US" dirty="0">
                <a:latin typeface="Source Code Pro" panose="020B0309030403020204" pitchFamily="34" charset="0"/>
                <a:ea typeface="Source Code Pro" panose="020B0309030403020204" pitchFamily="34" charset="0"/>
                <a:cs typeface="Consolas" panose="020B0609020204030204" pitchFamily="49" charset="0"/>
              </a:rPr>
              <a:t> = 0; </a:t>
            </a:r>
            <a:r>
              <a:rPr lang="en-US" dirty="0" err="1">
                <a:latin typeface="Source Code Pro" panose="020B0309030403020204" pitchFamily="34" charset="0"/>
                <a:ea typeface="Source Code Pro" panose="020B0309030403020204" pitchFamily="34" charset="0"/>
                <a:cs typeface="Consolas" panose="020B0609020204030204" pitchFamily="49" charset="0"/>
              </a:rPr>
              <a:t>i</a:t>
            </a:r>
            <a:r>
              <a:rPr lang="en-US" dirty="0">
                <a:latin typeface="Source Code Pro" panose="020B0309030403020204" pitchFamily="34" charset="0"/>
                <a:ea typeface="Source Code Pro" panose="020B0309030403020204" pitchFamily="34" charset="0"/>
                <a:cs typeface="Consolas" panose="020B0609020204030204" pitchFamily="49" charset="0"/>
              </a:rPr>
              <a:t> &lt; </a:t>
            </a:r>
            <a:r>
              <a:rPr lang="en-US" dirty="0" err="1">
                <a:latin typeface="Source Code Pro" panose="020B0309030403020204" pitchFamily="34" charset="0"/>
                <a:ea typeface="Source Code Pro" panose="020B0309030403020204" pitchFamily="34" charset="0"/>
                <a:cs typeface="Consolas" panose="020B0609020204030204" pitchFamily="49" charset="0"/>
              </a:rPr>
              <a:t>len</a:t>
            </a: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i</a:t>
            </a: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arr</a:t>
            </a:r>
            <a:r>
              <a:rPr lang="en-US" dirty="0">
                <a:latin typeface="Source Code Pro" panose="020B0309030403020204" pitchFamily="34" charset="0"/>
                <a:ea typeface="Source Code Pro" panose="020B0309030403020204" pitchFamily="34" charset="0"/>
                <a:cs typeface="Consolas" panose="020B0609020204030204" pitchFamily="49" charset="0"/>
              </a:rPr>
              <a:t>[</a:t>
            </a:r>
            <a:r>
              <a:rPr lang="en-US" dirty="0" err="1">
                <a:latin typeface="Source Code Pro" panose="020B0309030403020204" pitchFamily="34" charset="0"/>
                <a:ea typeface="Source Code Pro" panose="020B0309030403020204" pitchFamily="34" charset="0"/>
                <a:cs typeface="Consolas" panose="020B0609020204030204" pitchFamily="49" charset="0"/>
              </a:rPr>
              <a:t>i</a:t>
            </a:r>
            <a:r>
              <a:rPr lang="en-US" dirty="0">
                <a:latin typeface="Source Code Pro" panose="020B0309030403020204" pitchFamily="34" charset="0"/>
                <a:ea typeface="Source Code Pro" panose="020B0309030403020204" pitchFamily="34" charset="0"/>
                <a:cs typeface="Consolas" panose="020B0609020204030204" pitchFamily="49" charset="0"/>
              </a:rPr>
              <a:t>] = </a:t>
            </a:r>
            <a:r>
              <a:rPr lang="en-US" dirty="0" err="1">
                <a:latin typeface="Source Code Pro" panose="020B0309030403020204" pitchFamily="34" charset="0"/>
                <a:ea typeface="Source Code Pro" panose="020B0309030403020204" pitchFamily="34" charset="0"/>
                <a:cs typeface="Consolas" panose="020B0609020204030204" pitchFamily="49" charset="0"/>
              </a:rPr>
              <a:t>mult</a:t>
            </a:r>
            <a:r>
              <a:rPr lang="en-US" dirty="0">
                <a:latin typeface="Source Code Pro" panose="020B0309030403020204" pitchFamily="34" charset="0"/>
                <a:ea typeface="Source Code Pro" panose="020B0309030403020204" pitchFamily="34" charset="0"/>
                <a:cs typeface="Consolas" panose="020B0609020204030204" pitchFamily="49" charset="0"/>
              </a:rPr>
              <a:t> * (</a:t>
            </a:r>
            <a:r>
              <a:rPr lang="en-US" dirty="0" err="1">
                <a:latin typeface="Source Code Pro" panose="020B0309030403020204" pitchFamily="34" charset="0"/>
                <a:ea typeface="Source Code Pro" panose="020B0309030403020204" pitchFamily="34" charset="0"/>
                <a:cs typeface="Consolas" panose="020B0609020204030204" pitchFamily="49" charset="0"/>
              </a:rPr>
              <a:t>i</a:t>
            </a:r>
            <a:r>
              <a:rPr lang="en-US" dirty="0">
                <a:latin typeface="Source Code Pro" panose="020B0309030403020204" pitchFamily="34" charset="0"/>
                <a:ea typeface="Source Code Pro" panose="020B0309030403020204" pitchFamily="34" charset="0"/>
                <a:cs typeface="Consolas" panose="020B0609020204030204" pitchFamily="49" charset="0"/>
              </a:rPr>
              <a:t> + 1);</a:t>
            </a: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return </a:t>
            </a:r>
            <a:r>
              <a:rPr lang="en-US" dirty="0" err="1">
                <a:latin typeface="Source Code Pro" panose="020B0309030403020204" pitchFamily="34" charset="0"/>
                <a:ea typeface="Source Code Pro" panose="020B0309030403020204" pitchFamily="34" charset="0"/>
                <a:cs typeface="Consolas" panose="020B0609020204030204" pitchFamily="49" charset="0"/>
              </a:rPr>
              <a:t>arr</a:t>
            </a:r>
            <a:r>
              <a:rPr lang="en-US" dirty="0">
                <a:latin typeface="Source Code Pro" panose="020B0309030403020204" pitchFamily="34" charset="0"/>
                <a:ea typeface="Source Code Pro" panose="020B0309030403020204" pitchFamily="34" charset="0"/>
                <a:cs typeface="Consolas" panose="020B0609020204030204" pitchFamily="49" charset="0"/>
              </a:rPr>
              <a:t>;</a:t>
            </a: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a:t>
            </a:r>
          </a:p>
        </p:txBody>
      </p:sp>
      <p:sp>
        <p:nvSpPr>
          <p:cNvPr id="9" name="TextBox 8">
            <a:extLst>
              <a:ext uri="{FF2B5EF4-FFF2-40B4-BE49-F238E27FC236}">
                <a16:creationId xmlns:a16="http://schemas.microsoft.com/office/drawing/2014/main" id="{439A8473-EA6C-0902-663F-B72EED02B0B5}"/>
              </a:ext>
            </a:extLst>
          </p:cNvPr>
          <p:cNvSpPr txBox="1"/>
          <p:nvPr/>
        </p:nvSpPr>
        <p:spPr>
          <a:xfrm>
            <a:off x="2926273" y="2514600"/>
            <a:ext cx="3368230" cy="369332"/>
          </a:xfrm>
          <a:prstGeom prst="rect">
            <a:avLst/>
          </a:prstGeom>
          <a:noFill/>
          <a:ln>
            <a:noFill/>
            <a:prstDash val="dash"/>
          </a:ln>
        </p:spPr>
        <p:txBody>
          <a:bodyPr wrap="none" rtlCol="0">
            <a:spAutoFit/>
          </a:bodyPr>
          <a:lstStyle/>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assert(</a:t>
            </a:r>
            <a:r>
              <a:rPr lang="en-US" dirty="0" err="1">
                <a:latin typeface="Source Code Pro" panose="020B0309030403020204" pitchFamily="34" charset="0"/>
                <a:ea typeface="Source Code Pro" panose="020B0309030403020204" pitchFamily="34" charset="0"/>
                <a:cs typeface="Consolas" panose="020B0609020204030204" pitchFamily="49" charset="0"/>
              </a:rPr>
              <a:t>arr</a:t>
            </a:r>
            <a:r>
              <a:rPr lang="en-US" dirty="0">
                <a:latin typeface="Source Code Pro" panose="020B0309030403020204" pitchFamily="34" charset="0"/>
                <a:ea typeface="Source Code Pro" panose="020B0309030403020204" pitchFamily="34" charset="0"/>
                <a:cs typeface="Consolas" panose="020B0609020204030204" pitchFamily="49" charset="0"/>
              </a:rPr>
              <a:t> != NULL);</a:t>
            </a:r>
            <a:endPar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endParaRPr>
          </a:p>
        </p:txBody>
      </p:sp>
    </p:spTree>
    <p:extLst>
      <p:ext uri="{BB962C8B-B14F-4D97-AF65-F5344CB8AC3E}">
        <p14:creationId xmlns:p14="http://schemas.microsoft.com/office/powerpoint/2010/main" val="850406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dissolv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dissolve">
                                      <p:cBhvr>
                                        <p:cTn id="12" dur="500"/>
                                        <p:tgtEl>
                                          <p:spTgt spid="3">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dissolv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D3A65-000B-39B0-9514-F109D41F44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90B3E3-27A5-8D68-25ED-9CEF41CAF3B5}"/>
              </a:ext>
            </a:extLst>
          </p:cNvPr>
          <p:cNvSpPr>
            <a:spLocks noGrp="1"/>
          </p:cNvSpPr>
          <p:nvPr>
            <p:ph type="title"/>
          </p:nvPr>
        </p:nvSpPr>
        <p:spPr/>
        <p:txBody>
          <a:bodyPr/>
          <a:lstStyle/>
          <a:p>
            <a:r>
              <a:rPr lang="en-US" dirty="0"/>
              <a:t>Dynamic Memory Etude</a:t>
            </a:r>
          </a:p>
        </p:txBody>
      </p:sp>
      <p:sp>
        <p:nvSpPr>
          <p:cNvPr id="3" name="Content Placeholder 2">
            <a:extLst>
              <a:ext uri="{FF2B5EF4-FFF2-40B4-BE49-F238E27FC236}">
                <a16:creationId xmlns:a16="http://schemas.microsoft.com/office/drawing/2014/main" id="{ED6080F3-87F4-B4A2-5F86-29B94B48001D}"/>
              </a:ext>
            </a:extLst>
          </p:cNvPr>
          <p:cNvSpPr>
            <a:spLocks noGrp="1"/>
          </p:cNvSpPr>
          <p:nvPr>
            <p:ph idx="1"/>
          </p:nvPr>
        </p:nvSpPr>
        <p:spPr>
          <a:xfrm>
            <a:off x="152400" y="1295400"/>
            <a:ext cx="11811000" cy="5562600"/>
          </a:xfrm>
        </p:spPr>
        <p:txBody>
          <a:bodyPr/>
          <a:lstStyle/>
          <a:p>
            <a:pPr marL="0" indent="0" algn="ctr">
              <a:spcAft>
                <a:spcPts val="600"/>
              </a:spcAft>
              <a:buNone/>
            </a:pPr>
            <a:r>
              <a:rPr lang="en-US" dirty="0">
                <a:latin typeface="Source Sans 3" panose="020B0303030403020204" pitchFamily="34" charset="0"/>
              </a:rPr>
              <a:t>Let's write a function that returns an array of the first </a:t>
            </a:r>
            <a:r>
              <a:rPr lang="en-US" b="1" dirty="0" err="1">
                <a:latin typeface="Source Code Pro" panose="020B0309030403020204" pitchFamily="34" charset="0"/>
                <a:ea typeface="Source Code Pro" panose="020B0309030403020204" pitchFamily="34" charset="0"/>
              </a:rPr>
              <a:t>len</a:t>
            </a:r>
            <a:r>
              <a:rPr lang="en-US" dirty="0">
                <a:latin typeface="Source Sans 3" panose="020B0303030403020204" pitchFamily="34" charset="0"/>
              </a:rPr>
              <a:t> multiples of </a:t>
            </a:r>
            <a:r>
              <a:rPr lang="en-US" b="1" dirty="0" err="1">
                <a:latin typeface="Source Code Pro" panose="020B0309030403020204" pitchFamily="34" charset="0"/>
                <a:ea typeface="Source Code Pro" panose="020B0309030403020204" pitchFamily="34" charset="0"/>
              </a:rPr>
              <a:t>mult</a:t>
            </a:r>
            <a:r>
              <a:rPr lang="en-US" dirty="0">
                <a:latin typeface="Source Sans 3" panose="020B0303030403020204" pitchFamily="34" charset="0"/>
              </a:rPr>
              <a:t>.</a:t>
            </a: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lgn="ctr">
              <a:buNone/>
            </a:pPr>
            <a:r>
              <a:rPr lang="en-US" sz="1800" dirty="0">
                <a:solidFill>
                  <a:prstClr val="black"/>
                </a:solidFill>
                <a:latin typeface="Source Sans 3" panose="020B0303030403020204" pitchFamily="34" charset="0"/>
                <a:cs typeface="Courier New" panose="02070309020205020404" pitchFamily="49" charset="0"/>
              </a:rPr>
              <a:t>If an allocation error occurs (e.g., the process is </a:t>
            </a:r>
            <a:r>
              <a:rPr lang="en-US" sz="1800" b="1" dirty="0">
                <a:solidFill>
                  <a:schemeClr val="accent1"/>
                </a:solidFill>
                <a:latin typeface="Source Sans 3" panose="020B0303030403020204" pitchFamily="34" charset="0"/>
                <a:cs typeface="Courier New" panose="02070309020205020404" pitchFamily="49" charset="0"/>
              </a:rPr>
              <a:t>out of heap memory</a:t>
            </a:r>
            <a:r>
              <a:rPr lang="en-US" sz="1800" dirty="0">
                <a:solidFill>
                  <a:prstClr val="black"/>
                </a:solidFill>
                <a:latin typeface="Source Sans 3" panose="020B0303030403020204" pitchFamily="34" charset="0"/>
                <a:cs typeface="Courier New" panose="02070309020205020404" pitchFamily="49" charset="0"/>
              </a:rPr>
              <a:t> or the heap has been </a:t>
            </a:r>
            <a:r>
              <a:rPr lang="en-US" sz="1800" b="1" dirty="0">
                <a:solidFill>
                  <a:schemeClr val="accent1"/>
                </a:solidFill>
                <a:latin typeface="Source Sans 3" panose="020B0303030403020204" pitchFamily="34" charset="0"/>
                <a:cs typeface="Courier New" panose="02070309020205020404" pitchFamily="49" charset="0"/>
              </a:rPr>
              <a:t>corrupted by flawed heap management</a:t>
            </a:r>
            <a:r>
              <a:rPr lang="en-US" sz="1800" dirty="0">
                <a:solidFill>
                  <a:prstClr val="black"/>
                </a:solidFill>
                <a:latin typeface="Source Sans 3" panose="020B0303030403020204" pitchFamily="34" charset="0"/>
                <a:cs typeface="Courier New" panose="02070309020205020404" pitchFamily="49" charset="0"/>
              </a:rPr>
              <a:t>), </a:t>
            </a:r>
            <a:r>
              <a:rPr lang="en-US" sz="1800" b="1" dirty="0">
                <a:latin typeface="Source Code Pro" panose="020B0309030403020204" pitchFamily="34" charset="0"/>
                <a:ea typeface="Source Code Pro" panose="020B0309030403020204" pitchFamily="34" charset="0"/>
                <a:cs typeface="Courier New" panose="02070309020205020404" pitchFamily="49" charset="0"/>
              </a:rPr>
              <a:t>malloc</a:t>
            </a:r>
            <a:r>
              <a:rPr lang="en-US" sz="1800" dirty="0">
                <a:solidFill>
                  <a:prstClr val="black"/>
                </a:solidFill>
                <a:latin typeface="Source Sans 3" panose="020B0303030403020204" pitchFamily="34" charset="0"/>
                <a:cs typeface="Courier New" panose="02070309020205020404" pitchFamily="49" charset="0"/>
              </a:rPr>
              <a:t> might return </a:t>
            </a:r>
            <a:r>
              <a:rPr lang="en-US" sz="1800" b="1" dirty="0">
                <a:solidFill>
                  <a:prstClr val="black"/>
                </a:solidFill>
                <a:latin typeface="Source Code Pro" panose="020B0309030403020204" pitchFamily="34" charset="0"/>
                <a:ea typeface="Source Code Pro" panose="020B0309030403020204" pitchFamily="34" charset="0"/>
                <a:cs typeface="Courier New" panose="02070309020205020404" pitchFamily="49" charset="0"/>
              </a:rPr>
              <a:t>NULL</a:t>
            </a:r>
            <a:r>
              <a:rPr lang="en-US" sz="1800" dirty="0">
                <a:solidFill>
                  <a:prstClr val="black"/>
                </a:solidFill>
                <a:latin typeface="Source Sans 3" panose="020B0303030403020204" pitchFamily="34" charset="0"/>
                <a:cs typeface="Courier New" panose="02070309020205020404" pitchFamily="49" charset="0"/>
              </a:rPr>
              <a:t>.</a:t>
            </a:r>
          </a:p>
          <a:p>
            <a:pPr marL="0" indent="0" algn="ctr">
              <a:buNone/>
            </a:pPr>
            <a:r>
              <a:rPr lang="en-US" sz="1800" b="1" dirty="0">
                <a:solidFill>
                  <a:prstClr val="black"/>
                </a:solidFill>
                <a:latin typeface="Source Code Pro" panose="020B0309030403020204" pitchFamily="34" charset="0"/>
                <a:ea typeface="Source Code Pro" panose="020B0309030403020204" pitchFamily="34" charset="0"/>
                <a:cs typeface="Courier New" panose="02070309020205020404" pitchFamily="49" charset="0"/>
              </a:rPr>
              <a:t>assert</a:t>
            </a:r>
            <a:r>
              <a:rPr lang="en-US" sz="1800" dirty="0">
                <a:solidFill>
                  <a:prstClr val="black"/>
                </a:solidFill>
                <a:cs typeface="Courier New" panose="02070309020205020404" pitchFamily="49" charset="0"/>
              </a:rPr>
              <a:t> will </a:t>
            </a:r>
            <a:r>
              <a:rPr lang="en-US" sz="1800" b="1" dirty="0">
                <a:solidFill>
                  <a:schemeClr val="accent1"/>
                </a:solidFill>
                <a:cs typeface="Courier New" panose="02070309020205020404" pitchFamily="49" charset="0"/>
              </a:rPr>
              <a:t>intentionally terminate the program</a:t>
            </a:r>
            <a:r>
              <a:rPr lang="en-US" sz="1800" dirty="0">
                <a:solidFill>
                  <a:prstClr val="black"/>
                </a:solidFill>
                <a:cs typeface="Courier New" panose="02070309020205020404" pitchFamily="49" charset="0"/>
              </a:rPr>
              <a:t> if the condition evaluates to </a:t>
            </a:r>
            <a:r>
              <a:rPr lang="en-US" sz="1800" b="1" dirty="0">
                <a:latin typeface="Source Code Pro" panose="020B0309030403020204" pitchFamily="34" charset="0"/>
                <a:ea typeface="Source Code Pro" panose="020B0309030403020204" pitchFamily="34" charset="0"/>
                <a:cs typeface="Courier New" panose="02070309020205020404" pitchFamily="49" charset="0"/>
              </a:rPr>
              <a:t>false</a:t>
            </a:r>
            <a:r>
              <a:rPr lang="en-US" sz="1800" dirty="0">
                <a:solidFill>
                  <a:prstClr val="black"/>
                </a:solidFill>
                <a:cs typeface="Courier New" panose="02070309020205020404" pitchFamily="49" charset="0"/>
              </a:rPr>
              <a:t>.  Memory allocation errors are a big deal, and we should end the program the moment we see them. Otherwise, your program will proceed and likely crash in a much more anonymous manner that might not be easily traced back to a failed </a:t>
            </a:r>
            <a:r>
              <a:rPr lang="en-US" sz="1800" b="1" dirty="0">
                <a:latin typeface="Source Code Pro" panose="020B0309030403020204" pitchFamily="34" charset="0"/>
                <a:ea typeface="Source Code Pro" panose="020B0309030403020204" pitchFamily="34" charset="0"/>
                <a:cs typeface="Courier New" panose="02070309020205020404" pitchFamily="49" charset="0"/>
              </a:rPr>
              <a:t>malloc</a:t>
            </a:r>
            <a:r>
              <a:rPr lang="en-US" sz="1800" dirty="0">
                <a:solidFill>
                  <a:prstClr val="black"/>
                </a:solidFill>
                <a:cs typeface="Courier New" panose="02070309020205020404" pitchFamily="49" charset="0"/>
              </a:rPr>
              <a:t> call.</a:t>
            </a:r>
          </a:p>
          <a:p>
            <a:pPr marL="0" indent="0" algn="ctr">
              <a:buNone/>
            </a:pPr>
            <a:r>
              <a:rPr lang="en-US" sz="1800" dirty="0">
                <a:solidFill>
                  <a:prstClr val="black"/>
                </a:solidFill>
                <a:cs typeface="Courier New" panose="02070309020205020404" pitchFamily="49" charset="0"/>
              </a:rPr>
              <a:t>In practice, you </a:t>
            </a:r>
            <a:r>
              <a:rPr lang="en-US" sz="1800" b="1" dirty="0">
                <a:solidFill>
                  <a:schemeClr val="accent1"/>
                </a:solidFill>
                <a:cs typeface="Courier New" panose="02070309020205020404" pitchFamily="49" charset="0"/>
              </a:rPr>
              <a:t>never ship code</a:t>
            </a:r>
            <a:r>
              <a:rPr lang="en-US" sz="1800" dirty="0">
                <a:solidFill>
                  <a:prstClr val="black"/>
                </a:solidFill>
                <a:cs typeface="Courier New" panose="02070309020205020404" pitchFamily="49" charset="0"/>
              </a:rPr>
              <a:t> with active </a:t>
            </a:r>
            <a:r>
              <a:rPr lang="en-US" sz="1800" b="1" dirty="0">
                <a:solidFill>
                  <a:prstClr val="black"/>
                </a:solidFill>
                <a:latin typeface="Source Code Pro" panose="020B0309030403020204" pitchFamily="34" charset="0"/>
                <a:ea typeface="Source Code Pro" panose="020B0309030403020204" pitchFamily="34" charset="0"/>
                <a:cs typeface="Courier New" panose="02070309020205020404" pitchFamily="49" charset="0"/>
              </a:rPr>
              <a:t>assert</a:t>
            </a:r>
            <a:r>
              <a:rPr lang="en-US" sz="1800" dirty="0">
                <a:solidFill>
                  <a:prstClr val="black"/>
                </a:solidFill>
                <a:cs typeface="Courier New" panose="02070309020205020404" pitchFamily="49" charset="0"/>
              </a:rPr>
              <a:t> statements, but they are used during the development process to </a:t>
            </a:r>
            <a:r>
              <a:rPr lang="en-US" sz="1800" b="1" dirty="0">
                <a:solidFill>
                  <a:schemeClr val="accent1"/>
                </a:solidFill>
                <a:cs typeface="Courier New" panose="02070309020205020404" pitchFamily="49" charset="0"/>
              </a:rPr>
              <a:t>verify that certain expectations are being met</a:t>
            </a:r>
            <a:r>
              <a:rPr lang="en-US" sz="1800" dirty="0">
                <a:solidFill>
                  <a:prstClr val="black"/>
                </a:solidFill>
                <a:cs typeface="Courier New" panose="02070309020205020404" pitchFamily="49" charset="0"/>
              </a:rPr>
              <a:t> and minimize the chances of runtime surprises.  (The </a:t>
            </a:r>
            <a:r>
              <a:rPr lang="en-US" sz="1800" b="1" dirty="0">
                <a:solidFill>
                  <a:prstClr val="black"/>
                </a:solidFill>
                <a:latin typeface="Source Code Pro" panose="020B0309030403020204" pitchFamily="34" charset="0"/>
                <a:ea typeface="Source Code Pro" panose="020B0309030403020204" pitchFamily="34" charset="0"/>
                <a:cs typeface="Courier New" panose="02070309020205020404" pitchFamily="49" charset="0"/>
              </a:rPr>
              <a:t>assert</a:t>
            </a:r>
            <a:r>
              <a:rPr lang="en-US" sz="1800" dirty="0">
                <a:solidFill>
                  <a:prstClr val="black"/>
                </a:solidFill>
                <a:cs typeface="Courier New" panose="02070309020205020404" pitchFamily="49" charset="0"/>
              </a:rPr>
              <a:t> statements can be stripped out of the executable pretty easily during compilation.)</a:t>
            </a:r>
            <a:endParaRPr lang="en-US" sz="1800" b="1" dirty="0">
              <a:solidFill>
                <a:prstClr val="black"/>
              </a:solidFill>
              <a:cs typeface="Courier New" panose="02070309020205020404" pitchFamily="49" charset="0"/>
            </a:endParaRPr>
          </a:p>
          <a:p>
            <a:pPr marL="0" indent="0" algn="ctr">
              <a:buNone/>
            </a:pPr>
            <a:endParaRPr lang="en-US" sz="1800" dirty="0">
              <a:latin typeface="Source Sans 3" panose="020B030303040302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59A577B8-D375-5AF7-B0F0-8EF0A936D84D}"/>
              </a:ext>
            </a:extLst>
          </p:cNvPr>
          <p:cNvSpPr txBox="1"/>
          <p:nvPr/>
        </p:nvSpPr>
        <p:spPr>
          <a:xfrm>
            <a:off x="2926273" y="1970038"/>
            <a:ext cx="6263253" cy="2308324"/>
          </a:xfrm>
          <a:prstGeom prst="rect">
            <a:avLst/>
          </a:prstGeom>
          <a:noFill/>
          <a:ln>
            <a:solidFill>
              <a:schemeClr val="tx1"/>
            </a:solidFill>
            <a:prstDash val="dash"/>
          </a:ln>
        </p:spPr>
        <p:txBody>
          <a:bodyPr wrap="none" rtlCol="0">
            <a:spAutoFit/>
          </a:bodyPr>
          <a:lstStyle/>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int *</a:t>
            </a:r>
            <a:r>
              <a:rPr lang="en-US" dirty="0" err="1">
                <a:latin typeface="Source Code Pro" panose="020B0309030403020204" pitchFamily="34" charset="0"/>
                <a:ea typeface="Source Code Pro" panose="020B0309030403020204" pitchFamily="34" charset="0"/>
                <a:cs typeface="Consolas" panose="020B0609020204030204" pitchFamily="49" charset="0"/>
              </a:rPr>
              <a:t>array_of_multiples</a:t>
            </a:r>
            <a:r>
              <a:rPr lang="en-US" dirty="0">
                <a:latin typeface="Source Code Pro" panose="020B0309030403020204" pitchFamily="34" charset="0"/>
                <a:ea typeface="Source Code Pro" panose="020B0309030403020204" pitchFamily="34" charset="0"/>
                <a:cs typeface="Consolas" panose="020B0609020204030204" pitchFamily="49" charset="0"/>
              </a:rPr>
              <a:t>(int </a:t>
            </a:r>
            <a:r>
              <a:rPr lang="en-US" dirty="0" err="1">
                <a:latin typeface="Source Code Pro" panose="020B0309030403020204" pitchFamily="34" charset="0"/>
                <a:ea typeface="Source Code Pro" panose="020B0309030403020204" pitchFamily="34" charset="0"/>
                <a:cs typeface="Consolas" panose="020B0609020204030204" pitchFamily="49" charset="0"/>
              </a:rPr>
              <a:t>mult</a:t>
            </a:r>
            <a:r>
              <a:rPr lang="en-US" dirty="0">
                <a:latin typeface="Source Code Pro" panose="020B0309030403020204" pitchFamily="34" charset="0"/>
                <a:ea typeface="Source Code Pro" panose="020B0309030403020204" pitchFamily="34" charset="0"/>
                <a:cs typeface="Consolas" panose="020B0609020204030204" pitchFamily="49" charset="0"/>
              </a:rPr>
              <a:t>, int </a:t>
            </a:r>
            <a:r>
              <a:rPr lang="en-US" dirty="0" err="1">
                <a:latin typeface="Source Code Pro" panose="020B0309030403020204" pitchFamily="34" charset="0"/>
                <a:ea typeface="Source Code Pro" panose="020B0309030403020204" pitchFamily="34" charset="0"/>
                <a:cs typeface="Consolas" panose="020B0609020204030204" pitchFamily="49" charset="0"/>
              </a:rPr>
              <a:t>len</a:t>
            </a: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int *</a:t>
            </a:r>
            <a:r>
              <a:rPr lang="en-US" dirty="0" err="1">
                <a:latin typeface="Source Code Pro" panose="020B0309030403020204" pitchFamily="34" charset="0"/>
                <a:ea typeface="Source Code Pro" panose="020B0309030403020204" pitchFamily="34" charset="0"/>
                <a:cs typeface="Consolas" panose="020B0609020204030204" pitchFamily="49" charset="0"/>
              </a:rPr>
              <a:t>arr</a:t>
            </a:r>
            <a:r>
              <a:rPr lang="en-US" dirty="0">
                <a:latin typeface="Source Code Pro" panose="020B0309030403020204" pitchFamily="34" charset="0"/>
                <a:ea typeface="Source Code Pro" panose="020B0309030403020204" pitchFamily="34" charset="0"/>
                <a:cs typeface="Consolas" panose="020B0609020204030204" pitchFamily="49" charset="0"/>
              </a:rPr>
              <a:t> = malloc(</a:t>
            </a:r>
            <a:r>
              <a:rPr lang="en-US" dirty="0" err="1">
                <a:latin typeface="Source Code Pro" panose="020B0309030403020204" pitchFamily="34" charset="0"/>
                <a:ea typeface="Source Code Pro" panose="020B0309030403020204" pitchFamily="34" charset="0"/>
                <a:cs typeface="Consolas" panose="020B0609020204030204" pitchFamily="49" charset="0"/>
              </a:rPr>
              <a:t>len</a:t>
            </a:r>
            <a:r>
              <a:rPr lang="en-US" dirty="0">
                <a:latin typeface="Source Code Pro" panose="020B0309030403020204" pitchFamily="34" charset="0"/>
                <a:ea typeface="Source Code Pro" panose="020B0309030403020204" pitchFamily="34" charset="0"/>
                <a:cs typeface="Consolas" panose="020B0609020204030204" pitchFamily="49" charset="0"/>
              </a:rPr>
              <a:t> * </a:t>
            </a:r>
            <a:r>
              <a:rPr lang="en-US" dirty="0" err="1">
                <a:latin typeface="Source Code Pro" panose="020B0309030403020204" pitchFamily="34" charset="0"/>
                <a:ea typeface="Source Code Pro" panose="020B0309030403020204" pitchFamily="34" charset="0"/>
                <a:cs typeface="Consolas" panose="020B0609020204030204" pitchFamily="49" charset="0"/>
              </a:rPr>
              <a:t>sizeof</a:t>
            </a:r>
            <a:r>
              <a:rPr lang="en-US" dirty="0">
                <a:latin typeface="Source Code Pro" panose="020B0309030403020204" pitchFamily="34" charset="0"/>
                <a:ea typeface="Source Code Pro" panose="020B0309030403020204" pitchFamily="34" charset="0"/>
                <a:cs typeface="Consolas" panose="020B0609020204030204" pitchFamily="49" charset="0"/>
              </a:rPr>
              <a:t>(int));</a:t>
            </a:r>
            <a:endPar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endParaRPr>
          </a:p>
          <a:p>
            <a:pPr marL="12700" algn="l">
              <a:spcBef>
                <a:spcPts val="0"/>
              </a:spcBef>
              <a:buNone/>
            </a:pPr>
            <a:endParaRPr lang="en-US" dirty="0">
              <a:latin typeface="Source Code Pro" panose="020B0309030403020204" pitchFamily="34" charset="0"/>
              <a:ea typeface="Source Code Pro" panose="020B0309030403020204" pitchFamily="34" charset="0"/>
              <a:cs typeface="Consolas" panose="020B0609020204030204" pitchFamily="49" charset="0"/>
            </a:endParaRP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for (</a:t>
            </a:r>
            <a:r>
              <a:rPr lang="en-US" altLang="en-US" dirty="0">
                <a:latin typeface="Source Code Pro" panose="020B0309030403020204" pitchFamily="34" charset="0"/>
                <a:ea typeface="Source Code Pro" panose="020B0309030403020204" pitchFamily="34" charset="0"/>
              </a:rPr>
              <a:t>size_t</a:t>
            </a: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i</a:t>
            </a:r>
            <a:r>
              <a:rPr lang="en-US" dirty="0">
                <a:latin typeface="Source Code Pro" panose="020B0309030403020204" pitchFamily="34" charset="0"/>
                <a:ea typeface="Source Code Pro" panose="020B0309030403020204" pitchFamily="34" charset="0"/>
                <a:cs typeface="Consolas" panose="020B0609020204030204" pitchFamily="49" charset="0"/>
              </a:rPr>
              <a:t> = 0; </a:t>
            </a:r>
            <a:r>
              <a:rPr lang="en-US" dirty="0" err="1">
                <a:latin typeface="Source Code Pro" panose="020B0309030403020204" pitchFamily="34" charset="0"/>
                <a:ea typeface="Source Code Pro" panose="020B0309030403020204" pitchFamily="34" charset="0"/>
                <a:cs typeface="Consolas" panose="020B0609020204030204" pitchFamily="49" charset="0"/>
              </a:rPr>
              <a:t>i</a:t>
            </a:r>
            <a:r>
              <a:rPr lang="en-US" dirty="0">
                <a:latin typeface="Source Code Pro" panose="020B0309030403020204" pitchFamily="34" charset="0"/>
                <a:ea typeface="Source Code Pro" panose="020B0309030403020204" pitchFamily="34" charset="0"/>
                <a:cs typeface="Consolas" panose="020B0609020204030204" pitchFamily="49" charset="0"/>
              </a:rPr>
              <a:t> &lt; </a:t>
            </a:r>
            <a:r>
              <a:rPr lang="en-US" dirty="0" err="1">
                <a:latin typeface="Source Code Pro" panose="020B0309030403020204" pitchFamily="34" charset="0"/>
                <a:ea typeface="Source Code Pro" panose="020B0309030403020204" pitchFamily="34" charset="0"/>
                <a:cs typeface="Consolas" panose="020B0609020204030204" pitchFamily="49" charset="0"/>
              </a:rPr>
              <a:t>len</a:t>
            </a: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i</a:t>
            </a: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arr</a:t>
            </a:r>
            <a:r>
              <a:rPr lang="en-US" dirty="0">
                <a:latin typeface="Source Code Pro" panose="020B0309030403020204" pitchFamily="34" charset="0"/>
                <a:ea typeface="Source Code Pro" panose="020B0309030403020204" pitchFamily="34" charset="0"/>
                <a:cs typeface="Consolas" panose="020B0609020204030204" pitchFamily="49" charset="0"/>
              </a:rPr>
              <a:t>[</a:t>
            </a:r>
            <a:r>
              <a:rPr lang="en-US" dirty="0" err="1">
                <a:latin typeface="Source Code Pro" panose="020B0309030403020204" pitchFamily="34" charset="0"/>
                <a:ea typeface="Source Code Pro" panose="020B0309030403020204" pitchFamily="34" charset="0"/>
                <a:cs typeface="Consolas" panose="020B0609020204030204" pitchFamily="49" charset="0"/>
              </a:rPr>
              <a:t>i</a:t>
            </a:r>
            <a:r>
              <a:rPr lang="en-US" dirty="0">
                <a:latin typeface="Source Code Pro" panose="020B0309030403020204" pitchFamily="34" charset="0"/>
                <a:ea typeface="Source Code Pro" panose="020B0309030403020204" pitchFamily="34" charset="0"/>
                <a:cs typeface="Consolas" panose="020B0609020204030204" pitchFamily="49" charset="0"/>
              </a:rPr>
              <a:t>] = </a:t>
            </a:r>
            <a:r>
              <a:rPr lang="en-US" dirty="0" err="1">
                <a:latin typeface="Source Code Pro" panose="020B0309030403020204" pitchFamily="34" charset="0"/>
                <a:ea typeface="Source Code Pro" panose="020B0309030403020204" pitchFamily="34" charset="0"/>
                <a:cs typeface="Consolas" panose="020B0609020204030204" pitchFamily="49" charset="0"/>
              </a:rPr>
              <a:t>mult</a:t>
            </a:r>
            <a:r>
              <a:rPr lang="en-US" dirty="0">
                <a:latin typeface="Source Code Pro" panose="020B0309030403020204" pitchFamily="34" charset="0"/>
                <a:ea typeface="Source Code Pro" panose="020B0309030403020204" pitchFamily="34" charset="0"/>
                <a:cs typeface="Consolas" panose="020B0609020204030204" pitchFamily="49" charset="0"/>
              </a:rPr>
              <a:t> * (</a:t>
            </a:r>
            <a:r>
              <a:rPr lang="en-US" dirty="0" err="1">
                <a:latin typeface="Source Code Pro" panose="020B0309030403020204" pitchFamily="34" charset="0"/>
                <a:ea typeface="Source Code Pro" panose="020B0309030403020204" pitchFamily="34" charset="0"/>
                <a:cs typeface="Consolas" panose="020B0609020204030204" pitchFamily="49" charset="0"/>
              </a:rPr>
              <a:t>i</a:t>
            </a:r>
            <a:r>
              <a:rPr lang="en-US" dirty="0">
                <a:latin typeface="Source Code Pro" panose="020B0309030403020204" pitchFamily="34" charset="0"/>
                <a:ea typeface="Source Code Pro" panose="020B0309030403020204" pitchFamily="34" charset="0"/>
                <a:cs typeface="Consolas" panose="020B0609020204030204" pitchFamily="49" charset="0"/>
              </a:rPr>
              <a:t> + 1);</a:t>
            </a: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return </a:t>
            </a:r>
            <a:r>
              <a:rPr lang="en-US" dirty="0" err="1">
                <a:latin typeface="Source Code Pro" panose="020B0309030403020204" pitchFamily="34" charset="0"/>
                <a:ea typeface="Source Code Pro" panose="020B0309030403020204" pitchFamily="34" charset="0"/>
                <a:cs typeface="Consolas" panose="020B0609020204030204" pitchFamily="49" charset="0"/>
              </a:rPr>
              <a:t>arr</a:t>
            </a:r>
            <a:r>
              <a:rPr lang="en-US" dirty="0">
                <a:latin typeface="Source Code Pro" panose="020B0309030403020204" pitchFamily="34" charset="0"/>
                <a:ea typeface="Source Code Pro" panose="020B0309030403020204" pitchFamily="34" charset="0"/>
                <a:cs typeface="Consolas" panose="020B0609020204030204" pitchFamily="49" charset="0"/>
              </a:rPr>
              <a:t>;</a:t>
            </a:r>
          </a:p>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a:t>
            </a:r>
          </a:p>
        </p:txBody>
      </p:sp>
      <p:sp>
        <p:nvSpPr>
          <p:cNvPr id="9" name="TextBox 8">
            <a:extLst>
              <a:ext uri="{FF2B5EF4-FFF2-40B4-BE49-F238E27FC236}">
                <a16:creationId xmlns:a16="http://schemas.microsoft.com/office/drawing/2014/main" id="{BE251964-DD41-A476-2152-B67EADF6B898}"/>
              </a:ext>
            </a:extLst>
          </p:cNvPr>
          <p:cNvSpPr txBox="1"/>
          <p:nvPr/>
        </p:nvSpPr>
        <p:spPr>
          <a:xfrm>
            <a:off x="2926273" y="2514600"/>
            <a:ext cx="3368230" cy="369332"/>
          </a:xfrm>
          <a:prstGeom prst="rect">
            <a:avLst/>
          </a:prstGeom>
          <a:noFill/>
          <a:ln>
            <a:noFill/>
            <a:prstDash val="dash"/>
          </a:ln>
        </p:spPr>
        <p:txBody>
          <a:bodyPr wrap="none" rtlCol="0">
            <a:spAutoFit/>
          </a:bodyPr>
          <a:lstStyle/>
          <a:p>
            <a:pPr marL="1270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assert(</a:t>
            </a:r>
            <a:r>
              <a:rPr lang="en-US" dirty="0" err="1">
                <a:latin typeface="Source Code Pro" panose="020B0309030403020204" pitchFamily="34" charset="0"/>
                <a:ea typeface="Source Code Pro" panose="020B0309030403020204" pitchFamily="34" charset="0"/>
                <a:cs typeface="Consolas" panose="020B0609020204030204" pitchFamily="49" charset="0"/>
              </a:rPr>
              <a:t>arr</a:t>
            </a:r>
            <a:r>
              <a:rPr lang="en-US" dirty="0">
                <a:latin typeface="Source Code Pro" panose="020B0309030403020204" pitchFamily="34" charset="0"/>
                <a:ea typeface="Source Code Pro" panose="020B0309030403020204" pitchFamily="34" charset="0"/>
                <a:cs typeface="Consolas" panose="020B0609020204030204" pitchFamily="49" charset="0"/>
              </a:rPr>
              <a:t> != NULL);</a:t>
            </a:r>
            <a:endPar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endParaRPr>
          </a:p>
        </p:txBody>
      </p:sp>
    </p:spTree>
    <p:extLst>
      <p:ext uri="{BB962C8B-B14F-4D97-AF65-F5344CB8AC3E}">
        <p14:creationId xmlns:p14="http://schemas.microsoft.com/office/powerpoint/2010/main" val="3446343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dissolv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dissolve">
                                      <p:cBhvr>
                                        <p:cTn id="12" dur="500"/>
                                        <p:tgtEl>
                                          <p:spTgt spid="3">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dissolv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9635B-3F4D-AC55-9B7F-C6A9CB7111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7A7B54-963D-FA80-6A76-DBF14BBA02F9}"/>
              </a:ext>
            </a:extLst>
          </p:cNvPr>
          <p:cNvSpPr>
            <a:spLocks noGrp="1"/>
          </p:cNvSpPr>
          <p:nvPr>
            <p:ph type="title"/>
          </p:nvPr>
        </p:nvSpPr>
        <p:spPr/>
        <p:txBody>
          <a:bodyPr/>
          <a:lstStyle/>
          <a:p>
            <a:r>
              <a:rPr lang="en-US" dirty="0">
                <a:latin typeface="Source Sans 3" panose="020B0303030403020204" pitchFamily="34" charset="0"/>
              </a:rPr>
              <a:t>When Heap-Based Allocation Makes Sense</a:t>
            </a:r>
            <a:endParaRPr lang="en-US" dirty="0">
              <a:latin typeface="Source Code Pro" panose="020B0309030403020204" pitchFamily="34" charset="0"/>
              <a:ea typeface="Source Code Pro" panose="020B0309030403020204" pitchFamily="34" charset="0"/>
            </a:endParaRPr>
          </a:p>
        </p:txBody>
      </p:sp>
      <p:sp>
        <p:nvSpPr>
          <p:cNvPr id="3" name="Content Placeholder 2">
            <a:extLst>
              <a:ext uri="{FF2B5EF4-FFF2-40B4-BE49-F238E27FC236}">
                <a16:creationId xmlns:a16="http://schemas.microsoft.com/office/drawing/2014/main" id="{9ADDA967-4DB9-6264-8035-30A1FBF5482C}"/>
              </a:ext>
            </a:extLst>
          </p:cNvPr>
          <p:cNvSpPr>
            <a:spLocks noGrp="1"/>
          </p:cNvSpPr>
          <p:nvPr>
            <p:ph idx="1"/>
          </p:nvPr>
        </p:nvSpPr>
        <p:spPr/>
        <p:txBody>
          <a:bodyPr/>
          <a:lstStyle/>
          <a:p>
            <a:pPr marL="0" indent="0">
              <a:buNone/>
            </a:pPr>
            <a:r>
              <a:rPr lang="en-US" dirty="0">
                <a:latin typeface="Source Sans 3" panose="020B0303030403020204" pitchFamily="34" charset="0"/>
              </a:rPr>
              <a:t>Here are </a:t>
            </a:r>
            <a:r>
              <a:rPr lang="en-US" b="1" dirty="0">
                <a:solidFill>
                  <a:schemeClr val="accent1"/>
                </a:solidFill>
                <a:latin typeface="Source Sans 3" panose="020B0303030403020204" pitchFamily="34" charset="0"/>
              </a:rPr>
              <a:t>four common scenarios</a:t>
            </a:r>
            <a:r>
              <a:rPr lang="en-US" dirty="0">
                <a:latin typeface="Source Sans 3" panose="020B0303030403020204" pitchFamily="34" charset="0"/>
              </a:rPr>
              <a:t> where dynamic memory allocation is preferable to stack allocation:</a:t>
            </a:r>
          </a:p>
          <a:p>
            <a:r>
              <a:rPr lang="en-US" sz="2400" b="1" dirty="0">
                <a:latin typeface="Source Sans 3" panose="020B0303030403020204" pitchFamily="34" charset="0"/>
              </a:rPr>
              <a:t>When memory must </a:t>
            </a:r>
            <a:r>
              <a:rPr lang="en-US" sz="2400" b="1" dirty="0">
                <a:solidFill>
                  <a:schemeClr val="accent1"/>
                </a:solidFill>
                <a:latin typeface="Source Sans 3" panose="020B0303030403020204" pitchFamily="34" charset="0"/>
              </a:rPr>
              <a:t>outlive</a:t>
            </a:r>
            <a:r>
              <a:rPr lang="en-US" sz="2400" b="1" dirty="0">
                <a:latin typeface="Source Sans 3" panose="020B0303030403020204" pitchFamily="34" charset="0"/>
              </a:rPr>
              <a:t> the current function call</a:t>
            </a:r>
            <a:br>
              <a:rPr lang="en-US" sz="2400" dirty="0">
                <a:latin typeface="Source Sans 3" panose="020B0303030403020204" pitchFamily="34" charset="0"/>
              </a:rPr>
            </a:br>
            <a:r>
              <a:rPr lang="en-US" sz="2400" dirty="0">
                <a:latin typeface="Source Sans 3" panose="020B0303030403020204" pitchFamily="34" charset="0"/>
              </a:rPr>
              <a:t>Heap-based memory persists beyond the function call allocating it, unlike stack variables whose lifetime ends when the allocating function returns.</a:t>
            </a:r>
          </a:p>
          <a:p>
            <a:r>
              <a:rPr lang="en-US" sz="2400" b="1" dirty="0">
                <a:latin typeface="Source Sans 3" panose="020B0303030403020204" pitchFamily="34" charset="0"/>
              </a:rPr>
              <a:t>When building </a:t>
            </a:r>
            <a:r>
              <a:rPr lang="en-US" sz="2400" b="1" dirty="0">
                <a:solidFill>
                  <a:schemeClr val="accent1"/>
                </a:solidFill>
                <a:latin typeface="Source Sans 3" panose="020B0303030403020204" pitchFamily="34" charset="0"/>
              </a:rPr>
              <a:t>flexible or resizable data structures</a:t>
            </a:r>
            <a:br>
              <a:rPr lang="en-US" sz="2400" dirty="0">
                <a:latin typeface="Source Sans 3" panose="020B0303030403020204" pitchFamily="34" charset="0"/>
              </a:rPr>
            </a:br>
            <a:r>
              <a:rPr lang="en-US" sz="2400" dirty="0">
                <a:latin typeface="Source Sans 3" panose="020B0303030403020204" pitchFamily="34" charset="0"/>
              </a:rPr>
              <a:t>Linked lists, trees, hash tables, and dynamically expanding arrays require memory that can be allocated, reallocated, and freed on demand.</a:t>
            </a:r>
            <a:endParaRPr lang="en-US" sz="2400" b="1" dirty="0">
              <a:latin typeface="Source Sans 3" panose="020B0303030403020204" pitchFamily="34" charset="0"/>
            </a:endParaRPr>
          </a:p>
          <a:p>
            <a:r>
              <a:rPr lang="en-US" sz="2400" b="1" dirty="0">
                <a:latin typeface="Source Sans 3" panose="020B0303030403020204" pitchFamily="34" charset="0"/>
              </a:rPr>
              <a:t>When the size required is very </a:t>
            </a:r>
            <a:r>
              <a:rPr lang="en-US" sz="2400" b="1" dirty="0">
                <a:solidFill>
                  <a:schemeClr val="accent1"/>
                </a:solidFill>
                <a:latin typeface="Source Sans 3" panose="020B0303030403020204" pitchFamily="34" charset="0"/>
              </a:rPr>
              <a:t>large</a:t>
            </a:r>
            <a:r>
              <a:rPr lang="en-US" sz="2400" b="1" dirty="0">
                <a:latin typeface="Source Sans 3" panose="020B0303030403020204" pitchFamily="34" charset="0"/>
              </a:rPr>
              <a:t> or </a:t>
            </a:r>
            <a:r>
              <a:rPr lang="en-US" sz="2400" b="1" dirty="0">
                <a:solidFill>
                  <a:schemeClr val="accent1"/>
                </a:solidFill>
                <a:latin typeface="Source Sans 3" panose="020B0303030403020204" pitchFamily="34" charset="0"/>
              </a:rPr>
              <a:t>not easily predicted</a:t>
            </a:r>
            <a:br>
              <a:rPr lang="en-US" sz="2400" b="1" dirty="0">
                <a:latin typeface="Source Sans 3" panose="020B0303030403020204" pitchFamily="34" charset="0"/>
              </a:rPr>
            </a:br>
            <a:r>
              <a:rPr lang="en-US" sz="2400" dirty="0">
                <a:latin typeface="Source Sans 3" panose="020B0303030403020204" pitchFamily="34" charset="0"/>
              </a:rPr>
              <a:t>Larger arrays and data structures can exhaust the entire stack segment, whereas the heap segment can manage much larger allocations.</a:t>
            </a:r>
          </a:p>
          <a:p>
            <a:r>
              <a:rPr lang="en-US" sz="2400" b="1" dirty="0">
                <a:latin typeface="Source Sans 3" panose="020B0303030403020204" pitchFamily="34" charset="0"/>
              </a:rPr>
              <a:t>When data must be </a:t>
            </a:r>
            <a:r>
              <a:rPr lang="en-US" sz="2400" b="1" dirty="0">
                <a:solidFill>
                  <a:schemeClr val="accent1"/>
                </a:solidFill>
                <a:latin typeface="Source Sans 3" panose="020B0303030403020204" pitchFamily="34" charset="0"/>
              </a:rPr>
              <a:t>shared across multiple functions</a:t>
            </a:r>
            <a:r>
              <a:rPr lang="en-US" sz="2400" b="1" dirty="0">
                <a:latin typeface="Source Sans 3" panose="020B0303030403020204" pitchFamily="34" charset="0"/>
              </a:rPr>
              <a:t> or </a:t>
            </a:r>
            <a:r>
              <a:rPr lang="en-US" sz="2400" b="1" dirty="0">
                <a:solidFill>
                  <a:schemeClr val="accent1"/>
                </a:solidFill>
                <a:latin typeface="Source Sans 3" panose="020B0303030403020204" pitchFamily="34" charset="0"/>
              </a:rPr>
              <a:t>modules</a:t>
            </a:r>
            <a:br>
              <a:rPr lang="en-US" sz="2400" dirty="0">
                <a:latin typeface="Source Sans 3" panose="020B0303030403020204" pitchFamily="34" charset="0"/>
              </a:rPr>
            </a:br>
            <a:r>
              <a:rPr lang="en-US" sz="2400" dirty="0">
                <a:latin typeface="Source Sans 3" panose="020B0303030403020204" pitchFamily="34" charset="0"/>
              </a:rPr>
              <a:t>Heap memory allows multiple parts of a program to reference and modify the same data without copying, and that data isn't easily allocated in the </a:t>
            </a:r>
            <a:r>
              <a:rPr lang="en-US" sz="2400" b="1" dirty="0">
                <a:latin typeface="Source Code Pro" panose="020B0309030403020204" pitchFamily="34" charset="0"/>
                <a:ea typeface="Source Code Pro" panose="020B0309030403020204" pitchFamily="34" charset="0"/>
              </a:rPr>
              <a:t>main</a:t>
            </a:r>
            <a:r>
              <a:rPr lang="en-US" sz="2400" dirty="0">
                <a:latin typeface="Source Sans 3" panose="020B0303030403020204" pitchFamily="34" charset="0"/>
              </a:rPr>
              <a:t> function.</a:t>
            </a:r>
            <a:br>
              <a:rPr lang="en-US" sz="2400" dirty="0">
                <a:latin typeface="Source Sans 3" panose="020B0303030403020204" pitchFamily="34" charset="0"/>
              </a:rPr>
            </a:br>
            <a:endParaRPr lang="en-US" sz="2400" dirty="0">
              <a:latin typeface="Source Sans 3" panose="020B0303030403020204" pitchFamily="34" charset="0"/>
            </a:endParaRPr>
          </a:p>
          <a:p>
            <a:pPr marL="0" indent="0" algn="ctr">
              <a:buNone/>
            </a:pPr>
            <a:endParaRPr lang="en-US" dirty="0">
              <a:latin typeface="Source Sans 3" panose="020B0303030403020204" pitchFamily="34" charset="0"/>
            </a:endParaRPr>
          </a:p>
          <a:p>
            <a:pPr marL="0" indent="0">
              <a:buNone/>
            </a:pPr>
            <a:endParaRPr lang="en-US" dirty="0"/>
          </a:p>
        </p:txBody>
      </p:sp>
    </p:spTree>
    <p:extLst>
      <p:ext uri="{BB962C8B-B14F-4D97-AF65-F5344CB8AC3E}">
        <p14:creationId xmlns:p14="http://schemas.microsoft.com/office/powerpoint/2010/main" val="413767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82C47-4B30-A646-9A8B-C83F755BB659}"/>
              </a:ext>
            </a:extLst>
          </p:cNvPr>
          <p:cNvSpPr>
            <a:spLocks noGrp="1"/>
          </p:cNvSpPr>
          <p:nvPr>
            <p:ph type="title"/>
          </p:nvPr>
        </p:nvSpPr>
        <p:spPr/>
        <p:txBody>
          <a:bodyPr/>
          <a:lstStyle/>
          <a:p>
            <a:r>
              <a:rPr lang="en-US" dirty="0">
                <a:latin typeface="Source Sans 3" panose="020B0303030403020204" pitchFamily="34" charset="0"/>
              </a:rPr>
              <a:t>Other heap allocators: </a:t>
            </a:r>
            <a:r>
              <a:rPr lang="en-US" dirty="0" err="1">
                <a:latin typeface="Source Code Pro" panose="020B0309030403020204" pitchFamily="34" charset="0"/>
                <a:ea typeface="Source Code Pro" panose="020B0309030403020204" pitchFamily="34" charset="0"/>
              </a:rPr>
              <a:t>calloc</a:t>
            </a:r>
            <a:r>
              <a:rPr lang="en-US" dirty="0">
                <a:latin typeface="Source Sans 3" panose="020B0303030403020204" pitchFamily="34" charset="0"/>
              </a:rPr>
              <a:t>, </a:t>
            </a:r>
            <a:r>
              <a:rPr lang="en-US" dirty="0" err="1">
                <a:latin typeface="Source Code Pro" panose="020B0309030403020204" pitchFamily="34" charset="0"/>
                <a:ea typeface="Source Code Pro" panose="020B0309030403020204" pitchFamily="34" charset="0"/>
              </a:rPr>
              <a:t>strdup</a:t>
            </a:r>
            <a:endParaRPr lang="en-US" dirty="0">
              <a:latin typeface="Source Code Pro" panose="020B0309030403020204" pitchFamily="34" charset="0"/>
              <a:ea typeface="Source Code Pro" panose="020B0309030403020204" pitchFamily="34" charset="0"/>
            </a:endParaRPr>
          </a:p>
        </p:txBody>
      </p:sp>
      <p:sp>
        <p:nvSpPr>
          <p:cNvPr id="3" name="Content Placeholder 2">
            <a:extLst>
              <a:ext uri="{FF2B5EF4-FFF2-40B4-BE49-F238E27FC236}">
                <a16:creationId xmlns:a16="http://schemas.microsoft.com/office/drawing/2014/main" id="{313AA05C-2F1A-F542-B183-8701C9131758}"/>
              </a:ext>
            </a:extLst>
          </p:cNvPr>
          <p:cNvSpPr>
            <a:spLocks noGrp="1"/>
          </p:cNvSpPr>
          <p:nvPr>
            <p:ph idx="1"/>
          </p:nvPr>
        </p:nvSpPr>
        <p:spPr>
          <a:xfrm>
            <a:off x="190500" y="1447800"/>
            <a:ext cx="11620500" cy="5181600"/>
          </a:xfrm>
        </p:spPr>
        <p:txBody>
          <a:bodyPr/>
          <a:lstStyle/>
          <a:p>
            <a:pPr marL="0" indent="0" algn="ctr">
              <a:buNone/>
            </a:pPr>
            <a:r>
              <a:rPr lang="en-US" b="1"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void *</a:t>
            </a:r>
            <a:r>
              <a:rPr lang="en-US" b="1" dirty="0" err="1">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calloc</a:t>
            </a:r>
            <a:r>
              <a:rPr lang="en-US" b="1"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(size_t count, size_t size);</a:t>
            </a:r>
            <a:endParaRPr lang="en-US" sz="1800" dirty="0">
              <a:latin typeface="Source Code Pro" panose="020B0309030403020204" pitchFamily="34" charset="0"/>
              <a:ea typeface="Source Code Pro" panose="020B0309030403020204" pitchFamily="34" charset="0"/>
            </a:endParaRPr>
          </a:p>
          <a:p>
            <a:pPr marL="0" indent="0" algn="ctr">
              <a:buNone/>
            </a:pPr>
            <a:r>
              <a:rPr lang="en-US" sz="2400" b="1" dirty="0" err="1">
                <a:latin typeface="Source Code Pro" panose="020B0309030403020204" pitchFamily="34" charset="0"/>
                <a:ea typeface="Source Code Pro" panose="020B0309030403020204" pitchFamily="34" charset="0"/>
              </a:rPr>
              <a:t>calloc</a:t>
            </a:r>
            <a:r>
              <a:rPr lang="en-US" sz="2400" dirty="0">
                <a:latin typeface="Source Sans 3" panose="020B0303030403020204" pitchFamily="34" charset="0"/>
              </a:rPr>
              <a:t> is a </a:t>
            </a:r>
            <a:r>
              <a:rPr lang="en-US" sz="2400" b="1" dirty="0">
                <a:solidFill>
                  <a:schemeClr val="accent1"/>
                </a:solidFill>
                <a:latin typeface="Source Sans 3" panose="020B0303030403020204" pitchFamily="34" charset="0"/>
              </a:rPr>
              <a:t>heap allocation function</a:t>
            </a:r>
            <a:r>
              <a:rPr lang="en-US" sz="2400" b="1" dirty="0">
                <a:latin typeface="Source Sans 3" panose="020B0303030403020204" pitchFamily="34" charset="0"/>
              </a:rPr>
              <a:t> just </a:t>
            </a:r>
            <a:r>
              <a:rPr lang="en-US" sz="2400" dirty="0">
                <a:latin typeface="Source Sans 3" panose="020B0303030403020204" pitchFamily="34" charset="0"/>
              </a:rPr>
              <a:t>like</a:t>
            </a:r>
            <a:r>
              <a:rPr lang="en-US" sz="2400" b="1" dirty="0">
                <a:latin typeface="Source Sans 3" panose="020B0303030403020204" pitchFamily="34" charset="0"/>
              </a:rPr>
              <a:t> malloc</a:t>
            </a:r>
            <a:r>
              <a:rPr lang="en-US" sz="2400" dirty="0">
                <a:latin typeface="Source Sans 3" panose="020B0303030403020204" pitchFamily="34" charset="0"/>
              </a:rPr>
              <a:t>, with one important extra guarantee—it </a:t>
            </a:r>
            <a:r>
              <a:rPr lang="en-US" sz="2400" b="1" dirty="0">
                <a:solidFill>
                  <a:schemeClr val="accent1"/>
                </a:solidFill>
                <a:latin typeface="Source Sans 3" panose="020B0303030403020204" pitchFamily="34" charset="0"/>
              </a:rPr>
              <a:t>zeroes out the memory</a:t>
            </a:r>
            <a:r>
              <a:rPr lang="en-US" sz="2400" b="1" dirty="0">
                <a:latin typeface="Source Sans 3" panose="020B0303030403020204" pitchFamily="34" charset="0"/>
              </a:rPr>
              <a:t> </a:t>
            </a:r>
            <a:r>
              <a:rPr lang="en-US" sz="2400" dirty="0">
                <a:latin typeface="Source Sans 3" panose="020B0303030403020204" pitchFamily="34" charset="0"/>
              </a:rPr>
              <a:t>before it returns.</a:t>
            </a:r>
          </a:p>
          <a:p>
            <a:pPr marL="0" indent="0" algn="ctr">
              <a:buNone/>
            </a:pPr>
            <a:endParaRPr lang="en-US" sz="2400" dirty="0">
              <a:latin typeface="Source Sans 3" panose="020B0303030403020204" pitchFamily="34" charset="0"/>
              <a:ea typeface="Source Code Pro" panose="020B0309030403020204" pitchFamily="34" charset="0"/>
            </a:endParaRPr>
          </a:p>
          <a:p>
            <a:pPr marL="0" indent="0" algn="ctr">
              <a:buNone/>
            </a:pPr>
            <a:endParaRPr lang="en-US" sz="2400" dirty="0">
              <a:latin typeface="Source Sans 3" panose="020B0303030403020204" pitchFamily="34" charset="0"/>
              <a:ea typeface="Source Code Pro" panose="020B0309030403020204" pitchFamily="34" charset="0"/>
            </a:endParaRPr>
          </a:p>
          <a:p>
            <a:pPr marL="0" indent="0" algn="ctr">
              <a:buNone/>
            </a:pPr>
            <a:endParaRPr lang="en-US" sz="2400" dirty="0">
              <a:latin typeface="Source Sans 3" panose="020B0303030403020204" pitchFamily="34" charset="0"/>
              <a:ea typeface="Source Code Pro" panose="020B0309030403020204" pitchFamily="34" charset="0"/>
            </a:endParaRPr>
          </a:p>
          <a:p>
            <a:pPr marL="0" indent="0" algn="ctr">
              <a:buNone/>
            </a:pPr>
            <a:r>
              <a:rPr lang="en-US" b="1"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char *</a:t>
            </a:r>
            <a:r>
              <a:rPr lang="en-US" b="1" dirty="0" err="1">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strdup</a:t>
            </a:r>
            <a:r>
              <a:rPr lang="en-US" b="1"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(const char *str);</a:t>
            </a:r>
          </a:p>
          <a:p>
            <a:pPr marL="0" indent="0" algn="ctr">
              <a:buNone/>
            </a:pPr>
            <a:r>
              <a:rPr lang="en-US" sz="2400" b="1" dirty="0" err="1">
                <a:latin typeface="Source Code Pro" panose="020B0309030403020204" pitchFamily="34" charset="0"/>
                <a:ea typeface="Source Code Pro" panose="020B0309030403020204" pitchFamily="34" charset="0"/>
              </a:rPr>
              <a:t>strdup</a:t>
            </a:r>
            <a:r>
              <a:rPr lang="en-US" sz="2400" dirty="0">
                <a:latin typeface="Source Sans 3" panose="020B0303030403020204" pitchFamily="34" charset="0"/>
              </a:rPr>
              <a:t> is a convenience function for </a:t>
            </a:r>
            <a:r>
              <a:rPr lang="en-US" sz="2400" b="1" dirty="0">
                <a:solidFill>
                  <a:schemeClr val="accent1"/>
                </a:solidFill>
                <a:latin typeface="Source Sans 3" panose="020B0303030403020204" pitchFamily="34" charset="0"/>
              </a:rPr>
              <a:t>duplicating C strings onto the heap</a:t>
            </a:r>
            <a:r>
              <a:rPr lang="en-US" sz="2400" dirty="0">
                <a:latin typeface="Source Sans 3" panose="020B0303030403020204" pitchFamily="34" charset="0"/>
              </a:rPr>
              <a:t>.</a:t>
            </a:r>
            <a:endParaRPr lang="en-US" sz="2400" dirty="0">
              <a:latin typeface="Source Sans 3" panose="020B0303030403020204" pitchFamily="34" charset="0"/>
              <a:ea typeface="Source Code Pro" panose="020B0309030403020204" pitchFamily="34" charset="0"/>
            </a:endParaRPr>
          </a:p>
          <a:p>
            <a:pPr marL="0" indent="0" algn="ctr">
              <a:buNone/>
            </a:pPr>
            <a:endParaRPr lang="en-US" sz="2400" dirty="0">
              <a:latin typeface="Source Sans 3" panose="020B0303030403020204" pitchFamily="34" charset="0"/>
              <a:ea typeface="Source Code Pro" panose="020B0309030403020204" pitchFamily="34" charset="0"/>
            </a:endParaRPr>
          </a:p>
          <a:p>
            <a:pPr marL="0" indent="0">
              <a:buNone/>
            </a:pPr>
            <a:endParaRPr lang="en-US" sz="1800" dirty="0">
              <a:latin typeface="Source Sans 3" panose="020B0303030403020204" pitchFamily="34" charset="0"/>
              <a:ea typeface="Source Code Pro" panose="020B0309030403020204" pitchFamily="34" charset="0"/>
            </a:endParaRPr>
          </a:p>
          <a:p>
            <a:pPr marL="0" indent="0">
              <a:buNone/>
            </a:pPr>
            <a:endParaRPr lang="en-US" sz="1800" dirty="0">
              <a:latin typeface="Source Sans 3" panose="020B0303030403020204" pitchFamily="34" charset="0"/>
            </a:endParaRPr>
          </a:p>
        </p:txBody>
      </p:sp>
      <p:sp>
        <p:nvSpPr>
          <p:cNvPr id="5" name="TextBox 4">
            <a:extLst>
              <a:ext uri="{FF2B5EF4-FFF2-40B4-BE49-F238E27FC236}">
                <a16:creationId xmlns:a16="http://schemas.microsoft.com/office/drawing/2014/main" id="{D1C9E2D6-BDC6-6B9A-6C81-E8FEE32027DE}"/>
              </a:ext>
            </a:extLst>
          </p:cNvPr>
          <p:cNvSpPr txBox="1"/>
          <p:nvPr/>
        </p:nvSpPr>
        <p:spPr>
          <a:xfrm>
            <a:off x="533121" y="2967335"/>
            <a:ext cx="11172649" cy="923330"/>
          </a:xfrm>
          <a:prstGeom prst="rect">
            <a:avLst/>
          </a:prstGeom>
          <a:solidFill>
            <a:schemeClr val="bg1"/>
          </a:solidFill>
          <a:ln>
            <a:noFill/>
          </a:ln>
        </p:spPr>
        <p:txBody>
          <a:bodyPr wrap="square" rtlCol="0">
            <a:spAutoFit/>
          </a:bodyPr>
          <a:lstStyle/>
          <a:p>
            <a:pPr algn="ctr"/>
            <a:r>
              <a:rPr lang="en-US" dirty="0">
                <a:latin typeface="Source Code Pro" panose="020B0309030403020204" pitchFamily="34" charset="0"/>
                <a:ea typeface="Source Code Pro" panose="020B0309030403020204" pitchFamily="34" charset="0"/>
              </a:rPr>
              <a:t>  int *counts = </a:t>
            </a:r>
            <a:r>
              <a:rPr lang="en-US" dirty="0" err="1">
                <a:latin typeface="Source Code Pro" panose="020B0309030403020204" pitchFamily="34" charset="0"/>
                <a:ea typeface="Source Code Pro" panose="020B0309030403020204" pitchFamily="34" charset="0"/>
              </a:rPr>
              <a:t>calloc</a:t>
            </a:r>
            <a:r>
              <a:rPr lang="en-US" dirty="0">
                <a:latin typeface="Source Code Pro" panose="020B0309030403020204" pitchFamily="34" charset="0"/>
                <a:ea typeface="Source Code Pro" panose="020B0309030403020204" pitchFamily="34" charset="0"/>
              </a:rPr>
              <a:t>(26, </a:t>
            </a:r>
            <a:r>
              <a:rPr lang="en-US" dirty="0" err="1">
                <a:latin typeface="Source Code Pro" panose="020B0309030403020204" pitchFamily="34" charset="0"/>
                <a:ea typeface="Source Code Pro" panose="020B0309030403020204" pitchFamily="34" charset="0"/>
              </a:rPr>
              <a:t>sizeof</a:t>
            </a:r>
            <a:r>
              <a:rPr lang="en-US" dirty="0">
                <a:latin typeface="Source Code Pro" panose="020B0309030403020204" pitchFamily="34" charset="0"/>
                <a:ea typeface="Source Code Pro" panose="020B0309030403020204" pitchFamily="34" charset="0"/>
              </a:rPr>
              <a:t>(int)); // all zeroes</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bool *answers = </a:t>
            </a:r>
            <a:r>
              <a:rPr lang="en-US" dirty="0" err="1">
                <a:latin typeface="Source Code Pro" panose="020B0309030403020204" pitchFamily="34" charset="0"/>
                <a:ea typeface="Source Code Pro" panose="020B0309030403020204" pitchFamily="34" charset="0"/>
              </a:rPr>
              <a:t>calloc</a:t>
            </a:r>
            <a:r>
              <a:rPr lang="en-US" dirty="0">
                <a:latin typeface="Source Code Pro" panose="020B0309030403020204" pitchFamily="34" charset="0"/>
                <a:ea typeface="Source Code Pro" panose="020B0309030403020204" pitchFamily="34" charset="0"/>
              </a:rPr>
              <a:t>(n, </a:t>
            </a:r>
            <a:r>
              <a:rPr lang="en-US" dirty="0" err="1">
                <a:latin typeface="Source Code Pro" panose="020B0309030403020204" pitchFamily="34" charset="0"/>
                <a:ea typeface="Source Code Pro" panose="020B0309030403020204" pitchFamily="34" charset="0"/>
              </a:rPr>
              <a:t>sizeof</a:t>
            </a:r>
            <a:r>
              <a:rPr lang="en-US" dirty="0">
                <a:latin typeface="Source Code Pro" panose="020B0309030403020204" pitchFamily="34" charset="0"/>
                <a:ea typeface="Source Code Pro" panose="020B0309030403020204" pitchFamily="34" charset="0"/>
              </a:rPr>
              <a:t>(bool)); // all </a:t>
            </a:r>
            <a:r>
              <a:rPr lang="en-US" dirty="0" err="1">
                <a:latin typeface="Source Code Pro" panose="020B0309030403020204" pitchFamily="34" charset="0"/>
                <a:ea typeface="Source Code Pro" panose="020B0309030403020204" pitchFamily="34" charset="0"/>
              </a:rPr>
              <a:t>falses</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struct node ** = </a:t>
            </a:r>
            <a:r>
              <a:rPr lang="en-US" dirty="0" err="1">
                <a:latin typeface="Source Code Pro" panose="020B0309030403020204" pitchFamily="34" charset="0"/>
                <a:ea typeface="Source Code Pro" panose="020B0309030403020204" pitchFamily="34" charset="0"/>
              </a:rPr>
              <a:t>calloc</a:t>
            </a:r>
            <a:r>
              <a:rPr lang="en-US" dirty="0">
                <a:latin typeface="Source Code Pro" panose="020B0309030403020204" pitchFamily="34" charset="0"/>
                <a:ea typeface="Source Code Pro" panose="020B0309030403020204" pitchFamily="34" charset="0"/>
              </a:rPr>
              <a:t>(</a:t>
            </a:r>
            <a:r>
              <a:rPr lang="en-US" dirty="0" err="1">
                <a:latin typeface="Source Code Pro" panose="020B0309030403020204" pitchFamily="34" charset="0"/>
                <a:ea typeface="Source Code Pro" panose="020B0309030403020204" pitchFamily="34" charset="0"/>
              </a:rPr>
              <a:t>num_buckets</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sizeof</a:t>
            </a:r>
            <a:r>
              <a:rPr lang="en-US" dirty="0">
                <a:latin typeface="Source Code Pro" panose="020B0309030403020204" pitchFamily="34" charset="0"/>
                <a:ea typeface="Source Code Pro" panose="020B0309030403020204" pitchFamily="34" charset="0"/>
              </a:rPr>
              <a:t>(struct node *)); // all NULLs</a:t>
            </a:r>
          </a:p>
        </p:txBody>
      </p:sp>
      <p:sp>
        <p:nvSpPr>
          <p:cNvPr id="6" name="TextBox 5">
            <a:extLst>
              <a:ext uri="{FF2B5EF4-FFF2-40B4-BE49-F238E27FC236}">
                <a16:creationId xmlns:a16="http://schemas.microsoft.com/office/drawing/2014/main" id="{3FC23299-CEBD-2D4D-6113-30A01505EC5A}"/>
              </a:ext>
            </a:extLst>
          </p:cNvPr>
          <p:cNvSpPr txBox="1"/>
          <p:nvPr/>
        </p:nvSpPr>
        <p:spPr>
          <a:xfrm>
            <a:off x="3599541" y="2655669"/>
            <a:ext cx="5039808" cy="369332"/>
          </a:xfrm>
          <a:prstGeom prst="rect">
            <a:avLst/>
          </a:prstGeom>
          <a:solidFill>
            <a:schemeClr val="bg1"/>
          </a:solidFill>
          <a:ln>
            <a:noFill/>
          </a:ln>
        </p:spPr>
        <p:txBody>
          <a:bodyPr wrap="square" rtlCol="0">
            <a:spAutoFit/>
          </a:bodyPr>
          <a:lstStyle/>
          <a:p>
            <a:pPr algn="ctr"/>
            <a:r>
              <a:rPr lang="en-US" b="1" dirty="0">
                <a:solidFill>
                  <a:srgbClr val="C00000"/>
                </a:solidFill>
                <a:latin typeface="Source Sans 3" panose="020B0303030403020204" pitchFamily="34" charset="0"/>
              </a:rPr>
              <a:t>Examples</a:t>
            </a:r>
            <a:r>
              <a:rPr lang="en-US" dirty="0">
                <a:latin typeface="Source Sans 3" panose="020B0303030403020204" pitchFamily="34" charset="0"/>
              </a:rPr>
              <a:t>:</a:t>
            </a:r>
          </a:p>
        </p:txBody>
      </p:sp>
      <p:sp>
        <p:nvSpPr>
          <p:cNvPr id="7" name="TextBox 6">
            <a:extLst>
              <a:ext uri="{FF2B5EF4-FFF2-40B4-BE49-F238E27FC236}">
                <a16:creationId xmlns:a16="http://schemas.microsoft.com/office/drawing/2014/main" id="{F8A9A89F-8DE8-AA6F-98A3-E494414D66ED}"/>
              </a:ext>
            </a:extLst>
          </p:cNvPr>
          <p:cNvSpPr txBox="1"/>
          <p:nvPr/>
        </p:nvSpPr>
        <p:spPr>
          <a:xfrm>
            <a:off x="3109545" y="5410200"/>
            <a:ext cx="6019800" cy="1200329"/>
          </a:xfrm>
          <a:prstGeom prst="rect">
            <a:avLst/>
          </a:prstGeom>
          <a:solidFill>
            <a:schemeClr val="bg1"/>
          </a:solidFill>
          <a:ln>
            <a:noFill/>
          </a:ln>
        </p:spPr>
        <p:txBody>
          <a:bodyPr wrap="square" rtlCol="0">
            <a:spAutoFit/>
          </a:bodyPr>
          <a:lstStyle/>
          <a:p>
            <a:pPr algn="l"/>
            <a:r>
              <a:rPr lang="en-US" dirty="0">
                <a:latin typeface="Source Code Pro" panose="020B0309030403020204" pitchFamily="34" charset="0"/>
                <a:ea typeface="Source Code Pro" panose="020B0309030403020204" pitchFamily="34" charset="0"/>
              </a:rPr>
              <a:t>char *news = </a:t>
            </a:r>
            <a:r>
              <a:rPr lang="en-US" dirty="0" err="1">
                <a:latin typeface="Source Code Pro" panose="020B0309030403020204" pitchFamily="34" charset="0"/>
                <a:ea typeface="Source Code Pro" panose="020B0309030403020204" pitchFamily="34" charset="0"/>
              </a:rPr>
              <a:t>strdup</a:t>
            </a:r>
            <a:r>
              <a:rPr lang="en-US" dirty="0">
                <a:latin typeface="Source Code Pro" panose="020B0309030403020204" pitchFamily="34" charset="0"/>
                <a:ea typeface="Source Code Pro" panose="020B0309030403020204" pitchFamily="34" charset="0"/>
              </a:rPr>
              <a:t>("disinformation");</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news[0] = 'm';</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char *</a:t>
            </a:r>
            <a:r>
              <a:rPr lang="en-US" dirty="0" err="1">
                <a:latin typeface="Source Code Pro" panose="020B0309030403020204" pitchFamily="34" charset="0"/>
                <a:ea typeface="Source Code Pro" panose="020B0309030403020204" pitchFamily="34" charset="0"/>
              </a:rPr>
              <a:t>british</a:t>
            </a:r>
            <a:r>
              <a:rPr lang="en-US" dirty="0">
                <a:latin typeface="Source Code Pro" panose="020B0309030403020204" pitchFamily="34" charset="0"/>
                <a:ea typeface="Source Code Pro" panose="020B0309030403020204" pitchFamily="34" charset="0"/>
              </a:rPr>
              <a:t> = </a:t>
            </a:r>
            <a:r>
              <a:rPr lang="en-US" dirty="0" err="1">
                <a:latin typeface="Source Code Pro" panose="020B0309030403020204" pitchFamily="34" charset="0"/>
                <a:ea typeface="Source Code Pro" panose="020B0309030403020204" pitchFamily="34" charset="0"/>
              </a:rPr>
              <a:t>strdup</a:t>
            </a:r>
            <a:r>
              <a:rPr lang="en-US" dirty="0">
                <a:latin typeface="Source Code Pro" panose="020B0309030403020204" pitchFamily="34" charset="0"/>
                <a:ea typeface="Source Code Pro" panose="020B0309030403020204" pitchFamily="34" charset="0"/>
              </a:rPr>
              <a:t>("disorganization");</a:t>
            </a:r>
            <a:br>
              <a:rPr lang="en-US" dirty="0">
                <a:latin typeface="Source Code Pro" panose="020B0309030403020204" pitchFamily="34" charset="0"/>
                <a:ea typeface="Source Code Pro" panose="020B0309030403020204" pitchFamily="34" charset="0"/>
              </a:rPr>
            </a:br>
            <a:r>
              <a:rPr lang="en-US" dirty="0" err="1">
                <a:latin typeface="Source Code Pro" panose="020B0309030403020204" pitchFamily="34" charset="0"/>
                <a:ea typeface="Source Code Pro" panose="020B0309030403020204" pitchFamily="34" charset="0"/>
              </a:rPr>
              <a:t>british</a:t>
            </a:r>
            <a:r>
              <a:rPr lang="en-US" dirty="0">
                <a:latin typeface="Source Code Pro" panose="020B0309030403020204" pitchFamily="34" charset="0"/>
                <a:ea typeface="Source Code Pro" panose="020B0309030403020204" pitchFamily="34" charset="0"/>
              </a:rPr>
              <a:t>[9] = 's';</a:t>
            </a:r>
          </a:p>
        </p:txBody>
      </p:sp>
      <p:sp>
        <p:nvSpPr>
          <p:cNvPr id="8" name="TextBox 7">
            <a:extLst>
              <a:ext uri="{FF2B5EF4-FFF2-40B4-BE49-F238E27FC236}">
                <a16:creationId xmlns:a16="http://schemas.microsoft.com/office/drawing/2014/main" id="{BAEF049F-FD4F-AC86-A7B4-BFCD0A8100BE}"/>
              </a:ext>
            </a:extLst>
          </p:cNvPr>
          <p:cNvSpPr txBox="1"/>
          <p:nvPr/>
        </p:nvSpPr>
        <p:spPr>
          <a:xfrm>
            <a:off x="3599541" y="5098534"/>
            <a:ext cx="5039808" cy="369332"/>
          </a:xfrm>
          <a:prstGeom prst="rect">
            <a:avLst/>
          </a:prstGeom>
          <a:solidFill>
            <a:schemeClr val="bg1"/>
          </a:solidFill>
          <a:ln>
            <a:noFill/>
          </a:ln>
        </p:spPr>
        <p:txBody>
          <a:bodyPr wrap="square" rtlCol="0">
            <a:spAutoFit/>
          </a:bodyPr>
          <a:lstStyle/>
          <a:p>
            <a:pPr algn="ctr"/>
            <a:r>
              <a:rPr lang="en-US" b="1" dirty="0">
                <a:solidFill>
                  <a:srgbClr val="C00000"/>
                </a:solidFill>
                <a:latin typeface="Source Sans 3" panose="020B0303030403020204" pitchFamily="34" charset="0"/>
              </a:rPr>
              <a:t>Example</a:t>
            </a:r>
            <a:r>
              <a:rPr lang="en-US" dirty="0">
                <a:latin typeface="Source Sans 3" panose="020B0303030403020204" pitchFamily="34" charset="0"/>
              </a:rPr>
              <a:t>:</a:t>
            </a:r>
          </a:p>
        </p:txBody>
      </p:sp>
      <p:cxnSp>
        <p:nvCxnSpPr>
          <p:cNvPr id="10" name="Straight Connector 9">
            <a:extLst>
              <a:ext uri="{FF2B5EF4-FFF2-40B4-BE49-F238E27FC236}">
                <a16:creationId xmlns:a16="http://schemas.microsoft.com/office/drawing/2014/main" id="{8A23613C-604A-826D-3917-1CC459087B44}"/>
              </a:ext>
            </a:extLst>
          </p:cNvPr>
          <p:cNvCxnSpPr>
            <a:stCxn id="3" idx="1"/>
            <a:endCxn id="3" idx="3"/>
          </p:cNvCxnSpPr>
          <p:nvPr/>
        </p:nvCxnSpPr>
        <p:spPr>
          <a:xfrm>
            <a:off x="190500" y="4038600"/>
            <a:ext cx="1162050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5E8A53D-C328-076F-9168-16A73A2E1F32}"/>
              </a:ext>
            </a:extLst>
          </p:cNvPr>
          <p:cNvSpPr txBox="1"/>
          <p:nvPr/>
        </p:nvSpPr>
        <p:spPr>
          <a:xfrm>
            <a:off x="8789933" y="5098534"/>
            <a:ext cx="3276600" cy="1345753"/>
          </a:xfrm>
          <a:prstGeom prst="rect">
            <a:avLst/>
          </a:prstGeom>
          <a:solidFill>
            <a:schemeClr val="bg1"/>
          </a:solidFill>
        </p:spPr>
        <p:txBody>
          <a:bodyPr wrap="square" rtlCol="0">
            <a:spAutoFit/>
          </a:bodyPr>
          <a:lstStyle/>
          <a:p>
            <a:pPr lvl="0" algn="ctr" fontAlgn="auto">
              <a:lnSpc>
                <a:spcPct val="90000"/>
              </a:lnSpc>
              <a:spcBef>
                <a:spcPts val="1000"/>
              </a:spcBef>
              <a:spcAft>
                <a:spcPts val="0"/>
              </a:spcAft>
            </a:pPr>
            <a:r>
              <a:rPr lang="en-US" dirty="0">
                <a:solidFill>
                  <a:prstClr val="black"/>
                </a:solidFill>
                <a:latin typeface="Source Sans 3" panose="020B0303030403020204" pitchFamily="34" charset="0"/>
              </a:rPr>
              <a:t>Like anything created using </a:t>
            </a:r>
            <a:r>
              <a:rPr lang="en-US" b="1" dirty="0">
                <a:latin typeface="Source Code Pro" panose="020B0309030403020204" pitchFamily="34" charset="0"/>
                <a:ea typeface="Source Code Pro" panose="020B0309030403020204" pitchFamily="34" charset="0"/>
              </a:rPr>
              <a:t>malloc</a:t>
            </a:r>
            <a:r>
              <a:rPr lang="en-US" dirty="0">
                <a:solidFill>
                  <a:prstClr val="black"/>
                </a:solidFill>
                <a:latin typeface="Source Sans 3" panose="020B0303030403020204" pitchFamily="34" charset="0"/>
              </a:rPr>
              <a:t>, anything created using </a:t>
            </a:r>
            <a:r>
              <a:rPr lang="en-US" b="1" dirty="0" err="1">
                <a:latin typeface="Source Code Pro" panose="020B0309030403020204" pitchFamily="34" charset="0"/>
                <a:ea typeface="Source Code Pro" panose="020B0309030403020204" pitchFamily="34" charset="0"/>
              </a:rPr>
              <a:t>calloc</a:t>
            </a:r>
            <a:r>
              <a:rPr lang="en-US" dirty="0">
                <a:solidFill>
                  <a:prstClr val="black"/>
                </a:solidFill>
                <a:latin typeface="Source Sans 3" panose="020B0303030403020204" pitchFamily="34" charset="0"/>
              </a:rPr>
              <a:t> or </a:t>
            </a:r>
            <a:r>
              <a:rPr lang="en-US" b="1" dirty="0" err="1">
                <a:latin typeface="Source Code Pro" panose="020B0309030403020204" pitchFamily="34" charset="0"/>
                <a:ea typeface="Source Code Pro" panose="020B0309030403020204" pitchFamily="34" charset="0"/>
              </a:rPr>
              <a:t>strdup</a:t>
            </a:r>
            <a:r>
              <a:rPr lang="en-US" dirty="0">
                <a:solidFill>
                  <a:prstClr val="black"/>
                </a:solidFill>
                <a:latin typeface="Source Sans 3" panose="020B0303030403020204" pitchFamily="34" charset="0"/>
              </a:rPr>
              <a:t> </a:t>
            </a:r>
            <a:r>
              <a:rPr lang="en-US" b="1" dirty="0">
                <a:solidFill>
                  <a:schemeClr val="accent1"/>
                </a:solidFill>
                <a:latin typeface="Source Sans 3" panose="020B0303030403020204" pitchFamily="34" charset="0"/>
              </a:rPr>
              <a:t>should be freed</a:t>
            </a:r>
            <a:r>
              <a:rPr lang="en-US" dirty="0">
                <a:solidFill>
                  <a:prstClr val="black"/>
                </a:solidFill>
                <a:latin typeface="Source Sans 3" panose="020B0303030403020204" pitchFamily="34" charset="0"/>
              </a:rPr>
              <a:t> when it's no longer needed.  Again, soon!</a:t>
            </a:r>
            <a:endParaRPr lang="en-US" dirty="0">
              <a:solidFill>
                <a:prstClr val="black"/>
              </a:solidFill>
              <a:latin typeface="Source Sans 3" panose="020B0303030403020204" pitchFamily="34" charset="0"/>
              <a:cs typeface="Consolas" panose="020B0609020204030204" pitchFamily="49" charset="0"/>
            </a:endParaRPr>
          </a:p>
        </p:txBody>
      </p:sp>
    </p:spTree>
    <p:extLst>
      <p:ext uri="{BB962C8B-B14F-4D97-AF65-F5344CB8AC3E}">
        <p14:creationId xmlns:p14="http://schemas.microsoft.com/office/powerpoint/2010/main" val="772042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dissolve">
                                      <p:cBhvr>
                                        <p:cTn id="18" dur="500"/>
                                        <p:tgtEl>
                                          <p:spTgt spid="3">
                                            <p:txEl>
                                              <p:pRg st="5" end="5"/>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dissolve">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dissolv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dissolve">
                                      <p:cBhvr>
                                        <p:cTn id="34" dur="500"/>
                                        <p:tgtEl>
                                          <p:spTgt spid="11"/>
                                        </p:tgtEl>
                                      </p:cBhvr>
                                    </p:animEffect>
                                  </p:childTnLst>
                                </p:cTn>
                              </p:par>
                              <p:par>
                                <p:cTn id="35" presetID="9" presetClass="entr" presetSubtype="0" fill="hold"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Effect transition="in" filter="dissolve">
                                      <p:cBhvr>
                                        <p:cTn id="3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A3C38-F07F-144A-9DF0-9ACA77B14C92}"/>
              </a:ext>
            </a:extLst>
          </p:cNvPr>
          <p:cNvSpPr>
            <a:spLocks noGrp="1"/>
          </p:cNvSpPr>
          <p:nvPr>
            <p:ph type="title"/>
          </p:nvPr>
        </p:nvSpPr>
        <p:spPr/>
        <p:txBody>
          <a:bodyPr/>
          <a:lstStyle/>
          <a:p>
            <a:r>
              <a:rPr lang="en-US" dirty="0">
                <a:latin typeface="Source Sans 3" panose="020B0303030403020204" pitchFamily="34" charset="0"/>
              </a:rPr>
              <a:t>Cleaning Up with </a:t>
            </a:r>
            <a:r>
              <a:rPr lang="en-US" dirty="0">
                <a:latin typeface="Source Code Pro" panose="020B0309030403020204" pitchFamily="34" charset="0"/>
                <a:ea typeface="Source Code Pro" panose="020B0309030403020204" pitchFamily="34" charset="0"/>
                <a:cs typeface="Consolas" panose="020B0609020204030204" pitchFamily="49" charset="0"/>
              </a:rPr>
              <a:t>free</a:t>
            </a:r>
          </a:p>
        </p:txBody>
      </p:sp>
      <p:sp>
        <p:nvSpPr>
          <p:cNvPr id="5" name="Content Placeholder 2">
            <a:extLst>
              <a:ext uri="{FF2B5EF4-FFF2-40B4-BE49-F238E27FC236}">
                <a16:creationId xmlns:a16="http://schemas.microsoft.com/office/drawing/2014/main" id="{6C381106-3F7E-EB92-0620-1DFA13F36722}"/>
              </a:ext>
            </a:extLst>
          </p:cNvPr>
          <p:cNvSpPr>
            <a:spLocks noGrp="1"/>
          </p:cNvSpPr>
          <p:nvPr>
            <p:ph idx="1"/>
          </p:nvPr>
        </p:nvSpPr>
        <p:spPr>
          <a:xfrm>
            <a:off x="190500" y="1447800"/>
            <a:ext cx="11620500" cy="1600200"/>
          </a:xfrm>
        </p:spPr>
        <p:txBody>
          <a:bodyPr/>
          <a:lstStyle/>
          <a:p>
            <a:pPr marL="0" indent="0" algn="ctr">
              <a:buNone/>
            </a:pPr>
            <a:r>
              <a:rPr lang="en-US" b="1"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void free(void *</a:t>
            </a:r>
            <a:r>
              <a:rPr lang="en-US" b="1" dirty="0" err="1">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ptr</a:t>
            </a:r>
            <a:r>
              <a:rPr lang="en-US" b="1"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a:t>
            </a:r>
            <a:endParaRPr lang="en-US" sz="1800" dirty="0">
              <a:latin typeface="Source Code Pro" panose="020B0309030403020204" pitchFamily="34" charset="0"/>
              <a:ea typeface="Source Code Pro" panose="020B0309030403020204" pitchFamily="34" charset="0"/>
            </a:endParaRPr>
          </a:p>
          <a:p>
            <a:pPr marL="0" indent="0" algn="ctr">
              <a:buNone/>
            </a:pPr>
            <a:r>
              <a:rPr lang="en-US" sz="2400" b="1" dirty="0">
                <a:latin typeface="Source Code Pro" panose="020B0309030403020204" pitchFamily="34" charset="0"/>
                <a:ea typeface="Source Code Pro" panose="020B0309030403020204" pitchFamily="34" charset="0"/>
              </a:rPr>
              <a:t>free</a:t>
            </a:r>
            <a:r>
              <a:rPr lang="en-US" sz="2400" dirty="0">
                <a:latin typeface="Source Sans 3" panose="020B0303030403020204" pitchFamily="34" charset="0"/>
                <a:ea typeface="Source Code Pro" panose="020B0309030403020204" pitchFamily="34" charset="0"/>
              </a:rPr>
              <a:t> accepts an address previously returned by </a:t>
            </a:r>
            <a:r>
              <a:rPr lang="en-US" sz="2400" b="1" dirty="0">
                <a:latin typeface="Source Code Pro" panose="020B0309030403020204" pitchFamily="34" charset="0"/>
                <a:ea typeface="Source Code Pro" panose="020B0309030403020204" pitchFamily="34" charset="0"/>
              </a:rPr>
              <a:t>malloc</a:t>
            </a:r>
            <a:r>
              <a:rPr lang="en-US" sz="2400" dirty="0">
                <a:latin typeface="Source Sans 3" panose="020B0303030403020204" pitchFamily="34" charset="0"/>
                <a:ea typeface="Source Code Pro" panose="020B0309030403020204" pitchFamily="34" charset="0"/>
              </a:rPr>
              <a:t>, </a:t>
            </a:r>
            <a:r>
              <a:rPr lang="en-US" sz="2400" b="1" dirty="0" err="1">
                <a:latin typeface="Source Code Pro" panose="020B0309030403020204" pitchFamily="34" charset="0"/>
                <a:ea typeface="Source Code Pro" panose="020B0309030403020204" pitchFamily="34" charset="0"/>
              </a:rPr>
              <a:t>calloc</a:t>
            </a:r>
            <a:r>
              <a:rPr lang="en-US" sz="2400" dirty="0">
                <a:latin typeface="Source Sans 3" panose="020B0303030403020204" pitchFamily="34" charset="0"/>
                <a:ea typeface="Source Code Pro" panose="020B0309030403020204" pitchFamily="34" charset="0"/>
              </a:rPr>
              <a:t>, </a:t>
            </a:r>
            <a:r>
              <a:rPr lang="en-US" sz="2400" b="1" dirty="0" err="1">
                <a:latin typeface="Source Code Pro" panose="020B0309030403020204" pitchFamily="34" charset="0"/>
                <a:ea typeface="Source Code Pro" panose="020B0309030403020204" pitchFamily="34" charset="0"/>
              </a:rPr>
              <a:t>strdup</a:t>
            </a:r>
            <a:r>
              <a:rPr lang="en-US" sz="2400" dirty="0">
                <a:latin typeface="Source Sans 3" panose="020B0303030403020204" pitchFamily="34" charset="0"/>
                <a:ea typeface="Source Code Pro" panose="020B0309030403020204" pitchFamily="34" charset="0"/>
              </a:rPr>
              <a:t>, or (the soon to be discussed) </a:t>
            </a:r>
            <a:r>
              <a:rPr lang="en-US" sz="2400" b="1" dirty="0" err="1">
                <a:latin typeface="Source Code Pro" panose="020B0309030403020204" pitchFamily="34" charset="0"/>
                <a:ea typeface="Source Code Pro" panose="020B0309030403020204" pitchFamily="34" charset="0"/>
              </a:rPr>
              <a:t>realloc</a:t>
            </a:r>
            <a:r>
              <a:rPr lang="en-US" sz="2400" dirty="0">
                <a:latin typeface="Source Sans 3" panose="020B0303030403020204" pitchFamily="34" charset="0"/>
                <a:ea typeface="Source Code Pro" panose="020B0309030403020204" pitchFamily="34" charset="0"/>
              </a:rPr>
              <a:t> and donates the </a:t>
            </a:r>
            <a:r>
              <a:rPr lang="en-US" sz="2400">
                <a:latin typeface="Source Sans 3" panose="020B0303030403020204" pitchFamily="34" charset="0"/>
                <a:ea typeface="Source Code Pro" panose="020B0309030403020204" pitchFamily="34" charset="0"/>
              </a:rPr>
              <a:t>memory there </a:t>
            </a:r>
            <a:r>
              <a:rPr lang="en-US" sz="2400" dirty="0">
                <a:latin typeface="Source Sans 3" panose="020B0303030403020204" pitchFamily="34" charset="0"/>
                <a:ea typeface="Source Code Pro" panose="020B0309030403020204" pitchFamily="34" charset="0"/>
              </a:rPr>
              <a:t>back to the heap.</a:t>
            </a:r>
            <a:br>
              <a:rPr lang="en-US" sz="2400" dirty="0">
                <a:latin typeface="Source Sans 3" panose="020B0303030403020204" pitchFamily="34" charset="0"/>
                <a:ea typeface="Source Code Pro" panose="020B0309030403020204" pitchFamily="34" charset="0"/>
              </a:rPr>
            </a:br>
            <a:br>
              <a:rPr lang="en-US" sz="2400" dirty="0">
                <a:latin typeface="Source Sans 3" panose="020B0303030403020204" pitchFamily="34" charset="0"/>
                <a:ea typeface="Source Code Pro" panose="020B0309030403020204" pitchFamily="34" charset="0"/>
              </a:rPr>
            </a:br>
            <a:br>
              <a:rPr lang="en-US" sz="2400" dirty="0">
                <a:latin typeface="Source Sans 3" panose="020B0303030403020204" pitchFamily="34" charset="0"/>
                <a:ea typeface="Source Code Pro" panose="020B0309030403020204" pitchFamily="34" charset="0"/>
              </a:rPr>
            </a:br>
            <a:br>
              <a:rPr lang="en-US" sz="2400" dirty="0">
                <a:latin typeface="Source Sans 3" panose="020B0303030403020204" pitchFamily="34" charset="0"/>
                <a:ea typeface="Source Code Pro" panose="020B0309030403020204" pitchFamily="34" charset="0"/>
              </a:rPr>
            </a:br>
            <a:br>
              <a:rPr lang="en-US" sz="2400" dirty="0">
                <a:latin typeface="Source Sans 3" panose="020B0303030403020204" pitchFamily="34" charset="0"/>
                <a:ea typeface="Source Code Pro" panose="020B0309030403020204" pitchFamily="34" charset="0"/>
              </a:rPr>
            </a:br>
            <a:br>
              <a:rPr lang="en-US" sz="2400" dirty="0">
                <a:latin typeface="Source Sans 3" panose="020B0303030403020204" pitchFamily="34" charset="0"/>
                <a:ea typeface="Source Code Pro" panose="020B0309030403020204" pitchFamily="34" charset="0"/>
              </a:rPr>
            </a:br>
            <a:br>
              <a:rPr lang="en-US" sz="2400" dirty="0">
                <a:latin typeface="Source Sans 3" panose="020B0303030403020204" pitchFamily="34" charset="0"/>
                <a:ea typeface="Source Code Pro" panose="020B0309030403020204" pitchFamily="34" charset="0"/>
              </a:rPr>
            </a:br>
            <a:br>
              <a:rPr lang="en-US" sz="2400" dirty="0">
                <a:latin typeface="Source Sans 3" panose="020B0303030403020204" pitchFamily="34" charset="0"/>
                <a:ea typeface="Source Code Pro" panose="020B0309030403020204" pitchFamily="34" charset="0"/>
              </a:rPr>
            </a:br>
            <a:endParaRPr lang="en-US" sz="2400" dirty="0">
              <a:latin typeface="Source Sans 3" panose="020B0303030403020204" pitchFamily="34" charset="0"/>
              <a:ea typeface="Source Code Pro" panose="020B0309030403020204" pitchFamily="34" charset="0"/>
            </a:endParaRPr>
          </a:p>
          <a:p>
            <a:pPr marL="0" indent="0" algn="ctr">
              <a:buNone/>
            </a:pPr>
            <a:endParaRPr lang="en-US" sz="2400" dirty="0">
              <a:latin typeface="Source Sans 3" panose="020B0303030403020204" pitchFamily="34" charset="0"/>
              <a:ea typeface="Source Code Pro" panose="020B0309030403020204" pitchFamily="34" charset="0"/>
            </a:endParaRPr>
          </a:p>
          <a:p>
            <a:pPr marL="0" indent="0" algn="ctr">
              <a:buNone/>
            </a:pPr>
            <a:r>
              <a:rPr lang="en-US" sz="2400" dirty="0">
                <a:latin typeface="Source Sans 3" panose="020B0303030403020204" pitchFamily="34" charset="0"/>
                <a:ea typeface="Source Code Pro" panose="020B0309030403020204" pitchFamily="34" charset="0"/>
              </a:rPr>
              <a:t>When you </a:t>
            </a:r>
            <a:r>
              <a:rPr lang="en-US" sz="2400" b="1" dirty="0">
                <a:solidFill>
                  <a:schemeClr val="accent1"/>
                </a:solidFill>
                <a:latin typeface="Source Sans 3" panose="020B0303030403020204" pitchFamily="34" charset="0"/>
                <a:ea typeface="Source Code Pro" panose="020B0309030403020204" pitchFamily="34" charset="0"/>
              </a:rPr>
              <a:t>fail to free heap memory</a:t>
            </a:r>
            <a:r>
              <a:rPr lang="en-US" sz="2400" dirty="0">
                <a:latin typeface="Source Sans 3" panose="020B0303030403020204" pitchFamily="34" charset="0"/>
                <a:ea typeface="Source Code Pro" panose="020B0309030403020204" pitchFamily="34" charset="0"/>
              </a:rPr>
              <a:t> you no longer need before letting go of it, you </a:t>
            </a:r>
            <a:r>
              <a:rPr lang="en-US" sz="2400" b="1" dirty="0">
                <a:solidFill>
                  <a:schemeClr val="accent1"/>
                </a:solidFill>
                <a:latin typeface="Source Sans 3" panose="020B0303030403020204" pitchFamily="34" charset="0"/>
                <a:ea typeface="Source Code Pro" panose="020B0309030403020204" pitchFamily="34" charset="0"/>
              </a:rPr>
              <a:t>leak</a:t>
            </a:r>
            <a:r>
              <a:rPr lang="en-US" sz="2400" dirty="0">
                <a:latin typeface="Source Sans 3" panose="020B0303030403020204" pitchFamily="34" charset="0"/>
                <a:ea typeface="Source Code Pro" panose="020B0309030403020204" pitchFamily="34" charset="0"/>
              </a:rPr>
              <a:t> that memory.</a:t>
            </a:r>
          </a:p>
        </p:txBody>
      </p:sp>
      <p:sp>
        <p:nvSpPr>
          <p:cNvPr id="16" name="TextBox 15">
            <a:extLst>
              <a:ext uri="{FF2B5EF4-FFF2-40B4-BE49-F238E27FC236}">
                <a16:creationId xmlns:a16="http://schemas.microsoft.com/office/drawing/2014/main" id="{84B16DDA-0D88-98C3-C1D6-5E88C4E7BEBC}"/>
              </a:ext>
            </a:extLst>
          </p:cNvPr>
          <p:cNvSpPr txBox="1"/>
          <p:nvPr/>
        </p:nvSpPr>
        <p:spPr>
          <a:xfrm>
            <a:off x="1981200" y="3112532"/>
            <a:ext cx="8686800" cy="2585323"/>
          </a:xfrm>
          <a:prstGeom prst="rect">
            <a:avLst/>
          </a:prstGeom>
          <a:solidFill>
            <a:schemeClr val="bg1"/>
          </a:solidFill>
          <a:ln>
            <a:solidFill>
              <a:schemeClr val="accent1">
                <a:shade val="15000"/>
              </a:schemeClr>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char *earth = </a:t>
            </a:r>
            <a:r>
              <a:rPr lang="en-US" dirty="0" err="1">
                <a:latin typeface="Source Code Pro" panose="020B0309030403020204" pitchFamily="34" charset="0"/>
                <a:ea typeface="Source Code Pro" panose="020B0309030403020204" pitchFamily="34" charset="0"/>
              </a:rPr>
              <a:t>strdup</a:t>
            </a:r>
            <a:r>
              <a:rPr lang="en-US" dirty="0">
                <a:latin typeface="Source Code Pro" panose="020B0309030403020204" pitchFamily="34" charset="0"/>
                <a:ea typeface="Source Code Pro" panose="020B0309030403020204" pitchFamily="34" charset="0"/>
              </a:rPr>
              <a:t>(</a:t>
            </a:r>
            <a:r>
              <a:rPr lang="en-US" dirty="0">
                <a:solidFill>
                  <a:srgbClr val="0432FF"/>
                </a:solidFill>
                <a:latin typeface="Source Code Pro" panose="020B0309030403020204" pitchFamily="34" charset="0"/>
                <a:ea typeface="Source Code Pro" panose="020B0309030403020204" pitchFamily="34" charset="0"/>
              </a:rPr>
              <a:t>"earth"</a:t>
            </a:r>
            <a:r>
              <a:rPr lang="en-US" dirty="0">
                <a:latin typeface="Source Code Pro" panose="020B0309030403020204" pitchFamily="34" charset="0"/>
                <a:ea typeface="Source Code Pro" panose="020B0309030403020204" pitchFamily="34" charset="0"/>
              </a:rPr>
              <a:t>);</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char *quake = </a:t>
            </a:r>
            <a:r>
              <a:rPr lang="en-US" dirty="0" err="1">
                <a:latin typeface="Source Code Pro" panose="020B0309030403020204" pitchFamily="34" charset="0"/>
                <a:ea typeface="Source Code Pro" panose="020B0309030403020204" pitchFamily="34" charset="0"/>
              </a:rPr>
              <a:t>strdup</a:t>
            </a:r>
            <a:r>
              <a:rPr lang="en-US" dirty="0">
                <a:latin typeface="Source Code Pro" panose="020B0309030403020204" pitchFamily="34" charset="0"/>
                <a:ea typeface="Source Code Pro" panose="020B0309030403020204" pitchFamily="34" charset="0"/>
              </a:rPr>
              <a:t>(</a:t>
            </a:r>
            <a:r>
              <a:rPr lang="en-US" dirty="0">
                <a:solidFill>
                  <a:srgbClr val="0432FF"/>
                </a:solidFill>
                <a:latin typeface="Source Code Pro" panose="020B0309030403020204" pitchFamily="34" charset="0"/>
                <a:ea typeface="Source Code Pro" panose="020B0309030403020204" pitchFamily="34" charset="0"/>
              </a:rPr>
              <a:t>"quake"</a:t>
            </a:r>
            <a:r>
              <a:rPr lang="en-US" dirty="0">
                <a:latin typeface="Source Code Pro" panose="020B0309030403020204" pitchFamily="34" charset="0"/>
                <a:ea typeface="Source Code Pro" panose="020B0309030403020204" pitchFamily="34" charset="0"/>
              </a:rPr>
              <a:t>);</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char *earthquake = malloc(strlen(earth) + strlen(quake) + 1);</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strcpy(earthquake, earth);</a:t>
            </a:r>
            <a:br>
              <a:rPr lang="en-US" dirty="0">
                <a:latin typeface="Source Code Pro" panose="020B0309030403020204" pitchFamily="34" charset="0"/>
                <a:ea typeface="Source Code Pro" panose="020B0309030403020204" pitchFamily="34" charset="0"/>
              </a:rPr>
            </a:br>
            <a:r>
              <a:rPr lang="en-US" b="1" dirty="0">
                <a:latin typeface="Source Code Pro" panose="020B0309030403020204" pitchFamily="34" charset="0"/>
                <a:ea typeface="Source Code Pro" panose="020B0309030403020204" pitchFamily="34" charset="0"/>
              </a:rPr>
              <a:t>free(earth);</a:t>
            </a:r>
            <a:br>
              <a:rPr lang="en-US" dirty="0">
                <a:latin typeface="Source Code Pro" panose="020B0309030403020204" pitchFamily="34" charset="0"/>
                <a:ea typeface="Source Code Pro" panose="020B0309030403020204" pitchFamily="34" charset="0"/>
              </a:rPr>
            </a:br>
            <a:r>
              <a:rPr lang="en-US" dirty="0" err="1">
                <a:latin typeface="Source Code Pro" panose="020B0309030403020204" pitchFamily="34" charset="0"/>
                <a:ea typeface="Source Code Pro" panose="020B0309030403020204" pitchFamily="34" charset="0"/>
              </a:rPr>
              <a:t>strcat</a:t>
            </a:r>
            <a:r>
              <a:rPr lang="en-US" dirty="0">
                <a:latin typeface="Source Code Pro" panose="020B0309030403020204" pitchFamily="34" charset="0"/>
                <a:ea typeface="Source Code Pro" panose="020B0309030403020204" pitchFamily="34" charset="0"/>
              </a:rPr>
              <a:t>(earthquake, quake);</a:t>
            </a:r>
            <a:br>
              <a:rPr lang="en-US" dirty="0">
                <a:latin typeface="Source Code Pro" panose="020B0309030403020204" pitchFamily="34" charset="0"/>
                <a:ea typeface="Source Code Pro" panose="020B0309030403020204" pitchFamily="34" charset="0"/>
              </a:rPr>
            </a:br>
            <a:r>
              <a:rPr lang="en-US" b="1" dirty="0">
                <a:latin typeface="Source Code Pro" panose="020B0309030403020204" pitchFamily="34" charset="0"/>
                <a:ea typeface="Source Code Pro" panose="020B0309030403020204" pitchFamily="34" charset="0"/>
              </a:rPr>
              <a:t>free(quake);</a:t>
            </a:r>
            <a:br>
              <a:rPr lang="en-US" dirty="0">
                <a:latin typeface="Source Code Pro" panose="020B0309030403020204" pitchFamily="34" charset="0"/>
                <a:ea typeface="Source Code Pro" panose="020B0309030403020204" pitchFamily="34" charset="0"/>
              </a:rPr>
            </a:br>
            <a:r>
              <a:rPr lang="en-US" dirty="0" err="1">
                <a:latin typeface="Source Code Pro" panose="020B0309030403020204" pitchFamily="34" charset="0"/>
                <a:ea typeface="Source Code Pro" panose="020B0309030403020204" pitchFamily="34" charset="0"/>
              </a:rPr>
              <a:t>printf</a:t>
            </a:r>
            <a:r>
              <a:rPr lang="en-US" dirty="0">
                <a:latin typeface="Source Code Pro" panose="020B0309030403020204" pitchFamily="34" charset="0"/>
                <a:ea typeface="Source Code Pro" panose="020B0309030403020204" pitchFamily="34" charset="0"/>
              </a:rPr>
              <a:t>(</a:t>
            </a:r>
            <a:r>
              <a:rPr lang="en-US" dirty="0">
                <a:solidFill>
                  <a:srgbClr val="0432FF"/>
                </a:solidFill>
                <a:latin typeface="Source Code Pro" panose="020B0309030403020204" pitchFamily="34" charset="0"/>
                <a:ea typeface="Source Code Pro" panose="020B0309030403020204" pitchFamily="34" charset="0"/>
              </a:rPr>
              <a:t>"%s\n"</a:t>
            </a:r>
            <a:r>
              <a:rPr lang="en-US" dirty="0">
                <a:latin typeface="Source Code Pro" panose="020B0309030403020204" pitchFamily="34" charset="0"/>
                <a:ea typeface="Source Code Pro" panose="020B0309030403020204" pitchFamily="34" charset="0"/>
              </a:rPr>
              <a:t>, earthquake);</a:t>
            </a:r>
            <a:br>
              <a:rPr lang="en-US" dirty="0">
                <a:latin typeface="Source Code Pro" panose="020B0309030403020204" pitchFamily="34" charset="0"/>
                <a:ea typeface="Source Code Pro" panose="020B0309030403020204" pitchFamily="34" charset="0"/>
              </a:rPr>
            </a:br>
            <a:r>
              <a:rPr lang="en-US" b="1" dirty="0">
                <a:latin typeface="Source Code Pro" panose="020B0309030403020204" pitchFamily="34" charset="0"/>
                <a:ea typeface="Source Code Pro" panose="020B0309030403020204" pitchFamily="34" charset="0"/>
              </a:rPr>
              <a:t>free(earthquake);</a:t>
            </a:r>
            <a:r>
              <a:rPr lang="en-US" dirty="0">
                <a:latin typeface="Source Code Pro" panose="020B0309030403020204" pitchFamily="34" charset="0"/>
                <a:ea typeface="Source Code Pro" panose="020B0309030403020204" pitchFamily="34" charset="0"/>
              </a:rPr>
              <a:t> </a:t>
            </a:r>
            <a:r>
              <a:rPr lang="en-US" dirty="0">
                <a:solidFill>
                  <a:srgbClr val="00B050"/>
                </a:solidFill>
                <a:latin typeface="Source Code Pro" panose="020B0309030403020204" pitchFamily="34" charset="0"/>
                <a:ea typeface="Source Code Pro" panose="020B0309030403020204" pitchFamily="34" charset="0"/>
              </a:rPr>
              <a:t>// three allocations reverted by three frees</a:t>
            </a:r>
          </a:p>
        </p:txBody>
      </p:sp>
      <p:sp>
        <p:nvSpPr>
          <p:cNvPr id="17" name="TextBox 16">
            <a:extLst>
              <a:ext uri="{FF2B5EF4-FFF2-40B4-BE49-F238E27FC236}">
                <a16:creationId xmlns:a16="http://schemas.microsoft.com/office/drawing/2014/main" id="{277FD9D8-C0BE-BA95-6CF8-FE21B9FCA3A6}"/>
              </a:ext>
            </a:extLst>
          </p:cNvPr>
          <p:cNvSpPr txBox="1"/>
          <p:nvPr/>
        </p:nvSpPr>
        <p:spPr>
          <a:xfrm>
            <a:off x="3576096" y="2743200"/>
            <a:ext cx="5039808" cy="369332"/>
          </a:xfrm>
          <a:prstGeom prst="rect">
            <a:avLst/>
          </a:prstGeom>
          <a:solidFill>
            <a:schemeClr val="bg1"/>
          </a:solidFill>
          <a:ln>
            <a:noFill/>
          </a:ln>
        </p:spPr>
        <p:txBody>
          <a:bodyPr wrap="square" rtlCol="0">
            <a:spAutoFit/>
          </a:bodyPr>
          <a:lstStyle/>
          <a:p>
            <a:pPr algn="ctr"/>
            <a:r>
              <a:rPr lang="en-US" b="1" dirty="0">
                <a:solidFill>
                  <a:srgbClr val="C00000"/>
                </a:solidFill>
                <a:latin typeface="Source Sans 3" panose="020B0303030403020204" pitchFamily="34" charset="0"/>
              </a:rPr>
              <a:t>Simple Example</a:t>
            </a:r>
            <a:r>
              <a:rPr lang="en-US" dirty="0">
                <a:latin typeface="Source Sans 3" panose="020B0303030403020204" pitchFamily="34" charset="0"/>
              </a:rPr>
              <a:t>:</a:t>
            </a:r>
          </a:p>
        </p:txBody>
      </p:sp>
    </p:spTree>
    <p:extLst>
      <p:ext uri="{BB962C8B-B14F-4D97-AF65-F5344CB8AC3E}">
        <p14:creationId xmlns:p14="http://schemas.microsoft.com/office/powerpoint/2010/main" val="265116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dissolve">
                                      <p:cBhvr>
                                        <p:cTn id="15"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16724</TotalTime>
  <Words>6908</Words>
  <Application>Microsoft Macintosh PowerPoint</Application>
  <PresentationFormat>Widescreen</PresentationFormat>
  <Paragraphs>1337</Paragraphs>
  <Slides>46</Slides>
  <Notes>14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46</vt:i4>
      </vt:variant>
    </vt:vector>
  </HeadingPairs>
  <TitlesOfParts>
    <vt:vector size="57" baseType="lpstr">
      <vt:lpstr>Andale Mono</vt:lpstr>
      <vt:lpstr>Arial</vt:lpstr>
      <vt:lpstr>Calibri</vt:lpstr>
      <vt:lpstr>Consolas</vt:lpstr>
      <vt:lpstr>Courier New</vt:lpstr>
      <vt:lpstr>Source Code Pro</vt:lpstr>
      <vt:lpstr>Source Sans 3</vt:lpstr>
      <vt:lpstr>Source Sans Pro</vt:lpstr>
      <vt:lpstr>Tahoma</vt:lpstr>
      <vt:lpstr>Verdana</vt:lpstr>
      <vt:lpstr>Default Design</vt:lpstr>
      <vt:lpstr>CS107 Lecture 10 Stack and Heap</vt:lpstr>
      <vt:lpstr>Array Trivia: sizeof</vt:lpstr>
      <vt:lpstr>Array Trivia: sizeof</vt:lpstr>
      <vt:lpstr>Array Trivia: Pointer Arithmetic</vt:lpstr>
      <vt:lpstr>Array Trivia: Pointer Arithmetic</vt:lpstr>
      <vt:lpstr>CS107 Topic 3: Stack and Heap Memory</vt:lpstr>
      <vt:lpstr>CS107 Topic 3: Stack and Heap Memory</vt:lpstr>
      <vt:lpstr>Stack Segment Case Study</vt:lpstr>
      <vt:lpstr>Stack Segment Case Study</vt:lpstr>
      <vt:lpstr>Stack Segment Case Study</vt:lpstr>
      <vt:lpstr>Stack Segment Case Study</vt:lpstr>
      <vt:lpstr>Stack Segment Case Study</vt:lpstr>
      <vt:lpstr>Stack Segment Case Study</vt:lpstr>
      <vt:lpstr>Stack Segment Case Study</vt:lpstr>
      <vt:lpstr>Stack Segment Case Study</vt:lpstr>
      <vt:lpstr>Stack Segment Case Study</vt:lpstr>
      <vt:lpstr>Stack Segment Case Study</vt:lpstr>
      <vt:lpstr>Stack Segment Case Study</vt:lpstr>
      <vt:lpstr>Stack Segment Case Study</vt:lpstr>
      <vt:lpstr>Stack Segment Case Study</vt:lpstr>
      <vt:lpstr>Stack Segment Case Study</vt:lpstr>
      <vt:lpstr>Stack Segment Case Study</vt:lpstr>
      <vt:lpstr>Stack Segment Case Study</vt:lpstr>
      <vt:lpstr>Stack Segment Case Study</vt:lpstr>
      <vt:lpstr>Stack Segment Case Study</vt:lpstr>
      <vt:lpstr>Stack Segment Case Study</vt:lpstr>
      <vt:lpstr>Stack Segment Case Study</vt:lpstr>
      <vt:lpstr>Stack Segment Case Study: Mayday, Mayday</vt:lpstr>
      <vt:lpstr>Stack Segment Case Study: Mayday, Mayday</vt:lpstr>
      <vt:lpstr>Stack Segment Case Study: Mayday, Mayday</vt:lpstr>
      <vt:lpstr>Stack Segment Case Study: Mayday, Mayday</vt:lpstr>
      <vt:lpstr>Stack Segment Case Study: Mayday, Mayday</vt:lpstr>
      <vt:lpstr>Stack Segment Case Study: Mayday, Mayday</vt:lpstr>
      <vt:lpstr>Stack Segment Case Study: Mayday, Mayday</vt:lpstr>
      <vt:lpstr>Stack Segment Case Study: Mayday, Mayday</vt:lpstr>
      <vt:lpstr>Introducing malloc</vt:lpstr>
      <vt:lpstr>Stack Segment Case Study: malloc Heals</vt:lpstr>
      <vt:lpstr>Stack Segment Case Study: malloc Heals</vt:lpstr>
      <vt:lpstr>Stack Segment Case Study: malloc Heals</vt:lpstr>
      <vt:lpstr>Stack Segment Case Study: malloc Heals</vt:lpstr>
      <vt:lpstr>Dynamic Memory Etude</vt:lpstr>
      <vt:lpstr>Dynamic Memory Etude</vt:lpstr>
      <vt:lpstr>Dynamic Memory Etude</vt:lpstr>
      <vt:lpstr>When Heap-Based Allocation Makes Sense</vt:lpstr>
      <vt:lpstr>Other heap allocators: calloc, strdup</vt:lpstr>
      <vt:lpstr>Cleaning Up with free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1550</cp:revision>
  <cp:lastPrinted>2026-01-29T01:32:58Z</cp:lastPrinted>
  <dcterms:created xsi:type="dcterms:W3CDTF">2008-06-28T20:57:21Z</dcterms:created>
  <dcterms:modified xsi:type="dcterms:W3CDTF">2026-01-31T01:51:04Z</dcterms:modified>
</cp:coreProperties>
</file>