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56" r:id="rId2"/>
    <p:sldId id="777" r:id="rId3"/>
    <p:sldId id="791" r:id="rId4"/>
    <p:sldId id="852" r:id="rId5"/>
    <p:sldId id="792" r:id="rId6"/>
    <p:sldId id="851" r:id="rId7"/>
    <p:sldId id="801" r:id="rId8"/>
    <p:sldId id="451" r:id="rId9"/>
    <p:sldId id="561" r:id="rId10"/>
    <p:sldId id="849" r:id="rId11"/>
    <p:sldId id="850" r:id="rId12"/>
    <p:sldId id="550" r:id="rId13"/>
    <p:sldId id="551" r:id="rId14"/>
    <p:sldId id="552" r:id="rId15"/>
    <p:sldId id="553" r:id="rId16"/>
    <p:sldId id="554" r:id="rId17"/>
    <p:sldId id="583" r:id="rId18"/>
    <p:sldId id="586" r:id="rId19"/>
    <p:sldId id="581" r:id="rId20"/>
    <p:sldId id="582" r:id="rId21"/>
    <p:sldId id="585" r:id="rId22"/>
    <p:sldId id="587" r:id="rId23"/>
    <p:sldId id="588" r:id="rId24"/>
    <p:sldId id="589" r:id="rId25"/>
    <p:sldId id="590" r:id="rId26"/>
    <p:sldId id="591" r:id="rId27"/>
    <p:sldId id="592" r:id="rId28"/>
    <p:sldId id="594" r:id="rId29"/>
    <p:sldId id="682" r:id="rId30"/>
    <p:sldId id="595" r:id="rId31"/>
    <p:sldId id="596" r:id="rId32"/>
    <p:sldId id="597" r:id="rId33"/>
    <p:sldId id="598" r:id="rId34"/>
    <p:sldId id="599" r:id="rId35"/>
    <p:sldId id="600" r:id="rId36"/>
    <p:sldId id="601" r:id="rId37"/>
    <p:sldId id="602" r:id="rId38"/>
    <p:sldId id="604" r:id="rId39"/>
    <p:sldId id="603" r:id="rId40"/>
    <p:sldId id="605" r:id="rId41"/>
    <p:sldId id="503" r:id="rId4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777"/>
            <p14:sldId id="791"/>
            <p14:sldId id="852"/>
            <p14:sldId id="792"/>
            <p14:sldId id="851"/>
            <p14:sldId id="801"/>
            <p14:sldId id="451"/>
          </p14:sldIdLst>
        </p14:section>
        <p14:section name="Overview" id="{9A4FE0B1-93EE-D34F-9908-1BED54BDA81A}">
          <p14:sldIdLst>
            <p14:sldId id="561"/>
            <p14:sldId id="849"/>
            <p14:sldId id="850"/>
            <p14:sldId id="550"/>
            <p14:sldId id="551"/>
            <p14:sldId id="552"/>
            <p14:sldId id="553"/>
            <p14:sldId id="554"/>
            <p14:sldId id="583"/>
            <p14:sldId id="586"/>
            <p14:sldId id="581"/>
            <p14:sldId id="582"/>
            <p14:sldId id="585"/>
            <p14:sldId id="587"/>
            <p14:sldId id="588"/>
            <p14:sldId id="589"/>
            <p14:sldId id="590"/>
            <p14:sldId id="591"/>
            <p14:sldId id="592"/>
            <p14:sldId id="594"/>
            <p14:sldId id="682"/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4"/>
            <p14:sldId id="603"/>
            <p14:sldId id="605"/>
            <p14:sldId id="5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D62ED6"/>
    <a:srgbClr val="8C1515"/>
    <a:srgbClr val="F8F8F8"/>
    <a:srgbClr val="D27B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01" autoAdjust="0"/>
    <p:restoredTop sz="78904" autoAdjust="0"/>
  </p:normalViewPr>
  <p:slideViewPr>
    <p:cSldViewPr>
      <p:cViewPr varScale="1">
        <p:scale>
          <a:sx n="94" d="100"/>
          <a:sy n="94" d="100"/>
        </p:scale>
        <p:origin x="1168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kept it a secret</a:t>
            </a:r>
          </a:p>
          <a:p>
            <a:endParaRPr lang="en-US" dirty="0"/>
          </a:p>
          <a:p>
            <a:r>
              <a:rPr lang="en-US" dirty="0"/>
              <a:t>Str-</a:t>
            </a:r>
            <a:r>
              <a:rPr lang="en-US" dirty="0" err="1"/>
              <a:t>doop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4422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delete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814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721FF-9E1C-D3ED-A46B-D319A91C6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EBE89-9F42-7F51-8B07-8A6E36AA0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78B9D-8606-458D-37D6-2B2C6319C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delete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45A9D-350A-D3BB-48A5-809A34D2C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75144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Another advantage of heap memory is that you can request more for an existing allocation if you need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24915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44B4E-C615-FD24-36EE-59EC11FB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9E46D3-DE5B-B0D5-60A5-92848F0B0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AA620-38C8-6B9A-430C-7C5900415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change overflow to different word to avoid ambiguity with numeric overflow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ACEC6-092D-891B-C12E-2DD5F1F00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09741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stack if possible, go to heap only when you must </a:t>
            </a:r>
          </a:p>
          <a:p>
            <a:r>
              <a:rPr lang="en-US" dirty="0"/>
              <a:t>Stack is safer, more efficient, more convenient </a:t>
            </a:r>
          </a:p>
          <a:p>
            <a:r>
              <a:rPr lang="en-US" dirty="0"/>
              <a:t>What requires heap? </a:t>
            </a:r>
          </a:p>
          <a:p>
            <a:r>
              <a:rPr lang="en-US" dirty="0"/>
              <a:t>Very large allocation that could blow out stack</a:t>
            </a:r>
            <a:br>
              <a:rPr lang="en-US" dirty="0"/>
            </a:br>
            <a:r>
              <a:rPr lang="en-US" dirty="0"/>
              <a:t>Dynamic construction, not known at compile-time what declarations will be needed Need to control lifetime — memory must persist outside of function call</a:t>
            </a:r>
            <a:br>
              <a:rPr lang="en-US" dirty="0"/>
            </a:br>
            <a:r>
              <a:rPr lang="en-US" dirty="0"/>
              <a:t>Need to resize memory after initial allocation </a:t>
            </a:r>
          </a:p>
          <a:p>
            <a:r>
              <a:rPr lang="en-US" dirty="0"/>
              <a:t>With heap, comes responsibility </a:t>
            </a:r>
          </a:p>
          <a:p>
            <a:r>
              <a:rPr lang="en-US" dirty="0"/>
              <a:t>Your responsibility for correct allocation at right time and right size</a:t>
            </a:r>
            <a:br>
              <a:rPr lang="en-US" dirty="0"/>
            </a:br>
            <a:r>
              <a:rPr lang="en-US" dirty="0"/>
              <a:t>Your responsibility to manage the </a:t>
            </a:r>
            <a:r>
              <a:rPr lang="en-US" dirty="0" err="1"/>
              <a:t>pointee</a:t>
            </a:r>
            <a:r>
              <a:rPr lang="en-US" dirty="0"/>
              <a:t> type and size</a:t>
            </a:r>
            <a:br>
              <a:rPr lang="en-US" dirty="0"/>
            </a:br>
            <a:r>
              <a:rPr lang="en-US" dirty="0"/>
              <a:t>Your responsibility for correct deallocation at right time, once and only once </a:t>
            </a:r>
            <a:r>
              <a:rPr lang="en-US" dirty="0" err="1"/>
              <a:t>Valgrind</a:t>
            </a:r>
            <a:r>
              <a:rPr lang="en-US" dirty="0"/>
              <a:t> is your friend!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95972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1360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F8712-3C94-477F-9F28-045FB536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14B003-F084-3E47-A627-3E54D2BD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B9CA9-36B9-922B-C95E-C44D409AF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B153B-7B5E-3233-C719-68AD36EF4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0725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691C8-969F-7EB9-AA45-1ECCF4F8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E2AE3-72EF-1C58-23F0-F5D71C94F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54A04-EACA-64BC-3D9B-395F348D4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D259A-F182-745E-461A-234348086C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83589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5327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254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0147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1469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26618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Pair 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0393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1526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4230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466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58638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4004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0507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73810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</a:t>
            </a:r>
            <a:r>
              <a:rPr lang="en-US" dirty="0" err="1"/>
              <a:t>param</a:t>
            </a:r>
            <a:r>
              <a:rPr lang="en-US" dirty="0"/>
              <a:t> is pointer to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63142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7848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38542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601914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947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03513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3016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11161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6657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46596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003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11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Heap Wrap, Generics – </a:t>
            </a:r>
            <a:r>
              <a:rPr lang="en-US" sz="3400" dirty="0">
                <a:latin typeface="Source Sans 3" panose="020B0303030403020204" pitchFamily="34" charset="0"/>
                <a:cs typeface="Courier New" panose="02070309020205020404" pitchFamily="49" charset="0"/>
              </a:rPr>
              <a:t>void 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35B8C-1B3D-08E0-743E-6100E8979DB6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None 😍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82C47-4B30-A646-9A8B-C83F755BB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Other heap allocators: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AA05C-2F1A-F542-B183-8701C913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447800"/>
            <a:ext cx="116205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calloc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(size_t count, size_t size);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sz="2400" dirty="0">
                <a:latin typeface="Source Sans 3" panose="020B0303030403020204" pitchFamily="34" charset="0"/>
              </a:rPr>
              <a:t> is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heap allocation function</a:t>
            </a:r>
            <a:r>
              <a:rPr lang="en-US" sz="2400" b="1" dirty="0">
                <a:latin typeface="Source Sans 3" panose="020B0303030403020204" pitchFamily="34" charset="0"/>
              </a:rPr>
              <a:t> just </a:t>
            </a:r>
            <a:r>
              <a:rPr lang="en-US" sz="2400" dirty="0">
                <a:latin typeface="Source Sans 3" panose="020B0303030403020204" pitchFamily="34" charset="0"/>
              </a:rPr>
              <a:t>like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400" dirty="0">
                <a:latin typeface="Source Sans 3" panose="020B0303030403020204" pitchFamily="34" charset="0"/>
              </a:rPr>
              <a:t>, with one important guarantee—it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zeroes out the memory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dirty="0">
                <a:latin typeface="Source Sans 3" panose="020B0303030403020204" pitchFamily="34" charset="0"/>
              </a:rPr>
              <a:t>before it returns.</a:t>
            </a: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(const char *str);</a:t>
            </a:r>
          </a:p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sz="2400" dirty="0">
                <a:latin typeface="Source Sans 3" panose="020B0303030403020204" pitchFamily="34" charset="0"/>
              </a:rPr>
              <a:t> is a convenience function for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duplicating C strings onto the heap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Source Sans 3" panose="020B03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9E2D6-BDC6-6B9A-6C81-E8FEE32027DE}"/>
              </a:ext>
            </a:extLst>
          </p:cNvPr>
          <p:cNvSpPr txBox="1"/>
          <p:nvPr/>
        </p:nvSpPr>
        <p:spPr>
          <a:xfrm>
            <a:off x="533121" y="2967335"/>
            <a:ext cx="11172649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int *counts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(26,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(int)); // all zeroes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bool *answers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(n,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(bool)); // all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falses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**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num_buckets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 *)); // all NULLs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C23299-CEBD-2D4D-6113-30A01505EC5A}"/>
              </a:ext>
            </a:extLst>
          </p:cNvPr>
          <p:cNvSpPr txBox="1"/>
          <p:nvPr/>
        </p:nvSpPr>
        <p:spPr>
          <a:xfrm>
            <a:off x="3599541" y="2655669"/>
            <a:ext cx="503980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A9A89F-8DE8-AA6F-98A3-E494414D66ED}"/>
              </a:ext>
            </a:extLst>
          </p:cNvPr>
          <p:cNvSpPr txBox="1"/>
          <p:nvPr/>
        </p:nvSpPr>
        <p:spPr>
          <a:xfrm>
            <a:off x="3109545" y="5410200"/>
            <a:ext cx="6019800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*news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("disinformation");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news[0] = 'm';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british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("disorganization");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british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[9] = 's';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F049F-FD4F-AC86-A7B4-BFCD0A8100BE}"/>
              </a:ext>
            </a:extLst>
          </p:cNvPr>
          <p:cNvSpPr txBox="1"/>
          <p:nvPr/>
        </p:nvSpPr>
        <p:spPr>
          <a:xfrm>
            <a:off x="3599541" y="5098534"/>
            <a:ext cx="503980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Example</a:t>
            </a:r>
            <a:r>
              <a:rPr lang="en-US" dirty="0">
                <a:latin typeface="Source Sans 3" panose="020B0303030403020204" pitchFamily="34" charset="0"/>
              </a:rPr>
              <a:t>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23613C-604A-826D-3917-1CC459087B44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190500" y="4038600"/>
            <a:ext cx="116205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E8A53D-C328-076F-9168-16A73A2E1F32}"/>
              </a:ext>
            </a:extLst>
          </p:cNvPr>
          <p:cNvSpPr txBox="1"/>
          <p:nvPr/>
        </p:nvSpPr>
        <p:spPr>
          <a:xfrm>
            <a:off x="8789933" y="5098534"/>
            <a:ext cx="3276600" cy="13457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Like anything created using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, anything created using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or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should be freed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when it's no longer needed.  Again, soon!</a:t>
            </a:r>
            <a:endParaRPr lang="en-US" dirty="0">
              <a:solidFill>
                <a:prstClr val="black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04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3C38-F07F-144A-9DF0-9ACA77B14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Cleaning Up with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381106-3F7E-EB92-0620-1DFA13F36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447800"/>
            <a:ext cx="116205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free(void 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ptr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accepts the address of a pointer previously returned by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or (the soon to be discussed)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and donates the memory back to the heap.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When you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fail to free heap memory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you no longer need before letting go of it, you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leak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that memory.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B16DDA-0D88-98C3-C1D6-5E88C4E7BEBC}"/>
              </a:ext>
            </a:extLst>
          </p:cNvPr>
          <p:cNvSpPr txBox="1"/>
          <p:nvPr/>
        </p:nvSpPr>
        <p:spPr>
          <a:xfrm>
            <a:off x="1981200" y="3112532"/>
            <a:ext cx="868680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*earth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"earth"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 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*quake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"quake"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*earthquake = malloc(strlen(earth) + strlen(quake) + 1);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strcpy(earthquake, earth);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free(earth);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strcat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(earthquake, quake);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free(quake);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"%s\n"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earthquake);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free(earthquake);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// three allocations reverted by three frees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7FD9D8-C0BE-BA95-6CF8-FE21B9FCA3A6}"/>
              </a:ext>
            </a:extLst>
          </p:cNvPr>
          <p:cNvSpPr txBox="1"/>
          <p:nvPr/>
        </p:nvSpPr>
        <p:spPr>
          <a:xfrm>
            <a:off x="3576096" y="2743200"/>
            <a:ext cx="503980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Simple Example</a:t>
            </a: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16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5FF6-53D7-425A-BF69-DAB019C3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6D140-2502-9C26-4293-CBC37C6E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free Etudes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FD9A6DE-8CC7-95AA-8C0C-FA89C2281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For each the code snippet below, </a:t>
            </a:r>
            <a:r>
              <a:rPr lang="en-US" sz="2400" b="1" dirty="0">
                <a:latin typeface="Source Sans 3" panose="020B0303030403020204" pitchFamily="34" charset="0"/>
              </a:rPr>
              <a:t>identify whether the code visible to you contains an error or not</a:t>
            </a:r>
            <a:r>
              <a:rPr lang="en-US" sz="2400" dirty="0">
                <a:latin typeface="Source Sans 3" panose="020B0303030403020204" pitchFamily="34" charset="0"/>
              </a:rPr>
              <a:t>.  If so, explain what that error 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84C19F-6CF2-8170-1470-A3F193673A39}"/>
              </a:ext>
            </a:extLst>
          </p:cNvPr>
          <p:cNvSpPr txBox="1"/>
          <p:nvPr/>
        </p:nvSpPr>
        <p:spPr>
          <a:xfrm>
            <a:off x="1295400" y="2209800"/>
            <a:ext cx="5410200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jennifer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"garner"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*alias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jennifer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jennifer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free(alias);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3AD7C3-8DB3-9C91-7BF3-677139F5BDC0}"/>
              </a:ext>
            </a:extLst>
          </p:cNvPr>
          <p:cNvSpPr txBox="1"/>
          <p:nvPr/>
        </p:nvSpPr>
        <p:spPr>
          <a:xfrm>
            <a:off x="1295400" y="3439418"/>
            <a:ext cx="5410200" cy="83099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"grandiloquence"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+ 5);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2980A0-DC1F-4BA7-6424-4D413F0369B2}"/>
              </a:ext>
            </a:extLst>
          </p:cNvPr>
          <p:cNvSpPr txBox="1"/>
          <p:nvPr/>
        </p:nvSpPr>
        <p:spPr>
          <a:xfrm>
            <a:off x="1295400" y="4409677"/>
            <a:ext cx="5410200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*heavy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"bloated"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*light = heavy;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free(heavy);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light[0] =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'f'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BFD255-493D-2B64-FC7C-03AEDE0903D9}"/>
              </a:ext>
            </a:extLst>
          </p:cNvPr>
          <p:cNvSpPr txBox="1"/>
          <p:nvPr/>
        </p:nvSpPr>
        <p:spPr>
          <a:xfrm>
            <a:off x="6939348" y="2328593"/>
            <a:ext cx="5078627" cy="83099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Issue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: both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jennifer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and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alias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are </a:t>
            </a:r>
            <a:r>
              <a:rPr lang="en-US" sz="1600" b="1" dirty="0">
                <a:solidFill>
                  <a:schemeClr val="accent2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linked to the same heap-based string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432FF"/>
                </a:solidFill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"garner"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 This code suffers from a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double free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CBAC06-1A4A-DBF8-B58F-7089B1FD4384}"/>
              </a:ext>
            </a:extLst>
          </p:cNvPr>
          <p:cNvSpPr txBox="1"/>
          <p:nvPr/>
        </p:nvSpPr>
        <p:spPr>
          <a:xfrm>
            <a:off x="1295400" y="5605136"/>
            <a:ext cx="5410200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superhero[] =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"Batman"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*sidekick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(superhero);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strncpy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(sidekick, </a:t>
            </a:r>
            <a:r>
              <a:rPr lang="en-US" sz="16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"An", 2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free(superhero);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6B13982-C3A1-5580-C43A-F162E1EB1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979" y="2515492"/>
            <a:ext cx="420130" cy="457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AB86583-0764-8DFE-E192-FC3901383925}"/>
              </a:ext>
            </a:extLst>
          </p:cNvPr>
          <p:cNvSpPr txBox="1"/>
          <p:nvPr/>
        </p:nvSpPr>
        <p:spPr>
          <a:xfrm>
            <a:off x="6939347" y="3439418"/>
            <a:ext cx="5078627" cy="83099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Issue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: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satword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+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5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, whatever it is, is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not the base address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of a dynamically allocated figure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satword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? Yes! But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satword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+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5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? Nope!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172575-3ACA-4AC3-5A60-25130B8CCE88}"/>
              </a:ext>
            </a:extLst>
          </p:cNvPr>
          <p:cNvSpPr txBox="1"/>
          <p:nvPr/>
        </p:nvSpPr>
        <p:spPr>
          <a:xfrm>
            <a:off x="6964061" y="4395635"/>
            <a:ext cx="5024053" cy="107721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Issue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: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heavy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and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light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 are each attached to the same heap-based string 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"bloated"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  We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only free the string once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, but we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can’t access the string through either variables after that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D69A23-AAB4-D120-E605-B4EAD1A616AC}"/>
              </a:ext>
            </a:extLst>
          </p:cNvPr>
          <p:cNvSpPr txBox="1"/>
          <p:nvPr/>
        </p:nvSpPr>
        <p:spPr>
          <a:xfrm>
            <a:off x="6964061" y="5605136"/>
            <a:ext cx="5217692" cy="107721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Issue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: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superhero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 is a stack-based 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"Batman"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, and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sidekick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 is a heap-based 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"Antman"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.  The first three lines, albeit contrived, are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correct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 (yay!).  But you can’t free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superhero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, because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it has nothing to do with the heap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Source Sans 3" panose="020B03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71BC13-2B4E-294E-7028-B7EAA14F4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475" y="3657600"/>
            <a:ext cx="420130" cy="457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16C281-AF1F-296E-6BEB-B567E2C2A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475" y="4719686"/>
            <a:ext cx="420130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EA0863D-C2FC-BEBC-D31A-325A878C5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059" y="5863181"/>
            <a:ext cx="42013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7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/>
      <p:bldP spid="14" grpId="0" animBg="1"/>
      <p:bldP spid="20" grpId="0"/>
      <p:bldP spid="2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64135E-A4D0-41B4-7921-DE0BAD183481}"/>
              </a:ext>
            </a:extLst>
          </p:cNvPr>
          <p:cNvSpPr txBox="1">
            <a:spLocks/>
          </p:cNvSpPr>
          <p:nvPr/>
        </p:nvSpPr>
        <p:spPr bwMode="auto">
          <a:xfrm>
            <a:off x="285750" y="1445603"/>
            <a:ext cx="11620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ptr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size);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accepts an address previously returned by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or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resizes the memory attached to it as appropriate, and returns the (possibly new, possibly the same) address. 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320899-DE4C-08B4-1F54-934E02DE47DC}"/>
              </a:ext>
            </a:extLst>
          </p:cNvPr>
          <p:cNvSpPr txBox="1"/>
          <p:nvPr/>
        </p:nvSpPr>
        <p:spPr>
          <a:xfrm>
            <a:off x="152400" y="3314794"/>
            <a:ext cx="7805196" cy="329320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*serialize(const char *strings[], size_t count)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char *serialization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strdup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("");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assert(serialization != NULL);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sofar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0;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for (size_t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0;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 count;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++) {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strlen(strings[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]);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serialization 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(serialization,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sofar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+ 1);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assert(serialization != NULL);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strcpy(serialization +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sofar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strings[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]);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sofar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}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return serialization;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6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5028-8136-E544-95EA-1CC1CC12C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596" y="3226504"/>
            <a:ext cx="4234404" cy="3293208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dirty="0"/>
              <a:t>If there's enough space </a:t>
            </a:r>
            <a:r>
              <a:rPr lang="en-US" sz="1800" b="1" dirty="0">
                <a:solidFill>
                  <a:schemeClr val="accent1"/>
                </a:solidFill>
              </a:rPr>
              <a:t>beyond the existing existing block</a:t>
            </a:r>
            <a:r>
              <a:rPr lang="en-US" sz="1800" dirty="0"/>
              <a:t> to accommodate the new, larger size, </a:t>
            </a:r>
            <a:r>
              <a:rPr lang="en-US" sz="18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1800" dirty="0"/>
              <a:t> simply adds that space to the allocation.</a:t>
            </a:r>
          </a:p>
          <a:p>
            <a:pPr marL="0" indent="0" algn="ctr">
              <a:buNone/>
            </a:pPr>
            <a:r>
              <a:rPr lang="en-US" sz="1800" dirty="0"/>
              <a:t>If there isn't enough space, </a:t>
            </a:r>
            <a:r>
              <a:rPr lang="en-US" sz="18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1800" dirty="0"/>
              <a:t> simply </a:t>
            </a:r>
            <a:r>
              <a:rPr lang="en-US" sz="18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1800" b="1" dirty="0" err="1">
                <a:solidFill>
                  <a:schemeClr val="accent1"/>
                </a:solidFill>
              </a:rPr>
              <a:t>’s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dirty="0"/>
              <a:t>a </a:t>
            </a:r>
            <a:r>
              <a:rPr lang="en-US" sz="1800" dirty="0">
                <a:latin typeface="Source Sans 3" panose="020B0303030403020204" pitchFamily="34" charset="0"/>
              </a:rPr>
              <a:t>larger block,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copies all data</a:t>
            </a:r>
            <a:r>
              <a:rPr lang="en-US" sz="1800" dirty="0">
                <a:latin typeface="Source Sans 3" panose="020B0303030403020204" pitchFamily="34" charset="0"/>
              </a:rPr>
              <a:t> from old to new,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frees</a:t>
            </a:r>
            <a:r>
              <a:rPr lang="en-US" sz="1800" dirty="0">
                <a:latin typeface="Source Sans 3" panose="020B0303030403020204" pitchFamily="34" charset="0"/>
              </a:rPr>
              <a:t> the old block, and returns the address of the new memory.</a:t>
            </a:r>
          </a:p>
          <a:p>
            <a:pPr marL="0" indent="0" algn="ctr">
              <a:buNone/>
            </a:pPr>
            <a:r>
              <a:rPr lang="en-US" sz="1800" dirty="0">
                <a:latin typeface="Source Sans 3" panose="020B0303030403020204" pitchFamily="34" charset="0"/>
                <a:ea typeface="Source Code Pro" panose="020B0309030403020204" pitchFamily="34" charset="0"/>
              </a:rPr>
              <a:t>In practice, the supplied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</a:t>
            </a:r>
            <a:r>
              <a:rPr lang="en-US" sz="1800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almost always larger</a:t>
            </a:r>
            <a:r>
              <a:rPr lang="en-US" sz="18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though </a:t>
            </a:r>
            <a:r>
              <a:rPr lang="en-US" sz="18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1800" dirty="0">
                <a:latin typeface="Source Sans 3" panose="020B0303030403020204" pitchFamily="34" charset="0"/>
                <a:ea typeface="Source Code Pro" panose="020B0309030403020204" pitchFamily="34" charset="0"/>
              </a:rPr>
              <a:t> will shrink the allocated size if asked to.</a:t>
            </a:r>
            <a:br>
              <a:rPr lang="en-US" sz="1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72B45EC-D047-954C-76F3-981D6E8A5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Resizing with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DF442B-E6A7-5484-D191-8A824297084B}"/>
              </a:ext>
            </a:extLst>
          </p:cNvPr>
          <p:cNvSpPr txBox="1"/>
          <p:nvPr/>
        </p:nvSpPr>
        <p:spPr>
          <a:xfrm>
            <a:off x="0" y="2931175"/>
            <a:ext cx="222040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Example</a:t>
            </a: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3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21640-DA9A-EF69-A50B-EC053C6DC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4A8E-9885-C77D-F85A-30703C43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Allocation Redux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FAE86-3191-AC08-80D8-9CBD0175A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3116996"/>
            <a:ext cx="6400800" cy="336000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Heap </a:t>
            </a:r>
            <a:r>
              <a:rPr lang="en-US" b="1" dirty="0">
                <a:latin typeface="Source Sans 3" panose="020B0303030403020204" pitchFamily="34" charset="0"/>
              </a:rPr>
              <a:t>memory allocation</a:t>
            </a:r>
            <a:r>
              <a:rPr lang="en-US" dirty="0">
                <a:latin typeface="Source Sans 3" panose="020B0303030403020204" pitchFamily="34" charset="0"/>
              </a:rPr>
              <a:t> guarantee: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NULL</a:t>
            </a:r>
            <a:r>
              <a:rPr lang="en-US" dirty="0">
                <a:latin typeface="Source Sans 3" panose="020B0303030403020204" pitchFamily="34" charset="0"/>
              </a:rPr>
              <a:t> on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failure</a:t>
            </a:r>
            <a:r>
              <a:rPr lang="en-US" dirty="0">
                <a:latin typeface="Source Sans 3" panose="020B0303030403020204" pitchFamily="34" charset="0"/>
              </a:rPr>
              <a:t>, so check with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assert</a:t>
            </a:r>
          </a:p>
          <a:p>
            <a:r>
              <a:rPr lang="en-US" dirty="0">
                <a:latin typeface="Source Sans 3" panose="020B0303030403020204" pitchFamily="34" charset="0"/>
              </a:rPr>
              <a:t>Memory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contiguous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recycled only</a:t>
            </a:r>
            <a:r>
              <a:rPr lang="en-US" dirty="0">
                <a:latin typeface="Source Sans 3" panose="020B0303030403020204" pitchFamily="34" charset="0"/>
              </a:rPr>
              <a:t> when you call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</a:p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preserves existing data</a:t>
            </a:r>
          </a:p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calloc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zeroes</a:t>
            </a:r>
            <a:r>
              <a:rPr lang="en-US" dirty="0">
                <a:latin typeface="Source Sans 3" panose="020B0303030403020204" pitchFamily="34" charset="0"/>
              </a:rPr>
              <a:t> out bytes,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do not 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B4884D-2800-D719-7683-09792AABD61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629400" y="3112513"/>
            <a:ext cx="5486400" cy="336448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Undefined behavior</a:t>
            </a:r>
            <a:r>
              <a:rPr lang="en-US" dirty="0">
                <a:latin typeface="Source Sans 3" panose="020B0303030403020204" pitchFamily="34" charset="0"/>
              </a:rPr>
              <a:t> occurs: </a:t>
            </a:r>
          </a:p>
          <a:p>
            <a:r>
              <a:rPr lang="en-US" dirty="0">
                <a:latin typeface="Source Sans 3" panose="020B0303030403020204" pitchFamily="34" charset="0"/>
              </a:rPr>
              <a:t>If you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overflow</a:t>
            </a:r>
            <a:r>
              <a:rPr lang="en-US" dirty="0">
                <a:latin typeface="Source Sans 3" panose="020B0303030403020204" pitchFamily="34" charset="0"/>
              </a:rPr>
              <a:t>—i.e., you access beyond bytes allocated.</a:t>
            </a:r>
          </a:p>
          <a:p>
            <a:r>
              <a:rPr lang="en-US" dirty="0">
                <a:latin typeface="Source Sans 3" panose="020B0303030403020204" pitchFamily="34" charset="0"/>
              </a:rPr>
              <a:t>If you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use after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, or if you call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twice</a:t>
            </a:r>
            <a:r>
              <a:rPr lang="en-US" dirty="0">
                <a:latin typeface="Source Sans 3" panose="020B0303030403020204" pitchFamily="34" charset="0"/>
              </a:rPr>
              <a:t> on same address. </a:t>
            </a:r>
          </a:p>
          <a:p>
            <a:r>
              <a:rPr lang="en-US" dirty="0">
                <a:latin typeface="Source Sans 3" panose="020B0303030403020204" pitchFamily="34" charset="0"/>
              </a:rPr>
              <a:t>If you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an address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outside the heap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A99262-78D9-AD55-44D2-53F0C48F0C7C}"/>
              </a:ext>
            </a:extLst>
          </p:cNvPr>
          <p:cNvSpPr txBox="1">
            <a:spLocks/>
          </p:cNvSpPr>
          <p:nvPr/>
        </p:nvSpPr>
        <p:spPr bwMode="auto">
          <a:xfrm>
            <a:off x="2209800" y="1319211"/>
            <a:ext cx="7772400" cy="182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*malloc(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size);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calloc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(size_t count, size_t size); char *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strdup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*s);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ptr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size);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free(void *</a:t>
            </a:r>
            <a:r>
              <a:rPr lang="en-US" sz="24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ptr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6475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04D98-68FF-8F42-8290-4A8C393ED4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Stack</a:t>
            </a:r>
            <a:r>
              <a:rPr lang="en-US" dirty="0">
                <a:latin typeface="Source Sans 3" panose="020B0303030403020204" pitchFamily="34" charset="0"/>
              </a:rPr>
              <a:t> (for local variables)</a:t>
            </a:r>
          </a:p>
          <a:p>
            <a:r>
              <a:rPr lang="en-US" sz="2400" b="1" dirty="0">
                <a:latin typeface="Source Sans 3" panose="020B0303030403020204" pitchFamily="34" charset="0"/>
              </a:rPr>
              <a:t>Fast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Fast to allocate and deallocate, okay to oversize</a:t>
            </a:r>
          </a:p>
          <a:p>
            <a:r>
              <a:rPr lang="en-US" sz="2400" b="1" dirty="0">
                <a:latin typeface="Source Sans 3" panose="020B0303030403020204" pitchFamily="34" charset="0"/>
              </a:rPr>
              <a:t>Convenient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Automatic allocation and deallocation, declare and initialize in one step</a:t>
            </a:r>
          </a:p>
          <a:p>
            <a:r>
              <a:rPr lang="en-US" sz="2400" b="1" dirty="0">
                <a:latin typeface="Source Sans 3" panose="020B0303030403020204" pitchFamily="34" charset="0"/>
              </a:rPr>
              <a:t>Reasonable type safety</a:t>
            </a: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Thanks to the compiler</a:t>
            </a:r>
          </a:p>
          <a:p>
            <a:pPr lvl="0">
              <a:buFont typeface=".Apple Color Emoji UI"/>
              <a:buChar char="⚠️"/>
            </a:pP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Sans 3" panose="020B0303030403020204" pitchFamily="34" charset="0"/>
              </a:rPr>
              <a:t>Not especially plentiful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Total stack size fixed, default 8 – 32 MB</a:t>
            </a:r>
          </a:p>
          <a:p>
            <a:pPr>
              <a:buFont typeface=".Apple Color Emoji UI"/>
              <a:buChar char="⚠️"/>
            </a:pP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Sans 3" panose="020B0303030403020204" pitchFamily="34" charset="0"/>
              </a:rPr>
              <a:t>Somewhat inflexible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Cannot add or resize at runtime, scope dictated by control flow in and out of function calls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577B2-7D4A-4248-B953-709A6C3E2A5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96000" y="1299882"/>
            <a:ext cx="60198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Heap</a:t>
            </a:r>
            <a:r>
              <a:rPr lang="en-US" dirty="0">
                <a:latin typeface="Source Sans 3" panose="020B0303030403020204" pitchFamily="34" charset="0"/>
              </a:rPr>
              <a:t> (for dynamic memory)</a:t>
            </a:r>
            <a:endParaRPr lang="en-US" b="1" u="sng" dirty="0">
              <a:latin typeface="Source Sans 3" panose="020B0303030403020204" pitchFamily="34" charset="0"/>
            </a:endParaRPr>
          </a:p>
          <a:p>
            <a:r>
              <a:rPr lang="en-US" sz="2400" b="1" dirty="0">
                <a:latin typeface="Source Sans 3" panose="020B0303030403020204" pitchFamily="34" charset="0"/>
              </a:rPr>
              <a:t>Plentiful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Can generally provide more memory on demand</a:t>
            </a:r>
          </a:p>
          <a:p>
            <a:r>
              <a:rPr lang="en-US" sz="2400" b="1" dirty="0">
                <a:latin typeface="Source Sans 3" panose="020B0303030403020204" pitchFamily="34" charset="0"/>
              </a:rPr>
              <a:t>Exceptionally flexible</a:t>
            </a:r>
            <a:br>
              <a:rPr lang="en-US" b="1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Runtime decisions about how much and when to allocate, can resize easily using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r>
              <a:rPr lang="en-US" sz="2400" b="1" dirty="0">
                <a:latin typeface="Source Sans 3" panose="020B0303030403020204" pitchFamily="34" charset="0"/>
              </a:rPr>
              <a:t>Scope under programmer control</a:t>
            </a:r>
            <a:br>
              <a:rPr lang="en-US" b="1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Can precisely determine lifetime</a:t>
            </a:r>
          </a:p>
          <a:p>
            <a:pPr>
              <a:buFont typeface=".Apple Color Emoji UI"/>
              <a:buChar char="⚠️"/>
            </a:pP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Sans 3" panose="020B0303030403020204" pitchFamily="34" charset="0"/>
              </a:rPr>
              <a:t>Lots of opportunity for error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Minimal type safety, forget to allocate/free before done, allocate wrong size, etc., memory leaks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D57BAD-F8A8-0A09-6427-EB93AA176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vs Stack: Battle of the Segments</a:t>
            </a:r>
          </a:p>
        </p:txBody>
      </p:sp>
    </p:spTree>
    <p:extLst>
      <p:ext uri="{BB962C8B-B14F-4D97-AF65-F5344CB8AC3E}">
        <p14:creationId xmlns:p14="http://schemas.microsoft.com/office/powerpoint/2010/main" val="414651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4: C Generics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How can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leverage our knowledge of memory and data representation</a:t>
            </a:r>
            <a:r>
              <a:rPr lang="en-US" dirty="0">
                <a:latin typeface="Source Sans 3" panose="020B0303030403020204" pitchFamily="34" charset="0"/>
              </a:rPr>
              <a:t> to write code that works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for all data types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Why is answering this question useful?</a:t>
            </a:r>
          </a:p>
          <a:p>
            <a:r>
              <a:rPr lang="en-US" dirty="0">
                <a:latin typeface="Source Sans 3" panose="020B0303030403020204" pitchFamily="34" charset="0"/>
              </a:rPr>
              <a:t>Writing general purpose code that works on all types means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one implementation, not many</a:t>
            </a:r>
            <a:r>
              <a:rPr lang="en-US" dirty="0">
                <a:latin typeface="Source Sans 3" panose="020B0303030403020204" pitchFamily="34" charset="0"/>
              </a:rPr>
              <a:t>, thereby avoid cut-and-paste with type changes.</a:t>
            </a:r>
          </a:p>
          <a:p>
            <a:r>
              <a:rPr lang="en-US" dirty="0">
                <a:latin typeface="Source Sans 3" panose="020B0303030403020204" pitchFamily="34" charset="0"/>
              </a:rPr>
              <a:t>It teaches us how to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pass functions as parameters</a:t>
            </a:r>
            <a:r>
              <a:rPr lang="en-US" dirty="0">
                <a:latin typeface="Source Sans 3" panose="020B0303030403020204" pitchFamily="34" charset="0"/>
              </a:rPr>
              <a:t> to provide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just enough intelligence about the data</a:t>
            </a:r>
            <a:r>
              <a:rPr lang="en-US" dirty="0">
                <a:latin typeface="Source Sans 3" panose="020B0303030403020204" pitchFamily="34" charset="0"/>
              </a:rPr>
              <a:t> for the generic code to work properly.</a:t>
            </a: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Learning Goals</a:t>
            </a:r>
          </a:p>
          <a:p>
            <a:r>
              <a:rPr lang="en-US" dirty="0">
                <a:latin typeface="Source Sans 3" panose="020B0303030403020204" pitchFamily="34" charset="0"/>
              </a:rPr>
              <a:t>Learn how to write C code that works with for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 data types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Learn about how to use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overcome its shortcomings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458443" cy="86915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once again implement a routine capable 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exchanging two numbers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9D3AA-4F10-6443-9721-A95E8C96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Strongly Typed Data Exchange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A4741C-0A79-1846-B8FA-CF11090D3BC0}"/>
              </a:ext>
            </a:extLst>
          </p:cNvPr>
          <p:cNvSpPr txBox="1"/>
          <p:nvPr/>
        </p:nvSpPr>
        <p:spPr>
          <a:xfrm>
            <a:off x="10181082" y="1143000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A48D6261-7441-C441-AEA5-DBA3285C8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777384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C20E40F-112E-B74F-8996-280E96D9CAB2}"/>
              </a:ext>
            </a:extLst>
          </p:cNvPr>
          <p:cNvSpPr txBox="1"/>
          <p:nvPr/>
        </p:nvSpPr>
        <p:spPr>
          <a:xfrm>
            <a:off x="9394900" y="2133601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C52FB-5765-2B44-96E3-9B86E2D8AD1D}"/>
              </a:ext>
            </a:extLst>
          </p:cNvPr>
          <p:cNvSpPr txBox="1"/>
          <p:nvPr/>
        </p:nvSpPr>
        <p:spPr>
          <a:xfrm>
            <a:off x="9394898" y="3226631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E1AB9-0957-3343-9F62-AD2B9A998730}"/>
              </a:ext>
            </a:extLst>
          </p:cNvPr>
          <p:cNvSpPr txBox="1"/>
          <p:nvPr/>
        </p:nvSpPr>
        <p:spPr>
          <a:xfrm>
            <a:off x="7823982" y="2338462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4F152-9291-C44F-B7E1-748C788CEDFD}"/>
              </a:ext>
            </a:extLst>
          </p:cNvPr>
          <p:cNvSpPr txBox="1"/>
          <p:nvPr/>
        </p:nvSpPr>
        <p:spPr>
          <a:xfrm>
            <a:off x="6902256" y="3638327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8DABA75-709E-6543-B811-0E9475A00248}"/>
              </a:ext>
            </a:extLst>
          </p:cNvPr>
          <p:cNvSpPr/>
          <p:nvPr/>
        </p:nvSpPr>
        <p:spPr>
          <a:xfrm>
            <a:off x="8858067" y="2133600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645D676-1BE4-CC40-9197-07860EEE9068}"/>
              </a:ext>
            </a:extLst>
          </p:cNvPr>
          <p:cNvSpPr/>
          <p:nvPr/>
        </p:nvSpPr>
        <p:spPr>
          <a:xfrm>
            <a:off x="8858067" y="3333528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6839E-FD02-8E44-9F5E-E6F382C60DFB}"/>
              </a:ext>
            </a:extLst>
          </p:cNvPr>
          <p:cNvSpPr txBox="1"/>
          <p:nvPr/>
        </p:nvSpPr>
        <p:spPr>
          <a:xfrm>
            <a:off x="9394899" y="2541090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2347D6-5C32-0E4F-BCC2-BFC91DC047F3}"/>
              </a:ext>
            </a:extLst>
          </p:cNvPr>
          <p:cNvSpPr txBox="1"/>
          <p:nvPr/>
        </p:nvSpPr>
        <p:spPr>
          <a:xfrm>
            <a:off x="9394898" y="363832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7645D-11F9-D943-94ED-7175A922E984}"/>
              </a:ext>
            </a:extLst>
          </p:cNvPr>
          <p:cNvSpPr txBox="1"/>
          <p:nvPr/>
        </p:nvSpPr>
        <p:spPr>
          <a:xfrm>
            <a:off x="8857691" y="4050021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C1517B0-621A-4440-B99B-01FF545475EC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C4F2F79-2BDA-214C-9F61-DC488535E394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4DA20A-AF0B-A39C-EDE0-753D49327B2F}"/>
              </a:ext>
            </a:extLst>
          </p:cNvPr>
          <p:cNvSpPr txBox="1"/>
          <p:nvPr/>
        </p:nvSpPr>
        <p:spPr>
          <a:xfrm>
            <a:off x="1281867" y="2325976"/>
            <a:ext cx="5692696" cy="369331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x = 17;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y = 23;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(&amp;x, &amp;y);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"x = %d, y = 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x, y);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*a, int 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12CD48-8888-4DF8-3F29-1B46DD8792D1}"/>
              </a:ext>
            </a:extLst>
          </p:cNvPr>
          <p:cNvSpPr txBox="1"/>
          <p:nvPr/>
        </p:nvSpPr>
        <p:spPr>
          <a:xfrm>
            <a:off x="3486376" y="5261356"/>
            <a:ext cx="3621762" cy="1200329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Assuming the line in </a:t>
            </a:r>
            <a:r>
              <a:rPr lang="en-US" dirty="0">
                <a:solidFill>
                  <a:srgbClr val="FF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red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has just executed,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state of memory 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immediately afterward is presented up and to the right.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E5F5CD-62E7-96CA-1132-8DBB053C3B41}"/>
              </a:ext>
            </a:extLst>
          </p:cNvPr>
          <p:cNvSpPr txBox="1"/>
          <p:nvPr/>
        </p:nvSpPr>
        <p:spPr>
          <a:xfrm>
            <a:off x="7256768" y="4806261"/>
            <a:ext cx="4760237" cy="92333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High-level POV: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swap_ints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accepts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locations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of two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  <a:cs typeface="Calibri" panose="020F050202020403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exchanges them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using a well understood algorithm.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81B45-2952-893F-3486-6ADF24E9DE54}"/>
              </a:ext>
            </a:extLst>
          </p:cNvPr>
          <p:cNvSpPr txBox="1"/>
          <p:nvPr/>
        </p:nvSpPr>
        <p:spPr>
          <a:xfrm>
            <a:off x="7149040" y="5788879"/>
            <a:ext cx="4860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Low-level POV: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swap_ints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exchanges four-byte patterns at the provided addresses, and those patterns incidentally represent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  <a:cs typeface="Calibri" panose="020F050202020403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4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 animBg="1"/>
      <p:bldP spid="32" grpId="0" animBg="1"/>
      <p:bldP spid="4" grpId="0" uiExpand="1" build="allAtOnce" animBg="1"/>
      <p:bldP spid="5" grpId="0" animBg="1"/>
      <p:bldP spid="7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8A865-B3C1-FB49-5E52-AA4D9D0E5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F485D-B696-96CF-34BD-9765026E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458443" cy="86915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once again implement a routine capable of exchanging two numbers—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this time as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dirty="0">
                <a:latin typeface="Source Sans 3" panose="020B0303030403020204" pitchFamily="34" charset="0"/>
              </a:rPr>
              <a:t>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54B09-DAA6-230C-40C8-0975C24F9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Strongly Typed Data Exchange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BCAA1-FE7E-4C27-04FA-586371C3A3B7}"/>
              </a:ext>
            </a:extLst>
          </p:cNvPr>
          <p:cNvSpPr txBox="1"/>
          <p:nvPr/>
        </p:nvSpPr>
        <p:spPr>
          <a:xfrm>
            <a:off x="10181082" y="1143000"/>
            <a:ext cx="76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8D83D2A0-27AD-818E-1CB0-35EE7E1C49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7888913"/>
              </p:ext>
            </p:extLst>
          </p:nvPr>
        </p:nvGraphicFramePr>
        <p:xfrm>
          <a:off x="9056072" y="1440180"/>
          <a:ext cx="3011768" cy="3360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251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277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251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02DB48C2-BA14-6F0E-D6E0-BF723A1E151F}"/>
              </a:ext>
            </a:extLst>
          </p:cNvPr>
          <p:cNvSpPr txBox="1"/>
          <p:nvPr/>
        </p:nvSpPr>
        <p:spPr>
          <a:xfrm>
            <a:off x="9394900" y="2133601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5F086A-9DBC-50CD-C51E-D049CAC0F5D4}"/>
              </a:ext>
            </a:extLst>
          </p:cNvPr>
          <p:cNvSpPr txBox="1"/>
          <p:nvPr/>
        </p:nvSpPr>
        <p:spPr>
          <a:xfrm>
            <a:off x="9394898" y="3226631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6130A0-0BA2-E6A2-B4CD-B1A52B0B99BE}"/>
              </a:ext>
            </a:extLst>
          </p:cNvPr>
          <p:cNvSpPr txBox="1"/>
          <p:nvPr/>
        </p:nvSpPr>
        <p:spPr>
          <a:xfrm>
            <a:off x="7823982" y="2338462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0D363E-7906-0E04-1930-0BEB7388F4A0}"/>
              </a:ext>
            </a:extLst>
          </p:cNvPr>
          <p:cNvSpPr txBox="1"/>
          <p:nvPr/>
        </p:nvSpPr>
        <p:spPr>
          <a:xfrm>
            <a:off x="6533565" y="3638327"/>
            <a:ext cx="221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swap_shorts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9842FD69-8C8A-39D1-8B96-63A8CEC948A9}"/>
              </a:ext>
            </a:extLst>
          </p:cNvPr>
          <p:cNvSpPr/>
          <p:nvPr/>
        </p:nvSpPr>
        <p:spPr>
          <a:xfrm>
            <a:off x="8858067" y="2133600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D3E31E98-F1A6-694B-E0A6-9CD149D6ECFA}"/>
              </a:ext>
            </a:extLst>
          </p:cNvPr>
          <p:cNvSpPr/>
          <p:nvPr/>
        </p:nvSpPr>
        <p:spPr>
          <a:xfrm>
            <a:off x="8858067" y="3333528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9CEE44-594D-3D3F-3429-395AC8241C8A}"/>
              </a:ext>
            </a:extLst>
          </p:cNvPr>
          <p:cNvSpPr txBox="1"/>
          <p:nvPr/>
        </p:nvSpPr>
        <p:spPr>
          <a:xfrm>
            <a:off x="9394899" y="2541090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BF4AF0-3CA5-1904-D31C-C8ACAA15CFA4}"/>
              </a:ext>
            </a:extLst>
          </p:cNvPr>
          <p:cNvSpPr txBox="1"/>
          <p:nvPr/>
        </p:nvSpPr>
        <p:spPr>
          <a:xfrm>
            <a:off x="9394898" y="363832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B719D6-4DF9-882B-8DAA-8E65C4D2EB44}"/>
              </a:ext>
            </a:extLst>
          </p:cNvPr>
          <p:cNvSpPr txBox="1"/>
          <p:nvPr/>
        </p:nvSpPr>
        <p:spPr>
          <a:xfrm>
            <a:off x="8857691" y="4050021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C666F47-E27D-D8EF-9BA8-47006A71D681}"/>
              </a:ext>
            </a:extLst>
          </p:cNvPr>
          <p:cNvSpPr/>
          <p:nvPr/>
        </p:nvSpPr>
        <p:spPr>
          <a:xfrm>
            <a:off x="10760001" y="2799471"/>
            <a:ext cx="283137" cy="703384"/>
          </a:xfrm>
          <a:custGeom>
            <a:avLst/>
            <a:gdLst>
              <a:gd name="connsiteX0" fmla="*/ 184664 w 283137"/>
              <a:gd name="connsiteY0" fmla="*/ 703384 h 703384"/>
              <a:gd name="connsiteX1" fmla="*/ 1784 w 283137"/>
              <a:gd name="connsiteY1" fmla="*/ 309489 h 703384"/>
              <a:gd name="connsiteX2" fmla="*/ 283137 w 283137"/>
              <a:gd name="connsiteY2" fmla="*/ 0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137" h="703384">
                <a:moveTo>
                  <a:pt x="184664" y="703384"/>
                </a:moveTo>
                <a:cubicBezTo>
                  <a:pt x="85018" y="565052"/>
                  <a:pt x="-14628" y="426720"/>
                  <a:pt x="1784" y="309489"/>
                </a:cubicBezTo>
                <a:cubicBezTo>
                  <a:pt x="18196" y="192258"/>
                  <a:pt x="150666" y="96129"/>
                  <a:pt x="283137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45C21C8F-4595-A9EC-779D-8843330D1EAC}"/>
              </a:ext>
            </a:extLst>
          </p:cNvPr>
          <p:cNvSpPr/>
          <p:nvPr/>
        </p:nvSpPr>
        <p:spPr>
          <a:xfrm>
            <a:off x="11746523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A5C73-4F90-CA69-DDC7-D5F5EFD02488}"/>
              </a:ext>
            </a:extLst>
          </p:cNvPr>
          <p:cNvSpPr txBox="1"/>
          <p:nvPr/>
        </p:nvSpPr>
        <p:spPr>
          <a:xfrm>
            <a:off x="1281867" y="2325976"/>
            <a:ext cx="5692696" cy="369331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short x = 251;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short y = 277;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swap_shorts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(&amp;x, &amp;y);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"x = %d, y = 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x, y);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swap_shorts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(short *a, short 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short 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1093A7-15C3-03F3-A3DF-7604467CA3F9}"/>
              </a:ext>
            </a:extLst>
          </p:cNvPr>
          <p:cNvSpPr txBox="1"/>
          <p:nvPr/>
        </p:nvSpPr>
        <p:spPr>
          <a:xfrm>
            <a:off x="3486376" y="5261356"/>
            <a:ext cx="3621762" cy="1200329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Assuming the line in </a:t>
            </a:r>
            <a:r>
              <a:rPr lang="en-US" dirty="0">
                <a:solidFill>
                  <a:srgbClr val="FF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red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has just executed,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state of memory 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immediately afterward is presented up and to the right.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F539E2-5756-9A9F-1752-BF5BAE9655CB}"/>
              </a:ext>
            </a:extLst>
          </p:cNvPr>
          <p:cNvSpPr txBox="1"/>
          <p:nvPr/>
        </p:nvSpPr>
        <p:spPr>
          <a:xfrm>
            <a:off x="7108138" y="4806261"/>
            <a:ext cx="4908867" cy="92333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High-level POV: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swap_shorts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accepts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locations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of two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short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s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exchanges them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using the same algorithm that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swap_ints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does.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7211F-0AB5-844C-C28A-752D11816C65}"/>
              </a:ext>
            </a:extLst>
          </p:cNvPr>
          <p:cNvSpPr txBox="1"/>
          <p:nvPr/>
        </p:nvSpPr>
        <p:spPr>
          <a:xfrm>
            <a:off x="7149040" y="5788879"/>
            <a:ext cx="4860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Low-level POV: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swap_shorts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swaps two 16-bit patterns.  Code exchanges two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short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s if it exchanges their underlying bit patterns.</a:t>
            </a:r>
          </a:p>
        </p:txBody>
      </p:sp>
    </p:spTree>
    <p:extLst>
      <p:ext uri="{BB962C8B-B14F-4D97-AF65-F5344CB8AC3E}">
        <p14:creationId xmlns:p14="http://schemas.microsoft.com/office/powerpoint/2010/main" val="173573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F87E6-3841-CDF1-4F46-213497D7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57DF1-4EF3-A031-938A-A096ABB83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458443" cy="86915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it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once more</a:t>
            </a:r>
            <a:r>
              <a:rPr lang="en-US" dirty="0">
                <a:latin typeface="Source Sans 3" panose="020B0303030403020204" pitchFamily="34" charset="0"/>
              </a:rPr>
              <a:t>, this time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for the strings</a:t>
            </a:r>
            <a:r>
              <a:rPr lang="en-US" dirty="0">
                <a:latin typeface="Source Sans 3" panose="020B0303030403020204" pitchFamily="34" charset="0"/>
              </a:rPr>
              <a:t> in the back corner of the data segment.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B66BF-74E2-3676-9719-0B904DC83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Strongly Typed Data Exchange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6DFFDD-7D56-5D8C-9295-C6F21CF50688}"/>
              </a:ext>
            </a:extLst>
          </p:cNvPr>
          <p:cNvSpPr txBox="1"/>
          <p:nvPr/>
        </p:nvSpPr>
        <p:spPr>
          <a:xfrm>
            <a:off x="1281867" y="2325976"/>
            <a:ext cx="5692696" cy="369331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*x = "2";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*y = "5";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(&amp;x, &amp;y);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"x = %d, y = %d\n"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x, y);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**a, char **b)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DBC2CD1-F4B0-5448-4C31-28739EB92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919331"/>
              </p:ext>
            </p:extLst>
          </p:nvPr>
        </p:nvGraphicFramePr>
        <p:xfrm>
          <a:off x="8797701" y="1440180"/>
          <a:ext cx="3011768" cy="5292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3873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22789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6224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65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891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'5'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936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49005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1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'2'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73603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363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AFF41E-0CEC-C362-8939-7C2CAA91D2DF}"/>
              </a:ext>
            </a:extLst>
          </p:cNvPr>
          <p:cNvSpPr txBox="1"/>
          <p:nvPr/>
        </p:nvSpPr>
        <p:spPr>
          <a:xfrm>
            <a:off x="9216361" y="2152874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98676-DB4C-955D-F59E-CCED1ED848FB}"/>
              </a:ext>
            </a:extLst>
          </p:cNvPr>
          <p:cNvSpPr txBox="1"/>
          <p:nvPr/>
        </p:nvSpPr>
        <p:spPr>
          <a:xfrm>
            <a:off x="9216359" y="3245904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2DF8AB-A5C7-E04F-4639-15721EBEEB2C}"/>
              </a:ext>
            </a:extLst>
          </p:cNvPr>
          <p:cNvSpPr txBox="1"/>
          <p:nvPr/>
        </p:nvSpPr>
        <p:spPr>
          <a:xfrm>
            <a:off x="7673866" y="2357735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D114AC-7C8A-3072-7CE0-29D3260DADF7}"/>
              </a:ext>
            </a:extLst>
          </p:cNvPr>
          <p:cNvSpPr txBox="1"/>
          <p:nvPr/>
        </p:nvSpPr>
        <p:spPr>
          <a:xfrm>
            <a:off x="6199104" y="3657600"/>
            <a:ext cx="2396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50D826B4-851D-B03A-53BF-3B762ABE9383}"/>
              </a:ext>
            </a:extLst>
          </p:cNvPr>
          <p:cNvSpPr/>
          <p:nvPr/>
        </p:nvSpPr>
        <p:spPr>
          <a:xfrm>
            <a:off x="8707951" y="2152873"/>
            <a:ext cx="287281" cy="86915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D88071F0-03A8-C690-6C9E-55F7EBB733BA}"/>
              </a:ext>
            </a:extLst>
          </p:cNvPr>
          <p:cNvSpPr/>
          <p:nvPr/>
        </p:nvSpPr>
        <p:spPr>
          <a:xfrm>
            <a:off x="8707951" y="3352801"/>
            <a:ext cx="287281" cy="11430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CCEA28-4235-2ED7-5BB0-421543812B29}"/>
              </a:ext>
            </a:extLst>
          </p:cNvPr>
          <p:cNvSpPr txBox="1"/>
          <p:nvPr/>
        </p:nvSpPr>
        <p:spPr>
          <a:xfrm>
            <a:off x="9216360" y="25603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659899-8324-1AF5-BAF3-5E7D5B1E395C}"/>
              </a:ext>
            </a:extLst>
          </p:cNvPr>
          <p:cNvSpPr txBox="1"/>
          <p:nvPr/>
        </p:nvSpPr>
        <p:spPr>
          <a:xfrm>
            <a:off x="9216359" y="3657599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B7E14A-A445-ABA8-65CC-52A5E66578F2}"/>
              </a:ext>
            </a:extLst>
          </p:cNvPr>
          <p:cNvSpPr txBox="1"/>
          <p:nvPr/>
        </p:nvSpPr>
        <p:spPr>
          <a:xfrm>
            <a:off x="8679152" y="4069294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temp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D53D4075-905F-CD27-5F19-C9FCB9CE4E25}"/>
              </a:ext>
            </a:extLst>
          </p:cNvPr>
          <p:cNvSpPr/>
          <p:nvPr/>
        </p:nvSpPr>
        <p:spPr>
          <a:xfrm>
            <a:off x="11488152" y="2357736"/>
            <a:ext cx="283136" cy="1524948"/>
          </a:xfrm>
          <a:custGeom>
            <a:avLst/>
            <a:gdLst>
              <a:gd name="connsiteX0" fmla="*/ 168812 w 260702"/>
              <a:gd name="connsiteY0" fmla="*/ 1420837 h 1420837"/>
              <a:gd name="connsiteX1" fmla="*/ 253219 w 260702"/>
              <a:gd name="connsiteY1" fmla="*/ 618979 h 1420837"/>
              <a:gd name="connsiteX2" fmla="*/ 0 w 260702"/>
              <a:gd name="connsiteY2" fmla="*/ 0 h 14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702" h="1420837">
                <a:moveTo>
                  <a:pt x="168812" y="1420837"/>
                </a:moveTo>
                <a:cubicBezTo>
                  <a:pt x="225083" y="1138311"/>
                  <a:pt x="281354" y="855785"/>
                  <a:pt x="253219" y="618979"/>
                </a:cubicBezTo>
                <a:cubicBezTo>
                  <a:pt x="225084" y="382173"/>
                  <a:pt x="112542" y="19108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9300C6-107A-A6BA-1A08-651BFD18980B}"/>
              </a:ext>
            </a:extLst>
          </p:cNvPr>
          <p:cNvSpPr txBox="1"/>
          <p:nvPr/>
        </p:nvSpPr>
        <p:spPr>
          <a:xfrm>
            <a:off x="8900519" y="5420309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DATA</a:t>
            </a:r>
          </a:p>
        </p:txBody>
      </p:sp>
      <p:sp>
        <p:nvSpPr>
          <p:cNvPr id="33" name="Left Bracket 32">
            <a:extLst>
              <a:ext uri="{FF2B5EF4-FFF2-40B4-BE49-F238E27FC236}">
                <a16:creationId xmlns:a16="http://schemas.microsoft.com/office/drawing/2014/main" id="{5DAD6B33-BE06-1CB1-4273-D6553612DCF4}"/>
              </a:ext>
            </a:extLst>
          </p:cNvPr>
          <p:cNvSpPr/>
          <p:nvPr/>
        </p:nvSpPr>
        <p:spPr>
          <a:xfrm>
            <a:off x="9880659" y="4857088"/>
            <a:ext cx="253941" cy="1619912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1B134BF7-B39C-DF04-987F-B8BB17EC2027}"/>
              </a:ext>
            </a:extLst>
          </p:cNvPr>
          <p:cNvSpPr/>
          <p:nvPr/>
        </p:nvSpPr>
        <p:spPr>
          <a:xfrm>
            <a:off x="10621030" y="2827606"/>
            <a:ext cx="112619" cy="647114"/>
          </a:xfrm>
          <a:custGeom>
            <a:avLst/>
            <a:gdLst>
              <a:gd name="connsiteX0" fmla="*/ 98552 w 112619"/>
              <a:gd name="connsiteY0" fmla="*/ 647114 h 647114"/>
              <a:gd name="connsiteX1" fmla="*/ 78 w 112619"/>
              <a:gd name="connsiteY1" fmla="*/ 253219 h 647114"/>
              <a:gd name="connsiteX2" fmla="*/ 112619 w 112619"/>
              <a:gd name="connsiteY2" fmla="*/ 0 h 6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619" h="647114">
                <a:moveTo>
                  <a:pt x="98552" y="647114"/>
                </a:moveTo>
                <a:cubicBezTo>
                  <a:pt x="48143" y="504092"/>
                  <a:pt x="-2266" y="361071"/>
                  <a:pt x="78" y="253219"/>
                </a:cubicBezTo>
                <a:cubicBezTo>
                  <a:pt x="2422" y="145367"/>
                  <a:pt x="57520" y="72683"/>
                  <a:pt x="112619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64D52DED-FE0F-FD4E-400C-B1CA6C07F165}"/>
              </a:ext>
            </a:extLst>
          </p:cNvPr>
          <p:cNvSpPr/>
          <p:nvPr/>
        </p:nvSpPr>
        <p:spPr>
          <a:xfrm>
            <a:off x="10465915" y="2391508"/>
            <a:ext cx="408411" cy="3856892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498741A-3189-226F-F2A3-E50775A22D43}"/>
              </a:ext>
            </a:extLst>
          </p:cNvPr>
          <p:cNvSpPr/>
          <p:nvPr/>
        </p:nvSpPr>
        <p:spPr>
          <a:xfrm>
            <a:off x="11577711" y="2778841"/>
            <a:ext cx="538452" cy="2623153"/>
          </a:xfrm>
          <a:custGeom>
            <a:avLst/>
            <a:gdLst>
              <a:gd name="connsiteX0" fmla="*/ 0 w 538452"/>
              <a:gd name="connsiteY0" fmla="*/ 20630 h 2623153"/>
              <a:gd name="connsiteX1" fmla="*/ 436098 w 538452"/>
              <a:gd name="connsiteY1" fmla="*/ 287916 h 2623153"/>
              <a:gd name="connsiteX2" fmla="*/ 520504 w 538452"/>
              <a:gd name="connsiteY2" fmla="*/ 2032310 h 2623153"/>
              <a:gd name="connsiteX3" fmla="*/ 168812 w 538452"/>
              <a:gd name="connsiteY3" fmla="*/ 2623153 h 26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452" h="2623153">
                <a:moveTo>
                  <a:pt x="0" y="20630"/>
                </a:moveTo>
                <a:cubicBezTo>
                  <a:pt x="174673" y="-13367"/>
                  <a:pt x="349347" y="-47364"/>
                  <a:pt x="436098" y="287916"/>
                </a:cubicBezTo>
                <a:cubicBezTo>
                  <a:pt x="522849" y="623196"/>
                  <a:pt x="565052" y="1643104"/>
                  <a:pt x="520504" y="2032310"/>
                </a:cubicBezTo>
                <a:cubicBezTo>
                  <a:pt x="475956" y="2421516"/>
                  <a:pt x="322384" y="2522334"/>
                  <a:pt x="168812" y="2623153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C001F215-5E48-7E7B-6D6C-A0E99FD9B091}"/>
              </a:ext>
            </a:extLst>
          </p:cNvPr>
          <p:cNvSpPr/>
          <p:nvPr/>
        </p:nvSpPr>
        <p:spPr>
          <a:xfrm>
            <a:off x="10733649" y="4343400"/>
            <a:ext cx="315351" cy="1905000"/>
          </a:xfrm>
          <a:custGeom>
            <a:avLst/>
            <a:gdLst>
              <a:gd name="connsiteX0" fmla="*/ 211463 w 408411"/>
              <a:gd name="connsiteY0" fmla="*/ 0 h 3048388"/>
              <a:gd name="connsiteX1" fmla="*/ 448 w 408411"/>
              <a:gd name="connsiteY1" fmla="*/ 773723 h 3048388"/>
              <a:gd name="connsiteX2" fmla="*/ 155193 w 408411"/>
              <a:gd name="connsiteY2" fmla="*/ 1758461 h 3048388"/>
              <a:gd name="connsiteX3" fmla="*/ 141125 w 408411"/>
              <a:gd name="connsiteY3" fmla="*/ 2616590 h 3048388"/>
              <a:gd name="connsiteX4" fmla="*/ 112990 w 408411"/>
              <a:gd name="connsiteY4" fmla="*/ 3010486 h 3048388"/>
              <a:gd name="connsiteX5" fmla="*/ 408411 w 408411"/>
              <a:gd name="connsiteY5" fmla="*/ 3010486 h 30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411" h="3048388">
                <a:moveTo>
                  <a:pt x="211463" y="0"/>
                </a:moveTo>
                <a:cubicBezTo>
                  <a:pt x="110644" y="240323"/>
                  <a:pt x="9826" y="480646"/>
                  <a:pt x="448" y="773723"/>
                </a:cubicBezTo>
                <a:cubicBezTo>
                  <a:pt x="-8930" y="1066800"/>
                  <a:pt x="131747" y="1451317"/>
                  <a:pt x="155193" y="1758461"/>
                </a:cubicBezTo>
                <a:cubicBezTo>
                  <a:pt x="178639" y="2065606"/>
                  <a:pt x="148159" y="2407919"/>
                  <a:pt x="141125" y="2616590"/>
                </a:cubicBezTo>
                <a:cubicBezTo>
                  <a:pt x="134091" y="2825261"/>
                  <a:pt x="68442" y="2944837"/>
                  <a:pt x="112990" y="3010486"/>
                </a:cubicBezTo>
                <a:cubicBezTo>
                  <a:pt x="157538" y="3076135"/>
                  <a:pt x="282974" y="3043310"/>
                  <a:pt x="408411" y="3010486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B1F217-20A1-CA52-1B3E-D91606986329}"/>
              </a:ext>
            </a:extLst>
          </p:cNvPr>
          <p:cNvSpPr txBox="1"/>
          <p:nvPr/>
        </p:nvSpPr>
        <p:spPr>
          <a:xfrm>
            <a:off x="4087086" y="4977944"/>
            <a:ext cx="4295451" cy="1754326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The narrative is the same :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exchange the bit patterns 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residing within the two orange boxes, whatever they happen to be.</a:t>
            </a:r>
          </a:p>
          <a:p>
            <a:pPr algn="ctr"/>
            <a:b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Is it possible to implement a single function that works for all types? </a:t>
            </a:r>
          </a:p>
        </p:txBody>
      </p:sp>
    </p:spTree>
    <p:extLst>
      <p:ext uri="{BB962C8B-B14F-4D97-AF65-F5344CB8AC3E}">
        <p14:creationId xmlns:p14="http://schemas.microsoft.com/office/powerpoint/2010/main" val="284593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 animBg="1"/>
      <p:bldP spid="14" grpId="0" animBg="1"/>
      <p:bldP spid="16" grpId="0"/>
      <p:bldP spid="18" grpId="0"/>
      <p:bldP spid="19" grpId="0"/>
      <p:bldP spid="20" grpId="0" animBg="1"/>
      <p:bldP spid="20" grpId="1" animBg="1"/>
      <p:bldP spid="31" grpId="0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EB3793-9CFB-9126-8F78-62111B01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14FA7F-85F3-AC3E-2E08-E41F82B5A097}"/>
              </a:ext>
            </a:extLst>
          </p:cNvPr>
          <p:cNvSpPr txBox="1"/>
          <p:nvPr/>
        </p:nvSpPr>
        <p:spPr>
          <a:xfrm>
            <a:off x="457200" y="2286000"/>
            <a:ext cx="4998484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swap_ints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*a, 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CA6A217-7AF7-121C-8E62-C79447864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86915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These three functions all accomplish the same thing—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swapping two values</a:t>
            </a:r>
            <a:r>
              <a:rPr lang="en-US" dirty="0">
                <a:latin typeface="Source Sans 3" panose="020B0303030403020204" pitchFamily="34" charset="0"/>
              </a:rPr>
              <a:t>—but require three different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strongly typed signatures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1CB114-CC62-AB69-AACA-21AC200F2A8C}"/>
              </a:ext>
            </a:extLst>
          </p:cNvPr>
          <p:cNvSpPr txBox="1"/>
          <p:nvPr/>
        </p:nvSpPr>
        <p:spPr>
          <a:xfrm>
            <a:off x="457200" y="3758632"/>
            <a:ext cx="4998484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swap_shorts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*a,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1F4E44-C398-8448-595B-97EFF864FF6F}"/>
              </a:ext>
            </a:extLst>
          </p:cNvPr>
          <p:cNvSpPr txBox="1"/>
          <p:nvPr/>
        </p:nvSpPr>
        <p:spPr>
          <a:xfrm>
            <a:off x="457200" y="5231264"/>
            <a:ext cx="4998484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swap_strings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*a, </a:t>
            </a:r>
            <a:r>
              <a:rPr lang="en-US" sz="16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*b)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temp = *a;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*a = *b;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*b = temp;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8FAF1E-3D0C-4608-C090-F45EE5FE6E24}"/>
              </a:ext>
            </a:extLst>
          </p:cNvPr>
          <p:cNvSpPr txBox="1"/>
          <p:nvPr/>
        </p:nvSpPr>
        <p:spPr>
          <a:xfrm>
            <a:off x="6096000" y="2219748"/>
            <a:ext cx="5562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Each of the three routines:</a:t>
            </a:r>
          </a:p>
          <a:p>
            <a:pPr marL="457200" indent="-457200" algn="l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accepts pointers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to values that should be exchanged.</a:t>
            </a:r>
          </a:p>
          <a:p>
            <a:pPr marL="457200" indent="-457200" algn="l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creates temporary storage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just big enough to store one of the two values.</a:t>
            </a:r>
          </a:p>
          <a:p>
            <a:pPr marL="457200" indent="-457200" algn="l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reads the data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addressed by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and 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copies that same data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into the temporary storage.</a:t>
            </a:r>
          </a:p>
          <a:p>
            <a:pPr marL="457200" indent="-457200" algn="l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reads the data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addressed by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and 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copies a bitwise replica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into the space addressed by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</a:t>
            </a:r>
            <a:r>
              <a:rPr lang="en-US" sz="20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lang="en-US" sz="20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marL="457200" indent="-457200" algn="l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reads the data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residing in the temporary and 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copies all of it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into the space addressed by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b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endParaRPr lang="en-US" sz="20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 eaLnBrk="1" hangingPunct="1"/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The primary difference worth pointing out: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number of bytes moved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is different in each.</a:t>
            </a:r>
          </a:p>
        </p:txBody>
      </p:sp>
    </p:spTree>
    <p:extLst>
      <p:ext uri="{BB962C8B-B14F-4D97-AF65-F5344CB8AC3E}">
        <p14:creationId xmlns:p14="http://schemas.microsoft.com/office/powerpoint/2010/main" val="44861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7FB314F-6161-F53B-D7A7-37FE6AB23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4034513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may need a different size temp!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temp = *data1ptr;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temp = *data1ptr;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*temp = *data1ptr;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859004-DE95-DA4B-C2B2-FA54DD3D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4987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124200" y="3086100"/>
            <a:ext cx="4724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124200" y="4076700"/>
            <a:ext cx="472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124200" y="5067300"/>
            <a:ext cx="4710332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*data1Ptr = *data2ptr;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3C3C68-5698-0908-CABF-B3B8ECB3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40042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swap(pointer to data1, pointer to data2)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4 bytes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2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						8 bytes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cs typeface="Consolas" panose="020B0609020204030204" pitchFamily="49" charset="0"/>
              </a:rPr>
              <a:t>Problem: </a:t>
            </a:r>
            <a:r>
              <a:rPr lang="en-US" sz="2400" dirty="0">
                <a:cs typeface="Consolas" panose="020B0609020204030204" pitchFamily="49" charset="0"/>
              </a:rPr>
              <a:t>each type needs to copy a different amount of data!</a:t>
            </a:r>
            <a:endParaRPr lang="en-US" sz="2400" b="1" dirty="0">
              <a:cs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712B4-B4E8-C54E-AAA7-A764C18D6C3C}"/>
              </a:ext>
            </a:extLst>
          </p:cNvPr>
          <p:cNvSpPr/>
          <p:nvPr/>
        </p:nvSpPr>
        <p:spPr bwMode="auto">
          <a:xfrm>
            <a:off x="3581400" y="3086100"/>
            <a:ext cx="42672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D083C-046F-5B42-B4C0-7553346CD809}"/>
              </a:ext>
            </a:extLst>
          </p:cNvPr>
          <p:cNvSpPr/>
          <p:nvPr/>
        </p:nvSpPr>
        <p:spPr bwMode="auto">
          <a:xfrm>
            <a:off x="3581400" y="4076700"/>
            <a:ext cx="42672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5F81EA-2490-AB4C-AE7B-9BC0B567DAC8}"/>
              </a:ext>
            </a:extLst>
          </p:cNvPr>
          <p:cNvSpPr/>
          <p:nvPr/>
        </p:nvSpPr>
        <p:spPr bwMode="auto">
          <a:xfrm>
            <a:off x="3567332" y="5067300"/>
            <a:ext cx="42672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*data2ptr = temp;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83156B-A41C-C9E2-5378-EC301835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5940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data1ptr, 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data2ptr) {</a:t>
            </a:r>
            <a:endParaRPr lang="en-US" sz="24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AC8C29-0CB8-DD04-F18B-BD3E5E0F9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86404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571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A2394D-75A2-9397-E741-E934948F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369488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don't know how many bytes it is. Let’s take that as another parameter.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72B9B8-9F89-418D-431D-8DD4340E0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91758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1905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08F3F-16FD-3945-A582-D8AFF7733D10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If we don’t know the data type, we don’t know how many bytes it is.  Let’s take that as another parameter.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83AA07-4883-25C8-2CB5-B423F6BB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84992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Let's start by making space for the temporary. How can we allocate 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5F70D5-1D5D-F3B5-E307-CCBA15F5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524148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void temp;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Let’s start by making space to store the temporary value.  How can we make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temp space?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E5C356-EF9F-ECB9-D6CF-8C9A11C4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349782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4000500" y="3962400"/>
            <a:ext cx="419099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temp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is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nbytes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memory, since each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char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1 byte!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61B2B6-A9C9-7022-01EE-0F2E62B0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715083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362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3691135" y="4114800"/>
            <a:ext cx="4809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9271A1-EEE9-2005-0C84-2B6DA0F16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086134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D139D-C522-B145-A5D4-0502FCC3E535}"/>
              </a:ext>
            </a:extLst>
          </p:cNvPr>
          <p:cNvSpPr/>
          <p:nvPr/>
        </p:nvSpPr>
        <p:spPr bwMode="auto">
          <a:xfrm>
            <a:off x="3691135" y="4114800"/>
            <a:ext cx="4809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Now, how can we copy in what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data1ptr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points to into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temp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81E178-B7DE-7116-FE35-92D3EA13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611088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(or set an array equal to something).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1C4181-75C3-1C33-E525-ED62CC0E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723771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Byte Replicator: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is a function that copies a specified number of bytes from one address to another address.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copies the next n bytes that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u="sng" dirty="0"/>
              <a:t>points to</a:t>
            </a:r>
            <a:r>
              <a:rPr lang="en-US" dirty="0"/>
              <a:t> to the location contained in </a:t>
            </a:r>
            <a:r>
              <a:rPr lang="en-US" dirty="0" err="1"/>
              <a:t>dest</a:t>
            </a:r>
            <a:r>
              <a:rPr lang="en-US" dirty="0"/>
              <a:t>.  (It also returns </a:t>
            </a:r>
            <a:r>
              <a:rPr lang="en-US" b="1" dirty="0" err="1"/>
              <a:t>dest</a:t>
            </a:r>
            <a:r>
              <a:rPr lang="en-US" dirty="0"/>
              <a:t>).  It assumes the two regions of memory don't overlap.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(x));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like x = 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841267-BA40-DE45-8819-7AFA48389066}"/>
              </a:ext>
            </a:extLst>
          </p:cNvPr>
          <p:cNvSpPr/>
          <p:nvPr/>
        </p:nvSpPr>
        <p:spPr bwMode="auto">
          <a:xfrm>
            <a:off x="3161071" y="4724400"/>
            <a:ext cx="8802329" cy="952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must take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pointers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to the bytes to work with to know where they live and where they should be copied to.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can’t dereference a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void *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  C doesn’t know what it points to!  Therefore, it doesn’t know how many bytes there it should be looking at.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7E842B-6262-3C50-7E9D-7BA06CE2B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359611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temp = *data1ptr; ???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457201" y="3916017"/>
            <a:ext cx="1127759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help us here?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  <a:p>
            <a:pPr algn="l"/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const void *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algn="l"/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770906-2034-3542-8ABB-5AA3D73B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327453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79483C-897C-8FD9-1C68-64832E180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3767852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copy the bytes ourselves into temp!  This is equivalent to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temp = *data1ptr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in non-generic versions, but this works for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type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any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size.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83EFB5-C620-DA8D-00FB-ECD1440EB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488529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10348-B931-F948-AACC-D06E5BDB207C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4CA723-24A6-7E67-9CAB-583E6271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036673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*data1ptr = *data2ptr; ???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4D20D6-8659-3348-9996-A0E991AFDCA1}"/>
              </a:ext>
            </a:extLst>
          </p:cNvPr>
          <p:cNvSpPr/>
          <p:nvPr/>
        </p:nvSpPr>
        <p:spPr bwMode="auto">
          <a:xfrm>
            <a:off x="2353071" y="4191000"/>
            <a:ext cx="7485857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A46CF2-6544-435D-B9E0-F5C555E4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3601994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data2 to the location of data1?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7DAB72-C473-BE60-88A2-9A08F8E9D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288595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2590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CBEC52-6E77-0C89-8A7C-40AA00BE9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780597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BE0142-F633-A940-BD0F-A7FB401A514B}"/>
              </a:ext>
            </a:extLst>
          </p:cNvPr>
          <p:cNvSpPr/>
          <p:nvPr/>
        </p:nvSpPr>
        <p:spPr bwMode="auto">
          <a:xfrm>
            <a:off x="2353071" y="4191000"/>
            <a:ext cx="748585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copy temp’s data to the location of data2?  </a:t>
            </a:r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memcpy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01DDD8-4B9F-2AE5-1869-79444596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862305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876629-2995-B490-07F4-61DD21B4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54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short x = 2;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short y = 5;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139518-7A5E-D4B9-47F2-87AFDE15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21465390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 *x = "2";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*y = "5";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9C6D74-60D1-4AD9-65FA-20C8AB9C2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5520114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2B52-4AEC-8145-9D97-912E248D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11277600" cy="3124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swap(void *data1ptr, void *data2ptr,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temp[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store a copy of data1 in temporary storage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(temp, data1ptr,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data2 to location of data1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(data1ptr, data2ptr,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data in temporary storage to location of data2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(data2ptr, temp,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5CDA6-9BBC-774C-8C5A-F2A70A070187}"/>
              </a:ext>
            </a:extLst>
          </p:cNvPr>
          <p:cNvSpPr/>
          <p:nvPr/>
        </p:nvSpPr>
        <p:spPr bwMode="auto">
          <a:xfrm>
            <a:off x="2353071" y="4724400"/>
            <a:ext cx="7485857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x = {…};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y = {…};</a:t>
            </a:r>
          </a:p>
          <a:p>
            <a:pPr algn="l" eaLnBrk="1" hangingPunct="1"/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swap(&amp;x,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&amp;y,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(x));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56E3C5-2D55-824A-38F3-1681CBBCC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dirty="0">
                <a:latin typeface="Source Sans 3" panose="020B0303030403020204" pitchFamily="34" charset="0"/>
              </a:rPr>
              <a:t>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1655208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void *s Gone Wrong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22584-94BC-B449-ADF0-5F30C68B4A1A}"/>
              </a:ext>
            </a:extLst>
          </p:cNvPr>
          <p:cNvSpPr txBox="1"/>
          <p:nvPr/>
        </p:nvSpPr>
        <p:spPr>
          <a:xfrm>
            <a:off x="5623754" y="6324600"/>
            <a:ext cx="9444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swap.c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5482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15733</TotalTime>
  <Words>4717</Words>
  <Application>Microsoft Macintosh PowerPoint</Application>
  <PresentationFormat>Widescreen</PresentationFormat>
  <Paragraphs>587</Paragraphs>
  <Slides>41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.Apple Color Emoji UI</vt:lpstr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11 Heap Wrap, Generics – void *</vt:lpstr>
      <vt:lpstr>Other heap allocators: calloc, strdup</vt:lpstr>
      <vt:lpstr>Cleaning Up with free</vt:lpstr>
      <vt:lpstr>free Etudes</vt:lpstr>
      <vt:lpstr>Resizing with realloc</vt:lpstr>
      <vt:lpstr>Heap Allocation Redux</vt:lpstr>
      <vt:lpstr>Heap vs Stack: Battle of the Segments</vt:lpstr>
      <vt:lpstr>CS107 Topic 4: C Generics</vt:lpstr>
      <vt:lpstr>Strongly Typed Data Exchange</vt:lpstr>
      <vt:lpstr>Strongly Typed Data Exchange</vt:lpstr>
      <vt:lpstr>Strongly Typed Data Exchange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The Byte Replicator: memcpy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swap: Going Generic</vt:lpstr>
      <vt:lpstr>Demo: void *s Gone Wrong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1618</cp:revision>
  <cp:lastPrinted>2026-02-05T14:44:11Z</cp:lastPrinted>
  <dcterms:created xsi:type="dcterms:W3CDTF">2008-06-28T20:57:21Z</dcterms:created>
  <dcterms:modified xsi:type="dcterms:W3CDTF">2026-02-05T14:44:52Z</dcterms:modified>
</cp:coreProperties>
</file>