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609" r:id="rId3"/>
    <p:sldId id="918" r:id="rId4"/>
    <p:sldId id="611" r:id="rId5"/>
    <p:sldId id="920" r:id="rId6"/>
    <p:sldId id="921" r:id="rId7"/>
    <p:sldId id="922" r:id="rId8"/>
    <p:sldId id="923" r:id="rId9"/>
    <p:sldId id="924" r:id="rId10"/>
    <p:sldId id="816" r:id="rId11"/>
    <p:sldId id="925" r:id="rId12"/>
    <p:sldId id="659" r:id="rId13"/>
    <p:sldId id="660" r:id="rId14"/>
    <p:sldId id="661" r:id="rId15"/>
    <p:sldId id="662" r:id="rId16"/>
    <p:sldId id="663" r:id="rId17"/>
    <p:sldId id="664" r:id="rId18"/>
    <p:sldId id="665" r:id="rId19"/>
    <p:sldId id="666" r:id="rId20"/>
    <p:sldId id="667" r:id="rId21"/>
    <p:sldId id="668" r:id="rId22"/>
    <p:sldId id="669" r:id="rId23"/>
    <p:sldId id="670" r:id="rId24"/>
    <p:sldId id="671" r:id="rId25"/>
    <p:sldId id="672" r:id="rId26"/>
    <p:sldId id="673" r:id="rId27"/>
    <p:sldId id="684" r:id="rId28"/>
    <p:sldId id="685" r:id="rId29"/>
    <p:sldId id="926" r:id="rId30"/>
    <p:sldId id="927" r:id="rId31"/>
    <p:sldId id="928" r:id="rId32"/>
    <p:sldId id="929" r:id="rId3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609"/>
            <p14:sldId id="918"/>
            <p14:sldId id="611"/>
            <p14:sldId id="920"/>
            <p14:sldId id="921"/>
            <p14:sldId id="922"/>
            <p14:sldId id="923"/>
            <p14:sldId id="924"/>
            <p14:sldId id="816"/>
            <p14:sldId id="925"/>
          </p14:sldIdLst>
        </p14:section>
        <p14:section name="Overview" id="{9A4FE0B1-93EE-D34F-9908-1BED54BDA81A}">
          <p14:sldIdLst/>
        </p14:section>
        <p14:section name="Function Pointers" id="{5DE4439A-DA3F-494D-84EE-C156151FB99D}">
          <p14:sldIdLst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84"/>
            <p14:sldId id="685"/>
            <p14:sldId id="926"/>
            <p14:sldId id="927"/>
            <p14:sldId id="928"/>
            <p14:sldId id="9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432FF"/>
    <a:srgbClr val="F8F8F8"/>
    <a:srgbClr val="D27BD6"/>
    <a:srgbClr val="D62ED6"/>
    <a:srgbClr val="942092"/>
    <a:srgbClr val="FF9999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6" autoAdjust="0"/>
    <p:restoredTop sz="86980" autoAdjust="0"/>
  </p:normalViewPr>
  <p:slideViewPr>
    <p:cSldViewPr>
      <p:cViewPr varScale="1">
        <p:scale>
          <a:sx n="103" d="100"/>
          <a:sy n="103" d="100"/>
        </p:scale>
        <p:origin x="208" y="8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98150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4C86B-0F90-1EAC-B4DF-E91B5B5B5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75A98A-B015-3FE2-E0B4-63D708BFE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9E12E-7BCB-7A5C-FBA3-4079B29F38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507E-5356-B367-2172-CD86855EE0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82098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F9F80-C707-84D6-B606-2D5532D83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C77DD-8FF6-03AB-702E-B6F58085F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4830A-3AD8-A547-BD62-247E5A021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27152-895F-C86B-4184-C18A801495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17164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44F99-CC51-3378-981C-F40D590E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82993F-AD4D-112C-F5D2-E774DAE65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E8402-DEBF-38C5-65AD-58722848D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EF18E-192C-C27B-748A-5A8B458BD8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6775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472CC-EB5F-1F8D-0761-F895DD75F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6EE73-7C66-2804-8FA0-9309A082B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B4450C-B980-66C4-E2F5-3231338AB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B8AD2-3879-244B-F644-471ED796B2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77178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C31C3-D74D-BB38-AD68-29C42A3FF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AAA80-6366-20AC-7669-9F95BCBF8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FD5F05-A557-E6F7-7F23-81EF0703F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BACF8-5694-5B55-CDDB-B40A5762B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90489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1141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B5131-CC81-EB2F-9A8D-BC8CA386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0E3EF0-6845-9E3E-D67D-26A6B08E8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09105A-1D49-0B7E-F574-053822C46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Think-Pair-Share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AAE7E-FB92-1489-EFC5-8C801BD65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5438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37648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2DDC4-5E6B-AED1-1F96-DB457CB6D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CF8F6-B006-07D3-8AD4-69EA9BF327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71E1C-A223-DFEB-2711-AE521F9BA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F8F8B-B5A2-26EE-EDF1-FD2AC1B68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30872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D14A1-5156-D78B-BDCA-69CB6FA73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0FA3C-07CE-01D2-F01B-C25C40596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A1C78-46F2-0295-1D46-AA40DD0CA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738DD-7D57-0186-692C-698421A08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34508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C9F5C-8D19-28C6-5FE3-D550F3830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91D29-4FD2-61F8-E8C0-AC37502DF2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14DE4D-F78A-C099-21E0-9EB7F28F0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1A65D-36D2-813B-63F4-08D7FF963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70177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306A7-AD12-976C-BD20-812C6C06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F75B5-F7FF-4E7B-744F-9C3D55C03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428362-9560-1717-4372-B2AAFD23F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8923C-FF8D-E2B1-FA32-39385151D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44893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Nick Troccoli and Katie Creel,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12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C Generics and Function Pointers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B64090F-1FF3-900B-5EC8-8239542B0E04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K&amp;R 5.11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C630-89F4-E441-9526-B66DA05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Going Generic: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D5FE-1495-8F40-BCF2-61FBC44B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write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-specific version of a function called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swap_ends_int</a:t>
            </a:r>
            <a:r>
              <a:rPr lang="en-US" dirty="0">
                <a:latin typeface="Source Sans 3" panose="020B0303030403020204" pitchFamily="34" charset="0"/>
              </a:rPr>
              <a:t> that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accepts an array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exchanges its two endpoints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2EA5F44-AD41-32C7-0667-E0D35F17A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38400"/>
            <a:ext cx="6781800" cy="4002024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 = {7, 2, 3, 4, 5, 6,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/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swap_ends_int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 = %d,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zu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 = %d\n",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 </a:t>
            </a:r>
            <a:r>
              <a:rPr lang="en-US" sz="18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// should print </a:t>
            </a:r>
            <a:r>
              <a:rPr lang="en-US" sz="18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 = 1, </a:t>
            </a:r>
            <a:r>
              <a:rPr lang="en-US" sz="1800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[6] = 7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swap_ends_int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tmp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 =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 =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tmp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51AA78-89E2-9DA9-EA68-B512AF962735}"/>
              </a:ext>
            </a:extLst>
          </p:cNvPr>
          <p:cNvSpPr txBox="1"/>
          <p:nvPr/>
        </p:nvSpPr>
        <p:spPr>
          <a:xfrm>
            <a:off x="7391400" y="2324100"/>
            <a:ext cx="4419600" cy="42780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Algorithmically straightforward.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We, however, have already written a generic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sz="1600" dirty="0">
                <a:latin typeface="Source Sans 3" panose="020B0303030403020204" pitchFamily="34" charset="0"/>
              </a:rPr>
              <a:t> routine that can replace the three-statement implementation of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swap_ends_int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Before we do that, let’s say some smart things: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[0]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is really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endParaRPr lang="en-US" sz="16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1]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is really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*(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1)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  Restated, this computes the address that is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1)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integers—or rather</a:t>
            </a:r>
            <a:b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1)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(int)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bytes—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beyond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the array’s base and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dereferences it to access the last element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</a:p>
          <a:p>
            <a:pPr marL="285750" indent="-28575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Array notation is syntactic sugar for pointer notation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 We now understand even more so how elements in an array are located.</a:t>
            </a:r>
          </a:p>
        </p:txBody>
      </p:sp>
    </p:spTree>
    <p:extLst>
      <p:ext uri="{BB962C8B-B14F-4D97-AF65-F5344CB8AC3E}">
        <p14:creationId xmlns:p14="http://schemas.microsoft.com/office/powerpoint/2010/main" val="3044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B57E-B122-4425-9BC5-53A113D3C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97238-E68F-AAFE-6521-21EBEDDF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Going Generic: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834CE-03B9-37CB-61FC-5764B1732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write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-specific version of a function called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swap_ends_int</a:t>
            </a:r>
            <a:r>
              <a:rPr lang="en-US" dirty="0">
                <a:latin typeface="Source Sans 3" panose="020B0303030403020204" pitchFamily="34" charset="0"/>
              </a:rPr>
              <a:t> that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accepts an array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exchanges its two endpoints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E6AF665-5139-5648-1172-E6F0FFED3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38400"/>
            <a:ext cx="6781800" cy="3429000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 = {7, 2, 3, 4, 5, 6,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/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swap_ends_int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 = %d,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zu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 = %d\n",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swap_ends_int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[0], 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C87188-F2BD-EB76-FFE0-DCB748EAF9AA}"/>
              </a:ext>
            </a:extLst>
          </p:cNvPr>
          <p:cNvSpPr txBox="1"/>
          <p:nvPr/>
        </p:nvSpPr>
        <p:spPr>
          <a:xfrm>
            <a:off x="7391400" y="2324100"/>
            <a:ext cx="45720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Truth be told, the win here is largely an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academic one</a:t>
            </a:r>
            <a:r>
              <a:rPr lang="en-US" sz="1600" dirty="0">
                <a:latin typeface="Source Sans 3" panose="020B0303030403020204" pitchFamily="34" charset="0"/>
              </a:rPr>
              <a:t>, and most would be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Sans 3" panose="020B0303030403020204" pitchFamily="34" charset="0"/>
              </a:rPr>
              <a:t>perfectly thrilled</a:t>
            </a:r>
            <a:r>
              <a:rPr lang="en-US" sz="1600" dirty="0">
                <a:latin typeface="Source Sans 3" panose="020B0303030403020204" pitchFamily="34" charset="0"/>
              </a:rPr>
              <a:t> with the original three-statement version.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Still, it’s a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victory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to understand how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raw bit pattern exchange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managed by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exchanges the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(int)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-byte figures on behalf of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swap_ends_int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sz="16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There’s very little about the implementation that feels all that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-specific.</a:t>
            </a:r>
            <a:b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sz="16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What would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swap_ends_short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swap_ends_float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and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swap_ends_string</a:t>
            </a:r>
            <a:r>
              <a:rPr lang="en-US" sz="1600" dirty="0">
                <a:latin typeface="Source Sans 3" panose="020B0303030403020204" pitchFamily="34" charset="0"/>
                <a:ea typeface="Source Code Pro" panose="020B0309030403020204" pitchFamily="34" charset="0"/>
              </a:rPr>
              <a:t> look like?</a:t>
            </a:r>
          </a:p>
        </p:txBody>
      </p:sp>
    </p:spTree>
    <p:extLst>
      <p:ext uri="{BB962C8B-B14F-4D97-AF65-F5344CB8AC3E}">
        <p14:creationId xmlns:p14="http://schemas.microsoft.com/office/powerpoint/2010/main" val="137439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ED39083-8086-6FD6-B774-E86B4615D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Going Generic: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8E83463-C401-8FF8-F338-39BB5BFA7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What would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swap_ends_short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swap_ends_float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and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swap_ends_string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look like?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CA193D6-EF93-09C7-CC51-0ADCE9B88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0"/>
            <a:ext cx="7848600" cy="4267200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swap_ends_int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[0], 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swap_ends_short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(short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[0], 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swap_ends_float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(float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[0], 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swap_ends_string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(const char *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[0], &amp;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31DD31-B493-3A10-7101-481E1A0B5F91}"/>
              </a:ext>
            </a:extLst>
          </p:cNvPr>
          <p:cNvSpPr txBox="1"/>
          <p:nvPr/>
        </p:nvSpPr>
        <p:spPr>
          <a:xfrm>
            <a:off x="8382000" y="2590800"/>
            <a:ext cx="3657600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All four versions</a:t>
            </a:r>
            <a:r>
              <a:rPr lang="en-US" sz="1600" dirty="0">
                <a:latin typeface="Source Sans 3" panose="020B0303030403020204" pitchFamily="34" charset="0"/>
              </a:rPr>
              <a:t> are one-line wrappers around a call to </a:t>
            </a:r>
            <a:r>
              <a:rPr lang="en-US" sz="1600" b="1" dirty="0">
                <a:latin typeface="Source Sans 3" panose="020B0303030403020204" pitchFamily="34" charset="0"/>
              </a:rPr>
              <a:t>swap</a:t>
            </a:r>
            <a:r>
              <a:rPr lang="en-US" sz="1600" dirty="0">
                <a:latin typeface="Source Sans 3" panose="020B0303030403020204" pitchFamily="34" charset="0"/>
              </a:rPr>
              <a:t>, and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three expressions passed as </a:t>
            </a:r>
            <a:r>
              <a:rPr lang="en-US" sz="1600" b="1" dirty="0" err="1">
                <a:solidFill>
                  <a:schemeClr val="accent1"/>
                </a:solidFill>
                <a:latin typeface="Source Sans 3" panose="020B0303030403020204" pitchFamily="34" charset="0"/>
              </a:rPr>
              <a:t>prameters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 are precisely the same </a:t>
            </a:r>
            <a:r>
              <a:rPr lang="en-US" sz="1600" dirty="0">
                <a:latin typeface="Source Sans 3" panose="020B0303030403020204" pitchFamily="34" charset="0"/>
              </a:rPr>
              <a:t>in all cases.</a:t>
            </a:r>
          </a:p>
          <a:p>
            <a:pPr algn="ctr"/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Of course, the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600" dirty="0">
                <a:latin typeface="Source Sans 3" panose="020B0303030403020204" pitchFamily="34" charset="0"/>
              </a:rPr>
              <a:t> expressions produce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different numbers</a:t>
            </a:r>
            <a:r>
              <a:rPr lang="en-US" sz="1600" dirty="0">
                <a:latin typeface="Source Sans 3" panose="020B0303030403020204" pitchFamily="34" charset="0"/>
              </a:rPr>
              <a:t>.  And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pointer arithmetic</a:t>
            </a:r>
            <a:r>
              <a:rPr lang="en-US" sz="1600" dirty="0">
                <a:latin typeface="Source Sans 3" panose="020B0303030403020204" pitchFamily="34" charset="0"/>
              </a:rPr>
              <a:t> associated with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1]</a:t>
            </a:r>
            <a:r>
              <a:rPr lang="en-US" sz="1600" dirty="0">
                <a:latin typeface="Source Sans 3" panose="020B0303030403020204" pitchFamily="34" charset="0"/>
              </a:rPr>
              <a:t> is computed by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scaling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sz="1600" dirty="0">
                <a:latin typeface="Source Sans 3" panose="020B0303030403020204" pitchFamily="34" charset="0"/>
              </a:rPr>
              <a:t> by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relevant element size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Surely there’s some way to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unify</a:t>
            </a:r>
            <a:r>
              <a:rPr lang="en-US" sz="1600" dirty="0">
                <a:latin typeface="Source Sans 3" panose="020B0303030403020204" pitchFamily="34" charset="0"/>
              </a:rPr>
              <a:t> these four implementations to a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single code base</a:t>
            </a:r>
            <a:r>
              <a:rPr lang="en-US" sz="1600" dirty="0">
                <a:latin typeface="Source Sans 3" panose="020B0303030403020204" pitchFamily="34" charset="0"/>
              </a:rPr>
              <a:t>, much as we did for </a:t>
            </a:r>
            <a:r>
              <a:rPr lang="en-US" sz="1600" b="1" dirty="0">
                <a:latin typeface="Source Sans 3" panose="020B0303030403020204" pitchFamily="34" charset="0"/>
              </a:rPr>
              <a:t>swap</a:t>
            </a:r>
            <a:r>
              <a:rPr lang="en-US" sz="1600" dirty="0">
                <a:latin typeface="Source Sans 3" panose="020B0303030403020204" pitchFamily="34" charset="0"/>
              </a:rPr>
              <a:t>. Right?</a:t>
            </a:r>
          </a:p>
        </p:txBody>
      </p:sp>
    </p:spTree>
    <p:extLst>
      <p:ext uri="{BB962C8B-B14F-4D97-AF65-F5344CB8AC3E}">
        <p14:creationId xmlns:p14="http://schemas.microsoft.com/office/powerpoint/2010/main" val="97842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94B6C-A081-38DE-9F24-9313386D3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B485BE6-D5FB-EB87-9D3E-FFFAD905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Going Generic: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B3EAA04-91BF-E7BD-9A9C-CCF2A224D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Here’s our first attempt at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fully generic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implementation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2C07F119-CA4A-4634-6538-F81644DF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976854"/>
            <a:ext cx="7391400" cy="990600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1, size);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16638D8-0D57-8FA9-7F73-CDF80C438AEA}"/>
              </a:ext>
            </a:extLst>
          </p:cNvPr>
          <p:cNvSpPr txBox="1">
            <a:spLocks/>
          </p:cNvSpPr>
          <p:nvPr/>
        </p:nvSpPr>
        <p:spPr bwMode="auto">
          <a:xfrm>
            <a:off x="2499691" y="3429000"/>
            <a:ext cx="3124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What works?</a:t>
            </a: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017AA8-A417-7C59-2261-64CB4722C8F2}"/>
              </a:ext>
            </a:extLst>
          </p:cNvPr>
          <p:cNvSpPr txBox="1">
            <a:spLocks/>
          </p:cNvSpPr>
          <p:nvPr/>
        </p:nvSpPr>
        <p:spPr bwMode="auto">
          <a:xfrm>
            <a:off x="6172200" y="3429000"/>
            <a:ext cx="3124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What doesn’t?</a:t>
            </a:r>
            <a:endParaRPr lang="en-US" dirty="0">
              <a:latin typeface="Source Sans 3" panose="020B0303030403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7B21FC-2B1B-A5AF-696A-1359F5ECD32A}"/>
              </a:ext>
            </a:extLst>
          </p:cNvPr>
          <p:cNvSpPr txBox="1"/>
          <p:nvPr/>
        </p:nvSpPr>
        <p:spPr>
          <a:xfrm>
            <a:off x="1371600" y="3998894"/>
            <a:ext cx="4252291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ource Sans 3" panose="020B0303030403020204" pitchFamily="34" charset="0"/>
              </a:rPr>
              <a:t>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base address</a:t>
            </a:r>
            <a:r>
              <a:rPr lang="en-US" sz="1600" dirty="0">
                <a:latin typeface="Source Sans 3" panose="020B0303030403020204" pitchFamily="34" charset="0"/>
              </a:rPr>
              <a:t> of the array—whatever the element type—can be accepted as a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Sans 3" panose="020B0303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</a:rPr>
              <a:t>.  </a:t>
            </a:r>
          </a:p>
          <a:p>
            <a:endParaRPr lang="en-US" sz="1600" dirty="0">
              <a:latin typeface="Source Sans 3" panose="020B0303030403020204" pitchFamily="34" charset="0"/>
            </a:endParaRPr>
          </a:p>
          <a:p>
            <a:r>
              <a:rPr lang="en-US" sz="1600" dirty="0">
                <a:latin typeface="Source Sans 3" panose="020B0303030403020204" pitchFamily="34" charset="0"/>
              </a:rPr>
              <a:t>And provided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element size</a:t>
            </a:r>
            <a:r>
              <a:rPr lang="en-US" sz="1600" dirty="0">
                <a:latin typeface="Source Sans 3" panose="020B0303030403020204" pitchFamily="34" charset="0"/>
              </a:rPr>
              <a:t> is passed through as an additional parameter to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r>
              <a:rPr lang="en-US" sz="1600" dirty="0">
                <a:latin typeface="Source Sans 3" panose="020B0303030403020204" pitchFamily="34" charset="0"/>
              </a:rPr>
              <a:t>, we know to pass that value on verbatim as the third parameter to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5263BF-3915-CC34-E5B5-26E09A34F623}"/>
              </a:ext>
            </a:extLst>
          </p:cNvPr>
          <p:cNvSpPr txBox="1"/>
          <p:nvPr/>
        </p:nvSpPr>
        <p:spPr>
          <a:xfrm>
            <a:off x="6172200" y="4015770"/>
            <a:ext cx="4038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600" dirty="0">
              <a:latin typeface="Source Sans 3" panose="020B0303030403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D92AD0-CD7F-1A71-577F-AB0B208E9849}"/>
              </a:ext>
            </a:extLst>
          </p:cNvPr>
          <p:cNvSpPr txBox="1"/>
          <p:nvPr/>
        </p:nvSpPr>
        <p:spPr>
          <a:xfrm>
            <a:off x="6172199" y="3998894"/>
            <a:ext cx="458691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Sans 3" panose="020B0303030403020204" pitchFamily="34" charset="0"/>
              </a:rPr>
              <a:t>The expression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Sans 3" panose="020B0303030403020204" pitchFamily="34" charset="0"/>
              </a:rPr>
              <a:t> +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</a:rPr>
              <a:t> -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sz="1600" dirty="0">
                <a:latin typeface="Source Sans 3" panose="020B0303030403020204" pitchFamily="34" charset="0"/>
              </a:rPr>
              <a:t> is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invalid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l"/>
            <a:r>
              <a:rPr lang="en-US" sz="1600" dirty="0">
                <a:latin typeface="Source Sans 3" panose="020B0303030403020204" pitchFamily="34" charset="0"/>
              </a:rPr>
              <a:t>Since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Sans 3" panose="020B0303030403020204" pitchFamily="34" charset="0"/>
              </a:rPr>
              <a:t> is a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dirty="0">
                <a:latin typeface="Source Sans 3" panose="020B0303030403020204" pitchFamily="34" charset="0"/>
              </a:rPr>
              <a:t>, it can’t be dereferenced and can’t participate in pointer arithmetic. Pointer arithmetic requires a known pointed-to type so the compiler can scale addresses by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(type)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l"/>
            <a:r>
              <a:rPr lang="en-US" sz="1600" dirty="0">
                <a:latin typeface="Source Sans 3" panose="020B0303030403020204" pitchFamily="34" charset="0"/>
              </a:rPr>
              <a:t>Because that information is missing, expressions like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Sans 3" panose="020B0303030403020204" pitchFamily="34" charset="0"/>
              </a:rPr>
              <a:t>,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[0]</a:t>
            </a:r>
            <a:r>
              <a:rPr lang="en-US" sz="1600" dirty="0">
                <a:latin typeface="Source Sans 3" panose="020B0303030403020204" pitchFamily="34" charset="0"/>
              </a:rPr>
              <a:t>, and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sz="1600" dirty="0">
                <a:latin typeface="Source Sans 3" panose="020B0303030403020204" pitchFamily="34" charset="0"/>
              </a:rPr>
              <a:t> don’t make sense an pure C-compliant compiler.</a:t>
            </a:r>
            <a:endParaRPr lang="en-US" sz="1600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4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6C71D-FEBD-24ED-777B-AEE7AC965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A6E244-CDF6-DA6F-D094-87C06AFA9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Let’s build up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generic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implementation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that truly works.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Numerically, the second argument to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needs to be the address that is </a:t>
            </a: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literally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1)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bytes beyond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arr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.  </a:t>
            </a: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The trick—standard in generic C code and referred to as the "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hack" in CS107 circles—is to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cast the leading address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to be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—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regardless of what it truly addresses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—so that pointer arithmetic is reduced to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byte-by-byte arithmetic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.</a:t>
            </a:r>
            <a:b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</a:br>
            <a:endParaRPr lang="en-US" sz="2400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The expression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(char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*)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+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–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1)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size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is of type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, but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’s second parameter is of type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*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and therefore happy to accept it as a generic address.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2ECFCD5-9032-C941-0041-F12D35572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976854"/>
            <a:ext cx="7391400" cy="990600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(char *) </a:t>
            </a:r>
            <a:r>
              <a:rPr lang="en-US" sz="18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(</a:t>
            </a:r>
            <a:r>
              <a:rPr lang="en-US" sz="1800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1) * size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88EABB-49E2-46FF-622A-1DE546C49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Going Generic: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8DF8607-A25A-1DAE-5CF5-B04290476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981200"/>
            <a:ext cx="7391400" cy="990600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</a:t>
            </a:r>
            <a:r>
              <a:rPr lang="en-US" sz="18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                  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41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41853-EE10-2D41-5A86-778BC2CC5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B733F14-C692-EC85-C7FB-01CD8F451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Let’s build up 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generic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implementation of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that truly works.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How should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r>
              <a:rPr lang="en-US" sz="2400" dirty="0">
                <a:latin typeface="Source Sans 3" panose="020B0303030403020204" pitchFamily="34" charset="0"/>
                <a:ea typeface="Source Code Pro" panose="020B0309030403020204" pitchFamily="34" charset="0"/>
              </a:rPr>
              <a:t> be called? Check this out:</a:t>
            </a: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D7DE9ED-41ED-18C0-54D3-BBAD8670C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976854"/>
            <a:ext cx="7391400" cy="990600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size)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swap(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(char *) 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+ (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1) * size, size);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6D64BF-5685-34D9-2ED6-8396EF2FF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Going Generic: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swap_ends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C888D8-C9CE-2CB6-944B-C2DDF0AEE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39" y="3913738"/>
            <a:ext cx="5791200" cy="734462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numbers[] = {7, 2, 3, 4, 5, 6, 1};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(numbers)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(numbers[0]);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(numbers, count,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(numbers[0]));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DDBF8E4-2D5C-D3A9-B155-34C72B18B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04947"/>
            <a:ext cx="5791200" cy="734462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 primes[] = {23, 3, 5, 7, 11, 13, 17, 19, 2};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(primes)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(primes[0]);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(primes, count,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(primes[0]));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E75581-BB44-3433-A32C-863F3517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696156"/>
            <a:ext cx="5791200" cy="734462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const char *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french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 = {"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prie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", "vous", "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en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”, "je"};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french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french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french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count,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(words[0]));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7D0CE91-2F24-6293-28F9-DED1078F3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574" y="3913738"/>
            <a:ext cx="5791200" cy="734462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float math[] = {4.6692, 2.7183, 3.1416, 1.6180};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(math)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(math[0]);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(math, count,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(math[0]));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B672730-0D75-A16D-D4C0-13848348E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574" y="4804946"/>
            <a:ext cx="5791200" cy="1824454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typedef struct {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num; 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denom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 fraction;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fraction ratios[] = {{5, 7}, {11, 18}, {13, 27}};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(ratios)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(ratios[0]);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swap_ends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(ratios, count,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(ratios[0]));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76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F2442-66AC-31A2-1BEB-E45BB2239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6550825-78C9-AF37-CADE-7B1FEA1D3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Let’s implement a C generic that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rotates the byte range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[front,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end)</a:t>
            </a:r>
            <a:r>
              <a:rPr lang="en-US" sz="2400" dirty="0"/>
              <a:t> so the subrange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[front,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separator)</a:t>
            </a:r>
            <a:r>
              <a:rPr lang="en-US" sz="2400" dirty="0"/>
              <a:t> moves to the end. All pointers reach into the same contiguous memory block, and relative byte order must otherwise be preserved.</a:t>
            </a:r>
            <a:br>
              <a:rPr lang="en-US" dirty="0"/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4E8B3B-5BC6-AFA9-495D-129C8075F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Generics Etude: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rotate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770C6B8-F9F2-D494-1874-A807CF806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667000"/>
            <a:ext cx="8001000" cy="381000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rotate(void *front, void *separator, void *end);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4BD8FCC-7AF5-95A9-7C60-7C3A11F6B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332922"/>
            <a:ext cx="8001000" cy="934278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array[] = {1, 2, 3, 4, 5, 6, 7, 8, 9, 10};</a:t>
            </a:r>
            <a:b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rotate(array, array + 3, array + 10);</a:t>
            </a:r>
            <a:b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assert(array[0] == 4 &amp;&amp; array[3] == 7 &amp;&amp; array[7] == 1);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7BB74-4818-11F6-B328-0481DD2AAB29}"/>
              </a:ext>
            </a:extLst>
          </p:cNvPr>
          <p:cNvSpPr txBox="1"/>
          <p:nvPr/>
        </p:nvSpPr>
        <p:spPr>
          <a:xfrm>
            <a:off x="926402" y="2688223"/>
            <a:ext cx="26613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3" panose="020B0303030403020204" pitchFamily="34" charset="0"/>
              </a:rPr>
              <a:t>Here’s the general prototype.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D8E0AF-88DD-C82A-F5E3-FD7FB77F0D80}"/>
              </a:ext>
            </a:extLst>
          </p:cNvPr>
          <p:cNvSpPr txBox="1"/>
          <p:nvPr/>
        </p:nvSpPr>
        <p:spPr>
          <a:xfrm>
            <a:off x="926402" y="3383251"/>
            <a:ext cx="2576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Sans 3" panose="020B0303030403020204" pitchFamily="34" charset="0"/>
              </a:rPr>
              <a:t>Here’s some client code and some pretty diagrams to illustrate how rotate works.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8029AF6-EBF6-85BF-1C47-C041EC47B1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796064"/>
              </p:ext>
            </p:extLst>
          </p:nvPr>
        </p:nvGraphicFramePr>
        <p:xfrm>
          <a:off x="2032000" y="5294116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23025258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6882213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9267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15" name="Down Arrow 14">
            <a:extLst>
              <a:ext uri="{FF2B5EF4-FFF2-40B4-BE49-F238E27FC236}">
                <a16:creationId xmlns:a16="http://schemas.microsoft.com/office/drawing/2014/main" id="{586C8BF1-4BBE-EFF8-72EE-5A700452193D}"/>
              </a:ext>
            </a:extLst>
          </p:cNvPr>
          <p:cNvSpPr/>
          <p:nvPr/>
        </p:nvSpPr>
        <p:spPr>
          <a:xfrm>
            <a:off x="1935862" y="4863146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CE1EDA-CFF9-28C0-0182-BAC893C648EF}"/>
              </a:ext>
            </a:extLst>
          </p:cNvPr>
          <p:cNvSpPr txBox="1"/>
          <p:nvPr/>
        </p:nvSpPr>
        <p:spPr>
          <a:xfrm>
            <a:off x="1649251" y="4495800"/>
            <a:ext cx="801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front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0133675F-964D-50D4-F5BA-985522D828AB}"/>
              </a:ext>
            </a:extLst>
          </p:cNvPr>
          <p:cNvSpPr/>
          <p:nvPr/>
        </p:nvSpPr>
        <p:spPr>
          <a:xfrm>
            <a:off x="4374731" y="4863146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FEF6F4-E67C-AB1E-3B96-D69EEF733C31}"/>
              </a:ext>
            </a:extLst>
          </p:cNvPr>
          <p:cNvSpPr txBox="1"/>
          <p:nvPr/>
        </p:nvSpPr>
        <p:spPr>
          <a:xfrm>
            <a:off x="3836237" y="4495800"/>
            <a:ext cx="1295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separator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35ABC3E1-6D81-EA73-8A72-BCB0E92716E4}"/>
              </a:ext>
            </a:extLst>
          </p:cNvPr>
          <p:cNvSpPr/>
          <p:nvPr/>
        </p:nvSpPr>
        <p:spPr>
          <a:xfrm>
            <a:off x="10063863" y="4863146"/>
            <a:ext cx="228600" cy="38298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525D91-A56E-0F3B-A87D-6DC1742EC0CE}"/>
              </a:ext>
            </a:extLst>
          </p:cNvPr>
          <p:cNvSpPr txBox="1"/>
          <p:nvPr/>
        </p:nvSpPr>
        <p:spPr>
          <a:xfrm>
            <a:off x="9895663" y="4495800"/>
            <a:ext cx="554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end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397199-7BA0-D018-FE9B-9CDB70BF7F1B}"/>
              </a:ext>
            </a:extLst>
          </p:cNvPr>
          <p:cNvSpPr txBox="1"/>
          <p:nvPr/>
        </p:nvSpPr>
        <p:spPr>
          <a:xfrm>
            <a:off x="516835" y="5414399"/>
            <a:ext cx="1516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before rotation: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19ECC9D-3D1E-54E1-F999-618802A6C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693735"/>
              </p:ext>
            </p:extLst>
          </p:nvPr>
        </p:nvGraphicFramePr>
        <p:xfrm>
          <a:off x="2032000" y="6022750"/>
          <a:ext cx="812800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0638959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083402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259884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300012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32835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319389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8186311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723399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117932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22448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75357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C0B4A22A-8ED4-2731-5F3B-3134AD0D2CCF}"/>
              </a:ext>
            </a:extLst>
          </p:cNvPr>
          <p:cNvSpPr txBox="1"/>
          <p:nvPr/>
        </p:nvSpPr>
        <p:spPr>
          <a:xfrm>
            <a:off x="692097" y="6137964"/>
            <a:ext cx="13580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Source Sans 3" panose="020B0303030403020204" pitchFamily="34" charset="0"/>
                <a:cs typeface="Calibri" panose="020F0502020204030204" pitchFamily="34" charset="0"/>
              </a:rPr>
              <a:t>after rotation: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ED342B8-F716-929B-7C9E-D48F8DE3B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1CE6D6E-AA8D-4A6D-BFF3-783ED9FC8F02}"/>
              </a:ext>
            </a:extLst>
          </p:cNvPr>
          <p:cNvSpPr txBox="1"/>
          <p:nvPr/>
        </p:nvSpPr>
        <p:spPr>
          <a:xfrm>
            <a:off x="10477725" y="5341385"/>
            <a:ext cx="1257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3" panose="020B0303030403020204" pitchFamily="34" charset="0"/>
              </a:rPr>
              <a:t>Here’s Doris.</a:t>
            </a:r>
          </a:p>
        </p:txBody>
      </p:sp>
    </p:spTree>
    <p:extLst>
      <p:ext uri="{BB962C8B-B14F-4D97-AF65-F5344CB8AC3E}">
        <p14:creationId xmlns:p14="http://schemas.microsoft.com/office/powerpoint/2010/main" val="4353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/>
      <p:bldP spid="13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535BB-B258-7FDC-D794-1593775F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1D06E68-0F46-8E72-4262-B3085F016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Let’s implement a C generic that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rotates the byte range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[front,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end)</a:t>
            </a:r>
            <a:r>
              <a:rPr lang="en-US" sz="2400" dirty="0"/>
              <a:t> so the subrange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[front,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separator)</a:t>
            </a:r>
            <a:r>
              <a:rPr lang="en-US" sz="2400" dirty="0"/>
              <a:t> moves to the end. All three addresses point into the same contiguous memory block, and relative byte order must otherwise be preserved.</a:t>
            </a:r>
            <a:br>
              <a:rPr lang="en-US" dirty="0"/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F78C6C6-C59F-E03A-4235-53A70A3B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Generics Etude: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rotate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88357AF-1143-9EE6-CE48-06569D87A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1" y="2590800"/>
            <a:ext cx="7620000" cy="3342603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rotate(void *front, void *separator, void *end)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assert(front &lt;= separator &amp;&amp; separator &lt;= end);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width = (char *)end - (char *)front;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(char *)separator - (char *)front;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suffix_width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width -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if (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== 0 ||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suffix_width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== 0) return; 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temp[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memcpy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(temp, front,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memcpy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(front, separator,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suffix_width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memcpy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((char *)end -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temp,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9F63ED-C941-4395-6111-C17A9FEA88A6}"/>
              </a:ext>
            </a:extLst>
          </p:cNvPr>
          <p:cNvSpPr txBox="1"/>
          <p:nvPr/>
        </p:nvSpPr>
        <p:spPr>
          <a:xfrm>
            <a:off x="7543800" y="2621194"/>
            <a:ext cx="4572001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Here we compute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width</a:t>
            </a:r>
            <a:r>
              <a:rPr lang="en-US" sz="1600" dirty="0">
                <a:latin typeface="Source Sans 3" panose="020B0303030403020204" pitchFamily="34" charset="0"/>
              </a:rPr>
              <a:t> of the entire array and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 sizes of the two figures</a:t>
            </a:r>
            <a:r>
              <a:rPr lang="en-US" sz="1600" dirty="0">
                <a:latin typeface="Source Sans 3" panose="020B0303030403020204" pitchFamily="34" charset="0"/>
              </a:rPr>
              <a:t> that travel as a unit.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temp</a:t>
            </a:r>
            <a:r>
              <a:rPr lang="en-US" sz="1600" dirty="0">
                <a:latin typeface="Source Sans 3" panose="020B0303030403020204" pitchFamily="34" charset="0"/>
              </a:rPr>
              <a:t> is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just big enough to store a copy of the prefix </a:t>
            </a:r>
            <a:r>
              <a:rPr lang="en-US" sz="1600" dirty="0">
                <a:latin typeface="Source Sans 3" panose="020B0303030403020204" pitchFamily="34" charset="0"/>
              </a:rPr>
              <a:t>to be pushed to the rear of the array.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There are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three memory moves</a:t>
            </a:r>
            <a:r>
              <a:rPr lang="en-US" sz="1600" dirty="0">
                <a:latin typeface="Source Sans 3" panose="020B0303030403020204" pitchFamily="34" charset="0"/>
              </a:rPr>
              <a:t> here for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same reason</a:t>
            </a:r>
            <a:r>
              <a:rPr lang="en-US" sz="1600" dirty="0">
                <a:latin typeface="Source Sans 3" panose="020B0303030403020204" pitchFamily="34" charset="0"/>
              </a:rPr>
              <a:t> there were three in the generic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swap</a:t>
            </a:r>
            <a:r>
              <a:rPr lang="en-US" sz="1600" dirty="0">
                <a:latin typeface="Source Sans 3" panose="020B0303030403020204" pitchFamily="34" charset="0"/>
              </a:rPr>
              <a:t>.  The key difference here, of course, is that the two figures being exchanged are usually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different sizes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8822F3-92F1-681E-A03B-D6D69A0295C7}"/>
              </a:ext>
            </a:extLst>
          </p:cNvPr>
          <p:cNvSpPr txBox="1"/>
          <p:nvPr/>
        </p:nvSpPr>
        <p:spPr>
          <a:xfrm>
            <a:off x="3048000" y="6120567"/>
            <a:ext cx="6858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Sadness</a:t>
            </a:r>
            <a:r>
              <a:rPr lang="en-US" sz="1600" dirty="0">
                <a:latin typeface="Source Sans 3" panose="020B0303030403020204" pitchFamily="34" charset="0"/>
              </a:rPr>
              <a:t>: there’s a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logical flaw</a:t>
            </a:r>
            <a:r>
              <a:rPr lang="en-US" sz="1600" dirty="0">
                <a:latin typeface="Source Sans 3" panose="020B0303030403020204" pitchFamily="34" charset="0"/>
              </a:rPr>
              <a:t> with the second of the three </a:t>
            </a:r>
            <a:r>
              <a:rPr lang="en-US" sz="1600" b="1" dirty="0" err="1">
                <a:latin typeface="Source Sans 3" panose="020B0303030403020204" pitchFamily="34" charset="0"/>
              </a:rPr>
              <a:t>memcpy</a:t>
            </a:r>
            <a:r>
              <a:rPr lang="en-US" sz="1600" dirty="0">
                <a:latin typeface="Source Sans 3" panose="020B0303030403020204" pitchFamily="34" charset="0"/>
              </a:rPr>
              <a:t> calls, because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source and the destination might overlap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4290F2-9D37-B3DD-EA1E-70D053296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5974361"/>
            <a:ext cx="766471" cy="75565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6FD4806-85B5-4337-D4B5-030471DA47BC}"/>
              </a:ext>
            </a:extLst>
          </p:cNvPr>
          <p:cNvCxnSpPr/>
          <p:nvPr/>
        </p:nvCxnSpPr>
        <p:spPr>
          <a:xfrm>
            <a:off x="685800" y="5215496"/>
            <a:ext cx="4953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06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uiExpand="1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25EDD-2FD8-734A-B897-997960E7C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Introducing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memmove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54A64-D359-AE47-82D3-8D2BA5F88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memmove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dirty="0"/>
              <a:t>copies a specified number of bytes from one memory location </a:t>
            </a:r>
            <a:br>
              <a:rPr lang="en-US" dirty="0"/>
            </a:br>
            <a:r>
              <a:rPr lang="en-US" dirty="0"/>
              <a:t>to another, </a:t>
            </a:r>
            <a:r>
              <a:rPr lang="en-US" b="1" dirty="0">
                <a:solidFill>
                  <a:schemeClr val="accent1"/>
                </a:solidFill>
              </a:rPr>
              <a:t>correctly handling scenarios where the source and destination ranges overlap</a:t>
            </a:r>
            <a:r>
              <a:rPr lang="en-US" dirty="0"/>
              <a:t>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memmove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(void *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const void *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size_t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len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dirty="0">
              <a:latin typeface="Source Sans 3" panose="020B03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240F9-E4E3-A0EF-F79E-469F7E69C533}"/>
              </a:ext>
            </a:extLst>
          </p:cNvPr>
          <p:cNvSpPr txBox="1"/>
          <p:nvPr/>
        </p:nvSpPr>
        <p:spPr>
          <a:xfrm>
            <a:off x="381000" y="3581400"/>
            <a:ext cx="5410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memmove</a:t>
            </a:r>
            <a:r>
              <a:rPr lang="en-US" sz="1600" dirty="0">
                <a:latin typeface="Source Sans 3" panose="020B0303030403020204" pitchFamily="34" charset="0"/>
              </a:rPr>
              <a:t> behaves just like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sz="1600" dirty="0">
                <a:latin typeface="Source Sans 3" panose="020B0303030403020204" pitchFamily="34" charset="0"/>
              </a:rPr>
              <a:t> but is defined to work properly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even when the source and destination regions overlap</a:t>
            </a:r>
            <a:r>
              <a:rPr lang="en-US" sz="1600" dirty="0">
                <a:latin typeface="Source Sans 3" panose="020B0303030403020204" pitchFamily="34" charset="0"/>
              </a:rPr>
              <a:t>. It copies data in a safe direction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to avoid overwriting data that has not yet been copied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3" panose="020B0303030403020204" pitchFamily="34" charset="0"/>
              </a:rPr>
              <a:t>If you know the two regions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can't possibly overlap</a:t>
            </a:r>
            <a:r>
              <a:rPr lang="en-US" sz="1600" dirty="0">
                <a:latin typeface="Source Sans 3" panose="020B0303030403020204" pitchFamily="34" charset="0"/>
              </a:rPr>
              <a:t>,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correct CS107 thing to do </a:t>
            </a:r>
            <a:r>
              <a:rPr lang="en-US" sz="1600" dirty="0">
                <a:latin typeface="Source Sans 3" panose="020B0303030403020204" pitchFamily="34" charset="0"/>
              </a:rPr>
              <a:t>is to call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sz="1600" dirty="0">
                <a:latin typeface="Source Sans 3" panose="020B0303030403020204" pitchFamily="34" charset="0"/>
              </a:rPr>
              <a:t> instead.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memmove</a:t>
            </a:r>
            <a:r>
              <a:rPr lang="en-US" sz="1600" dirty="0">
                <a:latin typeface="Source Sans 3" panose="020B0303030403020204" pitchFamily="34" charset="0"/>
              </a:rPr>
              <a:t> and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sz="1600" dirty="0">
                <a:latin typeface="Source Sans 3" panose="020B0303030403020204" pitchFamily="34" charset="0"/>
              </a:rPr>
              <a:t> each return whatever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dst</a:t>
            </a:r>
            <a:r>
              <a:rPr lang="en-US" sz="1600" dirty="0">
                <a:latin typeface="Source Sans 3" panose="020B0303030403020204" pitchFamily="34" charset="0"/>
              </a:rPr>
              <a:t> is. The return value is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almost always ignored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Hot Take</a:t>
            </a:r>
            <a:r>
              <a:rPr lang="en-US" sz="1600" dirty="0">
                <a:latin typeface="Source Sans 3" panose="020B0303030403020204" pitchFamily="34" charset="0"/>
              </a:rPr>
              <a:t>: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memmove</a:t>
            </a:r>
            <a:r>
              <a:rPr lang="en-US" sz="1600" dirty="0">
                <a:latin typeface="Source Sans 3" panose="020B0303030403020204" pitchFamily="34" charset="0"/>
              </a:rPr>
              <a:t> and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sz="1600" dirty="0">
                <a:latin typeface="Source Sans 3" panose="020B0303030403020204" pitchFamily="34" charset="0"/>
              </a:rPr>
              <a:t> both operate much like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strncpy</a:t>
            </a:r>
            <a:r>
              <a:rPr lang="en-US" sz="1600" dirty="0">
                <a:latin typeface="Source Sans 3" panose="020B0303030403020204" pitchFamily="34" charset="0"/>
              </a:rPr>
              <a:t>, except they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don’t stop when they encounter a zero byte</a:t>
            </a:r>
            <a:r>
              <a:rPr lang="en-US" sz="1600" dirty="0">
                <a:latin typeface="Source Sans 3" panose="020B0303030403020204" pitchFamily="34" charset="0"/>
              </a:rPr>
              <a:t>. The number of bytes copied is dictated—in all cases—by 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value of the third argument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D89CCD-9568-51E2-3B7F-EE0136D84709}"/>
              </a:ext>
            </a:extLst>
          </p:cNvPr>
          <p:cNvSpPr txBox="1"/>
          <p:nvPr/>
        </p:nvSpPr>
        <p:spPr>
          <a:xfrm>
            <a:off x="6062382" y="3581400"/>
            <a:ext cx="5672418" cy="1354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Quick Example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: </a:t>
            </a:r>
            <a:r>
              <a:rPr lang="en-US" sz="1600" dirty="0">
                <a:latin typeface="Source Sans 3" panose="020B0303030403020204" pitchFamily="34" charset="0"/>
              </a:rPr>
              <a:t>Here’s a function that converts a Pascal string of length 255 or less to a C string. Pascal strings aren’t terminated by a zero byte the way C strings are. Instead, they store their length in the 0</a:t>
            </a:r>
            <a:r>
              <a:rPr lang="en-US" sz="1600" baseline="30000" dirty="0">
                <a:latin typeface="Source Sans 3" panose="020B0303030403020204" pitchFamily="34" charset="0"/>
              </a:rPr>
              <a:t>th</a:t>
            </a:r>
            <a:r>
              <a:rPr lang="en-US" sz="1600" dirty="0">
                <a:latin typeface="Source Sans 3" panose="020B0303030403020204" pitchFamily="34" charset="0"/>
              </a:rPr>
              <a:t> position, and the characters themselves start at position 1.  This version converts in place.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7F80C3-25ED-36C5-0881-E8DBD9B550A7}"/>
              </a:ext>
            </a:extLst>
          </p:cNvPr>
          <p:cNvSpPr txBox="1"/>
          <p:nvPr/>
        </p:nvSpPr>
        <p:spPr>
          <a:xfrm>
            <a:off x="6307791" y="5044589"/>
            <a:ext cx="51816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pascal_to_c_string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(char *s) {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s[0];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memmove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(s, s + 1,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s[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len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] = '\0';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600" dirty="0">
              <a:solidFill>
                <a:srgbClr val="00B050"/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86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F1D78-ED25-7197-6E4C-470465020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5C8FBB8-07B2-0977-2CC7-C0D5DC1BA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Let’s implement a C generic that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rotates the byte range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[front,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end)</a:t>
            </a:r>
            <a:r>
              <a:rPr lang="en-US" sz="2400" dirty="0"/>
              <a:t> so the subrange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[front,</a:t>
            </a:r>
            <a:r>
              <a:rPr lang="en-US" sz="2400" dirty="0"/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separator)</a:t>
            </a:r>
            <a:r>
              <a:rPr lang="en-US" sz="2400" dirty="0"/>
              <a:t> moves to the end. All three addresses point into the same contiguous memory block, and relative byte order must otherwise be preserved.</a:t>
            </a:r>
            <a:br>
              <a:rPr lang="en-US" dirty="0"/>
            </a:b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Source Sans 3" panose="020B0303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0E5705-0782-8311-463C-2D2CBC23F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Generics Etude: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rotate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BC4F29A-BEEE-8CE5-55AF-1FE32DAD5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1" y="2590800"/>
            <a:ext cx="7620000" cy="3342603"/>
          </a:xfrm>
          <a:prstGeom prst="rect">
            <a:avLst/>
          </a:prstGeom>
          <a:noFill/>
          <a:ln w="9525">
            <a:solidFill>
              <a:schemeClr val="accent1">
                <a:shade val="15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88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74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rotate(void *front, void *separator, void *end)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assert(front &lt;= separator &amp;&amp; separator &lt;= end);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width = (char *)end - (char *)front;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(char *)separator - (char *)front;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suffix_width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width -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if (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== 0 ||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suffix_width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== 0) return; 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16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char temp[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memcpy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(temp, front,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memmove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(front, separator,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suffix_width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memcpy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((char *)end -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temp,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prefix_width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1C12EB-644E-52AD-3DB9-335B05F0363D}"/>
              </a:ext>
            </a:extLst>
          </p:cNvPr>
          <p:cNvSpPr txBox="1"/>
          <p:nvPr/>
        </p:nvSpPr>
        <p:spPr>
          <a:xfrm>
            <a:off x="8043273" y="2492386"/>
            <a:ext cx="3902765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Unless the caller supplies bogus addresses, it’s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impossible</a:t>
            </a:r>
            <a:r>
              <a:rPr lang="en-US" sz="1600" dirty="0">
                <a:latin typeface="Source Sans 3" panose="020B0303030403020204" pitchFamily="34" charset="0"/>
              </a:rPr>
              <a:t> for the material in between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front</a:t>
            </a:r>
            <a:r>
              <a:rPr lang="en-US" sz="1600" dirty="0">
                <a:latin typeface="Source Sans 3" panose="020B0303030403020204" pitchFamily="34" charset="0"/>
              </a:rPr>
              <a:t> and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end</a:t>
            </a:r>
            <a:r>
              <a:rPr lang="en-US" sz="1600" dirty="0">
                <a:latin typeface="Source Sans 3" panose="020B0303030403020204" pitchFamily="34" charset="0"/>
              </a:rPr>
              <a:t> to overlap with the memory set aside for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temp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That means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sz="1600" dirty="0">
                <a:latin typeface="Source Sans 3" panose="020B0303030403020204" pitchFamily="34" charset="0"/>
              </a:rPr>
              <a:t> is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perfectly valid for the first and third of the three moves</a:t>
            </a:r>
            <a:r>
              <a:rPr lang="en-US" sz="1600" dirty="0">
                <a:latin typeface="Source Sans 3" panose="020B0303030403020204" pitchFamily="34" charset="0"/>
              </a:rPr>
              <a:t>.  And yes, while we could call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memmmove</a:t>
            </a:r>
            <a:r>
              <a:rPr lang="en-US" sz="1600" dirty="0">
                <a:latin typeface="Source Sans 3" panose="020B0303030403020204" pitchFamily="34" charset="0"/>
              </a:rPr>
              <a:t> anyway, you shouldn’t call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memmmove</a:t>
            </a:r>
            <a:r>
              <a:rPr lang="en-US" sz="1600" dirty="0">
                <a:latin typeface="Source Sans 3" panose="020B0303030403020204" pitchFamily="34" charset="0"/>
              </a:rPr>
              <a:t> if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memcpy</a:t>
            </a:r>
            <a:r>
              <a:rPr lang="en-US" sz="1600" dirty="0">
                <a:latin typeface="Source Sans 3" panose="020B0303030403020204" pitchFamily="34" charset="0"/>
              </a:rPr>
              <a:t> works in all scenarios.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Whenever there’s a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genuine threat of overlap</a:t>
            </a:r>
            <a:r>
              <a:rPr lang="en-US" sz="1600" dirty="0">
                <a:latin typeface="Source Sans 3" panose="020B0303030403020204" pitchFamily="34" charset="0"/>
              </a:rPr>
              <a:t> as there is with the second of the three moves, you must call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memmmove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344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ACC3-2B4F-A543-8D40-80F1FDE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1708-FF49-9849-8785-A184E5531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13167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75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31447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FFAAA71-12AB-44B3-7F10-4577C73C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88445F3-2DF5-B07C-8BEC-646F5FF14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3569075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92796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11E8BC0B-2765-954B-BF2D-CB720D78D57B}"/>
              </a:ext>
            </a:extLst>
          </p:cNvPr>
          <p:cNvSpPr/>
          <p:nvPr/>
        </p:nvSpPr>
        <p:spPr>
          <a:xfrm>
            <a:off x="25908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FCC73A-AD29-8F27-5DAD-0CD5F75E2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91EE47-0EB8-4D30-E3EF-82A5F179D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1865006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8184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00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B7EDF8-A9EB-FC9D-1E50-BFB8B9373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F43A3F8-D24A-E2E1-E6C7-379FF582D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178845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11459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33D96C7-DAFB-329D-ABCE-2749F9772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31EC64D-C559-A2EA-BD70-EAAE5A37D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3727979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17776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3246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432CB7EF-8D0C-7D41-BD2A-1BD5CD2DDE9E}"/>
              </a:ext>
            </a:extLst>
          </p:cNvPr>
          <p:cNvSpPr/>
          <p:nvPr/>
        </p:nvSpPr>
        <p:spPr>
          <a:xfrm>
            <a:off x="54102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FD3C28-AB29-32F4-2D1C-1413C44F7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2A165B-1115-9EA8-6680-4BE3E5DB8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2028356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23355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9E4BF3-38C0-6223-6573-C57A75C97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BC69DD6-E8B7-6499-8F03-B7DE8674C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2684953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16335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A75A0A-A280-0ADC-158C-0E20C9C0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3E74FD-EE3E-21E6-6D8E-7F38A2D4C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2596111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992281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7DCDC569-2A2A-4646-8470-2F918286DFEE}"/>
              </a:ext>
            </a:extLst>
          </p:cNvPr>
          <p:cNvSpPr/>
          <p:nvPr/>
        </p:nvSpPr>
        <p:spPr>
          <a:xfrm>
            <a:off x="82296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A7F5B2B-BA69-C788-4EA2-96C2E717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67D12F-0CFA-9F91-B4F6-A2B51C3B6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3772996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874186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3429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F1EA3B-FD8F-ECA5-E42A-0DFCAE901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4AAFAE-47EE-823A-B568-A44C9A040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4156933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7185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2C7069-FE39-DAC8-4FBB-F6E7DC3EB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CBF94D8-A774-0605-98EB-B5B2D95EB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2208841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555057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4876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FF296834-F167-5D40-88A1-8DAAB90294E9}"/>
              </a:ext>
            </a:extLst>
          </p:cNvPr>
          <p:cNvSpPr/>
          <p:nvPr/>
        </p:nvSpPr>
        <p:spPr>
          <a:xfrm>
            <a:off x="3962400" y="3667432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3A170DB-FB47-94C9-F3B5-4417400A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A4CA26-C0C2-7F12-7317-8E02C3025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2273004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93562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62484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294C9C-FE08-5CDE-C50A-777247F9B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7463542-322D-3BA4-1B39-02E4FDD5C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3795192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803310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76200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7C1728-B1C3-EBCA-FD6D-CD5C43FB4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1CE1B83-EDB6-C40B-9056-C7628C178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</p:spTree>
    <p:extLst>
      <p:ext uri="{BB962C8B-B14F-4D97-AF65-F5344CB8AC3E}">
        <p14:creationId xmlns:p14="http://schemas.microsoft.com/office/powerpoint/2010/main" val="2757302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80274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5" name="Down Arrow 4">
            <a:extLst>
              <a:ext uri="{FF2B5EF4-FFF2-40B4-BE49-F238E27FC236}">
                <a16:creationId xmlns:a16="http://schemas.microsoft.com/office/drawing/2014/main" id="{BECD5370-88A2-E045-AB76-EFCE3FC48CEE}"/>
              </a:ext>
            </a:extLst>
          </p:cNvPr>
          <p:cNvSpPr/>
          <p:nvPr/>
        </p:nvSpPr>
        <p:spPr>
          <a:xfrm>
            <a:off x="9067800" y="2359742"/>
            <a:ext cx="457200" cy="76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1B6FCC4-811F-444D-EF7E-0B42F25E2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541864-9DBC-C6CB-7BB6-A32FC0D71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67551-A93D-95EE-36AC-B8F7746A8464}"/>
              </a:ext>
            </a:extLst>
          </p:cNvPr>
          <p:cNvSpPr txBox="1"/>
          <p:nvPr/>
        </p:nvSpPr>
        <p:spPr>
          <a:xfrm>
            <a:off x="838200" y="5562600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ourier New" panose="02070309020205020404" pitchFamily="49" charset="0"/>
              </a:rPr>
              <a:t>In general, bubble sort requires up to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</a:t>
            </a:r>
            <a:r>
              <a:rPr lang="en-US" dirty="0">
                <a:latin typeface="Source Sans 3" panose="020B030303040302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-</a:t>
            </a:r>
            <a:r>
              <a:rPr lang="en-US" dirty="0">
                <a:latin typeface="Source Sans 3" panose="020B0303030403020204" pitchFamily="34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1</a:t>
            </a:r>
            <a:r>
              <a:rPr lang="en-US" dirty="0">
                <a:latin typeface="Source Sans 3" panose="020B0303030403020204" pitchFamily="34" charset="0"/>
                <a:cs typeface="Courier New" panose="02070309020205020404" pitchFamily="49" charset="0"/>
              </a:rPr>
              <a:t> passes to sort an array of length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urier New" panose="02070309020205020404" pitchFamily="49" charset="0"/>
              </a:rPr>
              <a:t>n</a:t>
            </a:r>
            <a:r>
              <a:rPr lang="en-US" dirty="0">
                <a:latin typeface="Source Sans 3" panose="020B0303030403020204" pitchFamily="34" charset="0"/>
                <a:cs typeface="Courier New" panose="02070309020205020404" pitchFamily="49" charset="0"/>
              </a:rPr>
              <a:t> , though it may end sooner if a pass doesn’t swap anything at all.</a:t>
            </a:r>
          </a:p>
        </p:txBody>
      </p:sp>
    </p:spTree>
    <p:extLst>
      <p:ext uri="{BB962C8B-B14F-4D97-AF65-F5344CB8AC3E}">
        <p14:creationId xmlns:p14="http://schemas.microsoft.com/office/powerpoint/2010/main" val="1410427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6D1962-17C4-3546-904B-935972008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98363"/>
              </p:ext>
            </p:extLst>
          </p:nvPr>
        </p:nvGraphicFramePr>
        <p:xfrm>
          <a:off x="1524000" y="3276600"/>
          <a:ext cx="8458200" cy="94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85197690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59856410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44266649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777473107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797806994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174874032"/>
                    </a:ext>
                  </a:extLst>
                </a:gridCol>
              </a:tblGrid>
              <a:tr h="947420"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5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668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19B98B-451D-9848-96B9-6ED759BECF04}"/>
              </a:ext>
            </a:extLst>
          </p:cNvPr>
          <p:cNvSpPr txBox="1"/>
          <p:nvPr/>
        </p:nvSpPr>
        <p:spPr>
          <a:xfrm>
            <a:off x="10883285" y="3304034"/>
            <a:ext cx="85151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00" dirty="0"/>
              <a:t>✅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32FED0-E651-F8AE-A021-BF56AC121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Motivating Example: Bubble Sort</a:t>
            </a:r>
            <a:r>
              <a:rPr lang="en-US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3F0B29-FE15-2982-2B3E-8A898FE65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Bubble sort repeatedly goes through the array, swapping any pairs of elements that are out of order.  When there are no more swaps needed, the array is sorted.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11545-C3C6-8D05-C354-847B1E9AA63D}"/>
              </a:ext>
            </a:extLst>
          </p:cNvPr>
          <p:cNvSpPr txBox="1"/>
          <p:nvPr/>
        </p:nvSpPr>
        <p:spPr>
          <a:xfrm>
            <a:off x="838200" y="5562600"/>
            <a:ext cx="1043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  <a:cs typeface="Courier New" panose="02070309020205020404" pitchFamily="49" charset="0"/>
              </a:rPr>
              <a:t>Only two more passes are needed to arrive at the what you see above. The first of those two additional passes exchanges the 2 and the -5, and the second leaves everything as is.</a:t>
            </a:r>
          </a:p>
          <a:p>
            <a:pPr algn="l"/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0751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9BC8731-485D-FC70-5683-8859B16F5921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latin typeface="Source Sans 3" panose="020B0303030403020204" pitchFamily="34" charset="0"/>
              </a:rPr>
              <a:t>Let’s implement a function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to sort a list of integers using the </a:t>
            </a:r>
            <a:r>
              <a:rPr lang="en-US" b="1" dirty="0">
                <a:latin typeface="Source Sans 3" panose="020B0303030403020204" pitchFamily="34" charset="0"/>
              </a:rPr>
              <a:t>bubble sort algorithm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CF13D-869E-D5C0-C728-91AF44AB5B85}"/>
              </a:ext>
            </a:extLst>
          </p:cNvPr>
          <p:cNvSpPr txBox="1"/>
          <p:nvPr/>
        </p:nvSpPr>
        <p:spPr>
          <a:xfrm>
            <a:off x="457200" y="2362200"/>
            <a:ext cx="8694720" cy="341632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n)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while (true)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bool swapped = false;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if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 &gt;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swap(&amp;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- 1], 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swapped = true;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(!swapped) return;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1C339D-731E-EB42-59D4-9494799F24F8}"/>
              </a:ext>
            </a:extLst>
          </p:cNvPr>
          <p:cNvSpPr txBox="1"/>
          <p:nvPr/>
        </p:nvSpPr>
        <p:spPr>
          <a:xfrm>
            <a:off x="7772400" y="2598003"/>
            <a:ext cx="39624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while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(true)</a:t>
            </a:r>
            <a:r>
              <a:rPr lang="en-US" sz="1600" dirty="0">
                <a:latin typeface="Source Sans 3" panose="020B0303030403020204" pitchFamily="34" charset="0"/>
              </a:rPr>
              <a:t> loop gives the impression that we could in theory loop </a:t>
            </a:r>
            <a:r>
              <a:rPr lang="en-US" sz="1600" b="1" dirty="0">
                <a:solidFill>
                  <a:srgbClr val="C00000"/>
                </a:solidFill>
                <a:latin typeface="Source Sans 3" panose="020B0303030403020204" pitchFamily="34" charset="0"/>
              </a:rPr>
              <a:t>forever</a:t>
            </a:r>
            <a:r>
              <a:rPr lang="en-US" sz="1600" dirty="0">
                <a:latin typeface="Source Sans 3" panose="020B0303030403020204" pitchFamily="34" charset="0"/>
              </a:rPr>
              <a:t>, but that’s not true.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A7FA91-D7B4-D1DF-D42C-7E4E5A676B5D}"/>
              </a:ext>
            </a:extLst>
          </p:cNvPr>
          <p:cNvSpPr txBox="1"/>
          <p:nvPr/>
        </p:nvSpPr>
        <p:spPr>
          <a:xfrm>
            <a:off x="7639050" y="3664803"/>
            <a:ext cx="4229100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largest element bubbles to the end of the array</a:t>
            </a:r>
            <a:r>
              <a:rPr lang="en-US" sz="1600" dirty="0">
                <a:latin typeface="Source Sans 3" panose="020B0303030403020204" pitchFamily="34" charset="0"/>
              </a:rPr>
              <a:t> via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while</a:t>
            </a:r>
            <a:r>
              <a:rPr lang="en-US" sz="1600" dirty="0">
                <a:latin typeface="Source Sans 3" panose="020B0303030403020204" pitchFamily="34" charset="0"/>
              </a:rPr>
              <a:t> loop’s first iteration. That’s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guaranteed</a:t>
            </a:r>
            <a:r>
              <a:rPr lang="en-US" sz="1600" dirty="0">
                <a:latin typeface="Source Sans 3" panose="020B0303030403020204" pitchFamily="34" charset="0"/>
              </a:rPr>
              <a:t>.  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second largest bubbles to sit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to the left of the largest element</a:t>
            </a:r>
            <a:r>
              <a:rPr lang="en-US" sz="1600" dirty="0">
                <a:latin typeface="Source Sans 3" panose="020B0303030403020204" pitchFamily="34" charset="0"/>
              </a:rPr>
              <a:t> by the end of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while</a:t>
            </a:r>
            <a:r>
              <a:rPr lang="en-US" sz="1600" dirty="0">
                <a:latin typeface="Source Sans 3" panose="020B0303030403020204" pitchFamily="34" charset="0"/>
              </a:rPr>
              <a:t> loop’s second iteration.  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A la induction, the smallest element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occupies index 0</a:t>
            </a:r>
            <a:r>
              <a:rPr lang="en-US" sz="1600" dirty="0">
                <a:latin typeface="Source Sans 3" panose="020B0303030403020204" pitchFamily="34" charset="0"/>
              </a:rPr>
              <a:t> after at most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–</a:t>
            </a:r>
            <a:r>
              <a:rPr lang="en-US" sz="1600" dirty="0">
                <a:latin typeface="Source Sans 3" panose="020B0303030403020204" pitchFamily="34" charset="0"/>
              </a:rPr>
              <a:t>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sz="1600" dirty="0">
                <a:latin typeface="Source Sans 3" panose="020B0303030403020204" pitchFamily="34" charset="0"/>
              </a:rPr>
              <a:t> iterations.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Can we generalize this version just a bit?</a:t>
            </a:r>
          </a:p>
        </p:txBody>
      </p:sp>
    </p:spTree>
    <p:extLst>
      <p:ext uri="{BB962C8B-B14F-4D97-AF65-F5344CB8AC3E}">
        <p14:creationId xmlns:p14="http://schemas.microsoft.com/office/powerpoint/2010/main" val="20359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uiExpand="1" build="allAtOnce" animBg="1"/>
      <p:bldP spid="12" grpId="0" uiExpand="1" build="allAtOnce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33409-251F-4134-EBF6-CA44C4B47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E3340BA-E9D2-884D-C883-DFF8702BFA40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Here’s a slightly more elaborate (though still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-specific) implementation, that allows the client to choose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ascending versus descending order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54BAC4-FAA9-27A2-F833-630F9B1EC5F9}"/>
              </a:ext>
            </a:extLst>
          </p:cNvPr>
          <p:cNvSpPr txBox="1"/>
          <p:nvPr/>
        </p:nvSpPr>
        <p:spPr>
          <a:xfrm>
            <a:off x="457200" y="2362200"/>
            <a:ext cx="8694720" cy="3693319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n,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bool ascending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while (true)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bool swapped = false;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if (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(ascending &amp;&amp;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 &gt;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 ||</a:t>
            </a:r>
            <a:b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 (!ascending &amp;&amp;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 &lt;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swap(&amp;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- 1], 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swapped = true;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(!swapped) return;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497EE-7FA6-8E8A-56D0-3B42DFEFADD1}"/>
              </a:ext>
            </a:extLst>
          </p:cNvPr>
          <p:cNvSpPr txBox="1"/>
          <p:nvPr/>
        </p:nvSpPr>
        <p:spPr>
          <a:xfrm>
            <a:off x="8458200" y="2878991"/>
            <a:ext cx="3577440" cy="32932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Here we rely on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 single Boolean value</a:t>
            </a:r>
            <a:r>
              <a:rPr lang="en-US" sz="1600" dirty="0">
                <a:latin typeface="Source Sans 3" panose="020B0303030403020204" pitchFamily="34" charset="0"/>
              </a:rPr>
              <a:t>—a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bool</a:t>
            </a:r>
            <a:r>
              <a:rPr lang="en-US" sz="1600" dirty="0">
                <a:latin typeface="Source Sans 3" panose="020B0303030403020204" pitchFamily="34" charset="0"/>
              </a:rPr>
              <a:t> called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ascending</a:t>
            </a:r>
            <a:r>
              <a:rPr lang="en-US" sz="1600" dirty="0">
                <a:latin typeface="Source Sans 3" panose="020B0303030403020204" pitchFamily="34" charset="0"/>
              </a:rPr>
              <a:t>—to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brute-force decide</a:t>
            </a:r>
            <a:r>
              <a:rPr lang="en-US" sz="1600" dirty="0">
                <a:latin typeface="Source Sans 3" panose="020B0303030403020204" pitchFamily="34" charset="0"/>
              </a:rPr>
              <a:t> between one of two comparisons.</a:t>
            </a:r>
          </a:p>
          <a:p>
            <a:pPr algn="ctr"/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What about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different orderings</a:t>
            </a:r>
            <a:r>
              <a:rPr lang="en-US" sz="1600" dirty="0">
                <a:latin typeface="Source Sans 3" panose="020B0303030403020204" pitchFamily="34" charset="0"/>
              </a:rPr>
              <a:t>? Odd before even? Distance from 0?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We could replace the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bool</a:t>
            </a:r>
            <a:r>
              <a:rPr lang="en-US" sz="1600" dirty="0">
                <a:latin typeface="Source Sans 3" panose="020B0303030403020204" pitchFamily="34" charset="0"/>
              </a:rPr>
              <a:t> with an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</a:rPr>
              <a:t> code or some enumerated type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to dispatch between one of several comparisons</a:t>
            </a:r>
            <a:r>
              <a:rPr lang="en-US" sz="1600" dirty="0">
                <a:latin typeface="Source Sans 3" panose="020B0303030403020204" pitchFamily="34" charset="0"/>
              </a:rPr>
              <a:t> instead of just two, but that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won’t scale very well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CD0BC0-112D-656C-1EB6-4FEF6AE6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420053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allAtOnce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E9B24-83C0-8405-4EDA-94D1A3D85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94CB0C-8B8C-CAAC-122A-E8F1E8AD08D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What we really want is a version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where the decision to swap or not</a:t>
            </a:r>
            <a:r>
              <a:rPr lang="en-US" dirty="0">
                <a:latin typeface="Source Sans 3" panose="020B0303030403020204" pitchFamily="34" charset="0"/>
              </a:rPr>
              <a:t> is made by some predicate function, here called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should_swap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D1E39-42BA-0249-2A1F-708A48C1B691}"/>
              </a:ext>
            </a:extLst>
          </p:cNvPr>
          <p:cNvSpPr txBox="1"/>
          <p:nvPr/>
        </p:nvSpPr>
        <p:spPr>
          <a:xfrm>
            <a:off x="457200" y="2362200"/>
            <a:ext cx="8694720" cy="341632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n)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while (true)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bool swapped = false;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if (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should_swap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swap(&amp;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- 1], 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swapped = true;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(!swapped) return;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D318DB-9140-5A8D-5C83-B21763E1D77E}"/>
              </a:ext>
            </a:extLst>
          </p:cNvPr>
          <p:cNvSpPr txBox="1"/>
          <p:nvPr/>
        </p:nvSpPr>
        <p:spPr>
          <a:xfrm>
            <a:off x="8305800" y="2209800"/>
            <a:ext cx="36576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Here,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should_swap</a:t>
            </a:r>
            <a:r>
              <a:rPr lang="en-US" sz="1600" dirty="0">
                <a:latin typeface="Source Sans 3" panose="020B0303030403020204" pitchFamily="34" charset="0"/>
              </a:rPr>
              <a:t> is a standalone function that returns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true</a:t>
            </a:r>
            <a:r>
              <a:rPr lang="en-US" sz="1600" dirty="0">
                <a:latin typeface="Source Sans 3" panose="020B0303030403020204" pitchFamily="34" charset="0"/>
              </a:rPr>
              <a:t> if and only if the two elements being compared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are out of order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problem is that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should_swap</a:t>
            </a:r>
            <a:r>
              <a:rPr lang="en-US" sz="1600" dirty="0">
                <a:latin typeface="Source Sans 3" panose="020B0303030403020204" pitchFamily="34" charset="0"/>
              </a:rPr>
              <a:t> has no access to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call-specific intent</a:t>
            </a:r>
            <a:r>
              <a:rPr lang="en-US" sz="1600" dirty="0">
                <a:latin typeface="Source Sans 3" panose="020B0303030403020204" pitchFamily="34" charset="0"/>
              </a:rPr>
              <a:t>. Its behavior is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fixed for the entire program</a:t>
            </a:r>
            <a:r>
              <a:rPr lang="en-US" sz="1600" dirty="0">
                <a:latin typeface="Source Sans 3" panose="020B0303030403020204" pitchFamily="34" charset="0"/>
              </a:rPr>
              <a:t>, so there’s no easy way to sort one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>
                <a:latin typeface="Source Sans 3" panose="020B0303030403020204" pitchFamily="34" charset="0"/>
              </a:rPr>
              <a:t> array from low to high, another by decreasing absolute value, and a third using some other custom ordering.</a:t>
            </a:r>
          </a:p>
          <a:p>
            <a:pPr algn="ctr"/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A well-decomposed function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isn’t the same</a:t>
            </a:r>
            <a:r>
              <a:rPr lang="en-US" sz="1600" dirty="0">
                <a:latin typeface="Source Sans 3" panose="020B0303030403020204" pitchFamily="34" charset="0"/>
              </a:rPr>
              <a:t> as a generic one.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570B876-1DD9-C972-9F5E-7A9887185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369378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allAtOnce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6E4E7-DF35-53E5-A4EB-5FE568C59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90CEA9C-C96A-8D57-CF99-57950D982AE3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The solution here is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to require the client pass a function</a:t>
            </a:r>
            <a:r>
              <a:rPr lang="en-US" dirty="0">
                <a:latin typeface="Source Sans 3" panose="020B0303030403020204" pitchFamily="34" charset="0"/>
              </a:rPr>
              <a:t> that accepts two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 err="1">
                <a:latin typeface="Source Sans 3" panose="020B0303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 and returns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true</a:t>
            </a:r>
            <a:r>
              <a:rPr lang="en-US" dirty="0">
                <a:latin typeface="Source Sans 3" panose="020B0303030403020204" pitchFamily="34" charset="0"/>
              </a:rPr>
              <a:t> if and only if the two are out of order.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7007B6-8FEF-7E04-3F29-4B633699F57B}"/>
              </a:ext>
            </a:extLst>
          </p:cNvPr>
          <p:cNvSpPr txBox="1"/>
          <p:nvPr/>
        </p:nvSpPr>
        <p:spPr>
          <a:xfrm>
            <a:off x="457200" y="2362200"/>
            <a:ext cx="10287000" cy="341632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size_t n,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bool (*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should_swap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)(int, int)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while (true)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bool swapped = false;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for (size_t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1;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n;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if (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should_swap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– 1], 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b="1" dirty="0" err="1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])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swap(&amp;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- 1], &amp;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],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(int));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   swapped = true;</a:t>
            </a:r>
            <a:b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if (!swapped) return;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}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F65A13-F48F-39D7-6237-C61B26BD16A0}"/>
              </a:ext>
            </a:extLst>
          </p:cNvPr>
          <p:cNvSpPr txBox="1"/>
          <p:nvPr/>
        </p:nvSpPr>
        <p:spPr>
          <a:xfrm>
            <a:off x="7543800" y="2801542"/>
            <a:ext cx="4419600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third parameter is of type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function pointer</a:t>
            </a:r>
            <a:r>
              <a:rPr lang="en-US" sz="1600" dirty="0">
                <a:latin typeface="Source Sans 3" panose="020B0303030403020204" pitchFamily="34" charset="0"/>
              </a:rPr>
              <a:t>, which means it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accepts a function</a:t>
            </a:r>
            <a:r>
              <a:rPr lang="en-US" sz="1600" dirty="0">
                <a:latin typeface="Source Sans 3" panose="020B0303030403020204" pitchFamily="34" charset="0"/>
              </a:rPr>
              <a:t> that, in this case, itself takes two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 err="1">
                <a:latin typeface="Source Sans 3" panose="020B0303030403020204" pitchFamily="34" charset="0"/>
              </a:rPr>
              <a:t>s</a:t>
            </a:r>
            <a:r>
              <a:rPr lang="en-US" sz="1600" dirty="0">
                <a:latin typeface="Source Sans 3" panose="020B0303030403020204" pitchFamily="34" charset="0"/>
              </a:rPr>
              <a:t> and returns a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bool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A function name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is internally recognized as the address of the first assembly code instruction</a:t>
            </a:r>
            <a:r>
              <a:rPr lang="en-US" sz="1600" dirty="0">
                <a:latin typeface="Source Sans 3" panose="020B0303030403020204" pitchFamily="34" charset="0"/>
              </a:rPr>
              <a:t> associated with the function. That’s why a function name can be used as a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function pointer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The name of any function can be passed in as the third parameter here, provided it takes two </a:t>
            </a:r>
            <a:r>
              <a:rPr lang="en-US" sz="16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600" dirty="0" err="1">
                <a:latin typeface="Source Sans 3" panose="020B0303030403020204" pitchFamily="34" charset="0"/>
              </a:rPr>
              <a:t>s</a:t>
            </a:r>
            <a:r>
              <a:rPr lang="en-US" sz="1600" dirty="0">
                <a:latin typeface="Source Sans 3" panose="020B0303030403020204" pitchFamily="34" charset="0"/>
              </a:rPr>
              <a:t> and returns a </a:t>
            </a:r>
            <a:r>
              <a:rPr lang="en-US" sz="16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bool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C31451D-2996-FA79-03B5-DE63B5F9D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64443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uiExpand="1" build="allAtOnce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EB08-74AE-A86E-98EC-10A0773B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13F8A89-7F8B-EFF9-7FBC-885920077EB1}"/>
              </a:ext>
            </a:extLst>
          </p:cNvPr>
          <p:cNvSpPr txBox="1">
            <a:spLocks/>
          </p:cNvSpPr>
          <p:nvPr/>
        </p:nvSpPr>
        <p:spPr bwMode="auto">
          <a:xfrm>
            <a:off x="152400" y="1295400"/>
            <a:ext cx="1181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latin typeface="Source Sans 3" panose="020B0303030403020204" pitchFamily="34" charset="0"/>
              </a:rPr>
              <a:t>Look at just how versatile </a:t>
            </a: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bubble_sort_int</a:t>
            </a:r>
            <a:r>
              <a:rPr lang="en-US" dirty="0">
                <a:latin typeface="Source Sans 3" panose="020B0303030403020204" pitchFamily="34" charset="0"/>
              </a:rPr>
              <a:t> is now.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C5E919-557F-0B99-B44E-4997E0C91684}"/>
              </a:ext>
            </a:extLst>
          </p:cNvPr>
          <p:cNvSpPr txBox="1"/>
          <p:nvPr/>
        </p:nvSpPr>
        <p:spPr>
          <a:xfrm>
            <a:off x="341926" y="1757423"/>
            <a:ext cx="5562600" cy="2462213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bool </a:t>
            </a:r>
            <a:r>
              <a:rPr lang="en-US" sz="1400" b="1" dirty="0" err="1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sort_ascending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one, int two)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one &gt; two;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[0]);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count, </a:t>
            </a:r>
            <a:r>
              <a:rPr lang="en-US" sz="1400" b="1" dirty="0" err="1">
                <a:solidFill>
                  <a:srgbClr val="7030A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sort_ascending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BEF75-10CA-D6F1-FE5D-9DEEFA3D51F1}"/>
              </a:ext>
            </a:extLst>
          </p:cNvPr>
          <p:cNvSpPr txBox="1"/>
          <p:nvPr/>
        </p:nvSpPr>
        <p:spPr>
          <a:xfrm>
            <a:off x="6287475" y="1757423"/>
            <a:ext cx="5447325" cy="2462213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bool </a:t>
            </a:r>
            <a:r>
              <a:rPr lang="en-US" sz="1400" b="1" dirty="0" err="1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sort_descending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one, int two)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one &lt; two;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[0]);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count, </a:t>
            </a:r>
            <a:r>
              <a:rPr lang="en-US" sz="1400" b="1" dirty="0" err="1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sort_descending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FB3EB2-29ED-386F-36E3-9C12030ED4ED}"/>
              </a:ext>
            </a:extLst>
          </p:cNvPr>
          <p:cNvSpPr txBox="1"/>
          <p:nvPr/>
        </p:nvSpPr>
        <p:spPr>
          <a:xfrm>
            <a:off x="350607" y="4331493"/>
            <a:ext cx="5562600" cy="2462213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bool </a:t>
            </a:r>
            <a:r>
              <a:rPr lang="en-US" sz="14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sort_abs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one, int two)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abs(one) &gt; abs(two);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14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main(int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argc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char *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argv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[]) {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 = {4, 2, -5, 1, 12, 56};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size_t count =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/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sizeof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[0]);</a:t>
            </a:r>
            <a:b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bubble_sort_int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nums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count, </a:t>
            </a:r>
            <a:r>
              <a:rPr lang="en-US" sz="1400" b="1" dirty="0" err="1">
                <a:solidFill>
                  <a:srgbClr val="00800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sort_abs</a:t>
            </a: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...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0;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C27A78-C9CA-EE86-E36D-8990376A69BC}"/>
              </a:ext>
            </a:extLst>
          </p:cNvPr>
          <p:cNvSpPr txBox="1"/>
          <p:nvPr/>
        </p:nvSpPr>
        <p:spPr>
          <a:xfrm>
            <a:off x="6001237" y="4331493"/>
            <a:ext cx="6019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ource Sans 3" panose="020B0303030403020204" pitchFamily="34" charset="0"/>
              </a:rPr>
              <a:t>When writing a generic function, if we don’t know how to do something and the decision about what to do should be left to the client,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we can require the client to pass a function</a:t>
            </a:r>
            <a:r>
              <a:rPr lang="en-US" sz="1600" dirty="0">
                <a:latin typeface="Source Sans 3" panose="020B0303030403020204" pitchFamily="34" charset="0"/>
              </a:rPr>
              <a:t> that can do it for us.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Functions passed as parameters are often called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callback functions</a:t>
            </a:r>
            <a:r>
              <a:rPr lang="en-US" sz="1600" dirty="0">
                <a:latin typeface="Source Sans 3" panose="020B0303030403020204" pitchFamily="34" charset="0"/>
              </a:rPr>
              <a:t>, because they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call back</a:t>
            </a:r>
            <a:r>
              <a:rPr lang="en-US" sz="1600" dirty="0">
                <a:latin typeface="Source Sans 3" panose="020B0303030403020204" pitchFamily="34" charset="0"/>
              </a:rPr>
              <a:t> into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client-specific, context-aware</a:t>
            </a:r>
            <a:r>
              <a:rPr lang="en-US" sz="1600" dirty="0">
                <a:latin typeface="Source Sans 3" panose="020B0303030403020204" pitchFamily="34" charset="0"/>
              </a:rPr>
              <a:t> code.</a:t>
            </a:r>
            <a:br>
              <a:rPr lang="en-US" sz="1600" dirty="0">
                <a:latin typeface="Source Sans 3" panose="020B0303030403020204" pitchFamily="34" charset="0"/>
              </a:rPr>
            </a:br>
            <a:endParaRPr lang="en-US" sz="1600" dirty="0">
              <a:latin typeface="Source Sans 3" panose="020B0303030403020204" pitchFamily="34" charset="0"/>
            </a:endParaRPr>
          </a:p>
          <a:p>
            <a:pPr algn="ctr"/>
            <a:r>
              <a:rPr lang="en-US" sz="1600" dirty="0">
                <a:latin typeface="Source Sans 3" panose="020B0303030403020204" pitchFamily="34" charset="0"/>
              </a:rPr>
              <a:t>Next time, we’ll work to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upgrade this</a:t>
            </a:r>
            <a:r>
              <a:rPr lang="en-US" sz="1600" dirty="0">
                <a:latin typeface="Source Sans 3" panose="020B0303030403020204" pitchFamily="34" charset="0"/>
              </a:rPr>
              <a:t> to work for </a:t>
            </a:r>
            <a:r>
              <a:rPr lang="en-US" sz="16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any element type</a:t>
            </a:r>
            <a:r>
              <a:rPr lang="en-US" sz="1600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0943FF3-BC65-E00C-9E3F-190FE2B57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Integer Bubble Sort: Going Generic</a:t>
            </a:r>
          </a:p>
        </p:txBody>
      </p:sp>
    </p:spTree>
    <p:extLst>
      <p:ext uri="{BB962C8B-B14F-4D97-AF65-F5344CB8AC3E}">
        <p14:creationId xmlns:p14="http://schemas.microsoft.com/office/powerpoint/2010/main" val="336782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20139</TotalTime>
  <Words>5049</Words>
  <Application>Microsoft Macintosh PowerPoint</Application>
  <PresentationFormat>Widescreen</PresentationFormat>
  <Paragraphs>535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12 C Generics and Function Pointers</vt:lpstr>
      <vt:lpstr>Going Generic: swap_ends</vt:lpstr>
      <vt:lpstr>Going Generic: swap_ends</vt:lpstr>
      <vt:lpstr>Going Generic: swap_ends</vt:lpstr>
      <vt:lpstr>Going Generic: swap_ends</vt:lpstr>
      <vt:lpstr>Going Generic: swap_ends</vt:lpstr>
      <vt:lpstr>Going Generic: swap_ends</vt:lpstr>
      <vt:lpstr>Generics Etude: rotate</vt:lpstr>
      <vt:lpstr>Generics Etude: rotate</vt:lpstr>
      <vt:lpstr>Introducing memmove</vt:lpstr>
      <vt:lpstr>Generics Etude: rotate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Motivating Example: Bubble Sort </vt:lpstr>
      <vt:lpstr>Integer Bubble Sort: Going Generic</vt:lpstr>
      <vt:lpstr>Integer Bubble Sort: Going Generic</vt:lpstr>
      <vt:lpstr>Integer Bubble Sort: Going Generic</vt:lpstr>
      <vt:lpstr>Integer Bubble Sort: Going Generic</vt:lpstr>
      <vt:lpstr>Integer Bubble Sort: Going Generic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1819</cp:revision>
  <cp:lastPrinted>2022-10-24T15:52:22Z</cp:lastPrinted>
  <dcterms:created xsi:type="dcterms:W3CDTF">2008-06-28T20:57:21Z</dcterms:created>
  <dcterms:modified xsi:type="dcterms:W3CDTF">2026-02-02T17:54:15Z</dcterms:modified>
</cp:coreProperties>
</file>