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708" r:id="rId3"/>
    <p:sldId id="937" r:id="rId4"/>
    <p:sldId id="916" r:id="rId5"/>
    <p:sldId id="938" r:id="rId6"/>
    <p:sldId id="940" r:id="rId7"/>
    <p:sldId id="939" r:id="rId8"/>
    <p:sldId id="941" r:id="rId9"/>
    <p:sldId id="942" r:id="rId10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708"/>
            <p14:sldId id="937"/>
            <p14:sldId id="916"/>
            <p14:sldId id="938"/>
            <p14:sldId id="940"/>
            <p14:sldId id="939"/>
            <p14:sldId id="941"/>
            <p14:sldId id="9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8F8F8"/>
    <a:srgbClr val="D27BD6"/>
    <a:srgbClr val="D62ED6"/>
    <a:srgbClr val="942092"/>
    <a:srgbClr val="FF9999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96" autoAdjust="0"/>
    <p:restoredTop sz="87144" autoAdjust="0"/>
  </p:normalViewPr>
  <p:slideViewPr>
    <p:cSldViewPr snapToGrid="0">
      <p:cViewPr varScale="1">
        <p:scale>
          <a:sx n="131" d="100"/>
          <a:sy n="131" d="100"/>
        </p:scale>
        <p:origin x="200" y="2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C9F5C-8D19-28C6-5FE3-D550F3830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91D29-4FD2-61F8-E8C0-AC37502DF2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14DE4D-F78A-C099-21E0-9EB7F28F0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1A65D-36D2-813B-63F4-08D7FF963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70177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5807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FCAB8-5A54-10C4-5EF7-CAA797643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F5EB73-A793-B7DD-C0E0-51B9BE4CE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73281B-224F-FA40-AC5C-5597D5A93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138F0-9372-BD80-D595-E3386A6E8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92540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3E794-B63B-CD84-CB18-4AA3668DF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AF3F0E-21D6-3E05-77C0-1DF5110D5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8E63E-1E12-1AD9-DB44-1BF08324F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F07C98-8542-0E92-0C2D-3212C6F2C7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9362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DD920-C425-8E5E-EC8F-561485E64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3EA28C-CED7-AE7F-0F95-C82661E616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03E99C-8E0B-AFFD-08FE-59351AEAD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9EBA6-4845-3FEB-7E1C-BB700D6230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02321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4D645-E2EE-5F7F-6C05-E81287FA6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4CCD0D-972C-17AB-BEAA-0291F4867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886381-5889-889C-1CD3-251B58F93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DF554-6E57-FE02-4D70-ED988C6EB0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1309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13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C Generics and Function Pointers, Take II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B64090F-1FF3-900B-5EC8-8239542B0E04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K&amp;R 5.11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88B2-D1C6-9C43-A351-0E6563EC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Comparator 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34D1A-5AC5-6A47-AA67-C931D9845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Function pointers are often used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compare two values of the same type</a:t>
            </a:r>
            <a:r>
              <a:rPr lang="en-US" dirty="0">
                <a:latin typeface="Source Sans 3" panose="020B0303030403020204" pitchFamily="34" charset="0"/>
              </a:rPr>
              <a:t>. These are called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comparison functions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standard comparison function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typically provides more information than match-versus-no-match</a:t>
            </a:r>
            <a:r>
              <a:rPr lang="en-US" dirty="0">
                <a:latin typeface="Source Sans 3" panose="020B0303030403020204" pitchFamily="34" charset="0"/>
              </a:rPr>
              <a:t> in the form of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bool</a:t>
            </a:r>
            <a:r>
              <a:rPr lang="en-US" dirty="0">
                <a:latin typeface="Source Sans 3" panose="020B0303030403020204" pitchFamily="34" charset="0"/>
              </a:rPr>
              <a:t>.  More often, it returns:</a:t>
            </a:r>
          </a:p>
          <a:p>
            <a:pPr marL="3036888" lvl="1" indent="-242888"/>
            <a:r>
              <a:rPr lang="en-US" dirty="0"/>
              <a:t>&lt; 0 if the first value is less than the second</a:t>
            </a:r>
          </a:p>
          <a:p>
            <a:pPr marL="3036888" lvl="1" indent="-242888"/>
            <a:r>
              <a:rPr lang="en-US" dirty="0"/>
              <a:t>&gt; 0 if the first value is greater than the second</a:t>
            </a:r>
          </a:p>
          <a:p>
            <a:pPr marL="3036888" lvl="1" indent="-242888"/>
            <a:r>
              <a:rPr lang="en-US" dirty="0"/>
              <a:t>0 if the first value and the second value are equal</a:t>
            </a:r>
            <a:br>
              <a:rPr lang="en-US" dirty="0"/>
            </a:br>
            <a:endParaRPr lang="en-US" dirty="0"/>
          </a:p>
          <a:p>
            <a:pPr marL="9525" lvl="1" indent="0" algn="ctr">
              <a:buNone/>
            </a:pPr>
            <a:r>
              <a:rPr lang="en-US" sz="2800" dirty="0">
                <a:latin typeface="Source Sans 3" panose="020B0303030403020204" pitchFamily="34" charset="0"/>
              </a:rPr>
              <a:t>To conform to industry standard, our callback function—that is, our comparator—should be of type:</a:t>
            </a:r>
          </a:p>
          <a:p>
            <a:pPr marL="457200" lvl="1" indent="0">
              <a:buNone/>
            </a:pPr>
            <a:endParaRPr lang="en-US" dirty="0"/>
          </a:p>
          <a:p>
            <a:pPr marL="9525" lvl="1" indent="0" algn="ctr">
              <a:buNone/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(*</a:t>
            </a:r>
            <a:r>
              <a:rPr lang="en-US" sz="2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compare_fn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)(int, int)</a:t>
            </a:r>
          </a:p>
          <a:p>
            <a:pPr marL="457200" lvl="1" indent="0" algn="ctr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3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6E4E7-DF35-53E5-A4EB-5FE568C59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90CEA9C-C96A-8D57-CF99-57950D982AE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presented below is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most general we can be</a:t>
            </a:r>
            <a:r>
              <a:rPr lang="en-US" dirty="0">
                <a:latin typeface="Source Sans 3" panose="020B0303030403020204" pitchFamily="34" charset="0"/>
              </a:rPr>
              <a:t>, assuming of course we know we’re sorting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7007B6-8FEF-7E04-3F29-4B633699F57B}"/>
              </a:ext>
            </a:extLst>
          </p:cNvPr>
          <p:cNvSpPr txBox="1"/>
          <p:nvPr/>
        </p:nvSpPr>
        <p:spPr>
          <a:xfrm>
            <a:off x="457200" y="2362200"/>
            <a:ext cx="10287000" cy="3416320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n,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(*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)(int, int)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while (true)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bool swapped = false;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1;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n;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if (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1],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 &gt; 0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swap(&amp;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- 1], 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swapped = true;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if (!swapped) return;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C31451D-2996-FA79-03B5-DE63B5F9D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1CC80D-BC9C-9973-2AD5-F98F2993E45D}"/>
              </a:ext>
            </a:extLst>
          </p:cNvPr>
          <p:cNvSpPr txBox="1"/>
          <p:nvPr/>
        </p:nvSpPr>
        <p:spPr>
          <a:xfrm>
            <a:off x="7543800" y="2801542"/>
            <a:ext cx="4419600" cy="40318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As the implementation is specific to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</a:rPr>
              <a:t>s, it passes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copies</a:t>
            </a:r>
            <a:r>
              <a:rPr lang="en-US" sz="1600" dirty="0">
                <a:latin typeface="Source Sans 3" panose="020B0303030403020204" pitchFamily="34" charset="0"/>
              </a:rPr>
              <a:t> of adjacent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</a:rPr>
              <a:t>s to the supplied comparison function to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learn whether they are out of order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  <a:p>
            <a:pPr algn="ctr"/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comparison function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returns 0</a:t>
            </a:r>
            <a:r>
              <a:rPr lang="en-US" sz="1600" dirty="0">
                <a:latin typeface="Source Sans 3" panose="020B0303030403020204" pitchFamily="34" charset="0"/>
              </a:rPr>
              <a:t> whenever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two elements are equal</a:t>
            </a:r>
            <a:r>
              <a:rPr lang="en-US" sz="1600" dirty="0">
                <a:latin typeface="Source Sans 3" panose="020B0303030403020204" pitchFamily="34" charset="0"/>
              </a:rPr>
              <a:t>. It returns a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positive</a:t>
            </a:r>
            <a:r>
              <a:rPr lang="en-US" sz="1600" dirty="0">
                <a:latin typeface="Source Sans 3" panose="020B0303030403020204" pitchFamily="34" charset="0"/>
              </a:rPr>
              <a:t> value whenever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the first element is larger than the second</a:t>
            </a:r>
            <a:r>
              <a:rPr lang="en-US" sz="1600" dirty="0">
                <a:latin typeface="Source Sans 3" panose="020B0303030403020204" pitchFamily="34" charset="0"/>
              </a:rPr>
              <a:t>, and it returns a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negative</a:t>
            </a:r>
            <a:r>
              <a:rPr lang="en-US" sz="1600" dirty="0">
                <a:latin typeface="Source Sans 3" panose="020B0303030403020204" pitchFamily="34" charset="0"/>
              </a:rPr>
              <a:t> value whenever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the second is larger than the first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  <a:p>
            <a:pPr algn="ctr"/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comparison function gets to decide what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equal</a:t>
            </a:r>
            <a:r>
              <a:rPr lang="en-US" sz="1600" dirty="0">
                <a:latin typeface="Source Sans 3" panose="020B0303030403020204" pitchFamily="34" charset="0"/>
              </a:rPr>
              <a:t>,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larger</a:t>
            </a:r>
            <a:r>
              <a:rPr lang="en-US" sz="1600" dirty="0">
                <a:latin typeface="Source Sans 3" panose="020B0303030403020204" pitchFamily="34" charset="0"/>
              </a:rPr>
              <a:t>, and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smaller</a:t>
            </a:r>
            <a:r>
              <a:rPr lang="en-US" sz="1600" dirty="0">
                <a:latin typeface="Source Sans 3" panose="020B0303030403020204" pitchFamily="34" charset="0"/>
              </a:rPr>
              <a:t> mean.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#deep</a:t>
            </a:r>
          </a:p>
          <a:p>
            <a:pPr algn="ctr"/>
            <a:endParaRPr lang="en-US" sz="16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Obvious next question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: What about other element types?</a:t>
            </a:r>
          </a:p>
        </p:txBody>
      </p:sp>
    </p:spTree>
    <p:extLst>
      <p:ext uri="{BB962C8B-B14F-4D97-AF65-F5344CB8AC3E}">
        <p14:creationId xmlns:p14="http://schemas.microsoft.com/office/powerpoint/2010/main" val="64443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To write one generic </a:t>
            </a:r>
            <a:r>
              <a:rPr lang="en-US" b="1" dirty="0">
                <a:latin typeface="Source Sans 3" panose="020B0303030403020204" pitchFamily="34" charset="0"/>
              </a:rPr>
              <a:t>bubble sort</a:t>
            </a:r>
            <a:r>
              <a:rPr lang="en-US" dirty="0">
                <a:latin typeface="Source Sans 3" panose="020B0303030403020204" pitchFamily="34" charset="0"/>
              </a:rPr>
              <a:t> function,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we need a single prototype that interfaces cleanly with all array element types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s or otherwise.</a:t>
            </a:r>
            <a:endParaRPr lang="en-US" sz="16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99C250-8715-D280-D891-45C38DC7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133456-96A9-C4B2-4C39-8BB9E9EC93E3}"/>
              </a:ext>
            </a:extLst>
          </p:cNvPr>
          <p:cNvSpPr txBox="1"/>
          <p:nvPr/>
        </p:nvSpPr>
        <p:spPr>
          <a:xfrm>
            <a:off x="240792" y="2590800"/>
            <a:ext cx="7162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n, 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    int (*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)(int, int));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n, 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 </a:t>
            </a:r>
            <a:r>
              <a:rPr lang="en-US" sz="16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    int (*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)(int, int));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n,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    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(*</a:t>
            </a:r>
            <a:r>
              <a:rPr lang="en-US" sz="16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)(void *, void *)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endParaRPr lang="en-US" sz="1600" dirty="0"/>
          </a:p>
          <a:p>
            <a:pPr marL="0" indent="0" algn="l">
              <a:buNone/>
            </a:pPr>
            <a:endParaRPr lang="en-US" sz="1600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99987D-DCCE-24FE-AEB1-4D712AF879DE}"/>
              </a:ext>
            </a:extLst>
          </p:cNvPr>
          <p:cNvSpPr txBox="1"/>
          <p:nvPr/>
        </p:nvSpPr>
        <p:spPr>
          <a:xfrm>
            <a:off x="-152400" y="2273778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Version 1: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61531-CDD3-5459-C59C-A5DEE2943B0D}"/>
              </a:ext>
            </a:extLst>
          </p:cNvPr>
          <p:cNvSpPr txBox="1"/>
          <p:nvPr/>
        </p:nvSpPr>
        <p:spPr>
          <a:xfrm>
            <a:off x="-152400" y="375805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Version 2: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BC938-9E16-1C19-8D06-12C7CC8EA7C5}"/>
              </a:ext>
            </a:extLst>
          </p:cNvPr>
          <p:cNvSpPr txBox="1"/>
          <p:nvPr/>
        </p:nvSpPr>
        <p:spPr>
          <a:xfrm>
            <a:off x="-140208" y="5242334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Version 3: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192845-72FA-9D75-41EF-5C8020D324D0}"/>
              </a:ext>
            </a:extLst>
          </p:cNvPr>
          <p:cNvSpPr txBox="1"/>
          <p:nvPr/>
        </p:nvSpPr>
        <p:spPr>
          <a:xfrm>
            <a:off x="5715000" y="25908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This prototype is the one we’ve coded to thus far. Our implementation can sort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any integer array</a:t>
            </a:r>
            <a:r>
              <a:rPr lang="en-US" sz="1600" dirty="0">
                <a:latin typeface="Source Sans 3" panose="020B0303030403020204" pitchFamily="34" charset="0"/>
              </a:rPr>
              <a:t>, provided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cmp_fn</a:t>
            </a:r>
            <a:r>
              <a:rPr lang="en-US" sz="1600" dirty="0">
                <a:latin typeface="Source Sans 3" panose="020B0303030403020204" pitchFamily="34" charset="0"/>
              </a:rPr>
              <a:t> is clear what it means for one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</a:rPr>
              <a:t> to be larger or smaller than another.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FE5C0A-0DC5-D7E2-1E79-5AA4B52B06C4}"/>
              </a:ext>
            </a:extLst>
          </p:cNvPr>
          <p:cNvSpPr txBox="1"/>
          <p:nvPr/>
        </p:nvSpPr>
        <p:spPr>
          <a:xfrm>
            <a:off x="7162800" y="3880992"/>
            <a:ext cx="4965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This now accepts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 array of any type</a:t>
            </a:r>
            <a:r>
              <a:rPr lang="en-US" sz="1600" dirty="0">
                <a:latin typeface="Source Sans 3" panose="020B0303030403020204" pitchFamily="34" charset="0"/>
              </a:rPr>
              <a:t> but requires we supply the element size,  much as was required for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sz="1600" dirty="0">
                <a:latin typeface="Source Sans 3" panose="020B0303030403020204" pitchFamily="34" charset="0"/>
              </a:rPr>
              <a:t> and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r>
              <a:rPr lang="en-US" sz="1600" dirty="0">
                <a:latin typeface="Source Sans 3" panose="020B0303030403020204" pitchFamily="34" charset="0"/>
              </a:rPr>
              <a:t>.  The comparison function is still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</a:rPr>
              <a:t>-specific, so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we’re not done just yet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C2AEA7-5B54-5510-07F9-7502EB0E4A9A}"/>
              </a:ext>
            </a:extLst>
          </p:cNvPr>
          <p:cNvSpPr txBox="1"/>
          <p:nvPr/>
        </p:nvSpPr>
        <p:spPr>
          <a:xfrm>
            <a:off x="7150608" y="5105400"/>
            <a:ext cx="4965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This is what we want!</a:t>
            </a:r>
            <a:r>
              <a:rPr lang="en-US" sz="1600" dirty="0">
                <a:latin typeface="Source Sans 3" panose="020B0303030403020204" pitchFamily="34" charset="0"/>
              </a:rPr>
              <a:t>  A fully generic implementation won’t know the element type, so it can’t pass element copies to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cmp_fn</a:t>
            </a:r>
            <a:r>
              <a:rPr lang="en-US" sz="1600" dirty="0">
                <a:latin typeface="Source Sans 3" panose="020B0303030403020204" pitchFamily="34" charset="0"/>
              </a:rPr>
              <a:t>.  It can, however,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pass the addresses of neighboring elements as generic pointers</a:t>
            </a:r>
            <a:r>
              <a:rPr lang="en-US" sz="1600" dirty="0">
                <a:latin typeface="Source Sans 3" panose="020B0303030403020204" pitchFamily="34" charset="0"/>
              </a:rPr>
              <a:t>. Because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cmp_fn</a:t>
            </a:r>
            <a:r>
              <a:rPr lang="en-US" sz="1600" dirty="0">
                <a:latin typeface="Source Sans 3" panose="020B0303030403020204" pitchFamily="34" charset="0"/>
              </a:rPr>
              <a:t> is written as a callback,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it’ll know what those pointers really are</a:t>
            </a:r>
            <a:r>
              <a:rPr lang="en-US" sz="1600" dirty="0">
                <a:latin typeface="Source Sans 3" panose="020B0303030403020204" pitchFamily="34" charset="0"/>
              </a:rPr>
              <a:t> (and how to cast them properly </a:t>
            </a:r>
            <a:r>
              <a:rPr lang="en-US" sz="1600" dirty="0">
                <a:latin typeface="Source Sans 3" panose="020B0303030403020204" pitchFamily="34" charset="0"/>
                <a:sym typeface="Wingdings" pitchFamily="2" charset="2"/>
              </a:rPr>
              <a:t></a:t>
            </a:r>
            <a:r>
              <a:rPr lang="en-US" sz="1600" dirty="0">
                <a:latin typeface="Source Sans 3" panose="020B0303030403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0426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737DE-045F-B686-247F-0CDC1D2CF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C48E72D-2C13-597D-66B8-580021BEC80B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Here’s an implementation of a fully generic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bubble_sort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8487C2-14FD-A3B9-3691-624EAB507BC0}"/>
              </a:ext>
            </a:extLst>
          </p:cNvPr>
          <p:cNvSpPr txBox="1"/>
          <p:nvPr/>
        </p:nvSpPr>
        <p:spPr>
          <a:xfrm>
            <a:off x="457200" y="2182761"/>
            <a:ext cx="8153400" cy="4247317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n, 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    int (*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)(void *, void *))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while (true)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bool swapped = false;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1;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n;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void *first = (char *)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1) *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void *second = (char *)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*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if 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(first, second) &gt; 0)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swap(first, second,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swapped = true;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if (!swapped) return;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984609A-43BB-1C4D-5ACE-24B0819DC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5814D0-9586-5591-19DE-37651DAC051E}"/>
              </a:ext>
            </a:extLst>
          </p:cNvPr>
          <p:cNvSpPr txBox="1"/>
          <p:nvPr/>
        </p:nvSpPr>
        <p:spPr>
          <a:xfrm>
            <a:off x="8458200" y="3276600"/>
            <a:ext cx="369692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The implementation knows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where the array begins and how large each element is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but it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doesn’t know what the elements themselves are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 The best we can do is compute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addresses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of the elements at positions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and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C0566C-E10F-A395-9655-AFEE23D67F21}"/>
              </a:ext>
            </a:extLst>
          </p:cNvPr>
          <p:cNvSpPr txBox="1"/>
          <p:nvPr/>
        </p:nvSpPr>
        <p:spPr>
          <a:xfrm>
            <a:off x="5105400" y="5251341"/>
            <a:ext cx="66294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Note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we’re now passing element addresses to the client-supplied comparison function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 Again,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that’s the best we can do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as we aren’t permitted to dereference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s when we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lack type information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97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3D1E2-1EBF-F265-A285-A4543E92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0A4312-9A01-751A-946B-6C1AB3D68A01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Before we can properly use our generic bubble sort,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we need to understand what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bubble_sort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 knows about the array it’s sorting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BF5DA9-17CE-9533-2DA5-6CF6797ADFDB}"/>
              </a:ext>
            </a:extLst>
          </p:cNvPr>
          <p:cNvSpPr txBox="1"/>
          <p:nvPr/>
        </p:nvSpPr>
        <p:spPr>
          <a:xfrm>
            <a:off x="174523" y="2349910"/>
            <a:ext cx="6477000" cy="3323987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n, size_t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    int (*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)(void *, void *))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while (true)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bool swapped = false;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for (size_t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1;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n;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void *first = (char *)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1) *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void *second = (char *)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*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if 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(first , second) &gt; 0)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swap(first, second,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swapped = true;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if (!swapped) return;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A536388-5BA9-F8A3-6003-391481E2B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9DFFBF-C317-A0A3-E5AA-C3808E824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413" y="2280892"/>
            <a:ext cx="4622800" cy="698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282A47-70AC-30A6-8730-7576A4F1A34D}"/>
              </a:ext>
            </a:extLst>
          </p:cNvPr>
          <p:cNvSpPr txBox="1"/>
          <p:nvPr/>
        </p:nvSpPr>
        <p:spPr>
          <a:xfrm>
            <a:off x="7139038" y="2986766"/>
            <a:ext cx="4595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Assume the client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declares and initializes</a:t>
            </a:r>
            <a:r>
              <a:rPr lang="en-US" sz="1600" dirty="0">
                <a:latin typeface="Source Sans 3" panose="020B0303030403020204" pitchFamily="34" charset="0"/>
              </a:rPr>
              <a:t> an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</a:rPr>
              <a:t> array of length 6 as above.  The client, of course, has near perfect information.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1D7898-380C-6008-71FB-95FAC2A9F823}"/>
              </a:ext>
            </a:extLst>
          </p:cNvPr>
          <p:cNvSpPr txBox="1"/>
          <p:nvPr/>
        </p:nvSpPr>
        <p:spPr>
          <a:xfrm>
            <a:off x="6651524" y="4166195"/>
            <a:ext cx="5540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bubble_sort</a:t>
            </a:r>
            <a:r>
              <a:rPr lang="en-US" sz="1600" dirty="0">
                <a:latin typeface="Source Sans 3" panose="020B0303030403020204" pitchFamily="34" charset="0"/>
              </a:rPr>
              <a:t> implementation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does not</a:t>
            </a:r>
            <a:r>
              <a:rPr lang="en-US" sz="1600" dirty="0">
                <a:latin typeface="Source Sans 3" panose="020B0303030403020204" pitchFamily="34" charset="0"/>
              </a:rPr>
              <a:t>!  It only knows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array’s base address, the number of elements, and the element size</a:t>
            </a:r>
            <a:r>
              <a:rPr lang="en-US" sz="1600" dirty="0">
                <a:latin typeface="Source Sans 3" panose="020B0303030403020204" pitchFamily="34" charset="0"/>
              </a:rPr>
              <a:t>. From this trio of facts,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bubble_sort</a:t>
            </a:r>
            <a:r>
              <a:rPr lang="en-US" sz="1600" dirty="0">
                <a:latin typeface="Source Sans 3" panose="020B0303030403020204" pitchFamily="34" charset="0"/>
              </a:rPr>
              <a:t> can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compute the addresses</a:t>
            </a:r>
            <a:r>
              <a:rPr lang="en-US" sz="1600" dirty="0">
                <a:latin typeface="Source Sans 3" panose="020B0303030403020204" pitchFamily="34" charset="0"/>
              </a:rPr>
              <a:t> of the array elements, but that’s it.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857367-741D-F8A5-9843-CA20349E454C}"/>
              </a:ext>
            </a:extLst>
          </p:cNvPr>
          <p:cNvSpPr txBox="1"/>
          <p:nvPr/>
        </p:nvSpPr>
        <p:spPr>
          <a:xfrm>
            <a:off x="6973939" y="6449961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EBAA0A-6F6D-0CF6-51EE-A6A7BAFBF5C7}"/>
              </a:ext>
            </a:extLst>
          </p:cNvPr>
          <p:cNvGrpSpPr/>
          <p:nvPr/>
        </p:nvGrpSpPr>
        <p:grpSpPr>
          <a:xfrm>
            <a:off x="6934200" y="5168900"/>
            <a:ext cx="4827639" cy="1231900"/>
            <a:chOff x="6934200" y="5168900"/>
            <a:chExt cx="4827639" cy="12319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6C7EF49-43F2-5911-7CF5-831FF1AE9091}"/>
                </a:ext>
              </a:extLst>
            </p:cNvPr>
            <p:cNvGrpSpPr/>
            <p:nvPr/>
          </p:nvGrpSpPr>
          <p:grpSpPr>
            <a:xfrm>
              <a:off x="7139039" y="5168900"/>
              <a:ext cx="4622800" cy="698500"/>
              <a:chOff x="7139039" y="4795274"/>
              <a:chExt cx="4622800" cy="69850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EAB9F75D-9194-B8B7-16CF-1AFF65B2FA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39039" y="4795274"/>
                <a:ext cx="4622800" cy="698500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8388DCC-F13C-131E-B05B-7A0F73B63D54}"/>
                  </a:ext>
                </a:extLst>
              </p:cNvPr>
              <p:cNvSpPr/>
              <p:nvPr/>
            </p:nvSpPr>
            <p:spPr>
              <a:xfrm>
                <a:off x="7354939" y="4954024"/>
                <a:ext cx="41910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ource Code Pro" panose="020B0309030403020204" pitchFamily="34" charset="0"/>
                  <a:ea typeface="Source Code Pro" panose="020B0309030403020204" pitchFamily="34" charset="0"/>
                </a:endParaRPr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A1BD074-2894-6901-D5C1-B9DF65AD9F78}"/>
                </a:ext>
              </a:extLst>
            </p:cNvPr>
            <p:cNvCxnSpPr/>
            <p:nvPr/>
          </p:nvCxnSpPr>
          <p:spPr>
            <a:xfrm flipV="1">
              <a:off x="7239000" y="5784850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B1A6692-E2EE-F7BB-424F-43A95BB58041}"/>
                </a:ext>
              </a:extLst>
            </p:cNvPr>
            <p:cNvSpPr/>
            <p:nvPr/>
          </p:nvSpPr>
          <p:spPr>
            <a:xfrm>
              <a:off x="6934200" y="6096000"/>
              <a:ext cx="609600" cy="304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80139A2-EB77-2CD8-89F9-BA6FB4427D51}"/>
                </a:ext>
              </a:extLst>
            </p:cNvPr>
            <p:cNvCxnSpPr/>
            <p:nvPr/>
          </p:nvCxnSpPr>
          <p:spPr>
            <a:xfrm flipV="1">
              <a:off x="7965664" y="5779742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32FB4B7-3CC5-144F-014A-C6C4AB26896E}"/>
                </a:ext>
              </a:extLst>
            </p:cNvPr>
            <p:cNvCxnSpPr/>
            <p:nvPr/>
          </p:nvCxnSpPr>
          <p:spPr>
            <a:xfrm flipV="1">
              <a:off x="8704190" y="5784850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622334B-8DF6-9FCF-5273-D3A56FC42348}"/>
                </a:ext>
              </a:extLst>
            </p:cNvPr>
            <p:cNvCxnSpPr/>
            <p:nvPr/>
          </p:nvCxnSpPr>
          <p:spPr>
            <a:xfrm flipV="1">
              <a:off x="9430854" y="5779742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42286C9-DC46-A6E1-ED17-1752390C6D4D}"/>
                </a:ext>
              </a:extLst>
            </p:cNvPr>
            <p:cNvCxnSpPr/>
            <p:nvPr/>
          </p:nvCxnSpPr>
          <p:spPr>
            <a:xfrm flipV="1">
              <a:off x="10175467" y="5784850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623BA08-E65C-7FB0-321B-5463BAB85A89}"/>
                </a:ext>
              </a:extLst>
            </p:cNvPr>
            <p:cNvCxnSpPr/>
            <p:nvPr/>
          </p:nvCxnSpPr>
          <p:spPr>
            <a:xfrm flipV="1">
              <a:off x="10902131" y="5779742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E8BE557-7CD5-0060-73A2-3603A3725CE7}"/>
              </a:ext>
            </a:extLst>
          </p:cNvPr>
          <p:cNvSpPr txBox="1"/>
          <p:nvPr/>
        </p:nvSpPr>
        <p:spPr>
          <a:xfrm>
            <a:off x="8866785" y="2069497"/>
            <a:ext cx="1167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client view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4BF686-7EF0-B219-DE4D-2B647AE5AE55}"/>
              </a:ext>
            </a:extLst>
          </p:cNvPr>
          <p:cNvSpPr txBox="1"/>
          <p:nvPr/>
        </p:nvSpPr>
        <p:spPr>
          <a:xfrm>
            <a:off x="8402075" y="6400800"/>
            <a:ext cx="2111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implementation view</a:t>
            </a:r>
          </a:p>
        </p:txBody>
      </p:sp>
    </p:spTree>
    <p:extLst>
      <p:ext uri="{BB962C8B-B14F-4D97-AF65-F5344CB8AC3E}">
        <p14:creationId xmlns:p14="http://schemas.microsoft.com/office/powerpoint/2010/main" val="364109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16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C4AF-7BC7-61C8-EB90-3187F2977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B194D18-7372-3E27-95FA-E4DEC46E7B5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dirty="0">
                <a:latin typeface="Source Sans 3" panose="020B0303030403020204" pitchFamily="34" charset="0"/>
              </a:rPr>
              <a:t>Let’s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reproduce the client program </a:t>
            </a:r>
            <a:r>
              <a:rPr lang="en-US" sz="2400" dirty="0">
                <a:latin typeface="Source Sans 3" panose="020B0303030403020204" pitchFamily="34" charset="0"/>
              </a:rPr>
              <a:t>that sorts an integer array from low to high.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difficult part</a:t>
            </a:r>
            <a:r>
              <a:rPr lang="en-US" sz="2400" dirty="0">
                <a:latin typeface="Source Sans 3" panose="020B0303030403020204" pitchFamily="34" charset="0"/>
              </a:rPr>
              <a:t> is understanding what the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s passed to the comparator really are.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15DCE6-F4D6-8537-7A68-EE24EDB14F02}"/>
              </a:ext>
            </a:extLst>
          </p:cNvPr>
          <p:cNvSpPr txBox="1"/>
          <p:nvPr/>
        </p:nvSpPr>
        <p:spPr>
          <a:xfrm>
            <a:off x="457200" y="2182761"/>
            <a:ext cx="8610600" cy="3970318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n, 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    int (*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)(void *, void *));</a:t>
            </a:r>
          </a:p>
          <a:p>
            <a:pPr marL="0" indent="0" algn="l">
              <a:spcBef>
                <a:spcPts val="0"/>
              </a:spcBef>
              <a:buNone/>
            </a:pP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sort_ascending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*first, void *second)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return *(int *)first - *(int *)second;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 = {4, 2, 12, -5, 56, 14};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count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/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count,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(int),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sort_ascending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CEF97C2-2BB1-9D42-B863-640C0D357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B4AA92-128F-29D8-B33C-F6FE1DB3F338}"/>
              </a:ext>
            </a:extLst>
          </p:cNvPr>
          <p:cNvSpPr txBox="1"/>
          <p:nvPr/>
        </p:nvSpPr>
        <p:spPr>
          <a:xfrm>
            <a:off x="8352263" y="2110660"/>
            <a:ext cx="3839737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The comparison function is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required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to take two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s. That’s part of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contract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we have with a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bubble_sort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that’s capable of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sorting all array types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</a:p>
          <a:p>
            <a:pPr algn="ctr"/>
            <a:endParaRPr lang="en-US" sz="16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Because the client knows the element addresses are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s, it knows those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s are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disguised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as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s—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necessarily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so, cause,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contract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—when passed to the comparator.</a:t>
            </a:r>
          </a:p>
          <a:p>
            <a:pPr algn="ctr"/>
            <a:endParaRPr lang="en-US" sz="16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The implementation of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sort_ascending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must cast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each of the two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s to be 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s it knows them to be.  It uses 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cast to </a:t>
            </a:r>
            <a:r>
              <a:rPr lang="en-US" sz="1600" b="1" dirty="0">
                <a:solidFill>
                  <a:schemeClr val="accent2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tell the truth</a:t>
            </a:r>
            <a:r>
              <a:rPr lang="en-US" sz="1600" dirty="0">
                <a:solidFill>
                  <a:schemeClr val="accent2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about what data elements are 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being compared to one another for this specific call to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bubble_sort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311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CEB85-DACC-2032-DAE8-2DA686C4D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23CD3B0-E4A8-9629-3894-B14C96357A3A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dirty="0">
                <a:latin typeface="Source Sans 3" panose="020B0303030403020204" pitchFamily="34" charset="0"/>
              </a:rPr>
              <a:t>And what about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 string arrays</a:t>
            </a:r>
            <a:r>
              <a:rPr lang="en-US" sz="2400" dirty="0">
                <a:latin typeface="Source Sans 3" panose="020B0303030403020204" pitchFamily="34" charset="0"/>
              </a:rPr>
              <a:t>? What does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comparison function look like for those</a:t>
            </a:r>
            <a:r>
              <a:rPr lang="en-US" sz="2400" dirty="0">
                <a:latin typeface="Source Sans 3" panose="020B0303030403020204" pitchFamily="34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41EA21-5CC5-B1E6-188D-7C6343EF2CC3}"/>
              </a:ext>
            </a:extLst>
          </p:cNvPr>
          <p:cNvSpPr txBox="1"/>
          <p:nvPr/>
        </p:nvSpPr>
        <p:spPr>
          <a:xfrm>
            <a:off x="457200" y="2182761"/>
            <a:ext cx="11582400" cy="4524315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n,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elem_size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    int (*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cmp_fn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)(void *, void *));</a:t>
            </a:r>
          </a:p>
          <a:p>
            <a:pPr marL="0" indent="0" algn="l">
              <a:spcBef>
                <a:spcPts val="0"/>
              </a:spcBef>
              <a:buNone/>
            </a:pP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string_cmp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*first, void *second)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*one = *(char **) first;</a:t>
            </a:r>
            <a:b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*two = *(char **) second;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</a:t>
            </a:r>
            <a:r>
              <a:rPr lang="en-US" sz="16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strcmp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(one, two);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*words[] = {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"sabotage"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"bumfuzzle"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"winsome"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"ablution"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"gravamen", "crepuscular" </a:t>
            </a:r>
            <a:b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count 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(words) /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(words[0]);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(words, count,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*),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string_cmp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4E1A7A-B4EF-F1F9-7490-FB0951F4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1E5C5C-73D9-AE45-32C6-5DACB05BE154}"/>
              </a:ext>
            </a:extLst>
          </p:cNvPr>
          <p:cNvGrpSpPr/>
          <p:nvPr/>
        </p:nvGrpSpPr>
        <p:grpSpPr>
          <a:xfrm>
            <a:off x="6599663" y="3284037"/>
            <a:ext cx="4827639" cy="1231900"/>
            <a:chOff x="6934200" y="5168900"/>
            <a:chExt cx="4827639" cy="12319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E0F65DD-16CA-A3BB-1566-260E89C4792D}"/>
                </a:ext>
              </a:extLst>
            </p:cNvPr>
            <p:cNvGrpSpPr/>
            <p:nvPr/>
          </p:nvGrpSpPr>
          <p:grpSpPr>
            <a:xfrm>
              <a:off x="7139039" y="5168900"/>
              <a:ext cx="4622800" cy="698500"/>
              <a:chOff x="7139039" y="4795274"/>
              <a:chExt cx="4622800" cy="6985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434E0BB0-3204-C67A-5338-82F1BEBFD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39039" y="4795274"/>
                <a:ext cx="4622800" cy="698500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D2071A5-33FD-4487-4093-E8ED592EB24D}"/>
                  </a:ext>
                </a:extLst>
              </p:cNvPr>
              <p:cNvSpPr/>
              <p:nvPr/>
            </p:nvSpPr>
            <p:spPr>
              <a:xfrm>
                <a:off x="7354939" y="4954024"/>
                <a:ext cx="41910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ource Code Pro" panose="020B0309030403020204" pitchFamily="34" charset="0"/>
                  <a:ea typeface="Source Code Pro" panose="020B0309030403020204" pitchFamily="34" charset="0"/>
                </a:endParaRPr>
              </a:p>
            </p:txBody>
          </p:sp>
        </p:grp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F28F173-9182-B4EC-1B14-072405165A75}"/>
                </a:ext>
              </a:extLst>
            </p:cNvPr>
            <p:cNvCxnSpPr/>
            <p:nvPr/>
          </p:nvCxnSpPr>
          <p:spPr>
            <a:xfrm flipV="1">
              <a:off x="7239000" y="5784850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27854F7-BBF8-A7B8-67D2-6354DA2CD40A}"/>
                </a:ext>
              </a:extLst>
            </p:cNvPr>
            <p:cNvSpPr/>
            <p:nvPr/>
          </p:nvSpPr>
          <p:spPr>
            <a:xfrm>
              <a:off x="6934200" y="6096000"/>
              <a:ext cx="609600" cy="304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D62DAD8-F688-8A92-AC6D-D477800847BE}"/>
                </a:ext>
              </a:extLst>
            </p:cNvPr>
            <p:cNvCxnSpPr/>
            <p:nvPr/>
          </p:nvCxnSpPr>
          <p:spPr>
            <a:xfrm flipV="1">
              <a:off x="7965664" y="5779742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1825A18-7DAA-3883-EA21-B03D6FA1DBFF}"/>
                </a:ext>
              </a:extLst>
            </p:cNvPr>
            <p:cNvCxnSpPr/>
            <p:nvPr/>
          </p:nvCxnSpPr>
          <p:spPr>
            <a:xfrm flipV="1">
              <a:off x="8704190" y="5784850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CFA8530-C51F-111A-AB45-CB161E728ECF}"/>
                </a:ext>
              </a:extLst>
            </p:cNvPr>
            <p:cNvCxnSpPr/>
            <p:nvPr/>
          </p:nvCxnSpPr>
          <p:spPr>
            <a:xfrm flipV="1">
              <a:off x="9430854" y="5779742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42312EE-C255-069D-7BA5-F2D63080EB25}"/>
                </a:ext>
              </a:extLst>
            </p:cNvPr>
            <p:cNvCxnSpPr/>
            <p:nvPr/>
          </p:nvCxnSpPr>
          <p:spPr>
            <a:xfrm flipV="1">
              <a:off x="10175467" y="5784850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A325533-A74E-F99E-7637-997DE1CC5AA8}"/>
                </a:ext>
              </a:extLst>
            </p:cNvPr>
            <p:cNvCxnSpPr/>
            <p:nvPr/>
          </p:nvCxnSpPr>
          <p:spPr>
            <a:xfrm flipV="1">
              <a:off x="10902131" y="5779742"/>
              <a:ext cx="0" cy="4635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0AF38B1-492E-F153-38D3-7FDD585BD79D}"/>
              </a:ext>
            </a:extLst>
          </p:cNvPr>
          <p:cNvSpPr txBox="1"/>
          <p:nvPr/>
        </p:nvSpPr>
        <p:spPr>
          <a:xfrm>
            <a:off x="6680921" y="4517512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062DCB-24CA-BEE9-340C-F384B0A5ECF9}"/>
              </a:ext>
            </a:extLst>
          </p:cNvPr>
          <p:cNvSpPr txBox="1"/>
          <p:nvPr/>
        </p:nvSpPr>
        <p:spPr>
          <a:xfrm>
            <a:off x="8109057" y="4468351"/>
            <a:ext cx="2111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implementation view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C1F869-726A-DCFE-EBC4-62F4C9A105EF}"/>
              </a:ext>
            </a:extLst>
          </p:cNvPr>
          <p:cNvSpPr txBox="1"/>
          <p:nvPr/>
        </p:nvSpPr>
        <p:spPr>
          <a:xfrm>
            <a:off x="8109056" y="1775183"/>
            <a:ext cx="4069401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base address of 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words</a:t>
            </a:r>
            <a:r>
              <a:rPr lang="en-US" sz="1600" dirty="0">
                <a:latin typeface="Source Sans 3" panose="020B0303030403020204" pitchFamily="34" charset="0"/>
              </a:rPr>
              <a:t> array is of type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**</a:t>
            </a:r>
            <a:r>
              <a:rPr lang="en-US" sz="1600" dirty="0">
                <a:latin typeface="Source Sans 3" panose="020B0303030403020204" pitchFamily="34" charset="0"/>
              </a:rPr>
              <a:t>, since each of its elements are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</a:rPr>
              <a:t>s. In fact,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 addresses computed</a:t>
            </a:r>
            <a:r>
              <a:rPr lang="en-US" sz="1600" dirty="0">
                <a:latin typeface="Source Sans 3" panose="020B0303030403020204" pitchFamily="34" charset="0"/>
              </a:rPr>
              <a:t> by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bubble_sort</a:t>
            </a:r>
            <a:r>
              <a:rPr lang="en-US" sz="1600" dirty="0">
                <a:latin typeface="Source Sans 3" panose="020B0303030403020204" pitchFamily="34" charset="0"/>
              </a:rPr>
              <a:t> are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**</a:t>
            </a:r>
            <a:r>
              <a:rPr lang="en-US" sz="1600" dirty="0">
                <a:latin typeface="Source Sans 3" panose="020B0303030403020204" pitchFamily="34" charset="0"/>
              </a:rPr>
              <a:t>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disguised as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</a:rPr>
              <a:t>s. That means 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</a:rPr>
              <a:t>s passed to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string_cmp</a:t>
            </a:r>
            <a:r>
              <a:rPr lang="en-US" sz="1600" dirty="0">
                <a:latin typeface="Source Sans 3" panose="020B0303030403020204" pitchFamily="34" charset="0"/>
              </a:rPr>
              <a:t> should be cast as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**</a:t>
            </a:r>
            <a:r>
              <a:rPr lang="en-US" sz="1600" dirty="0">
                <a:latin typeface="Source Sans 3" panose="020B0303030403020204" pitchFamily="34" charset="0"/>
              </a:rPr>
              <a:t>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288F78-F757-A54D-B273-0267CDC90C1F}"/>
              </a:ext>
            </a:extLst>
          </p:cNvPr>
          <p:cNvSpPr txBox="1"/>
          <p:nvPr/>
        </p:nvSpPr>
        <p:spPr>
          <a:xfrm>
            <a:off x="7596800" y="5292719"/>
            <a:ext cx="2936467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casts within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string_cmp</a:t>
            </a:r>
            <a:r>
              <a:rPr lang="en-US" sz="1600" dirty="0">
                <a:latin typeface="Source Sans 3" panose="020B0303030403020204" pitchFamily="34" charset="0"/>
              </a:rPr>
              <a:t> must always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expose the truth</a:t>
            </a:r>
            <a:r>
              <a:rPr lang="en-US" sz="1600" dirty="0">
                <a:latin typeface="Source Sans 3" panose="020B0303030403020204" pitchFamily="34" charset="0"/>
              </a:rPr>
              <a:t> about what the incoming </a:t>
            </a:r>
            <a:br>
              <a:rPr lang="en-US" sz="1600" dirty="0">
                <a:latin typeface="Source Sans 3" panose="020B0303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</a:rPr>
              <a:t>s really are.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197E0EB-C649-A7C0-9D2E-75E849A5D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7286" y="5107943"/>
            <a:ext cx="1606114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35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45939-D65F-B0C5-34B6-8143F7E90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174B1-34ED-32E0-CD39-A5E5D2F6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Generic C Standard Library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250D1-9174-66FC-CBE1-331A9245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165194"/>
            <a:ext cx="5813502" cy="3455023"/>
          </a:xfrm>
        </p:spPr>
        <p:txBody>
          <a:bodyPr/>
          <a:lstStyle/>
          <a:p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qsort</a:t>
            </a:r>
            <a:r>
              <a:rPr lang="en-US" sz="1600" dirty="0">
                <a:latin typeface="Source Sans 3" panose="020B0303030403020204" pitchFamily="34" charset="0"/>
              </a:rPr>
              <a:t>: I can sort an array of any type! To do that, I need a function that can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compare two elements of the kind you are asking me to sort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  <a:p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bsearch</a:t>
            </a:r>
            <a:r>
              <a:rPr lang="en-US" sz="1600" dirty="0">
                <a:latin typeface="Source Sans 3" panose="020B0303030403020204" pitchFamily="34" charset="0"/>
              </a:rPr>
              <a:t>: I can use binary search to search for a key in an array of any type!  To do that, I need a function that can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compare two elements of the kind you are asking me to search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  <a:p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lfind</a:t>
            </a:r>
            <a:r>
              <a:rPr lang="en-US" sz="1600" dirty="0">
                <a:latin typeface="Source Sans 3" panose="020B0303030403020204" pitchFamily="34" charset="0"/>
              </a:rPr>
              <a:t>: I can use linear search to search for a key in an array of any type!  To do that, I need a function that can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compare two elements of the kind you are asking me to search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  <a:p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lsearch</a:t>
            </a:r>
            <a:r>
              <a:rPr lang="en-US" sz="1600" dirty="0">
                <a:latin typeface="Source Sans 3" panose="020B0303030403020204" pitchFamily="34" charset="0"/>
              </a:rPr>
              <a:t>: I can use linear search to search for a key in an array of any type!  I will also add the key for you if I can’t find it.  To do that, I need a function that can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compare two elements of the kind you are asking me to search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A6E059-EE0D-BA63-1810-5EADDE0684D1}"/>
              </a:ext>
            </a:extLst>
          </p:cNvPr>
          <p:cNvSpPr txBox="1"/>
          <p:nvPr/>
        </p:nvSpPr>
        <p:spPr>
          <a:xfrm>
            <a:off x="5947868" y="2137390"/>
            <a:ext cx="6091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qsort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(void *base, size_t 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nmemb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size_t size,</a:t>
            </a:r>
          </a:p>
          <a:p>
            <a:pPr algn="l"/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       int (*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compar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)(const void *, const void *));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41160D-55CF-9613-D08D-50B88121E2B4}"/>
              </a:ext>
            </a:extLst>
          </p:cNvPr>
          <p:cNvSpPr txBox="1"/>
          <p:nvPr/>
        </p:nvSpPr>
        <p:spPr>
          <a:xfrm>
            <a:off x="5947868" y="2944500"/>
            <a:ext cx="63065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*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bsearch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void *key, const void *base, </a:t>
            </a:r>
            <a:b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   size_t 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nmemb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size_t size,</a:t>
            </a:r>
          </a:p>
          <a:p>
            <a:pPr algn="l"/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          int (*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compar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)(const void *, const void *));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BAC372-DC5B-814C-4808-A97AE32EDF1D}"/>
              </a:ext>
            </a:extLst>
          </p:cNvPr>
          <p:cNvSpPr txBox="1"/>
          <p:nvPr/>
        </p:nvSpPr>
        <p:spPr>
          <a:xfrm>
            <a:off x="5965901" y="3735725"/>
            <a:ext cx="63065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*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lfind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void *key, const void *base, </a:t>
            </a:r>
            <a:b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 size_t 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nmemb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size_t size,</a:t>
            </a:r>
          </a:p>
          <a:p>
            <a:pPr algn="l"/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        int (*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compar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)(const void *, const void *));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11E9E2-F9A1-8F50-DE71-44102F5E0BCF}"/>
              </a:ext>
            </a:extLst>
          </p:cNvPr>
          <p:cNvSpPr txBox="1"/>
          <p:nvPr/>
        </p:nvSpPr>
        <p:spPr>
          <a:xfrm>
            <a:off x="5965901" y="4514905"/>
            <a:ext cx="63065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*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lsearch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void *key, void *base, </a:t>
            </a:r>
            <a:b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   size_t 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nmemb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size_t size,</a:t>
            </a:r>
          </a:p>
          <a:p>
            <a:pPr algn="l"/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          int (*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compar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)(const void *, const void *));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E7432F7-067E-332A-74FC-5BF256E6A3E0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dirty="0">
                <a:latin typeface="Source Sans 3" panose="020B0303030403020204" pitchFamily="34" charset="0"/>
              </a:rPr>
              <a:t>The C standard libraries include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many generic search and sort routines</a:t>
            </a:r>
            <a:r>
              <a:rPr lang="en-US" sz="2400" dirty="0">
                <a:latin typeface="Source Sans 3" panose="020B0303030403020204" pitchFamily="34" charset="0"/>
              </a:rPr>
              <a:t>, the most frequently used being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qsort</a:t>
            </a:r>
            <a:r>
              <a:rPr lang="en-US" sz="2400" dirty="0">
                <a:latin typeface="Source Sans 3" panose="020B0303030403020204" pitchFamily="34" charset="0"/>
              </a:rPr>
              <a:t> and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bsearch</a:t>
            </a:r>
            <a:r>
              <a:rPr lang="en-US" sz="2400" dirty="0">
                <a:latin typeface="Source Sans 3" panose="020B0303030403020204" pitchFamily="34" charset="0"/>
              </a:rPr>
              <a:t>.  You’ll use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both</a:t>
            </a:r>
            <a:r>
              <a:rPr lang="en-US" sz="2400" dirty="0">
                <a:latin typeface="Source Sans 3" panose="020B0303030403020204" pitchFamily="34" charset="0"/>
              </a:rPr>
              <a:t> in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assign4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BE826D-512E-FFB9-EC55-A196254C6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516" y="5253569"/>
            <a:ext cx="2036584" cy="15521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3F0FB6-7943-50C9-AF0A-020C0F90F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451" y="5620217"/>
            <a:ext cx="27813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6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17387</TotalTime>
  <Words>2080</Words>
  <Application>Microsoft Macintosh PowerPoint</Application>
  <PresentationFormat>Widescreen</PresentationFormat>
  <Paragraphs>139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Andale Mono</vt:lpstr>
      <vt:lpstr>Arial</vt:lpstr>
      <vt:lpstr>Calibri</vt:lpstr>
      <vt:lpstr>Source Code Pro</vt:lpstr>
      <vt:lpstr>Source Sans 3</vt:lpstr>
      <vt:lpstr>Tahoma</vt:lpstr>
      <vt:lpstr>Verdana</vt:lpstr>
      <vt:lpstr>Default Design</vt:lpstr>
      <vt:lpstr>CS107 Lecture 13 C Generics and Function Pointers, Take II</vt:lpstr>
      <vt:lpstr>Standard Comparator Paradigm</vt:lpstr>
      <vt:lpstr>Integer Bubble Sort: Going Generic</vt:lpstr>
      <vt:lpstr>Integer Bubble Sort: Going Generic</vt:lpstr>
      <vt:lpstr>Integer Bubble Sort: Going Generic</vt:lpstr>
      <vt:lpstr>Integer Bubble Sort: Going Generic</vt:lpstr>
      <vt:lpstr>Integer Bubble Sort: Going Generic</vt:lpstr>
      <vt:lpstr>Integer Bubble Sort: Going Generic</vt:lpstr>
      <vt:lpstr>Generic C Standard Library Functions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1823</cp:revision>
  <cp:lastPrinted>2023-10-24T21:58:37Z</cp:lastPrinted>
  <dcterms:created xsi:type="dcterms:W3CDTF">2008-06-28T20:57:21Z</dcterms:created>
  <dcterms:modified xsi:type="dcterms:W3CDTF">2026-02-04T17:43:32Z</dcterms:modified>
</cp:coreProperties>
</file>