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451" r:id="rId3"/>
    <p:sldId id="690" r:id="rId4"/>
    <p:sldId id="816" r:id="rId5"/>
    <p:sldId id="812" r:id="rId6"/>
    <p:sldId id="503" r:id="rId7"/>
    <p:sldId id="702" r:id="rId8"/>
    <p:sldId id="646" r:id="rId9"/>
    <p:sldId id="647" r:id="rId10"/>
    <p:sldId id="648" r:id="rId11"/>
    <p:sldId id="649" r:id="rId12"/>
    <p:sldId id="650" r:id="rId13"/>
    <p:sldId id="651" r:id="rId14"/>
    <p:sldId id="652" r:id="rId15"/>
    <p:sldId id="653" r:id="rId16"/>
    <p:sldId id="654" r:id="rId17"/>
    <p:sldId id="655" r:id="rId18"/>
    <p:sldId id="817" r:id="rId19"/>
    <p:sldId id="639" r:id="rId20"/>
    <p:sldId id="640" r:id="rId21"/>
    <p:sldId id="641" r:id="rId22"/>
    <p:sldId id="644" r:id="rId23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51"/>
          </p14:sldIdLst>
        </p14:section>
        <p14:section name="Overview" id="{6DFEA6F6-2A2B-C04B-AAF1-1EB26850646B}">
          <p14:sldIdLst>
            <p14:sldId id="690"/>
            <p14:sldId id="816"/>
            <p14:sldId id="812"/>
            <p14:sldId id="503"/>
            <p14:sldId id="702"/>
            <p14:sldId id="646"/>
            <p14:sldId id="647"/>
            <p14:sldId id="648"/>
            <p14:sldId id="649"/>
            <p14:sldId id="650"/>
            <p14:sldId id="651"/>
            <p14:sldId id="652"/>
            <p14:sldId id="653"/>
            <p14:sldId id="654"/>
            <p14:sldId id="655"/>
          </p14:sldIdLst>
        </p14:section>
        <p14:section name="Registers" id="{4537FF12-6FE4-E241-9B79-C99450E802EB}">
          <p14:sldIdLst>
            <p14:sldId id="817"/>
            <p14:sldId id="639"/>
            <p14:sldId id="640"/>
            <p14:sldId id="641"/>
            <p14:sldId id="644"/>
          </p14:sldIdLst>
        </p14:section>
        <p14:section name="mov" id="{3355F34F-DD95-BF47-B13C-ACD710AC1E4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8F8F8"/>
    <a:srgbClr val="D27BD6"/>
    <a:srgbClr val="D62ED6"/>
    <a:srgbClr val="942092"/>
    <a:srgbClr val="FF9999"/>
    <a:srgbClr val="008000"/>
    <a:srgbClr val="FF9300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144" autoAdjust="0"/>
    <p:restoredTop sz="86849" autoAdjust="0"/>
  </p:normalViewPr>
  <p:slideViewPr>
    <p:cSldViewPr>
      <p:cViewPr varScale="1">
        <p:scale>
          <a:sx n="78" d="100"/>
          <a:sy n="78" d="100"/>
        </p:scale>
        <p:origin x="168" y="7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Intel 8086: $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341.52 adjusting for inflation to current day</a:t>
            </a:r>
            <a:endParaRPr lang="en-US" dirty="0"/>
          </a:p>
          <a:p>
            <a:r>
              <a:rPr lang="en-US" dirty="0"/>
              <a:t>Broadcom 2836</a:t>
            </a:r>
          </a:p>
          <a:p>
            <a:r>
              <a:rPr lang="en-US" dirty="0"/>
              <a:t>i7 quad-core chip</a:t>
            </a:r>
          </a:p>
          <a:p>
            <a:endParaRPr lang="en-US" dirty="0"/>
          </a:p>
          <a:p>
            <a:r>
              <a:rPr lang="en-US" dirty="0"/>
              <a:t>microprocessor vs multi-core processor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2949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6962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top to bottom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95950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35F16-4FC9-C903-49F6-E0F1C91F7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BE2353-0D8F-AE25-1265-E09EA8F8B6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3FC391-F388-2826-98AD-442EBE5749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code works on computer and phone, but needs to be recompiled!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116DF-B6F5-EDEA-E9F7-DE75CAA257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58991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14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Introduction to Assembly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A0DC82C-6894-009D-7FC1-46D2DF4B1512}"/>
              </a:ext>
            </a:extLst>
          </p:cNvPr>
          <p:cNvSpPr txBox="1">
            <a:spLocks/>
          </p:cNvSpPr>
          <p:nvPr/>
        </p:nvSpPr>
        <p:spPr bwMode="auto">
          <a:xfrm>
            <a:off x="18288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latin typeface="Source Sans 3" panose="020B0303030403020204" pitchFamily="34" charset="0"/>
              </a:rPr>
              <a:t>Reading: B&amp;O 3.1-3.4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Topic 5: Assembly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How does a computer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compile </a:t>
            </a:r>
            <a:r>
              <a:rPr lang="en-US" dirty="0">
                <a:latin typeface="Source Sans 3" panose="020B0303030403020204" pitchFamily="34" charset="0"/>
              </a:rPr>
              <a:t>C programs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assembly code</a:t>
            </a:r>
            <a:r>
              <a:rPr lang="en-US" dirty="0">
                <a:latin typeface="Source Sans 3" panose="020B0303030403020204" pitchFamily="34" charset="0"/>
              </a:rPr>
              <a:t> and then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execute</a:t>
            </a:r>
            <a:r>
              <a:rPr lang="en-US" dirty="0">
                <a:latin typeface="Source Sans 3" panose="020B0303030403020204" pitchFamily="34" charset="0"/>
              </a:rPr>
              <a:t> them? And what does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assembly code look like</a:t>
            </a:r>
            <a:r>
              <a:rPr lang="en-US" dirty="0">
                <a:latin typeface="Source Sans 3" panose="020B0303030403020204" pitchFamily="34" charset="0"/>
              </a:rPr>
              <a:t>?</a:t>
            </a:r>
            <a:br>
              <a:rPr lang="en-US" b="1" u="sng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Source Sans 3" panose="020B0303030403020204" pitchFamily="34" charset="0"/>
              </a:rPr>
              <a:t>Why is answering this question important?</a:t>
            </a:r>
          </a:p>
          <a:p>
            <a:r>
              <a:rPr lang="en-US" dirty="0">
                <a:latin typeface="Source Sans 3" panose="020B0303030403020204" pitchFamily="34" charset="0"/>
              </a:rPr>
              <a:t>Learning how our code is translated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helps us write better code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r>
              <a:rPr lang="en-US" dirty="0">
                <a:latin typeface="Source Sans 3" panose="020B0303030403020204" pitchFamily="34" charset="0"/>
              </a:rPr>
              <a:t>We’ll understand how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reverse engineer programs</a:t>
            </a:r>
            <a:r>
              <a:rPr lang="en-US" dirty="0">
                <a:latin typeface="Source Sans 3" panose="020B0303030403020204" pitchFamily="34" charset="0"/>
              </a:rPr>
              <a:t> given their assembly.</a:t>
            </a:r>
          </a:p>
          <a:p>
            <a:r>
              <a:rPr lang="en-US" dirty="0">
                <a:latin typeface="Source Sans 3" panose="020B0303030403020204" pitchFamily="34" charset="0"/>
              </a:rPr>
              <a:t>We’ll understand how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program logic is ultimately represented using binary numbers</a:t>
            </a:r>
            <a:r>
              <a:rPr lang="en-US" dirty="0">
                <a:latin typeface="Source Sans 3" panose="020B0303030403020204" pitchFamily="34" charset="0"/>
              </a:rPr>
              <a:t>, just as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</a:rPr>
              <a:t>s, strings, arrays, and records are.</a:t>
            </a:r>
            <a:br>
              <a:rPr lang="en-US" dirty="0">
                <a:latin typeface="Source Sans 3" panose="020B0303030403020204" pitchFamily="34" charset="0"/>
              </a:rPr>
            </a:br>
            <a:endParaRPr lang="en-US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9151-5FA9-BB48-A4D2-ACF6FC98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gcc</a:t>
            </a:r>
            <a:r>
              <a:rPr lang="en-US" dirty="0">
                <a:latin typeface="Source Sans 3" panose="020B0303030403020204" pitchFamily="34" charset="0"/>
              </a:rPr>
              <a:t>: Our Machine Code Duolingo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AAAD5-949B-6746-BCBF-81E8E5D9C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0"/>
          </a:xfrm>
        </p:spPr>
        <p:txBody>
          <a:bodyPr/>
          <a:lstStyle/>
          <a:p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gcc</a:t>
            </a:r>
            <a:r>
              <a:rPr lang="en-US" dirty="0">
                <a:latin typeface="Source Sans 3" panose="020B0303030403020204" pitchFamily="34" charset="0"/>
              </a:rPr>
              <a:t> is the compiler that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converts your human-readable code into machine-readable instructions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r>
              <a:rPr lang="en-US" dirty="0">
                <a:latin typeface="Source Sans 3" panose="020B0303030403020204" pitchFamily="34" charset="0"/>
              </a:rPr>
              <a:t>C and many other languages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define higher-level abstractions</a:t>
            </a:r>
            <a:r>
              <a:rPr lang="en-US" dirty="0">
                <a:latin typeface="Source Sans 3" panose="020B0303030403020204" pitchFamily="34" charset="0"/>
              </a:rPr>
              <a:t> that we can use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efficiently and elegantly implement complex programs</a:t>
            </a:r>
            <a:r>
              <a:rPr lang="en-US" dirty="0">
                <a:latin typeface="Source Sans 3" panose="020B0303030403020204" pitchFamily="34" charset="0"/>
              </a:rPr>
              <a:t>. 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Hardware, however,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doesn’t understand</a:t>
            </a:r>
            <a:r>
              <a:rPr lang="en-US" dirty="0">
                <a:latin typeface="Source Sans 3" panose="020B0303030403020204" pitchFamily="34" charset="0"/>
              </a:rPr>
              <a:t> aggregate data structures, types, etc.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Machine code</a:t>
            </a:r>
            <a:r>
              <a:rPr lang="en-US" dirty="0">
                <a:latin typeface="Source Sans 3" panose="020B0303030403020204" pitchFamily="34" charset="0"/>
              </a:rPr>
              <a:t> is all 1’s and 0’s.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Truly everything is encoded using bits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We’ll read it using an equivalent, human-readable called </a:t>
            </a:r>
            <a:r>
              <a:rPr lang="en-US" sz="2800" b="1" dirty="0">
                <a:solidFill>
                  <a:schemeClr val="accent1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assembly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  <a:p>
            <a:r>
              <a:rPr lang="en-US" dirty="0">
                <a:latin typeface="Source Sans 3" panose="020B0303030403020204" pitchFamily="34" charset="0"/>
              </a:rPr>
              <a:t>Often a single C statement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compiles to a single assembly code instruction</a:t>
            </a:r>
            <a:r>
              <a:rPr lang="en-US" dirty="0">
                <a:latin typeface="Source Sans 3" panose="020B0303030403020204" pitchFamily="34" charset="0"/>
              </a:rPr>
              <a:t>, and other times it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compiles to two or more assembly code instructions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272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08A2BF-273F-2D45-BBFA-7572DF2D0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962142"/>
            <a:ext cx="3124200" cy="25458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707F53-AA7B-0746-8E86-CF00DA89B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Central Processing Units (CPUs)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65A2795-97D9-D341-89E1-10A1F0CD2F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254" y="1312092"/>
            <a:ext cx="5867400" cy="23245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13199E-3EE9-234C-8F83-59443D5EC07B}"/>
              </a:ext>
            </a:extLst>
          </p:cNvPr>
          <p:cNvSpPr txBox="1"/>
          <p:nvPr/>
        </p:nvSpPr>
        <p:spPr>
          <a:xfrm>
            <a:off x="309282" y="1972528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Intel 8086, 16-bit microprocessor</a:t>
            </a:r>
          </a:p>
          <a:p>
            <a:pPr algn="l"/>
            <a:r>
              <a:rPr lang="en-US" dirty="0"/>
              <a:t>($86.65, 1978)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2103A1-D8C9-8345-A849-1C37D99B26F7}"/>
              </a:ext>
            </a:extLst>
          </p:cNvPr>
          <p:cNvSpPr txBox="1"/>
          <p:nvPr/>
        </p:nvSpPr>
        <p:spPr>
          <a:xfrm>
            <a:off x="3429000" y="5523769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Raspberry Pi BCM2836</a:t>
            </a:r>
            <a:br>
              <a:rPr lang="en-US" dirty="0"/>
            </a:br>
            <a:r>
              <a:rPr lang="en-US" dirty="0"/>
              <a:t>32-bit </a:t>
            </a:r>
            <a:r>
              <a:rPr lang="en-US" b="1" dirty="0"/>
              <a:t>ARM</a:t>
            </a:r>
            <a:r>
              <a:rPr lang="en-US" dirty="0"/>
              <a:t> microprocessor</a:t>
            </a:r>
            <a:br>
              <a:rPr lang="en-US" dirty="0"/>
            </a:br>
            <a:r>
              <a:rPr lang="en-US" dirty="0"/>
              <a:t>($35 for everything, 2015)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6E1F11-939A-6346-BE2F-702BD00CC235}"/>
              </a:ext>
            </a:extLst>
          </p:cNvPr>
          <p:cNvSpPr txBox="1"/>
          <p:nvPr/>
        </p:nvSpPr>
        <p:spPr>
          <a:xfrm>
            <a:off x="8047313" y="5523769"/>
            <a:ext cx="3374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Intel Core i9-9900K 64-bit</a:t>
            </a:r>
            <a:br>
              <a:rPr lang="en-US" dirty="0"/>
            </a:br>
            <a:r>
              <a:rPr lang="en-US" dirty="0"/>
              <a:t>8-core multi-core processor</a:t>
            </a:r>
          </a:p>
          <a:p>
            <a:pPr algn="l"/>
            <a:r>
              <a:rPr lang="en-US" dirty="0"/>
              <a:t>($449, 2018)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64E05-54B3-4743-9F63-23BC9B6D38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065242" y="3286077"/>
            <a:ext cx="3356539" cy="2237692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B3EB72E-2B64-AA43-B30B-A4B54339C16A}"/>
              </a:ext>
            </a:extLst>
          </p:cNvPr>
          <p:cNvSpPr/>
          <p:nvPr/>
        </p:nvSpPr>
        <p:spPr>
          <a:xfrm>
            <a:off x="1295400" y="4648200"/>
            <a:ext cx="838200" cy="875569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F5820C-C6F2-3575-BD5B-0AF27F3D8616}"/>
              </a:ext>
            </a:extLst>
          </p:cNvPr>
          <p:cNvSpPr txBox="1"/>
          <p:nvPr/>
        </p:nvSpPr>
        <p:spPr>
          <a:xfrm>
            <a:off x="7991075" y="1837420"/>
            <a:ext cx="4195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We are going to learn the </a:t>
            </a:r>
            <a:r>
              <a:rPr lang="en-US" b="1" dirty="0">
                <a:latin typeface="Source Sans 3" panose="020B0303030403020204" pitchFamily="34" charset="0"/>
              </a:rPr>
              <a:t>x86-64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instruction set architecture</a:t>
            </a:r>
            <a:r>
              <a:rPr lang="en-US" dirty="0">
                <a:latin typeface="Source Sans 3" panose="020B0303030403020204" pitchFamily="34" charset="0"/>
              </a:rPr>
              <a:t>. This is the  instruction set is used by Intel and AMD.</a:t>
            </a:r>
          </a:p>
        </p:txBody>
      </p:sp>
    </p:spTree>
    <p:extLst>
      <p:ext uri="{BB962C8B-B14F-4D97-AF65-F5344CB8AC3E}">
        <p14:creationId xmlns:p14="http://schemas.microsoft.com/office/powerpoint/2010/main" val="421334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75F49-FE42-9149-8E05-45D7208D5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Why are we reading assembly?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DC90-B023-A64E-A0D6-B5D659ACE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4172490"/>
            <a:ext cx="11811000" cy="251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Source Sans 3" panose="020B0303030403020204" pitchFamily="34" charset="0"/>
              </a:rPr>
              <a:t>Main goal</a:t>
            </a:r>
            <a:r>
              <a:rPr lang="en-US" dirty="0">
                <a:latin typeface="Source Sans 3" panose="020B0303030403020204" pitchFamily="34" charset="0"/>
              </a:rPr>
              <a:t>: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understanding</a:t>
            </a:r>
            <a:r>
              <a:rPr lang="en-US" dirty="0">
                <a:latin typeface="Source Sans 3" panose="020B0303030403020204" pitchFamily="34" charset="0"/>
              </a:rPr>
              <a:t> what assembly code does</a:t>
            </a:r>
          </a:p>
          <a:p>
            <a:r>
              <a:rPr lang="en-US" dirty="0">
                <a:latin typeface="Source Sans 3" panose="020B0303030403020204" pitchFamily="34" charset="0"/>
              </a:rPr>
              <a:t>We will </a:t>
            </a:r>
            <a:r>
              <a:rPr lang="en-US" b="1" dirty="0">
                <a:solidFill>
                  <a:srgbClr val="C00000"/>
                </a:solidFill>
                <a:latin typeface="Source Sans 3" panose="020B0303030403020204" pitchFamily="34" charset="0"/>
              </a:rPr>
              <a:t>not</a:t>
            </a:r>
            <a:r>
              <a:rPr lang="en-US" dirty="0">
                <a:latin typeface="Source Sans 3" panose="020B0303030403020204" pitchFamily="34" charset="0"/>
              </a:rPr>
              <a:t> be writing assembly!</a:t>
            </a:r>
          </a:p>
          <a:p>
            <a:r>
              <a:rPr lang="en-US" dirty="0">
                <a:latin typeface="Source Sans 3" panose="020B0303030403020204" pitchFamily="34" charset="0"/>
              </a:rPr>
              <a:t>Rather, we want to translate assembly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back</a:t>
            </a:r>
            <a:r>
              <a:rPr lang="en-US" dirty="0">
                <a:latin typeface="Source Sans 3" panose="020B0303030403020204" pitchFamily="34" charset="0"/>
              </a:rPr>
              <a:t> into equivalent C code.</a:t>
            </a:r>
          </a:p>
          <a:p>
            <a:r>
              <a:rPr lang="en-US" dirty="0">
                <a:latin typeface="Source Sans 3" panose="020B0303030403020204" pitchFamily="34" charset="0"/>
              </a:rPr>
              <a:t>Knowing how our C programs are converted into assembly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offers insight into how me might write cleaner, more efficient code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8DCD1F-E66A-904A-95C7-8459175DB930}"/>
              </a:ext>
            </a:extLst>
          </p:cNvPr>
          <p:cNvSpPr/>
          <p:nvPr/>
        </p:nvSpPr>
        <p:spPr>
          <a:xfrm>
            <a:off x="3244742" y="1624635"/>
            <a:ext cx="1845636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 code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1645BD92-B757-2447-B80D-14F3A05BD8B8}"/>
              </a:ext>
            </a:extLst>
          </p:cNvPr>
          <p:cNvSpPr/>
          <p:nvPr/>
        </p:nvSpPr>
        <p:spPr>
          <a:xfrm>
            <a:off x="448618" y="1648448"/>
            <a:ext cx="1773706" cy="1095375"/>
          </a:xfrm>
          <a:prstGeom prst="cloud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idea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35B307-5C2E-9345-BC18-4377CED29EBD}"/>
              </a:ext>
            </a:extLst>
          </p:cNvPr>
          <p:cNvSpPr/>
          <p:nvPr/>
        </p:nvSpPr>
        <p:spPr>
          <a:xfrm>
            <a:off x="6339368" y="1624635"/>
            <a:ext cx="22860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Assembly code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B52DC5-8CE0-E743-B8F5-A09F2C0A9F5A}"/>
              </a:ext>
            </a:extLst>
          </p:cNvPr>
          <p:cNvSpPr/>
          <p:nvPr/>
        </p:nvSpPr>
        <p:spPr>
          <a:xfrm>
            <a:off x="9525000" y="1624635"/>
            <a:ext cx="22860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Machine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F88D4C-B3F5-6747-AC7A-A2390829E1DF}"/>
              </a:ext>
            </a:extLst>
          </p:cNvPr>
          <p:cNvSpPr txBox="1"/>
          <p:nvPr/>
        </p:nvSpPr>
        <p:spPr>
          <a:xfrm>
            <a:off x="131542" y="3074914"/>
            <a:ext cx="4958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Source Sans 3" panose="020B0303030403020204" pitchFamily="34" charset="0"/>
                <a:cs typeface="Calibri" panose="020F0502020204030204" pitchFamily="34" charset="0"/>
              </a:rPr>
              <a:t>programmer generated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986ABD-73AC-8F4C-85FA-E8DB42043564}"/>
              </a:ext>
            </a:extLst>
          </p:cNvPr>
          <p:cNvSpPr txBox="1"/>
          <p:nvPr/>
        </p:nvSpPr>
        <p:spPr>
          <a:xfrm>
            <a:off x="6899590" y="3080381"/>
            <a:ext cx="3999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gcc</a:t>
            </a:r>
            <a:r>
              <a:rPr lang="en-US" sz="2800" dirty="0">
                <a:latin typeface="Source Sans 3" panose="020B0303030403020204" pitchFamily="34" charset="0"/>
                <a:cs typeface="Calibri" panose="020F0502020204030204" pitchFamily="34" charset="0"/>
              </a:rPr>
              <a:t> generated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9FD45813-E625-8148-B0CF-563D459AD65B}"/>
              </a:ext>
            </a:extLst>
          </p:cNvPr>
          <p:cNvSpPr/>
          <p:nvPr/>
        </p:nvSpPr>
        <p:spPr>
          <a:xfrm>
            <a:off x="2482782" y="1771110"/>
            <a:ext cx="501503" cy="85005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12A74EB7-69EE-124B-8262-F654BB1419AB}"/>
              </a:ext>
            </a:extLst>
          </p:cNvPr>
          <p:cNvSpPr/>
          <p:nvPr/>
        </p:nvSpPr>
        <p:spPr>
          <a:xfrm>
            <a:off x="5638800" y="1771110"/>
            <a:ext cx="501503" cy="850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BAF3B200-FE16-1248-A7D5-635BCF100EC0}"/>
              </a:ext>
            </a:extLst>
          </p:cNvPr>
          <p:cNvSpPr/>
          <p:nvPr/>
        </p:nvSpPr>
        <p:spPr>
          <a:xfrm>
            <a:off x="8824433" y="1771110"/>
            <a:ext cx="501503" cy="850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5DD035-5459-5C47-B55E-32DB9A3C1F26}"/>
              </a:ext>
            </a:extLst>
          </p:cNvPr>
          <p:cNvSpPr/>
          <p:nvPr/>
        </p:nvSpPr>
        <p:spPr>
          <a:xfrm>
            <a:off x="267107" y="1428210"/>
            <a:ext cx="4958836" cy="1535851"/>
          </a:xfrm>
          <a:prstGeom prst="rect">
            <a:avLst/>
          </a:prstGeom>
          <a:noFill/>
          <a:ln w="571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B67204-4C4C-4346-AE5C-F818BCDA53AF}"/>
              </a:ext>
            </a:extLst>
          </p:cNvPr>
          <p:cNvSpPr/>
          <p:nvPr/>
        </p:nvSpPr>
        <p:spPr>
          <a:xfrm>
            <a:off x="5486400" y="1428210"/>
            <a:ext cx="6521343" cy="1535851"/>
          </a:xfrm>
          <a:prstGeom prst="rect">
            <a:avLst/>
          </a:prstGeom>
          <a:noFill/>
          <a:ln w="5715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1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Demo: Looking at an Executable (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objdump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 -d</a:t>
            </a:r>
            <a:r>
              <a:rPr lang="en-US" dirty="0">
                <a:latin typeface="Source Sans 3" panose="020B0303030403020204" pitchFamily="34" charset="0"/>
              </a:rPr>
              <a:t>)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99259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553200"/>
          </a:xfrm>
        </p:spPr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0000000000401136 &lt;</a:t>
            </a:r>
            <a:r>
              <a:rPr lang="en-US" sz="1800" b="1" dirty="0" err="1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sum_array</a:t>
            </a:r>
            <a:r>
              <a:rPr lang="en-US" sz="18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40113b:	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ba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401140:	39 f0                	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%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esi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401142:	7d 0b                	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jge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401144:	48 63 c8             	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movslq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%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40114d:	eb f1                	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18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401151:	c3                   	</a:t>
            </a:r>
            <a:r>
              <a:rPr lang="en-US" sz="18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	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rved Left Arrow 3">
            <a:extLst>
              <a:ext uri="{FF2B5EF4-FFF2-40B4-BE49-F238E27FC236}">
                <a16:creationId xmlns:a16="http://schemas.microsoft.com/office/drawing/2014/main" id="{F31C0FAC-3B80-4A43-9AED-C77F0B733098}"/>
              </a:ext>
            </a:extLst>
          </p:cNvPr>
          <p:cNvSpPr/>
          <p:nvPr/>
        </p:nvSpPr>
        <p:spPr>
          <a:xfrm>
            <a:off x="7239000" y="2667000"/>
            <a:ext cx="1143000" cy="12954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ADF558-7D29-FF43-8BCB-DB9DA466EAF5}"/>
              </a:ext>
            </a:extLst>
          </p:cNvPr>
          <p:cNvSpPr txBox="1"/>
          <p:nvPr/>
        </p:nvSpPr>
        <p:spPr>
          <a:xfrm>
            <a:off x="8583692" y="3075057"/>
            <a:ext cx="24929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make</a:t>
            </a:r>
          </a:p>
          <a:p>
            <a:pPr algn="l"/>
            <a:r>
              <a:rPr lang="en-US" sz="20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objdump</a:t>
            </a:r>
            <a:r>
              <a:rPr lang="en-US" sz="20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-d sum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857866-E93F-0524-97C4-8F1D4220DEC4}"/>
              </a:ext>
            </a:extLst>
          </p:cNvPr>
          <p:cNvSpPr txBox="1"/>
          <p:nvPr/>
        </p:nvSpPr>
        <p:spPr>
          <a:xfrm>
            <a:off x="6096000" y="1617721"/>
            <a:ext cx="6376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latin typeface="Source Sans 3" panose="020B0303030403020204" pitchFamily="34" charset="0"/>
                <a:cs typeface="Calibri" panose="020F0502020204030204" pitchFamily="34" charset="0"/>
              </a:rPr>
              <a:t>What does this look like in assembly?</a:t>
            </a:r>
          </a:p>
          <a:p>
            <a:pPr algn="l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36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0000000000401136 &lt;</a:t>
            </a:r>
            <a:r>
              <a:rPr lang="en-US" sz="2200" b="1" dirty="0" err="1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sum_array</a:t>
            </a: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40113b: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ba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401140:	39 f0                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esi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401142:	7d 0b                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jge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401144:	48 63 c8             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movslq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40114d:	eb f1                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401151:	c3                   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retq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2BA4CAD-432C-6625-5634-296DB1586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Assembly</a:t>
            </a:r>
          </a:p>
        </p:txBody>
      </p:sp>
    </p:spTree>
    <p:extLst>
      <p:ext uri="{BB962C8B-B14F-4D97-AF65-F5344CB8AC3E}">
        <p14:creationId xmlns:p14="http://schemas.microsoft.com/office/powerpoint/2010/main" val="1989612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0000000000401136 &lt;</a:t>
            </a:r>
            <a:r>
              <a:rPr lang="en-US" sz="2200" b="1" dirty="0" err="1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sum_array</a:t>
            </a: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7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40113b: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ba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401140:	39 f0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esi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401142:	7d 0b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jge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401144:	48 63 c8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movslq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40114d:	eb f1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401151:	c3   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retq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7F85CA10-2D6D-4D4C-9654-C5B9213A90A4}"/>
              </a:ext>
            </a:extLst>
          </p:cNvPr>
          <p:cNvSpPr/>
          <p:nvPr/>
        </p:nvSpPr>
        <p:spPr>
          <a:xfrm rot="16200000">
            <a:off x="2324100" y="-571500"/>
            <a:ext cx="533400" cy="4876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0B1C25-1214-5D46-B2B3-E51F83D49DE7}"/>
              </a:ext>
            </a:extLst>
          </p:cNvPr>
          <p:cNvSpPr/>
          <p:nvPr/>
        </p:nvSpPr>
        <p:spPr bwMode="auto">
          <a:xfrm>
            <a:off x="181707" y="2256692"/>
            <a:ext cx="5914293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This is the </a:t>
            </a:r>
            <a:r>
              <a:rPr lang="en-US" sz="2800" b="1" dirty="0">
                <a:latin typeface="Source Sans 3" panose="020B0303030403020204" pitchFamily="34" charset="0"/>
                <a:cs typeface="Courier New" panose="02070309020205020404" pitchFamily="49" charset="0"/>
              </a:rPr>
              <a:t>name of the function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 and the </a:t>
            </a:r>
            <a:r>
              <a:rPr lang="en-US" sz="2800" b="1" dirty="0">
                <a:latin typeface="Source Sans 3" panose="020B0303030403020204" pitchFamily="34" charset="0"/>
                <a:cs typeface="Courier New" panose="02070309020205020404" pitchFamily="49" charset="0"/>
              </a:rPr>
              <a:t>address in memory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 where the code for this function begins.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urce Sans 3" panose="020B0303030403020204" pitchFamily="34" charset="0"/>
              <a:cs typeface="Courier New" panose="02070309020205020404" pitchFamily="49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1A2432B-D0A9-061D-F141-46E75E798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Assembly</a:t>
            </a:r>
          </a:p>
        </p:txBody>
      </p:sp>
    </p:spTree>
    <p:extLst>
      <p:ext uri="{BB962C8B-B14F-4D97-AF65-F5344CB8AC3E}">
        <p14:creationId xmlns:p14="http://schemas.microsoft.com/office/powerpoint/2010/main" val="1154212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0000000000401136 &lt;</a:t>
            </a:r>
            <a:r>
              <a:rPr lang="en-US" sz="2200" b="1" dirty="0" err="1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sum_array</a:t>
            </a: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401136:	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40113b: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ba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401140:	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39 f0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esi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401142:	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7d 0b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jge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401144:	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48 63 c8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movslq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401147:	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03 14 8f             	add    (%rdi,%rcx,4),%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40114a:	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40114d:	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eb f1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40114f:	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89 d0                	mov   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401151:	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c3   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retq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0C6AF1-DB66-2F4E-96E5-61A8A7E35E7A}"/>
              </a:ext>
            </a:extLst>
          </p:cNvPr>
          <p:cNvSpPr/>
          <p:nvPr/>
        </p:nvSpPr>
        <p:spPr bwMode="auto">
          <a:xfrm>
            <a:off x="2590800" y="2499946"/>
            <a:ext cx="6934200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These are the </a:t>
            </a:r>
            <a:r>
              <a:rPr lang="en-US" sz="2800" b="1" dirty="0">
                <a:latin typeface="Source Sans 3" panose="020B0303030403020204" pitchFamily="34" charset="0"/>
                <a:cs typeface="Courier New" panose="02070309020205020404" pitchFamily="49" charset="0"/>
              </a:rPr>
              <a:t>memory addresses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 where each of the instructions live. </a:t>
            </a:r>
            <a:r>
              <a:rPr lang="en-US" sz="2800" b="1" dirty="0">
                <a:latin typeface="Source Sans 3" panose="020B0303030403020204" pitchFamily="34" charset="0"/>
                <a:cs typeface="Courier New" panose="02070309020205020404" pitchFamily="49" charset="0"/>
              </a:rPr>
              <a:t>Consecutive instructions are sequential in memory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urce Sans 3" panose="020B0303030403020204" pitchFamily="34" charset="0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566E2E5D-AAE3-5F4B-A951-B6E7B61163E2}"/>
              </a:ext>
            </a:extLst>
          </p:cNvPr>
          <p:cNvSpPr/>
          <p:nvPr/>
        </p:nvSpPr>
        <p:spPr>
          <a:xfrm rot="10800000">
            <a:off x="1752600" y="1752600"/>
            <a:ext cx="533400" cy="28956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6DBED4-1144-BD4B-105F-1D9B3B9E0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Assembly</a:t>
            </a:r>
          </a:p>
        </p:txBody>
      </p:sp>
    </p:spTree>
    <p:extLst>
      <p:ext uri="{BB962C8B-B14F-4D97-AF65-F5344CB8AC3E}">
        <p14:creationId xmlns:p14="http://schemas.microsoft.com/office/powerpoint/2010/main" val="1830662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0000000000401136 &lt;</a:t>
            </a:r>
            <a:r>
              <a:rPr lang="en-US" sz="2200" b="1" dirty="0" err="1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sum_array</a:t>
            </a: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401136:	b8 00 00 00 00       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40113b: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ba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00 00 00 00       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401140:	39 f0                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esi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401142:	7d 0b                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jge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401144:	48 63 c8             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movslq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401147:	03 14 8f             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add    (%rdi,%rcx,4),%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40114a:	83 c0 01             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40114d:	eb f1                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40114f:	89 d0                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mov    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401151:	c3                   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retq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2CEFA4-32C7-D04A-B134-79636ECC614D}"/>
              </a:ext>
            </a:extLst>
          </p:cNvPr>
          <p:cNvSpPr/>
          <p:nvPr/>
        </p:nvSpPr>
        <p:spPr bwMode="auto">
          <a:xfrm>
            <a:off x="152400" y="2485292"/>
            <a:ext cx="4876800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This is the </a:t>
            </a:r>
            <a:r>
              <a:rPr lang="en-US" sz="2800" b="1" dirty="0">
                <a:latin typeface="Source Sans 3" panose="020B0303030403020204" pitchFamily="34" charset="0"/>
                <a:cs typeface="Courier New" panose="02070309020205020404" pitchFamily="49" charset="0"/>
              </a:rPr>
              <a:t>assembly code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: </a:t>
            </a:r>
            <a:r>
              <a:rPr lang="en-US" sz="2800" b="1" dirty="0">
                <a:latin typeface="Source Sans 3" panose="020B0303030403020204" pitchFamily="34" charset="0"/>
                <a:cs typeface="Courier New" panose="02070309020205020404" pitchFamily="49" charset="0"/>
              </a:rPr>
              <a:t>human readable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 versions of each machine code instruction.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urce Sans 3" panose="020B0303030403020204" pitchFamily="34" charset="0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E65DF37F-AE3B-184C-B30E-83DCC2F3724A}"/>
              </a:ext>
            </a:extLst>
          </p:cNvPr>
          <p:cNvSpPr/>
          <p:nvPr/>
        </p:nvSpPr>
        <p:spPr>
          <a:xfrm>
            <a:off x="5132614" y="1692519"/>
            <a:ext cx="533400" cy="2986454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DBD48BE-BB60-9BB5-5FCA-8861912CC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Assembly</a:t>
            </a:r>
          </a:p>
        </p:txBody>
      </p:sp>
    </p:spTree>
    <p:extLst>
      <p:ext uri="{BB962C8B-B14F-4D97-AF65-F5344CB8AC3E}">
        <p14:creationId xmlns:p14="http://schemas.microsoft.com/office/powerpoint/2010/main" val="3025356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0000000000401136 &lt;</a:t>
            </a:r>
            <a:r>
              <a:rPr lang="en-US" sz="2200" b="1" dirty="0" err="1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sum_array</a:t>
            </a: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401136:	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b8 00 00 00 00       	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40113b: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ba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00 00 00 00       	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401140:	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39 f0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esi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401142:	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7d 0b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jge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401144:	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48 63 c8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movslq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401147:	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03 14 8f             	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add    (%rdi,%rcx,4),%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40114a:	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83 c0 01             	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40114d:	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eb f1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40114f:	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89 d0                	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   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401151:	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c3   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retq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7EE02A-9BAB-8647-A8DD-171B2E5DB9A8}"/>
              </a:ext>
            </a:extLst>
          </p:cNvPr>
          <p:cNvSpPr/>
          <p:nvPr/>
        </p:nvSpPr>
        <p:spPr bwMode="auto">
          <a:xfrm>
            <a:off x="5791200" y="1935773"/>
            <a:ext cx="5715000" cy="23314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This is the </a:t>
            </a:r>
            <a:r>
              <a:rPr lang="en-US" sz="2800" b="1" dirty="0">
                <a:latin typeface="Source Sans 3" panose="020B0303030403020204" pitchFamily="34" charset="0"/>
                <a:cs typeface="Courier New" panose="02070309020205020404" pitchFamily="49" charset="0"/>
              </a:rPr>
              <a:t>machine code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: raw hexadecimal encodings that mean something to the computer.  Different instructions require a different number of bytes.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urce Sans 3" panose="020B0303030403020204" pitchFamily="34" charset="0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CAB33AE4-435C-E74C-950E-1C2974DCE927}"/>
              </a:ext>
            </a:extLst>
          </p:cNvPr>
          <p:cNvSpPr/>
          <p:nvPr/>
        </p:nvSpPr>
        <p:spPr>
          <a:xfrm rot="10800000">
            <a:off x="4800600" y="1676400"/>
            <a:ext cx="533400" cy="32004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5BBF4A-34BC-EAC4-635C-A8CD62132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Assembly</a:t>
            </a:r>
          </a:p>
        </p:txBody>
      </p:sp>
    </p:spTree>
    <p:extLst>
      <p:ext uri="{BB962C8B-B14F-4D97-AF65-F5344CB8AC3E}">
        <p14:creationId xmlns:p14="http://schemas.microsoft.com/office/powerpoint/2010/main" val="2182497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0000000000401136 &lt;</a:t>
            </a:r>
            <a:r>
              <a:rPr lang="en-US" sz="2200" b="1" dirty="0" err="1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sum_array</a:t>
            </a: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40113b: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ba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401140:	39 f0                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esi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401142:	7d 0b                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jge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401144:	48 63 c8             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movslq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40114d:	eb f1                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401151:	c3                   	</a:t>
            </a:r>
            <a:r>
              <a:rPr lang="en-US" sz="2200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retq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5516F45-D0AB-AB32-EAB2-6D714F6A8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Assembly</a:t>
            </a:r>
          </a:p>
        </p:txBody>
      </p:sp>
    </p:spTree>
    <p:extLst>
      <p:ext uri="{BB962C8B-B14F-4D97-AF65-F5344CB8AC3E}">
        <p14:creationId xmlns:p14="http://schemas.microsoft.com/office/powerpoint/2010/main" val="2852702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0000000000401136 &lt;</a:t>
            </a:r>
            <a:r>
              <a:rPr lang="en-US" sz="2200" b="1" dirty="0" err="1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sum_array</a:t>
            </a: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40113b: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ba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401140:	39 f0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esi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401142:	7d 0b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jge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401144:	48 63 c8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movslq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40114d:	eb f1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401151:	c3   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retq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3886200" y="5380892"/>
            <a:ext cx="43434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Each instruction has an operation name, or </a:t>
            </a:r>
            <a:r>
              <a:rPr lang="en-US" sz="2800" b="1" dirty="0">
                <a:latin typeface="Source Sans 3" panose="020B0303030403020204" pitchFamily="34" charset="0"/>
                <a:cs typeface="Courier New" panose="02070309020205020404" pitchFamily="49" charset="0"/>
              </a:rPr>
              <a:t>opcode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urce Sans 3" panose="020B0303030403020204" pitchFamily="34" charset="0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6057900" y="3810000"/>
            <a:ext cx="0" cy="15708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83FF750A-211E-52F7-BEB6-0A8656366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Assembly</a:t>
            </a:r>
          </a:p>
        </p:txBody>
      </p:sp>
    </p:spTree>
    <p:extLst>
      <p:ext uri="{BB962C8B-B14F-4D97-AF65-F5344CB8AC3E}">
        <p14:creationId xmlns:p14="http://schemas.microsoft.com/office/powerpoint/2010/main" val="701875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0000000000401136 &lt;</a:t>
            </a:r>
            <a:r>
              <a:rPr lang="en-US" sz="2200" b="1" dirty="0" err="1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sum_array</a:t>
            </a: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40113b: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ba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401140:	39 f0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esi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401142:	7d 0b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jge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401144:	48 63 c8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movslq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40114d:	eb f1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401151:	c3   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retq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257800" y="4482821"/>
            <a:ext cx="48768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Each instruction can also have arguments, or operands.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urce Sans 3" panose="020B0303030403020204" pitchFamily="34" charset="0"/>
              <a:cs typeface="Courier New" panose="02070309020205020404" pitchFamily="49" charset="0"/>
            </a:endParaRP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798F70E0-BFDD-1240-AED9-D603C2903A97}"/>
              </a:ext>
            </a:extLst>
          </p:cNvPr>
          <p:cNvSpPr/>
          <p:nvPr/>
        </p:nvSpPr>
        <p:spPr>
          <a:xfrm rot="16200000">
            <a:off x="7429500" y="3209192"/>
            <a:ext cx="533400" cy="15240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0A5BBD5-C631-D2D5-A435-1B60F403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Assembly</a:t>
            </a:r>
          </a:p>
        </p:txBody>
      </p:sp>
    </p:spTree>
    <p:extLst>
      <p:ext uri="{BB962C8B-B14F-4D97-AF65-F5344CB8AC3E}">
        <p14:creationId xmlns:p14="http://schemas.microsoft.com/office/powerpoint/2010/main" val="854739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0000000000401136 &lt;</a:t>
            </a:r>
            <a:r>
              <a:rPr lang="en-US" sz="2200" b="1" dirty="0" err="1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sum_array</a:t>
            </a: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40113b: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ba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401140:	39 f0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esi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401142:	7d 0b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jge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401144:	48 63 c8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movslq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40114d:	eb f1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401151:	c3   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retq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5380892"/>
            <a:ext cx="5334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b="1" dirty="0">
                <a:latin typeface="Source Sans 3" panose="020B0303030403020204" pitchFamily="34" charset="0"/>
                <a:cs typeface="Courier New" panose="02070309020205020404" pitchFamily="49" charset="0"/>
              </a:rPr>
              <a:t>$[number] 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denotes a constant value, or an immediate (e.g., 1).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urce Sans 3" panose="020B0303030403020204" pitchFamily="34" charset="0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</p:cNvCxnSpPr>
          <p:nvPr/>
        </p:nvCxnSpPr>
        <p:spPr>
          <a:xfrm flipH="1" flipV="1">
            <a:off x="7315200" y="3810000"/>
            <a:ext cx="762000" cy="14184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52ED5896-D4D2-704F-56BB-FD3465265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Assembly</a:t>
            </a:r>
          </a:p>
        </p:txBody>
      </p:sp>
    </p:spTree>
    <p:extLst>
      <p:ext uri="{BB962C8B-B14F-4D97-AF65-F5344CB8AC3E}">
        <p14:creationId xmlns:p14="http://schemas.microsoft.com/office/powerpoint/2010/main" val="844699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0000000000401136 &lt;</a:t>
            </a:r>
            <a:r>
              <a:rPr lang="en-US" sz="2200" b="1" dirty="0" err="1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sum_array</a:t>
            </a:r>
            <a:r>
              <a:rPr lang="en-US" sz="2200" b="1" dirty="0">
                <a:solidFill>
                  <a:srgbClr val="00B0F0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40113b: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ba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401140:	39 f0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esi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401142:	7d 0b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jge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401144:	48 63 c8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movslq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rcx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40114d:	eb f1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edx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eax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 401151:	c3                   	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retq</a:t>
            </a:r>
            <a:endParaRPr lang="en-US" sz="2200" dirty="0">
              <a:latin typeface="Source Code Pro" panose="020B0309030403020204" pitchFamily="34" charset="0"/>
              <a:ea typeface="Source Code Pro" panose="020B0309030403020204" pitchFamily="34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5359121"/>
            <a:ext cx="61722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b="1" dirty="0">
                <a:latin typeface="Source Sans 3" panose="020B0303030403020204" pitchFamily="34" charset="0"/>
                <a:cs typeface="Courier New" panose="02070309020205020404" pitchFamily="49" charset="0"/>
              </a:rPr>
              <a:t>%[name] 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identifies a </a:t>
            </a:r>
            <a:r>
              <a:rPr lang="en-US" sz="2800" b="1" dirty="0">
                <a:latin typeface="Source Sans 3" panose="020B0303030403020204" pitchFamily="34" charset="0"/>
                <a:cs typeface="Courier New" panose="02070309020205020404" pitchFamily="49" charset="0"/>
              </a:rPr>
              <a:t>register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 on the CPU (e.g., </a:t>
            </a:r>
            <a:r>
              <a:rPr lang="en-US" sz="2800" b="1" dirty="0">
                <a:latin typeface="Source Sans 3" panose="020B0303030403020204" pitchFamily="34" charset="0"/>
                <a:cs typeface="Courier New" panose="02070309020205020404" pitchFamily="49" charset="0"/>
              </a:rPr>
              <a:t>%</a:t>
            </a:r>
            <a:r>
              <a:rPr lang="en-US" sz="2800" b="1" dirty="0" err="1">
                <a:latin typeface="Source Sans 3" panose="020B0303030403020204" pitchFamily="34" charset="0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Source Sans 3" panose="020B0303030403020204" pitchFamily="34" charset="0"/>
                <a:cs typeface="Courier New" panose="02070309020205020404" pitchFamily="49" charset="0"/>
              </a:rPr>
              <a:t>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urce Sans 3" panose="020B0303030403020204" pitchFamily="34" charset="0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8153400" y="3788229"/>
            <a:ext cx="495300" cy="15708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2AF7287F-3264-AAF6-C276-4BABC1F1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Baby’s First Assembly</a:t>
            </a:r>
          </a:p>
        </p:txBody>
      </p:sp>
    </p:spTree>
    <p:extLst>
      <p:ext uri="{BB962C8B-B14F-4D97-AF65-F5344CB8AC3E}">
        <p14:creationId xmlns:p14="http://schemas.microsoft.com/office/powerpoint/2010/main" val="796830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C64C3-A217-FAB0-E1FC-D18622C97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78444-9C45-A289-3BF9-20F2A654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Assembly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8A573-05C6-2271-A148-A76915118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 </a:t>
            </a:r>
            <a:r>
              <a:rPr lang="en-US" b="1" dirty="0">
                <a:solidFill>
                  <a:schemeClr val="accent1"/>
                </a:solidFill>
              </a:rPr>
              <a:t>abstracts away</a:t>
            </a:r>
            <a:r>
              <a:rPr lang="en-US" dirty="0"/>
              <a:t> machine-level details.</a:t>
            </a:r>
          </a:p>
          <a:p>
            <a:pPr lvl="1"/>
            <a:r>
              <a:rPr lang="en-US" sz="2000" dirty="0"/>
              <a:t>Instead of manipulating registers and raw bytes, we program with variables, types, functions, and control structures. The compiler translates those higher-level constructs into the specific instructions and data layouts required by the hardware.</a:t>
            </a:r>
            <a:endParaRPr lang="en-US" sz="2000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r>
              <a:rPr lang="en-US" dirty="0"/>
              <a:t>C is </a:t>
            </a:r>
            <a:r>
              <a:rPr lang="en-US" b="1" dirty="0">
                <a:solidFill>
                  <a:schemeClr val="accent1"/>
                </a:solidFill>
              </a:rPr>
              <a:t>largely portable</a:t>
            </a:r>
            <a:r>
              <a:rPr lang="en-US" dirty="0"/>
              <a:t> across machines.</a:t>
            </a:r>
          </a:p>
          <a:p>
            <a:pPr lvl="1"/>
            <a:r>
              <a:rPr lang="en-US" sz="2000" dirty="0"/>
              <a:t>C code can be compiled for many different processor architectures and operating systems, and the compiler manages the machine-specific translation. Provided you code in standard C and avoid system-specific features, your code can run on most machines.</a:t>
            </a:r>
            <a:endParaRPr lang="en-US" sz="2000" dirty="0">
              <a:latin typeface="Source Sans 3" panose="020B0303030403020204" pitchFamily="34" charset="0"/>
            </a:endParaRPr>
          </a:p>
          <a:p>
            <a:pPr marL="0" indent="0">
              <a:buNone/>
            </a:pPr>
            <a:r>
              <a:rPr lang="en-US" dirty="0"/>
              <a:t>Machine code is </a:t>
            </a:r>
            <a:r>
              <a:rPr lang="en-US" b="1" dirty="0">
                <a:solidFill>
                  <a:schemeClr val="accent1"/>
                </a:solidFill>
              </a:rPr>
              <a:t>just bytes</a:t>
            </a:r>
            <a:r>
              <a:rPr lang="en-US" dirty="0"/>
              <a:t>.</a:t>
            </a:r>
          </a:p>
          <a:p>
            <a:pPr lvl="1"/>
            <a:r>
              <a:rPr lang="en-US" sz="2000" dirty="0"/>
              <a:t>A program is a sequence of instruction encodings and data values stored in memory. There are no variable names, no types, no safety checks—only raw opcodes and operands interpreted directly by the processor.</a:t>
            </a:r>
          </a:p>
          <a:p>
            <a:pPr marL="0" indent="0">
              <a:buNone/>
            </a:pPr>
            <a:r>
              <a:rPr lang="en-US" dirty="0"/>
              <a:t>Assembly is </a:t>
            </a:r>
            <a:r>
              <a:rPr lang="en-US" b="1" dirty="0">
                <a:solidFill>
                  <a:schemeClr val="accent1"/>
                </a:solidFill>
              </a:rPr>
              <a:t>processor-specific</a:t>
            </a:r>
            <a:r>
              <a:rPr lang="en-US" dirty="0"/>
              <a:t> and </a:t>
            </a:r>
            <a:r>
              <a:rPr lang="en-US" b="1" dirty="0">
                <a:solidFill>
                  <a:schemeClr val="accent1"/>
                </a:solidFill>
              </a:rPr>
              <a:t>very close to the hardware</a:t>
            </a:r>
            <a:r>
              <a:rPr lang="en-US" dirty="0"/>
              <a:t>.</a:t>
            </a:r>
          </a:p>
          <a:p>
            <a:pPr lvl="1"/>
            <a:r>
              <a:rPr lang="en-US" sz="2000" dirty="0"/>
              <a:t>Each assembly instruction maps closely to a particular machine instruction and exposes registers, memory addresses, and calling conventions explicitly. Because every processor has its own instruction set, assembly programs generally only run on one architecture.</a:t>
            </a:r>
          </a:p>
        </p:txBody>
      </p:sp>
    </p:spTree>
    <p:extLst>
      <p:ext uri="{BB962C8B-B14F-4D97-AF65-F5344CB8AC3E}">
        <p14:creationId xmlns:p14="http://schemas.microsoft.com/office/powerpoint/2010/main" val="378363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726-37D1-1440-B3FB-60E30C9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Registers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F7A401-1CD7-7547-97EE-00C2CF54B8D3}"/>
              </a:ext>
            </a:extLst>
          </p:cNvPr>
          <p:cNvSpPr/>
          <p:nvPr/>
        </p:nvSpPr>
        <p:spPr>
          <a:xfrm>
            <a:off x="5545393" y="356419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75BA6-E194-574A-A69F-1DE12DD11A2E}"/>
              </a:ext>
            </a:extLst>
          </p:cNvPr>
          <p:cNvSpPr txBox="1"/>
          <p:nvPr/>
        </p:nvSpPr>
        <p:spPr>
          <a:xfrm>
            <a:off x="5761667" y="4090220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0DBAE50-2AD4-364F-9BE0-FB2069F861AF}"/>
              </a:ext>
            </a:extLst>
          </p:cNvPr>
          <p:cNvSpPr/>
          <p:nvPr/>
        </p:nvSpPr>
        <p:spPr>
          <a:xfrm>
            <a:off x="5530645" y="35814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7377F8-10CD-2545-8297-BBA3805346D0}"/>
              </a:ext>
            </a:extLst>
          </p:cNvPr>
          <p:cNvSpPr/>
          <p:nvPr/>
        </p:nvSpPr>
        <p:spPr>
          <a:xfrm>
            <a:off x="5518355" y="360352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AA0B03F-1D16-4F41-B103-D8A8D5ABBC31}"/>
              </a:ext>
            </a:extLst>
          </p:cNvPr>
          <p:cNvSpPr/>
          <p:nvPr/>
        </p:nvSpPr>
        <p:spPr>
          <a:xfrm>
            <a:off x="5533103" y="3574026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FA0ECC3-8384-FA4D-A2CC-E165E857BB4F}"/>
              </a:ext>
            </a:extLst>
          </p:cNvPr>
          <p:cNvSpPr/>
          <p:nvPr/>
        </p:nvSpPr>
        <p:spPr>
          <a:xfrm>
            <a:off x="5528187" y="35961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CDBED10-53DD-8A43-98F7-985982238203}"/>
              </a:ext>
            </a:extLst>
          </p:cNvPr>
          <p:cNvSpPr/>
          <p:nvPr/>
        </p:nvSpPr>
        <p:spPr>
          <a:xfrm>
            <a:off x="5524500" y="3592461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A16E9B-8D3C-9B4D-83B5-E55E48FEC4CC}"/>
              </a:ext>
            </a:extLst>
          </p:cNvPr>
          <p:cNvSpPr/>
          <p:nvPr/>
        </p:nvSpPr>
        <p:spPr>
          <a:xfrm>
            <a:off x="5528187" y="3592461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1AA735BE-37CB-974B-AAAE-F75F7238B24E}"/>
              </a:ext>
            </a:extLst>
          </p:cNvPr>
          <p:cNvSpPr/>
          <p:nvPr/>
        </p:nvSpPr>
        <p:spPr>
          <a:xfrm>
            <a:off x="5520813" y="35887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C2F96052-80D7-304A-A978-5822B0910F0C}"/>
              </a:ext>
            </a:extLst>
          </p:cNvPr>
          <p:cNvSpPr/>
          <p:nvPr/>
        </p:nvSpPr>
        <p:spPr>
          <a:xfrm>
            <a:off x="5525729" y="3587545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A355DFFE-837F-304B-959C-BFA588AF689E}"/>
              </a:ext>
            </a:extLst>
          </p:cNvPr>
          <p:cNvSpPr/>
          <p:nvPr/>
        </p:nvSpPr>
        <p:spPr>
          <a:xfrm>
            <a:off x="5525729" y="356665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701CE872-83DC-7349-8F64-AD8C860FD091}"/>
              </a:ext>
            </a:extLst>
          </p:cNvPr>
          <p:cNvSpPr/>
          <p:nvPr/>
        </p:nvSpPr>
        <p:spPr>
          <a:xfrm>
            <a:off x="5525729" y="3576483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DE41A969-D3D3-E648-80E6-748150AE7E06}"/>
              </a:ext>
            </a:extLst>
          </p:cNvPr>
          <p:cNvSpPr/>
          <p:nvPr/>
        </p:nvSpPr>
        <p:spPr>
          <a:xfrm>
            <a:off x="5540477" y="3574026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A61347B-ADB3-2443-AAB2-20B5F082D548}"/>
              </a:ext>
            </a:extLst>
          </p:cNvPr>
          <p:cNvSpPr/>
          <p:nvPr/>
        </p:nvSpPr>
        <p:spPr>
          <a:xfrm>
            <a:off x="5524498" y="357156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E06EE7D7-F4F8-D647-B102-74CA9B3B7B42}"/>
              </a:ext>
            </a:extLst>
          </p:cNvPr>
          <p:cNvSpPr/>
          <p:nvPr/>
        </p:nvSpPr>
        <p:spPr>
          <a:xfrm>
            <a:off x="5524499" y="356419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8415A861-4231-3D40-B1AA-953465B7844B}"/>
              </a:ext>
            </a:extLst>
          </p:cNvPr>
          <p:cNvSpPr/>
          <p:nvPr/>
        </p:nvSpPr>
        <p:spPr>
          <a:xfrm>
            <a:off x="5551538" y="35887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B4358E3F-E925-4C4F-BA28-760C6844C386}"/>
              </a:ext>
            </a:extLst>
          </p:cNvPr>
          <p:cNvSpPr/>
          <p:nvPr/>
        </p:nvSpPr>
        <p:spPr>
          <a:xfrm>
            <a:off x="5524496" y="360352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52B981-CE1E-040D-4BBE-4BFB25C98DCD}"/>
              </a:ext>
            </a:extLst>
          </p:cNvPr>
          <p:cNvSpPr txBox="1"/>
          <p:nvPr/>
        </p:nvSpPr>
        <p:spPr>
          <a:xfrm>
            <a:off x="-1063661" y="1542263"/>
            <a:ext cx="142437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Source Sans 3" panose="020B0303030403020204" pitchFamily="34" charset="0"/>
              </a:rPr>
              <a:t>A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register</a:t>
            </a:r>
            <a:r>
              <a:rPr lang="en-US" sz="2400" dirty="0">
                <a:latin typeface="Source Sans 3" panose="020B0303030403020204" pitchFamily="34" charset="0"/>
              </a:rPr>
              <a:t> is a fast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read/write memory slot right on the CPU</a:t>
            </a:r>
            <a:r>
              <a:rPr lang="en-US" sz="2400" dirty="0">
                <a:latin typeface="Source Sans 3" panose="020B0303030403020204" pitchFamily="34" charset="0"/>
              </a:rPr>
              <a:t> that can hold variable values.</a:t>
            </a:r>
          </a:p>
          <a:p>
            <a:pPr algn="ctr"/>
            <a:r>
              <a:rPr lang="en-US" sz="2400" dirty="0">
                <a:latin typeface="Source Sans 3" panose="020B0303030403020204" pitchFamily="34" charset="0"/>
              </a:rPr>
              <a:t>Registers are </a:t>
            </a:r>
            <a:r>
              <a:rPr lang="en-US" sz="2400" b="1" dirty="0">
                <a:solidFill>
                  <a:srgbClr val="C00000"/>
                </a:solidFill>
                <a:latin typeface="Source Sans 3" panose="020B0303030403020204" pitchFamily="34" charset="0"/>
              </a:rPr>
              <a:t>not</a:t>
            </a:r>
            <a:r>
              <a:rPr lang="en-US" sz="2400" dirty="0">
                <a:latin typeface="Source Sans 3" panose="020B0303030403020204" pitchFamily="34" charset="0"/>
              </a:rPr>
              <a:t> located in memory.</a:t>
            </a:r>
          </a:p>
          <a:p>
            <a:pPr algn="l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322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726-37D1-1440-B3FB-60E30C9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Registers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F7A401-1CD7-7547-97EE-00C2CF54B8D3}"/>
              </a:ext>
            </a:extLst>
          </p:cNvPr>
          <p:cNvSpPr/>
          <p:nvPr/>
        </p:nvSpPr>
        <p:spPr>
          <a:xfrm>
            <a:off x="22860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75BA6-E194-574A-A69F-1DE12DD11A2E}"/>
              </a:ext>
            </a:extLst>
          </p:cNvPr>
          <p:cNvSpPr txBox="1"/>
          <p:nvPr/>
        </p:nvSpPr>
        <p:spPr>
          <a:xfrm>
            <a:off x="2502274" y="2445774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0DBAE50-2AD4-364F-9BE0-FB2069F861AF}"/>
              </a:ext>
            </a:extLst>
          </p:cNvPr>
          <p:cNvSpPr/>
          <p:nvPr/>
        </p:nvSpPr>
        <p:spPr>
          <a:xfrm>
            <a:off x="22860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4FB5E0-0130-5A4D-8353-AAC960B0F343}"/>
              </a:ext>
            </a:extLst>
          </p:cNvPr>
          <p:cNvSpPr txBox="1"/>
          <p:nvPr/>
        </p:nvSpPr>
        <p:spPr>
          <a:xfrm>
            <a:off x="2502274" y="3588774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rbx</a:t>
            </a:r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7377F8-10CD-2545-8297-BBA3805346D0}"/>
              </a:ext>
            </a:extLst>
          </p:cNvPr>
          <p:cNvSpPr/>
          <p:nvPr/>
        </p:nvSpPr>
        <p:spPr>
          <a:xfrm>
            <a:off x="22860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B2C838-F1A8-A946-9C9D-9944D9E53041}"/>
              </a:ext>
            </a:extLst>
          </p:cNvPr>
          <p:cNvSpPr txBox="1"/>
          <p:nvPr/>
        </p:nvSpPr>
        <p:spPr>
          <a:xfrm>
            <a:off x="2515098" y="4648200"/>
            <a:ext cx="697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AA0B03F-1D16-4F41-B103-D8A8D5ABBC31}"/>
              </a:ext>
            </a:extLst>
          </p:cNvPr>
          <p:cNvSpPr/>
          <p:nvPr/>
        </p:nvSpPr>
        <p:spPr>
          <a:xfrm>
            <a:off x="22860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7E180C-58C5-BF49-B557-AAB934F19235}"/>
              </a:ext>
            </a:extLst>
          </p:cNvPr>
          <p:cNvSpPr txBox="1"/>
          <p:nvPr/>
        </p:nvSpPr>
        <p:spPr>
          <a:xfrm>
            <a:off x="2502274" y="5707626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FA0ECC3-8384-FA4D-A2CC-E165E857BB4F}"/>
              </a:ext>
            </a:extLst>
          </p:cNvPr>
          <p:cNvSpPr/>
          <p:nvPr/>
        </p:nvSpPr>
        <p:spPr>
          <a:xfrm>
            <a:off x="44958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670158-CDAB-9D40-87CB-4700F0B79E59}"/>
              </a:ext>
            </a:extLst>
          </p:cNvPr>
          <p:cNvSpPr txBox="1"/>
          <p:nvPr/>
        </p:nvSpPr>
        <p:spPr>
          <a:xfrm>
            <a:off x="4789018" y="2445774"/>
            <a:ext cx="63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CDBED10-53DD-8A43-98F7-985982238203}"/>
              </a:ext>
            </a:extLst>
          </p:cNvPr>
          <p:cNvSpPr/>
          <p:nvPr/>
        </p:nvSpPr>
        <p:spPr>
          <a:xfrm>
            <a:off x="44958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9D6A24-1904-DC40-AF59-7D818B6711AB}"/>
              </a:ext>
            </a:extLst>
          </p:cNvPr>
          <p:cNvSpPr txBox="1"/>
          <p:nvPr/>
        </p:nvSpPr>
        <p:spPr>
          <a:xfrm>
            <a:off x="4776194" y="358877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A16E9B-8D3C-9B4D-83B5-E55E48FEC4CC}"/>
              </a:ext>
            </a:extLst>
          </p:cNvPr>
          <p:cNvSpPr/>
          <p:nvPr/>
        </p:nvSpPr>
        <p:spPr>
          <a:xfrm>
            <a:off x="44958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E4751F-0A56-0D42-A929-6B7BC5EE5172}"/>
              </a:ext>
            </a:extLst>
          </p:cNvPr>
          <p:cNvSpPr txBox="1"/>
          <p:nvPr/>
        </p:nvSpPr>
        <p:spPr>
          <a:xfrm>
            <a:off x="46992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rbp</a:t>
            </a:r>
            <a:endParaRPr lang="en-US" dirty="0"/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1AA735BE-37CB-974B-AAAE-F75F7238B24E}"/>
              </a:ext>
            </a:extLst>
          </p:cNvPr>
          <p:cNvSpPr/>
          <p:nvPr/>
        </p:nvSpPr>
        <p:spPr>
          <a:xfrm>
            <a:off x="44958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C48642-2744-F94D-9DF9-A4D39A304DA9}"/>
              </a:ext>
            </a:extLst>
          </p:cNvPr>
          <p:cNvSpPr txBox="1"/>
          <p:nvPr/>
        </p:nvSpPr>
        <p:spPr>
          <a:xfrm>
            <a:off x="4712074" y="5707626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rsp</a:t>
            </a:r>
            <a:endParaRPr lang="en-US" dirty="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C2F96052-80D7-304A-A978-5822B0910F0C}"/>
              </a:ext>
            </a:extLst>
          </p:cNvPr>
          <p:cNvSpPr/>
          <p:nvPr/>
        </p:nvSpPr>
        <p:spPr>
          <a:xfrm>
            <a:off x="67056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68E028-EC04-7F42-8E82-1397E95BA3F7}"/>
              </a:ext>
            </a:extLst>
          </p:cNvPr>
          <p:cNvSpPr txBox="1"/>
          <p:nvPr/>
        </p:nvSpPr>
        <p:spPr>
          <a:xfrm>
            <a:off x="7037291" y="24457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%r8</a:t>
            </a: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A355DFFE-837F-304B-959C-BFA588AF689E}"/>
              </a:ext>
            </a:extLst>
          </p:cNvPr>
          <p:cNvSpPr/>
          <p:nvPr/>
        </p:nvSpPr>
        <p:spPr>
          <a:xfrm>
            <a:off x="67056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DD73AF-C99F-E84C-80E1-01C1349DA19D}"/>
              </a:ext>
            </a:extLst>
          </p:cNvPr>
          <p:cNvSpPr txBox="1"/>
          <p:nvPr/>
        </p:nvSpPr>
        <p:spPr>
          <a:xfrm>
            <a:off x="7037291" y="35887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%r9</a:t>
            </a: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701CE872-83DC-7349-8F64-AD8C860FD091}"/>
              </a:ext>
            </a:extLst>
          </p:cNvPr>
          <p:cNvSpPr/>
          <p:nvPr/>
        </p:nvSpPr>
        <p:spPr>
          <a:xfrm>
            <a:off x="67056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C1EF45-EF46-A446-A283-3AC334441E29}"/>
              </a:ext>
            </a:extLst>
          </p:cNvPr>
          <p:cNvSpPr txBox="1"/>
          <p:nvPr/>
        </p:nvSpPr>
        <p:spPr>
          <a:xfrm>
            <a:off x="69090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%r10</a:t>
            </a: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DE41A969-D3D3-E648-80E6-748150AE7E06}"/>
              </a:ext>
            </a:extLst>
          </p:cNvPr>
          <p:cNvSpPr/>
          <p:nvPr/>
        </p:nvSpPr>
        <p:spPr>
          <a:xfrm>
            <a:off x="67056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10BF9C-2030-B84F-B6FF-DDF3D5D26B15}"/>
              </a:ext>
            </a:extLst>
          </p:cNvPr>
          <p:cNvSpPr txBox="1"/>
          <p:nvPr/>
        </p:nvSpPr>
        <p:spPr>
          <a:xfrm>
            <a:off x="6926171" y="5707626"/>
            <a:ext cx="706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%r11</a:t>
            </a: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A61347B-ADB3-2443-AAB2-20B5F082D548}"/>
              </a:ext>
            </a:extLst>
          </p:cNvPr>
          <p:cNvSpPr/>
          <p:nvPr/>
        </p:nvSpPr>
        <p:spPr>
          <a:xfrm>
            <a:off x="89154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F73724-E59E-A44D-8A60-91BA6349821A}"/>
              </a:ext>
            </a:extLst>
          </p:cNvPr>
          <p:cNvSpPr txBox="1"/>
          <p:nvPr/>
        </p:nvSpPr>
        <p:spPr>
          <a:xfrm>
            <a:off x="9118850" y="2445774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%r12</a:t>
            </a: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E06EE7D7-F4F8-D647-B102-74CA9B3B7B42}"/>
              </a:ext>
            </a:extLst>
          </p:cNvPr>
          <p:cNvSpPr/>
          <p:nvPr/>
        </p:nvSpPr>
        <p:spPr>
          <a:xfrm>
            <a:off x="89154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E26BEC-955D-824D-87C2-9BB880894A21}"/>
              </a:ext>
            </a:extLst>
          </p:cNvPr>
          <p:cNvSpPr txBox="1"/>
          <p:nvPr/>
        </p:nvSpPr>
        <p:spPr>
          <a:xfrm>
            <a:off x="9118850" y="3588774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%r13</a:t>
            </a: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8415A861-4231-3D40-B1AA-953465B7844B}"/>
              </a:ext>
            </a:extLst>
          </p:cNvPr>
          <p:cNvSpPr/>
          <p:nvPr/>
        </p:nvSpPr>
        <p:spPr>
          <a:xfrm>
            <a:off x="89154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32EC50-A9D0-5440-9BF1-AF2D7F5A2E9E}"/>
              </a:ext>
            </a:extLst>
          </p:cNvPr>
          <p:cNvSpPr txBox="1"/>
          <p:nvPr/>
        </p:nvSpPr>
        <p:spPr>
          <a:xfrm>
            <a:off x="91188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%r14</a:t>
            </a: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B4358E3F-E925-4C4F-BA28-760C6844C386}"/>
              </a:ext>
            </a:extLst>
          </p:cNvPr>
          <p:cNvSpPr/>
          <p:nvPr/>
        </p:nvSpPr>
        <p:spPr>
          <a:xfrm>
            <a:off x="89154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40E0106-C378-AF44-B8DB-D68D1663CBC2}"/>
              </a:ext>
            </a:extLst>
          </p:cNvPr>
          <p:cNvSpPr txBox="1"/>
          <p:nvPr/>
        </p:nvSpPr>
        <p:spPr>
          <a:xfrm>
            <a:off x="9118850" y="5707626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%r15</a:t>
            </a:r>
          </a:p>
        </p:txBody>
      </p:sp>
    </p:spTree>
    <p:extLst>
      <p:ext uri="{BB962C8B-B14F-4D97-AF65-F5344CB8AC3E}">
        <p14:creationId xmlns:p14="http://schemas.microsoft.com/office/powerpoint/2010/main" val="1419101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53E5C-26F1-7146-9AA0-69BE97761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893BE-B79C-9C4D-B46F-2B720D40B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A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register</a:t>
            </a:r>
            <a:r>
              <a:rPr lang="en-US" dirty="0">
                <a:latin typeface="Source Sans 3" panose="020B0303030403020204" pitchFamily="34" charset="0"/>
              </a:rPr>
              <a:t> is a 64-bit slot on the processor.  </a:t>
            </a:r>
          </a:p>
          <a:p>
            <a:r>
              <a:rPr lang="en-US" dirty="0">
                <a:latin typeface="Source Sans 3" panose="020B0303030403020204" pitchFamily="34" charset="0"/>
              </a:rPr>
              <a:t>There are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16 such registers</a:t>
            </a:r>
            <a:r>
              <a:rPr lang="en-US" dirty="0">
                <a:latin typeface="Source Sans 3" panose="020B0303030403020204" pitchFamily="34" charset="0"/>
              </a:rPr>
              <a:t>, each with its own name.</a:t>
            </a:r>
          </a:p>
          <a:p>
            <a:r>
              <a:rPr lang="en-US" dirty="0">
                <a:latin typeface="Source Sans 3" panose="020B0303030403020204" pitchFamily="34" charset="0"/>
              </a:rPr>
              <a:t>Registers operate like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scratch paper</a:t>
            </a:r>
            <a:r>
              <a:rPr lang="en-US" dirty="0">
                <a:latin typeface="Source Sans 3" panose="020B0303030403020204" pitchFamily="34" charset="0"/>
              </a:rPr>
              <a:t>. Data items being accessed by your programs are generally moved into registers.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Most ALU operations—that is,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arithmetic logic unit operations</a:t>
            </a:r>
            <a:r>
              <a:rPr lang="en-US" dirty="0">
                <a:latin typeface="Source Sans 3" panose="020B0303030403020204" pitchFamily="34" charset="0"/>
              </a:rPr>
              <a:t>—require operands be stored in registers first.</a:t>
            </a:r>
          </a:p>
          <a:p>
            <a:r>
              <a:rPr lang="en-US" dirty="0">
                <a:latin typeface="Source Sans 3" panose="020B0303030403020204" pitchFamily="34" charset="0"/>
              </a:rPr>
              <a:t>Registers are used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pass values to functions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return values</a:t>
            </a:r>
            <a:r>
              <a:rPr lang="en-US" dirty="0">
                <a:latin typeface="Source Sans 3" panose="020B0303030403020204" pitchFamily="34" charset="0"/>
              </a:rPr>
              <a:t> from them.</a:t>
            </a:r>
          </a:p>
          <a:p>
            <a:r>
              <a:rPr lang="en-US" dirty="0">
                <a:latin typeface="Source Sans 3" panose="020B0303030403020204" pitchFamily="34" charset="0"/>
              </a:rPr>
              <a:t>Once a value is loaded into a register, it can be accessed by the ALU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very, very quickly</a:t>
            </a:r>
            <a:r>
              <a:rPr lang="en-US" dirty="0">
                <a:latin typeface="Source Sans 3" panose="020B0303030403020204" pitchFamily="34" charset="0"/>
              </a:rPr>
              <a:t>—typically in a single clock cycle.</a:t>
            </a:r>
          </a:p>
          <a:p>
            <a:r>
              <a:rPr lang="en-US" dirty="0">
                <a:latin typeface="Source Sans 3" panose="020B0303030403020204" pitchFamily="34" charset="0"/>
              </a:rPr>
              <a:t>Processor instructions typically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load values </a:t>
            </a:r>
            <a:r>
              <a:rPr lang="en-US" dirty="0">
                <a:latin typeface="Source Sans 3" panose="020B0303030403020204" pitchFamily="34" charset="0"/>
              </a:rPr>
              <a:t>into registers,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perform any necessary operations</a:t>
            </a:r>
            <a:r>
              <a:rPr lang="en-US" dirty="0">
                <a:latin typeface="Source Sans 3" panose="020B0303030403020204" pitchFamily="34" charset="0"/>
              </a:rPr>
              <a:t> on them there,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store results back</a:t>
            </a:r>
            <a:r>
              <a:rPr lang="en-US" dirty="0">
                <a:latin typeface="Source Sans 3" panose="020B0303030403020204" pitchFamily="34" charset="0"/>
              </a:rPr>
              <a:t> to memory.</a:t>
            </a:r>
          </a:p>
          <a:p>
            <a:pPr lvl="1"/>
            <a:r>
              <a:rPr lang="en-US" dirty="0">
                <a:latin typeface="Source Sans 3" panose="020B0303030403020204" pitchFamily="34" charset="0"/>
              </a:rPr>
              <a:t>No matter how clever the original C code is, it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ultimately executes in this form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146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3C1D4-6998-5C4E-A0CE-E9770D933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gcc</a:t>
            </a:r>
            <a:r>
              <a:rPr lang="en-US" dirty="0">
                <a:latin typeface="Source Sans 3" panose="020B0303030403020204" pitchFamily="34" charset="0"/>
              </a:rPr>
              <a:t> and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322D1-F2E6-8347-9459-E64A90940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gcc</a:t>
            </a:r>
            <a:r>
              <a:rPr lang="en-US" dirty="0">
                <a:latin typeface="Source Sans 3" panose="020B0303030403020204" pitchFamily="34" charset="0"/>
              </a:rPr>
              <a:t> compiles your program – it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decides how stack frames should be built up and torn down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generates assembly code instructions</a:t>
            </a:r>
            <a:r>
              <a:rPr lang="en-US" dirty="0">
                <a:latin typeface="Source Sans 3" panose="020B0303030403020204" pitchFamily="34" charset="0"/>
              </a:rPr>
              <a:t> to read and update memory reachable from those stack frames.</a:t>
            </a:r>
          </a:p>
          <a:p>
            <a:pPr marL="0" indent="0" algn="ctr">
              <a:buNone/>
            </a:pPr>
            <a:r>
              <a:rPr lang="en-US" dirty="0"/>
              <a:t>Here’s what the </a:t>
            </a:r>
            <a:r>
              <a:rPr lang="en-US" b="1" dirty="0">
                <a:solidFill>
                  <a:schemeClr val="accent1"/>
                </a:solidFill>
              </a:rPr>
              <a:t>assembly abstraction</a:t>
            </a:r>
            <a:r>
              <a:rPr lang="en-US" dirty="0"/>
              <a:t> of C code might look like: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573F6B3-D99F-B74F-921A-12A60A0AB5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448220"/>
              </p:ext>
            </p:extLst>
          </p:nvPr>
        </p:nvGraphicFramePr>
        <p:xfrm>
          <a:off x="457200" y="3429000"/>
          <a:ext cx="112776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38800">
                  <a:extLst>
                    <a:ext uri="{9D8B030D-6E8A-4147-A177-3AD203B41FA5}">
                      <a16:colId xmlns:a16="http://schemas.microsoft.com/office/drawing/2014/main" val="165012530"/>
                    </a:ext>
                  </a:extLst>
                </a:gridCol>
                <a:gridCol w="5638800">
                  <a:extLst>
                    <a:ext uri="{9D8B030D-6E8A-4147-A177-3AD203B41FA5}">
                      <a16:colId xmlns:a16="http://schemas.microsoft.com/office/drawing/2014/main" val="13365933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Source Sans 3" panose="020B0303030403020204" pitchFamily="34" charset="0"/>
                        </a:rPr>
                        <a:t>C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Source Sans 3" panose="020B0303030403020204" pitchFamily="34" charset="0"/>
                        </a:rPr>
                        <a:t>Assembly Abstraction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017848"/>
                  </a:ext>
                </a:extLst>
              </a:tr>
              <a:tr h="1447800">
                <a:tc>
                  <a:txBody>
                    <a:bodyPr/>
                    <a:lstStyle/>
                    <a:p>
                      <a:r>
                        <a:rPr lang="en-US" sz="4400" b="1" dirty="0" err="1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sz="44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nsolas" panose="020B0609020204030204" pitchFamily="49" charset="0"/>
                        </a:rPr>
                        <a:t> sum = x + y;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arenR"/>
                      </a:pPr>
                      <a:r>
                        <a:rPr lang="en-US" sz="2400" dirty="0">
                          <a:latin typeface="Source Sans 3" panose="020B0303030403020204" pitchFamily="34" charset="0"/>
                        </a:rPr>
                        <a:t>Copy </a:t>
                      </a:r>
                      <a:r>
                        <a:rPr lang="en-US" sz="24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x</a:t>
                      </a:r>
                      <a:r>
                        <a:rPr lang="en-US" sz="2400" dirty="0">
                          <a:latin typeface="Source Sans 3" panose="020B0303030403020204" pitchFamily="34" charset="0"/>
                        </a:rPr>
                        <a:t> into register 1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>
                          <a:latin typeface="Source Sans 3" panose="020B0303030403020204" pitchFamily="34" charset="0"/>
                        </a:rPr>
                        <a:t>Copy 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y</a:t>
                      </a:r>
                      <a:r>
                        <a:rPr lang="en-US" sz="2400" dirty="0">
                          <a:latin typeface="Source Sans 3" panose="020B0303030403020204" pitchFamily="34" charset="0"/>
                        </a:rPr>
                        <a:t> into register 2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>
                          <a:latin typeface="Source Sans 3" panose="020B0303030403020204" pitchFamily="34" charset="0"/>
                        </a:rPr>
                        <a:t>Add register 2 to register 1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>
                          <a:latin typeface="Source Sans 3" panose="020B0303030403020204" pitchFamily="34" charset="0"/>
                        </a:rPr>
                        <a:t>Write register 1 to memory for 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sum</a:t>
                      </a:r>
                    </a:p>
                    <a:p>
                      <a:pPr marL="457200" indent="-457200">
                        <a:buAutoNum type="arabicParenR"/>
                      </a:pPr>
                      <a:endParaRPr lang="en-US" sz="2400" dirty="0">
                        <a:latin typeface="Source Sans 3" panose="020B03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3573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52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15304</TotalTime>
  <Words>2658</Words>
  <Application>Microsoft Macintosh PowerPoint</Application>
  <PresentationFormat>Widescreen</PresentationFormat>
  <Paragraphs>247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Andale Mono</vt:lpstr>
      <vt:lpstr>Arial</vt:lpstr>
      <vt:lpstr>Calibri</vt:lpstr>
      <vt:lpstr>Consolas</vt:lpstr>
      <vt:lpstr>Source Code Pro</vt:lpstr>
      <vt:lpstr>Source Sans 3</vt:lpstr>
      <vt:lpstr>Tahoma</vt:lpstr>
      <vt:lpstr>Verdana</vt:lpstr>
      <vt:lpstr>Default Design</vt:lpstr>
      <vt:lpstr>CS107 Lecture 14 Introduction to Assembly</vt:lpstr>
      <vt:lpstr>CS107 Topic 5: Assembly</vt:lpstr>
      <vt:lpstr>gcc: Our Machine Code Duolingo</vt:lpstr>
      <vt:lpstr>Central Processing Units (CPUs)</vt:lpstr>
      <vt:lpstr>Why are we reading assembly?</vt:lpstr>
      <vt:lpstr>Demo: Looking at an Executable (objdump -d)</vt:lpstr>
      <vt:lpstr>Baby’s First Assembly</vt:lpstr>
      <vt:lpstr>Baby’s First Assembly</vt:lpstr>
      <vt:lpstr>Baby’s First Assembly</vt:lpstr>
      <vt:lpstr>Baby’s First Assembly</vt:lpstr>
      <vt:lpstr>Baby’s First Assembly</vt:lpstr>
      <vt:lpstr>Baby’s First Assembly</vt:lpstr>
      <vt:lpstr>Baby’s First Assembly</vt:lpstr>
      <vt:lpstr>Baby’s First Assembly</vt:lpstr>
      <vt:lpstr>Baby’s First Assembly</vt:lpstr>
      <vt:lpstr>Baby’s First Assembly</vt:lpstr>
      <vt:lpstr>Baby’s First Assembly</vt:lpstr>
      <vt:lpstr>Assembly Abstraction</vt:lpstr>
      <vt:lpstr>Registers</vt:lpstr>
      <vt:lpstr>Registers</vt:lpstr>
      <vt:lpstr>Registers</vt:lpstr>
      <vt:lpstr>gcc and Assembly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1661</cp:revision>
  <cp:lastPrinted>2025-10-22T15:55:48Z</cp:lastPrinted>
  <dcterms:created xsi:type="dcterms:W3CDTF">2008-06-28T20:57:21Z</dcterms:created>
  <dcterms:modified xsi:type="dcterms:W3CDTF">2026-02-06T15:56:42Z</dcterms:modified>
</cp:coreProperties>
</file>