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6" r:id="rId2"/>
    <p:sldId id="724" r:id="rId3"/>
    <p:sldId id="694" r:id="rId4"/>
    <p:sldId id="696" r:id="rId5"/>
    <p:sldId id="699" r:id="rId6"/>
    <p:sldId id="700" r:id="rId7"/>
    <p:sldId id="703" r:id="rId8"/>
    <p:sldId id="705" r:id="rId9"/>
    <p:sldId id="706" r:id="rId10"/>
    <p:sldId id="707" r:id="rId11"/>
    <p:sldId id="708" r:id="rId12"/>
    <p:sldId id="711" r:id="rId13"/>
    <p:sldId id="712" r:id="rId14"/>
    <p:sldId id="805" r:id="rId15"/>
    <p:sldId id="714" r:id="rId16"/>
    <p:sldId id="701" r:id="rId17"/>
    <p:sldId id="827" r:id="rId18"/>
    <p:sldId id="822" r:id="rId19"/>
    <p:sldId id="823" r:id="rId20"/>
    <p:sldId id="806" r:id="rId21"/>
    <p:sldId id="821" r:id="rId22"/>
    <p:sldId id="824" r:id="rId23"/>
    <p:sldId id="825" r:id="rId24"/>
    <p:sldId id="826" r:id="rId25"/>
    <p:sldId id="834" r:id="rId26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724"/>
            <p14:sldId id="694"/>
            <p14:sldId id="696"/>
            <p14:sldId id="699"/>
            <p14:sldId id="700"/>
            <p14:sldId id="703"/>
            <p14:sldId id="705"/>
            <p14:sldId id="706"/>
            <p14:sldId id="707"/>
            <p14:sldId id="708"/>
            <p14:sldId id="711"/>
            <p14:sldId id="712"/>
            <p14:sldId id="805"/>
            <p14:sldId id="714"/>
            <p14:sldId id="701"/>
            <p14:sldId id="827"/>
            <p14:sldId id="822"/>
            <p14:sldId id="823"/>
            <p14:sldId id="806"/>
            <p14:sldId id="821"/>
            <p14:sldId id="824"/>
            <p14:sldId id="825"/>
          </p14:sldIdLst>
        </p14:section>
        <p14:section name="mov" id="{3355F34F-DD95-BF47-B13C-ACD710AC1E47}">
          <p14:sldIdLst>
            <p14:sldId id="826"/>
            <p14:sldId id="8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8F8F8"/>
    <a:srgbClr val="D27BD6"/>
    <a:srgbClr val="D62ED6"/>
    <a:srgbClr val="942092"/>
    <a:srgbClr val="FF9999"/>
    <a:srgbClr val="008000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13" autoAdjust="0"/>
    <p:restoredTop sz="86849" autoAdjust="0"/>
  </p:normalViewPr>
  <p:slideViewPr>
    <p:cSldViewPr>
      <p:cViewPr>
        <p:scale>
          <a:sx n="105" d="100"/>
          <a:sy n="105" d="100"/>
        </p:scale>
        <p:origin x="36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5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8 to address 0x55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34807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0xAB into %</a:t>
            </a:r>
            <a:r>
              <a:rPr lang="en-US" dirty="0" err="1"/>
              <a:t>rcx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0x11 into 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8364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0x11 to 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35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15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Introduction to Assembly, Take II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A0DC82C-6894-009D-7FC1-46D2DF4B1512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B&amp;O 3.1-3.4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Move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Source Sans 3" panose="020B0303030403020204" pitchFamily="34" charset="0"/>
              </a:rPr>
              <a:t> instruction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copies bytes from one location to another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It’s akin to the assignment (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=</a:t>
            </a:r>
            <a:r>
              <a:rPr lang="en-US" dirty="0">
                <a:latin typeface="Source Sans 3" panose="020B0303030403020204" pitchFamily="34" charset="0"/>
              </a:rPr>
              <a:t>) in C where the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arguments are reversed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u="sng" dirty="0">
              <a:latin typeface="Source Sans 3" panose="020B0303030403020204" pitchFamily="34" charset="0"/>
            </a:endParaRPr>
          </a:p>
          <a:p>
            <a:pPr marL="0" indent="0" algn="ctr">
              <a:spcBef>
                <a:spcPts val="2200"/>
              </a:spcBef>
              <a:buNone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can be any one of: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Immediate</a:t>
            </a:r>
            <a:br>
              <a:rPr lang="en-US" i="1" dirty="0">
                <a:latin typeface="Source Sans 3" panose="020B0303030403020204" pitchFamily="34" charset="0"/>
              </a:rPr>
            </a:br>
            <a:endParaRPr lang="en-US" i="1" dirty="0">
              <a:latin typeface="Source Sans 3" panose="020B0303030403020204" pitchFamily="34" charset="0"/>
            </a:endParaRP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Register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Memory Location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2DDB24-9389-2D40-8930-2E06C0CC4914}"/>
              </a:ext>
            </a:extLst>
          </p:cNvPr>
          <p:cNvSpPr/>
          <p:nvPr/>
        </p:nvSpPr>
        <p:spPr>
          <a:xfrm>
            <a:off x="4343400" y="3810000"/>
            <a:ext cx="14734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$0x314</a:t>
            </a:r>
            <a:endParaRPr lang="en-US" sz="28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0CC8FA-6FB2-A14F-8F56-4AF1F14003CB}"/>
              </a:ext>
            </a:extLst>
          </p:cNvPr>
          <p:cNvSpPr/>
          <p:nvPr/>
        </p:nvSpPr>
        <p:spPr>
          <a:xfrm>
            <a:off x="4558201" y="4724400"/>
            <a:ext cx="1043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%</a:t>
            </a:r>
            <a:r>
              <a:rPr lang="en-US" sz="2800" b="1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rbx</a:t>
            </a:r>
            <a:endParaRPr lang="en-US" sz="28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45866B-1B1A-4640-BE24-BA078743DEEC}"/>
              </a:ext>
            </a:extLst>
          </p:cNvPr>
          <p:cNvSpPr/>
          <p:nvPr/>
        </p:nvSpPr>
        <p:spPr>
          <a:xfrm>
            <a:off x="4128596" y="5606796"/>
            <a:ext cx="1903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0x6005c0</a:t>
            </a:r>
            <a:endParaRPr lang="en-US" sz="28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27DBD6-0C77-AF14-6719-C91228B25D83}"/>
              </a:ext>
            </a:extLst>
          </p:cNvPr>
          <p:cNvSpPr txBox="1"/>
          <p:nvPr/>
        </p:nvSpPr>
        <p:spPr>
          <a:xfrm>
            <a:off x="6934200" y="4114080"/>
            <a:ext cx="480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can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always</a:t>
            </a:r>
            <a:r>
              <a:rPr lang="en-US" dirty="0">
                <a:latin typeface="Source Sans 3" panose="020B0303030403020204" pitchFamily="34" charset="0"/>
              </a:rPr>
              <a:t> be a register, but it can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never</a:t>
            </a:r>
            <a:r>
              <a:rPr lang="en-US" dirty="0">
                <a:latin typeface="Source Sans 3" panose="020B0303030403020204" pitchFamily="34" charset="0"/>
              </a:rPr>
              <a:t> be an immediate. It can also be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memory location</a:t>
            </a:r>
            <a:r>
              <a:rPr lang="en-US" dirty="0">
                <a:latin typeface="Source Sans 3" panose="020B0303030403020204" pitchFamily="34" charset="0"/>
              </a:rPr>
              <a:t>, though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only one</a:t>
            </a:r>
            <a:r>
              <a:rPr lang="en-US" dirty="0">
                <a:latin typeface="Source Sans 3" panose="020B0303030403020204" pitchFamily="34" charset="0"/>
              </a:rPr>
              <a:t> of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dirty="0">
                <a:latin typeface="Source Sans 3" panose="020B0303030403020204" pitchFamily="34" charset="0"/>
              </a:rPr>
              <a:t> can be a memory location in any one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Source Sans 3" panose="020B0303030403020204" pitchFamily="34" charset="0"/>
              </a:rPr>
              <a:t> instruction.  x86-64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doesn’t support arbitrary memory-to-memory moves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845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Operand Forms: Immediate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76500"/>
            <a:ext cx="11277600" cy="1905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		$0x104,______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9469542-8AB0-154C-AEB8-598B82B3DC73}"/>
              </a:ext>
            </a:extLst>
          </p:cNvPr>
          <p:cNvSpPr/>
          <p:nvPr/>
        </p:nvSpPr>
        <p:spPr>
          <a:xfrm>
            <a:off x="6096000" y="385172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BF2A1-8675-C04C-B639-F1DD18638B74}"/>
              </a:ext>
            </a:extLst>
          </p:cNvPr>
          <p:cNvSpPr txBox="1"/>
          <p:nvPr/>
        </p:nvSpPr>
        <p:spPr>
          <a:xfrm>
            <a:off x="4648200" y="4792029"/>
            <a:ext cx="3352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0x104</a:t>
            </a:r>
            <a:r>
              <a:rPr lang="en-US" sz="2600" dirty="0">
                <a:latin typeface="Source Sans 3" panose="020B0303030403020204" pitchFamily="34" charset="0"/>
              </a:rPr>
              <a:t> into some destination.</a:t>
            </a:r>
          </a:p>
        </p:txBody>
      </p:sp>
    </p:spTree>
    <p:extLst>
      <p:ext uri="{BB962C8B-B14F-4D97-AF65-F5344CB8AC3E}">
        <p14:creationId xmlns:p14="http://schemas.microsoft.com/office/powerpoint/2010/main" val="289268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Operand Forms: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209800"/>
            <a:ext cx="7010400" cy="3162300"/>
          </a:xfrm>
        </p:spPr>
        <p:txBody>
          <a:bodyPr anchor="ctr"/>
          <a:lstStyle/>
          <a:p>
            <a:pPr marL="0" indent="0">
              <a:buNone/>
            </a:pP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%</a:t>
            </a: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,____</a:t>
            </a:r>
          </a:p>
          <a:p>
            <a:pPr marL="0" indent="0">
              <a:buNone/>
            </a:pPr>
            <a:endParaRPr lang="en-US" sz="54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 ____,%</a:t>
            </a: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54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A080E398-9C30-4C4C-B49B-C6AAA4B7A978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03CC8-6A62-C046-94EF-9E002BDFDD84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in register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rbx</a:t>
            </a:r>
            <a:r>
              <a:rPr lang="en-US" sz="2600" dirty="0">
                <a:latin typeface="Source Sans 3" panose="020B0303030403020204" pitchFamily="34" charset="0"/>
              </a:rPr>
              <a:t> into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destination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F30A18CF-E835-3A4F-8737-40A468381F33}"/>
              </a:ext>
            </a:extLst>
          </p:cNvPr>
          <p:cNvSpPr/>
          <p:nvPr/>
        </p:nvSpPr>
        <p:spPr>
          <a:xfrm rot="19357011">
            <a:off x="8739224" y="4914915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C8DEB0-3D0D-7D4D-B014-3BF7BFDB428D}"/>
              </a:ext>
            </a:extLst>
          </p:cNvPr>
          <p:cNvSpPr txBox="1"/>
          <p:nvPr/>
        </p:nvSpPr>
        <p:spPr>
          <a:xfrm>
            <a:off x="9026964" y="5181600"/>
            <a:ext cx="316503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from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source</a:t>
            </a:r>
            <a:r>
              <a:rPr lang="en-US" sz="2600" dirty="0">
                <a:latin typeface="Source Sans 3" panose="020B0303030403020204" pitchFamily="34" charset="0"/>
              </a:rPr>
              <a:t> into register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rcx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465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Operand Forms: Absolute Addresses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552700" y="2209800"/>
            <a:ext cx="87249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0x104,_____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_____,0x104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CC985D0B-F41B-2841-8103-BDE4403A8DBF}"/>
              </a:ext>
            </a:extLst>
          </p:cNvPr>
          <p:cNvSpPr/>
          <p:nvPr/>
        </p:nvSpPr>
        <p:spPr>
          <a:xfrm rot="12922622">
            <a:off x="7383441" y="1672584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DB826-2178-9F4B-AA0B-5FB3F273CDBE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at address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0x104</a:t>
            </a:r>
            <a:r>
              <a:rPr lang="en-US" sz="2600" dirty="0">
                <a:latin typeface="Source Sans 3" panose="020B0303030403020204" pitchFamily="34" charset="0"/>
              </a:rPr>
              <a:t> into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destination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84BED421-00BE-7448-A786-7D61547797B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6372C-E466-0B40-B27D-F1116B950F31}"/>
              </a:ext>
            </a:extLst>
          </p:cNvPr>
          <p:cNvSpPr txBox="1"/>
          <p:nvPr/>
        </p:nvSpPr>
        <p:spPr>
          <a:xfrm>
            <a:off x="8661810" y="5140845"/>
            <a:ext cx="35814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from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source</a:t>
            </a:r>
            <a:r>
              <a:rPr lang="en-US" sz="2600" dirty="0">
                <a:latin typeface="Source Sans 3" panose="020B0303030403020204" pitchFamily="34" charset="0"/>
              </a:rPr>
              <a:t> into the memory at address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0x104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25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Practice: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What do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each of the following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mov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 instructions do</a:t>
            </a:r>
            <a:r>
              <a:rPr lang="en-US" dirty="0">
                <a:latin typeface="Source Sans 3" panose="020B0303030403020204" pitchFamily="34" charset="0"/>
              </a:rPr>
              <a:t>? Assume the value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5</a:t>
            </a:r>
            <a:r>
              <a:rPr lang="en-US" dirty="0">
                <a:latin typeface="Source Sans 3" panose="020B0303030403020204" pitchFamily="34" charset="0"/>
              </a:rPr>
              <a:t> is stored at address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0x42</a:t>
            </a:r>
            <a:r>
              <a:rPr lang="en-US" dirty="0">
                <a:latin typeface="Source Sans 3" panose="020B0303030403020204" pitchFamily="34" charset="0"/>
              </a:rPr>
              <a:t>, and the value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8</a:t>
            </a:r>
            <a:r>
              <a:rPr lang="en-US" dirty="0">
                <a:latin typeface="Source Sans 3" panose="020B0303030403020204" pitchFamily="34" charset="0"/>
              </a:rPr>
              <a:t> is stored in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rbx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$0x42,%rax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%rbx,0x55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D8CBFA-7216-133A-D4C4-97DB04FDC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00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Operand Forms: Indirect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171700" y="2209800"/>
            <a:ext cx="91821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  _____,(%</a:t>
            </a: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FC8867B-6B69-A440-9460-0FC4219B423C}"/>
              </a:ext>
            </a:extLst>
          </p:cNvPr>
          <p:cNvSpPr/>
          <p:nvPr/>
        </p:nvSpPr>
        <p:spPr>
          <a:xfrm rot="12922622">
            <a:off x="7395756" y="1688571"/>
            <a:ext cx="312005" cy="9042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0A03C-D3C4-5B4E-8EEE-25D35FB9F2B8}"/>
              </a:ext>
            </a:extLst>
          </p:cNvPr>
          <p:cNvSpPr txBox="1"/>
          <p:nvPr/>
        </p:nvSpPr>
        <p:spPr>
          <a:xfrm>
            <a:off x="7738568" y="1166119"/>
            <a:ext cx="43772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at the address stored in register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rbx</a:t>
            </a:r>
            <a:r>
              <a:rPr lang="en-US" sz="2600" dirty="0">
                <a:latin typeface="Source Sans 3" panose="020B0303030403020204" pitchFamily="34" charset="0"/>
              </a:rPr>
              <a:t> into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destination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8C9F661D-E804-0646-9687-EC1AFB443D2B}"/>
              </a:ext>
            </a:extLst>
          </p:cNvPr>
          <p:cNvSpPr/>
          <p:nvPr/>
        </p:nvSpPr>
        <p:spPr>
          <a:xfrm rot="19357011">
            <a:off x="9376103" y="4857804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FAF2E4-964F-7F49-A346-549B54C83431}"/>
              </a:ext>
            </a:extLst>
          </p:cNvPr>
          <p:cNvSpPr txBox="1"/>
          <p:nvPr/>
        </p:nvSpPr>
        <p:spPr>
          <a:xfrm>
            <a:off x="6781800" y="5565338"/>
            <a:ext cx="5173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from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source</a:t>
            </a:r>
            <a:r>
              <a:rPr lang="en-US" sz="2600" dirty="0">
                <a:latin typeface="Source Sans 3" panose="020B0303030403020204" pitchFamily="34" charset="0"/>
              </a:rPr>
              <a:t> into the memory at the address stored in register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rbx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272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Operand Forms: Base + Displacement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685800" y="2209800"/>
            <a:ext cx="10820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		0x10(%</a:t>
            </a: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 _____,0x10(%</a:t>
            </a: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089CCEF8-0F66-0648-8C45-176EA46666AA}"/>
              </a:ext>
            </a:extLst>
          </p:cNvPr>
          <p:cNvSpPr/>
          <p:nvPr/>
        </p:nvSpPr>
        <p:spPr>
          <a:xfrm rot="12922622">
            <a:off x="7170759" y="1680216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74FF9-5DDA-EC43-B214-3747F813C417}"/>
              </a:ext>
            </a:extLst>
          </p:cNvPr>
          <p:cNvSpPr txBox="1"/>
          <p:nvPr/>
        </p:nvSpPr>
        <p:spPr>
          <a:xfrm>
            <a:off x="7738568" y="1166119"/>
            <a:ext cx="43772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at the address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0x10</a:t>
            </a:r>
            <a:r>
              <a:rPr lang="en-US" sz="2600" dirty="0">
                <a:latin typeface="Source Sans 3" panose="020B0303030403020204" pitchFamily="34" charset="0"/>
              </a:rPr>
              <a:t> more than what is stored in register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2600" dirty="0">
                <a:latin typeface="Source Sans 3" panose="020B0303030403020204" pitchFamily="34" charset="0"/>
              </a:rPr>
              <a:t> into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destination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244EFEF2-BD31-6448-A993-33F90EAF32E2}"/>
              </a:ext>
            </a:extLst>
          </p:cNvPr>
          <p:cNvSpPr/>
          <p:nvPr/>
        </p:nvSpPr>
        <p:spPr>
          <a:xfrm rot="19357011">
            <a:off x="8323482" y="47992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E3007D-5424-AB42-AE58-59AD965E9C92}"/>
              </a:ext>
            </a:extLst>
          </p:cNvPr>
          <p:cNvSpPr txBox="1"/>
          <p:nvPr/>
        </p:nvSpPr>
        <p:spPr>
          <a:xfrm>
            <a:off x="5867400" y="5565338"/>
            <a:ext cx="6087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from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source</a:t>
            </a:r>
            <a:r>
              <a:rPr lang="en-US" sz="2600" dirty="0">
                <a:latin typeface="Source Sans 3" panose="020B0303030403020204" pitchFamily="34" charset="0"/>
              </a:rPr>
              <a:t> into the memory at the address that is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0x10</a:t>
            </a:r>
            <a:r>
              <a:rPr lang="en-US" sz="2600" dirty="0">
                <a:latin typeface="Source Sans 3" panose="020B0303030403020204" pitchFamily="34" charset="0"/>
              </a:rPr>
              <a:t> more than what is stored in register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396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		(%</a:t>
            </a: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 _____,(%</a:t>
            </a: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5554642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5867400" y="1166119"/>
            <a:ext cx="6248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at the address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rdx</a:t>
            </a:r>
            <a:r>
              <a:rPr lang="en-US" sz="2600" dirty="0">
                <a:latin typeface="Source Sans 3" panose="020B0303030403020204" pitchFamily="34" charset="0"/>
              </a:rPr>
              <a:t> into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destination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5105400" y="5565338"/>
            <a:ext cx="68494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from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source</a:t>
            </a:r>
            <a:r>
              <a:rPr lang="en-US" sz="2600" dirty="0">
                <a:latin typeface="Source Sans 3" panose="020B0303030403020204" pitchFamily="34" charset="0"/>
              </a:rPr>
              <a:t> into the memory at the address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rdx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54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4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 0x10(%</a:t>
            </a:r>
            <a:r>
              <a:rPr lang="en-US" sz="48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rbx</a:t>
            </a:r>
            <a:r>
              <a:rPr lang="en-US" sz="4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48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rdx</a:t>
            </a:r>
            <a:r>
              <a:rPr lang="en-US" sz="4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48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4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 ______,0x40(%r8,%r9)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037158" y="1794709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86400" y="1166119"/>
            <a:ext cx="6629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at the address </a:t>
            </a:r>
            <a:br>
              <a:rPr lang="en-US" sz="2600" dirty="0">
                <a:latin typeface="Source Sans 3" panose="020B0303030403020204" pitchFamily="34" charset="0"/>
              </a:rPr>
            </a:b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rbx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rdx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0x10</a:t>
            </a:r>
            <a:r>
              <a:rPr lang="en-US" sz="2600" dirty="0">
                <a:latin typeface="Source Sans 3" panose="020B0303030403020204" pitchFamily="34" charset="0"/>
              </a:rPr>
              <a:t> into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destination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901583-D5FC-41E1-499A-9E5EA420C6A4}"/>
              </a:ext>
            </a:extLst>
          </p:cNvPr>
          <p:cNvSpPr txBox="1"/>
          <p:nvPr/>
        </p:nvSpPr>
        <p:spPr>
          <a:xfrm>
            <a:off x="5068216" y="5748114"/>
            <a:ext cx="68494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from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source</a:t>
            </a:r>
            <a:r>
              <a:rPr lang="en-US" sz="2600" dirty="0">
                <a:latin typeface="Source Sans 3" panose="020B0303030403020204" pitchFamily="34" charset="0"/>
              </a:rPr>
              <a:t> into the memory at the address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%r8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%r9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0x40</a:t>
            </a:r>
            <a:r>
              <a:rPr lang="en-US" sz="2600" dirty="0">
                <a:latin typeface="Source Sans 3" panose="020B0303030403020204" pitchFamily="34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364316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Practice: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What do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each of the following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mov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 instructions do</a:t>
            </a:r>
            <a:r>
              <a:rPr lang="en-US" dirty="0">
                <a:latin typeface="Source Sans 3" panose="020B0303030403020204" pitchFamily="34" charset="0"/>
              </a:rPr>
              <a:t>? Assume the value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0x11</a:t>
            </a:r>
            <a:r>
              <a:rPr lang="en-US" dirty="0">
                <a:latin typeface="Source Sans 3" panose="020B0303030403020204" pitchFamily="34" charset="0"/>
              </a:rPr>
              <a:t> is stored at address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0x10C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0xAB</a:t>
            </a:r>
            <a:r>
              <a:rPr lang="en-US" dirty="0">
                <a:latin typeface="Source Sans 3" panose="020B0303030403020204" pitchFamily="34" charset="0"/>
              </a:rPr>
              <a:t> is stored at address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0x104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0x100</a:t>
            </a:r>
            <a:r>
              <a:rPr lang="en-US" dirty="0">
                <a:latin typeface="Source Sans 3" panose="020B0303030403020204" pitchFamily="34" charset="0"/>
              </a:rPr>
              <a:t> is stored in register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0x3</a:t>
            </a:r>
            <a:r>
              <a:rPr lang="en-US" dirty="0">
                <a:latin typeface="Source Sans 3" panose="020B0303030403020204" pitchFamily="34" charset="0"/>
              </a:rPr>
              <a:t> is stored in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rdx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$0x42,(%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4(%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9(%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rdx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79CF99-EA16-C346-8562-B7D52B2CD73F}"/>
              </a:ext>
            </a:extLst>
          </p:cNvPr>
          <p:cNvSpPr/>
          <p:nvPr/>
        </p:nvSpPr>
        <p:spPr bwMode="auto">
          <a:xfrm>
            <a:off x="571500" y="5334000"/>
            <a:ext cx="10972800" cy="4899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address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CF64D617-F1A0-E749-9EA7-9146D053A076}"/>
              </a:ext>
            </a:extLst>
          </p:cNvPr>
          <p:cNvSpPr/>
          <p:nvPr/>
        </p:nvSpPr>
        <p:spPr>
          <a:xfrm>
            <a:off x="3124200" y="6043297"/>
            <a:ext cx="4110270" cy="714069"/>
          </a:xfrm>
          <a:prstGeom prst="wedgeRectCallout">
            <a:avLst>
              <a:gd name="adj1" fmla="val 52725"/>
              <a:gd name="adj2" fmla="val -9447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t: positive or negative constant (if missing, = 0)</a:t>
            </a:r>
            <a:endParaRPr lang="en-US" sz="2200" dirty="0"/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172EB95A-49D4-7A4B-955A-8A816BA77635}"/>
              </a:ext>
            </a:extLst>
          </p:cNvPr>
          <p:cNvSpPr/>
          <p:nvPr/>
        </p:nvSpPr>
        <p:spPr>
          <a:xfrm>
            <a:off x="7467600" y="6049103"/>
            <a:ext cx="1900989" cy="708263"/>
          </a:xfrm>
          <a:prstGeom prst="wedgeRectCallout">
            <a:avLst>
              <a:gd name="adj1" fmla="val 16790"/>
              <a:gd name="adj2" fmla="val -9640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DCC89C12-1863-8C4C-86FF-A0BA535B1D26}"/>
              </a:ext>
            </a:extLst>
          </p:cNvPr>
          <p:cNvSpPr/>
          <p:nvPr/>
        </p:nvSpPr>
        <p:spPr>
          <a:xfrm>
            <a:off x="9829801" y="6101338"/>
            <a:ext cx="2065940" cy="656028"/>
          </a:xfrm>
          <a:prstGeom prst="wedgeRectCallout">
            <a:avLst>
              <a:gd name="adj1" fmla="val -31887"/>
              <a:gd name="adj2" fmla="val -10876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1525EB-7350-D750-21AC-FB2B88455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4224316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7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4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		(%rcx,%rax,8),_____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48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4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		_____,(%rdi,%rsi,4)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43513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800600" y="1166119"/>
            <a:ext cx="7315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at the address </a:t>
            </a:r>
            <a:br>
              <a:rPr lang="en-US" sz="2600" dirty="0">
                <a:latin typeface="Source Sans 3" panose="020B0303030403020204" pitchFamily="34" charset="0"/>
              </a:rPr>
            </a:b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rcx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8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2600" dirty="0">
                <a:latin typeface="Source Sans 3" panose="020B0303030403020204" pitchFamily="34" charset="0"/>
              </a:rPr>
              <a:t> into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destination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7790082" y="47230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from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source</a:t>
            </a:r>
            <a:r>
              <a:rPr lang="en-US" sz="2600" dirty="0">
                <a:latin typeface="Source Sans 3" panose="020B0303030403020204" pitchFamily="34" charset="0"/>
              </a:rPr>
              <a:t> into the memory at the address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rdi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4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rsi</a:t>
            </a:r>
            <a:r>
              <a:rPr lang="en-US" sz="2600" dirty="0">
                <a:latin typeface="Source Sans 3" panose="020B0303030403020204" pitchFamily="34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395840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4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		0x4(%rax,%r11,8),_____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48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4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 ______,0x1(%rbx,%rdx,4)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38941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191000" y="1166119"/>
            <a:ext cx="7924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at the address </a:t>
            </a:r>
            <a:br>
              <a:rPr lang="en-US" sz="2600" dirty="0">
                <a:latin typeface="Source Sans 3" panose="020B0303030403020204" pitchFamily="34" charset="0"/>
              </a:rPr>
            </a:b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8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%r11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0x4</a:t>
            </a:r>
            <a:r>
              <a:rPr lang="en-US" sz="2600" dirty="0">
                <a:latin typeface="Source Sans 3" panose="020B0303030403020204" pitchFamily="34" charset="0"/>
              </a:rPr>
              <a:t> into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destination</a:t>
            </a:r>
            <a:r>
              <a:rPr lang="en-US" sz="2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Source Sans 3" panose="020B0303030403020204" pitchFamily="34" charset="0"/>
              </a:rPr>
              <a:t>Copy the value from some </a:t>
            </a:r>
            <a:r>
              <a:rPr lang="en-US" sz="2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source</a:t>
            </a:r>
            <a:r>
              <a:rPr lang="en-US" sz="2600" dirty="0">
                <a:latin typeface="Source Sans 3" panose="020B0303030403020204" pitchFamily="34" charset="0"/>
              </a:rPr>
              <a:t> into the memory at the address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rbx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4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600" dirty="0">
                <a:latin typeface="Source Sans 3" panose="020B0303030403020204" pitchFamily="34" charset="0"/>
              </a:rPr>
              <a:t> %</a:t>
            </a:r>
            <a:r>
              <a:rPr lang="en-US" sz="2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rdx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600" dirty="0">
                <a:latin typeface="Source Sans 3" panose="020B0303030403020204" pitchFamily="34" charset="0"/>
              </a:rPr>
              <a:t> </a:t>
            </a:r>
            <a:r>
              <a:rPr lang="en-US" sz="2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</a:t>
            </a:r>
            <a:r>
              <a:rPr lang="en-US" sz="2600" dirty="0">
                <a:latin typeface="Source Sans 3" panose="020B0303030403020204" pitchFamily="34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166947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Most General Operand 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C8CCAF-5000-C24C-84B9-25F202517FDD}"/>
              </a:ext>
            </a:extLst>
          </p:cNvPr>
          <p:cNvSpPr/>
          <p:nvPr/>
        </p:nvSpPr>
        <p:spPr bwMode="auto">
          <a:xfrm>
            <a:off x="779350" y="1540855"/>
            <a:ext cx="10633299" cy="17434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s)</a:t>
            </a:r>
            <a: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</a:t>
            </a:r>
            <a:b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address 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]*s</a:t>
            </a:r>
            <a:endParaRPr lang="en-US" sz="5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6C523F4B-2292-484F-8C5B-7162B8A2998F}"/>
              </a:ext>
            </a:extLst>
          </p:cNvPr>
          <p:cNvSpPr/>
          <p:nvPr/>
        </p:nvSpPr>
        <p:spPr>
          <a:xfrm>
            <a:off x="456194" y="3472408"/>
            <a:ext cx="3338244" cy="1527829"/>
          </a:xfrm>
          <a:prstGeom prst="wedgeRectCallout">
            <a:avLst>
              <a:gd name="adj1" fmla="val 50177"/>
              <a:gd name="adj2" fmla="val -8552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t: pos/neg constant (if missing, = 0)</a:t>
            </a:r>
            <a:endParaRPr lang="en-US" sz="3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6C0361A4-1CA6-F146-945F-5C445CB3581F}"/>
              </a:ext>
            </a:extLst>
          </p:cNvPr>
          <p:cNvSpPr/>
          <p:nvPr/>
        </p:nvSpPr>
        <p:spPr>
          <a:xfrm>
            <a:off x="6934200" y="3472019"/>
            <a:ext cx="2895600" cy="999993"/>
          </a:xfrm>
          <a:prstGeom prst="wedgeRectCallout">
            <a:avLst>
              <a:gd name="adj1" fmla="val 41092"/>
              <a:gd name="adj2" fmla="val -10033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3200" dirty="0"/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72B8F2B8-4805-1044-BD07-4C709BB67286}"/>
              </a:ext>
            </a:extLst>
          </p:cNvPr>
          <p:cNvSpPr/>
          <p:nvPr/>
        </p:nvSpPr>
        <p:spPr>
          <a:xfrm>
            <a:off x="9067800" y="4637944"/>
            <a:ext cx="2971801" cy="1743481"/>
          </a:xfrm>
          <a:prstGeom prst="wedgeRectCallout">
            <a:avLst>
              <a:gd name="adj1" fmla="val 11653"/>
              <a:gd name="adj2" fmla="val -14877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Scale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 must be 1,2,4, or 8</a:t>
            </a:r>
            <a:b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</a:b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(if missing, = 1)</a:t>
            </a:r>
            <a:endParaRPr lang="en-US" sz="3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DF8B4D-E136-7445-80B9-20CEF52F04ED}"/>
              </a:ext>
            </a:extLst>
          </p:cNvPr>
          <p:cNvSpPr/>
          <p:nvPr/>
        </p:nvSpPr>
        <p:spPr>
          <a:xfrm>
            <a:off x="4565853" y="4509691"/>
            <a:ext cx="3060291" cy="9999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3200" dirty="0">
              <a:solidFill>
                <a:prstClr val="white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2D678E-C646-7C41-8BA4-C62717986991}"/>
              </a:ext>
            </a:extLst>
          </p:cNvPr>
          <p:cNvCxnSpPr>
            <a:cxnSpLocks/>
          </p:cNvCxnSpPr>
          <p:nvPr/>
        </p:nvCxnSpPr>
        <p:spPr>
          <a:xfrm flipV="1">
            <a:off x="6288243" y="3042376"/>
            <a:ext cx="398307" cy="14673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68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Practice: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What do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each of the following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mov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 instructions do</a:t>
            </a:r>
            <a:r>
              <a:rPr lang="en-US" dirty="0">
                <a:latin typeface="Source Sans 3" panose="020B0303030403020204" pitchFamily="34" charset="0"/>
              </a:rPr>
              <a:t>? For this problem, assume the value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</a:t>
            </a:r>
            <a:r>
              <a:rPr lang="en-US" dirty="0">
                <a:latin typeface="Source Sans 3" panose="020B0303030403020204" pitchFamily="34" charset="0"/>
              </a:rPr>
              <a:t> is stored in register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rcx</a:t>
            </a:r>
            <a:r>
              <a:rPr lang="en-US" dirty="0">
                <a:latin typeface="Source Sans 3" panose="020B0303030403020204" pitchFamily="34" charset="0"/>
              </a:rPr>
              <a:t>, the value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0x100</a:t>
            </a:r>
            <a:r>
              <a:rPr lang="en-US" dirty="0">
                <a:latin typeface="Source Sans 3" panose="020B0303030403020204" pitchFamily="34" charset="0"/>
              </a:rPr>
              <a:t> is stored in register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dirty="0">
                <a:latin typeface="Source Sans 3" panose="020B0303030403020204" pitchFamily="34" charset="0"/>
              </a:rPr>
              <a:t>, the value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0x3</a:t>
            </a:r>
            <a:r>
              <a:rPr lang="en-US" dirty="0">
                <a:latin typeface="Source Sans 3" panose="020B0303030403020204" pitchFamily="34" charset="0"/>
              </a:rPr>
              <a:t> is stored in register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rdx</a:t>
            </a:r>
            <a:r>
              <a:rPr lang="en-US" dirty="0">
                <a:latin typeface="Source Sans 3" panose="020B0303030403020204" pitchFamily="34" charset="0"/>
              </a:rPr>
              <a:t>, and value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0x11</a:t>
            </a:r>
            <a:r>
              <a:rPr lang="en-US" dirty="0">
                <a:latin typeface="Source Sans 3" panose="020B0303030403020204" pitchFamily="34" charset="0"/>
              </a:rPr>
              <a:t> is stored at address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0x10C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$0x42,0xfc(,%rcx,4)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(%rax,%rdx,4),%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rbx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75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Assembly: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00000000004005b6 &lt;</a:t>
            </a:r>
            <a:r>
              <a:rPr lang="en-US" sz="20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0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4005b6:   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      mov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  4005bb:    b8 00 00 00 00       mov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  4005c0:    eb 09               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    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jl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repz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 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39F0F2A-95F7-FA45-9DB8-1FB92D48FDF1}"/>
              </a:ext>
            </a:extLst>
          </p:cNvPr>
          <p:cNvSpPr/>
          <p:nvPr/>
        </p:nvSpPr>
        <p:spPr>
          <a:xfrm>
            <a:off x="6705600" y="1295401"/>
            <a:ext cx="5257800" cy="2285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Source Sans 3" panose="020B0303030403020204" pitchFamily="34" charset="0"/>
              </a:rPr>
              <a:t>We’re finally understanding some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real assembly</a:t>
            </a:r>
            <a:r>
              <a:rPr lang="en-US" sz="2000" dirty="0">
                <a:solidFill>
                  <a:schemeClr val="tx1"/>
                </a:solidFill>
                <a:latin typeface="Source Sans 3" panose="020B0303030403020204" pitchFamily="34" charset="0"/>
              </a:rPr>
              <a:t>! </a:t>
            </a:r>
            <a:r>
              <a:rPr lang="en-US" sz="2000" b="1" dirty="0">
                <a:solidFill>
                  <a:schemeClr val="tx1"/>
                </a:solidFill>
                <a:latin typeface="Source Sans 3" panose="020B0303030403020204" pitchFamily="34" charset="0"/>
              </a:rPr>
              <a:t>What makes sense at this point?</a:t>
            </a:r>
          </a:p>
          <a:p>
            <a:pPr algn="ctr"/>
            <a:endParaRPr lang="en-US" sz="2000" b="1" dirty="0">
              <a:solidFill>
                <a:schemeClr val="tx1"/>
              </a:solidFill>
              <a:latin typeface="Source Sans 3" panose="020B0303030403020204" pitchFamily="34" charset="0"/>
            </a:endParaRP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Source Sans 3" panose="020B0303030403020204" pitchFamily="34" charset="0"/>
              </a:rPr>
              <a:t>Registers store addresses and values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</a:t>
            </a:r>
            <a:r>
              <a:rPr lang="en-US" sz="2000" dirty="0">
                <a:solidFill>
                  <a:schemeClr val="tx1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sz="2000" b="1" dirty="0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</a:t>
            </a:r>
            <a:r>
              <a:rPr lang="en-US" sz="2000" dirty="0">
                <a:solidFill>
                  <a:schemeClr val="tx1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sz="2000" dirty="0">
                <a:solidFill>
                  <a:schemeClr val="tx1"/>
                </a:solidFill>
                <a:latin typeface="Source Sans 3" panose="020B0303030403020204" pitchFamily="34" charset="0"/>
              </a:rPr>
              <a:t> copies value from </a:t>
            </a:r>
            <a:r>
              <a:rPr lang="en-US" sz="2000" b="1" dirty="0" err="1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sz="2000" dirty="0">
                <a:solidFill>
                  <a:schemeClr val="tx1"/>
                </a:solidFill>
                <a:latin typeface="Source Sans 3" panose="020B0303030403020204" pitchFamily="34" charset="0"/>
              </a:rPr>
              <a:t> to </a:t>
            </a:r>
            <a:r>
              <a:rPr lang="en-US" sz="2000" b="1" dirty="0" err="1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endParaRPr lang="en-US" sz="2000" dirty="0">
              <a:solidFill>
                <a:schemeClr val="tx1"/>
              </a:solidFill>
              <a:latin typeface="Source Sans 3" panose="020B0303030403020204" pitchFamily="34" charset="0"/>
            </a:endParaRP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2000" b="1" dirty="0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(int)</a:t>
            </a:r>
            <a:r>
              <a:rPr lang="en-US" sz="2000" dirty="0">
                <a:solidFill>
                  <a:schemeClr val="tx1"/>
                </a:solidFill>
                <a:latin typeface="Source Sans 3" panose="020B0303030403020204" pitchFamily="34" charset="0"/>
              </a:rPr>
              <a:t> is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4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Source Sans 3" panose="020B0303030403020204" pitchFamily="34" charset="0"/>
              </a:rPr>
              <a:t>Instructions executed sequentially by default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1EAED1-A882-DD42-B029-DBECC2B2E581}"/>
              </a:ext>
            </a:extLst>
          </p:cNvPr>
          <p:cNvSpPr/>
          <p:nvPr/>
        </p:nvSpPr>
        <p:spPr bwMode="auto">
          <a:xfrm>
            <a:off x="685800" y="5796070"/>
            <a:ext cx="3657600" cy="83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We’ll come back to this example in future lectures!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4EA53-8093-C067-70CE-B8C5AF718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2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F9C1F-B0A9-E14E-AAE1-0DD524A2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From Assembly to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F3E78-1788-3642-B4D0-EB7D0E4E7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Spend a few minutes thinking about where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Source Sans 3" panose="020B0303030403020204" pitchFamily="34" charset="0"/>
              </a:rPr>
              <a:t> instruction might come into play. 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What line of C might compile to each of the following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  <a:p>
            <a:r>
              <a:rPr lang="en-US" dirty="0">
                <a:latin typeface="Source Sans 3" panose="020B0303030403020204" pitchFamily="34" charset="0"/>
              </a:rPr>
              <a:t>Examples: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    $0x0,%rdx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    $0x42,(%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 (%rdi,%rcx,8),%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A6EC85-3777-9A45-A5F7-B5BAA02C76E0}"/>
              </a:ext>
            </a:extLst>
          </p:cNvPr>
          <p:cNvSpPr/>
          <p:nvPr/>
        </p:nvSpPr>
        <p:spPr bwMode="auto">
          <a:xfrm>
            <a:off x="4000500" y="5284974"/>
            <a:ext cx="4191000" cy="1207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Indirect addressing is essentially pointer arithmetic and dereference.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62A9C9-15BF-C6DC-4388-3290850A4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EBE564-213B-C064-9A27-6E065A351E93}"/>
              </a:ext>
            </a:extLst>
          </p:cNvPr>
          <p:cNvSpPr txBox="1"/>
          <p:nvPr/>
        </p:nvSpPr>
        <p:spPr>
          <a:xfrm>
            <a:off x="8382000" y="2667000"/>
            <a:ext cx="2547492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long y = 0;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F7DDAA-2EB8-C440-29C1-AC540A42AFEC}"/>
              </a:ext>
            </a:extLst>
          </p:cNvPr>
          <p:cNvSpPr txBox="1"/>
          <p:nvPr/>
        </p:nvSpPr>
        <p:spPr>
          <a:xfrm>
            <a:off x="7844994" y="3227691"/>
            <a:ext cx="3621505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long offset = y;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59CA1-740C-DB93-A0A8-B28C5A0C39A1}"/>
              </a:ext>
            </a:extLst>
          </p:cNvPr>
          <p:cNvSpPr txBox="1"/>
          <p:nvPr/>
        </p:nvSpPr>
        <p:spPr>
          <a:xfrm>
            <a:off x="8286794" y="3707822"/>
            <a:ext cx="2762296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en-US" sz="2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 = 66;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5CD571-EB76-7EF7-F01F-D7A74E120F44}"/>
              </a:ext>
            </a:extLst>
          </p:cNvPr>
          <p:cNvSpPr txBox="1"/>
          <p:nvPr/>
        </p:nvSpPr>
        <p:spPr>
          <a:xfrm>
            <a:off x="7261787" y="4218546"/>
            <a:ext cx="4695517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long w = </a:t>
            </a:r>
            <a:r>
              <a:rPr lang="en-US" sz="2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[offset];</a:t>
            </a:r>
          </a:p>
        </p:txBody>
      </p:sp>
    </p:spTree>
    <p:extLst>
      <p:ext uri="{BB962C8B-B14F-4D97-AF65-F5344CB8AC3E}">
        <p14:creationId xmlns:p14="http://schemas.microsoft.com/office/powerpoint/2010/main" val="272257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br>
              <a:rPr lang="en-US" dirty="0"/>
            </a:br>
            <a:r>
              <a:rPr lang="en-US" dirty="0"/>
              <a:t>	</a:t>
            </a:r>
          </a:p>
          <a:p>
            <a:pPr marL="0" indent="0">
              <a:buNone/>
              <a:tabLst>
                <a:tab pos="6843713" algn="l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 1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D4C05D-921E-A546-8A27-7398194D638C}"/>
              </a:ext>
            </a:extLst>
          </p:cNvPr>
          <p:cNvSpPr txBox="1"/>
          <p:nvPr/>
        </p:nvSpPr>
        <p:spPr>
          <a:xfrm>
            <a:off x="8496101" y="5620018"/>
            <a:ext cx="2817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Try subbing in &lt;x&gt; and &lt;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ptr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&gt; with actual values, like 4 and 0x7fff80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9C5E94-053C-2329-7A60-28A5EA3D5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4634289"/>
            <a:ext cx="958502" cy="8333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CC86BE-9767-E11F-5BB9-910B49D914FF}"/>
              </a:ext>
            </a:extLst>
          </p:cNvPr>
          <p:cNvSpPr txBox="1"/>
          <p:nvPr/>
        </p:nvSpPr>
        <p:spPr>
          <a:xfrm>
            <a:off x="5647599" y="1690510"/>
            <a:ext cx="64120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chemeClr val="accent2"/>
                </a:solidFill>
              </a:rPr>
              <a:t>1.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mystery line compiles to this assembly</a:t>
            </a:r>
          </a:p>
          <a:p>
            <a:pPr algn="l"/>
            <a:r>
              <a:rPr lang="en-US" sz="2800" dirty="0">
                <a:solidFill>
                  <a:schemeClr val="accent2"/>
                </a:solidFill>
              </a:rPr>
              <a:t>2.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registers hold these values</a:t>
            </a:r>
          </a:p>
        </p:txBody>
      </p:sp>
    </p:spTree>
    <p:extLst>
      <p:ext uri="{BB962C8B-B14F-4D97-AF65-F5344CB8AC3E}">
        <p14:creationId xmlns:p14="http://schemas.microsoft.com/office/powerpoint/2010/main" val="410123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4" grpId="0"/>
      <p:bldP spid="15" grpId="0" animBg="1"/>
      <p:bldP spid="16" grpId="0"/>
      <p:bldP spid="3" grpId="0"/>
      <p:bldP spid="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br>
              <a:rPr lang="en-US" dirty="0"/>
            </a:b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 1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4343400" y="3678709"/>
            <a:ext cx="1959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x;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686075-E9EA-8A43-8141-EA8338D7EF0E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17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</a:t>
            </a:r>
            <a:r>
              <a:rPr lang="en-US" dirty="0"/>
              <a:t>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 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C09EF070-7CF0-654B-A927-9004FF722136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223974-BDD1-974E-961D-A8A66FF9D1CB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C019C3EC-6DD2-FA46-8EF9-038E4BEB04E1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F06FE6-7D7C-C94F-A2C3-D897ACBE396B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919AA2-0CE7-CECB-FDF2-6CAE9BC09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8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 </a:t>
            </a:r>
            <a:r>
              <a:rPr lang="en-US" dirty="0"/>
              <a:t>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 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E2BB673-934E-0840-AE7F-4776ADED5846}"/>
              </a:ext>
            </a:extLst>
          </p:cNvPr>
          <p:cNvSpPr/>
          <p:nvPr/>
        </p:nvSpPr>
        <p:spPr>
          <a:xfrm>
            <a:off x="6057900" y="2461334"/>
            <a:ext cx="452239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[3];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+ 3);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y);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88DCD-2E67-DF46-A4F6-F7BA7483CA2C}"/>
              </a:ext>
            </a:extLst>
          </p:cNvPr>
          <p:cNvSpPr txBox="1"/>
          <p:nvPr/>
        </p:nvSpPr>
        <p:spPr>
          <a:xfrm>
            <a:off x="8918171" y="3991802"/>
            <a:ext cx="3045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assume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long y = 3;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declared earlier</a:t>
            </a: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9D3B71-9E60-EC45-A427-3B9F41BA2D49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3C3D43-28F9-944D-8EBC-0CEBC8C56B7D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88861D45-F5C3-D146-9FE4-9E111ADCAFA8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B488C5-B37D-CD4E-97FD-EE81FEEAE999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DE9A8ADC-371A-CB47-93F3-5B725A35F5DC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D334BC-3138-CC44-8441-32C1C20FAE1A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5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2;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 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7DF09F-ED09-C2BA-9823-C1FA97FA6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5" grpId="0" animBg="1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2;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 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6096000" y="2932093"/>
            <a:ext cx="35365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str[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= 'c';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*(str + i) = 'c';</a:t>
            </a:r>
          </a:p>
        </p:txBody>
      </p:sp>
    </p:spTree>
    <p:extLst>
      <p:ext uri="{BB962C8B-B14F-4D97-AF65-F5344CB8AC3E}">
        <p14:creationId xmlns:p14="http://schemas.microsoft.com/office/powerpoint/2010/main" val="61153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Bonus: Sneak peek into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objdump</a:t>
            </a:r>
            <a:r>
              <a:rPr lang="en-US" dirty="0"/>
              <a:t> of a C function,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200949"/>
              </p:ext>
            </p:extLst>
          </p:nvPr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325243"/>
              </p:ext>
            </p:extLst>
          </p:nvPr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864F64-7CD3-574C-B48C-5423E05EC746}"/>
              </a:ext>
            </a:extLst>
          </p:cNvPr>
          <p:cNvSpPr/>
          <p:nvPr/>
        </p:nvSpPr>
        <p:spPr>
          <a:xfrm>
            <a:off x="193572" y="3976537"/>
            <a:ext cx="4654033" cy="181588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does this function do?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C code could have generated this assembly?</a:t>
            </a:r>
          </a:p>
          <a:p>
            <a:pPr algn="l">
              <a:buClr>
                <a:schemeClr val="accent2"/>
              </a:buClr>
            </a:pPr>
            <a:r>
              <a:rPr lang="en-US" sz="2000" dirty="0">
                <a:latin typeface="+mn-lt"/>
              </a:rPr>
              <a:t>(Hints: make up C variable names as needed, assume all regs 64-bit)</a:t>
            </a:r>
            <a:endParaRPr lang="en-US" sz="2400" b="1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53332-82D1-63E6-311B-CE3D057D7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2BA04E6-6C0E-CD38-42D9-941DEECA0837}"/>
              </a:ext>
            </a:extLst>
          </p:cNvPr>
          <p:cNvSpPr txBox="1"/>
          <p:nvPr/>
        </p:nvSpPr>
        <p:spPr>
          <a:xfrm>
            <a:off x="7923859" y="5117486"/>
            <a:ext cx="717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x-non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charset="0"/>
              </a:rPr>
              <a:t>1000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3303AC-6B6E-BE7C-A5B6-D613F3D3C08D}"/>
              </a:ext>
            </a:extLst>
          </p:cNvPr>
          <p:cNvSpPr txBox="1"/>
          <p:nvPr/>
        </p:nvSpPr>
        <p:spPr>
          <a:xfrm>
            <a:off x="10287000" y="5130022"/>
            <a:ext cx="660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x-non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charset="0"/>
              </a:rPr>
              <a:t>42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3" grpId="0" animBg="1"/>
      <p:bldP spid="14" grpId="0" animBg="1"/>
      <p:bldP spid="15" grpId="0"/>
      <p:bldP spid="16" grpId="0" animBg="1"/>
      <p:bldP spid="17" grpId="0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Bonus: Sneak peek into next week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objdump</a:t>
            </a:r>
            <a:r>
              <a:rPr lang="en-US" dirty="0"/>
              <a:t> of a C function,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080846"/>
              </p:ext>
            </p:extLst>
          </p:nvPr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/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BBEEDA-B70D-AE62-446E-C077C7B1F166}"/>
              </a:ext>
            </a:extLst>
          </p:cNvPr>
          <p:cNvSpPr txBox="1"/>
          <p:nvPr/>
        </p:nvSpPr>
        <p:spPr>
          <a:xfrm>
            <a:off x="7923859" y="5117486"/>
            <a:ext cx="717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x-non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charset="0"/>
              </a:rPr>
              <a:t>1000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84BE48-2BE9-084E-42B1-F6862BAE4316}"/>
              </a:ext>
            </a:extLst>
          </p:cNvPr>
          <p:cNvSpPr txBox="1"/>
          <p:nvPr/>
        </p:nvSpPr>
        <p:spPr>
          <a:xfrm>
            <a:off x="10287000" y="5130022"/>
            <a:ext cx="660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x-non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charset="0"/>
              </a:rPr>
              <a:t>42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F73AF7-48F0-43D5-2658-AB772E85D149}"/>
              </a:ext>
            </a:extLst>
          </p:cNvPr>
          <p:cNvSpPr txBox="1"/>
          <p:nvPr/>
        </p:nvSpPr>
        <p:spPr>
          <a:xfrm>
            <a:off x="403769" y="3858864"/>
            <a:ext cx="68338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void foo(long 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xp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long 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yp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b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long a = 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xp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b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long b = 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yp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b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yp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a;</a:t>
            </a:r>
            <a:b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xp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b;</a:t>
            </a:r>
            <a:b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5831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14290</TotalTime>
  <Words>1946</Words>
  <Application>Microsoft Macintosh PowerPoint</Application>
  <PresentationFormat>Widescreen</PresentationFormat>
  <Paragraphs>275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Andale Mono</vt:lpstr>
      <vt:lpstr>Arial</vt:lpstr>
      <vt:lpstr>Calibri</vt:lpstr>
      <vt:lpstr>Consolas</vt:lpstr>
      <vt:lpstr>Courier New</vt:lpstr>
      <vt:lpstr>Source Code Pro</vt:lpstr>
      <vt:lpstr>Source Sans 3</vt:lpstr>
      <vt:lpstr>Tahoma</vt:lpstr>
      <vt:lpstr>Verdana</vt:lpstr>
      <vt:lpstr>Default Design</vt:lpstr>
      <vt:lpstr>CS107 Lecture 15 Introduction to Assembly, Take II</vt:lpstr>
      <vt:lpstr>Move Operations</vt:lpstr>
      <vt:lpstr>Operand Forms: Immediate</vt:lpstr>
      <vt:lpstr>Operand Forms: Registers</vt:lpstr>
      <vt:lpstr>Operand Forms: Absolute Addresses</vt:lpstr>
      <vt:lpstr>Practice: Operand Forms</vt:lpstr>
      <vt:lpstr>Operand Forms: Indirect</vt:lpstr>
      <vt:lpstr>Operand Forms: Base + Displacement</vt:lpstr>
      <vt:lpstr>Operand Forms: Indexed</vt:lpstr>
      <vt:lpstr>Operand Forms: Indexed</vt:lpstr>
      <vt:lpstr>Practice: Operand Forms</vt:lpstr>
      <vt:lpstr>Operand Forms: Scaled Indexed</vt:lpstr>
      <vt:lpstr>Operand Forms: Scaled Indexed</vt:lpstr>
      <vt:lpstr>Most General Operand Form</vt:lpstr>
      <vt:lpstr>Practice: Operand Forms</vt:lpstr>
      <vt:lpstr>Baby’s First Assembly: Revisited</vt:lpstr>
      <vt:lpstr>From Assembly to C</vt:lpstr>
      <vt:lpstr>Extra Practice 1</vt:lpstr>
      <vt:lpstr>Extra Practice 1</vt:lpstr>
      <vt:lpstr>Extra Practice 2</vt:lpstr>
      <vt:lpstr>Extra Practice 2</vt:lpstr>
      <vt:lpstr>Extra Practice 3</vt:lpstr>
      <vt:lpstr>Extra Practice 3</vt:lpstr>
      <vt:lpstr>Bonus: Sneak peek into next week</vt:lpstr>
      <vt:lpstr>Bonus: Sneak peek into 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1660</cp:revision>
  <cp:lastPrinted>2024-10-25T16:40:26Z</cp:lastPrinted>
  <dcterms:created xsi:type="dcterms:W3CDTF">2008-06-28T20:57:21Z</dcterms:created>
  <dcterms:modified xsi:type="dcterms:W3CDTF">2026-02-09T17:53:11Z</dcterms:modified>
</cp:coreProperties>
</file>