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669" r:id="rId3"/>
    <p:sldId id="782" r:id="rId4"/>
    <p:sldId id="671" r:id="rId5"/>
    <p:sldId id="673" r:id="rId6"/>
    <p:sldId id="779" r:id="rId7"/>
    <p:sldId id="780" r:id="rId8"/>
    <p:sldId id="855" r:id="rId9"/>
    <p:sldId id="683" r:id="rId10"/>
    <p:sldId id="774" r:id="rId11"/>
    <p:sldId id="684" r:id="rId12"/>
    <p:sldId id="849" r:id="rId13"/>
    <p:sldId id="685" r:id="rId14"/>
    <p:sldId id="687" r:id="rId1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Data and register sizes" id="{CAE0ADBA-D71D-6F45-8037-713D8A08BEB0}">
          <p14:sldIdLst>
            <p14:sldId id="669"/>
            <p14:sldId id="782"/>
            <p14:sldId id="671"/>
            <p14:sldId id="673"/>
            <p14:sldId id="779"/>
            <p14:sldId id="780"/>
            <p14:sldId id="855"/>
          </p14:sldIdLst>
        </p14:section>
        <p14:section name="lea" id="{6985C355-2F7D-0240-9FFA-36A0EC93D874}">
          <p14:sldIdLst>
            <p14:sldId id="683"/>
            <p14:sldId id="774"/>
            <p14:sldId id="684"/>
            <p14:sldId id="849"/>
          </p14:sldIdLst>
        </p14:section>
        <p14:section name="Arith + Logic" id="{B0DAF500-79B0-4F48-AD09-5D010255323B}">
          <p14:sldIdLst>
            <p14:sldId id="685"/>
            <p14:sldId id="687"/>
          </p14:sldIdLst>
        </p14:section>
        <p14:section name="Practice" id="{1097BD26-3C58-144C-8C5B-6ECBE0A2DE4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2"/>
    <a:srgbClr val="0432FF"/>
    <a:srgbClr val="4472C4"/>
    <a:srgbClr val="F8F8F8"/>
    <a:srgbClr val="D27BD6"/>
    <a:srgbClr val="D62ED6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16" autoAdjust="0"/>
    <p:restoredTop sz="86986" autoAdjust="0"/>
  </p:normalViewPr>
  <p:slideViewPr>
    <p:cSldViewPr>
      <p:cViewPr varScale="1">
        <p:scale>
          <a:sx n="105" d="100"/>
          <a:sy n="105" d="100"/>
        </p:scale>
        <p:origin x="68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7229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1288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9189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51854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16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Assembly: Arithmetic and Logic Operations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842D035-8B5D-964F-0B64-241C771C5D3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B&amp;O 3.5-3.6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5EC29-429E-4744-89CA-8DCFB76DB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Data sizes in assembly use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slightly different names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byte</a:t>
            </a:r>
            <a:r>
              <a:rPr lang="en-US" dirty="0">
                <a:latin typeface="Source Sans 3" panose="020B0303030403020204" pitchFamily="34" charset="0"/>
              </a:rPr>
              <a:t> is 1 byte.</a:t>
            </a:r>
          </a:p>
          <a:p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word</a:t>
            </a:r>
            <a:r>
              <a:rPr lang="en-US" dirty="0">
                <a:latin typeface="Source Sans 3" panose="020B0303030403020204" pitchFamily="34" charset="0"/>
              </a:rPr>
              <a:t> is 2 bytes.</a:t>
            </a:r>
          </a:p>
          <a:p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double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word</a:t>
            </a:r>
            <a:r>
              <a:rPr lang="en-US" dirty="0">
                <a:latin typeface="Source Sans 3" panose="020B0303030403020204" pitchFamily="34" charset="0"/>
              </a:rPr>
              <a:t> is 4 bytes.</a:t>
            </a:r>
          </a:p>
          <a:p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quad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word</a:t>
            </a:r>
            <a:r>
              <a:rPr lang="en-US" dirty="0">
                <a:latin typeface="Source Sans 3" panose="020B0303030403020204" pitchFamily="34" charset="0"/>
              </a:rPr>
              <a:t> is 8 bytes.</a:t>
            </a:r>
            <a:endParaRPr lang="en-US" sz="20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Assembly instructions—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most often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, but others as well</a:t>
            </a:r>
            <a:r>
              <a:rPr lang="en-US" dirty="0">
                <a:latin typeface="Source Sans 3" panose="020B0303030403020204" pitchFamily="34" charset="0"/>
              </a:rPr>
              <a:t>—use suffixes to specify the size of the data being moved or manipulated.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</a:t>
            </a:r>
            <a:r>
              <a:rPr lang="en-US" dirty="0">
                <a:latin typeface="Source Sans 3" panose="020B0303030403020204" pitchFamily="34" charset="0"/>
              </a:rPr>
              <a:t> means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byte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w</a:t>
            </a:r>
            <a:r>
              <a:rPr lang="en-US" dirty="0">
                <a:latin typeface="Source Sans 3" panose="020B0303030403020204" pitchFamily="34" charset="0"/>
              </a:rPr>
              <a:t> means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word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</a:t>
            </a:r>
            <a:r>
              <a:rPr lang="en-US" dirty="0">
                <a:latin typeface="Source Sans 3" panose="020B0303030403020204" pitchFamily="34" charset="0"/>
              </a:rPr>
              <a:t> means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double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word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q</a:t>
            </a:r>
            <a:r>
              <a:rPr lang="en-US" dirty="0">
                <a:latin typeface="Source Sans 3" panose="020B0303030403020204" pitchFamily="34" charset="0"/>
              </a:rPr>
              <a:t> means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quad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word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49DE38-3397-E34A-BA0A-5F28BB4E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Data Sizes: Not Everything is Eight Bytes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A74D1B-869A-9920-D469-A5B5B07DE7A3}"/>
              </a:ext>
            </a:extLst>
          </p:cNvPr>
          <p:cNvSpPr txBox="1"/>
          <p:nvPr/>
        </p:nvSpPr>
        <p:spPr>
          <a:xfrm>
            <a:off x="4800600" y="2201189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On early x86 processors, a "word" referred to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natural register size</a:t>
            </a:r>
            <a:r>
              <a:rPr lang="en-US" dirty="0">
                <a:latin typeface="Source Sans 3" panose="020B0303030403020204" pitchFamily="34" charset="0"/>
              </a:rPr>
              <a:t> of 16 bits. 32-bit and 64-bit architectures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retained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association</a:t>
            </a:r>
            <a:r>
              <a:rPr lang="en-US" dirty="0">
                <a:latin typeface="Source Sans 3" panose="020B0303030403020204" pitchFamily="34" charset="0"/>
              </a:rPr>
              <a:t>—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word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two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bytes</a:t>
            </a:r>
            <a:r>
              <a:rPr lang="en-US" dirty="0">
                <a:latin typeface="Source Sans 3" panose="020B0303030403020204" pitchFamily="34" charset="0"/>
              </a:rPr>
              <a:t> became synonymous—and introduced "double word" and "quad word" as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 extensions</a:t>
            </a:r>
            <a:r>
              <a:rPr lang="en-US" dirty="0">
                <a:latin typeface="Source Sans 3" panose="020B0303030403020204" pitchFamily="34" charset="0"/>
              </a:rPr>
              <a:t> to the word.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2B7931-65FC-92E7-D2D9-EB93E50CDE68}"/>
              </a:ext>
            </a:extLst>
          </p:cNvPr>
          <p:cNvSpPr txBox="1"/>
          <p:nvPr/>
        </p:nvSpPr>
        <p:spPr>
          <a:xfrm>
            <a:off x="6477000" y="5075872"/>
            <a:ext cx="45514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movb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$0x41, %al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subb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$1, 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)</a:t>
            </a: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xorw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%dx, %dx</a:t>
            </a: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leaq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(%rdi,%rsi,8),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pushq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rbp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B5E644-5A4D-63C6-C69C-9223FC86498F}"/>
              </a:ext>
            </a:extLst>
          </p:cNvPr>
          <p:cNvSpPr txBox="1"/>
          <p:nvPr/>
        </p:nvSpPr>
        <p:spPr>
          <a:xfrm>
            <a:off x="6057900" y="4757703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Examples:</a:t>
            </a:r>
          </a:p>
        </p:txBody>
      </p:sp>
    </p:spTree>
    <p:extLst>
      <p:ext uri="{BB962C8B-B14F-4D97-AF65-F5344CB8AC3E}">
        <p14:creationId xmlns:p14="http://schemas.microsoft.com/office/powerpoint/2010/main" val="59319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E93D-324E-534C-A68D-0B5544DF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Registers and </a:t>
            </a:r>
            <a:r>
              <a:rPr lang="en-US" dirty="0" err="1">
                <a:latin typeface="Source Sans 3" panose="020B0303030403020204" pitchFamily="34" charset="0"/>
              </a:rPr>
              <a:t>Subregisters</a:t>
            </a: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D4FA72-044B-6242-93D1-78D2549AA7F2}"/>
              </a:ext>
            </a:extLst>
          </p:cNvPr>
          <p:cNvSpPr txBox="1"/>
          <p:nvPr/>
        </p:nvSpPr>
        <p:spPr>
          <a:xfrm>
            <a:off x="489054" y="1167580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Bit: 63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D7A2DD-9656-5744-A0E7-93C1A7D901A6}"/>
              </a:ext>
            </a:extLst>
          </p:cNvPr>
          <p:cNvSpPr txBox="1"/>
          <p:nvPr/>
        </p:nvSpPr>
        <p:spPr>
          <a:xfrm>
            <a:off x="11427265" y="1169211"/>
            <a:ext cx="322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F8D730-2AB2-264A-A69B-B3B8586B5170}"/>
              </a:ext>
            </a:extLst>
          </p:cNvPr>
          <p:cNvSpPr txBox="1"/>
          <p:nvPr/>
        </p:nvSpPr>
        <p:spPr>
          <a:xfrm>
            <a:off x="10097631" y="116921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692B79-45FE-094B-A763-E87375D27809}"/>
              </a:ext>
            </a:extLst>
          </p:cNvPr>
          <p:cNvSpPr txBox="1"/>
          <p:nvPr/>
        </p:nvSpPr>
        <p:spPr>
          <a:xfrm>
            <a:off x="8764104" y="1169366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15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D90828-71B0-484D-A485-945AC9BAB1A8}"/>
              </a:ext>
            </a:extLst>
          </p:cNvPr>
          <p:cNvSpPr txBox="1"/>
          <p:nvPr/>
        </p:nvSpPr>
        <p:spPr>
          <a:xfrm>
            <a:off x="6040934" y="1159224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31</a:t>
            </a:r>
          </a:p>
        </p:txBody>
      </p:sp>
      <p:grpSp>
        <p:nvGrpSpPr>
          <p:cNvPr id="11" name="Group 10" descr="%rax is a 64-bit register; its least significant 32 bits also represent the 32-bit register %eax.  Its least significant 16 bits represent the 16-bit register %ax.  And its least significant 8 bits represent the 8 bit register %al.">
            <a:extLst>
              <a:ext uri="{FF2B5EF4-FFF2-40B4-BE49-F238E27FC236}">
                <a16:creationId xmlns:a16="http://schemas.microsoft.com/office/drawing/2014/main" id="{36D1C561-374B-EA43-A121-1C2CECEE3DB8}"/>
              </a:ext>
            </a:extLst>
          </p:cNvPr>
          <p:cNvGrpSpPr/>
          <p:nvPr/>
        </p:nvGrpSpPr>
        <p:grpSpPr>
          <a:xfrm>
            <a:off x="571500" y="1561493"/>
            <a:ext cx="11049000" cy="724507"/>
            <a:chOff x="533400" y="1524000"/>
            <a:chExt cx="11049000" cy="990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DDC0BA-CA1E-9543-BD4D-5A80AD7B96F0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rax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875348-156B-3849-9BF0-813E324FCD3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eax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5C4B18-C79D-9747-906B-FD300E3472C3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%ax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1BCB21-3113-C84B-8308-F3E4CB8F2E48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%al</a:t>
              </a:r>
            </a:p>
          </p:txBody>
        </p:sp>
      </p:grpSp>
      <p:grpSp>
        <p:nvGrpSpPr>
          <p:cNvPr id="39" name="Group 38" descr="%rbx is a 64-bit register; its least significant 32 bits also represent the 32-bit register %ebx.  Its least significant 16 bits represent the 16-bit register %bx.  And its least significant 8 bits represent the 8 bit register %bl.">
            <a:extLst>
              <a:ext uri="{FF2B5EF4-FFF2-40B4-BE49-F238E27FC236}">
                <a16:creationId xmlns:a16="http://schemas.microsoft.com/office/drawing/2014/main" id="{53F68E53-1A5B-964E-B73F-4AB3969ADB23}"/>
              </a:ext>
            </a:extLst>
          </p:cNvPr>
          <p:cNvGrpSpPr/>
          <p:nvPr/>
        </p:nvGrpSpPr>
        <p:grpSpPr>
          <a:xfrm>
            <a:off x="571500" y="2346647"/>
            <a:ext cx="11049000" cy="724507"/>
            <a:chOff x="533400" y="1524000"/>
            <a:chExt cx="11049000" cy="9906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4A5766-8083-B241-BA66-C16CC265E145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rbx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6F9705-EE36-6E41-9D62-705E6B3C1C44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ebx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31A2487-7738-9B45-A9C2-A59D0E7AD43D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%bx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92CAA51-974A-CC4B-BCEE-A8C697066A6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%bl</a:t>
              </a:r>
            </a:p>
          </p:txBody>
        </p:sp>
      </p:grpSp>
      <p:grpSp>
        <p:nvGrpSpPr>
          <p:cNvPr id="59" name="Group 58" descr="%rcx is a 64-bit register; its least significant 32 bits also represent the 32-bit register %ecx.  Its least significant 16 bits represent the 16-bit register %cx.  And its least significant 8 bits represent the 8 bit register %cl.">
            <a:extLst>
              <a:ext uri="{FF2B5EF4-FFF2-40B4-BE49-F238E27FC236}">
                <a16:creationId xmlns:a16="http://schemas.microsoft.com/office/drawing/2014/main" id="{7A58D518-03F2-E84E-ABE7-2077B27F2F14}"/>
              </a:ext>
            </a:extLst>
          </p:cNvPr>
          <p:cNvGrpSpPr/>
          <p:nvPr/>
        </p:nvGrpSpPr>
        <p:grpSpPr>
          <a:xfrm>
            <a:off x="571500" y="3144091"/>
            <a:ext cx="11049000" cy="724507"/>
            <a:chOff x="533400" y="1524000"/>
            <a:chExt cx="11049000" cy="9906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D926159-D6C4-D84E-A806-36B4CA17B9A3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rcx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8DBFDA-B9ED-7E4A-AAE3-3485767F55A5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ecx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D07C4C4-F41D-C54E-A3B3-26664219C50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%cx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1994642-8C91-8F4E-B482-DC9CCD096BE7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%cl</a:t>
              </a:r>
            </a:p>
          </p:txBody>
        </p:sp>
      </p:grpSp>
      <p:grpSp>
        <p:nvGrpSpPr>
          <p:cNvPr id="64" name="Group 63" descr="%rdx is a 64-bit register; its least significant 32 bits also represent the 32-bit register %edx.  Its least significant 16 bits represent the 16-bit register %dx.  And its least significant 8 bits represent the 8 bit register %dl.">
            <a:extLst>
              <a:ext uri="{FF2B5EF4-FFF2-40B4-BE49-F238E27FC236}">
                <a16:creationId xmlns:a16="http://schemas.microsoft.com/office/drawing/2014/main" id="{286BDC21-6FEF-AF47-B55E-72ACC733F0AF}"/>
              </a:ext>
            </a:extLst>
          </p:cNvPr>
          <p:cNvGrpSpPr/>
          <p:nvPr/>
        </p:nvGrpSpPr>
        <p:grpSpPr>
          <a:xfrm>
            <a:off x="571500" y="3929245"/>
            <a:ext cx="11049000" cy="724507"/>
            <a:chOff x="533400" y="1524000"/>
            <a:chExt cx="11049000" cy="99060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22C5FA3-4EF3-0E47-B348-EFF2960C6E32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rdx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420424-DCBE-F14E-91BB-C02A1664131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edx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B2D05A-459D-A341-A59C-0AA93635690F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%dx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B4EC5B-B77E-B041-AC36-8D6AE6157FA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%dl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E41F92-6E6A-D9EE-AFDB-CBBE54BAC187}"/>
              </a:ext>
            </a:extLst>
          </p:cNvPr>
          <p:cNvSpPr txBox="1"/>
          <p:nvPr/>
        </p:nvSpPr>
        <p:spPr>
          <a:xfrm>
            <a:off x="604603" y="4883168"/>
            <a:ext cx="110589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3" panose="020B0303030403020204" pitchFamily="34" charset="0"/>
              </a:rPr>
              <a:t>The 64-bit registers use an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r-prefix</a:t>
            </a:r>
            <a:r>
              <a:rPr lang="en-US" sz="2000" dirty="0">
                <a:latin typeface="Source Sans 3" panose="020B0303030403020204" pitchFamily="34" charset="0"/>
              </a:rPr>
              <a:t>: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2000" dirty="0">
                <a:latin typeface="Source Sans 3" panose="020B0303030403020204" pitchFamily="34" charset="0"/>
              </a:rPr>
              <a:t>,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sz="2000" dirty="0">
                <a:latin typeface="Source Sans 3" panose="020B0303030403020204" pitchFamily="34" charset="0"/>
              </a:rPr>
              <a:t>,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sz="2000" dirty="0">
                <a:latin typeface="Source Sans 3" panose="020B0303030403020204" pitchFamily="34" charset="0"/>
              </a:rPr>
              <a:t>,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sz="2000" dirty="0">
                <a:latin typeface="Source Sans 3" panose="020B0303030403020204" pitchFamily="34" charset="0"/>
              </a:rPr>
              <a:t>, and so 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3" panose="020B0303030403020204" pitchFamily="34" charset="0"/>
              </a:rPr>
              <a:t>The lower portions reuse older names: the low 32 bits use an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e-prefix</a:t>
            </a:r>
            <a:r>
              <a:rPr lang="en-US" sz="2000" dirty="0">
                <a:latin typeface="Source Sans 3" panose="020B0303030403020204" pitchFamily="34" charset="0"/>
              </a:rPr>
              <a:t> (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eax</a:t>
            </a:r>
            <a:r>
              <a:rPr lang="en-US" sz="2000" dirty="0">
                <a:latin typeface="Source Sans 3" panose="020B0303030403020204" pitchFamily="34" charset="0"/>
              </a:rPr>
              <a:t>), the low 16 bits use the original names (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%ax</a:t>
            </a:r>
            <a:r>
              <a:rPr lang="en-US" sz="2000" dirty="0">
                <a:latin typeface="Source Sans 3" panose="020B0303030403020204" pitchFamily="34" charset="0"/>
              </a:rPr>
              <a:t>), and the low 8 bits use an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l-suffix</a:t>
            </a:r>
            <a:r>
              <a:rPr lang="en-US" sz="2000" dirty="0">
                <a:latin typeface="Source Sans 3" panose="020B0303030403020204" pitchFamily="34" charset="0"/>
              </a:rPr>
              <a:t> (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%al</a:t>
            </a:r>
            <a:r>
              <a:rPr lang="en-US" sz="2000" dirty="0">
                <a:latin typeface="Source Sans 3" panose="020B0303030403020204" pitchFamily="34" charset="0"/>
              </a:rPr>
              <a:t>).</a:t>
            </a:r>
          </a:p>
          <a:p>
            <a:pPr marL="285750" indent="-28575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same subdivision applies to the other general-purpose registers</a:t>
            </a:r>
            <a:r>
              <a:rPr lang="en-US" sz="2000" dirty="0">
                <a:latin typeface="Source Sans 3" panose="020B0303030403020204" pitchFamily="34" charset="0"/>
              </a:rPr>
              <a:t> (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sz="2000" dirty="0">
                <a:latin typeface="Source Sans 3" panose="020B0303030403020204" pitchFamily="34" charset="0"/>
              </a:rPr>
              <a:t>,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sz="2000" dirty="0">
                <a:latin typeface="Source Sans 3" panose="020B0303030403020204" pitchFamily="34" charset="0"/>
              </a:rPr>
              <a:t>,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rbp</a:t>
            </a:r>
            <a:r>
              <a:rPr lang="en-US" sz="2000" dirty="0">
                <a:latin typeface="Source Sans 3" panose="020B0303030403020204" pitchFamily="34" charset="0"/>
              </a:rPr>
              <a:t>,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rsp</a:t>
            </a:r>
            <a:r>
              <a:rPr lang="en-US" sz="2000" dirty="0">
                <a:latin typeface="Source Sans 3" panose="020B0303030403020204" pitchFamily="34" charset="0"/>
              </a:rPr>
              <a:t>,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%r8–%r15</a:t>
            </a:r>
            <a:r>
              <a:rPr lang="en-US" sz="2000" dirty="0">
                <a:latin typeface="Source Sans 3" panose="020B0303030403020204" pitchFamily="34" charset="0"/>
              </a:rPr>
              <a:t>): each has 64-, 32-, 16-, and 8-bit names that refer to the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same underlying register</a:t>
            </a:r>
            <a:r>
              <a:rPr lang="en-US" sz="2000" dirty="0">
                <a:latin typeface="Source Sans 3" panose="020B0303030403020204" pitchFamily="34" charset="0"/>
              </a:rPr>
              <a:t>.</a:t>
            </a:r>
          </a:p>
          <a:p>
            <a:pPr marL="285750" indent="-28575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3" panose="020B0303030403020204" pitchFamily="34" charset="0"/>
              </a:rPr>
              <a:t>These aren’t separate registers, but different views into the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same 64-bit register</a:t>
            </a:r>
            <a:r>
              <a:rPr lang="en-US" sz="2000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954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10F61-0A1C-EB43-A651-C20B6A11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Taking Prefix and Suffixes to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0F44A-7591-8D4F-AEDD-C8BC4008F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dirty="0">
                <a:latin typeface="Source Sans 3" panose="020B0303030403020204" pitchFamily="34" charset="0"/>
              </a:rPr>
              <a:t> can take 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optional suffix</a:t>
            </a:r>
            <a:r>
              <a:rPr lang="en-US" dirty="0">
                <a:latin typeface="Source Sans 3" panose="020B0303030403020204" pitchFamily="34" charset="0"/>
              </a:rPr>
              <a:t> (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b</a:t>
            </a:r>
            <a:r>
              <a:rPr lang="en-US" dirty="0">
                <a:latin typeface="Source Sans 3" panose="020B0303030403020204" pitchFamily="34" charset="0"/>
              </a:rPr>
              <a:t>/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w</a:t>
            </a:r>
            <a:r>
              <a:rPr lang="en-US" dirty="0">
                <a:latin typeface="Source Sans 3" panose="020B0303030403020204" pitchFamily="34" charset="0"/>
              </a:rPr>
              <a:t>/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</a:t>
            </a:r>
            <a:r>
              <a:rPr lang="en-US" dirty="0">
                <a:latin typeface="Source Sans 3" panose="020B0303030403020204" pitchFamily="34" charset="0"/>
              </a:rPr>
              <a:t>/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q</a:t>
            </a:r>
            <a:r>
              <a:rPr lang="en-US" dirty="0">
                <a:latin typeface="Source Sans 3" panose="020B0303030403020204" pitchFamily="34" charset="0"/>
              </a:rPr>
              <a:t>) to specify the size of the move: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movb</a:t>
            </a: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,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movw</a:t>
            </a: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,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movl</a:t>
            </a: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,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movq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optional suffix can be omitted</a:t>
            </a:r>
            <a:r>
              <a:rPr lang="en-US" dirty="0">
                <a:latin typeface="Source Sans 3" panose="020B0303030403020204" pitchFamily="34" charset="0"/>
              </a:rPr>
              <a:t> if the size of the data transfer is implied by one or both arguments, e.g.,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$0x0,</a:t>
            </a: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%al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ebx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,</a:t>
            </a: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edx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dirty="0">
                <a:latin typeface="Source Sans 3" panose="020B0303030403020204" pitchFamily="34" charset="0"/>
              </a:rPr>
              <a:t> only updates the specific register bytes or memory locations indicated.</a:t>
            </a:r>
          </a:p>
          <a:p>
            <a:pPr lvl="1"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Exception</a:t>
            </a:r>
            <a:r>
              <a:rPr lang="en-US" dirty="0">
                <a:latin typeface="Source Sans 3" panose="020B0303030403020204" pitchFamily="34" charset="0"/>
              </a:rPr>
              <a:t>: Writing to a 32-bit register (e.g.,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movl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 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ebx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eax</a:t>
            </a:r>
            <a:r>
              <a:rPr lang="en-US" dirty="0">
                <a:latin typeface="Source Sans 3" panose="020B0303030403020204" pitchFamily="34" charset="0"/>
              </a:rPr>
              <a:t>) clears the upper 32 bits of the corresponding 64-bit register (e.g.,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Sans 3" panose="020B0303030403020204" pitchFamily="34" charset="0"/>
              </a:rPr>
              <a:t>)</a:t>
            </a:r>
            <a:endParaRPr lang="en-US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583D4-DA2F-4A26-F4B4-1DF785275BF3}"/>
              </a:ext>
            </a:extLst>
          </p:cNvPr>
          <p:cNvSpPr txBox="1"/>
          <p:nvPr/>
        </p:nvSpPr>
        <p:spPr>
          <a:xfrm>
            <a:off x="925621" y="4419600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Examples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81C5C0-4478-E01E-45BE-9F09A37F7CB8}"/>
              </a:ext>
            </a:extLst>
          </p:cNvPr>
          <p:cNvSpPr txBox="1"/>
          <p:nvPr/>
        </p:nvSpPr>
        <p:spPr>
          <a:xfrm>
            <a:off x="1957948" y="4814115"/>
            <a:ext cx="35333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$0xff, %bl</a:t>
            </a:r>
          </a:p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movl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(%rsp,%rdx,4),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CE48F-CAA0-B70E-CE7D-4DCCE98AA9EF}"/>
              </a:ext>
            </a:extLst>
          </p:cNvPr>
          <p:cNvSpPr txBox="1"/>
          <p:nvPr/>
        </p:nvSpPr>
        <p:spPr>
          <a:xfrm>
            <a:off x="6774818" y="4788932"/>
            <a:ext cx="3905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$0x1, 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$5, 8(%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</a:t>
            </a:r>
          </a:p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$0x44, 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97217-0726-8079-4B34-50D8BD8713BB}"/>
              </a:ext>
            </a:extLst>
          </p:cNvPr>
          <p:cNvSpPr txBox="1"/>
          <p:nvPr/>
        </p:nvSpPr>
        <p:spPr>
          <a:xfrm>
            <a:off x="1336735" y="5748488"/>
            <a:ext cx="4620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The above </a:t>
            </a:r>
            <a:r>
              <a:rPr lang="en-US" b="1" dirty="0">
                <a:latin typeface="Source Sans 3" panose="020B0303030403020204" pitchFamily="34" charset="0"/>
                <a:ea typeface="Source Code Pro" panose="020B0309030403020204" pitchFamily="34" charset="0"/>
              </a:rPr>
              <a:t>mov</a:t>
            </a:r>
            <a:r>
              <a:rPr lang="en-US" dirty="0">
                <a:latin typeface="Source Sans 3" panose="020B0303030403020204" pitchFamily="34" charset="0"/>
              </a:rPr>
              <a:t> instruction could have omitted the suffixes, as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destination implies data size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0DAA98-E898-28A8-7BE6-DD05AB15BEA5}"/>
              </a:ext>
            </a:extLst>
          </p:cNvPr>
          <p:cNvSpPr txBox="1"/>
          <p:nvPr/>
        </p:nvSpPr>
        <p:spPr>
          <a:xfrm>
            <a:off x="6229627" y="5748488"/>
            <a:ext cx="4995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The suffix is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absolutely required</a:t>
            </a:r>
            <a:r>
              <a:rPr lang="en-US" dirty="0">
                <a:latin typeface="Source Sans 3" panose="020B0303030403020204" pitchFamily="34" charset="0"/>
              </a:rPr>
              <a:t> in situations where </a:t>
            </a:r>
            <a:r>
              <a:rPr lang="en-US" b="1" dirty="0" err="1">
                <a:solidFill>
                  <a:schemeClr val="accent1"/>
                </a:solidFill>
                <a:latin typeface="Source Sans 3" panose="020B0303030403020204" pitchFamily="34" charset="0"/>
              </a:rPr>
              <a:t>immediates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 are written out to memory</a:t>
            </a:r>
            <a:r>
              <a:rPr lang="en-US" dirty="0">
                <a:latin typeface="Source Sans 3" panose="020B0303030403020204" pitchFamily="34" charset="0"/>
              </a:rPr>
              <a:t>, since memory operands have no size.</a:t>
            </a:r>
          </a:p>
        </p:txBody>
      </p:sp>
    </p:spTree>
    <p:extLst>
      <p:ext uri="{BB962C8B-B14F-4D97-AF65-F5344CB8AC3E}">
        <p14:creationId xmlns:p14="http://schemas.microsoft.com/office/powerpoint/2010/main" val="271860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A344-EFB2-E741-A570-036E91F1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Big From Small: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movz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98A-CA8F-0442-931C-4298FF03A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Two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dirty="0">
                <a:latin typeface="Source Sans 3" panose="020B0303030403020204" pitchFamily="34" charset="0"/>
              </a:rPr>
              <a:t> instructions are generally used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to copy from a smaller source to a larger destination</a:t>
            </a:r>
            <a:r>
              <a:rPr lang="en-US" dirty="0">
                <a:latin typeface="Source Sans 3" panose="020B0303030403020204" pitchFamily="34" charset="0"/>
              </a:rPr>
              <a:t>: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movz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movs</a:t>
            </a:r>
            <a:endParaRPr lang="en-US" dirty="0">
              <a:latin typeface="Source Sans 3" panose="020B0303030403020204" pitchFamily="34" charset="0"/>
            </a:endParaRPr>
          </a:p>
          <a:p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movz</a:t>
            </a:r>
            <a:r>
              <a:rPr lang="en-US" dirty="0">
                <a:latin typeface="Source Sans 3" panose="020B0303030403020204" pitchFamily="34" charset="0"/>
              </a:rPr>
              <a:t> fills the remaining bytes with zeros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movs</a:t>
            </a:r>
            <a:r>
              <a:rPr lang="en-US" dirty="0">
                <a:latin typeface="Source Sans 3" panose="020B0303030403020204" pitchFamily="34" charset="0"/>
              </a:rPr>
              <a:t> fills the remaining bytes by sign-extending the most significant bit of the source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And yes, these mnemonics encode both the source and destination sizes, e.g.,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movz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b</a:t>
            </a:r>
            <a:r>
              <a:rPr lang="en-US" b="1" dirty="0" err="1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</a:t>
            </a:r>
            <a:r>
              <a:rPr lang="en-US" dirty="0">
                <a:latin typeface="Source Sans 3" panose="020B0303030403020204" pitchFamily="34" charset="0"/>
              </a:rPr>
              <a:t> =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</a:t>
            </a:r>
            <a:r>
              <a:rPr lang="en-US" dirty="0">
                <a:latin typeface="Source Sans 3" panose="020B0303030403020204" pitchFamily="34" charset="0"/>
              </a:rPr>
              <a:t>yte-to-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l</a:t>
            </a:r>
            <a:r>
              <a:rPr lang="en-US" dirty="0">
                <a:latin typeface="Source Sans 3" panose="020B0303030403020204" pitchFamily="34" charset="0"/>
              </a:rPr>
              <a:t>ong,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movs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w</a:t>
            </a:r>
            <a:r>
              <a:rPr lang="en-US" b="1" dirty="0" err="1">
                <a:solidFill>
                  <a:srgbClr val="94209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q</a:t>
            </a:r>
            <a:r>
              <a:rPr lang="en-US" dirty="0">
                <a:latin typeface="Source Sans 3" panose="020B0303030403020204" pitchFamily="34" charset="0"/>
              </a:rPr>
              <a:t> =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w</a:t>
            </a:r>
            <a:r>
              <a:rPr lang="en-US" dirty="0">
                <a:latin typeface="Source Sans 3" panose="020B0303030403020204" pitchFamily="34" charset="0"/>
              </a:rPr>
              <a:t>ord-to-</a:t>
            </a:r>
            <a:r>
              <a:rPr lang="en-US" b="1" dirty="0">
                <a:solidFill>
                  <a:srgbClr val="942092"/>
                </a:solidFill>
                <a:latin typeface="Source Sans 3" panose="020B0303030403020204" pitchFamily="34" charset="0"/>
              </a:rPr>
              <a:t>q</a:t>
            </a:r>
            <a:r>
              <a:rPr lang="en-US" dirty="0">
                <a:latin typeface="Source Sans 3" panose="020B0303030403020204" pitchFamily="34" charset="0"/>
              </a:rPr>
              <a:t>uad</a:t>
            </a:r>
          </a:p>
          <a:p>
            <a:r>
              <a:rPr lang="en-US" dirty="0">
                <a:latin typeface="Source Sans 3" panose="020B0303030403020204" pitchFamily="34" charset="0"/>
              </a:rPr>
              <a:t>The source must be memory or a register, and destination must be a register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6BFFF3-C685-E3C8-4CAF-80F2A5D67A5E}"/>
              </a:ext>
            </a:extLst>
          </p:cNvPr>
          <p:cNvSpPr txBox="1"/>
          <p:nvPr/>
        </p:nvSpPr>
        <p:spPr>
          <a:xfrm>
            <a:off x="1993208" y="2805499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Examples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DEAAA4-0DF9-04AD-8005-65F1078FE979}"/>
              </a:ext>
            </a:extLst>
          </p:cNvPr>
          <p:cNvSpPr txBox="1"/>
          <p:nvPr/>
        </p:nvSpPr>
        <p:spPr>
          <a:xfrm>
            <a:off x="3429000" y="2667000"/>
            <a:ext cx="7479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movzbl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%al,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# zero extend,  8 -&gt; 32</a:t>
            </a:r>
          </a:p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movzwq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# zero extend, 16 -&gt; 64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2601F-A729-D7F9-B4C6-360C210CFA67}"/>
              </a:ext>
            </a:extLst>
          </p:cNvPr>
          <p:cNvSpPr txBox="1"/>
          <p:nvPr/>
        </p:nvSpPr>
        <p:spPr>
          <a:xfrm>
            <a:off x="2011946" y="4387333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Examples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A481F6-B37C-3979-A7BE-80B09CB3BFAB}"/>
              </a:ext>
            </a:extLst>
          </p:cNvPr>
          <p:cNvSpPr txBox="1"/>
          <p:nvPr/>
        </p:nvSpPr>
        <p:spPr>
          <a:xfrm>
            <a:off x="3447738" y="4248834"/>
            <a:ext cx="7479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movsbl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%al,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     # sign extend,  8 -&gt; 32</a:t>
            </a:r>
          </a:p>
          <a:p>
            <a:pPr marL="0" indent="0" algn="l">
              <a:buNone/>
            </a:pP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movzwq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# sign extend, 16 -&gt; 64</a:t>
            </a:r>
          </a:p>
        </p:txBody>
      </p:sp>
    </p:spTree>
    <p:extLst>
      <p:ext uri="{BB962C8B-B14F-4D97-AF65-F5344CB8AC3E}">
        <p14:creationId xmlns:p14="http://schemas.microsoft.com/office/powerpoint/2010/main" val="424042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A7C4-FEC3-8B40-9EE4-5F65742E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Exhaustive List: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movz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7FBA30-4955-BE45-A4D8-5ED6A853EC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489079"/>
              </p:ext>
            </p:extLst>
          </p:nvPr>
        </p:nvGraphicFramePr>
        <p:xfrm>
          <a:off x="190500" y="2234623"/>
          <a:ext cx="11811000" cy="22250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9055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movzbw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zero-extended byte to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movzbl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zero-extended byte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movzwl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zero-extended word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movzbq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zero-extended byte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movzwq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zero-extended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67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ED1590-6F8F-834D-B1AB-70331C2A7F5F}"/>
              </a:ext>
            </a:extLst>
          </p:cNvPr>
          <p:cNvSpPr txBox="1"/>
          <p:nvPr/>
        </p:nvSpPr>
        <p:spPr>
          <a:xfrm>
            <a:off x="1930437" y="1396424"/>
            <a:ext cx="83311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movz</a:t>
            </a:r>
            <a:r>
              <a:rPr lang="en-US" sz="3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S,D        D ← </a:t>
            </a:r>
            <a:r>
              <a:rPr lang="en-US" sz="3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ZeroExtend</a:t>
            </a:r>
            <a:r>
              <a:rPr lang="en-US" sz="3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175417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7FBA30-4955-BE45-A4D8-5ED6A853EC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8373341"/>
              </p:ext>
            </p:extLst>
          </p:nvPr>
        </p:nvGraphicFramePr>
        <p:xfrm>
          <a:off x="190500" y="2234623"/>
          <a:ext cx="11811000" cy="29667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9055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movsbw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sign-extended byte to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movsbl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sign-extended byte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movswl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sign-extended word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movsbq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sign-extended byte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movswq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sign-extended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movslq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Move sign-extended double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7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cltq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Sans 3" panose="020B0303030403020204" pitchFamily="34" charset="0"/>
                        </a:rPr>
                        <a:t>Sign-extend </a:t>
                      </a:r>
                      <a:r>
                        <a:rPr lang="en-US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%</a:t>
                      </a:r>
                      <a:r>
                        <a:rPr lang="en-US" b="1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eax</a:t>
                      </a:r>
                      <a:r>
                        <a:rPr lang="en-US" dirty="0">
                          <a:latin typeface="Source Sans 3" panose="020B0303030403020204" pitchFamily="34" charset="0"/>
                        </a:rPr>
                        <a:t> in place to fill </a:t>
                      </a:r>
                      <a:r>
                        <a:rPr lang="en-US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%</a:t>
                      </a:r>
                      <a:r>
                        <a:rPr lang="en-US" b="1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rax</a:t>
                      </a:r>
                      <a:endParaRPr lang="en-US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0691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ED1590-6F8F-834D-B1AB-70331C2A7F5F}"/>
              </a:ext>
            </a:extLst>
          </p:cNvPr>
          <p:cNvSpPr txBox="1"/>
          <p:nvPr/>
        </p:nvSpPr>
        <p:spPr>
          <a:xfrm>
            <a:off x="1930436" y="1396424"/>
            <a:ext cx="8331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</a:t>
            </a:r>
            <a:r>
              <a:rPr lang="en-US" sz="3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S,D        D ← </a:t>
            </a:r>
            <a:r>
              <a:rPr lang="en-US" sz="3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SignExtend</a:t>
            </a:r>
            <a:r>
              <a:rPr lang="en-US" sz="3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626774A-B476-BEE5-226E-A69D5A682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Exhaustive List: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F9F0A4-D232-3356-E7FF-BA3FAA9D0BF7}"/>
              </a:ext>
            </a:extLst>
          </p:cNvPr>
          <p:cNvSpPr txBox="1"/>
          <p:nvPr/>
        </p:nvSpPr>
        <p:spPr>
          <a:xfrm>
            <a:off x="457200" y="5454767"/>
            <a:ext cx="1127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Why the dedicated, in-place sign extender?</a:t>
            </a:r>
            <a:endParaRPr lang="en-US" dirty="0">
              <a:latin typeface="Source Sans 3" panose="020B0303030403020204" pitchFamily="34" charset="0"/>
            </a:endParaRPr>
          </a:p>
          <a:p>
            <a:pPr algn="ctr"/>
            <a:r>
              <a:rPr lang="en-US" dirty="0">
                <a:latin typeface="Source Sans 3" panose="020B0303030403020204" pitchFamily="34" charset="0"/>
              </a:rPr>
              <a:t>Well, signed division—as we’ll see shortly—requires the dividend be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sign-extended to the full register width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cltq</a:t>
            </a:r>
            <a:r>
              <a:rPr lang="en-US" dirty="0">
                <a:latin typeface="Source Sans 3" panose="020B0303030403020204" pitchFamily="34" charset="0"/>
              </a:rPr>
              <a:t> provides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compact, lickety-split</a:t>
            </a:r>
            <a:r>
              <a:rPr lang="en-US" dirty="0">
                <a:latin typeface="Source Sans 3" panose="020B0303030403020204" pitchFamily="34" charset="0"/>
              </a:rPr>
              <a:t> way to </a:t>
            </a:r>
            <a:r>
              <a:rPr lang="en-US" b="1" dirty="0">
                <a:latin typeface="Source Sans 3" panose="020B0303030403020204" pitchFamily="34" charset="0"/>
              </a:rPr>
              <a:t>extend</a:t>
            </a:r>
            <a:r>
              <a:rPr lang="en-US" dirty="0">
                <a:latin typeface="Source Sans 3" panose="020B0303030403020204" pitchFamily="34" charset="0"/>
              </a:rPr>
              <a:t> the 32-bit value in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eax</a:t>
            </a:r>
            <a:r>
              <a:rPr lang="en-US" dirty="0">
                <a:latin typeface="Source Sans 3" panose="020B0303030403020204" pitchFamily="34" charset="0"/>
              </a:rPr>
              <a:t>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occupy the full 64 bits</a:t>
            </a:r>
            <a:r>
              <a:rPr lang="en-US" dirty="0">
                <a:latin typeface="Source Sans 3" panose="020B0303030403020204" pitchFamily="34" charset="0"/>
              </a:rPr>
              <a:t>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algn="ctr"/>
            <a:r>
              <a:rPr lang="en-US" dirty="0">
                <a:latin typeface="Source Sans 3" panose="020B0303030403020204" pitchFamily="34" charset="0"/>
              </a:rPr>
              <a:t>Compact? How so?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cltq</a:t>
            </a:r>
            <a:r>
              <a:rPr lang="en-US" dirty="0">
                <a:latin typeface="Source Sans 3" panose="020B0303030403020204" pitchFamily="34" charset="0"/>
              </a:rPr>
              <a:t> is encoded in a ❤️ </a:t>
            </a:r>
            <a:r>
              <a:rPr lang="en-US" b="1" dirty="0">
                <a:solidFill>
                  <a:srgbClr val="FF0000"/>
                </a:solidFill>
                <a:latin typeface="Source Sans 3" panose="020B0303030403020204" pitchFamily="34" charset="0"/>
              </a:rPr>
              <a:t>single byte ❤️ 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—0x98.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D4802D-1824-109C-2DDA-EAA946EA0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800" y="5257800"/>
            <a:ext cx="4572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4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0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0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000" b="1" dirty="0">
              <a:solidFill>
                <a:schemeClr val="accent1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000" b="1" dirty="0">
              <a:solidFill>
                <a:schemeClr val="accent1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0BE2C8C-DFB6-DC15-865B-F6FFAB752920}"/>
              </a:ext>
            </a:extLst>
          </p:cNvPr>
          <p:cNvSpPr txBox="1"/>
          <p:nvPr/>
        </p:nvSpPr>
        <p:spPr>
          <a:xfrm>
            <a:off x="6595672" y="1577876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More of our first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objdump</a:t>
            </a:r>
            <a:r>
              <a:rPr lang="en-US" dirty="0">
                <a:latin typeface="Source Sans 3" panose="020B0303030403020204" pitchFamily="34" charset="0"/>
              </a:rPr>
              <a:t> makes sense now.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We see that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 extended copy</a:t>
            </a:r>
            <a:r>
              <a:rPr lang="en-US" dirty="0">
                <a:latin typeface="Source Sans 3" panose="020B0303030403020204" pitchFamily="34" charset="0"/>
              </a:rPr>
              <a:t>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Sans 3" panose="020B0303030403020204" pitchFamily="34" charset="0"/>
              </a:rPr>
              <a:t>—backed by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eax</a:t>
            </a:r>
            <a:r>
              <a:rPr lang="en-US" dirty="0">
                <a:latin typeface="Source Sans 3" panose="020B0303030403020204" pitchFamily="34" charset="0"/>
              </a:rPr>
              <a:t>—is written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Why do that?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Because memory operands can only be framed in terms of 64-bit registers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Even though you don’t formally know about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add</a:t>
            </a:r>
            <a:r>
              <a:rPr lang="en-US" dirty="0">
                <a:latin typeface="Source Sans 3" panose="020B0303030403020204" pitchFamily="34" charset="0"/>
              </a:rPr>
              <a:t> yet, you see this one here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relies on one of the advanced addressing modes</a:t>
            </a:r>
            <a:r>
              <a:rPr lang="en-US" dirty="0">
                <a:latin typeface="Source Sans 3" panose="020B0303030403020204" pitchFamily="34" charset="0"/>
              </a:rPr>
              <a:t> to fetch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]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FE2A06-E224-7740-791E-6C854A0C09CE}"/>
              </a:ext>
            </a:extLst>
          </p:cNvPr>
          <p:cNvSpPr txBox="1"/>
          <p:nvPr/>
        </p:nvSpPr>
        <p:spPr>
          <a:xfrm>
            <a:off x="253584" y="5029200"/>
            <a:ext cx="9576216" cy="6694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7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lea</a:t>
            </a:r>
            <a:r>
              <a:rPr lang="en-US" dirty="0">
                <a:latin typeface="Source Sans 3" panose="020B0303030403020204" pitchFamily="34" charset="0"/>
              </a:rPr>
              <a:t> Instruction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lea</a:t>
            </a:r>
            <a:r>
              <a:rPr lang="en-US" dirty="0">
                <a:latin typeface="Source Sans 3" panose="020B0303030403020204" pitchFamily="34" charset="0"/>
              </a:rPr>
              <a:t> instruction </a:t>
            </a:r>
            <a:r>
              <a:rPr lang="en-US" b="1" u="sng" dirty="0">
                <a:solidFill>
                  <a:schemeClr val="accent1"/>
                </a:solidFill>
                <a:latin typeface="Source Sans 3" panose="020B0303030403020204" pitchFamily="34" charset="0"/>
              </a:rPr>
              <a:t>l</a:t>
            </a:r>
            <a:r>
              <a:rPr lang="en-US" dirty="0">
                <a:latin typeface="Source Sans 3" panose="020B0303030403020204" pitchFamily="34" charset="0"/>
              </a:rPr>
              <a:t>oads an </a:t>
            </a:r>
            <a:r>
              <a:rPr lang="en-US" b="1" u="sng" dirty="0">
                <a:solidFill>
                  <a:schemeClr val="accent1"/>
                </a:solidFill>
                <a:latin typeface="Source Sans 3" panose="020B0303030403020204" pitchFamily="34" charset="0"/>
              </a:rPr>
              <a:t>e</a:t>
            </a:r>
            <a:r>
              <a:rPr lang="en-US" dirty="0">
                <a:latin typeface="Source Sans 3" panose="020B0303030403020204" pitchFamily="34" charset="0"/>
              </a:rPr>
              <a:t>ffective </a:t>
            </a:r>
            <a:r>
              <a:rPr lang="en-US" b="1" u="sng" dirty="0">
                <a:solidFill>
                  <a:schemeClr val="accent1"/>
                </a:solidFill>
                <a:latin typeface="Source Sans 3" panose="020B0303030403020204" pitchFamily="34" charset="0"/>
              </a:rPr>
              <a:t>a</a:t>
            </a:r>
            <a:r>
              <a:rPr lang="en-US" dirty="0">
                <a:latin typeface="Source Sans 3" panose="020B0303030403020204" pitchFamily="34" charset="0"/>
              </a:rPr>
              <a:t>ddress into a destination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without accessing memory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lea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Unlike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  <a:r>
              <a:rPr lang="en-US" dirty="0">
                <a:latin typeface="Source Sans 3" panose="020B0303030403020204" pitchFamily="34" charset="0"/>
              </a:rPr>
              <a:t>, which copies data from the location identified by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latin typeface="Source Sans 3" panose="020B0303030403020204" pitchFamily="34" charset="0"/>
              </a:rPr>
              <a:t> to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lea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copies the computed address described by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latin typeface="Source Sans 3" panose="020B0303030403020204" pitchFamily="34" charset="0"/>
              </a:rPr>
              <a:t> to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dirty="0">
                <a:latin typeface="Source Sans 3" panose="020B0303030403020204" pitchFamily="34" charset="0"/>
              </a:rPr>
              <a:t>. 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latin typeface="Source Sans 3" panose="020B0303030403020204" pitchFamily="34" charset="0"/>
              </a:rPr>
              <a:t> must be a memory-style address expression and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dirty="0">
                <a:latin typeface="Source Sans 3" panose="020B0303030403020204" pitchFamily="34" charset="0"/>
              </a:rPr>
              <a:t> must be a register.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4F5DC-9768-C592-4D5D-5CAB0AED6257}"/>
              </a:ext>
            </a:extLst>
          </p:cNvPr>
          <p:cNvSpPr txBox="1"/>
          <p:nvPr/>
        </p:nvSpPr>
        <p:spPr>
          <a:xfrm>
            <a:off x="1981200" y="4373939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Examples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4D862C-CCC9-4A97-7278-5FB214426172}"/>
              </a:ext>
            </a:extLst>
          </p:cNvPr>
          <p:cNvSpPr txBox="1"/>
          <p:nvPr/>
        </p:nvSpPr>
        <p:spPr>
          <a:xfrm>
            <a:off x="2133600" y="4743271"/>
            <a:ext cx="7924800" cy="120032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lea 8(%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#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+ 8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lea 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rsi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#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rsi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lea 16(%rdi,%rsi,4),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#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+ 4 *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rsi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+ 16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lea -0x20(%rbp,%rcx,8), %r10 # r10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+ 8 *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- 32</a:t>
            </a:r>
          </a:p>
        </p:txBody>
      </p:sp>
    </p:spTree>
    <p:extLst>
      <p:ext uri="{BB962C8B-B14F-4D97-AF65-F5344CB8AC3E}">
        <p14:creationId xmlns:p14="http://schemas.microsoft.com/office/powerpoint/2010/main" val="147694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ere's Why the Seattle Seahawks Will Win Super Bowl LX | Pittsburgh Magazine">
            <a:extLst>
              <a:ext uri="{FF2B5EF4-FFF2-40B4-BE49-F238E27FC236}">
                <a16:creationId xmlns:a16="http://schemas.microsoft.com/office/drawing/2014/main" id="{FAC3DBFF-5094-98C1-80F1-E0E529FA2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584" y="1828800"/>
            <a:ext cx="6355979" cy="4239283"/>
          </a:xfrm>
          <a:prstGeom prst="rect">
            <a:avLst/>
          </a:prstGeom>
          <a:noFill/>
          <a:effectLst>
            <a:softEdge rad="227889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A596DD0-0D9B-210C-2BF1-7354A996A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Competing Narratives: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lea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C52A3BD-54E2-D4DC-2843-B07C78938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600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lea</a:t>
            </a:r>
            <a:r>
              <a:rPr lang="en-US" dirty="0">
                <a:latin typeface="Source Sans 3" panose="020B0303030403020204" pitchFamily="34" charset="0"/>
              </a:rPr>
              <a:t> instruction </a:t>
            </a:r>
            <a:r>
              <a:rPr lang="en-US" b="1" u="sng" dirty="0">
                <a:solidFill>
                  <a:schemeClr val="accent1"/>
                </a:solidFill>
                <a:latin typeface="Source Sans 3" panose="020B0303030403020204" pitchFamily="34" charset="0"/>
              </a:rPr>
              <a:t>l</a:t>
            </a:r>
            <a:r>
              <a:rPr lang="en-US" dirty="0">
                <a:latin typeface="Source Sans 3" panose="020B0303030403020204" pitchFamily="34" charset="0"/>
              </a:rPr>
              <a:t>oads an </a:t>
            </a:r>
            <a:r>
              <a:rPr lang="en-US" b="1" u="sng" dirty="0">
                <a:solidFill>
                  <a:schemeClr val="accent1"/>
                </a:solidFill>
                <a:latin typeface="Source Sans 3" panose="020B0303030403020204" pitchFamily="34" charset="0"/>
              </a:rPr>
              <a:t>e</a:t>
            </a:r>
            <a:r>
              <a:rPr lang="en-US" dirty="0">
                <a:latin typeface="Source Sans 3" panose="020B0303030403020204" pitchFamily="34" charset="0"/>
              </a:rPr>
              <a:t>ffective </a:t>
            </a:r>
            <a:r>
              <a:rPr lang="en-US" b="1" u="sng" dirty="0">
                <a:solidFill>
                  <a:schemeClr val="accent1"/>
                </a:solidFill>
                <a:latin typeface="Source Sans 3" panose="020B0303030403020204" pitchFamily="34" charset="0"/>
              </a:rPr>
              <a:t>a</a:t>
            </a:r>
            <a:r>
              <a:rPr lang="en-US" dirty="0">
                <a:latin typeface="Source Sans 3" panose="020B0303030403020204" pitchFamily="34" charset="0"/>
              </a:rPr>
              <a:t>ddress into a destination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without accessing memory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1D7377-858B-1264-0116-02E81FA3C7E2}"/>
              </a:ext>
            </a:extLst>
          </p:cNvPr>
          <p:cNvSpPr txBox="1"/>
          <p:nvPr/>
        </p:nvSpPr>
        <p:spPr>
          <a:xfrm>
            <a:off x="320498" y="2665084"/>
            <a:ext cx="5243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4(%rsi,%rcx,8), %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rbx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</a:t>
            </a:r>
            <a:endParaRPr lang="en-US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52C54E-9868-F20B-3C10-45F6075C5802}"/>
              </a:ext>
            </a:extLst>
          </p:cNvPr>
          <p:cNvSpPr txBox="1"/>
          <p:nvPr/>
        </p:nvSpPr>
        <p:spPr>
          <a:xfrm>
            <a:off x="6585814" y="2667849"/>
            <a:ext cx="4793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lea 4(%rsi,%rcx,8), %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rbx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</a:t>
            </a:r>
            <a:endParaRPr lang="en-US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096DF6-C462-5D68-7A2D-8453F113B2C9}"/>
              </a:ext>
            </a:extLst>
          </p:cNvPr>
          <p:cNvSpPr txBox="1"/>
          <p:nvPr/>
        </p:nvSpPr>
        <p:spPr>
          <a:xfrm>
            <a:off x="457200" y="3277868"/>
            <a:ext cx="5203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Narrative</a:t>
            </a:r>
            <a:r>
              <a:rPr lang="en-US" dirty="0">
                <a:latin typeface="Source Sans 3" panose="020B0303030403020204" pitchFamily="34" charset="0"/>
              </a:rPr>
              <a:t>: Go to address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8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4</a:t>
            </a:r>
            <a:r>
              <a:rPr lang="en-US" dirty="0">
                <a:latin typeface="Source Sans 3" panose="020B0303030403020204" pitchFamily="34" charset="0"/>
              </a:rPr>
              <a:t> in memory, grab the four bytes stored there, and place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sign-extended version </a:t>
            </a:r>
            <a:r>
              <a:rPr lang="en-US" dirty="0">
                <a:latin typeface="Source Sans 3" panose="020B0303030403020204" pitchFamily="34" charset="0"/>
              </a:rPr>
              <a:t>into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dirty="0">
                <a:latin typeface="Source Sans 3" panose="020B0303030403020204" pitchFamily="34" charset="0"/>
              </a:rPr>
              <a:t>.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EA0CBE-3666-E1C1-8ADA-D33B5548A21E}"/>
              </a:ext>
            </a:extLst>
          </p:cNvPr>
          <p:cNvSpPr txBox="1"/>
          <p:nvPr/>
        </p:nvSpPr>
        <p:spPr>
          <a:xfrm>
            <a:off x="6476376" y="3277868"/>
            <a:ext cx="5203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Narrative</a:t>
            </a:r>
            <a:r>
              <a:rPr lang="en-US" dirty="0">
                <a:latin typeface="Source Sans 3" panose="020B0303030403020204" pitchFamily="34" charset="0"/>
              </a:rPr>
              <a:t>: Compute 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8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4</a:t>
            </a:r>
            <a:r>
              <a:rPr lang="en-US" dirty="0">
                <a:latin typeface="Source Sans 3" panose="020B0303030403020204" pitchFamily="34" charset="0"/>
              </a:rPr>
              <a:t> and place the result into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dirty="0">
                <a:latin typeface="Source Sans 3" panose="020B0303030403020204" pitchFamily="34" charset="0"/>
              </a:rPr>
              <a:t>. 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 so without dereferencing or otherwise accessing memory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D3C2C69-151E-DEF4-4A9E-015E0A52E0F4}"/>
              </a:ext>
            </a:extLst>
          </p:cNvPr>
          <p:cNvCxnSpPr>
            <a:cxnSpLocks/>
          </p:cNvCxnSpPr>
          <p:nvPr/>
        </p:nvCxnSpPr>
        <p:spPr>
          <a:xfrm>
            <a:off x="6057900" y="2362200"/>
            <a:ext cx="0" cy="198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F079493-20E5-22E6-CA38-72ADA773DAFC}"/>
              </a:ext>
            </a:extLst>
          </p:cNvPr>
          <p:cNvSpPr txBox="1"/>
          <p:nvPr/>
        </p:nvSpPr>
        <p:spPr>
          <a:xfrm>
            <a:off x="3561412" y="4451593"/>
            <a:ext cx="5285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Assuming this type definition:</a:t>
            </a:r>
          </a:p>
          <a:p>
            <a:pPr algn="l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struct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fract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{ int num; int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denom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; };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A87EFA-59C0-E691-5B3D-0C8D6AAAD881}"/>
              </a:ext>
            </a:extLst>
          </p:cNvPr>
          <p:cNvSpPr txBox="1"/>
          <p:nvPr/>
        </p:nvSpPr>
        <p:spPr>
          <a:xfrm>
            <a:off x="492177" y="5199788"/>
            <a:ext cx="5203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might emit the above on behalf of </a:t>
            </a:r>
          </a:p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 d = fractions[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].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denom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;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2FF63E-5B67-0D82-6B5B-FFAA3984DCF2}"/>
              </a:ext>
            </a:extLst>
          </p:cNvPr>
          <p:cNvSpPr txBox="1"/>
          <p:nvPr/>
        </p:nvSpPr>
        <p:spPr>
          <a:xfrm>
            <a:off x="6265090" y="5203536"/>
            <a:ext cx="5203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might emit the above on behalf of </a:t>
            </a:r>
          </a:p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 *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ptr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&amp;fractions[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].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denom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;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571B6F-C0FA-A084-FFC5-C69489B9CF33}"/>
              </a:ext>
            </a:extLst>
          </p:cNvPr>
          <p:cNvSpPr txBox="1"/>
          <p:nvPr/>
        </p:nvSpPr>
        <p:spPr>
          <a:xfrm>
            <a:off x="320498" y="6007586"/>
            <a:ext cx="11359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Cool, useful Trivia</a:t>
            </a:r>
            <a:r>
              <a:rPr lang="en-US" dirty="0">
                <a:latin typeface="Source Sans 3" panose="020B0303030403020204" pitchFamily="34" charset="0"/>
              </a:rPr>
              <a:t>: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lea</a:t>
            </a:r>
            <a:r>
              <a:rPr lang="en-US" dirty="0">
                <a:latin typeface="Source Sans 3" panose="020B0303030403020204" pitchFamily="34" charset="0"/>
              </a:rPr>
              <a:t> is often used for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elementary school arithmetic</a:t>
            </a:r>
            <a:r>
              <a:rPr lang="en-US" dirty="0">
                <a:latin typeface="Source Sans 3" panose="020B0303030403020204" pitchFamily="34" charset="0"/>
              </a:rPr>
              <a:t> because it computes addresses without touching memory. Because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nothing’s ever dereferenced</a:t>
            </a:r>
            <a:r>
              <a:rPr lang="en-US" dirty="0">
                <a:latin typeface="Source Sans 3" panose="020B0303030403020204" pitchFamily="34" charset="0"/>
              </a:rPr>
              <a:t>, the "addresses" don’t have to be real memory addresses.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07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/>
      <p:bldP spid="24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F64AF-2401-ED3F-B48F-9611EF462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4E06-027C-C081-CB47-4A2AFED2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Special Purpose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FFE64-2CE1-0246-BD3F-F885154FB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Some registers take on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special responsibilities</a:t>
            </a:r>
            <a:r>
              <a:rPr lang="en-US" dirty="0">
                <a:latin typeface="Source Sans 3" panose="020B0303030403020204" pitchFamily="34" charset="0"/>
              </a:rPr>
              <a:t> during program execution.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Sans 3" panose="020B0303030403020204" pitchFamily="34" charset="0"/>
              </a:rPr>
              <a:t> typically stores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return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value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stores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first</a:t>
            </a:r>
            <a:r>
              <a:rPr lang="en-US" dirty="0">
                <a:latin typeface="Source Sans 3" panose="020B0303030403020204" pitchFamily="34" charset="0"/>
              </a:rPr>
              <a:t> parameter passed to a function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dirty="0">
                <a:latin typeface="Source Sans 3" panose="020B0303030403020204" pitchFamily="34" charset="0"/>
              </a:rPr>
              <a:t> stores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second</a:t>
            </a:r>
            <a:r>
              <a:rPr lang="en-US" dirty="0">
                <a:latin typeface="Source Sans 3" panose="020B0303030403020204" pitchFamily="34" charset="0"/>
              </a:rPr>
              <a:t> parameter passed to a function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dirty="0">
                <a:latin typeface="Source Sans 3" panose="020B0303030403020204" pitchFamily="34" charset="0"/>
              </a:rPr>
              <a:t> stores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third</a:t>
            </a:r>
            <a:r>
              <a:rPr lang="en-US" dirty="0">
                <a:latin typeface="Source Sans 3" panose="020B0303030403020204" pitchFamily="34" charset="0"/>
              </a:rPr>
              <a:t> parameter passed to a function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%r8</a:t>
            </a:r>
            <a:r>
              <a:rPr lang="en-US" dirty="0">
                <a:latin typeface="Source Sans 3" panose="020B0303030403020204" pitchFamily="34" charset="0"/>
              </a:rPr>
              <a:t>, and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%r9</a:t>
            </a:r>
            <a:r>
              <a:rPr lang="en-US" dirty="0">
                <a:latin typeface="Source Sans 3" panose="020B0303030403020204" pitchFamily="34" charset="0"/>
              </a:rPr>
              <a:t> store parameters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four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five</a:t>
            </a:r>
            <a:r>
              <a:rPr lang="en-US" dirty="0">
                <a:latin typeface="Source Sans 3" panose="020B0303030403020204" pitchFamily="34" charset="0"/>
              </a:rPr>
              <a:t>, and </a:t>
            </a:r>
            <a:r>
              <a:rPr lang="en-US" b="1" dirty="0">
                <a:solidFill>
                  <a:srgbClr val="FF0000"/>
                </a:solidFill>
                <a:latin typeface="Source Sans 3" panose="020B0303030403020204" pitchFamily="34" charset="0"/>
              </a:rPr>
              <a:t>six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Additional parameters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beyond a sixth</a:t>
            </a:r>
            <a:r>
              <a:rPr lang="en-US" dirty="0">
                <a:latin typeface="Source Sans 3" panose="020B0303030403020204" pitchFamily="34" charset="0"/>
              </a:rPr>
              <a:t> aren’t passed in registers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%rip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stores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address of the next instruction</a:t>
            </a:r>
            <a:r>
              <a:rPr lang="en-US" dirty="0">
                <a:latin typeface="Source Sans 3" panose="020B0303030403020204" pitchFamily="34" charset="0"/>
              </a:rPr>
              <a:t> to execute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rsp</a:t>
            </a:r>
            <a:r>
              <a:rPr lang="en-US" dirty="0">
                <a:latin typeface="Source Sans 3" panose="020B0303030403020204" pitchFamily="34" charset="0"/>
              </a:rPr>
              <a:t> points to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top of the current stack frame</a:t>
            </a:r>
          </a:p>
          <a:p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E63CC0-3512-C922-9930-F50F33725318}"/>
              </a:ext>
            </a:extLst>
          </p:cNvPr>
          <p:cNvSpPr txBox="1"/>
          <p:nvPr/>
        </p:nvSpPr>
        <p:spPr>
          <a:xfrm>
            <a:off x="9448800" y="3703953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What are you doing creating functions with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seven</a:t>
            </a:r>
            <a:r>
              <a:rPr lang="en-US" dirty="0">
                <a:latin typeface="Source Sans 3" panose="020B0303030403020204" pitchFamily="34" charset="0"/>
              </a:rPr>
              <a:t> or more parameters, though?</a:t>
            </a:r>
          </a:p>
        </p:txBody>
      </p:sp>
      <p:pic>
        <p:nvPicPr>
          <p:cNvPr id="2052" name="Picture 4" descr="Sadness | Character-community Wiki | Fandom">
            <a:extLst>
              <a:ext uri="{FF2B5EF4-FFF2-40B4-BE49-F238E27FC236}">
                <a16:creationId xmlns:a16="http://schemas.microsoft.com/office/drawing/2014/main" id="{E2A475E3-E3FB-F044-C39D-00A27D0BC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723" y="4864308"/>
            <a:ext cx="142215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80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Reverse Engineering Etude</a:t>
            </a:r>
            <a:endParaRPr lang="en-US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143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30E387-7414-2F3B-834F-5ABA2B44B089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Source Sans 3" panose="020B0303030403020204" pitchFamily="34" charset="0"/>
              </a:rPr>
              <a:t>Examine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assembly code</a:t>
            </a:r>
            <a:r>
              <a:rPr lang="en-US" dirty="0">
                <a:latin typeface="Source Sans 3" panose="020B0303030403020204" pitchFamily="34" charset="0"/>
              </a:rPr>
              <a:t> emitted on behalf of the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dolores_park</a:t>
            </a:r>
            <a:r>
              <a:rPr lang="en-US" dirty="0">
                <a:latin typeface="Source Sans 3" panose="020B0303030403020204" pitchFamily="34" charset="0"/>
              </a:rPr>
              <a:t> function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reconstruct an equivalent, two-line implementation</a:t>
            </a:r>
            <a:r>
              <a:rPr lang="en-US" dirty="0">
                <a:latin typeface="Source Sans 3" panose="020B0303030403020204" pitchFamily="34" charset="0"/>
              </a:rPr>
              <a:t> in C.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Source Sans 3" panose="020B0303030403020204" pitchFamily="34" charset="0"/>
              </a:rPr>
              <a:t>Recall that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first three parameters</a:t>
            </a:r>
            <a:r>
              <a:rPr lang="en-US" sz="2400" dirty="0">
                <a:latin typeface="Source Sans 3" panose="020B0303030403020204" pitchFamily="34" charset="0"/>
              </a:rPr>
              <a:t> are supplied via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sz="2400" dirty="0">
                <a:latin typeface="Source Sans 3" panose="020B0303030403020204" pitchFamily="34" charset="0"/>
              </a:rPr>
              <a:t>, and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sz="2400" dirty="0">
                <a:latin typeface="Source Sans 3" panose="020B0303030403020204" pitchFamily="34" charset="0"/>
              </a:rPr>
              <a:t>, and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return value</a:t>
            </a:r>
            <a:r>
              <a:rPr lang="en-US" sz="2400" dirty="0">
                <a:latin typeface="Source Sans 3" panose="020B0303030403020204" pitchFamily="34" charset="0"/>
              </a:rPr>
              <a:t> is placed in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2400" dirty="0">
                <a:latin typeface="Source Sans 3" panose="020B0303030403020204" pitchFamily="34" charset="0"/>
              </a:rPr>
              <a:t> just before exit.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ABD549-ADAD-CB13-06D7-AF36105C505A}"/>
              </a:ext>
            </a:extLst>
          </p:cNvPr>
          <p:cNvSpPr txBox="1"/>
          <p:nvPr/>
        </p:nvSpPr>
        <p:spPr>
          <a:xfrm>
            <a:off x="1372607" y="3256509"/>
            <a:ext cx="3962400" cy="1754326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dolores_park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: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leaq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(%rsi,%rdx,2),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(%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)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movq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(%rdi,%rsi,8),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subq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%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ret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D5F312-091A-757D-D1C1-F0F01F1404C7}"/>
              </a:ext>
            </a:extLst>
          </p:cNvPr>
          <p:cNvSpPr txBox="1"/>
          <p:nvPr/>
        </p:nvSpPr>
        <p:spPr>
          <a:xfrm>
            <a:off x="1372606" y="5334000"/>
            <a:ext cx="6628393" cy="120032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dolores_park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(long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[], long x, long y) {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[0] = x + 2 * y;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return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[x] – y;</a:t>
            </a:r>
          </a:p>
          <a:p>
            <a:pPr algn="l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0D7264-A272-E755-29D5-4BD79987FC84}"/>
              </a:ext>
            </a:extLst>
          </p:cNvPr>
          <p:cNvSpPr txBox="1"/>
          <p:nvPr/>
        </p:nvSpPr>
        <p:spPr>
          <a:xfrm>
            <a:off x="152400" y="3307139"/>
            <a:ext cx="122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Assembly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97889D-8D38-3BF5-520A-78C3D40EB7D4}"/>
              </a:ext>
            </a:extLst>
          </p:cNvPr>
          <p:cNvSpPr txBox="1"/>
          <p:nvPr/>
        </p:nvSpPr>
        <p:spPr>
          <a:xfrm>
            <a:off x="686807" y="5334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6ADB4C-39C3-6A40-83FB-439553D39E4C}"/>
              </a:ext>
            </a:extLst>
          </p:cNvPr>
          <p:cNvSpPr txBox="1"/>
          <p:nvPr/>
        </p:nvSpPr>
        <p:spPr>
          <a:xfrm>
            <a:off x="5563607" y="2991118"/>
            <a:ext cx="66283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Key Insights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The second line of assembly writes the contents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Sans 3" panose="020B0303030403020204" pitchFamily="34" charset="0"/>
              </a:rPr>
              <a:t> to the address stored in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dirty="0">
                <a:latin typeface="Source Sans 3" panose="020B0303030403020204" pitchFamily="34" charset="0"/>
              </a:rPr>
              <a:t>. 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dirty="0">
                <a:latin typeface="Source Sans 3" panose="020B0303030403020204" pitchFamily="34" charset="0"/>
              </a:rPr>
              <a:t> stores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dirty="0">
                <a:latin typeface="Source Sans 3" panose="020B0303030403020204" pitchFamily="34" charset="0"/>
              </a:rPr>
              <a:t>, so line 1 is likely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[0]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=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&lt;expr&gt;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Since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rdx</a:t>
            </a:r>
            <a:r>
              <a:rPr lang="en-US" dirty="0">
                <a:latin typeface="Source Sans 3" panose="020B0303030403020204" pitchFamily="34" charset="0"/>
              </a:rPr>
              <a:t> store the values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x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y</a:t>
            </a:r>
            <a:r>
              <a:rPr lang="en-US" dirty="0">
                <a:latin typeface="Source Sans 3" panose="020B0303030403020204" pitchFamily="34" charset="0"/>
              </a:rPr>
              <a:t>, it looks like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lea</a:t>
            </a:r>
            <a:r>
              <a:rPr lang="en-US" dirty="0">
                <a:latin typeface="Source Sans 3" panose="020B0303030403020204" pitchFamily="34" charset="0"/>
              </a:rPr>
              <a:t> is being leveraged to compute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x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2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Line 3 places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[x]</a:t>
            </a:r>
            <a:r>
              <a:rPr lang="en-US" dirty="0">
                <a:latin typeface="Source Sans 3" panose="020B0303030403020204" pitchFamily="34" charset="0"/>
              </a:rPr>
              <a:t> into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Sans 3" panose="020B0303030403020204" pitchFamily="34" charset="0"/>
              </a:rPr>
              <a:t> as if it’s the return value.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ource Sans 3" panose="020B0303030403020204" pitchFamily="34" charset="0"/>
              </a:rPr>
              <a:t>Line 4, however, quickly subtracts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y</a:t>
            </a:r>
            <a:r>
              <a:rPr lang="en-US" dirty="0">
                <a:latin typeface="Source Sans 3" panose="020B0303030403020204" pitchFamily="34" charset="0"/>
              </a:rPr>
              <a:t> from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dirty="0">
                <a:latin typeface="Source Sans 3" panose="020B0303030403020204" pitchFamily="34" charset="0"/>
              </a:rPr>
              <a:t> before returning.</a:t>
            </a:r>
          </a:p>
        </p:txBody>
      </p:sp>
    </p:spTree>
    <p:extLst>
      <p:ext uri="{BB962C8B-B14F-4D97-AF65-F5344CB8AC3E}">
        <p14:creationId xmlns:p14="http://schemas.microsoft.com/office/powerpoint/2010/main" val="39385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8C66F-2825-A349-82FB-A2B6C0CB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Math: Unary and Binary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3D363-8D9A-D34F-9B13-47F15D4CF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480173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Source Sans 3" panose="020B0303030403020204" pitchFamily="34" charset="0"/>
              </a:rPr>
              <a:t>The following instructions operate on a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single operand</a:t>
            </a:r>
            <a:r>
              <a:rPr lang="en-US" sz="2000" dirty="0">
                <a:latin typeface="Source Sans 3" panose="020B0303030403020204" pitchFamily="34" charset="0"/>
              </a:rPr>
              <a:t> (register or memory):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These instructions operate on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two operands</a:t>
            </a:r>
            <a:r>
              <a:rPr lang="en-US" sz="2000" dirty="0">
                <a:latin typeface="Source Sans 3" panose="020B0303030403020204" pitchFamily="34" charset="0"/>
              </a:rPr>
              <a:t>. At most one of the operands can be a memory location, and the source can be an immediate.  Note the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second of the two operands is also </a:t>
            </a:r>
            <a:r>
              <a:rPr lang="en-US" sz="2000" b="1">
                <a:solidFill>
                  <a:schemeClr val="accent1"/>
                </a:solidFill>
                <a:latin typeface="Source Sans 3" panose="020B0303030403020204" pitchFamily="34" charset="0"/>
              </a:rPr>
              <a:t>the destination</a:t>
            </a:r>
            <a:r>
              <a:rPr lang="en-US" sz="2000">
                <a:latin typeface="Source Sans 3" panose="020B0303030403020204" pitchFamily="34" charset="0"/>
              </a:rPr>
              <a:t>.</a:t>
            </a:r>
            <a:endParaRPr lang="en-US" sz="2000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0E5E9F1-CEDA-914F-83FE-6DD9DCDDA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891569"/>
              </p:ext>
            </p:extLst>
          </p:nvPr>
        </p:nvGraphicFramePr>
        <p:xfrm>
          <a:off x="609276" y="1733534"/>
          <a:ext cx="6096324" cy="17190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032108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032108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032108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38946">
                <a:tc>
                  <a:txBody>
                    <a:bodyPr/>
                    <a:lstStyle/>
                    <a:p>
                      <a:r>
                        <a:rPr lang="en-US" sz="1700" dirty="0"/>
                        <a:t>Instruction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Effect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Description</a:t>
                      </a:r>
                    </a:p>
                  </a:txBody>
                  <a:tcPr marL="84737" marR="84737" marT="42368" marB="42368"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38946">
                <a:tc>
                  <a:txBody>
                    <a:bodyPr/>
                    <a:lstStyle/>
                    <a:p>
                      <a:r>
                        <a:rPr lang="en-US" sz="1700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inc</a:t>
                      </a:r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+ 1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Sans 3" panose="020B0303030403020204" pitchFamily="34" charset="0"/>
                        </a:rPr>
                        <a:t>Increment</a:t>
                      </a:r>
                    </a:p>
                  </a:txBody>
                  <a:tcPr marL="84737" marR="84737" marT="42368" marB="42368"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38946">
                <a:tc>
                  <a:txBody>
                    <a:bodyPr/>
                    <a:lstStyle/>
                    <a:p>
                      <a:r>
                        <a:rPr lang="en-US" sz="1700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dec</a:t>
                      </a:r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- 1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Sans 3" panose="020B0303030403020204" pitchFamily="34" charset="0"/>
                        </a:rPr>
                        <a:t>Decrement</a:t>
                      </a:r>
                    </a:p>
                  </a:txBody>
                  <a:tcPr marL="84737" marR="84737" marT="42368" marB="42368"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38946"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neg D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-D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Sans 3" panose="020B0303030403020204" pitchFamily="34" charset="0"/>
                        </a:rPr>
                        <a:t>Negate</a:t>
                      </a:r>
                    </a:p>
                  </a:txBody>
                  <a:tcPr marL="84737" marR="84737" marT="42368" marB="42368"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38946"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not D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~D</a:t>
                      </a:r>
                    </a:p>
                  </a:txBody>
                  <a:tcPr marL="84737" marR="84737" marT="42368" marB="42368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Sans 3" panose="020B0303030403020204" pitchFamily="34" charset="0"/>
                        </a:rPr>
                        <a:t>Complement</a:t>
                      </a:r>
                    </a:p>
                  </a:txBody>
                  <a:tcPr marL="84737" marR="84737" marT="42368" marB="42368"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54ACAB7-6F12-A2BC-1518-484107EB1E9C}"/>
              </a:ext>
            </a:extLst>
          </p:cNvPr>
          <p:cNvSpPr txBox="1"/>
          <p:nvPr/>
        </p:nvSpPr>
        <p:spPr>
          <a:xfrm>
            <a:off x="7004994" y="2152471"/>
            <a:ext cx="5034606" cy="1077218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inc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      #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++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decq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8(%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             #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[1]--</a:t>
            </a:r>
          </a:p>
          <a:p>
            <a:pPr algn="l"/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negq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(%rbx,%rcx,8)       #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[k] *= -1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incq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(%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              # (*p)++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CC20D2-31BD-19FA-3C9B-C129058F1F70}"/>
              </a:ext>
            </a:extLst>
          </p:cNvPr>
          <p:cNvSpPr txBox="1"/>
          <p:nvPr/>
        </p:nvSpPr>
        <p:spPr>
          <a:xfrm>
            <a:off x="6858000" y="1773704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Examples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C2876EB-5209-4D1A-D293-16CD3DB69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452290"/>
              </p:ext>
            </p:extLst>
          </p:nvPr>
        </p:nvGraphicFramePr>
        <p:xfrm>
          <a:off x="569313" y="4267200"/>
          <a:ext cx="6130191" cy="243916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043397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043397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043397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48452"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Instruction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Effect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 marL="70105" marR="70105" marT="35053" marB="35053"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48452"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add S, D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+ S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Add</a:t>
                      </a:r>
                    </a:p>
                  </a:txBody>
                  <a:tcPr marL="70105" marR="70105" marT="35053" marB="35053"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48452"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sub S, D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- S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Subtract</a:t>
                      </a:r>
                    </a:p>
                  </a:txBody>
                  <a:tcPr marL="70105" marR="70105" marT="35053" marB="35053"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48452">
                <a:tc>
                  <a:txBody>
                    <a:bodyPr/>
                    <a:lstStyle/>
                    <a:p>
                      <a:r>
                        <a:rPr lang="en-US" sz="1700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imul</a:t>
                      </a:r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S, D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* S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Multiply</a:t>
                      </a:r>
                    </a:p>
                  </a:txBody>
                  <a:tcPr marL="70105" marR="70105" marT="35053" marB="35053"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48452">
                <a:tc>
                  <a:txBody>
                    <a:bodyPr/>
                    <a:lstStyle/>
                    <a:p>
                      <a:r>
                        <a:rPr lang="en-US" sz="1700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xor</a:t>
                      </a:r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S, D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^ S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Exclusive-or</a:t>
                      </a:r>
                    </a:p>
                  </a:txBody>
                  <a:tcPr marL="70105" marR="70105" marT="35053" marB="35053"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  <a:tr h="348452"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or S, D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| S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Or</a:t>
                      </a:r>
                    </a:p>
                  </a:txBody>
                  <a:tcPr marL="70105" marR="70105" marT="35053" marB="35053"/>
                </a:tc>
                <a:extLst>
                  <a:ext uri="{0D108BD9-81ED-4DB2-BD59-A6C34878D82A}">
                    <a16:rowId xmlns:a16="http://schemas.microsoft.com/office/drawing/2014/main" val="3351903966"/>
                  </a:ext>
                </a:extLst>
              </a:tr>
              <a:tr h="348452"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and S, D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&amp; S</a:t>
                      </a:r>
                    </a:p>
                  </a:txBody>
                  <a:tcPr marL="70105" marR="70105" marT="35053" marB="35053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And</a:t>
                      </a:r>
                    </a:p>
                  </a:txBody>
                  <a:tcPr marL="70105" marR="70105" marT="35053" marB="35053"/>
                </a:tc>
                <a:extLst>
                  <a:ext uri="{0D108BD9-81ED-4DB2-BD59-A6C34878D82A}">
                    <a16:rowId xmlns:a16="http://schemas.microsoft.com/office/drawing/2014/main" val="262638019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25EF9C8-C1FF-2D97-692C-9189BB82403B}"/>
              </a:ext>
            </a:extLst>
          </p:cNvPr>
          <p:cNvSpPr txBox="1"/>
          <p:nvPr/>
        </p:nvSpPr>
        <p:spPr>
          <a:xfrm>
            <a:off x="7004994" y="4679879"/>
            <a:ext cx="4882206" cy="1569660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add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#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+=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subq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8(%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       # p[1] -=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imulq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$4, (%rsi,%rdx,8)  #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[j] *= 4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xor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eax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eax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#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eax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to 0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or $1,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   #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lsb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to 1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andq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$-8,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rsp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# align to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3E7DAE-FC2E-0853-A8FD-056993351D31}"/>
              </a:ext>
            </a:extLst>
          </p:cNvPr>
          <p:cNvSpPr txBox="1"/>
          <p:nvPr/>
        </p:nvSpPr>
        <p:spPr>
          <a:xfrm>
            <a:off x="6858000" y="4310547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Examples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93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Bitwise Shift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971520" cy="5562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Shift instructions have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two operands</a:t>
            </a:r>
            <a:r>
              <a:rPr lang="en-US" dirty="0">
                <a:latin typeface="Source Sans 3" panose="020B0303030403020204" pitchFamily="34" charset="0"/>
              </a:rPr>
              <a:t>: shift amount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  <a:r>
              <a:rPr lang="en-US" dirty="0">
                <a:latin typeface="Source Sans 3" panose="020B0303030403020204" pitchFamily="34" charset="0"/>
              </a:rPr>
              <a:t> and shiftee </a:t>
            </a:r>
            <a:r>
              <a:rPr lang="en-US" b="1" dirty="0">
                <a:latin typeface="Source Sans 3" panose="020B0303030403020204" pitchFamily="34" charset="0"/>
              </a:rPr>
              <a:t>D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  <a:r>
              <a:rPr lang="en-US" dirty="0">
                <a:latin typeface="Source Sans 3" panose="020B0303030403020204" pitchFamily="34" charset="0"/>
              </a:rPr>
              <a:t> can be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 immediate</a:t>
            </a:r>
            <a:r>
              <a:rPr lang="en-US" dirty="0">
                <a:latin typeface="Source Sans 3" panose="020B0303030403020204" pitchFamily="34" charset="0"/>
              </a:rPr>
              <a:t> or the byte register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%cl </a:t>
            </a:r>
            <a:r>
              <a:rPr lang="en-US" dirty="0">
                <a:latin typeface="Source Sans 3" panose="020B0303030403020204" pitchFamily="34" charset="0"/>
              </a:rPr>
              <a:t>(and only that register)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With </a:t>
            </a:r>
            <a:r>
              <a:rPr lang="en-US" sz="2400" b="1" dirty="0">
                <a:latin typeface="Source Sans 3" panose="020B0303030403020204" pitchFamily="34" charset="0"/>
                <a:ea typeface="Source Code Pro" panose="020B0309030403020204" pitchFamily="34" charset="0"/>
              </a:rPr>
              <a:t>%cl</a:t>
            </a:r>
            <a:r>
              <a:rPr lang="en-US" sz="2400" dirty="0">
                <a:latin typeface="Source Sans 3" panose="020B0303030403020204" pitchFamily="34" charset="0"/>
              </a:rPr>
              <a:t>,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width of the shiftee determines which part of </a:t>
            </a:r>
            <a:r>
              <a:rPr lang="en-US" sz="2400" b="1" dirty="0">
                <a:latin typeface="Source Sans 3" panose="020B0303030403020204" pitchFamily="34" charset="0"/>
                <a:ea typeface="Source Code Pro" panose="020B0309030403020204" pitchFamily="34" charset="0"/>
              </a:rPr>
              <a:t>%cl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matters</a:t>
            </a:r>
            <a:r>
              <a:rPr lang="en-US" sz="2400" dirty="0">
                <a:latin typeface="Source Sans 3" panose="020B0303030403020204" pitchFamily="34" charset="0"/>
              </a:rPr>
              <a:t>. 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For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w</a:t>
            </a:r>
            <a:r>
              <a:rPr lang="en-US" sz="2400" b="1" dirty="0">
                <a:latin typeface="Source Sans 3" panose="020B0303030403020204" pitchFamily="34" charset="0"/>
              </a:rPr>
              <a:t>-</a:t>
            </a:r>
            <a:r>
              <a:rPr lang="en-US" sz="2400" dirty="0">
                <a:latin typeface="Source Sans 3" panose="020B0303030403020204" pitchFamily="34" charset="0"/>
              </a:rPr>
              <a:t>bit shiftee, the low-order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log</a:t>
            </a:r>
            <a:r>
              <a:rPr lang="en-US" sz="2400" b="1" baseline="-25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2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w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dirty="0">
                <a:latin typeface="Source Sans 3" panose="020B0303030403020204" pitchFamily="34" charset="0"/>
              </a:rPr>
              <a:t>bits of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%cl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dirty="0">
                <a:latin typeface="Source Sans 3" panose="020B0303030403020204" pitchFamily="34" charset="0"/>
              </a:rPr>
              <a:t>determine the shift amount.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If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%cl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=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0xff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shlb</a:t>
            </a:r>
            <a:r>
              <a:rPr lang="en-US" sz="2400" dirty="0">
                <a:latin typeface="Source Sans 3" panose="020B0303030403020204" pitchFamily="34" charset="0"/>
              </a:rPr>
              <a:t> shifts by 7 because the lowest log</a:t>
            </a:r>
            <a:r>
              <a:rPr lang="en-US" sz="2400" baseline="-25000" dirty="0">
                <a:latin typeface="Source Sans 3" panose="020B0303030403020204" pitchFamily="34" charset="0"/>
              </a:rPr>
              <a:t>2</a:t>
            </a:r>
            <a:r>
              <a:rPr lang="en-US" sz="2400" dirty="0">
                <a:latin typeface="Source Sans 3" panose="020B0303030403020204" pitchFamily="34" charset="0"/>
              </a:rPr>
              <a:t> 8 = 3 bits of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0xff</a:t>
            </a:r>
            <a:r>
              <a:rPr lang="en-US" sz="2400" dirty="0">
                <a:latin typeface="Source Sans 3" panose="020B0303030403020204" pitchFamily="34" charset="0"/>
              </a:rPr>
              <a:t> are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0b111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=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7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shlw</a:t>
            </a:r>
            <a:r>
              <a:rPr lang="en-US" sz="2400" dirty="0">
                <a:latin typeface="Source Sans 3" panose="020B0303030403020204" pitchFamily="34" charset="0"/>
              </a:rPr>
              <a:t> shifts by 15 because the lowest log</a:t>
            </a:r>
            <a:r>
              <a:rPr lang="en-US" sz="2400" baseline="-25000" dirty="0">
                <a:latin typeface="Source Sans 3" panose="020B0303030403020204" pitchFamily="34" charset="0"/>
              </a:rPr>
              <a:t>2</a:t>
            </a:r>
            <a:r>
              <a:rPr lang="en-US" sz="2400" dirty="0">
                <a:latin typeface="Source Sans 3" panose="020B0303030403020204" pitchFamily="34" charset="0"/>
              </a:rPr>
              <a:t> 16 = 4 bits of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0xff</a:t>
            </a:r>
            <a:r>
              <a:rPr lang="en-US" sz="2400" dirty="0">
                <a:latin typeface="Source Sans 3" panose="020B0303030403020204" pitchFamily="34" charset="0"/>
              </a:rPr>
              <a:t> are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0b1111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=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15</a:t>
            </a:r>
            <a:r>
              <a:rPr lang="en-US" sz="2400" dirty="0">
                <a:latin typeface="Source Sans 3" panose="020B0303030403020204" pitchFamily="34" charset="0"/>
              </a:rPr>
              <a:t> .</a:t>
            </a: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B5BECD-FF27-DB47-9557-A88A035FE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368823"/>
              </p:ext>
            </p:extLst>
          </p:nvPr>
        </p:nvGraphicFramePr>
        <p:xfrm>
          <a:off x="499360" y="2566302"/>
          <a:ext cx="6096000" cy="1854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721224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008094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366682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shl</a:t>
                      </a:r>
                      <a:r>
                        <a:rPr lang="en-US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 (i.e., </a:t>
                      </a:r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sar</a:t>
                      </a:r>
                      <a:r>
                        <a:rPr lang="en-US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  <a:r>
                        <a:rPr lang="en-US" baseline="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Arithmetic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shr</a:t>
                      </a:r>
                      <a:r>
                        <a:rPr lang="en-US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L</a:t>
                      </a:r>
                      <a:r>
                        <a:rPr lang="en-US" baseline="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Logical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A54F6B3-FAFF-319B-83FC-1B16E2CB60C8}"/>
              </a:ext>
            </a:extLst>
          </p:cNvPr>
          <p:cNvSpPr txBox="1"/>
          <p:nvPr/>
        </p:nvSpPr>
        <p:spPr>
          <a:xfrm>
            <a:off x="7089314" y="2708572"/>
            <a:ext cx="5034606" cy="1569660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shl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$1,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# multiply by 2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shr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$2,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rbx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# unsigned divide by 4</a:t>
            </a:r>
          </a:p>
          <a:p>
            <a:pPr algn="l"/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sar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$5,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# signed divide by 32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sarq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$3, 8(%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rdi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 # signed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[1] /= 8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mov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# stage shift amount </a:t>
            </a:r>
          </a:p>
          <a:p>
            <a:pPr algn="l"/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shl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%cl, %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#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rax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&lt;&lt;=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rsi</a:t>
            </a: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C8A714-3933-A2A8-4341-B3C0DEC40032}"/>
              </a:ext>
            </a:extLst>
          </p:cNvPr>
          <p:cNvSpPr txBox="1"/>
          <p:nvPr/>
        </p:nvSpPr>
        <p:spPr>
          <a:xfrm>
            <a:off x="6942320" y="2329805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Examples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  <a:endParaRPr lang="en-US" b="1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48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14764</TotalTime>
  <Words>2374</Words>
  <Application>Microsoft Macintosh PowerPoint</Application>
  <PresentationFormat>Widescreen</PresentationFormat>
  <Paragraphs>271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16 Assembly: Arithmetic and Logic Operations</vt:lpstr>
      <vt:lpstr>Data Sizes: Not Everything is Eight Bytes</vt:lpstr>
      <vt:lpstr>Registers and Subregisters</vt:lpstr>
      <vt:lpstr>Taking Prefix and Suffixes to Heart</vt:lpstr>
      <vt:lpstr>Big From Small: movz and movs</vt:lpstr>
      <vt:lpstr>Exhaustive List: movz</vt:lpstr>
      <vt:lpstr>Exhaustive List: movs</vt:lpstr>
      <vt:lpstr>Baby’s First Assembly</vt:lpstr>
      <vt:lpstr>The lea Instruction</vt:lpstr>
      <vt:lpstr>Competing Narratives: lea and mov</vt:lpstr>
      <vt:lpstr>Special Purpose Registers</vt:lpstr>
      <vt:lpstr>Reverse Engineering Etude</vt:lpstr>
      <vt:lpstr>Math: Unary and Binary Operators</vt:lpstr>
      <vt:lpstr>Bitwise Shift Instructions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1716</cp:revision>
  <cp:lastPrinted>2024-10-27T22:54:46Z</cp:lastPrinted>
  <dcterms:created xsi:type="dcterms:W3CDTF">2008-06-28T20:57:21Z</dcterms:created>
  <dcterms:modified xsi:type="dcterms:W3CDTF">2026-02-19T16:27:30Z</dcterms:modified>
</cp:coreProperties>
</file>