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handoutMasterIdLst>
    <p:handoutMasterId r:id="rId22"/>
  </p:handoutMasterIdLst>
  <p:sldIdLst>
    <p:sldId id="256" r:id="rId2"/>
    <p:sldId id="689" r:id="rId3"/>
    <p:sldId id="690" r:id="rId4"/>
    <p:sldId id="781" r:id="rId5"/>
    <p:sldId id="1001" r:id="rId6"/>
    <p:sldId id="1002" r:id="rId7"/>
    <p:sldId id="893" r:id="rId8"/>
    <p:sldId id="786" r:id="rId9"/>
    <p:sldId id="886" r:id="rId10"/>
    <p:sldId id="894" r:id="rId11"/>
    <p:sldId id="795" r:id="rId12"/>
    <p:sldId id="895" r:id="rId13"/>
    <p:sldId id="896" r:id="rId14"/>
    <p:sldId id="798" r:id="rId15"/>
    <p:sldId id="935" r:id="rId16"/>
    <p:sldId id="936" r:id="rId17"/>
    <p:sldId id="937" r:id="rId18"/>
    <p:sldId id="938" r:id="rId19"/>
    <p:sldId id="1000" r:id="rId20"/>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Lst>
        </p14:section>
        <p14:section name="Arith + Logic" id="{B0DAF500-79B0-4F48-AD09-5D010255323B}">
          <p14:sldIdLst>
            <p14:sldId id="689"/>
            <p14:sldId id="690"/>
            <p14:sldId id="781"/>
            <p14:sldId id="1001"/>
            <p14:sldId id="1002"/>
          </p14:sldIdLst>
        </p14:section>
        <p14:section name="Practice" id="{1097BD26-3C58-144C-8C5B-6ECBE0A2DE4F}">
          <p14:sldIdLst>
            <p14:sldId id="893"/>
            <p14:sldId id="786"/>
            <p14:sldId id="886"/>
            <p14:sldId id="894"/>
            <p14:sldId id="795"/>
            <p14:sldId id="895"/>
            <p14:sldId id="896"/>
            <p14:sldId id="798"/>
            <p14:sldId id="935"/>
            <p14:sldId id="936"/>
            <p14:sldId id="937"/>
            <p14:sldId id="938"/>
            <p14:sldId id="100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4472C4"/>
    <a:srgbClr val="F8F8F8"/>
    <a:srgbClr val="D27BD6"/>
    <a:srgbClr val="D62ED6"/>
    <a:srgbClr val="942092"/>
    <a:srgbClr val="FF9999"/>
    <a:srgbClr val="008000"/>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091" autoAdjust="0"/>
    <p:restoredTop sz="86871" autoAdjust="0"/>
  </p:normalViewPr>
  <p:slideViewPr>
    <p:cSldViewPr>
      <p:cViewPr varScale="1">
        <p:scale>
          <a:sx n="124" d="100"/>
          <a:sy n="124" d="100"/>
        </p:scale>
        <p:origin x="192" y="408"/>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1793229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541818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8515D-4DD8-F703-9DFE-F4628F811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ABDC8-64EC-DC77-3854-C14EDA226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A3FFB-68F8-365F-BC0A-4283171BB1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FC4967-30E5-385E-338C-5EA38E4A99AC}"/>
              </a:ext>
            </a:extLst>
          </p:cNvPr>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3527034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C7355-E274-1689-2D77-51153C89D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B2477-F33E-33AF-3A8F-89AC61BB2F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7D971D-095C-10E8-07A0-C1A453B7FC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926854-E359-96F7-12AF-771237FF5829}"/>
              </a:ext>
            </a:extLst>
          </p:cNvPr>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371228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2795665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Nick </a:t>
            </a:r>
            <a:r>
              <a:rPr lang="en-US" altLang="x-none" sz="800" dirty="0" err="1">
                <a:latin typeface="Calibri" charset="0"/>
              </a:rPr>
              <a:t>Troccoli</a:t>
            </a:r>
            <a:r>
              <a:rPr lang="en-US" altLang="x-none" sz="800" dirty="0">
                <a:latin typeface="Calibri" charset="0"/>
              </a:rPr>
              <a:t>,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2.xml"/><Relationship Id="rId5" Type="http://schemas.openxmlformats.org/officeDocument/2006/relationships/tags" Target="../tags/tag11.xml"/><Relationship Id="rId4" Type="http://schemas.openxmlformats.org/officeDocument/2006/relationships/tags" Target="../tags/tag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latin typeface="Source Sans 3" panose="020B0303030403020204" pitchFamily="34" charset="0"/>
              </a:rPr>
              <a:t>CS107 Lecture 17</a:t>
            </a:r>
            <a:br>
              <a:rPr lang="en-US" dirty="0">
                <a:latin typeface="Source Sans 3" panose="020B0303030403020204" pitchFamily="34" charset="0"/>
              </a:rPr>
            </a:br>
            <a:r>
              <a:rPr lang="en-US" sz="3400" dirty="0">
                <a:latin typeface="Source Sans 3" panose="020B0303030403020204" pitchFamily="34" charset="0"/>
              </a:rPr>
              <a:t>Assembly: Arithmetic and Logic Wrap, Control Flow</a:t>
            </a:r>
          </a:p>
        </p:txBody>
      </p:sp>
      <p:sp>
        <p:nvSpPr>
          <p:cNvPr id="5" name="Subtitle 2">
            <a:extLst>
              <a:ext uri="{FF2B5EF4-FFF2-40B4-BE49-F238E27FC236}">
                <a16:creationId xmlns:a16="http://schemas.microsoft.com/office/drawing/2014/main" id="{54881F50-F2A0-7366-E312-C334DBEDB1D9}"/>
              </a:ext>
            </a:extLst>
          </p:cNvPr>
          <p:cNvSpPr txBox="1">
            <a:spLocks/>
          </p:cNvSpPr>
          <p:nvPr/>
        </p:nvSpPr>
        <p:spPr bwMode="auto">
          <a:xfrm>
            <a:off x="1676400" y="41148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360"/>
              </a:spcBef>
              <a:spcAft>
                <a:spcPts val="0"/>
              </a:spcAft>
            </a:pPr>
            <a:r>
              <a:rPr lang="en-US" sz="2000" dirty="0">
                <a:latin typeface="Source Sans 3" panose="020B0303030403020204" pitchFamily="34" charset="0"/>
              </a:rPr>
              <a:t>Reading: B&amp;O 3.5-3.6</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4F0E-0E9D-1446-9EDC-7E80D879B255}"/>
              </a:ext>
            </a:extLst>
          </p:cNvPr>
          <p:cNvSpPr>
            <a:spLocks noGrp="1"/>
          </p:cNvSpPr>
          <p:nvPr>
            <p:ph type="title"/>
          </p:nvPr>
        </p:nvSpPr>
        <p:spPr/>
        <p:txBody>
          <a:bodyPr/>
          <a:lstStyle/>
          <a:p>
            <a:r>
              <a:rPr lang="en-US" dirty="0">
                <a:latin typeface="Source Sans 3" panose="020B0303030403020204" pitchFamily="34" charset="0"/>
              </a:rPr>
              <a:t>Multiplication Support</a:t>
            </a:r>
          </a:p>
        </p:txBody>
      </p:sp>
      <p:sp>
        <p:nvSpPr>
          <p:cNvPr id="3" name="Content Placeholder 2">
            <a:extLst>
              <a:ext uri="{FF2B5EF4-FFF2-40B4-BE49-F238E27FC236}">
                <a16:creationId xmlns:a16="http://schemas.microsoft.com/office/drawing/2014/main" id="{2578A4E6-F09A-484C-B452-1B6C63E1F0EE}"/>
              </a:ext>
            </a:extLst>
          </p:cNvPr>
          <p:cNvSpPr>
            <a:spLocks noGrp="1"/>
          </p:cNvSpPr>
          <p:nvPr>
            <p:ph idx="1"/>
          </p:nvPr>
        </p:nvSpPr>
        <p:spPr/>
        <p:txBody>
          <a:bodyPr/>
          <a:lstStyle/>
          <a:p>
            <a:pPr marL="0" indent="0" algn="ctr">
              <a:buNone/>
            </a:pPr>
            <a:r>
              <a:rPr lang="en-US" dirty="0">
                <a:latin typeface="Source Sans 3" panose="020B0303030403020204" pitchFamily="34" charset="0"/>
              </a:rPr>
              <a:t>Multiplying 64-bit numbers can produce </a:t>
            </a:r>
            <a:r>
              <a:rPr lang="en-US" b="1" dirty="0">
                <a:solidFill>
                  <a:schemeClr val="accent1"/>
                </a:solidFill>
                <a:latin typeface="Source Sans 3" panose="020B0303030403020204" pitchFamily="34" charset="0"/>
              </a:rPr>
              <a:t>128-bit results</a:t>
            </a:r>
            <a:r>
              <a:rPr lang="en-US" dirty="0">
                <a:latin typeface="Source Sans 3" panose="020B0303030403020204" pitchFamily="34" charset="0"/>
              </a:rPr>
              <a:t>. How does x86-64 support this with only 64-bit registers?</a:t>
            </a:r>
          </a:p>
          <a:p>
            <a:r>
              <a:rPr lang="en-US" sz="2400" dirty="0">
                <a:latin typeface="Source Sans 3" panose="020B0303030403020204" pitchFamily="34" charset="0"/>
              </a:rPr>
              <a:t>If you specify </a:t>
            </a:r>
            <a:r>
              <a:rPr lang="en-US" sz="2400" b="1" dirty="0">
                <a:solidFill>
                  <a:schemeClr val="accent1"/>
                </a:solidFill>
                <a:latin typeface="Source Sans 3" panose="020B0303030403020204" pitchFamily="34" charset="0"/>
              </a:rPr>
              <a:t>two operands</a:t>
            </a:r>
            <a:r>
              <a:rPr lang="en-US" sz="2400" dirty="0">
                <a:latin typeface="Source Sans 3" panose="020B0303030403020204" pitchFamily="34" charset="0"/>
              </a:rPr>
              <a:t> to </a:t>
            </a:r>
            <a:r>
              <a:rPr lang="en-US" sz="2400" b="1" dirty="0" err="1">
                <a:latin typeface="Source Code Pro" panose="020B0309030403020204" pitchFamily="34" charset="0"/>
                <a:ea typeface="Source Code Pro" panose="020B0309030403020204" pitchFamily="34" charset="0"/>
              </a:rPr>
              <a:t>imul</a:t>
            </a:r>
            <a:r>
              <a:rPr lang="en-US" sz="2400" dirty="0">
                <a:latin typeface="Source Sans 3" panose="020B0303030403020204" pitchFamily="34" charset="0"/>
              </a:rPr>
              <a:t> or </a:t>
            </a:r>
            <a:r>
              <a:rPr lang="en-US" sz="2400" b="1" dirty="0" err="1">
                <a:latin typeface="Source Code Pro" panose="020B0309030403020204" pitchFamily="34" charset="0"/>
                <a:ea typeface="Source Code Pro" panose="020B0309030403020204" pitchFamily="34" charset="0"/>
              </a:rPr>
              <a:t>mul</a:t>
            </a:r>
            <a:r>
              <a:rPr lang="en-US" sz="2400" dirty="0">
                <a:latin typeface="Source Sans 3" panose="020B0303030403020204" pitchFamily="34" charset="0"/>
              </a:rPr>
              <a:t>, it multiplies them and truncates the result to fit in the second of the two.</a:t>
            </a:r>
          </a:p>
          <a:p>
            <a:pPr marL="0" indent="0" algn="ctr">
              <a:buNone/>
            </a:pPr>
            <a:r>
              <a:rPr lang="en-US" b="1" dirty="0" err="1">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imul</a:t>
            </a:r>
            <a:r>
              <a:rPr lang="en-US" b="1" dirty="0">
                <a:solidFill>
                  <a:schemeClr val="accent1"/>
                </a:solidFill>
                <a:latin typeface="Source Code Pro" panose="020B0309030403020204" pitchFamily="34" charset="0"/>
                <a:ea typeface="Source Code Pro" panose="020B0309030403020204" pitchFamily="34" charset="0"/>
                <a:cs typeface="Consolas" panose="020B0609020204030204" pitchFamily="49" charset="0"/>
              </a:rPr>
              <a:t> S, D</a:t>
            </a:r>
            <a:r>
              <a:rPr lang="en-US" sz="1800" dirty="0">
                <a:latin typeface="Source Sans 3" panose="020B0303030403020204" pitchFamily="34" charset="0"/>
                <a:ea typeface="Source Code Pro" panose="020B0309030403020204" pitchFamily="34" charset="0"/>
                <a:cs typeface="Consolas" panose="020B0609020204030204" pitchFamily="49" charset="0"/>
              </a:rPr>
              <a:t>     is realized as    </a:t>
            </a:r>
            <a:r>
              <a:rPr lang="en-US" dirty="0">
                <a:latin typeface="Source Code Pro" panose="020B0309030403020204" pitchFamily="34" charset="0"/>
                <a:ea typeface="Source Code Pro" panose="020B0309030403020204" pitchFamily="34" charset="0"/>
                <a:cs typeface="Consolas" panose="020B0609020204030204" pitchFamily="49" charset="0"/>
              </a:rPr>
              <a:t>D ← D * S</a:t>
            </a:r>
          </a:p>
          <a:p>
            <a:r>
              <a:rPr lang="en-US" sz="2400" dirty="0">
                <a:latin typeface="Source Sans 3" panose="020B0303030403020204" pitchFamily="34" charset="0"/>
              </a:rPr>
              <a:t>If you specify one operand, it’s multiplied by </a:t>
            </a:r>
            <a:r>
              <a:rPr lang="en-US" sz="2400" b="1" dirty="0">
                <a:latin typeface="Source Code Pro" panose="020B0309030403020204" pitchFamily="34" charset="0"/>
                <a:ea typeface="Source Code Pro" panose="020B0309030403020204" pitchFamily="34" charset="0"/>
              </a:rPr>
              <a:t>%</a:t>
            </a:r>
            <a:r>
              <a:rPr lang="en-US" sz="2400" b="1" dirty="0" err="1">
                <a:latin typeface="Source Code Pro" panose="020B0309030403020204" pitchFamily="34" charset="0"/>
                <a:ea typeface="Source Code Pro" panose="020B0309030403020204" pitchFamily="34" charset="0"/>
              </a:rPr>
              <a:t>rax</a:t>
            </a:r>
            <a:r>
              <a:rPr lang="en-US" sz="2400" dirty="0">
                <a:latin typeface="Source Sans 3" panose="020B0303030403020204" pitchFamily="34" charset="0"/>
              </a:rPr>
              <a:t> and the product is split across </a:t>
            </a:r>
            <a:r>
              <a:rPr lang="en-US" sz="2400" b="1" dirty="0">
                <a:latin typeface="Source Sans 3" panose="020B0303030403020204" pitchFamily="34" charset="0"/>
              </a:rPr>
              <a:t>two</a:t>
            </a:r>
            <a:r>
              <a:rPr lang="en-US" sz="2400" dirty="0">
                <a:latin typeface="Source Sans 3" panose="020B0303030403020204" pitchFamily="34" charset="0"/>
              </a:rPr>
              <a:t> registers: the high-order 64 bits go in </a:t>
            </a:r>
            <a:r>
              <a:rPr lang="en-US" sz="2400" b="1" dirty="0">
                <a:latin typeface="Source Code Pro" panose="020B0309030403020204" pitchFamily="34" charset="0"/>
                <a:ea typeface="Source Code Pro" panose="020B0309030403020204" pitchFamily="34" charset="0"/>
              </a:rPr>
              <a:t>%</a:t>
            </a:r>
            <a:r>
              <a:rPr lang="en-US" sz="2400" b="1" dirty="0" err="1">
                <a:latin typeface="Source Code Pro" panose="020B0309030403020204" pitchFamily="34" charset="0"/>
                <a:ea typeface="Source Code Pro" panose="020B0309030403020204" pitchFamily="34" charset="0"/>
              </a:rPr>
              <a:t>rdx</a:t>
            </a:r>
            <a:r>
              <a:rPr lang="en-US" sz="2400" dirty="0">
                <a:latin typeface="Source Sans 3" panose="020B0303030403020204" pitchFamily="34" charset="0"/>
              </a:rPr>
              <a:t> and the low-order 64 bits in </a:t>
            </a:r>
            <a:r>
              <a:rPr lang="en-US" sz="2400" dirty="0">
                <a:latin typeface="Source Code Pro" panose="020B0309030403020204" pitchFamily="34" charset="0"/>
                <a:ea typeface="Source Code Pro" panose="020B0309030403020204" pitchFamily="34" charset="0"/>
              </a:rPr>
              <a:t>%</a:t>
            </a:r>
            <a:r>
              <a:rPr lang="en-US" sz="2400" dirty="0" err="1">
                <a:latin typeface="Source Code Pro" panose="020B0309030403020204" pitchFamily="34" charset="0"/>
                <a:ea typeface="Source Code Pro" panose="020B0309030403020204" pitchFamily="34" charset="0"/>
              </a:rPr>
              <a:t>rax</a:t>
            </a:r>
            <a:r>
              <a:rPr lang="en-US" sz="2400" dirty="0">
                <a:latin typeface="Source Sans 3" panose="020B0303030403020204" pitchFamily="34" charset="0"/>
              </a:rPr>
              <a:t>.</a:t>
            </a:r>
          </a:p>
        </p:txBody>
      </p:sp>
      <p:graphicFrame>
        <p:nvGraphicFramePr>
          <p:cNvPr id="6" name="Table 5">
            <a:extLst>
              <a:ext uri="{FF2B5EF4-FFF2-40B4-BE49-F238E27FC236}">
                <a16:creationId xmlns:a16="http://schemas.microsoft.com/office/drawing/2014/main" id="{A8A9D0DF-4EE9-EF4D-B99B-10B933117691}"/>
              </a:ext>
            </a:extLst>
          </p:cNvPr>
          <p:cNvGraphicFramePr>
            <a:graphicFrameLocks noGrp="1"/>
          </p:cNvGraphicFramePr>
          <p:nvPr>
            <p:extLst>
              <p:ext uri="{D42A27DB-BD31-4B8C-83A1-F6EECF244321}">
                <p14:modId xmlns:p14="http://schemas.microsoft.com/office/powerpoint/2010/main" val="913051560"/>
              </p:ext>
            </p:extLst>
          </p:nvPr>
        </p:nvGraphicFramePr>
        <p:xfrm>
          <a:off x="647700" y="5059680"/>
          <a:ext cx="10896600" cy="1112520"/>
        </p:xfrm>
        <a:graphic>
          <a:graphicData uri="http://schemas.openxmlformats.org/drawingml/2006/table">
            <a:tbl>
              <a:tblPr firstRow="1" bandRow="1">
                <a:tableStyleId>{7E9639D4-E3E2-4D34-9284-5A2195B3D0D7}</a:tableStyleId>
              </a:tblPr>
              <a:tblGrid>
                <a:gridCol w="3632200">
                  <a:extLst>
                    <a:ext uri="{9D8B030D-6E8A-4147-A177-3AD203B41FA5}">
                      <a16:colId xmlns:a16="http://schemas.microsoft.com/office/drawing/2014/main" val="870465123"/>
                    </a:ext>
                  </a:extLst>
                </a:gridCol>
                <a:gridCol w="42926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imulq</a:t>
                      </a:r>
                      <a:r>
                        <a:rPr lang="en-US" dirty="0">
                          <a:latin typeface="Source Code Pro" panose="020B0309030403020204" pitchFamily="34" charset="0"/>
                          <a:ea typeface="Source Code Pro" panose="020B0309030403020204" pitchFamily="34" charset="0"/>
                          <a:cs typeface="Consolas" panose="020B0609020204030204" pitchFamily="49" charset="0"/>
                        </a:rPr>
                        <a:t> S</a:t>
                      </a:r>
                    </a:p>
                  </a:txBody>
                  <a:tcPr/>
                </a:tc>
                <a:tc>
                  <a:txBody>
                    <a:bodyPr/>
                    <a:lstStyle/>
                    <a:p>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 ← S x 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a:t>
                      </a:r>
                    </a:p>
                  </a:txBody>
                  <a:tcPr/>
                </a:tc>
                <a:tc>
                  <a:txBody>
                    <a:bodyPr/>
                    <a:lstStyle/>
                    <a:p>
                      <a:r>
                        <a:rPr lang="en-US" dirty="0">
                          <a:latin typeface="Source Sans 3" panose="020B0303030403020204" pitchFamily="34" charset="0"/>
                        </a:rPr>
                        <a:t>Signed full multiply</a:t>
                      </a:r>
                    </a:p>
                  </a:txBody>
                  <a:tcPr/>
                </a:tc>
                <a:extLst>
                  <a:ext uri="{0D108BD9-81ED-4DB2-BD59-A6C34878D82A}">
                    <a16:rowId xmlns:a16="http://schemas.microsoft.com/office/drawing/2014/main" val="1751539774"/>
                  </a:ext>
                </a:extLst>
              </a:tr>
              <a:tr h="37084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mulq</a:t>
                      </a:r>
                      <a:r>
                        <a:rPr lang="en-US" dirty="0">
                          <a:latin typeface="Source Code Pro" panose="020B0309030403020204" pitchFamily="34" charset="0"/>
                          <a:ea typeface="Source Code Pro" panose="020B0309030403020204" pitchFamily="34" charset="0"/>
                          <a:cs typeface="Consolas" panose="020B0609020204030204" pitchFamily="49" charset="0"/>
                        </a:rPr>
                        <a:t> S</a:t>
                      </a:r>
                    </a:p>
                  </a:txBody>
                  <a:tcPr/>
                </a:tc>
                <a:tc>
                  <a:txBody>
                    <a:bodyPr/>
                    <a:lstStyle/>
                    <a:p>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 ← S x 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a:t>
                      </a:r>
                    </a:p>
                  </a:txBody>
                  <a:tcPr/>
                </a:tc>
                <a:tc>
                  <a:txBody>
                    <a:bodyPr/>
                    <a:lstStyle/>
                    <a:p>
                      <a:r>
                        <a:rPr lang="en-US" dirty="0">
                          <a:latin typeface="Source Sans 3" panose="020B0303030403020204" pitchFamily="34" charset="0"/>
                        </a:rPr>
                        <a:t>Unsigned full multiply</a:t>
                      </a:r>
                    </a:p>
                  </a:txBody>
                  <a:tcPr/>
                </a:tc>
                <a:extLst>
                  <a:ext uri="{0D108BD9-81ED-4DB2-BD59-A6C34878D82A}">
                    <a16:rowId xmlns:a16="http://schemas.microsoft.com/office/drawing/2014/main" val="395122017"/>
                  </a:ext>
                </a:extLst>
              </a:tr>
            </a:tbl>
          </a:graphicData>
        </a:graphic>
      </p:graphicFrame>
    </p:spTree>
    <p:extLst>
      <p:ext uri="{BB962C8B-B14F-4D97-AF65-F5344CB8AC3E}">
        <p14:creationId xmlns:p14="http://schemas.microsoft.com/office/powerpoint/2010/main" val="1522360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BE39-C159-154A-88BB-A376C92785ED}"/>
              </a:ext>
            </a:extLst>
          </p:cNvPr>
          <p:cNvSpPr>
            <a:spLocks noGrp="1"/>
          </p:cNvSpPr>
          <p:nvPr>
            <p:ph type="title"/>
          </p:nvPr>
        </p:nvSpPr>
        <p:spPr/>
        <p:txBody>
          <a:bodyPr/>
          <a:lstStyle/>
          <a:p>
            <a:r>
              <a:rPr lang="en-US" dirty="0"/>
              <a:t>Division and Mod Support</a:t>
            </a:r>
          </a:p>
        </p:txBody>
      </p:sp>
      <p:sp>
        <p:nvSpPr>
          <p:cNvPr id="3" name="Content Placeholder 2">
            <a:extLst>
              <a:ext uri="{FF2B5EF4-FFF2-40B4-BE49-F238E27FC236}">
                <a16:creationId xmlns:a16="http://schemas.microsoft.com/office/drawing/2014/main" id="{ED8B5D15-11D8-4346-BC97-6046024CB863}"/>
              </a:ext>
            </a:extLst>
          </p:cNvPr>
          <p:cNvSpPr>
            <a:spLocks noGrp="1"/>
          </p:cNvSpPr>
          <p:nvPr>
            <p:ph idx="1"/>
          </p:nvPr>
        </p:nvSpPr>
        <p:spPr>
          <a:xfrm>
            <a:off x="152400" y="1295400"/>
            <a:ext cx="11811000" cy="2438400"/>
          </a:xfrm>
        </p:spPr>
        <p:txBody>
          <a:bodyPr/>
          <a:lstStyle/>
          <a:p>
            <a:pPr marL="0" indent="0" algn="ctr">
              <a:buNone/>
            </a:pPr>
            <a:r>
              <a:rPr lang="en-US" b="1" dirty="0">
                <a:latin typeface="Source Code Pro" panose="020B0309030403020204" pitchFamily="34" charset="0"/>
                <a:ea typeface="Source Code Pro" panose="020B0309030403020204" pitchFamily="34" charset="0"/>
              </a:rPr>
              <a:t>x86-64</a:t>
            </a:r>
            <a:r>
              <a:rPr lang="en-US" dirty="0">
                <a:latin typeface="Source Sans 3" panose="020B0303030403020204" pitchFamily="34" charset="0"/>
              </a:rPr>
              <a:t> supports </a:t>
            </a:r>
            <a:r>
              <a:rPr lang="en-US" b="1" dirty="0">
                <a:solidFill>
                  <a:schemeClr val="accent1"/>
                </a:solidFill>
                <a:latin typeface="Source Sans 3" panose="020B0303030403020204" pitchFamily="34" charset="0"/>
              </a:rPr>
              <a:t>dividing a 128-bit value by a 64-bit value</a:t>
            </a:r>
            <a:r>
              <a:rPr lang="en-US" dirty="0">
                <a:latin typeface="Source Sans 3" panose="020B0303030403020204" pitchFamily="34" charset="0"/>
              </a:rPr>
              <a:t>.</a:t>
            </a:r>
            <a:br>
              <a:rPr lang="en-US" dirty="0"/>
            </a:br>
            <a:br>
              <a:rPr lang="en-US" dirty="0"/>
            </a:br>
            <a:br>
              <a:rPr lang="en-US" dirty="0"/>
            </a:br>
            <a:br>
              <a:rPr lang="en-US" dirty="0"/>
            </a:br>
            <a:br>
              <a:rPr lang="en-US" dirty="0"/>
            </a:br>
            <a:br>
              <a:rPr lang="en-US" dirty="0"/>
            </a:br>
            <a:endParaRPr lang="en-US" dirty="0"/>
          </a:p>
          <a:p>
            <a:r>
              <a:rPr lang="en-US" sz="2400" dirty="0">
                <a:latin typeface="Source Sans 3" panose="020B0303030403020204" pitchFamily="34" charset="0"/>
              </a:rPr>
              <a:t>The </a:t>
            </a:r>
            <a:r>
              <a:rPr lang="en-US" sz="2400" b="1" dirty="0">
                <a:solidFill>
                  <a:schemeClr val="accent1"/>
                </a:solidFill>
                <a:latin typeface="Source Sans 3" panose="020B0303030403020204" pitchFamily="34" charset="0"/>
              </a:rPr>
              <a:t>high-order 64 bits of the dividend </a:t>
            </a:r>
            <a:r>
              <a:rPr lang="en-US" sz="2400" dirty="0">
                <a:latin typeface="Source Sans 3" panose="020B0303030403020204" pitchFamily="34" charset="0"/>
              </a:rPr>
              <a:t>need to be prepared and stored in </a:t>
            </a:r>
            <a:r>
              <a:rPr lang="en-US" sz="2400" b="1" dirty="0">
                <a:solidFill>
                  <a:schemeClr val="accent1"/>
                </a:solidFill>
                <a:latin typeface="Source Code Pro" panose="020B0309030403020204" pitchFamily="34" charset="0"/>
                <a:ea typeface="Source Code Pro" panose="020B0309030403020204" pitchFamily="34" charset="0"/>
              </a:rPr>
              <a:t>%</a:t>
            </a:r>
            <a:r>
              <a:rPr lang="en-US" sz="2400" b="1" dirty="0" err="1">
                <a:solidFill>
                  <a:schemeClr val="accent1"/>
                </a:solidFill>
                <a:latin typeface="Source Code Pro" panose="020B0309030403020204" pitchFamily="34" charset="0"/>
                <a:ea typeface="Source Code Pro" panose="020B0309030403020204" pitchFamily="34" charset="0"/>
              </a:rPr>
              <a:t>rdx</a:t>
            </a:r>
            <a:r>
              <a:rPr lang="en-US" sz="2400" dirty="0">
                <a:latin typeface="Source Sans 3" panose="020B0303030403020204" pitchFamily="34" charset="0"/>
              </a:rPr>
              <a:t>, the </a:t>
            </a:r>
            <a:r>
              <a:rPr lang="en-US" sz="2400" b="1" dirty="0">
                <a:solidFill>
                  <a:schemeClr val="accent6">
                    <a:lumMod val="50000"/>
                  </a:schemeClr>
                </a:solidFill>
                <a:latin typeface="Source Sans 3" panose="020B0303030403020204" pitchFamily="34" charset="0"/>
              </a:rPr>
              <a:t>low-order</a:t>
            </a:r>
            <a:r>
              <a:rPr lang="en-US" sz="2400" dirty="0">
                <a:latin typeface="Source Sans 3" panose="020B0303030403020204" pitchFamily="34" charset="0"/>
              </a:rPr>
              <a:t> </a:t>
            </a:r>
            <a:r>
              <a:rPr lang="en-US" sz="2400" b="1" dirty="0">
                <a:solidFill>
                  <a:schemeClr val="accent6">
                    <a:lumMod val="50000"/>
                  </a:schemeClr>
                </a:solidFill>
                <a:latin typeface="Source Sans 3" panose="020B0303030403020204" pitchFamily="34" charset="0"/>
              </a:rPr>
              <a:t>64 bits</a:t>
            </a:r>
            <a:r>
              <a:rPr lang="en-US" sz="2400" dirty="0">
                <a:latin typeface="Source Sans 3" panose="020B0303030403020204" pitchFamily="34" charset="0"/>
              </a:rPr>
              <a:t> in </a:t>
            </a:r>
            <a:r>
              <a:rPr lang="en-US" sz="2400" b="1" dirty="0">
                <a:latin typeface="Source Code Pro" panose="020B0309030403020204" pitchFamily="34" charset="0"/>
                <a:ea typeface="Source Code Pro" panose="020B0309030403020204" pitchFamily="34" charset="0"/>
              </a:rPr>
              <a:t>%</a:t>
            </a:r>
            <a:r>
              <a:rPr lang="en-US" sz="2400" b="1" dirty="0" err="1">
                <a:latin typeface="Source Code Pro" panose="020B0309030403020204" pitchFamily="34" charset="0"/>
                <a:ea typeface="Source Code Pro" panose="020B0309030403020204" pitchFamily="34" charset="0"/>
              </a:rPr>
              <a:t>rax</a:t>
            </a:r>
            <a:r>
              <a:rPr lang="en-US" sz="2400" dirty="0">
                <a:latin typeface="Source Sans 3" panose="020B0303030403020204" pitchFamily="34" charset="0"/>
              </a:rPr>
              <a:t>. The divisor is the only listed operand.</a:t>
            </a:r>
          </a:p>
          <a:p>
            <a:r>
              <a:rPr lang="en-US" sz="2400" dirty="0">
                <a:latin typeface="Source Sans 3" panose="020B0303030403020204" pitchFamily="34" charset="0"/>
              </a:rPr>
              <a:t>The </a:t>
            </a:r>
            <a:r>
              <a:rPr lang="en-US" sz="2400" b="1" dirty="0">
                <a:solidFill>
                  <a:schemeClr val="accent1"/>
                </a:solidFill>
                <a:latin typeface="Source Sans 3" panose="020B0303030403020204" pitchFamily="34" charset="0"/>
              </a:rPr>
              <a:t>integer quotient</a:t>
            </a:r>
            <a:r>
              <a:rPr lang="en-US" sz="2400" dirty="0">
                <a:latin typeface="Source Sans 3" panose="020B0303030403020204" pitchFamily="34" charset="0"/>
              </a:rPr>
              <a:t> is stored in </a:t>
            </a:r>
            <a:r>
              <a:rPr lang="en-US" sz="2400" b="1" dirty="0">
                <a:solidFill>
                  <a:schemeClr val="accent1"/>
                </a:solidFill>
                <a:latin typeface="Source Code Pro" panose="020B0309030403020204" pitchFamily="34" charset="0"/>
                <a:ea typeface="Source Code Pro" panose="020B0309030403020204" pitchFamily="34" charset="0"/>
              </a:rPr>
              <a:t>%</a:t>
            </a:r>
            <a:r>
              <a:rPr lang="en-US" sz="2400" b="1" dirty="0" err="1">
                <a:solidFill>
                  <a:schemeClr val="accent1"/>
                </a:solidFill>
                <a:latin typeface="Source Code Pro" panose="020B0309030403020204" pitchFamily="34" charset="0"/>
                <a:ea typeface="Source Code Pro" panose="020B0309030403020204" pitchFamily="34" charset="0"/>
              </a:rPr>
              <a:t>rax</a:t>
            </a:r>
            <a:r>
              <a:rPr lang="en-US" sz="2400" dirty="0">
                <a:latin typeface="Source Sans 3" panose="020B0303030403020204" pitchFamily="34" charset="0"/>
              </a:rPr>
              <a:t>, and the </a:t>
            </a:r>
            <a:r>
              <a:rPr lang="en-US" sz="2400" b="1" dirty="0">
                <a:solidFill>
                  <a:schemeClr val="accent6">
                    <a:lumMod val="50000"/>
                  </a:schemeClr>
                </a:solidFill>
                <a:latin typeface="Source Sans 3" panose="020B0303030403020204" pitchFamily="34" charset="0"/>
              </a:rPr>
              <a:t>remainder</a:t>
            </a:r>
            <a:r>
              <a:rPr lang="en-US" sz="2400" dirty="0">
                <a:latin typeface="Source Sans 3" panose="020B0303030403020204" pitchFamily="34" charset="0"/>
              </a:rPr>
              <a:t> in </a:t>
            </a:r>
            <a:r>
              <a:rPr lang="en-US" sz="2400" b="1" dirty="0">
                <a:solidFill>
                  <a:schemeClr val="accent6">
                    <a:lumMod val="50000"/>
                  </a:schemeClr>
                </a:solidFill>
                <a:latin typeface="Source Code Pro" panose="020B0309030403020204" pitchFamily="34" charset="0"/>
                <a:ea typeface="Source Code Pro" panose="020B0309030403020204" pitchFamily="34" charset="0"/>
              </a:rPr>
              <a:t>%</a:t>
            </a:r>
            <a:r>
              <a:rPr lang="en-US" sz="2400" b="1" dirty="0" err="1">
                <a:solidFill>
                  <a:schemeClr val="accent6">
                    <a:lumMod val="50000"/>
                  </a:schemeClr>
                </a:solidFill>
                <a:latin typeface="Source Code Pro" panose="020B0309030403020204" pitchFamily="34" charset="0"/>
                <a:ea typeface="Source Code Pro" panose="020B0309030403020204" pitchFamily="34" charset="0"/>
              </a:rPr>
              <a:t>rdx</a:t>
            </a:r>
            <a:r>
              <a:rPr lang="en-US" sz="2400" dirty="0">
                <a:latin typeface="Source Sans 3" panose="020B0303030403020204" pitchFamily="34" charset="0"/>
              </a:rPr>
              <a:t>. </a:t>
            </a:r>
          </a:p>
          <a:p>
            <a:r>
              <a:rPr lang="en-US" sz="2400" dirty="0">
                <a:latin typeface="Source Sans 3" panose="020B0303030403020204" pitchFamily="34" charset="0"/>
              </a:rPr>
              <a:t>Most dividend are just 64-bit. The </a:t>
            </a:r>
            <a:r>
              <a:rPr lang="en-US" sz="2400" b="1" dirty="0" err="1">
                <a:latin typeface="Source Code Pro" panose="020B0309030403020204" pitchFamily="34" charset="0"/>
                <a:ea typeface="Source Code Pro" panose="020B0309030403020204" pitchFamily="34" charset="0"/>
              </a:rPr>
              <a:t>cqto</a:t>
            </a:r>
            <a:r>
              <a:rPr lang="en-US" sz="2400" dirty="0">
                <a:latin typeface="Source Sans 3" panose="020B0303030403020204" pitchFamily="34" charset="0"/>
              </a:rPr>
              <a:t> instruction </a:t>
            </a:r>
            <a:r>
              <a:rPr lang="en-US" sz="2400" b="1" dirty="0">
                <a:solidFill>
                  <a:schemeClr val="accent1"/>
                </a:solidFill>
                <a:latin typeface="Source Sans 3" panose="020B0303030403020204" pitchFamily="34" charset="0"/>
              </a:rPr>
              <a:t>sign-extends the 64-bit</a:t>
            </a:r>
            <a:r>
              <a:rPr lang="en-US" sz="2400" dirty="0">
                <a:latin typeface="Source Sans 3" panose="020B0303030403020204" pitchFamily="34" charset="0"/>
              </a:rPr>
              <a:t> value in </a:t>
            </a:r>
            <a:r>
              <a:rPr lang="en-US" sz="2400" b="1" dirty="0">
                <a:latin typeface="Source Code Pro" panose="020B0309030403020204" pitchFamily="34" charset="0"/>
                <a:ea typeface="Source Code Pro" panose="020B0309030403020204" pitchFamily="34" charset="0"/>
              </a:rPr>
              <a:t>%</a:t>
            </a:r>
            <a:r>
              <a:rPr lang="en-US" sz="2400" b="1" dirty="0" err="1">
                <a:latin typeface="Source Code Pro" panose="020B0309030403020204" pitchFamily="34" charset="0"/>
                <a:ea typeface="Source Code Pro" panose="020B0309030403020204" pitchFamily="34" charset="0"/>
              </a:rPr>
              <a:t>rax</a:t>
            </a:r>
            <a:r>
              <a:rPr lang="en-US" sz="2400" dirty="0">
                <a:latin typeface="Source Sans 3" panose="020B0303030403020204" pitchFamily="34" charset="0"/>
              </a:rPr>
              <a:t> though </a:t>
            </a:r>
            <a:r>
              <a:rPr lang="en-US" sz="2400" b="1" dirty="0">
                <a:latin typeface="Source Code Pro" panose="020B0309030403020204" pitchFamily="34" charset="0"/>
                <a:ea typeface="Source Code Pro" panose="020B0309030403020204" pitchFamily="34" charset="0"/>
              </a:rPr>
              <a:t>%</a:t>
            </a:r>
            <a:r>
              <a:rPr lang="en-US" sz="2400" b="1" dirty="0" err="1">
                <a:latin typeface="Source Code Pro" panose="020B0309030403020204" pitchFamily="34" charset="0"/>
                <a:ea typeface="Source Code Pro" panose="020B0309030403020204" pitchFamily="34" charset="0"/>
              </a:rPr>
              <a:t>rdx</a:t>
            </a:r>
            <a:r>
              <a:rPr lang="en-US" sz="2400" dirty="0">
                <a:latin typeface="Source Sans 3" panose="020B0303030403020204" pitchFamily="34" charset="0"/>
              </a:rPr>
              <a:t> to fill </a:t>
            </a:r>
            <a:r>
              <a:rPr lang="en-US" sz="2400" b="1" dirty="0">
                <a:solidFill>
                  <a:schemeClr val="accent1"/>
                </a:solidFill>
                <a:latin typeface="Source Sans 3" panose="020B0303030403020204" pitchFamily="34" charset="0"/>
              </a:rPr>
              <a:t>both registers with the dividend</a:t>
            </a:r>
            <a:r>
              <a:rPr lang="en-US" sz="2400" dirty="0">
                <a:latin typeface="Source Sans 3" panose="020B0303030403020204" pitchFamily="34" charset="0"/>
              </a:rPr>
              <a:t>, as </a:t>
            </a:r>
            <a:r>
              <a:rPr lang="en-US" sz="2400" b="1" dirty="0" err="1">
                <a:latin typeface="Source Code Pro" panose="020B0309030403020204" pitchFamily="34" charset="0"/>
                <a:ea typeface="Source Code Pro" panose="020B0309030403020204" pitchFamily="34" charset="0"/>
              </a:rPr>
              <a:t>idiv</a:t>
            </a:r>
            <a:r>
              <a:rPr lang="en-US" sz="2400" dirty="0">
                <a:latin typeface="Source Sans 3" panose="020B0303030403020204" pitchFamily="34" charset="0"/>
              </a:rPr>
              <a:t> and </a:t>
            </a:r>
            <a:r>
              <a:rPr lang="en-US" sz="2400" b="1" dirty="0">
                <a:latin typeface="Source Code Pro" panose="020B0309030403020204" pitchFamily="34" charset="0"/>
                <a:ea typeface="Source Code Pro" panose="020B0309030403020204" pitchFamily="34" charset="0"/>
              </a:rPr>
              <a:t>div</a:t>
            </a:r>
            <a:r>
              <a:rPr lang="en-US" sz="2400" dirty="0">
                <a:latin typeface="Source Sans 3" panose="020B0303030403020204" pitchFamily="34" charset="0"/>
              </a:rPr>
              <a:t> expect.</a:t>
            </a:r>
          </a:p>
          <a:p>
            <a:endParaRPr lang="en-US" dirty="0"/>
          </a:p>
        </p:txBody>
      </p:sp>
      <p:sp>
        <p:nvSpPr>
          <p:cNvPr id="6" name="Rectangle 5">
            <a:extLst>
              <a:ext uri="{FF2B5EF4-FFF2-40B4-BE49-F238E27FC236}">
                <a16:creationId xmlns:a16="http://schemas.microsoft.com/office/drawing/2014/main" id="{B2E7DCD1-93FA-8744-9392-CF81774D96B5}"/>
              </a:ext>
            </a:extLst>
          </p:cNvPr>
          <p:cNvSpPr/>
          <p:nvPr/>
        </p:nvSpPr>
        <p:spPr>
          <a:xfrm>
            <a:off x="228600" y="1752600"/>
            <a:ext cx="9982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AE9CF946-1A01-98B1-32D3-614F5E677B33}"/>
              </a:ext>
            </a:extLst>
          </p:cNvPr>
          <p:cNvGraphicFramePr>
            <a:graphicFrameLocks noGrp="1"/>
          </p:cNvGraphicFramePr>
          <p:nvPr>
            <p:extLst>
              <p:ext uri="{D42A27DB-BD31-4B8C-83A1-F6EECF244321}">
                <p14:modId xmlns:p14="http://schemas.microsoft.com/office/powerpoint/2010/main" val="268836106"/>
              </p:ext>
            </p:extLst>
          </p:nvPr>
        </p:nvGraphicFramePr>
        <p:xfrm>
          <a:off x="609600" y="1884680"/>
          <a:ext cx="10896600" cy="2021840"/>
        </p:xfrm>
        <a:graphic>
          <a:graphicData uri="http://schemas.openxmlformats.org/drawingml/2006/table">
            <a:tbl>
              <a:tblPr firstRow="1" bandRow="1">
                <a:tableStyleId>{7E9639D4-E3E2-4D34-9284-5A2195B3D0D7}</a:tableStyleId>
              </a:tblPr>
              <a:tblGrid>
                <a:gridCol w="2133600">
                  <a:extLst>
                    <a:ext uri="{9D8B030D-6E8A-4147-A177-3AD203B41FA5}">
                      <a16:colId xmlns:a16="http://schemas.microsoft.com/office/drawing/2014/main" val="870465123"/>
                    </a:ext>
                  </a:extLst>
                </a:gridCol>
                <a:gridCol w="5791200">
                  <a:extLst>
                    <a:ext uri="{9D8B030D-6E8A-4147-A177-3AD203B41FA5}">
                      <a16:colId xmlns:a16="http://schemas.microsoft.com/office/drawing/2014/main" val="182492272"/>
                    </a:ext>
                  </a:extLst>
                </a:gridCol>
                <a:gridCol w="2971800">
                  <a:extLst>
                    <a:ext uri="{9D8B030D-6E8A-4147-A177-3AD203B41FA5}">
                      <a16:colId xmlns:a16="http://schemas.microsoft.com/office/drawing/2014/main" val="3140440516"/>
                    </a:ext>
                  </a:extLst>
                </a:gridCol>
              </a:tblGrid>
              <a:tr h="370840">
                <a:tc>
                  <a:txBody>
                    <a:bodyPr/>
                    <a:lstStyle/>
                    <a:p>
                      <a:r>
                        <a:rPr lang="en-US" dirty="0"/>
                        <a:t>Instruction</a:t>
                      </a:r>
                    </a:p>
                  </a:txBody>
                  <a:tcPr/>
                </a:tc>
                <a:tc>
                  <a:txBody>
                    <a:bodyPr/>
                    <a:lstStyle/>
                    <a:p>
                      <a:r>
                        <a:rPr lang="en-US" dirty="0"/>
                        <a:t>Effect</a:t>
                      </a:r>
                    </a:p>
                  </a:txBody>
                  <a:tcPr/>
                </a:tc>
                <a:tc>
                  <a:txBody>
                    <a:bodyPr/>
                    <a:lstStyle/>
                    <a:p>
                      <a:r>
                        <a:rPr lang="en-US" dirty="0"/>
                        <a:t>Description</a:t>
                      </a:r>
                    </a:p>
                  </a:txBody>
                  <a:tcPr/>
                </a:tc>
                <a:extLst>
                  <a:ext uri="{0D108BD9-81ED-4DB2-BD59-A6C34878D82A}">
                    <a16:rowId xmlns:a16="http://schemas.microsoft.com/office/drawing/2014/main" val="435151441"/>
                  </a:ext>
                </a:extLst>
              </a:tr>
              <a:tr h="37084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idivq</a:t>
                      </a:r>
                      <a:r>
                        <a:rPr lang="en-US" dirty="0">
                          <a:latin typeface="Source Code Pro" panose="020B0309030403020204" pitchFamily="34" charset="0"/>
                          <a:ea typeface="Source Code Pro" panose="020B0309030403020204" pitchFamily="34" charset="0"/>
                          <a:cs typeface="Consolas" panose="020B0609020204030204" pitchFamily="49" charset="0"/>
                        </a:rPr>
                        <a:t> S</a:t>
                      </a:r>
                    </a:p>
                  </a:txBody>
                  <a:tcPr/>
                </a:tc>
                <a:tc>
                  <a:txBody>
                    <a:bodyPr/>
                    <a:lstStyle/>
                    <a:p>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r>
                        <a:rPr lang="en-US" dirty="0">
                          <a:latin typeface="Source Code Pro" panose="020B0309030403020204" pitchFamily="34" charset="0"/>
                          <a:ea typeface="Source Code Pro" panose="020B0309030403020204" pitchFamily="34" charset="0"/>
                          <a:cs typeface="Consolas" panose="020B0609020204030204" pitchFamily="49" charset="0"/>
                        </a:rPr>
                        <a:t>] ← R[%</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 ← R[%</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 ➗ S</a:t>
                      </a:r>
                    </a:p>
                  </a:txBody>
                  <a:tcPr/>
                </a:tc>
                <a:tc>
                  <a:txBody>
                    <a:bodyPr/>
                    <a:lstStyle/>
                    <a:p>
                      <a:r>
                        <a:rPr lang="en-US" dirty="0"/>
                        <a:t>Signed divide</a:t>
                      </a:r>
                    </a:p>
                  </a:txBody>
                  <a:tcPr/>
                </a:tc>
                <a:extLst>
                  <a:ext uri="{0D108BD9-81ED-4DB2-BD59-A6C34878D82A}">
                    <a16:rowId xmlns:a16="http://schemas.microsoft.com/office/drawing/2014/main" val="1751539774"/>
                  </a:ext>
                </a:extLst>
              </a:tr>
              <a:tr h="37084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divq</a:t>
                      </a:r>
                      <a:r>
                        <a:rPr lang="en-US" dirty="0">
                          <a:latin typeface="Source Code Pro" panose="020B0309030403020204" pitchFamily="34" charset="0"/>
                          <a:ea typeface="Source Code Pro" panose="020B0309030403020204" pitchFamily="34" charset="0"/>
                          <a:cs typeface="Consolas" panose="020B0609020204030204" pitchFamily="49" charset="0"/>
                        </a:rPr>
                        <a:t> S</a:t>
                      </a:r>
                    </a:p>
                  </a:txBody>
                  <a:tcPr/>
                </a:tc>
                <a:tc>
                  <a:txBody>
                    <a:bodyPr/>
                    <a:lstStyle/>
                    <a:p>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r>
                        <a:rPr lang="en-US" dirty="0">
                          <a:latin typeface="Source Code Pro" panose="020B0309030403020204" pitchFamily="34" charset="0"/>
                          <a:ea typeface="Source Code Pro" panose="020B0309030403020204" pitchFamily="34" charset="0"/>
                          <a:cs typeface="Consolas" panose="020B0609020204030204" pitchFamily="49" charset="0"/>
                        </a:rPr>
                        <a:t>] ← R[%</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 mod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 ← R[%</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 ➗ S</a:t>
                      </a:r>
                    </a:p>
                  </a:txBody>
                  <a:tcPr/>
                </a:tc>
                <a:tc>
                  <a:txBody>
                    <a:bodyPr/>
                    <a:lstStyle/>
                    <a:p>
                      <a:r>
                        <a:rPr lang="en-US" dirty="0"/>
                        <a:t>Unsigned divide</a:t>
                      </a:r>
                    </a:p>
                  </a:txBody>
                  <a:tcPr/>
                </a:tc>
                <a:extLst>
                  <a:ext uri="{0D108BD9-81ED-4DB2-BD59-A6C34878D82A}">
                    <a16:rowId xmlns:a16="http://schemas.microsoft.com/office/drawing/2014/main" val="395122017"/>
                  </a:ext>
                </a:extLst>
              </a:tr>
              <a:tr h="370840">
                <a:tc>
                  <a:txBody>
                    <a:bodyPr/>
                    <a:lstStyle/>
                    <a:p>
                      <a:r>
                        <a:rPr lang="en-US" dirty="0" err="1">
                          <a:latin typeface="Source Code Pro" panose="020B0309030403020204" pitchFamily="34" charset="0"/>
                          <a:ea typeface="Source Code Pro" panose="020B0309030403020204" pitchFamily="34" charset="0"/>
                          <a:cs typeface="Consolas" panose="020B0609020204030204" pitchFamily="49" charset="0"/>
                        </a:rPr>
                        <a:t>cqto</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 ← </a:t>
                      </a:r>
                      <a:r>
                        <a:rPr lang="en-US" dirty="0" err="1">
                          <a:latin typeface="Source Code Pro" panose="020B0309030403020204" pitchFamily="34" charset="0"/>
                          <a:ea typeface="Source Code Pro" panose="020B0309030403020204" pitchFamily="34" charset="0"/>
                          <a:cs typeface="Consolas" panose="020B0609020204030204" pitchFamily="49" charset="0"/>
                        </a:rPr>
                        <a:t>SignExtend</a:t>
                      </a:r>
                      <a:r>
                        <a:rPr lang="en-US" dirty="0">
                          <a:latin typeface="Source Code Pro" panose="020B0309030403020204" pitchFamily="34" charset="0"/>
                          <a:ea typeface="Source Code Pro" panose="020B0309030403020204" pitchFamily="34" charset="0"/>
                          <a:cs typeface="Consolas" panose="020B0609020204030204" pitchFamily="49" charset="0"/>
                        </a:rPr>
                        <a:t>(R[%</a:t>
                      </a:r>
                      <a:r>
                        <a:rPr lang="en-US" dirty="0" err="1">
                          <a:latin typeface="Source Code Pro" panose="020B0309030403020204" pitchFamily="34" charset="0"/>
                          <a:ea typeface="Source Code Pro" panose="020B0309030403020204" pitchFamily="34" charset="0"/>
                          <a:cs typeface="Consolas" panose="020B0609020204030204" pitchFamily="49" charset="0"/>
                        </a:rPr>
                        <a:t>rax</a:t>
                      </a:r>
                      <a:r>
                        <a:rPr lang="en-US" dirty="0">
                          <a:latin typeface="Source Code Pro" panose="020B0309030403020204" pitchFamily="34" charset="0"/>
                          <a:ea typeface="Source Code Pro" panose="020B0309030403020204" pitchFamily="34" charset="0"/>
                          <a:cs typeface="Consolas" panose="020B0609020204030204" pitchFamily="49" charset="0"/>
                        </a:rPr>
                        <a:t>])</a:t>
                      </a:r>
                    </a:p>
                  </a:txBody>
                  <a:tcPr/>
                </a:tc>
                <a:tc>
                  <a:txBody>
                    <a:bodyPr/>
                    <a:lstStyle/>
                    <a:p>
                      <a:r>
                        <a:rPr lang="en-US" dirty="0"/>
                        <a:t>Convert to oct word</a:t>
                      </a:r>
                    </a:p>
                  </a:txBody>
                  <a:tcPr/>
                </a:tc>
                <a:extLst>
                  <a:ext uri="{0D108BD9-81ED-4DB2-BD59-A6C34878D82A}">
                    <a16:rowId xmlns:a16="http://schemas.microsoft.com/office/drawing/2014/main" val="3086435389"/>
                  </a:ext>
                </a:extLst>
              </a:tr>
            </a:tbl>
          </a:graphicData>
        </a:graphic>
      </p:graphicFrame>
    </p:spTree>
    <p:extLst>
      <p:ext uri="{BB962C8B-B14F-4D97-AF65-F5344CB8AC3E}">
        <p14:creationId xmlns:p14="http://schemas.microsoft.com/office/powerpoint/2010/main" val="17331868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E5BC-8EF8-6F48-8D63-10E9621BA3AF}"/>
              </a:ext>
            </a:extLst>
          </p:cNvPr>
          <p:cNvSpPr>
            <a:spLocks noGrp="1"/>
          </p:cNvSpPr>
          <p:nvPr>
            <p:ph type="title"/>
          </p:nvPr>
        </p:nvSpPr>
        <p:spPr/>
        <p:txBody>
          <a:bodyPr/>
          <a:lstStyle/>
          <a:p>
            <a:r>
              <a:rPr lang="en-US" dirty="0"/>
              <a:t>Reverse Engineering Etude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0952279B-5F04-F34C-8C16-DF68040F12CD}"/>
              </a:ext>
            </a:extLst>
          </p:cNvPr>
          <p:cNvSpPr>
            <a:spLocks noGrp="1"/>
          </p:cNvSpPr>
          <p:nvPr>
            <p:ph idx="1"/>
          </p:nvPr>
        </p:nvSpPr>
        <p:spPr/>
        <p:txBody>
          <a:bodyPr/>
          <a:lstStyle/>
          <a:p>
            <a:pPr marL="0" indent="0" algn="ctr">
              <a:buNone/>
            </a:pPr>
            <a:r>
              <a:rPr lang="en-US" dirty="0">
                <a:latin typeface="Source Sans 3" panose="020B0303030403020204" pitchFamily="34" charset="0"/>
              </a:rPr>
              <a:t>Examine the </a:t>
            </a:r>
            <a:r>
              <a:rPr lang="en-US" b="1" dirty="0">
                <a:solidFill>
                  <a:schemeClr val="accent1"/>
                </a:solidFill>
                <a:latin typeface="Source Sans 3" panose="020B0303030403020204" pitchFamily="34" charset="0"/>
              </a:rPr>
              <a:t>assembly code</a:t>
            </a:r>
            <a:r>
              <a:rPr lang="en-US" dirty="0">
                <a:latin typeface="Source Sans 3" panose="020B0303030403020204" pitchFamily="34" charset="0"/>
              </a:rPr>
              <a:t> emitted on behalf of the three-argument </a:t>
            </a:r>
            <a:r>
              <a:rPr lang="en-US" b="1" dirty="0" err="1">
                <a:latin typeface="Source Code Pro" panose="020B0309030403020204" pitchFamily="34" charset="0"/>
                <a:ea typeface="Source Code Pro" panose="020B0309030403020204" pitchFamily="34" charset="0"/>
              </a:rPr>
              <a:t>div_and_mod</a:t>
            </a:r>
            <a:r>
              <a:rPr lang="en-US" dirty="0">
                <a:latin typeface="Source Sans 3" panose="020B0303030403020204" pitchFamily="34" charset="0"/>
              </a:rPr>
              <a:t> function and </a:t>
            </a:r>
            <a:r>
              <a:rPr lang="en-US" b="1" dirty="0">
                <a:solidFill>
                  <a:schemeClr val="accent1"/>
                </a:solidFill>
                <a:latin typeface="Source Sans 3" panose="020B0303030403020204" pitchFamily="34" charset="0"/>
              </a:rPr>
              <a:t>reconstruct an equivalent, four-line implementation</a:t>
            </a:r>
            <a:r>
              <a:rPr lang="en-US" dirty="0">
                <a:latin typeface="Source Sans 3" panose="020B0303030403020204" pitchFamily="34" charset="0"/>
              </a:rPr>
              <a:t> in C.</a:t>
            </a:r>
          </a:p>
        </p:txBody>
      </p:sp>
      <p:sp>
        <p:nvSpPr>
          <p:cNvPr id="5" name="TextBox 4">
            <a:extLst>
              <a:ext uri="{FF2B5EF4-FFF2-40B4-BE49-F238E27FC236}">
                <a16:creationId xmlns:a16="http://schemas.microsoft.com/office/drawing/2014/main" id="{9160E30E-5485-9CA1-8C3F-A05B95B7CB99}"/>
              </a:ext>
            </a:extLst>
          </p:cNvPr>
          <p:cNvSpPr txBox="1"/>
          <p:nvPr/>
        </p:nvSpPr>
        <p:spPr>
          <a:xfrm>
            <a:off x="1219200" y="2721383"/>
            <a:ext cx="3429000" cy="2031325"/>
          </a:xfrm>
          <a:prstGeom prst="rect">
            <a:avLst/>
          </a:prstGeom>
          <a:noFill/>
          <a:ln>
            <a:solidFill>
              <a:schemeClr val="accent1"/>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rPr>
              <a:t>div_and_mod</a:t>
            </a:r>
            <a:r>
              <a:rPr lang="en-US" dirty="0">
                <a:latin typeface="Source Code Pro" panose="020B0309030403020204" pitchFamily="34" charset="0"/>
                <a:ea typeface="Source Code Pro" panose="020B0309030403020204" pitchFamily="34" charset="0"/>
              </a:rPr>
              <a:t>:</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rdx</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rcx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cqto</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idivq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rsi</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rdx</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rcx</a:t>
            </a:r>
            <a:r>
              <a:rPr lang="en-US" dirty="0">
                <a:latin typeface="Source Code Pro" panose="020B0309030403020204" pitchFamily="34" charset="0"/>
                <a:ea typeface="Source Code Pro" panose="020B0309030403020204" pitchFamily="34" charset="0"/>
              </a:rPr>
              <a:t>)</a:t>
            </a:r>
          </a:p>
          <a:p>
            <a:pPr algn="l"/>
            <a:r>
              <a:rPr lang="en-US" dirty="0">
                <a:latin typeface="Source Code Pro" panose="020B0309030403020204" pitchFamily="34" charset="0"/>
                <a:ea typeface="Source Code Pro" panose="020B0309030403020204" pitchFamily="34" charset="0"/>
              </a:rPr>
              <a:t>   ret</a:t>
            </a:r>
          </a:p>
        </p:txBody>
      </p:sp>
      <p:sp>
        <p:nvSpPr>
          <p:cNvPr id="6" name="TextBox 5">
            <a:extLst>
              <a:ext uri="{FF2B5EF4-FFF2-40B4-BE49-F238E27FC236}">
                <a16:creationId xmlns:a16="http://schemas.microsoft.com/office/drawing/2014/main" id="{08AA0265-2434-1BD7-478F-B00458A9988D}"/>
              </a:ext>
            </a:extLst>
          </p:cNvPr>
          <p:cNvSpPr txBox="1"/>
          <p:nvPr/>
        </p:nvSpPr>
        <p:spPr>
          <a:xfrm>
            <a:off x="1219199" y="4875074"/>
            <a:ext cx="6629401" cy="1754326"/>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long </a:t>
            </a:r>
            <a:r>
              <a:rPr lang="en-US" dirty="0" err="1">
                <a:latin typeface="Source Code Pro" panose="020B0309030403020204" pitchFamily="34" charset="0"/>
                <a:ea typeface="Source Code Pro" panose="020B0309030403020204" pitchFamily="34" charset="0"/>
                <a:cs typeface="Consolas" panose="020B0609020204030204" pitchFamily="49" charset="0"/>
              </a:rPr>
              <a:t>div_and_mod</a:t>
            </a:r>
            <a:r>
              <a:rPr lang="en-US" dirty="0">
                <a:latin typeface="Source Code Pro" panose="020B0309030403020204" pitchFamily="34" charset="0"/>
                <a:ea typeface="Source Code Pro" panose="020B0309030403020204" pitchFamily="34" charset="0"/>
                <a:cs typeface="Consolas" panose="020B0609020204030204" pitchFamily="49" charset="0"/>
              </a:rPr>
              <a:t>(long x, long y, long *</a:t>
            </a:r>
            <a:r>
              <a:rPr lang="en-US" dirty="0" err="1">
                <a:latin typeface="Source Code Pro" panose="020B0309030403020204" pitchFamily="34" charset="0"/>
                <a:ea typeface="Source Code Pro" panose="020B0309030403020204" pitchFamily="34" charset="0"/>
                <a:cs typeface="Consolas" panose="020B0609020204030204" pitchFamily="49" charset="0"/>
              </a:rPr>
              <a:t>p_mod</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a:latin typeface="Source Code Pro" panose="020B0309030403020204" pitchFamily="34" charset="0"/>
                <a:ea typeface="Source Code Pro" panose="020B0309030403020204" pitchFamily="34" charset="0"/>
              </a:rPr>
              <a:t> {</a:t>
            </a:r>
          </a:p>
          <a:p>
            <a:pPr algn="l"/>
            <a:r>
              <a:rPr lang="en-US" dirty="0">
                <a:latin typeface="Source Code Pro" panose="020B0309030403020204" pitchFamily="34" charset="0"/>
                <a:ea typeface="Source Code Pro" panose="020B0309030403020204" pitchFamily="34" charset="0"/>
              </a:rPr>
              <a:t>   </a:t>
            </a:r>
            <a:r>
              <a:rPr lang="en-US" dirty="0">
                <a:latin typeface="Source Code Pro" panose="020B0309030403020204" pitchFamily="34" charset="0"/>
                <a:ea typeface="Source Code Pro" panose="020B0309030403020204" pitchFamily="34" charset="0"/>
                <a:cs typeface="Consolas" panose="020B0609020204030204" pitchFamily="49" charset="0"/>
              </a:rPr>
              <a:t>long quotient = x / y;</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a:latin typeface="Source Code Pro" panose="020B0309030403020204" pitchFamily="34" charset="0"/>
                <a:ea typeface="Source Code Pro" panose="020B0309030403020204" pitchFamily="34" charset="0"/>
                <a:cs typeface="Consolas" panose="020B0609020204030204" pitchFamily="49" charset="0"/>
              </a:rPr>
              <a:t>long remainder = x % y;</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err="1">
                <a:latin typeface="Source Code Pro" panose="020B0309030403020204" pitchFamily="34" charset="0"/>
                <a:ea typeface="Source Code Pro" panose="020B0309030403020204" pitchFamily="34" charset="0"/>
                <a:cs typeface="Consolas" panose="020B0609020204030204" pitchFamily="49" charset="0"/>
              </a:rPr>
              <a:t>p_mod</a:t>
            </a:r>
            <a:r>
              <a:rPr lang="en-US" dirty="0">
                <a:latin typeface="Source Code Pro" panose="020B0309030403020204" pitchFamily="34" charset="0"/>
                <a:ea typeface="Source Code Pro" panose="020B0309030403020204" pitchFamily="34" charset="0"/>
                <a:cs typeface="Consolas" panose="020B0609020204030204" pitchFamily="49" charset="0"/>
              </a:rPr>
              <a:t> = remainder;</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a:latin typeface="Source Code Pro" panose="020B0309030403020204" pitchFamily="34" charset="0"/>
                <a:ea typeface="Source Code Pro" panose="020B0309030403020204" pitchFamily="34" charset="0"/>
                <a:cs typeface="Consolas" panose="020B0609020204030204" pitchFamily="49" charset="0"/>
              </a:rPr>
              <a:t>return quotient;</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a:t>
            </a:r>
          </a:p>
        </p:txBody>
      </p:sp>
      <p:sp>
        <p:nvSpPr>
          <p:cNvPr id="7" name="TextBox 6">
            <a:extLst>
              <a:ext uri="{FF2B5EF4-FFF2-40B4-BE49-F238E27FC236}">
                <a16:creationId xmlns:a16="http://schemas.microsoft.com/office/drawing/2014/main" id="{F2B99988-4CA3-B45B-7BBA-D12DDC987B0D}"/>
              </a:ext>
            </a:extLst>
          </p:cNvPr>
          <p:cNvSpPr txBox="1"/>
          <p:nvPr/>
        </p:nvSpPr>
        <p:spPr>
          <a:xfrm>
            <a:off x="-644322" y="2721383"/>
            <a:ext cx="1863522"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Assembly</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8" name="TextBox 7">
            <a:extLst>
              <a:ext uri="{FF2B5EF4-FFF2-40B4-BE49-F238E27FC236}">
                <a16:creationId xmlns:a16="http://schemas.microsoft.com/office/drawing/2014/main" id="{E346297A-8B7B-4967-3E62-2BB4E4823703}"/>
              </a:ext>
            </a:extLst>
          </p:cNvPr>
          <p:cNvSpPr txBox="1"/>
          <p:nvPr/>
        </p:nvSpPr>
        <p:spPr>
          <a:xfrm>
            <a:off x="323347" y="4875074"/>
            <a:ext cx="759629"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C</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11" name="TextBox 10">
            <a:extLst>
              <a:ext uri="{FF2B5EF4-FFF2-40B4-BE49-F238E27FC236}">
                <a16:creationId xmlns:a16="http://schemas.microsoft.com/office/drawing/2014/main" id="{BBB12B2E-0832-292E-C87F-593762797924}"/>
              </a:ext>
            </a:extLst>
          </p:cNvPr>
          <p:cNvSpPr txBox="1"/>
          <p:nvPr/>
        </p:nvSpPr>
        <p:spPr>
          <a:xfrm>
            <a:off x="4876799" y="2685871"/>
            <a:ext cx="7222823" cy="4124206"/>
          </a:xfrm>
          <a:prstGeom prst="rect">
            <a:avLst/>
          </a:prstGeom>
          <a:noFill/>
        </p:spPr>
        <p:txBody>
          <a:bodyPr wrap="square" rtlCol="0">
            <a:spAutoFit/>
          </a:bodyPr>
          <a:lstStyle/>
          <a:p>
            <a:pPr algn="l"/>
            <a:r>
              <a:rPr lang="en-US" b="1" dirty="0">
                <a:solidFill>
                  <a:schemeClr val="accent1"/>
                </a:solidFill>
                <a:latin typeface="Source Sans 3" panose="020B0303030403020204" pitchFamily="34" charset="0"/>
              </a:rPr>
              <a:t>Key Insights</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a:t>
            </a:r>
            <a:r>
              <a:rPr lang="en-US" b="1" dirty="0">
                <a:solidFill>
                  <a:schemeClr val="accent1"/>
                </a:solidFill>
                <a:latin typeface="Source Sans 3" panose="020B0303030403020204" pitchFamily="34" charset="0"/>
              </a:rPr>
              <a:t>first and third lines of assembly</a:t>
            </a:r>
            <a:r>
              <a:rPr lang="en-US" dirty="0">
                <a:latin typeface="Source Sans 3" panose="020B0303030403020204" pitchFamily="34" charset="0"/>
              </a:rPr>
              <a:t> suggest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—delivered via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rPr>
              <a:t>—is the </a:t>
            </a:r>
            <a:r>
              <a:rPr lang="en-US" b="1" dirty="0">
                <a:solidFill>
                  <a:schemeClr val="accent1"/>
                </a:solidFill>
                <a:latin typeface="Source Sans 3" panose="020B0303030403020204" pitchFamily="34" charset="0"/>
              </a:rPr>
              <a:t>dividend</a:t>
            </a:r>
            <a:r>
              <a:rPr lang="en-US" dirty="0">
                <a:latin typeface="Source Sans 3" panose="020B0303030403020204" pitchFamily="34" charset="0"/>
              </a:rPr>
              <a:t> of the forthcoming division.</a:t>
            </a:r>
          </a:p>
          <a:p>
            <a:pPr marL="285750" indent="-285750" algn="l">
              <a:buFont typeface="Arial" panose="020B0604020202020204" pitchFamily="34" charset="0"/>
              <a:buChar char="•"/>
            </a:pPr>
            <a:r>
              <a:rPr lang="en-US" dirty="0">
                <a:latin typeface="Source Sans 3" panose="020B0303030403020204" pitchFamily="34" charset="0"/>
              </a:rPr>
              <a:t>The </a:t>
            </a:r>
            <a:r>
              <a:rPr lang="en-US" b="1" dirty="0">
                <a:solidFill>
                  <a:schemeClr val="accent1"/>
                </a:solidFill>
                <a:latin typeface="Source Sans 3" panose="020B0303030403020204" pitchFamily="34" charset="0"/>
              </a:rPr>
              <a:t>second line</a:t>
            </a:r>
            <a:r>
              <a:rPr lang="en-US" dirty="0">
                <a:latin typeface="Source Sans 3" panose="020B0303030403020204" pitchFamily="34" charset="0"/>
              </a:rPr>
              <a:t> stores a copy of </a:t>
            </a:r>
            <a:r>
              <a:rPr lang="en-US" b="1" dirty="0" err="1">
                <a:latin typeface="Source Code Pro" panose="020B0309030403020204" pitchFamily="34" charset="0"/>
                <a:ea typeface="Source Code Pro" panose="020B0309030403020204" pitchFamily="34" charset="0"/>
              </a:rPr>
              <a:t>p_mod</a:t>
            </a:r>
            <a:r>
              <a:rPr lang="en-US" dirty="0">
                <a:latin typeface="Source Sans 3" panose="020B0303030403020204" pitchFamily="34" charset="0"/>
              </a:rPr>
              <a:t> (courtesy of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rdx</a:t>
            </a:r>
            <a:r>
              <a:rPr lang="en-US" dirty="0">
                <a:latin typeface="Source Sans 3" panose="020B0303030403020204" pitchFamily="34" charset="0"/>
              </a:rPr>
              <a:t>) in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rcx</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a:t>
            </a:r>
            <a:r>
              <a:rPr lang="en-US" b="1" dirty="0">
                <a:solidFill>
                  <a:schemeClr val="accent1"/>
                </a:solidFill>
                <a:latin typeface="Source Sans 3" panose="020B0303030403020204" pitchFamily="34" charset="0"/>
              </a:rPr>
              <a:t>fourth line </a:t>
            </a:r>
            <a:r>
              <a:rPr lang="en-US" dirty="0">
                <a:latin typeface="Source Sans 3" panose="020B0303030403020204" pitchFamily="34" charset="0"/>
              </a:rPr>
              <a:t>divides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by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(supplied via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rsi</a:t>
            </a:r>
            <a:r>
              <a:rPr lang="en-US" dirty="0">
                <a:latin typeface="Source Sans 3" panose="020B0303030403020204" pitchFamily="34" charset="0"/>
              </a:rPr>
              <a:t>), populating </a:t>
            </a:r>
            <a:r>
              <a:rPr lang="en-US" b="1" dirty="0">
                <a:solidFill>
                  <a:schemeClr val="accent1"/>
                </a:solidFill>
                <a:latin typeface="Source Code Pro" panose="020B0309030403020204" pitchFamily="34" charset="0"/>
                <a:ea typeface="Source Code Pro" panose="020B0309030403020204" pitchFamily="34" charset="0"/>
              </a:rPr>
              <a:t>%</a:t>
            </a:r>
            <a:r>
              <a:rPr lang="en-US" b="1" dirty="0" err="1">
                <a:solidFill>
                  <a:schemeClr val="accent1"/>
                </a:solidFill>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with the </a:t>
            </a:r>
            <a:r>
              <a:rPr lang="en-US" b="1" dirty="0">
                <a:solidFill>
                  <a:schemeClr val="accent1"/>
                </a:solidFill>
                <a:latin typeface="Source Sans 3" panose="020B0303030403020204" pitchFamily="34" charset="0"/>
              </a:rPr>
              <a:t>integer quotient</a:t>
            </a:r>
            <a:r>
              <a:rPr lang="en-US" dirty="0">
                <a:latin typeface="Source Sans 3" panose="020B0303030403020204" pitchFamily="34" charset="0"/>
              </a:rPr>
              <a:t> and </a:t>
            </a:r>
            <a:r>
              <a:rPr lang="en-US" b="1" dirty="0">
                <a:solidFill>
                  <a:schemeClr val="accent6">
                    <a:lumMod val="50000"/>
                  </a:schemeClr>
                </a:solidFill>
                <a:latin typeface="Source Code Pro" panose="020B0309030403020204" pitchFamily="34" charset="0"/>
                <a:ea typeface="Source Code Pro" panose="020B0309030403020204" pitchFamily="34" charset="0"/>
              </a:rPr>
              <a:t>%</a:t>
            </a:r>
            <a:r>
              <a:rPr lang="en-US" b="1" dirty="0" err="1">
                <a:solidFill>
                  <a:schemeClr val="accent6">
                    <a:lumMod val="50000"/>
                  </a:schemeClr>
                </a:solidFill>
                <a:latin typeface="Source Code Pro" panose="020B0309030403020204" pitchFamily="34" charset="0"/>
                <a:ea typeface="Source Code Pro" panose="020B0309030403020204" pitchFamily="34" charset="0"/>
              </a:rPr>
              <a:t>rdx</a:t>
            </a:r>
            <a:r>
              <a:rPr lang="en-US" dirty="0">
                <a:latin typeface="Source Sans 3" panose="020B0303030403020204" pitchFamily="34" charset="0"/>
              </a:rPr>
              <a:t> with the </a:t>
            </a:r>
            <a:r>
              <a:rPr lang="en-US" b="1" dirty="0">
                <a:solidFill>
                  <a:schemeClr val="accent6">
                    <a:lumMod val="50000"/>
                  </a:schemeClr>
                </a:solidFill>
                <a:latin typeface="Source Sans 3" panose="020B0303030403020204" pitchFamily="34" charset="0"/>
              </a:rPr>
              <a:t>remainder</a:t>
            </a:r>
            <a:r>
              <a:rPr lang="en-US" dirty="0">
                <a:latin typeface="Source Sans 3" panose="020B0303030403020204" pitchFamily="34" charset="0"/>
              </a:rPr>
              <a:t>.</a:t>
            </a:r>
          </a:p>
          <a:p>
            <a:pPr marL="742950" lvl="1" indent="-285750" algn="l">
              <a:buFont typeface="Arial" panose="020B0604020202020204" pitchFamily="34" charset="0"/>
              <a:buChar char="•"/>
            </a:pPr>
            <a:r>
              <a:rPr lang="en-US" sz="1400" dirty="0">
                <a:latin typeface="Source Sans 3" panose="020B0303030403020204" pitchFamily="34" charset="0"/>
              </a:rPr>
              <a:t>This explains why a </a:t>
            </a:r>
            <a:r>
              <a:rPr lang="en-US" sz="1400" b="1" dirty="0">
                <a:solidFill>
                  <a:schemeClr val="accent1"/>
                </a:solidFill>
                <a:latin typeface="Source Sans 3" panose="020B0303030403020204" pitchFamily="34" charset="0"/>
              </a:rPr>
              <a:t>copy</a:t>
            </a:r>
            <a:r>
              <a:rPr lang="en-US" sz="1400" dirty="0">
                <a:latin typeface="Source Sans 3" panose="020B0303030403020204" pitchFamily="34" charset="0"/>
              </a:rPr>
              <a:t> of </a:t>
            </a:r>
            <a:r>
              <a:rPr lang="en-US" sz="1400" b="1" dirty="0" err="1">
                <a:latin typeface="Source Code Pro" panose="020B0309030403020204" pitchFamily="34" charset="0"/>
                <a:ea typeface="Source Code Pro" panose="020B0309030403020204" pitchFamily="34" charset="0"/>
              </a:rPr>
              <a:t>p_mod</a:t>
            </a:r>
            <a:r>
              <a:rPr lang="en-US" sz="1400" dirty="0">
                <a:latin typeface="Source Sans 3" panose="020B0303030403020204" pitchFamily="34" charset="0"/>
              </a:rPr>
              <a:t> was placed in </a:t>
            </a:r>
            <a:r>
              <a:rPr lang="en-US" sz="1400" b="1" dirty="0">
                <a:latin typeface="Source Sans 3" panose="020B0303030403020204" pitchFamily="34" charset="0"/>
              </a:rPr>
              <a:t>%</a:t>
            </a:r>
            <a:r>
              <a:rPr lang="en-US" sz="1400" b="1" dirty="0" err="1">
                <a:latin typeface="Source Sans 3" panose="020B0303030403020204" pitchFamily="34" charset="0"/>
              </a:rPr>
              <a:t>rcx</a:t>
            </a:r>
            <a:r>
              <a:rPr lang="en-US" sz="1400" dirty="0">
                <a:latin typeface="Source Sans 3" panose="020B0303030403020204" pitchFamily="34" charset="0"/>
              </a:rPr>
              <a:t>—the </a:t>
            </a:r>
            <a:r>
              <a:rPr lang="en-US" sz="1400" b="1" dirty="0">
                <a:solidFill>
                  <a:schemeClr val="accent1"/>
                </a:solidFill>
                <a:latin typeface="Source Sans 3" panose="020B0303030403020204" pitchFamily="34" charset="0"/>
              </a:rPr>
              <a:t>compiler recognized </a:t>
            </a:r>
            <a:r>
              <a:rPr lang="en-US" sz="1400" b="1" dirty="0">
                <a:latin typeface="Source Code Pro" panose="020B0309030403020204" pitchFamily="34" charset="0"/>
                <a:ea typeface="Source Code Pro" panose="020B0309030403020204" pitchFamily="34" charset="0"/>
              </a:rPr>
              <a:t>%</a:t>
            </a:r>
            <a:r>
              <a:rPr lang="en-US" sz="1400" b="1" dirty="0" err="1">
                <a:latin typeface="Source Code Pro" panose="020B0309030403020204" pitchFamily="34" charset="0"/>
                <a:ea typeface="Source Code Pro" panose="020B0309030403020204" pitchFamily="34" charset="0"/>
              </a:rPr>
              <a:t>rdx</a:t>
            </a:r>
            <a:r>
              <a:rPr lang="en-US" sz="1400" dirty="0">
                <a:latin typeface="Source Sans 3" panose="020B0303030403020204" pitchFamily="34" charset="0"/>
              </a:rPr>
              <a:t> would be </a:t>
            </a:r>
            <a:r>
              <a:rPr lang="en-US" sz="1400" b="1" dirty="0">
                <a:solidFill>
                  <a:srgbClr val="C00000"/>
                </a:solidFill>
                <a:latin typeface="Source Sans 3" panose="020B0303030403020204" pitchFamily="34" charset="0"/>
              </a:rPr>
              <a:t>overwritten</a:t>
            </a:r>
            <a:r>
              <a:rPr lang="en-US" sz="1400" dirty="0">
                <a:latin typeface="Source Sans 3" panose="020B0303030403020204" pitchFamily="34" charset="0"/>
              </a:rPr>
              <a:t> by </a:t>
            </a:r>
            <a:r>
              <a:rPr lang="en-US" sz="1400" b="1" dirty="0" err="1">
                <a:latin typeface="Source Code Pro" panose="020B0309030403020204" pitchFamily="34" charset="0"/>
                <a:ea typeface="Source Code Pro" panose="020B0309030403020204" pitchFamily="34" charset="0"/>
              </a:rPr>
              <a:t>idivq</a:t>
            </a:r>
            <a:r>
              <a:rPr lang="en-US" sz="1400" dirty="0">
                <a:latin typeface="Source Sans 3" panose="020B0303030403020204" pitchFamily="34" charset="0"/>
              </a:rPr>
              <a:t> two lines later.</a:t>
            </a:r>
          </a:p>
          <a:p>
            <a:pPr marL="3260725" lvl="7" indent="-287338">
              <a:buFont typeface="Arial" panose="020B0604020202020204" pitchFamily="34" charset="0"/>
              <a:buChar char="•"/>
            </a:pPr>
            <a:r>
              <a:rPr lang="en-US" dirty="0">
                <a:latin typeface="Source Sans 3" panose="020B0303030403020204" pitchFamily="34" charset="0"/>
              </a:rPr>
              <a:t>The </a:t>
            </a:r>
            <a:r>
              <a:rPr lang="en-US" b="1" dirty="0">
                <a:solidFill>
                  <a:schemeClr val="accent1"/>
                </a:solidFill>
                <a:latin typeface="Source Sans 3" panose="020B0303030403020204" pitchFamily="34" charset="0"/>
              </a:rPr>
              <a:t>remainder is written through the address stored in</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rcx</a:t>
            </a:r>
            <a:r>
              <a:rPr lang="en-US" dirty="0">
                <a:latin typeface="Source Sans 3" panose="020B0303030403020204" pitchFamily="34" charset="0"/>
              </a:rPr>
              <a:t>, suggesting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p_mod</a:t>
            </a:r>
            <a:r>
              <a:rPr lang="en-US" b="1" dirty="0">
                <a:latin typeface="Source Code Pro" panose="020B0309030403020204" pitchFamily="34" charset="0"/>
                <a:ea typeface="Source Code Pro" panose="020B0309030403020204" pitchFamily="34" charset="0"/>
              </a:rPr>
              <a:t> = x % y</a:t>
            </a:r>
          </a:p>
          <a:p>
            <a:pPr marL="3260725" lvl="7" indent="-287338">
              <a:buFont typeface="Arial" panose="020B0604020202020204" pitchFamily="34" charset="0"/>
              <a:buChar char="•"/>
            </a:pP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still holds </a:t>
            </a:r>
            <a:r>
              <a:rPr lang="en-US" b="1" dirty="0">
                <a:solidFill>
                  <a:schemeClr val="accent1"/>
                </a:solidFill>
                <a:latin typeface="Source Sans 3" panose="020B0303030403020204" pitchFamily="34" charset="0"/>
              </a:rPr>
              <a:t>the integer quotient when the function returns</a:t>
            </a:r>
            <a:r>
              <a:rPr lang="en-US" dirty="0">
                <a:latin typeface="Source Sans 3" panose="020B0303030403020204" pitchFamily="34" charset="0"/>
              </a:rPr>
              <a:t>, suggesting something akin to </a:t>
            </a:r>
            <a:r>
              <a:rPr lang="en-US" b="1" dirty="0">
                <a:latin typeface="Source Code Pro" panose="020B0309030403020204" pitchFamily="34" charset="0"/>
                <a:ea typeface="Source Code Pro" panose="020B0309030403020204" pitchFamily="34" charset="0"/>
              </a:rPr>
              <a:t>return x / y</a:t>
            </a:r>
          </a:p>
          <a:p>
            <a:pPr marL="285750" indent="-285750" algn="l">
              <a:buFont typeface="Arial" panose="020B0604020202020204" pitchFamily="34" charset="0"/>
              <a:buChar char="•"/>
            </a:pPr>
            <a:endParaRPr lang="en-US" dirty="0">
              <a:latin typeface="Source Sans 3" panose="020B0303030403020204" pitchFamily="34" charset="0"/>
            </a:endParaRPr>
          </a:p>
        </p:txBody>
      </p:sp>
    </p:spTree>
    <p:extLst>
      <p:ext uri="{BB962C8B-B14F-4D97-AF65-F5344CB8AC3E}">
        <p14:creationId xmlns:p14="http://schemas.microsoft.com/office/powerpoint/2010/main" val="107947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nodeType="with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dissolve">
                                      <p:cBhvr>
                                        <p:cTn id="18" dur="500"/>
                                        <p:tgtEl>
                                          <p:spTgt spid="6">
                                            <p:txEl>
                                              <p:pRg st="0" end="0"/>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dissolve">
                                      <p:cBhvr>
                                        <p:cTn id="21" dur="500"/>
                                        <p:tgtEl>
                                          <p:spTgt spid="6">
                                            <p:txEl>
                                              <p:pRg st="5" end="5"/>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dissolve">
                                      <p:cBhvr>
                                        <p:cTn id="29" dur="500"/>
                                        <p:tgtEl>
                                          <p:spTgt spid="11">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1">
                                            <p:txEl>
                                              <p:pRg st="1" end="1"/>
                                            </p:txEl>
                                          </p:spTgt>
                                        </p:tgtEl>
                                        <p:attrNameLst>
                                          <p:attrName>style.visibility</p:attrName>
                                        </p:attrNameLst>
                                      </p:cBhvr>
                                      <p:to>
                                        <p:strVal val="visible"/>
                                      </p:to>
                                    </p:set>
                                    <p:animEffect transition="in" filter="dissolve">
                                      <p:cBhvr>
                                        <p:cTn id="34" dur="500"/>
                                        <p:tgtEl>
                                          <p:spTgt spid="11">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1">
                                            <p:txEl>
                                              <p:pRg st="2" end="2"/>
                                            </p:txEl>
                                          </p:spTgt>
                                        </p:tgtEl>
                                        <p:attrNameLst>
                                          <p:attrName>style.visibility</p:attrName>
                                        </p:attrNameLst>
                                      </p:cBhvr>
                                      <p:to>
                                        <p:strVal val="visible"/>
                                      </p:to>
                                    </p:set>
                                    <p:animEffect transition="in" filter="dissolve">
                                      <p:cBhvr>
                                        <p:cTn id="39" dur="500"/>
                                        <p:tgtEl>
                                          <p:spTgt spid="11">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1">
                                            <p:txEl>
                                              <p:pRg st="3" end="3"/>
                                            </p:txEl>
                                          </p:spTgt>
                                        </p:tgtEl>
                                        <p:attrNameLst>
                                          <p:attrName>style.visibility</p:attrName>
                                        </p:attrNameLst>
                                      </p:cBhvr>
                                      <p:to>
                                        <p:strVal val="visible"/>
                                      </p:to>
                                    </p:set>
                                    <p:animEffect transition="in" filter="dissolve">
                                      <p:cBhvr>
                                        <p:cTn id="44" dur="500"/>
                                        <p:tgtEl>
                                          <p:spTgt spid="11">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11">
                                            <p:txEl>
                                              <p:pRg st="4" end="4"/>
                                            </p:txEl>
                                          </p:spTgt>
                                        </p:tgtEl>
                                        <p:attrNameLst>
                                          <p:attrName>style.visibility</p:attrName>
                                        </p:attrNameLst>
                                      </p:cBhvr>
                                      <p:to>
                                        <p:strVal val="visible"/>
                                      </p:to>
                                    </p:set>
                                    <p:animEffect transition="in" filter="dissolve">
                                      <p:cBhvr>
                                        <p:cTn id="49" dur="500"/>
                                        <p:tgtEl>
                                          <p:spTgt spid="11">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1">
                                            <p:txEl>
                                              <p:pRg st="5" end="5"/>
                                            </p:txEl>
                                          </p:spTgt>
                                        </p:tgtEl>
                                        <p:attrNameLst>
                                          <p:attrName>style.visibility</p:attrName>
                                        </p:attrNameLst>
                                      </p:cBhvr>
                                      <p:to>
                                        <p:strVal val="visible"/>
                                      </p:to>
                                    </p:set>
                                    <p:animEffect transition="in" filter="dissolve">
                                      <p:cBhvr>
                                        <p:cTn id="54" dur="500"/>
                                        <p:tgtEl>
                                          <p:spTgt spid="11">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11">
                                            <p:txEl>
                                              <p:pRg st="6" end="6"/>
                                            </p:txEl>
                                          </p:spTgt>
                                        </p:tgtEl>
                                        <p:attrNameLst>
                                          <p:attrName>style.visibility</p:attrName>
                                        </p:attrNameLst>
                                      </p:cBhvr>
                                      <p:to>
                                        <p:strVal val="visible"/>
                                      </p:to>
                                    </p:set>
                                    <p:animEffect transition="in" filter="dissolve">
                                      <p:cBhvr>
                                        <p:cTn id="59" dur="500"/>
                                        <p:tgtEl>
                                          <p:spTgt spid="11">
                                            <p:txEl>
                                              <p:pRg st="6" end="6"/>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6">
                                            <p:txEl>
                                              <p:pRg st="1" end="1"/>
                                            </p:txEl>
                                          </p:spTgt>
                                        </p:tgtEl>
                                        <p:attrNameLst>
                                          <p:attrName>style.visibility</p:attrName>
                                        </p:attrNameLst>
                                      </p:cBhvr>
                                      <p:to>
                                        <p:strVal val="visible"/>
                                      </p:to>
                                    </p:set>
                                    <p:animEffect transition="in" filter="dissolve">
                                      <p:cBhvr>
                                        <p:cTn id="64" dur="500"/>
                                        <p:tgtEl>
                                          <p:spTgt spid="6">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nodeType="clickEffect">
                                  <p:stCondLst>
                                    <p:cond delay="0"/>
                                  </p:stCondLst>
                                  <p:childTnLst>
                                    <p:set>
                                      <p:cBhvr>
                                        <p:cTn id="68" dur="1" fill="hold">
                                          <p:stCondLst>
                                            <p:cond delay="0"/>
                                          </p:stCondLst>
                                        </p:cTn>
                                        <p:tgtEl>
                                          <p:spTgt spid="6">
                                            <p:txEl>
                                              <p:pRg st="2" end="2"/>
                                            </p:txEl>
                                          </p:spTgt>
                                        </p:tgtEl>
                                        <p:attrNameLst>
                                          <p:attrName>style.visibility</p:attrName>
                                        </p:attrNameLst>
                                      </p:cBhvr>
                                      <p:to>
                                        <p:strVal val="visible"/>
                                      </p:to>
                                    </p:set>
                                    <p:animEffect transition="in" filter="dissolve">
                                      <p:cBhvr>
                                        <p:cTn id="69" dur="500"/>
                                        <p:tgtEl>
                                          <p:spTgt spid="6">
                                            <p:txEl>
                                              <p:pRg st="2" end="2"/>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6">
                                            <p:txEl>
                                              <p:pRg st="3" end="3"/>
                                            </p:txEl>
                                          </p:spTgt>
                                        </p:tgtEl>
                                        <p:attrNameLst>
                                          <p:attrName>style.visibility</p:attrName>
                                        </p:attrNameLst>
                                      </p:cBhvr>
                                      <p:to>
                                        <p:strVal val="visible"/>
                                      </p:to>
                                    </p:set>
                                    <p:animEffect transition="in" filter="dissolve">
                                      <p:cBhvr>
                                        <p:cTn id="74" dur="500"/>
                                        <p:tgtEl>
                                          <p:spTgt spid="6">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nodeType="clickEffect">
                                  <p:stCondLst>
                                    <p:cond delay="0"/>
                                  </p:stCondLst>
                                  <p:childTnLst>
                                    <p:set>
                                      <p:cBhvr>
                                        <p:cTn id="78" dur="1" fill="hold">
                                          <p:stCondLst>
                                            <p:cond delay="0"/>
                                          </p:stCondLst>
                                        </p:cTn>
                                        <p:tgtEl>
                                          <p:spTgt spid="6">
                                            <p:txEl>
                                              <p:pRg st="4" end="4"/>
                                            </p:txEl>
                                          </p:spTgt>
                                        </p:tgtEl>
                                        <p:attrNameLst>
                                          <p:attrName>style.visibility</p:attrName>
                                        </p:attrNameLst>
                                      </p:cBhvr>
                                      <p:to>
                                        <p:strVal val="visible"/>
                                      </p:to>
                                    </p:set>
                                    <p:animEffect transition="in" filter="dissolve">
                                      <p:cBhvr>
                                        <p:cTn id="79"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270DF-22D0-23F8-28E0-C5B0A74497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0CB26-4061-636C-9D3A-B03538E47FD7}"/>
              </a:ext>
            </a:extLst>
          </p:cNvPr>
          <p:cNvSpPr>
            <a:spLocks noGrp="1"/>
          </p:cNvSpPr>
          <p:nvPr>
            <p:ph type="title"/>
          </p:nvPr>
        </p:nvSpPr>
        <p:spPr/>
        <p:txBody>
          <a:bodyPr/>
          <a:lstStyle/>
          <a:p>
            <a:r>
              <a:rPr lang="en-US" dirty="0"/>
              <a:t>Reverse Engineering Etude 1</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43D18A85-2C37-05E4-A4D3-DE641E207479}"/>
              </a:ext>
            </a:extLst>
          </p:cNvPr>
          <p:cNvSpPr>
            <a:spLocks noGrp="1"/>
          </p:cNvSpPr>
          <p:nvPr>
            <p:ph idx="1"/>
          </p:nvPr>
        </p:nvSpPr>
        <p:spPr/>
        <p:txBody>
          <a:bodyPr/>
          <a:lstStyle/>
          <a:p>
            <a:pPr marL="0" indent="0" algn="ctr">
              <a:buNone/>
            </a:pPr>
            <a:r>
              <a:rPr lang="en-US" dirty="0">
                <a:latin typeface="Source Sans 3" panose="020B0303030403020204" pitchFamily="34" charset="0"/>
              </a:rPr>
              <a:t>Examine the </a:t>
            </a:r>
            <a:r>
              <a:rPr lang="en-US" b="1" dirty="0">
                <a:solidFill>
                  <a:schemeClr val="accent1"/>
                </a:solidFill>
                <a:latin typeface="Source Sans 3" panose="020B0303030403020204" pitchFamily="34" charset="0"/>
              </a:rPr>
              <a:t>assembly code</a:t>
            </a:r>
            <a:r>
              <a:rPr lang="en-US" dirty="0">
                <a:latin typeface="Source Sans 3" panose="020B0303030403020204" pitchFamily="34" charset="0"/>
              </a:rPr>
              <a:t> emitted on behalf of the three-argument </a:t>
            </a:r>
            <a:r>
              <a:rPr lang="en-US" b="1" dirty="0" err="1">
                <a:latin typeface="Source Code Pro" panose="020B0309030403020204" pitchFamily="34" charset="0"/>
                <a:ea typeface="Source Code Pro" panose="020B0309030403020204" pitchFamily="34" charset="0"/>
              </a:rPr>
              <a:t>div_and_mod</a:t>
            </a:r>
            <a:r>
              <a:rPr lang="en-US" dirty="0">
                <a:latin typeface="Source Sans 3" panose="020B0303030403020204" pitchFamily="34" charset="0"/>
              </a:rPr>
              <a:t> function and </a:t>
            </a:r>
            <a:r>
              <a:rPr lang="en-US" b="1" dirty="0">
                <a:solidFill>
                  <a:schemeClr val="accent1"/>
                </a:solidFill>
                <a:latin typeface="Source Sans 3" panose="020B0303030403020204" pitchFamily="34" charset="0"/>
              </a:rPr>
              <a:t>reconstruct an equivalent, four-line implementation</a:t>
            </a:r>
            <a:r>
              <a:rPr lang="en-US" dirty="0">
                <a:latin typeface="Source Sans 3" panose="020B0303030403020204" pitchFamily="34" charset="0"/>
              </a:rPr>
              <a:t> in C.</a:t>
            </a:r>
          </a:p>
        </p:txBody>
      </p:sp>
      <p:sp>
        <p:nvSpPr>
          <p:cNvPr id="5" name="TextBox 4">
            <a:extLst>
              <a:ext uri="{FF2B5EF4-FFF2-40B4-BE49-F238E27FC236}">
                <a16:creationId xmlns:a16="http://schemas.microsoft.com/office/drawing/2014/main" id="{6052909F-15F2-0467-4B1F-CB91D4760FAE}"/>
              </a:ext>
            </a:extLst>
          </p:cNvPr>
          <p:cNvSpPr txBox="1"/>
          <p:nvPr/>
        </p:nvSpPr>
        <p:spPr>
          <a:xfrm>
            <a:off x="1219200" y="2721383"/>
            <a:ext cx="3429000" cy="2031325"/>
          </a:xfrm>
          <a:prstGeom prst="rect">
            <a:avLst/>
          </a:prstGeom>
          <a:noFill/>
          <a:ln>
            <a:solidFill>
              <a:schemeClr val="accent1"/>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rPr>
              <a:t>div_and_mod</a:t>
            </a:r>
            <a:r>
              <a:rPr lang="en-US" dirty="0">
                <a:latin typeface="Source Code Pro" panose="020B0309030403020204" pitchFamily="34" charset="0"/>
                <a:ea typeface="Source Code Pro" panose="020B0309030403020204" pitchFamily="34" charset="0"/>
              </a:rPr>
              <a:t>:</a:t>
            </a: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rdi</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rax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rdx</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rcx</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cqto</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idivq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rsi</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movq</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rdx</a:t>
            </a:r>
            <a:r>
              <a:rPr lang="en-US" dirty="0">
                <a:latin typeface="Source Code Pro" panose="020B0309030403020204" pitchFamily="34" charset="0"/>
                <a:ea typeface="Source Code Pro" panose="020B0309030403020204" pitchFamily="34" charset="0"/>
              </a:rPr>
              <a:t>, (%</a:t>
            </a:r>
            <a:r>
              <a:rPr lang="en-US" dirty="0" err="1">
                <a:latin typeface="Source Code Pro" panose="020B0309030403020204" pitchFamily="34" charset="0"/>
                <a:ea typeface="Source Code Pro" panose="020B0309030403020204" pitchFamily="34" charset="0"/>
              </a:rPr>
              <a:t>rcx</a:t>
            </a:r>
            <a:r>
              <a:rPr lang="en-US" dirty="0">
                <a:latin typeface="Source Code Pro" panose="020B0309030403020204" pitchFamily="34" charset="0"/>
                <a:ea typeface="Source Code Pro" panose="020B0309030403020204" pitchFamily="34" charset="0"/>
              </a:rPr>
              <a:t>)</a:t>
            </a:r>
          </a:p>
          <a:p>
            <a:pPr algn="l"/>
            <a:r>
              <a:rPr lang="en-US" dirty="0">
                <a:latin typeface="Source Code Pro" panose="020B0309030403020204" pitchFamily="34" charset="0"/>
                <a:ea typeface="Source Code Pro" panose="020B0309030403020204" pitchFamily="34" charset="0"/>
              </a:rPr>
              <a:t>   ret</a:t>
            </a:r>
          </a:p>
        </p:txBody>
      </p:sp>
      <p:sp>
        <p:nvSpPr>
          <p:cNvPr id="6" name="TextBox 5">
            <a:extLst>
              <a:ext uri="{FF2B5EF4-FFF2-40B4-BE49-F238E27FC236}">
                <a16:creationId xmlns:a16="http://schemas.microsoft.com/office/drawing/2014/main" id="{D0FA6EFF-A88B-0E6E-1E76-372156BDEF6E}"/>
              </a:ext>
            </a:extLst>
          </p:cNvPr>
          <p:cNvSpPr txBox="1"/>
          <p:nvPr/>
        </p:nvSpPr>
        <p:spPr>
          <a:xfrm>
            <a:off x="1219199" y="4875074"/>
            <a:ext cx="6629401" cy="1754326"/>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long </a:t>
            </a:r>
            <a:r>
              <a:rPr lang="en-US" dirty="0" err="1">
                <a:latin typeface="Source Code Pro" panose="020B0309030403020204" pitchFamily="34" charset="0"/>
                <a:ea typeface="Source Code Pro" panose="020B0309030403020204" pitchFamily="34" charset="0"/>
                <a:cs typeface="Consolas" panose="020B0609020204030204" pitchFamily="49" charset="0"/>
              </a:rPr>
              <a:t>div_and_mod</a:t>
            </a:r>
            <a:r>
              <a:rPr lang="en-US" dirty="0">
                <a:latin typeface="Source Code Pro" panose="020B0309030403020204" pitchFamily="34" charset="0"/>
                <a:ea typeface="Source Code Pro" panose="020B0309030403020204" pitchFamily="34" charset="0"/>
                <a:cs typeface="Consolas" panose="020B0609020204030204" pitchFamily="49" charset="0"/>
              </a:rPr>
              <a:t>(long x, long y, long *</a:t>
            </a:r>
            <a:r>
              <a:rPr lang="en-US" dirty="0" err="1">
                <a:latin typeface="Source Code Pro" panose="020B0309030403020204" pitchFamily="34" charset="0"/>
                <a:ea typeface="Source Code Pro" panose="020B0309030403020204" pitchFamily="34" charset="0"/>
                <a:cs typeface="Consolas" panose="020B0609020204030204" pitchFamily="49" charset="0"/>
              </a:rPr>
              <a:t>p_mod</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a:latin typeface="Source Code Pro" panose="020B0309030403020204" pitchFamily="34" charset="0"/>
                <a:ea typeface="Source Code Pro" panose="020B0309030403020204" pitchFamily="34" charset="0"/>
              </a:rPr>
              <a:t> {</a:t>
            </a:r>
          </a:p>
          <a:p>
            <a:pPr algn="l"/>
            <a:r>
              <a:rPr lang="en-US" dirty="0">
                <a:latin typeface="Source Code Pro" panose="020B0309030403020204" pitchFamily="34" charset="0"/>
                <a:ea typeface="Source Code Pro" panose="020B0309030403020204" pitchFamily="34" charset="0"/>
              </a:rPr>
              <a:t>   </a:t>
            </a:r>
            <a:r>
              <a:rPr lang="en-US" dirty="0">
                <a:latin typeface="Source Code Pro" panose="020B0309030403020204" pitchFamily="34" charset="0"/>
                <a:ea typeface="Source Code Pro" panose="020B0309030403020204" pitchFamily="34" charset="0"/>
                <a:cs typeface="Consolas" panose="020B0609020204030204" pitchFamily="49" charset="0"/>
              </a:rPr>
              <a:t>long quotient = x / y;</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a:latin typeface="Source Code Pro" panose="020B0309030403020204" pitchFamily="34" charset="0"/>
                <a:ea typeface="Source Code Pro" panose="020B0309030403020204" pitchFamily="34" charset="0"/>
                <a:cs typeface="Consolas" panose="020B0609020204030204" pitchFamily="49" charset="0"/>
              </a:rPr>
              <a:t>long remainder = x % y;</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a:latin typeface="Source Code Pro" panose="020B0309030403020204" pitchFamily="34" charset="0"/>
                <a:ea typeface="Source Code Pro" panose="020B0309030403020204" pitchFamily="34" charset="0"/>
                <a:cs typeface="Consolas" panose="020B0609020204030204" pitchFamily="49" charset="0"/>
              </a:rPr>
              <a:t>*</a:t>
            </a:r>
            <a:r>
              <a:rPr lang="en-US" dirty="0" err="1">
                <a:latin typeface="Source Code Pro" panose="020B0309030403020204" pitchFamily="34" charset="0"/>
                <a:ea typeface="Source Code Pro" panose="020B0309030403020204" pitchFamily="34" charset="0"/>
                <a:cs typeface="Consolas" panose="020B0609020204030204" pitchFamily="49" charset="0"/>
              </a:rPr>
              <a:t>p_mod</a:t>
            </a:r>
            <a:r>
              <a:rPr lang="en-US" dirty="0">
                <a:latin typeface="Source Code Pro" panose="020B0309030403020204" pitchFamily="34" charset="0"/>
                <a:ea typeface="Source Code Pro" panose="020B0309030403020204" pitchFamily="34" charset="0"/>
                <a:cs typeface="Consolas" panose="020B0609020204030204" pitchFamily="49" charset="0"/>
              </a:rPr>
              <a:t> = remainder;</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   </a:t>
            </a:r>
            <a:r>
              <a:rPr lang="en-US" dirty="0">
                <a:latin typeface="Source Code Pro" panose="020B0309030403020204" pitchFamily="34" charset="0"/>
                <a:ea typeface="Source Code Pro" panose="020B0309030403020204" pitchFamily="34" charset="0"/>
                <a:cs typeface="Consolas" panose="020B0609020204030204" pitchFamily="49" charset="0"/>
              </a:rPr>
              <a:t>return quotient;</a:t>
            </a:r>
            <a:endParaRPr lang="en-US" dirty="0">
              <a:latin typeface="Source Code Pro" panose="020B0309030403020204" pitchFamily="34" charset="0"/>
              <a:ea typeface="Source Code Pro" panose="020B0309030403020204" pitchFamily="34" charset="0"/>
            </a:endParaRPr>
          </a:p>
          <a:p>
            <a:pPr algn="l"/>
            <a:r>
              <a:rPr lang="en-US" dirty="0">
                <a:latin typeface="Source Code Pro" panose="020B0309030403020204" pitchFamily="34" charset="0"/>
                <a:ea typeface="Source Code Pro" panose="020B0309030403020204" pitchFamily="34" charset="0"/>
              </a:rPr>
              <a:t>}</a:t>
            </a:r>
          </a:p>
        </p:txBody>
      </p:sp>
      <p:sp>
        <p:nvSpPr>
          <p:cNvPr id="7" name="TextBox 6">
            <a:extLst>
              <a:ext uri="{FF2B5EF4-FFF2-40B4-BE49-F238E27FC236}">
                <a16:creationId xmlns:a16="http://schemas.microsoft.com/office/drawing/2014/main" id="{F6F25707-89DC-4807-E2F3-F63CCC6BA7E1}"/>
              </a:ext>
            </a:extLst>
          </p:cNvPr>
          <p:cNvSpPr txBox="1"/>
          <p:nvPr/>
        </p:nvSpPr>
        <p:spPr>
          <a:xfrm>
            <a:off x="-644322" y="2721383"/>
            <a:ext cx="1863522"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Assembly</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8" name="TextBox 7">
            <a:extLst>
              <a:ext uri="{FF2B5EF4-FFF2-40B4-BE49-F238E27FC236}">
                <a16:creationId xmlns:a16="http://schemas.microsoft.com/office/drawing/2014/main" id="{3446BD4E-ED39-C527-ACEF-95F1D509449E}"/>
              </a:ext>
            </a:extLst>
          </p:cNvPr>
          <p:cNvSpPr txBox="1"/>
          <p:nvPr/>
        </p:nvSpPr>
        <p:spPr>
          <a:xfrm>
            <a:off x="323347" y="4875074"/>
            <a:ext cx="759629"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C</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11" name="TextBox 10">
            <a:extLst>
              <a:ext uri="{FF2B5EF4-FFF2-40B4-BE49-F238E27FC236}">
                <a16:creationId xmlns:a16="http://schemas.microsoft.com/office/drawing/2014/main" id="{3438A8F8-886D-6E9A-9464-384C40755658}"/>
              </a:ext>
            </a:extLst>
          </p:cNvPr>
          <p:cNvSpPr txBox="1"/>
          <p:nvPr/>
        </p:nvSpPr>
        <p:spPr>
          <a:xfrm>
            <a:off x="4876799" y="2685871"/>
            <a:ext cx="7222823" cy="4124206"/>
          </a:xfrm>
          <a:prstGeom prst="rect">
            <a:avLst/>
          </a:prstGeom>
          <a:noFill/>
        </p:spPr>
        <p:txBody>
          <a:bodyPr wrap="square" rtlCol="0">
            <a:spAutoFit/>
          </a:bodyPr>
          <a:lstStyle/>
          <a:p>
            <a:pPr algn="l"/>
            <a:r>
              <a:rPr lang="en-US" b="1" dirty="0">
                <a:solidFill>
                  <a:schemeClr val="accent1"/>
                </a:solidFill>
                <a:latin typeface="Source Sans 3" panose="020B0303030403020204" pitchFamily="34" charset="0"/>
              </a:rPr>
              <a:t>Key Insights</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a:t>
            </a:r>
            <a:r>
              <a:rPr lang="en-US" b="1" dirty="0">
                <a:solidFill>
                  <a:schemeClr val="accent1"/>
                </a:solidFill>
                <a:latin typeface="Source Sans 3" panose="020B0303030403020204" pitchFamily="34" charset="0"/>
              </a:rPr>
              <a:t>first and third lines of assembly</a:t>
            </a:r>
            <a:r>
              <a:rPr lang="en-US" dirty="0">
                <a:latin typeface="Source Sans 3" panose="020B0303030403020204" pitchFamily="34" charset="0"/>
              </a:rPr>
              <a:t> suggest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—delivered via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rdi</a:t>
            </a:r>
            <a:r>
              <a:rPr lang="en-US" dirty="0">
                <a:latin typeface="Source Sans 3" panose="020B0303030403020204" pitchFamily="34" charset="0"/>
              </a:rPr>
              <a:t>—is the </a:t>
            </a:r>
            <a:r>
              <a:rPr lang="en-US" b="1" dirty="0">
                <a:solidFill>
                  <a:schemeClr val="accent1"/>
                </a:solidFill>
                <a:latin typeface="Source Sans 3" panose="020B0303030403020204" pitchFamily="34" charset="0"/>
              </a:rPr>
              <a:t>dividend</a:t>
            </a:r>
            <a:r>
              <a:rPr lang="en-US" dirty="0">
                <a:latin typeface="Source Sans 3" panose="020B0303030403020204" pitchFamily="34" charset="0"/>
              </a:rPr>
              <a:t> of the forthcoming division.</a:t>
            </a:r>
          </a:p>
          <a:p>
            <a:pPr marL="285750" indent="-285750" algn="l">
              <a:buFont typeface="Arial" panose="020B0604020202020204" pitchFamily="34" charset="0"/>
              <a:buChar char="•"/>
            </a:pPr>
            <a:r>
              <a:rPr lang="en-US" dirty="0">
                <a:latin typeface="Source Sans 3" panose="020B0303030403020204" pitchFamily="34" charset="0"/>
              </a:rPr>
              <a:t>The </a:t>
            </a:r>
            <a:r>
              <a:rPr lang="en-US" b="1" dirty="0">
                <a:solidFill>
                  <a:schemeClr val="accent1"/>
                </a:solidFill>
                <a:latin typeface="Source Sans 3" panose="020B0303030403020204" pitchFamily="34" charset="0"/>
              </a:rPr>
              <a:t>second line</a:t>
            </a:r>
            <a:r>
              <a:rPr lang="en-US" dirty="0">
                <a:latin typeface="Source Sans 3" panose="020B0303030403020204" pitchFamily="34" charset="0"/>
              </a:rPr>
              <a:t> stores a copy of </a:t>
            </a:r>
            <a:r>
              <a:rPr lang="en-US" b="1" dirty="0" err="1">
                <a:latin typeface="Source Code Pro" panose="020B0309030403020204" pitchFamily="34" charset="0"/>
                <a:ea typeface="Source Code Pro" panose="020B0309030403020204" pitchFamily="34" charset="0"/>
              </a:rPr>
              <a:t>p_mod</a:t>
            </a:r>
            <a:r>
              <a:rPr lang="en-US" dirty="0">
                <a:latin typeface="Source Sans 3" panose="020B0303030403020204" pitchFamily="34" charset="0"/>
              </a:rPr>
              <a:t> (courtesy of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rdx</a:t>
            </a:r>
            <a:r>
              <a:rPr lang="en-US" dirty="0">
                <a:latin typeface="Source Sans 3" panose="020B0303030403020204" pitchFamily="34" charset="0"/>
              </a:rPr>
              <a:t>) in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rcx</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The </a:t>
            </a:r>
            <a:r>
              <a:rPr lang="en-US" b="1" dirty="0">
                <a:solidFill>
                  <a:schemeClr val="accent1"/>
                </a:solidFill>
                <a:latin typeface="Source Sans 3" panose="020B0303030403020204" pitchFamily="34" charset="0"/>
              </a:rPr>
              <a:t>fourth line </a:t>
            </a:r>
            <a:r>
              <a:rPr lang="en-US" dirty="0">
                <a:latin typeface="Source Sans 3" panose="020B0303030403020204" pitchFamily="34" charset="0"/>
              </a:rPr>
              <a:t>divides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by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(supplied via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rsi</a:t>
            </a:r>
            <a:r>
              <a:rPr lang="en-US" dirty="0">
                <a:latin typeface="Source Sans 3" panose="020B0303030403020204" pitchFamily="34" charset="0"/>
              </a:rPr>
              <a:t>), populating </a:t>
            </a:r>
            <a:r>
              <a:rPr lang="en-US" b="1" dirty="0">
                <a:solidFill>
                  <a:schemeClr val="accent1"/>
                </a:solidFill>
                <a:latin typeface="Source Code Pro" panose="020B0309030403020204" pitchFamily="34" charset="0"/>
                <a:ea typeface="Source Code Pro" panose="020B0309030403020204" pitchFamily="34" charset="0"/>
              </a:rPr>
              <a:t>%</a:t>
            </a:r>
            <a:r>
              <a:rPr lang="en-US" b="1" dirty="0" err="1">
                <a:solidFill>
                  <a:schemeClr val="accent1"/>
                </a:solidFill>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with the </a:t>
            </a:r>
            <a:r>
              <a:rPr lang="en-US" b="1" dirty="0">
                <a:solidFill>
                  <a:schemeClr val="accent1"/>
                </a:solidFill>
                <a:latin typeface="Source Sans 3" panose="020B0303030403020204" pitchFamily="34" charset="0"/>
              </a:rPr>
              <a:t>integer quotient</a:t>
            </a:r>
            <a:r>
              <a:rPr lang="en-US" dirty="0">
                <a:latin typeface="Source Sans 3" panose="020B0303030403020204" pitchFamily="34" charset="0"/>
              </a:rPr>
              <a:t> and </a:t>
            </a:r>
            <a:r>
              <a:rPr lang="en-US" b="1" dirty="0">
                <a:solidFill>
                  <a:schemeClr val="accent6">
                    <a:lumMod val="50000"/>
                  </a:schemeClr>
                </a:solidFill>
                <a:latin typeface="Source Code Pro" panose="020B0309030403020204" pitchFamily="34" charset="0"/>
                <a:ea typeface="Source Code Pro" panose="020B0309030403020204" pitchFamily="34" charset="0"/>
              </a:rPr>
              <a:t>%</a:t>
            </a:r>
            <a:r>
              <a:rPr lang="en-US" b="1" dirty="0" err="1">
                <a:solidFill>
                  <a:schemeClr val="accent6">
                    <a:lumMod val="50000"/>
                  </a:schemeClr>
                </a:solidFill>
                <a:latin typeface="Source Code Pro" panose="020B0309030403020204" pitchFamily="34" charset="0"/>
                <a:ea typeface="Source Code Pro" panose="020B0309030403020204" pitchFamily="34" charset="0"/>
              </a:rPr>
              <a:t>rdx</a:t>
            </a:r>
            <a:r>
              <a:rPr lang="en-US" dirty="0">
                <a:latin typeface="Source Sans 3" panose="020B0303030403020204" pitchFamily="34" charset="0"/>
              </a:rPr>
              <a:t> with the </a:t>
            </a:r>
            <a:r>
              <a:rPr lang="en-US" b="1" dirty="0">
                <a:solidFill>
                  <a:schemeClr val="accent6">
                    <a:lumMod val="50000"/>
                  </a:schemeClr>
                </a:solidFill>
                <a:latin typeface="Source Sans 3" panose="020B0303030403020204" pitchFamily="34" charset="0"/>
              </a:rPr>
              <a:t>remainder</a:t>
            </a:r>
            <a:r>
              <a:rPr lang="en-US" dirty="0">
                <a:latin typeface="Source Sans 3" panose="020B0303030403020204" pitchFamily="34" charset="0"/>
              </a:rPr>
              <a:t>.</a:t>
            </a:r>
          </a:p>
          <a:p>
            <a:pPr marL="742950" lvl="1" indent="-285750" algn="l">
              <a:buFont typeface="Arial" panose="020B0604020202020204" pitchFamily="34" charset="0"/>
              <a:buChar char="•"/>
            </a:pPr>
            <a:r>
              <a:rPr lang="en-US" sz="1400" dirty="0">
                <a:latin typeface="Source Sans 3" panose="020B0303030403020204" pitchFamily="34" charset="0"/>
              </a:rPr>
              <a:t>This explains why a </a:t>
            </a:r>
            <a:r>
              <a:rPr lang="en-US" sz="1400" b="1" dirty="0">
                <a:solidFill>
                  <a:schemeClr val="accent1"/>
                </a:solidFill>
                <a:latin typeface="Source Sans 3" panose="020B0303030403020204" pitchFamily="34" charset="0"/>
              </a:rPr>
              <a:t>copy</a:t>
            </a:r>
            <a:r>
              <a:rPr lang="en-US" sz="1400" dirty="0">
                <a:latin typeface="Source Sans 3" panose="020B0303030403020204" pitchFamily="34" charset="0"/>
              </a:rPr>
              <a:t> of </a:t>
            </a:r>
            <a:r>
              <a:rPr lang="en-US" sz="1400" b="1" dirty="0" err="1">
                <a:latin typeface="Source Code Pro" panose="020B0309030403020204" pitchFamily="34" charset="0"/>
                <a:ea typeface="Source Code Pro" panose="020B0309030403020204" pitchFamily="34" charset="0"/>
              </a:rPr>
              <a:t>p_mod</a:t>
            </a:r>
            <a:r>
              <a:rPr lang="en-US" sz="1400" dirty="0">
                <a:latin typeface="Source Sans 3" panose="020B0303030403020204" pitchFamily="34" charset="0"/>
              </a:rPr>
              <a:t> was placed in </a:t>
            </a:r>
            <a:r>
              <a:rPr lang="en-US" sz="1400" b="1" dirty="0">
                <a:latin typeface="Source Sans 3" panose="020B0303030403020204" pitchFamily="34" charset="0"/>
              </a:rPr>
              <a:t>%</a:t>
            </a:r>
            <a:r>
              <a:rPr lang="en-US" sz="1400" b="1" dirty="0" err="1">
                <a:latin typeface="Source Sans 3" panose="020B0303030403020204" pitchFamily="34" charset="0"/>
              </a:rPr>
              <a:t>rcx</a:t>
            </a:r>
            <a:r>
              <a:rPr lang="en-US" sz="1400" dirty="0">
                <a:latin typeface="Source Sans 3" panose="020B0303030403020204" pitchFamily="34" charset="0"/>
              </a:rPr>
              <a:t>—the </a:t>
            </a:r>
            <a:r>
              <a:rPr lang="en-US" sz="1400" b="1" dirty="0">
                <a:solidFill>
                  <a:schemeClr val="accent1"/>
                </a:solidFill>
                <a:latin typeface="Source Sans 3" panose="020B0303030403020204" pitchFamily="34" charset="0"/>
              </a:rPr>
              <a:t>compiler recognized </a:t>
            </a:r>
            <a:r>
              <a:rPr lang="en-US" sz="1400" b="1" dirty="0">
                <a:latin typeface="Source Code Pro" panose="020B0309030403020204" pitchFamily="34" charset="0"/>
                <a:ea typeface="Source Code Pro" panose="020B0309030403020204" pitchFamily="34" charset="0"/>
              </a:rPr>
              <a:t>%</a:t>
            </a:r>
            <a:r>
              <a:rPr lang="en-US" sz="1400" b="1" dirty="0" err="1">
                <a:latin typeface="Source Code Pro" panose="020B0309030403020204" pitchFamily="34" charset="0"/>
                <a:ea typeface="Source Code Pro" panose="020B0309030403020204" pitchFamily="34" charset="0"/>
              </a:rPr>
              <a:t>rdx</a:t>
            </a:r>
            <a:r>
              <a:rPr lang="en-US" sz="1400" dirty="0">
                <a:latin typeface="Source Sans 3" panose="020B0303030403020204" pitchFamily="34" charset="0"/>
              </a:rPr>
              <a:t> would be </a:t>
            </a:r>
            <a:r>
              <a:rPr lang="en-US" sz="1400" b="1" dirty="0">
                <a:solidFill>
                  <a:srgbClr val="C00000"/>
                </a:solidFill>
                <a:latin typeface="Source Sans 3" panose="020B0303030403020204" pitchFamily="34" charset="0"/>
              </a:rPr>
              <a:t>overwritten</a:t>
            </a:r>
            <a:r>
              <a:rPr lang="en-US" sz="1400" dirty="0">
                <a:latin typeface="Source Sans 3" panose="020B0303030403020204" pitchFamily="34" charset="0"/>
              </a:rPr>
              <a:t> by </a:t>
            </a:r>
            <a:r>
              <a:rPr lang="en-US" sz="1400" b="1" dirty="0" err="1">
                <a:latin typeface="Source Code Pro" panose="020B0309030403020204" pitchFamily="34" charset="0"/>
                <a:ea typeface="Source Code Pro" panose="020B0309030403020204" pitchFamily="34" charset="0"/>
              </a:rPr>
              <a:t>idivq</a:t>
            </a:r>
            <a:r>
              <a:rPr lang="en-US" sz="1400" dirty="0">
                <a:latin typeface="Source Sans 3" panose="020B0303030403020204" pitchFamily="34" charset="0"/>
              </a:rPr>
              <a:t> two lines later.</a:t>
            </a:r>
          </a:p>
          <a:p>
            <a:pPr marL="3260725" lvl="7" indent="-287338">
              <a:buFont typeface="Arial" panose="020B0604020202020204" pitchFamily="34" charset="0"/>
              <a:buChar char="•"/>
            </a:pPr>
            <a:r>
              <a:rPr lang="en-US" dirty="0">
                <a:latin typeface="Source Sans 3" panose="020B0303030403020204" pitchFamily="34" charset="0"/>
              </a:rPr>
              <a:t>The </a:t>
            </a:r>
            <a:r>
              <a:rPr lang="en-US" b="1" dirty="0">
                <a:solidFill>
                  <a:schemeClr val="accent1"/>
                </a:solidFill>
                <a:latin typeface="Source Sans 3" panose="020B0303030403020204" pitchFamily="34" charset="0"/>
              </a:rPr>
              <a:t>remainder is written through the address stored in</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rcx</a:t>
            </a:r>
            <a:r>
              <a:rPr lang="en-US" dirty="0">
                <a:latin typeface="Source Sans 3" panose="020B0303030403020204" pitchFamily="34" charset="0"/>
              </a:rPr>
              <a:t>, suggesting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p_mod</a:t>
            </a:r>
            <a:r>
              <a:rPr lang="en-US" b="1" dirty="0">
                <a:latin typeface="Source Code Pro" panose="020B0309030403020204" pitchFamily="34" charset="0"/>
                <a:ea typeface="Source Code Pro" panose="020B0309030403020204" pitchFamily="34" charset="0"/>
              </a:rPr>
              <a:t> = x % y</a:t>
            </a:r>
          </a:p>
          <a:p>
            <a:pPr marL="3260725" lvl="7" indent="-287338">
              <a:buFont typeface="Arial" panose="020B0604020202020204" pitchFamily="34" charset="0"/>
              <a:buChar char="•"/>
            </a:pP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rax</a:t>
            </a:r>
            <a:r>
              <a:rPr lang="en-US" dirty="0">
                <a:latin typeface="Source Sans 3" panose="020B0303030403020204" pitchFamily="34" charset="0"/>
              </a:rPr>
              <a:t> still holds </a:t>
            </a:r>
            <a:r>
              <a:rPr lang="en-US" b="1" dirty="0">
                <a:solidFill>
                  <a:schemeClr val="accent1"/>
                </a:solidFill>
                <a:latin typeface="Source Sans 3" panose="020B0303030403020204" pitchFamily="34" charset="0"/>
              </a:rPr>
              <a:t>the integer quotient when the function returns</a:t>
            </a:r>
            <a:r>
              <a:rPr lang="en-US" dirty="0">
                <a:latin typeface="Source Sans 3" panose="020B0303030403020204" pitchFamily="34" charset="0"/>
              </a:rPr>
              <a:t>, suggesting something akin to </a:t>
            </a:r>
            <a:r>
              <a:rPr lang="en-US" b="1" dirty="0">
                <a:latin typeface="Source Code Pro" panose="020B0309030403020204" pitchFamily="34" charset="0"/>
                <a:ea typeface="Source Code Pro" panose="020B0309030403020204" pitchFamily="34" charset="0"/>
              </a:rPr>
              <a:t>return x / y</a:t>
            </a:r>
          </a:p>
          <a:p>
            <a:pPr marL="285750" indent="-285750" algn="l">
              <a:buFont typeface="Arial" panose="020B0604020202020204" pitchFamily="34" charset="0"/>
              <a:buChar char="•"/>
            </a:pPr>
            <a:endParaRPr lang="en-US" dirty="0">
              <a:latin typeface="Source Sans 3" panose="020B0303030403020204" pitchFamily="34" charset="0"/>
            </a:endParaRPr>
          </a:p>
        </p:txBody>
      </p:sp>
    </p:spTree>
    <p:extLst>
      <p:ext uri="{BB962C8B-B14F-4D97-AF65-F5344CB8AC3E}">
        <p14:creationId xmlns:p14="http://schemas.microsoft.com/office/powerpoint/2010/main" val="189574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nodeType="with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dissolve">
                                      <p:cBhvr>
                                        <p:cTn id="18" dur="500"/>
                                        <p:tgtEl>
                                          <p:spTgt spid="6">
                                            <p:txEl>
                                              <p:pRg st="0" end="0"/>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dissolve">
                                      <p:cBhvr>
                                        <p:cTn id="21" dur="500"/>
                                        <p:tgtEl>
                                          <p:spTgt spid="6">
                                            <p:txEl>
                                              <p:pRg st="5" end="5"/>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dissolve">
                                      <p:cBhvr>
                                        <p:cTn id="29" dur="500"/>
                                        <p:tgtEl>
                                          <p:spTgt spid="11">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1">
                                            <p:txEl>
                                              <p:pRg st="1" end="1"/>
                                            </p:txEl>
                                          </p:spTgt>
                                        </p:tgtEl>
                                        <p:attrNameLst>
                                          <p:attrName>style.visibility</p:attrName>
                                        </p:attrNameLst>
                                      </p:cBhvr>
                                      <p:to>
                                        <p:strVal val="visible"/>
                                      </p:to>
                                    </p:set>
                                    <p:animEffect transition="in" filter="dissolve">
                                      <p:cBhvr>
                                        <p:cTn id="34" dur="500"/>
                                        <p:tgtEl>
                                          <p:spTgt spid="11">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1">
                                            <p:txEl>
                                              <p:pRg st="2" end="2"/>
                                            </p:txEl>
                                          </p:spTgt>
                                        </p:tgtEl>
                                        <p:attrNameLst>
                                          <p:attrName>style.visibility</p:attrName>
                                        </p:attrNameLst>
                                      </p:cBhvr>
                                      <p:to>
                                        <p:strVal val="visible"/>
                                      </p:to>
                                    </p:set>
                                    <p:animEffect transition="in" filter="dissolve">
                                      <p:cBhvr>
                                        <p:cTn id="39" dur="500"/>
                                        <p:tgtEl>
                                          <p:spTgt spid="11">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1">
                                            <p:txEl>
                                              <p:pRg st="3" end="3"/>
                                            </p:txEl>
                                          </p:spTgt>
                                        </p:tgtEl>
                                        <p:attrNameLst>
                                          <p:attrName>style.visibility</p:attrName>
                                        </p:attrNameLst>
                                      </p:cBhvr>
                                      <p:to>
                                        <p:strVal val="visible"/>
                                      </p:to>
                                    </p:set>
                                    <p:animEffect transition="in" filter="dissolve">
                                      <p:cBhvr>
                                        <p:cTn id="44" dur="500"/>
                                        <p:tgtEl>
                                          <p:spTgt spid="11">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11">
                                            <p:txEl>
                                              <p:pRg st="4" end="4"/>
                                            </p:txEl>
                                          </p:spTgt>
                                        </p:tgtEl>
                                        <p:attrNameLst>
                                          <p:attrName>style.visibility</p:attrName>
                                        </p:attrNameLst>
                                      </p:cBhvr>
                                      <p:to>
                                        <p:strVal val="visible"/>
                                      </p:to>
                                    </p:set>
                                    <p:animEffect transition="in" filter="dissolve">
                                      <p:cBhvr>
                                        <p:cTn id="49" dur="500"/>
                                        <p:tgtEl>
                                          <p:spTgt spid="11">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1">
                                            <p:txEl>
                                              <p:pRg st="5" end="5"/>
                                            </p:txEl>
                                          </p:spTgt>
                                        </p:tgtEl>
                                        <p:attrNameLst>
                                          <p:attrName>style.visibility</p:attrName>
                                        </p:attrNameLst>
                                      </p:cBhvr>
                                      <p:to>
                                        <p:strVal val="visible"/>
                                      </p:to>
                                    </p:set>
                                    <p:animEffect transition="in" filter="dissolve">
                                      <p:cBhvr>
                                        <p:cTn id="54" dur="500"/>
                                        <p:tgtEl>
                                          <p:spTgt spid="11">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11">
                                            <p:txEl>
                                              <p:pRg st="6" end="6"/>
                                            </p:txEl>
                                          </p:spTgt>
                                        </p:tgtEl>
                                        <p:attrNameLst>
                                          <p:attrName>style.visibility</p:attrName>
                                        </p:attrNameLst>
                                      </p:cBhvr>
                                      <p:to>
                                        <p:strVal val="visible"/>
                                      </p:to>
                                    </p:set>
                                    <p:animEffect transition="in" filter="dissolve">
                                      <p:cBhvr>
                                        <p:cTn id="59" dur="500"/>
                                        <p:tgtEl>
                                          <p:spTgt spid="11">
                                            <p:txEl>
                                              <p:pRg st="6" end="6"/>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6">
                                            <p:txEl>
                                              <p:pRg st="1" end="1"/>
                                            </p:txEl>
                                          </p:spTgt>
                                        </p:tgtEl>
                                        <p:attrNameLst>
                                          <p:attrName>style.visibility</p:attrName>
                                        </p:attrNameLst>
                                      </p:cBhvr>
                                      <p:to>
                                        <p:strVal val="visible"/>
                                      </p:to>
                                    </p:set>
                                    <p:animEffect transition="in" filter="dissolve">
                                      <p:cBhvr>
                                        <p:cTn id="64" dur="500"/>
                                        <p:tgtEl>
                                          <p:spTgt spid="6">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nodeType="clickEffect">
                                  <p:stCondLst>
                                    <p:cond delay="0"/>
                                  </p:stCondLst>
                                  <p:childTnLst>
                                    <p:set>
                                      <p:cBhvr>
                                        <p:cTn id="68" dur="1" fill="hold">
                                          <p:stCondLst>
                                            <p:cond delay="0"/>
                                          </p:stCondLst>
                                        </p:cTn>
                                        <p:tgtEl>
                                          <p:spTgt spid="6">
                                            <p:txEl>
                                              <p:pRg st="2" end="2"/>
                                            </p:txEl>
                                          </p:spTgt>
                                        </p:tgtEl>
                                        <p:attrNameLst>
                                          <p:attrName>style.visibility</p:attrName>
                                        </p:attrNameLst>
                                      </p:cBhvr>
                                      <p:to>
                                        <p:strVal val="visible"/>
                                      </p:to>
                                    </p:set>
                                    <p:animEffect transition="in" filter="dissolve">
                                      <p:cBhvr>
                                        <p:cTn id="69" dur="500"/>
                                        <p:tgtEl>
                                          <p:spTgt spid="6">
                                            <p:txEl>
                                              <p:pRg st="2" end="2"/>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6">
                                            <p:txEl>
                                              <p:pRg st="3" end="3"/>
                                            </p:txEl>
                                          </p:spTgt>
                                        </p:tgtEl>
                                        <p:attrNameLst>
                                          <p:attrName>style.visibility</p:attrName>
                                        </p:attrNameLst>
                                      </p:cBhvr>
                                      <p:to>
                                        <p:strVal val="visible"/>
                                      </p:to>
                                    </p:set>
                                    <p:animEffect transition="in" filter="dissolve">
                                      <p:cBhvr>
                                        <p:cTn id="74" dur="500"/>
                                        <p:tgtEl>
                                          <p:spTgt spid="6">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nodeType="clickEffect">
                                  <p:stCondLst>
                                    <p:cond delay="0"/>
                                  </p:stCondLst>
                                  <p:childTnLst>
                                    <p:set>
                                      <p:cBhvr>
                                        <p:cTn id="78" dur="1" fill="hold">
                                          <p:stCondLst>
                                            <p:cond delay="0"/>
                                          </p:stCondLst>
                                        </p:cTn>
                                        <p:tgtEl>
                                          <p:spTgt spid="6">
                                            <p:txEl>
                                              <p:pRg st="4" end="4"/>
                                            </p:txEl>
                                          </p:spTgt>
                                        </p:tgtEl>
                                        <p:attrNameLst>
                                          <p:attrName>style.visibility</p:attrName>
                                        </p:attrNameLst>
                                      </p:cBhvr>
                                      <p:to>
                                        <p:strVal val="visible"/>
                                      </p:to>
                                    </p:set>
                                    <p:animEffect transition="in" filter="dissolve">
                                      <p:cBhvr>
                                        <p:cTn id="79"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5B4B1-1856-FA9A-40E7-13AB1A90AF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8885E-C6B7-F14D-201C-82773C97D029}"/>
              </a:ext>
            </a:extLst>
          </p:cNvPr>
          <p:cNvSpPr>
            <a:spLocks noGrp="1"/>
          </p:cNvSpPr>
          <p:nvPr>
            <p:ph type="title"/>
          </p:nvPr>
        </p:nvSpPr>
        <p:spPr/>
        <p:txBody>
          <a:bodyPr/>
          <a:lstStyle/>
          <a:p>
            <a:r>
              <a:rPr lang="en-US" dirty="0"/>
              <a:t>Reverse Engineering Etude</a:t>
            </a:r>
            <a:endParaRPr lang="en-US" dirty="0">
              <a:latin typeface="Consolas" panose="020B0609020204030204" pitchFamily="49" charset="0"/>
              <a:cs typeface="Consolas" panose="020B0609020204030204" pitchFamily="49" charset="0"/>
            </a:endParaRPr>
          </a:p>
        </p:txBody>
      </p:sp>
      <p:sp>
        <p:nvSpPr>
          <p:cNvPr id="3" name="Content Placeholder 2">
            <a:extLst>
              <a:ext uri="{FF2B5EF4-FFF2-40B4-BE49-F238E27FC236}">
                <a16:creationId xmlns:a16="http://schemas.microsoft.com/office/drawing/2014/main" id="{8D444A0B-325B-2BCB-4BF2-D91B447BA6DE}"/>
              </a:ext>
            </a:extLst>
          </p:cNvPr>
          <p:cNvSpPr>
            <a:spLocks noGrp="1"/>
          </p:cNvSpPr>
          <p:nvPr>
            <p:ph idx="1"/>
          </p:nvPr>
        </p:nvSpPr>
        <p:spPr/>
        <p:txBody>
          <a:bodyPr/>
          <a:lstStyle/>
          <a:p>
            <a:pPr marL="0" indent="0" algn="ctr">
              <a:buNone/>
            </a:pPr>
            <a:r>
              <a:rPr lang="en-US" dirty="0">
                <a:latin typeface="Source Sans 3" panose="020B0303030403020204" pitchFamily="34" charset="0"/>
              </a:rPr>
              <a:t>Examine the </a:t>
            </a:r>
            <a:r>
              <a:rPr lang="en-US" b="1" dirty="0">
                <a:solidFill>
                  <a:schemeClr val="accent1"/>
                </a:solidFill>
                <a:latin typeface="Source Sans 3" panose="020B0303030403020204" pitchFamily="34" charset="0"/>
              </a:rPr>
              <a:t>assembly code</a:t>
            </a:r>
            <a:r>
              <a:rPr lang="en-US" dirty="0">
                <a:latin typeface="Source Sans 3" panose="020B0303030403020204" pitchFamily="34" charset="0"/>
              </a:rPr>
              <a:t> emitted on behalf of the three-argument </a:t>
            </a:r>
            <a:r>
              <a:rPr lang="en-US" b="1" dirty="0" err="1">
                <a:latin typeface="Source Code Pro" panose="020B0309030403020204" pitchFamily="34" charset="0"/>
                <a:ea typeface="Source Code Pro" panose="020B0309030403020204" pitchFamily="34" charset="0"/>
              </a:rPr>
              <a:t>tinker_toy</a:t>
            </a:r>
            <a:r>
              <a:rPr lang="en-US" dirty="0">
                <a:latin typeface="Source Sans 3" panose="020B0303030403020204" pitchFamily="34" charset="0"/>
              </a:rPr>
              <a:t> function and</a:t>
            </a:r>
            <a:r>
              <a:rPr lang="en-US" b="1" dirty="0">
                <a:solidFill>
                  <a:schemeClr val="accent1"/>
                </a:solidFill>
                <a:latin typeface="Source Sans 3" panose="020B0303030403020204" pitchFamily="34" charset="0"/>
              </a:rPr>
              <a:t> complete the implementation</a:t>
            </a:r>
            <a:r>
              <a:rPr lang="en-US" dirty="0">
                <a:latin typeface="Source Sans 3" panose="020B0303030403020204" pitchFamily="34" charset="0"/>
              </a:rPr>
              <a:t>.</a:t>
            </a:r>
          </a:p>
        </p:txBody>
      </p:sp>
      <p:sp>
        <p:nvSpPr>
          <p:cNvPr id="5" name="TextBox 4">
            <a:extLst>
              <a:ext uri="{FF2B5EF4-FFF2-40B4-BE49-F238E27FC236}">
                <a16:creationId xmlns:a16="http://schemas.microsoft.com/office/drawing/2014/main" id="{5C094241-11B2-3F5D-5783-1D112324E67F}"/>
              </a:ext>
            </a:extLst>
          </p:cNvPr>
          <p:cNvSpPr txBox="1"/>
          <p:nvPr/>
        </p:nvSpPr>
        <p:spPr>
          <a:xfrm>
            <a:off x="1219199" y="3048000"/>
            <a:ext cx="4084788" cy="1477328"/>
          </a:xfrm>
          <a:prstGeom prst="rect">
            <a:avLst/>
          </a:prstGeom>
          <a:noFill/>
          <a:ln>
            <a:solidFill>
              <a:schemeClr val="accent1"/>
            </a:solidFill>
            <a:prstDash val="dash"/>
          </a:ln>
        </p:spPr>
        <p:txBody>
          <a:bodyPr wrap="square" rtlCol="0">
            <a:spAutoFit/>
          </a:bodyPr>
          <a:lstStyle/>
          <a:p>
            <a:pPr algn="l"/>
            <a:r>
              <a:rPr lang="en-US" dirty="0" err="1">
                <a:latin typeface="Source Code Pro" panose="020B0309030403020204" pitchFamily="34" charset="0"/>
                <a:ea typeface="Source Code Pro" panose="020B0309030403020204" pitchFamily="34" charset="0"/>
              </a:rPr>
              <a:t>tinker_toy</a:t>
            </a:r>
            <a:r>
              <a:rPr lang="en-US" dirty="0">
                <a:latin typeface="Source Code Pro" panose="020B0309030403020204" pitchFamily="34" charset="0"/>
                <a:ea typeface="Source Code Pro" panose="020B0309030403020204" pitchFamily="34" charset="0"/>
              </a:rPr>
              <a:t>:</a:t>
            </a:r>
          </a:p>
          <a:p>
            <a:pPr algn="l"/>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movslq</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edx</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rdx</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movl</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edi</a:t>
            </a: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eax</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a:t>
            </a:r>
            <a:r>
              <a:rPr lang="en-US" dirty="0" err="1">
                <a:latin typeface="Source Code Pro" panose="020B0309030403020204" pitchFamily="34" charset="0"/>
                <a:ea typeface="Source Code Pro" panose="020B0309030403020204" pitchFamily="34" charset="0"/>
                <a:cs typeface="Consolas" panose="020B0609020204030204" pitchFamily="49" charset="0"/>
              </a:rPr>
              <a:t>addl</a:t>
            </a:r>
            <a:r>
              <a:rPr lang="en-US" dirty="0">
                <a:latin typeface="Source Code Pro" panose="020B0309030403020204" pitchFamily="34" charset="0"/>
                <a:ea typeface="Source Code Pro" panose="020B0309030403020204" pitchFamily="34" charset="0"/>
                <a:cs typeface="Consolas" panose="020B0609020204030204" pitchFamily="49" charset="0"/>
              </a:rPr>
              <a:t> (%rsi,%rdx,4), %</a:t>
            </a:r>
            <a:r>
              <a:rPr lang="en-US" dirty="0" err="1">
                <a:latin typeface="Source Code Pro" panose="020B0309030403020204" pitchFamily="34" charset="0"/>
                <a:ea typeface="Source Code Pro" panose="020B0309030403020204" pitchFamily="34" charset="0"/>
                <a:cs typeface="Consolas" panose="020B0609020204030204" pitchFamily="49" charset="0"/>
              </a:rPr>
              <a:t>eax</a:t>
            </a:r>
            <a:endParaRPr lang="en-US" dirty="0">
              <a:latin typeface="Source Code Pro" panose="020B0309030403020204" pitchFamily="34" charset="0"/>
              <a:ea typeface="Source Code Pro" panose="020B0309030403020204" pitchFamily="34" charset="0"/>
              <a:cs typeface="Consolas" panose="020B0609020204030204" pitchFamily="49" charset="0"/>
            </a:endParaRPr>
          </a:p>
          <a:p>
            <a:pPr marL="0" indent="0" algn="l">
              <a:spcBef>
                <a:spcPts val="0"/>
              </a:spcBef>
              <a:buNone/>
            </a:pPr>
            <a:r>
              <a:rPr lang="en-US" dirty="0">
                <a:latin typeface="Source Code Pro" panose="020B0309030403020204" pitchFamily="34" charset="0"/>
                <a:ea typeface="Source Code Pro" panose="020B0309030403020204" pitchFamily="34" charset="0"/>
                <a:cs typeface="Consolas" panose="020B0609020204030204" pitchFamily="49" charset="0"/>
              </a:rPr>
              <a:t>   ret</a:t>
            </a:r>
            <a:endParaRPr lang="en-US" dirty="0">
              <a:latin typeface="Source Code Pro" panose="020B0309030403020204" pitchFamily="34" charset="0"/>
              <a:ea typeface="Source Code Pro" panose="020B0309030403020204" pitchFamily="34" charset="0"/>
            </a:endParaRPr>
          </a:p>
        </p:txBody>
      </p:sp>
      <p:sp>
        <p:nvSpPr>
          <p:cNvPr id="6" name="TextBox 5">
            <a:extLst>
              <a:ext uri="{FF2B5EF4-FFF2-40B4-BE49-F238E27FC236}">
                <a16:creationId xmlns:a16="http://schemas.microsoft.com/office/drawing/2014/main" id="{EBD66F50-CC9F-886F-E848-3ED7440799CD}"/>
              </a:ext>
            </a:extLst>
          </p:cNvPr>
          <p:cNvSpPr txBox="1"/>
          <p:nvPr/>
        </p:nvSpPr>
        <p:spPr>
          <a:xfrm>
            <a:off x="1219199" y="4724400"/>
            <a:ext cx="5867401" cy="1477328"/>
          </a:xfrm>
          <a:prstGeom prst="rect">
            <a:avLst/>
          </a:prstGeom>
          <a:noFill/>
          <a:ln>
            <a:solidFill>
              <a:schemeClr val="accent1"/>
            </a:solidFill>
            <a:prstDash val="dash"/>
          </a:ln>
        </p:spPr>
        <p:txBody>
          <a:bodyPr wrap="square" rtlCol="0">
            <a:spAutoFit/>
          </a:bodyPr>
          <a:lstStyle/>
          <a:p>
            <a:pPr algn="l"/>
            <a:r>
              <a:rPr lang="en-US" dirty="0">
                <a:latin typeface="Source Code Pro" panose="020B0309030403020204" pitchFamily="34" charset="0"/>
                <a:ea typeface="Source Code Pro" panose="020B0309030403020204" pitchFamily="34" charset="0"/>
              </a:rPr>
              <a:t>int </a:t>
            </a:r>
            <a:r>
              <a:rPr lang="en-US" dirty="0" err="1">
                <a:latin typeface="Source Code Pro" panose="020B0309030403020204" pitchFamily="34" charset="0"/>
                <a:ea typeface="Source Code Pro" panose="020B0309030403020204" pitchFamily="34" charset="0"/>
                <a:cs typeface="Consolas" panose="020B0609020204030204" pitchFamily="49" charset="0"/>
              </a:rPr>
              <a:t>tinker_toy</a:t>
            </a:r>
            <a:r>
              <a:rPr lang="en-US" dirty="0">
                <a:latin typeface="Source Code Pro" panose="020B0309030403020204" pitchFamily="34" charset="0"/>
                <a:ea typeface="Source Code Pro" panose="020B0309030403020204" pitchFamily="34" charset="0"/>
                <a:cs typeface="Consolas" panose="020B0609020204030204" pitchFamily="49" charset="0"/>
              </a:rPr>
              <a:t>(int x, int </a:t>
            </a:r>
            <a:r>
              <a:rPr lang="en-US" dirty="0" err="1">
                <a:latin typeface="Source Code Pro" panose="020B0309030403020204" pitchFamily="34" charset="0"/>
                <a:ea typeface="Source Code Pro" panose="020B0309030403020204" pitchFamily="34" charset="0"/>
                <a:cs typeface="Consolas" panose="020B0609020204030204" pitchFamily="49" charset="0"/>
              </a:rPr>
              <a:t>arr</a:t>
            </a:r>
            <a:r>
              <a:rPr lang="en-US" dirty="0">
                <a:latin typeface="Source Code Pro" panose="020B0309030403020204" pitchFamily="34" charset="0"/>
                <a:ea typeface="Source Code Pro" panose="020B0309030403020204" pitchFamily="34" charset="0"/>
                <a:cs typeface="Consolas" panose="020B0609020204030204" pitchFamily="49" charset="0"/>
              </a:rPr>
              <a:t>[], int y)</a:t>
            </a:r>
            <a:r>
              <a:rPr lang="en-US" dirty="0">
                <a:latin typeface="Source Code Pro" panose="020B0309030403020204" pitchFamily="34" charset="0"/>
                <a:ea typeface="Source Code Pro" panose="020B0309030403020204" pitchFamily="34" charset="0"/>
              </a:rPr>
              <a:t> {</a:t>
            </a:r>
          </a:p>
          <a:p>
            <a:pPr algn="l"/>
            <a:r>
              <a:rPr lang="en-US" dirty="0">
                <a:latin typeface="Source Code Pro" panose="020B0309030403020204" pitchFamily="34" charset="0"/>
                <a:ea typeface="Source Code Pro" panose="020B0309030403020204" pitchFamily="34" charset="0"/>
              </a:rPr>
              <a:t>   int sum = __________;</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sum += </a:t>
            </a:r>
            <a:r>
              <a:rPr lang="en-US" dirty="0" err="1">
                <a:latin typeface="Source Code Pro" panose="020B0309030403020204" pitchFamily="34" charset="0"/>
                <a:ea typeface="Source Code Pro" panose="020B0309030403020204" pitchFamily="34" charset="0"/>
              </a:rPr>
              <a:t>arr</a:t>
            </a:r>
            <a:r>
              <a:rPr lang="en-US" dirty="0">
                <a:latin typeface="Source Code Pro" panose="020B0309030403020204" pitchFamily="34" charset="0"/>
                <a:ea typeface="Source Code Pro" panose="020B0309030403020204" pitchFamily="34" charset="0"/>
              </a:rPr>
              <a:t>[__________];</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   return __________;</a:t>
            </a:r>
          </a:p>
          <a:p>
            <a:pPr algn="l"/>
            <a:r>
              <a:rPr lang="en-US" dirty="0">
                <a:latin typeface="Source Code Pro" panose="020B0309030403020204" pitchFamily="34" charset="0"/>
                <a:ea typeface="Source Code Pro" panose="020B0309030403020204" pitchFamily="34" charset="0"/>
              </a:rPr>
              <a:t>}</a:t>
            </a:r>
          </a:p>
        </p:txBody>
      </p:sp>
      <p:sp>
        <p:nvSpPr>
          <p:cNvPr id="7" name="TextBox 6">
            <a:extLst>
              <a:ext uri="{FF2B5EF4-FFF2-40B4-BE49-F238E27FC236}">
                <a16:creationId xmlns:a16="http://schemas.microsoft.com/office/drawing/2014/main" id="{DA2F71AB-2C39-09CB-390B-F5F72BE0C5F0}"/>
              </a:ext>
            </a:extLst>
          </p:cNvPr>
          <p:cNvSpPr txBox="1"/>
          <p:nvPr/>
        </p:nvSpPr>
        <p:spPr>
          <a:xfrm>
            <a:off x="-644322" y="3048000"/>
            <a:ext cx="1863522"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Assembly</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8" name="TextBox 7">
            <a:extLst>
              <a:ext uri="{FF2B5EF4-FFF2-40B4-BE49-F238E27FC236}">
                <a16:creationId xmlns:a16="http://schemas.microsoft.com/office/drawing/2014/main" id="{80BAC74C-EBBD-C47A-531D-46304A29DFC0}"/>
              </a:ext>
            </a:extLst>
          </p:cNvPr>
          <p:cNvSpPr txBox="1"/>
          <p:nvPr/>
        </p:nvSpPr>
        <p:spPr>
          <a:xfrm>
            <a:off x="323347" y="4724400"/>
            <a:ext cx="759629" cy="369332"/>
          </a:xfrm>
          <a:prstGeom prst="rect">
            <a:avLst/>
          </a:prstGeom>
          <a:noFill/>
        </p:spPr>
        <p:txBody>
          <a:bodyPr wrap="square" rtlCol="0">
            <a:spAutoFit/>
          </a:bodyPr>
          <a:lstStyle/>
          <a:p>
            <a:r>
              <a:rPr lang="en-US" b="1" dirty="0">
                <a:solidFill>
                  <a:schemeClr val="accent1"/>
                </a:solidFill>
                <a:latin typeface="Source Sans 3" panose="020B0303030403020204" pitchFamily="34" charset="0"/>
              </a:rPr>
              <a:t>C</a:t>
            </a:r>
            <a:r>
              <a:rPr lang="en-US" dirty="0">
                <a:latin typeface="Source Sans 3" panose="020B0303030403020204" pitchFamily="34" charset="0"/>
              </a:rPr>
              <a:t>:</a:t>
            </a:r>
            <a:endParaRPr lang="en-US" b="1" dirty="0">
              <a:latin typeface="Source Sans 3" panose="020B0303030403020204" pitchFamily="34" charset="0"/>
            </a:endParaRPr>
          </a:p>
        </p:txBody>
      </p:sp>
      <p:sp>
        <p:nvSpPr>
          <p:cNvPr id="11" name="TextBox 10">
            <a:extLst>
              <a:ext uri="{FF2B5EF4-FFF2-40B4-BE49-F238E27FC236}">
                <a16:creationId xmlns:a16="http://schemas.microsoft.com/office/drawing/2014/main" id="{697354FD-CCE7-9A7B-7A44-077653020472}"/>
              </a:ext>
            </a:extLst>
          </p:cNvPr>
          <p:cNvSpPr txBox="1"/>
          <p:nvPr/>
        </p:nvSpPr>
        <p:spPr>
          <a:xfrm>
            <a:off x="5303987" y="2505194"/>
            <a:ext cx="6735613" cy="4247317"/>
          </a:xfrm>
          <a:prstGeom prst="rect">
            <a:avLst/>
          </a:prstGeom>
          <a:noFill/>
        </p:spPr>
        <p:txBody>
          <a:bodyPr wrap="square" rtlCol="0">
            <a:spAutoFit/>
          </a:bodyPr>
          <a:lstStyle/>
          <a:p>
            <a:pPr algn="l"/>
            <a:r>
              <a:rPr lang="en-US" b="1" dirty="0">
                <a:solidFill>
                  <a:schemeClr val="accent1"/>
                </a:solidFill>
                <a:latin typeface="Source Sans 3" panose="020B0303030403020204" pitchFamily="34" charset="0"/>
              </a:rPr>
              <a:t>Key Insights</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Because the third argument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is an </a:t>
            </a:r>
            <a:r>
              <a:rPr lang="en-US" b="1" dirty="0">
                <a:latin typeface="Source Code Pro" panose="020B0309030403020204" pitchFamily="34" charset="0"/>
                <a:ea typeface="Source Code Pro" panose="020B0309030403020204" pitchFamily="34" charset="0"/>
              </a:rPr>
              <a:t>int</a:t>
            </a:r>
            <a:r>
              <a:rPr lang="en-US" dirty="0">
                <a:latin typeface="Source Sans 3" panose="020B0303030403020204" pitchFamily="34" charset="0"/>
              </a:rPr>
              <a:t>, it’s really passed in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edx</a:t>
            </a:r>
            <a:r>
              <a:rPr lang="en-US" dirty="0">
                <a:latin typeface="Source Sans 3" panose="020B0303030403020204" pitchFamily="34" charset="0"/>
              </a:rPr>
              <a:t>, and the </a:t>
            </a:r>
            <a:r>
              <a:rPr lang="en-US" b="1" dirty="0">
                <a:solidFill>
                  <a:schemeClr val="accent1"/>
                </a:solidFill>
                <a:latin typeface="Source Sans 3" panose="020B0303030403020204" pitchFamily="34" charset="0"/>
              </a:rPr>
              <a:t>upper half</a:t>
            </a:r>
            <a:r>
              <a:rPr lang="en-US" dirty="0">
                <a:latin typeface="Source Sans 3" panose="020B0303030403020204" pitchFamily="34" charset="0"/>
              </a:rPr>
              <a:t> of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rdx</a:t>
            </a:r>
            <a:r>
              <a:rPr lang="en-US" dirty="0">
                <a:latin typeface="Source Sans 3" panose="020B0303030403020204" pitchFamily="34" charset="0"/>
              </a:rPr>
              <a:t> is </a:t>
            </a:r>
            <a:r>
              <a:rPr lang="en-US" b="1" dirty="0">
                <a:solidFill>
                  <a:srgbClr val="C00000"/>
                </a:solidFill>
                <a:latin typeface="Source Sans 3" panose="020B0303030403020204" pitchFamily="34" charset="0"/>
              </a:rPr>
              <a:t>irrelevant garbage</a:t>
            </a:r>
            <a:r>
              <a:rPr lang="en-US" dirty="0">
                <a:latin typeface="Source Sans 3" panose="020B0303030403020204" pitchFamily="34" charset="0"/>
              </a:rPr>
              <a:t>.</a:t>
            </a:r>
          </a:p>
          <a:p>
            <a:pPr marL="285750" indent="-285750" algn="l">
              <a:buFont typeface="Arial" panose="020B0604020202020204" pitchFamily="34" charset="0"/>
              <a:buChar char="•"/>
            </a:pPr>
            <a:r>
              <a:rPr lang="en-US" dirty="0">
                <a:latin typeface="Source Sans 3" panose="020B0303030403020204" pitchFamily="34" charset="0"/>
              </a:rPr>
              <a:t>However, a </a:t>
            </a:r>
            <a:r>
              <a:rPr lang="en-US" b="1" dirty="0">
                <a:solidFill>
                  <a:schemeClr val="accent1"/>
                </a:solidFill>
                <a:latin typeface="Source Sans 3" panose="020B0303030403020204" pitchFamily="34" charset="0"/>
              </a:rPr>
              <a:t>sign-extended copy</a:t>
            </a:r>
            <a:r>
              <a:rPr lang="en-US" dirty="0">
                <a:latin typeface="Source Sans 3" panose="020B0303030403020204" pitchFamily="34" charset="0"/>
              </a:rPr>
              <a:t> of </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rPr>
              <a:t> is placed in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rdx</a:t>
            </a:r>
            <a:r>
              <a:rPr lang="en-US" dirty="0">
                <a:latin typeface="Source Sans 3" panose="020B0303030403020204" pitchFamily="34" charset="0"/>
              </a:rPr>
              <a:t> via the first instruction, since the </a:t>
            </a:r>
            <a:r>
              <a:rPr lang="en-US" b="1" dirty="0">
                <a:solidFill>
                  <a:schemeClr val="accent1"/>
                </a:solidFill>
                <a:latin typeface="Source Sans 3" panose="020B0303030403020204" pitchFamily="34" charset="0"/>
              </a:rPr>
              <a:t>addressing mode of the third line requires full registers</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edx</a:t>
            </a:r>
            <a:r>
              <a:rPr lang="en-US" dirty="0">
                <a:latin typeface="Source Sans 3" panose="020B0303030403020204" pitchFamily="34" charset="0"/>
              </a:rPr>
              <a:t> itself doesn’t qualify.</a:t>
            </a:r>
            <a:br>
              <a:rPr lang="en-US" dirty="0">
                <a:latin typeface="Source Sans 3" panose="020B0303030403020204" pitchFamily="34" charset="0"/>
              </a:rPr>
            </a:br>
            <a:endParaRPr lang="en-US" dirty="0">
              <a:latin typeface="Source Sans 3" panose="020B0303030403020204" pitchFamily="34" charset="0"/>
            </a:endParaRPr>
          </a:p>
          <a:p>
            <a:pPr marL="2114550" lvl="4" indent="-285750" algn="l">
              <a:buFont typeface="Arial" panose="020B0604020202020204" pitchFamily="34" charset="0"/>
              <a:buChar char="•"/>
            </a:pPr>
            <a:r>
              <a:rPr lang="en-US" dirty="0">
                <a:latin typeface="Source Sans 3" panose="020B0303030403020204" pitchFamily="34" charset="0"/>
              </a:rPr>
              <a:t>Because </a:t>
            </a:r>
            <a:r>
              <a:rPr lang="en-US" b="1" dirty="0">
                <a:latin typeface="Source Code Pro" panose="020B0309030403020204" pitchFamily="34" charset="0"/>
                <a:ea typeface="Source Code Pro" panose="020B0309030403020204" pitchFamily="34" charset="0"/>
              </a:rPr>
              <a:t>sum</a:t>
            </a:r>
            <a:r>
              <a:rPr lang="en-US" dirty="0">
                <a:latin typeface="Source Sans 3" panose="020B0303030403020204" pitchFamily="34" charset="0"/>
              </a:rPr>
              <a:t> is declared as an </a:t>
            </a:r>
            <a:r>
              <a:rPr lang="en-US" b="1" dirty="0">
                <a:latin typeface="Source Code Pro" panose="020B0309030403020204" pitchFamily="34" charset="0"/>
                <a:ea typeface="Source Code Pro" panose="020B0309030403020204" pitchFamily="34" charset="0"/>
              </a:rPr>
              <a:t>int</a:t>
            </a:r>
            <a:r>
              <a:rPr lang="en-US" dirty="0">
                <a:latin typeface="Source Sans 3" panose="020B0303030403020204" pitchFamily="34" charset="0"/>
              </a:rPr>
              <a:t> and is the </a:t>
            </a:r>
            <a:r>
              <a:rPr lang="en-US" b="1" dirty="0">
                <a:solidFill>
                  <a:schemeClr val="accent1"/>
                </a:solidFill>
                <a:latin typeface="Source Sans 3" panose="020B0303030403020204" pitchFamily="34" charset="0"/>
              </a:rPr>
              <a:t>focus of the implementation</a:t>
            </a:r>
            <a:r>
              <a:rPr lang="en-US" dirty="0">
                <a:latin typeface="Source Sans 3" panose="020B0303030403020204" pitchFamily="34" charset="0"/>
              </a:rPr>
              <a:t>, it’s reasonable to assume </a:t>
            </a:r>
            <a:r>
              <a:rPr lang="en-US" b="1" dirty="0">
                <a:latin typeface="Source Code Pro" panose="020B0309030403020204" pitchFamily="34" charset="0"/>
                <a:ea typeface="Source Code Pro" panose="020B0309030403020204" pitchFamily="34" charset="0"/>
              </a:rPr>
              <a:t>sum</a:t>
            </a:r>
            <a:r>
              <a:rPr lang="en-US" dirty="0">
                <a:latin typeface="Source Sans 3" panose="020B0303030403020204" pitchFamily="34" charset="0"/>
              </a:rPr>
              <a:t> is backed by </a:t>
            </a:r>
            <a:r>
              <a:rPr lang="en-US" b="1" dirty="0">
                <a:latin typeface="Source Code Pro" panose="020B0309030403020204" pitchFamily="34" charset="0"/>
                <a:ea typeface="Source Code Pro" panose="020B0309030403020204" pitchFamily="34" charset="0"/>
              </a:rPr>
              <a:t>%</a:t>
            </a:r>
            <a:r>
              <a:rPr lang="en-US" b="1" dirty="0" err="1">
                <a:latin typeface="Source Code Pro" panose="020B0309030403020204" pitchFamily="34" charset="0"/>
                <a:ea typeface="Source Code Pro" panose="020B0309030403020204" pitchFamily="34" charset="0"/>
              </a:rPr>
              <a:t>eax</a:t>
            </a:r>
            <a:r>
              <a:rPr lang="en-US" dirty="0">
                <a:latin typeface="Source Sans 3" panose="020B0303030403020204" pitchFamily="34" charset="0"/>
              </a:rPr>
              <a:t> and that its </a:t>
            </a:r>
            <a:r>
              <a:rPr lang="en-US" b="1" dirty="0">
                <a:solidFill>
                  <a:schemeClr val="accent1"/>
                </a:solidFill>
                <a:latin typeface="Source Sans 3" panose="020B0303030403020204" pitchFamily="34" charset="0"/>
              </a:rPr>
              <a:t>final value is what’s returned</a:t>
            </a:r>
            <a:r>
              <a:rPr lang="en-US" dirty="0">
                <a:latin typeface="Source Sans 3" panose="020B0303030403020204" pitchFamily="34" charset="0"/>
              </a:rPr>
              <a:t>.</a:t>
            </a:r>
          </a:p>
          <a:p>
            <a:pPr marL="2114550" lvl="4" indent="-285750" algn="l">
              <a:buFont typeface="Arial" panose="020B0604020202020204" pitchFamily="34" charset="0"/>
              <a:buChar char="•"/>
            </a:pPr>
            <a:r>
              <a:rPr lang="en-US" dirty="0">
                <a:latin typeface="Source Sans 3" panose="020B0303030403020204" pitchFamily="34" charset="0"/>
              </a:rPr>
              <a:t>The second line </a:t>
            </a:r>
            <a:r>
              <a:rPr lang="en-US" b="1" dirty="0">
                <a:solidFill>
                  <a:schemeClr val="accent1"/>
                </a:solidFill>
                <a:latin typeface="Source Sans 3" panose="020B0303030403020204" pitchFamily="34" charset="0"/>
              </a:rPr>
              <a:t>initializes</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sum</a:t>
            </a:r>
            <a:r>
              <a:rPr lang="en-US" dirty="0">
                <a:latin typeface="Source Sans 3" panose="020B0303030403020204" pitchFamily="34" charset="0"/>
              </a:rPr>
              <a:t> to </a:t>
            </a:r>
            <a:r>
              <a:rPr lang="en-US" b="1" dirty="0">
                <a:latin typeface="Source Code Pro" panose="020B0309030403020204" pitchFamily="34" charset="0"/>
                <a:ea typeface="Source Code Pro" panose="020B0309030403020204" pitchFamily="34" charset="0"/>
              </a:rPr>
              <a:t>x</a:t>
            </a:r>
            <a:r>
              <a:rPr lang="en-US" dirty="0">
                <a:latin typeface="Source Sans 3" panose="020B0303030403020204" pitchFamily="34" charset="0"/>
              </a:rPr>
              <a:t>, and the third </a:t>
            </a:r>
            <a:r>
              <a:rPr lang="en-US" b="1" dirty="0">
                <a:solidFill>
                  <a:schemeClr val="accent1"/>
                </a:solidFill>
                <a:latin typeface="Source Sans 3" panose="020B0303030403020204" pitchFamily="34" charset="0"/>
              </a:rPr>
              <a:t>adds</a:t>
            </a:r>
            <a:r>
              <a:rPr lang="en-US" dirty="0">
                <a:latin typeface="Source Sans 3" panose="020B0303030403020204" pitchFamily="34" charset="0"/>
              </a:rPr>
              <a:t> </a:t>
            </a:r>
            <a:r>
              <a:rPr lang="en-US" b="1" dirty="0" err="1">
                <a:latin typeface="Source Code Pro" panose="020B0309030403020204" pitchFamily="34" charset="0"/>
                <a:ea typeface="Source Code Pro" panose="020B0309030403020204" pitchFamily="34" charset="0"/>
              </a:rPr>
              <a:t>arr</a:t>
            </a:r>
            <a:r>
              <a:rPr lang="en-US" b="1" dirty="0">
                <a:latin typeface="Source Code Pro" panose="020B0309030403020204" pitchFamily="34" charset="0"/>
                <a:ea typeface="Source Code Pro" panose="020B0309030403020204" pitchFamily="34" charset="0"/>
              </a:rPr>
              <a:t>[y]</a:t>
            </a:r>
            <a:r>
              <a:rPr lang="en-US" dirty="0">
                <a:latin typeface="Source Sans 3" panose="020B0303030403020204" pitchFamily="34" charset="0"/>
                <a:ea typeface="Source Code Pro" panose="020B0309030403020204" pitchFamily="34" charset="0"/>
              </a:rPr>
              <a:t> to </a:t>
            </a:r>
            <a:r>
              <a:rPr lang="en-US" b="1" dirty="0">
                <a:latin typeface="Source Code Pro" panose="020B0309030403020204" pitchFamily="34" charset="0"/>
                <a:ea typeface="Source Code Pro" panose="020B0309030403020204" pitchFamily="34" charset="0"/>
              </a:rPr>
              <a:t>sum</a:t>
            </a:r>
            <a:r>
              <a:rPr lang="en-US" dirty="0">
                <a:latin typeface="Source Sans 3" panose="020B0303030403020204" pitchFamily="34" charset="0"/>
              </a:rPr>
              <a:t>. Note the </a:t>
            </a:r>
            <a:r>
              <a:rPr lang="en-US" b="1" dirty="0">
                <a:solidFill>
                  <a:schemeClr val="accent1"/>
                </a:solidFill>
                <a:latin typeface="Source Sans 3" panose="020B0303030403020204" pitchFamily="34" charset="0"/>
              </a:rPr>
              <a:t>scale factor</a:t>
            </a:r>
            <a:r>
              <a:rPr lang="en-US" dirty="0">
                <a:latin typeface="Source Sans 3" panose="020B0303030403020204" pitchFamily="34" charset="0"/>
              </a:rPr>
              <a:t> in line three is a 4, and that’s what you’d expect with </a:t>
            </a:r>
            <a:r>
              <a:rPr lang="en-US" b="1" dirty="0">
                <a:latin typeface="Source Code Pro" panose="020B0309030403020204" pitchFamily="34" charset="0"/>
                <a:ea typeface="Source Code Pro" panose="020B0309030403020204" pitchFamily="34" charset="0"/>
              </a:rPr>
              <a:t>int</a:t>
            </a:r>
            <a:r>
              <a:rPr lang="en-US" dirty="0">
                <a:latin typeface="Source Sans 3" panose="020B0303030403020204" pitchFamily="34" charset="0"/>
              </a:rPr>
              <a:t> </a:t>
            </a:r>
            <a:r>
              <a:rPr lang="en-US" b="1" dirty="0">
                <a:latin typeface="Source Code Pro" panose="020B0309030403020204" pitchFamily="34" charset="0"/>
                <a:ea typeface="Source Code Pro" panose="020B0309030403020204" pitchFamily="34" charset="0"/>
              </a:rPr>
              <a:t>*</a:t>
            </a:r>
            <a:r>
              <a:rPr lang="en-US" dirty="0">
                <a:latin typeface="Source Sans 3" panose="020B0303030403020204" pitchFamily="34" charset="0"/>
              </a:rPr>
              <a:t> pointer arithmetic.</a:t>
            </a:r>
          </a:p>
        </p:txBody>
      </p:sp>
      <p:sp>
        <p:nvSpPr>
          <p:cNvPr id="4" name="TextBox 3">
            <a:extLst>
              <a:ext uri="{FF2B5EF4-FFF2-40B4-BE49-F238E27FC236}">
                <a16:creationId xmlns:a16="http://schemas.microsoft.com/office/drawing/2014/main" id="{09BAF4B4-BB6B-F7E1-68C3-DD5391B032C2}"/>
              </a:ext>
            </a:extLst>
          </p:cNvPr>
          <p:cNvSpPr txBox="1"/>
          <p:nvPr/>
        </p:nvSpPr>
        <p:spPr>
          <a:xfrm>
            <a:off x="3036917" y="5498068"/>
            <a:ext cx="620683" cy="369332"/>
          </a:xfrm>
          <a:prstGeom prst="rect">
            <a:avLst/>
          </a:prstGeom>
          <a:noFill/>
        </p:spPr>
        <p:txBody>
          <a:bodyPr wrap="none" rtlCol="0">
            <a:spAutoFit/>
          </a:bodyPr>
          <a:lstStyle/>
          <a:p>
            <a:r>
              <a:rPr lang="en-US" b="1" dirty="0">
                <a:solidFill>
                  <a:schemeClr val="accent1"/>
                </a:solidFill>
                <a:latin typeface="Source Code Pro" panose="020B0309030403020204" pitchFamily="34" charset="0"/>
                <a:ea typeface="Source Code Pro" panose="020B0309030403020204" pitchFamily="34" charset="0"/>
              </a:rPr>
              <a:t>sum</a:t>
            </a:r>
          </a:p>
        </p:txBody>
      </p:sp>
      <p:sp>
        <p:nvSpPr>
          <p:cNvPr id="9" name="TextBox 8">
            <a:extLst>
              <a:ext uri="{FF2B5EF4-FFF2-40B4-BE49-F238E27FC236}">
                <a16:creationId xmlns:a16="http://schemas.microsoft.com/office/drawing/2014/main" id="{14B5CF04-3386-D5A4-0A45-A0DD9C9070D0}"/>
              </a:ext>
            </a:extLst>
          </p:cNvPr>
          <p:cNvSpPr txBox="1"/>
          <p:nvPr/>
        </p:nvSpPr>
        <p:spPr>
          <a:xfrm>
            <a:off x="3639876" y="4964668"/>
            <a:ext cx="322524" cy="369332"/>
          </a:xfrm>
          <a:prstGeom prst="rect">
            <a:avLst/>
          </a:prstGeom>
          <a:noFill/>
        </p:spPr>
        <p:txBody>
          <a:bodyPr wrap="none" rtlCol="0">
            <a:spAutoFit/>
          </a:bodyPr>
          <a:lstStyle/>
          <a:p>
            <a:r>
              <a:rPr lang="en-US" b="1" dirty="0">
                <a:solidFill>
                  <a:schemeClr val="accent1"/>
                </a:solidFill>
                <a:latin typeface="Source Code Pro" panose="020B0309030403020204" pitchFamily="34" charset="0"/>
                <a:ea typeface="Source Code Pro" panose="020B0309030403020204" pitchFamily="34" charset="0"/>
              </a:rPr>
              <a:t>x</a:t>
            </a:r>
          </a:p>
        </p:txBody>
      </p:sp>
      <p:sp>
        <p:nvSpPr>
          <p:cNvPr id="10" name="TextBox 9">
            <a:extLst>
              <a:ext uri="{FF2B5EF4-FFF2-40B4-BE49-F238E27FC236}">
                <a16:creationId xmlns:a16="http://schemas.microsoft.com/office/drawing/2014/main" id="{411636A6-D0B1-79EE-0B2B-A1646D833375}"/>
              </a:ext>
            </a:extLst>
          </p:cNvPr>
          <p:cNvSpPr txBox="1"/>
          <p:nvPr/>
        </p:nvSpPr>
        <p:spPr>
          <a:xfrm>
            <a:off x="3754176" y="5224920"/>
            <a:ext cx="322524" cy="369332"/>
          </a:xfrm>
          <a:prstGeom prst="rect">
            <a:avLst/>
          </a:prstGeom>
          <a:noFill/>
        </p:spPr>
        <p:txBody>
          <a:bodyPr wrap="none" rtlCol="0">
            <a:spAutoFit/>
          </a:bodyPr>
          <a:lstStyle/>
          <a:p>
            <a:r>
              <a:rPr lang="en-US" b="1" dirty="0">
                <a:solidFill>
                  <a:schemeClr val="accent1"/>
                </a:solidFill>
                <a:latin typeface="Source Code Pro" panose="020B0309030403020204" pitchFamily="34" charset="0"/>
                <a:ea typeface="Source Code Pro" panose="020B0309030403020204" pitchFamily="34" charset="0"/>
              </a:rPr>
              <a:t>y</a:t>
            </a:r>
          </a:p>
        </p:txBody>
      </p:sp>
    </p:spTree>
    <p:extLst>
      <p:ext uri="{BB962C8B-B14F-4D97-AF65-F5344CB8AC3E}">
        <p14:creationId xmlns:p14="http://schemas.microsoft.com/office/powerpoint/2010/main" val="74904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nodeType="with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dissolve">
                                      <p:cBhvr>
                                        <p:cTn id="18" dur="500"/>
                                        <p:tgtEl>
                                          <p:spTgt spid="6">
                                            <p:txEl>
                                              <p:pRg st="0" end="0"/>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dissolve">
                                      <p:cBhvr>
                                        <p:cTn id="21" dur="500"/>
                                        <p:tgtEl>
                                          <p:spTgt spid="6">
                                            <p:txEl>
                                              <p:pRg st="1" end="1"/>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dissolve">
                                      <p:cBhvr>
                                        <p:cTn id="24" dur="500"/>
                                        <p:tgtEl>
                                          <p:spTgt spid="6">
                                            <p:txEl>
                                              <p:pRg st="2" end="2"/>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dissolve">
                                      <p:cBhvr>
                                        <p:cTn id="32" dur="5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animEffect transition="in" filter="dissolve">
                                      <p:cBhvr>
                                        <p:cTn id="37" dur="500"/>
                                        <p:tgtEl>
                                          <p:spTgt spid="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1">
                                            <p:txEl>
                                              <p:pRg st="2" end="2"/>
                                            </p:txEl>
                                          </p:spTgt>
                                        </p:tgtEl>
                                        <p:attrNameLst>
                                          <p:attrName>style.visibility</p:attrName>
                                        </p:attrNameLst>
                                      </p:cBhvr>
                                      <p:to>
                                        <p:strVal val="visible"/>
                                      </p:to>
                                    </p:set>
                                    <p:animEffect transition="in" filter="dissolve">
                                      <p:cBhvr>
                                        <p:cTn id="42" dur="500"/>
                                        <p:tgtEl>
                                          <p:spTgt spid="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1">
                                            <p:txEl>
                                              <p:pRg st="3" end="3"/>
                                            </p:txEl>
                                          </p:spTgt>
                                        </p:tgtEl>
                                        <p:attrNameLst>
                                          <p:attrName>style.visibility</p:attrName>
                                        </p:attrNameLst>
                                      </p:cBhvr>
                                      <p:to>
                                        <p:strVal val="visible"/>
                                      </p:to>
                                    </p:set>
                                    <p:animEffect transition="in" filter="dissolve">
                                      <p:cBhvr>
                                        <p:cTn id="47" dur="500"/>
                                        <p:tgtEl>
                                          <p:spTgt spid="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dissolve">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1">
                                            <p:txEl>
                                              <p:pRg st="4" end="4"/>
                                            </p:txEl>
                                          </p:spTgt>
                                        </p:tgtEl>
                                        <p:attrNameLst>
                                          <p:attrName>style.visibility</p:attrName>
                                        </p:attrNameLst>
                                      </p:cBhvr>
                                      <p:to>
                                        <p:strVal val="visible"/>
                                      </p:to>
                                    </p:set>
                                    <p:animEffect transition="in" filter="dissolve">
                                      <p:cBhvr>
                                        <p:cTn id="57" dur="500"/>
                                        <p:tgtEl>
                                          <p:spTgt spid="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dissolve">
                                      <p:cBhvr>
                                        <p:cTn id="62" dur="500"/>
                                        <p:tgtEl>
                                          <p:spTgt spid="9"/>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dissolve">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4"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E894E-A47F-C947-AB42-536C50655589}"/>
              </a:ext>
            </a:extLst>
          </p:cNvPr>
          <p:cNvSpPr>
            <a:spLocks noGrp="1"/>
          </p:cNvSpPr>
          <p:nvPr>
            <p:ph type="title"/>
          </p:nvPr>
        </p:nvSpPr>
        <p:spPr/>
        <p:txBody>
          <a:bodyPr/>
          <a:lstStyle/>
          <a:p>
            <a:r>
              <a:rPr lang="en-US" dirty="0">
                <a:latin typeface="Source Sans 3" panose="020B0303030403020204" pitchFamily="34" charset="0"/>
              </a:rPr>
              <a:t>Executing Instructions</a:t>
            </a:r>
          </a:p>
        </p:txBody>
      </p:sp>
      <p:sp>
        <p:nvSpPr>
          <p:cNvPr id="3" name="Content Placeholder 2">
            <a:extLst>
              <a:ext uri="{FF2B5EF4-FFF2-40B4-BE49-F238E27FC236}">
                <a16:creationId xmlns:a16="http://schemas.microsoft.com/office/drawing/2014/main" id="{551FBFD7-ABC7-2F48-BD7E-60E04648ADCC}"/>
              </a:ext>
            </a:extLst>
          </p:cNvPr>
          <p:cNvSpPr>
            <a:spLocks noGrp="1"/>
          </p:cNvSpPr>
          <p:nvPr>
            <p:ph idx="1"/>
          </p:nvPr>
        </p:nvSpPr>
        <p:spPr>
          <a:xfrm>
            <a:off x="152400" y="1295400"/>
            <a:ext cx="9038728" cy="5562600"/>
          </a:xfrm>
        </p:spPr>
        <p:txBody>
          <a:bodyPr/>
          <a:lstStyle/>
          <a:p>
            <a:pPr marL="0" indent="0">
              <a:buNone/>
            </a:pPr>
            <a:r>
              <a:rPr lang="en-US" dirty="0">
                <a:latin typeface="Source Sans 3" panose="020B0303030403020204" pitchFamily="34" charset="0"/>
              </a:rPr>
              <a:t>So far:</a:t>
            </a:r>
          </a:p>
          <a:p>
            <a:r>
              <a:rPr lang="en-US" dirty="0">
                <a:latin typeface="Source Sans 3" panose="020B0303030403020204" pitchFamily="34" charset="0"/>
              </a:rPr>
              <a:t>Program values </a:t>
            </a:r>
            <a:r>
              <a:rPr lang="en-US" b="1" dirty="0">
                <a:solidFill>
                  <a:schemeClr val="accent1"/>
                </a:solidFill>
                <a:latin typeface="Source Sans 3" panose="020B0303030403020204" pitchFamily="34" charset="0"/>
              </a:rPr>
              <a:t>can be stored in memory or in registers</a:t>
            </a:r>
            <a:r>
              <a:rPr lang="en-US" dirty="0">
                <a:latin typeface="Source Sans 3" panose="020B0303030403020204" pitchFamily="34" charset="0"/>
              </a:rPr>
              <a:t>.</a:t>
            </a:r>
          </a:p>
          <a:p>
            <a:r>
              <a:rPr lang="en-US" dirty="0">
                <a:latin typeface="Source Sans 3" panose="020B0303030403020204" pitchFamily="34" charset="0"/>
              </a:rPr>
              <a:t>Assembly instructions </a:t>
            </a:r>
            <a:r>
              <a:rPr lang="en-US" b="1" dirty="0">
                <a:solidFill>
                  <a:schemeClr val="accent1"/>
                </a:solidFill>
                <a:latin typeface="Source Sans 3" panose="020B0303030403020204" pitchFamily="34" charset="0"/>
              </a:rPr>
              <a:t>read and write values </a:t>
            </a:r>
            <a:r>
              <a:rPr lang="en-US" dirty="0">
                <a:latin typeface="Source Sans 3" panose="020B0303030403020204" pitchFamily="34" charset="0"/>
              </a:rPr>
              <a:t>back and forth between</a:t>
            </a:r>
            <a:r>
              <a:rPr lang="en-US" b="1" dirty="0">
                <a:solidFill>
                  <a:schemeClr val="accent1"/>
                </a:solidFill>
                <a:latin typeface="Source Sans 3" panose="020B0303030403020204" pitchFamily="34" charset="0"/>
              </a:rPr>
              <a:t> registers and main memory</a:t>
            </a:r>
            <a:r>
              <a:rPr lang="en-US" dirty="0">
                <a:latin typeface="Source Sans 3" panose="020B0303030403020204" pitchFamily="34" charset="0"/>
              </a:rPr>
              <a:t>.</a:t>
            </a:r>
          </a:p>
          <a:p>
            <a:r>
              <a:rPr lang="en-US" dirty="0">
                <a:latin typeface="Source Sans 3" panose="020B0303030403020204" pitchFamily="34" charset="0"/>
              </a:rPr>
              <a:t>Assembly instructions are</a:t>
            </a:r>
            <a:r>
              <a:rPr lang="en-US" b="1" dirty="0">
                <a:latin typeface="Source Sans 3" panose="020B0303030403020204" pitchFamily="34" charset="0"/>
              </a:rPr>
              <a:t> </a:t>
            </a:r>
            <a:r>
              <a:rPr lang="en-US" b="1" dirty="0">
                <a:solidFill>
                  <a:schemeClr val="accent1"/>
                </a:solidFill>
                <a:latin typeface="Source Sans 3" panose="020B0303030403020204" pitchFamily="34" charset="0"/>
              </a:rPr>
              <a:t>also stored in memory</a:t>
            </a:r>
            <a:r>
              <a:rPr lang="en-US" dirty="0">
                <a:latin typeface="Source Sans 3" panose="020B0303030403020204" pitchFamily="34" charset="0"/>
              </a:rPr>
              <a:t>.</a:t>
            </a:r>
          </a:p>
          <a:p>
            <a:endParaRPr lang="en-US" dirty="0">
              <a:latin typeface="Source Sans 3" panose="020B0303030403020204" pitchFamily="34" charset="0"/>
            </a:endParaRPr>
          </a:p>
          <a:p>
            <a:pPr marL="0" indent="0">
              <a:buNone/>
            </a:pPr>
            <a:r>
              <a:rPr lang="en-US" dirty="0">
                <a:latin typeface="Source Sans 3" panose="020B0303030403020204" pitchFamily="34" charset="0"/>
              </a:rPr>
              <a:t>Big Questions:</a:t>
            </a:r>
          </a:p>
          <a:p>
            <a:r>
              <a:rPr lang="en-US" b="1" dirty="0">
                <a:solidFill>
                  <a:schemeClr val="accent1"/>
                </a:solidFill>
                <a:latin typeface="Source Sans 3" panose="020B0303030403020204" pitchFamily="34" charset="0"/>
              </a:rPr>
              <a:t>What controls execution flow</a:t>
            </a:r>
            <a:r>
              <a:rPr lang="en-US" dirty="0">
                <a:latin typeface="Source Sans 3" panose="020B0303030403020204" pitchFamily="34" charset="0"/>
              </a:rPr>
              <a:t>? How does a process know what instruction to </a:t>
            </a:r>
            <a:r>
              <a:rPr lang="en-US" b="1" dirty="0">
                <a:solidFill>
                  <a:schemeClr val="accent1"/>
                </a:solidFill>
                <a:latin typeface="Source Sans 3" panose="020B0303030403020204" pitchFamily="34" charset="0"/>
              </a:rPr>
              <a:t>execute next</a:t>
            </a:r>
            <a:r>
              <a:rPr lang="en-US" dirty="0">
                <a:latin typeface="Source Sans 3" panose="020B0303030403020204" pitchFamily="34" charset="0"/>
              </a:rPr>
              <a:t>?</a:t>
            </a:r>
          </a:p>
          <a:p>
            <a:pPr marL="0" indent="0">
              <a:buNone/>
            </a:pPr>
            <a:r>
              <a:rPr lang="en-US" dirty="0">
                <a:latin typeface="Source Sans 3" panose="020B0303030403020204" pitchFamily="34" charset="0"/>
              </a:rPr>
              <a:t>Answer:</a:t>
            </a:r>
          </a:p>
          <a:p>
            <a:r>
              <a:rPr lang="en-US" dirty="0">
                <a:latin typeface="Source Sans 3" panose="020B0303030403020204" pitchFamily="34" charset="0"/>
              </a:rPr>
              <a:t>The </a:t>
            </a:r>
            <a:r>
              <a:rPr lang="en-US" b="1" dirty="0">
                <a:solidFill>
                  <a:schemeClr val="accent1"/>
                </a:solidFill>
                <a:latin typeface="Source Sans 3" panose="020B0303030403020204" pitchFamily="34" charset="0"/>
              </a:rPr>
              <a:t>program counter</a:t>
            </a:r>
            <a:r>
              <a:rPr lang="en-US" dirty="0">
                <a:latin typeface="Source Sans 3" panose="020B0303030403020204" pitchFamily="34" charset="0"/>
              </a:rPr>
              <a:t>, stored in </a:t>
            </a:r>
            <a:r>
              <a:rPr lang="en-US" b="1" dirty="0">
                <a:latin typeface="Source Code Pro" panose="020B0309030403020204" pitchFamily="34" charset="0"/>
                <a:ea typeface="Source Code Pro" panose="020B0309030403020204" pitchFamily="34" charset="0"/>
              </a:rPr>
              <a:t>%rip</a:t>
            </a:r>
            <a:r>
              <a:rPr lang="en-US" dirty="0">
                <a:latin typeface="Source Sans 3" panose="020B0303030403020204" pitchFamily="34" charset="0"/>
              </a:rPr>
              <a:t>.</a:t>
            </a:r>
          </a:p>
        </p:txBody>
      </p:sp>
      <p:cxnSp>
        <p:nvCxnSpPr>
          <p:cNvPr id="5" name="Straight Arrow Connector 4">
            <a:extLst>
              <a:ext uri="{FF2B5EF4-FFF2-40B4-BE49-F238E27FC236}">
                <a16:creationId xmlns:a16="http://schemas.microsoft.com/office/drawing/2014/main" id="{DF39FAFA-3913-0A42-9113-EB6BB431D010}"/>
              </a:ext>
            </a:extLst>
          </p:cNvPr>
          <p:cNvCxnSpPr/>
          <p:nvPr>
            <p:custDataLst>
              <p:tags r:id="rId1"/>
            </p:custDataLst>
          </p:nvPr>
        </p:nvCxnSpPr>
        <p:spPr>
          <a:xfrm flipV="1">
            <a:off x="9448800" y="5349240"/>
            <a:ext cx="10757" cy="1280160"/>
          </a:xfrm>
          <a:prstGeom prst="straightConnector1">
            <a:avLst/>
          </a:prstGeom>
          <a:ln>
            <a:tailEnd type="triangle" w="lg" len="med"/>
          </a:ln>
        </p:spPr>
        <p:style>
          <a:lnRef idx="3">
            <a:schemeClr val="accent1"/>
          </a:lnRef>
          <a:fillRef idx="0">
            <a:schemeClr val="accent1"/>
          </a:fillRef>
          <a:effectRef idx="2">
            <a:schemeClr val="accent1"/>
          </a:effectRef>
          <a:fontRef idx="minor">
            <a:schemeClr val="tx1"/>
          </a:fontRef>
        </p:style>
      </p:cxnSp>
      <p:graphicFrame>
        <p:nvGraphicFramePr>
          <p:cNvPr id="6" name="Table 5">
            <a:extLst>
              <a:ext uri="{FF2B5EF4-FFF2-40B4-BE49-F238E27FC236}">
                <a16:creationId xmlns:a16="http://schemas.microsoft.com/office/drawing/2014/main" id="{35C6208C-1AA5-CAB0-71EF-E9DBCA4CA1E8}"/>
              </a:ext>
            </a:extLst>
          </p:cNvPr>
          <p:cNvGraphicFramePr>
            <a:graphicFrameLocks noGrp="1"/>
          </p:cNvGraphicFramePr>
          <p:nvPr>
            <p:extLst>
              <p:ext uri="{D42A27DB-BD31-4B8C-83A1-F6EECF244321}">
                <p14:modId xmlns:p14="http://schemas.microsoft.com/office/powerpoint/2010/main" val="876997446"/>
              </p:ext>
            </p:extLst>
          </p:nvPr>
        </p:nvGraphicFramePr>
        <p:xfrm>
          <a:off x="9674877"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Tree>
    <p:extLst>
      <p:ext uri="{BB962C8B-B14F-4D97-AF65-F5344CB8AC3E}">
        <p14:creationId xmlns:p14="http://schemas.microsoft.com/office/powerpoint/2010/main" val="11303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par>
                                <p:cTn id="18" presetID="9"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dissolve">
                                      <p:cBhvr>
                                        <p:cTn id="25" dur="500"/>
                                        <p:tgtEl>
                                          <p:spTgt spid="3">
                                            <p:txEl>
                                              <p:pRg st="5" end="5"/>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dissolv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dissolve">
                                      <p:cBhvr>
                                        <p:cTn id="33" dur="500"/>
                                        <p:tgtEl>
                                          <p:spTgt spid="3">
                                            <p:txEl>
                                              <p:pRg st="7" end="7"/>
                                            </p:txEl>
                                          </p:spTgt>
                                        </p:tgtEl>
                                      </p:cBhvr>
                                    </p:animEffect>
                                  </p:childTnLst>
                                </p:cTn>
                              </p:par>
                              <p:par>
                                <p:cTn id="34" presetID="9" presetClass="entr" presetSubtype="0"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dissolve">
                                      <p:cBhvr>
                                        <p:cTn id="3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ea typeface="Source Code Pro" panose="020B0309030403020204" pitchFamily="34" charset="0"/>
              </a:rPr>
              <a:t>Following </a:t>
            </a:r>
            <a:r>
              <a:rPr lang="en-US" dirty="0">
                <a:latin typeface="Source Code Pro" panose="020B0309030403020204" pitchFamily="34" charset="0"/>
                <a:ea typeface="Source Code Pro" panose="020B0309030403020204" pitchFamily="34" charset="0"/>
              </a:rPr>
              <a:t>%rip</a:t>
            </a:r>
          </a:p>
        </p:txBody>
      </p:sp>
      <p:sp>
        <p:nvSpPr>
          <p:cNvPr id="4" name="Rectangle 3">
            <a:extLst>
              <a:ext uri="{FF2B5EF4-FFF2-40B4-BE49-F238E27FC236}">
                <a16:creationId xmlns:a16="http://schemas.microsoft.com/office/drawing/2014/main" id="{304B8DAA-6459-4D41-9E49-7C60D31AFFF7}"/>
              </a:ext>
            </a:extLst>
          </p:cNvPr>
          <p:cNvSpPr/>
          <p:nvPr/>
        </p:nvSpPr>
        <p:spPr>
          <a:xfrm>
            <a:off x="0" y="1447800"/>
            <a:ext cx="6553200" cy="1569660"/>
          </a:xfrm>
          <a:prstGeom prst="rect">
            <a:avLst/>
          </a:prstGeom>
        </p:spPr>
        <p:txBody>
          <a:bodyPr wrap="square">
            <a:spAutoFit/>
          </a:bodyPr>
          <a:lstStyle/>
          <a:p>
            <a:pPr algn="l"/>
            <a:r>
              <a:rPr lang="en-US" sz="1600" dirty="0">
                <a:latin typeface="Consolas" panose="020B0609020204030204" pitchFamily="49" charset="0"/>
                <a:cs typeface="Consolas" panose="020B0609020204030204" pitchFamily="49" charset="0"/>
              </a:rPr>
              <a:t>00000000004004ed &lt;loop&gt;:</a:t>
            </a:r>
          </a:p>
          <a:p>
            <a:pPr algn="l"/>
            <a:r>
              <a:rPr lang="en-US" sz="1600" dirty="0">
                <a:solidFill>
                  <a:srgbClr val="FF0000"/>
                </a:solidFill>
                <a:latin typeface="Consolas" panose="020B0609020204030204" pitchFamily="49" charset="0"/>
                <a:cs typeface="Consolas" panose="020B0609020204030204" pitchFamily="49" charset="0"/>
              </a:rPr>
              <a:t>  4004ed: 55                    push   %</a:t>
            </a:r>
            <a:r>
              <a:rPr lang="en-US" sz="1600" dirty="0" err="1">
                <a:solidFill>
                  <a:srgbClr val="FF0000"/>
                </a:solidFill>
                <a:latin typeface="Consolas" panose="020B0609020204030204" pitchFamily="49" charset="0"/>
                <a:cs typeface="Consolas" panose="020B0609020204030204" pitchFamily="49" charset="0"/>
              </a:rPr>
              <a:t>rbp</a:t>
            </a:r>
            <a:endParaRPr lang="en-US" sz="1600" dirty="0">
              <a:solidFill>
                <a:srgbClr val="FF0000"/>
              </a:solidFill>
              <a:latin typeface="Consolas" panose="020B0609020204030204" pitchFamily="49" charset="0"/>
              <a:cs typeface="Consolas" panose="020B0609020204030204" pitchFamily="49" charset="0"/>
            </a:endParaRPr>
          </a:p>
          <a:p>
            <a:pPr algn="l"/>
            <a:r>
              <a:rPr lang="en-US" sz="1600" dirty="0">
                <a:solidFill>
                  <a:srgbClr val="FFC000"/>
                </a:solidFill>
                <a:latin typeface="Consolas" panose="020B0609020204030204" pitchFamily="49" charset="0"/>
                <a:cs typeface="Consolas" panose="020B0609020204030204" pitchFamily="49" charset="0"/>
              </a:rPr>
              <a:t>  4004ee: 48 89 e5              mov    %</a:t>
            </a:r>
            <a:r>
              <a:rPr lang="en-US" sz="1600" dirty="0" err="1">
                <a:solidFill>
                  <a:srgbClr val="FFC000"/>
                </a:solidFill>
                <a:latin typeface="Consolas" panose="020B0609020204030204" pitchFamily="49" charset="0"/>
                <a:cs typeface="Consolas" panose="020B0609020204030204" pitchFamily="49" charset="0"/>
              </a:rPr>
              <a:t>rsp</a:t>
            </a:r>
            <a:r>
              <a:rPr lang="en-US" sz="1600" dirty="0">
                <a:solidFill>
                  <a:srgbClr val="FFC000"/>
                </a:solidFill>
                <a:latin typeface="Consolas" panose="020B0609020204030204" pitchFamily="49" charset="0"/>
                <a:cs typeface="Consolas" panose="020B0609020204030204" pitchFamily="49" charset="0"/>
              </a:rPr>
              <a:t>,%</a:t>
            </a:r>
            <a:r>
              <a:rPr lang="en-US" sz="1600" dirty="0" err="1">
                <a:solidFill>
                  <a:srgbClr val="FFC000"/>
                </a:solidFill>
                <a:latin typeface="Consolas" panose="020B0609020204030204" pitchFamily="49" charset="0"/>
                <a:cs typeface="Consolas" panose="020B0609020204030204" pitchFamily="49" charset="0"/>
              </a:rPr>
              <a:t>rbp</a:t>
            </a:r>
            <a:endParaRPr lang="en-US" sz="1600" dirty="0">
              <a:solidFill>
                <a:srgbClr val="FFC000"/>
              </a:solidFill>
              <a:latin typeface="Consolas" panose="020B0609020204030204" pitchFamily="49" charset="0"/>
              <a:cs typeface="Consolas" panose="020B0609020204030204" pitchFamily="49" charset="0"/>
            </a:endParaRPr>
          </a:p>
          <a:p>
            <a:pPr algn="l"/>
            <a:r>
              <a:rPr lang="en-US" sz="1600" dirty="0">
                <a:solidFill>
                  <a:srgbClr val="00B050"/>
                </a:solidFill>
                <a:latin typeface="Consolas" panose="020B0609020204030204" pitchFamily="49" charset="0"/>
                <a:cs typeface="Consolas" panose="020B0609020204030204" pitchFamily="49" charset="0"/>
              </a:rPr>
              <a:t>  4004f1: c7 45 fc 00 00 00 00  </a:t>
            </a:r>
            <a:r>
              <a:rPr lang="en-US" sz="1600" dirty="0" err="1">
                <a:solidFill>
                  <a:srgbClr val="00B050"/>
                </a:solidFill>
                <a:latin typeface="Consolas" panose="020B0609020204030204" pitchFamily="49" charset="0"/>
                <a:cs typeface="Consolas" panose="020B0609020204030204" pitchFamily="49" charset="0"/>
              </a:rPr>
              <a:t>movl</a:t>
            </a:r>
            <a:r>
              <a:rPr lang="en-US" sz="1600" dirty="0">
                <a:solidFill>
                  <a:srgbClr val="00B050"/>
                </a:solidFill>
                <a:latin typeface="Consolas" panose="020B0609020204030204" pitchFamily="49" charset="0"/>
                <a:cs typeface="Consolas" panose="020B0609020204030204" pitchFamily="49" charset="0"/>
              </a:rPr>
              <a:t>   $0x0,-0x4(%</a:t>
            </a:r>
            <a:r>
              <a:rPr lang="en-US" sz="1600" dirty="0" err="1">
                <a:solidFill>
                  <a:srgbClr val="00B050"/>
                </a:solidFill>
                <a:latin typeface="Consolas" panose="020B0609020204030204" pitchFamily="49" charset="0"/>
                <a:cs typeface="Consolas" panose="020B0609020204030204" pitchFamily="49" charset="0"/>
              </a:rPr>
              <a:t>rbp</a:t>
            </a:r>
            <a:r>
              <a:rPr lang="en-US" sz="1600" dirty="0">
                <a:solidFill>
                  <a:srgbClr val="00B050"/>
                </a:solidFill>
                <a:latin typeface="Consolas" panose="020B0609020204030204" pitchFamily="49" charset="0"/>
                <a:cs typeface="Consolas" panose="020B0609020204030204" pitchFamily="49" charset="0"/>
              </a:rPr>
              <a:t>)</a:t>
            </a:r>
          </a:p>
          <a:p>
            <a:pPr algn="l"/>
            <a:r>
              <a:rPr lang="en-US" sz="1600" dirty="0">
                <a:solidFill>
                  <a:srgbClr val="0432FF"/>
                </a:solidFill>
                <a:latin typeface="Consolas" panose="020B0609020204030204" pitchFamily="49" charset="0"/>
                <a:cs typeface="Consolas" panose="020B0609020204030204" pitchFamily="49" charset="0"/>
              </a:rPr>
              <a:t>  4004f8: 83 45 fc 01           </a:t>
            </a:r>
            <a:r>
              <a:rPr lang="en-US" sz="1600" dirty="0" err="1">
                <a:solidFill>
                  <a:srgbClr val="0432FF"/>
                </a:solidFill>
                <a:latin typeface="Consolas" panose="020B0609020204030204" pitchFamily="49" charset="0"/>
                <a:cs typeface="Consolas" panose="020B0609020204030204" pitchFamily="49" charset="0"/>
              </a:rPr>
              <a:t>addl</a:t>
            </a:r>
            <a:r>
              <a:rPr lang="en-US" sz="1600" dirty="0">
                <a:solidFill>
                  <a:srgbClr val="0432FF"/>
                </a:solidFill>
                <a:latin typeface="Consolas" panose="020B0609020204030204" pitchFamily="49" charset="0"/>
                <a:cs typeface="Consolas" panose="020B0609020204030204" pitchFamily="49" charset="0"/>
              </a:rPr>
              <a:t>   $0x1,-0x4(%</a:t>
            </a:r>
            <a:r>
              <a:rPr lang="en-US" sz="1600" dirty="0" err="1">
                <a:solidFill>
                  <a:srgbClr val="0432FF"/>
                </a:solidFill>
                <a:latin typeface="Consolas" panose="020B0609020204030204" pitchFamily="49" charset="0"/>
                <a:cs typeface="Consolas" panose="020B0609020204030204" pitchFamily="49" charset="0"/>
              </a:rPr>
              <a:t>rbp</a:t>
            </a:r>
            <a:r>
              <a:rPr lang="en-US" sz="1600" dirty="0">
                <a:solidFill>
                  <a:srgbClr val="0432FF"/>
                </a:solidFill>
                <a:latin typeface="Consolas" panose="020B0609020204030204" pitchFamily="49" charset="0"/>
                <a:cs typeface="Consolas" panose="020B0609020204030204" pitchFamily="49" charset="0"/>
              </a:rPr>
              <a:t>)</a:t>
            </a:r>
          </a:p>
          <a:p>
            <a:pPr algn="l"/>
            <a:r>
              <a:rPr lang="en-US" sz="1600" dirty="0">
                <a:solidFill>
                  <a:srgbClr val="7030A0"/>
                </a:solidFill>
                <a:latin typeface="Consolas" panose="020B0609020204030204" pitchFamily="49" charset="0"/>
                <a:cs typeface="Consolas" panose="020B0609020204030204" pitchFamily="49" charset="0"/>
              </a:rPr>
              <a:t>  4004fc: eb fa                 </a:t>
            </a:r>
            <a:r>
              <a:rPr lang="en-US" sz="1600" dirty="0" err="1">
                <a:solidFill>
                  <a:srgbClr val="7030A0"/>
                </a:solidFill>
                <a:latin typeface="Consolas" panose="020B0609020204030204" pitchFamily="49" charset="0"/>
                <a:cs typeface="Consolas" panose="020B0609020204030204" pitchFamily="49" charset="0"/>
              </a:rPr>
              <a:t>jmp</a:t>
            </a:r>
            <a:r>
              <a:rPr lang="en-US" sz="1600" dirty="0">
                <a:solidFill>
                  <a:srgbClr val="7030A0"/>
                </a:solidFill>
                <a:latin typeface="Consolas" panose="020B0609020204030204" pitchFamily="49" charset="0"/>
                <a:cs typeface="Consolas" panose="020B0609020204030204" pitchFamily="49" charset="0"/>
              </a:rPr>
              <a:t>    4004f8 &lt;loop+0xb&gt;</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640080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17" name="Rectangle 16"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72CDE7B8-0536-2F49-934E-CCD569CF475C}"/>
              </a:ext>
            </a:extLst>
          </p:cNvPr>
          <p:cNvSpPr/>
          <p:nvPr>
            <p:custDataLst>
              <p:tags r:id="rId1"/>
            </p:custDataLst>
          </p:nvPr>
        </p:nvSpPr>
        <p:spPr>
          <a:xfrm>
            <a:off x="95250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588C8A7-FADE-534E-9A8F-C3B4AD6DAEA1}"/>
              </a:ext>
            </a:extLst>
          </p:cNvPr>
          <p:cNvSpPr/>
          <p:nvPr>
            <p:custDataLst>
              <p:tags r:id="rId2"/>
            </p:custDataLst>
          </p:nvPr>
        </p:nvSpPr>
        <p:spPr>
          <a:xfrm>
            <a:off x="95250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20" name="Rectangle 19">
            <a:extLst>
              <a:ext uri="{FF2B5EF4-FFF2-40B4-BE49-F238E27FC236}">
                <a16:creationId xmlns:a16="http://schemas.microsoft.com/office/drawing/2014/main" id="{FCCE6707-37DC-864A-8DC7-95B7B753534C}"/>
              </a:ext>
            </a:extLst>
          </p:cNvPr>
          <p:cNvSpPr/>
          <p:nvPr>
            <p:custDataLst>
              <p:tags r:id="rId3"/>
            </p:custDataLst>
          </p:nvPr>
        </p:nvSpPr>
        <p:spPr>
          <a:xfrm>
            <a:off x="95250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21" name="Rectangle 20">
            <a:extLst>
              <a:ext uri="{FF2B5EF4-FFF2-40B4-BE49-F238E27FC236}">
                <a16:creationId xmlns:a16="http://schemas.microsoft.com/office/drawing/2014/main" id="{2AA98D2A-BD88-4D43-BB06-3D28BA985B56}"/>
              </a:ext>
            </a:extLst>
          </p:cNvPr>
          <p:cNvSpPr/>
          <p:nvPr>
            <p:custDataLst>
              <p:tags r:id="rId4"/>
            </p:custDataLst>
          </p:nvPr>
        </p:nvSpPr>
        <p:spPr>
          <a:xfrm>
            <a:off x="95227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22" name="Rectangle 21">
            <a:extLst>
              <a:ext uri="{FF2B5EF4-FFF2-40B4-BE49-F238E27FC236}">
                <a16:creationId xmlns:a16="http://schemas.microsoft.com/office/drawing/2014/main" id="{E8FCE66A-A923-A24E-B40E-37228CB7B2F3}"/>
              </a:ext>
            </a:extLst>
          </p:cNvPr>
          <p:cNvSpPr/>
          <p:nvPr>
            <p:custDataLst>
              <p:tags r:id="rId5"/>
            </p:custDataLst>
          </p:nvPr>
        </p:nvSpPr>
        <p:spPr>
          <a:xfrm>
            <a:off x="95250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3" name="TextBox 2">
            <a:extLst>
              <a:ext uri="{FF2B5EF4-FFF2-40B4-BE49-F238E27FC236}">
                <a16:creationId xmlns:a16="http://schemas.microsoft.com/office/drawing/2014/main" id="{DE9094F5-C7D3-0042-8974-258F7B602A36}"/>
              </a:ext>
            </a:extLst>
          </p:cNvPr>
          <p:cNvSpPr txBox="1"/>
          <p:nvPr/>
        </p:nvSpPr>
        <p:spPr>
          <a:xfrm>
            <a:off x="9973192" y="1727048"/>
            <a:ext cx="1560042" cy="369332"/>
          </a:xfrm>
          <a:prstGeom prst="rect">
            <a:avLst/>
          </a:prstGeom>
          <a:noFill/>
        </p:spPr>
        <p:txBody>
          <a:bodyPr wrap="none" rtlCol="0">
            <a:spAutoFit/>
          </a:bodyPr>
          <a:lstStyle/>
          <a:p>
            <a:r>
              <a:rPr lang="en-US" b="1" dirty="0">
                <a:latin typeface="Source Sans 3" panose="020B0303030403020204" pitchFamily="34" charset="0"/>
              </a:rPr>
              <a:t>Main Memory</a:t>
            </a:r>
          </a:p>
        </p:txBody>
      </p:sp>
      <p:sp>
        <p:nvSpPr>
          <p:cNvPr id="36" name="Right Brace 35">
            <a:extLst>
              <a:ext uri="{FF2B5EF4-FFF2-40B4-BE49-F238E27FC236}">
                <a16:creationId xmlns:a16="http://schemas.microsoft.com/office/drawing/2014/main" id="{7561BF16-B42D-7C4A-B69B-D570B56F8A09}"/>
              </a:ext>
            </a:extLst>
          </p:cNvPr>
          <p:cNvSpPr/>
          <p:nvPr/>
        </p:nvSpPr>
        <p:spPr>
          <a:xfrm>
            <a:off x="88392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48111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ea typeface="Source Code Pro" panose="020B0309030403020204" pitchFamily="34" charset="0"/>
              </a:rPr>
              <a:t>Following </a:t>
            </a:r>
            <a:r>
              <a:rPr lang="en-US" dirty="0">
                <a:latin typeface="Source Code Pro" panose="020B0309030403020204" pitchFamily="34" charset="0"/>
                <a:ea typeface="Source Code Pro" panose="020B0309030403020204" pitchFamily="34" charset="0"/>
              </a:rPr>
              <a:t>%rip</a:t>
            </a:r>
            <a:endParaRPr lang="en-US" dirty="0"/>
          </a:p>
        </p:txBody>
      </p:sp>
      <p:sp>
        <p:nvSpPr>
          <p:cNvPr id="4" name="Rectangle 3">
            <a:extLst>
              <a:ext uri="{FF2B5EF4-FFF2-40B4-BE49-F238E27FC236}">
                <a16:creationId xmlns:a16="http://schemas.microsoft.com/office/drawing/2014/main" id="{304B8DAA-6459-4D41-9E49-7C60D31AFFF7}"/>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ectangle 5" descr="Memory is represnted as a giant array. The &quot;middle&quot; of the array is free/available space. The &quot;top&quot; of the array is occupied by the heap, which grows downward into the free/available space as more memory is allocated from the heap. The &quot;bottom&quot; of the array is occupied by the stack, which grows up as function calls are made (and shrinks back down as those functions return). The stack holds the local variables of each function. The heap holds space that was allocated with &quot;new&quot; in C++ (or &quot;malloc()&quot; in C). We will talk more about the heap and &quot;new&quot; later in the quarter!" title="Memory: stack and heap">
            <a:extLst>
              <a:ext uri="{FF2B5EF4-FFF2-40B4-BE49-F238E27FC236}">
                <a16:creationId xmlns:a16="http://schemas.microsoft.com/office/drawing/2014/main" id="{567E051E-2179-9848-A848-A5CF6A752E99}"/>
              </a:ext>
            </a:extLst>
          </p:cNvPr>
          <p:cNvSpPr/>
          <p:nvPr>
            <p:custDataLst>
              <p:tags r:id="rId1"/>
            </p:custDataLst>
          </p:nvPr>
        </p:nvSpPr>
        <p:spPr>
          <a:xfrm>
            <a:off x="13182600" y="2144256"/>
            <a:ext cx="2438400" cy="396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48D-B074-EA4E-B3FD-A223861E602B}"/>
              </a:ext>
            </a:extLst>
          </p:cNvPr>
          <p:cNvSpPr/>
          <p:nvPr>
            <p:custDataLst>
              <p:tags r:id="rId2"/>
            </p:custDataLst>
          </p:nvPr>
        </p:nvSpPr>
        <p:spPr>
          <a:xfrm>
            <a:off x="13182600" y="4099793"/>
            <a:ext cx="2438400" cy="71509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Heap</a:t>
            </a:r>
          </a:p>
        </p:txBody>
      </p:sp>
      <p:sp>
        <p:nvSpPr>
          <p:cNvPr id="8" name="Rectangle 7">
            <a:extLst>
              <a:ext uri="{FF2B5EF4-FFF2-40B4-BE49-F238E27FC236}">
                <a16:creationId xmlns:a16="http://schemas.microsoft.com/office/drawing/2014/main" id="{FD9FDA60-9D0B-6342-A7BF-FC4347B04E2A}"/>
              </a:ext>
            </a:extLst>
          </p:cNvPr>
          <p:cNvSpPr/>
          <p:nvPr>
            <p:custDataLst>
              <p:tags r:id="rId3"/>
            </p:custDataLst>
          </p:nvPr>
        </p:nvSpPr>
        <p:spPr>
          <a:xfrm>
            <a:off x="13182600" y="2144255"/>
            <a:ext cx="2438400" cy="7560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Stack</a:t>
            </a:r>
          </a:p>
        </p:txBody>
      </p:sp>
      <p:sp>
        <p:nvSpPr>
          <p:cNvPr id="9" name="Rectangle 8">
            <a:extLst>
              <a:ext uri="{FF2B5EF4-FFF2-40B4-BE49-F238E27FC236}">
                <a16:creationId xmlns:a16="http://schemas.microsoft.com/office/drawing/2014/main" id="{D9E176DE-D2C2-E146-A776-A106C552DB4B}"/>
              </a:ext>
            </a:extLst>
          </p:cNvPr>
          <p:cNvSpPr/>
          <p:nvPr>
            <p:custDataLst>
              <p:tags r:id="rId4"/>
            </p:custDataLst>
          </p:nvPr>
        </p:nvSpPr>
        <p:spPr>
          <a:xfrm>
            <a:off x="13180392" y="4963656"/>
            <a:ext cx="2438400" cy="59005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10" name="Rectangle 9">
            <a:extLst>
              <a:ext uri="{FF2B5EF4-FFF2-40B4-BE49-F238E27FC236}">
                <a16:creationId xmlns:a16="http://schemas.microsoft.com/office/drawing/2014/main" id="{62008FC3-6545-E442-94B9-454CDE6363D9}"/>
              </a:ext>
            </a:extLst>
          </p:cNvPr>
          <p:cNvSpPr/>
          <p:nvPr>
            <p:custDataLst>
              <p:tags r:id="rId5"/>
            </p:custDataLst>
          </p:nvPr>
        </p:nvSpPr>
        <p:spPr>
          <a:xfrm>
            <a:off x="13182600" y="5649456"/>
            <a:ext cx="2438400" cy="32054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Text (code)</a:t>
            </a:r>
          </a:p>
        </p:txBody>
      </p:sp>
      <p:sp>
        <p:nvSpPr>
          <p:cNvPr id="11" name="TextBox 10">
            <a:extLst>
              <a:ext uri="{FF2B5EF4-FFF2-40B4-BE49-F238E27FC236}">
                <a16:creationId xmlns:a16="http://schemas.microsoft.com/office/drawing/2014/main" id="{99EE91B9-00F2-594A-B8D8-079EF2507AEB}"/>
              </a:ext>
            </a:extLst>
          </p:cNvPr>
          <p:cNvSpPr txBox="1"/>
          <p:nvPr/>
        </p:nvSpPr>
        <p:spPr>
          <a:xfrm>
            <a:off x="13608350" y="1727048"/>
            <a:ext cx="1582484" cy="369332"/>
          </a:xfrm>
          <a:prstGeom prst="rect">
            <a:avLst/>
          </a:prstGeom>
          <a:noFill/>
        </p:spPr>
        <p:txBody>
          <a:bodyPr wrap="none" rtlCol="0">
            <a:spAutoFit/>
          </a:bodyPr>
          <a:lstStyle/>
          <a:p>
            <a:r>
              <a:rPr lang="en-US" u="sng" dirty="0"/>
              <a:t>Main Memory</a:t>
            </a:r>
          </a:p>
        </p:txBody>
      </p:sp>
      <p:sp>
        <p:nvSpPr>
          <p:cNvPr id="12" name="Right Brace 11">
            <a:extLst>
              <a:ext uri="{FF2B5EF4-FFF2-40B4-BE49-F238E27FC236}">
                <a16:creationId xmlns:a16="http://schemas.microsoft.com/office/drawing/2014/main" id="{743A386B-3FAE-5D4D-8EF1-7D6EB00123FD}"/>
              </a:ext>
            </a:extLst>
          </p:cNvPr>
          <p:cNvSpPr/>
          <p:nvPr/>
        </p:nvSpPr>
        <p:spPr>
          <a:xfrm>
            <a:off x="12496800" y="279400"/>
            <a:ext cx="609600" cy="6299200"/>
          </a:xfrm>
          <a:prstGeom prst="rightBrace">
            <a:avLst>
              <a:gd name="adj1" fmla="val 8333"/>
              <a:gd name="adj2" fmla="val 87651"/>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Arrow 12">
            <a:extLst>
              <a:ext uri="{FF2B5EF4-FFF2-40B4-BE49-F238E27FC236}">
                <a16:creationId xmlns:a16="http://schemas.microsoft.com/office/drawing/2014/main" id="{0762A361-F436-7045-8F75-CFC70FFBBF02}"/>
              </a:ext>
            </a:extLst>
          </p:cNvPr>
          <p:cNvSpPr/>
          <p:nvPr/>
        </p:nvSpPr>
        <p:spPr>
          <a:xfrm>
            <a:off x="-381000" y="18288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CA89EC-42C3-8344-B938-CA099E6DE098}"/>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0x4004ed</a:t>
            </a:r>
          </a:p>
        </p:txBody>
      </p:sp>
      <p:sp>
        <p:nvSpPr>
          <p:cNvPr id="15" name="TextBox 14">
            <a:extLst>
              <a:ext uri="{FF2B5EF4-FFF2-40B4-BE49-F238E27FC236}">
                <a16:creationId xmlns:a16="http://schemas.microsoft.com/office/drawing/2014/main" id="{D3A009B2-085F-9F40-A874-B9725B182482}"/>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16" name="Straight Arrow Connector 15">
            <a:extLst>
              <a:ext uri="{FF2B5EF4-FFF2-40B4-BE49-F238E27FC236}">
                <a16:creationId xmlns:a16="http://schemas.microsoft.com/office/drawing/2014/main" id="{DFB68756-3675-B449-AF65-FC37E150EE58}"/>
              </a:ext>
            </a:extLst>
          </p:cNvPr>
          <p:cNvCxnSpPr>
            <a:stCxn id="14" idx="3"/>
          </p:cNvCxnSpPr>
          <p:nvPr/>
        </p:nvCxnSpPr>
        <p:spPr>
          <a:xfrm>
            <a:off x="7010400" y="5981700"/>
            <a:ext cx="2316480" cy="3660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AE6636EF-C8AF-178E-68AA-EBD5A8C90C9C}"/>
              </a:ext>
            </a:extLst>
          </p:cNvPr>
          <p:cNvSpPr txBox="1">
            <a:spLocks/>
          </p:cNvSpPr>
          <p:nvPr/>
        </p:nvSpPr>
        <p:spPr bwMode="auto">
          <a:xfrm>
            <a:off x="152400" y="4572001"/>
            <a:ext cx="4907280" cy="190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dirty="0">
                <a:latin typeface="Source Sans 3" panose="020B0303030403020204" pitchFamily="34" charset="0"/>
              </a:rPr>
              <a:t>In x86-64, </a:t>
            </a:r>
            <a:r>
              <a:rPr lang="en-US" b="1" dirty="0">
                <a:latin typeface="Source Code Pro" panose="020B0309030403020204" pitchFamily="34" charset="0"/>
                <a:ea typeface="Source Code Pro" panose="020B0309030403020204" pitchFamily="34" charset="0"/>
              </a:rPr>
              <a:t>%rip</a:t>
            </a:r>
            <a:r>
              <a:rPr lang="en-US" dirty="0">
                <a:latin typeface="Source Sans 3" panose="020B0303030403020204" pitchFamily="34" charset="0"/>
              </a:rPr>
              <a:t> serves as the </a:t>
            </a:r>
            <a:r>
              <a:rPr lang="en-US" b="1" dirty="0">
                <a:solidFill>
                  <a:schemeClr val="accent1"/>
                </a:solidFill>
                <a:latin typeface="Source Sans 3" panose="020B0303030403020204" pitchFamily="34" charset="0"/>
              </a:rPr>
              <a:t>program counter</a:t>
            </a:r>
            <a:r>
              <a:rPr lang="en-US" dirty="0">
                <a:latin typeface="Source Sans 3" panose="020B0303030403020204" pitchFamily="34" charset="0"/>
              </a:rPr>
              <a:t> and holds the address of the </a:t>
            </a:r>
            <a:r>
              <a:rPr lang="en-US" b="1" dirty="0">
                <a:solidFill>
                  <a:schemeClr val="accent1"/>
                </a:solidFill>
                <a:latin typeface="Source Sans 3" panose="020B0303030403020204" pitchFamily="34" charset="0"/>
              </a:rPr>
              <a:t>next instruction to be executed</a:t>
            </a:r>
            <a:r>
              <a:rPr lang="en-US" dirty="0">
                <a:latin typeface="Source Sans 3" panose="020B0303030403020204" pitchFamily="34" charset="0"/>
              </a:rPr>
              <a:t>.</a:t>
            </a:r>
          </a:p>
        </p:txBody>
      </p:sp>
    </p:spTree>
    <p:extLst>
      <p:ext uri="{BB962C8B-B14F-4D97-AF65-F5344CB8AC3E}">
        <p14:creationId xmlns:p14="http://schemas.microsoft.com/office/powerpoint/2010/main" val="6974707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ea typeface="Source Code Pro" panose="020B0309030403020204" pitchFamily="34" charset="0"/>
              </a:rPr>
              <a:t>Following </a:t>
            </a:r>
            <a:r>
              <a:rPr lang="en-US" dirty="0">
                <a:latin typeface="Source Code Pro" panose="020B0309030403020204" pitchFamily="34" charset="0"/>
                <a:ea typeface="Source Code Pro" panose="020B0309030403020204" pitchFamily="34" charset="0"/>
              </a:rPr>
              <a:t>%rip</a:t>
            </a:r>
            <a:endParaRPr lang="en-US" dirty="0"/>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0x4004ee</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a:off x="7010400" y="5981700"/>
            <a:ext cx="231648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EC6388B-AB22-AD4A-82E4-866EC708EAF9}"/>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3" name="Right Arrow 12">
            <a:extLst>
              <a:ext uri="{FF2B5EF4-FFF2-40B4-BE49-F238E27FC236}">
                <a16:creationId xmlns:a16="http://schemas.microsoft.com/office/drawing/2014/main" id="{92C535F5-F7B8-7047-901F-D3CA672B70A2}"/>
              </a:ext>
            </a:extLst>
          </p:cNvPr>
          <p:cNvSpPr/>
          <p:nvPr/>
        </p:nvSpPr>
        <p:spPr>
          <a:xfrm>
            <a:off x="-381000" y="21336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E6943DEB-3833-E030-14B8-FFE71D507910}"/>
              </a:ext>
            </a:extLst>
          </p:cNvPr>
          <p:cNvSpPr txBox="1">
            <a:spLocks/>
          </p:cNvSpPr>
          <p:nvPr/>
        </p:nvSpPr>
        <p:spPr bwMode="auto">
          <a:xfrm>
            <a:off x="152400" y="4572001"/>
            <a:ext cx="4907280" cy="190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dirty="0">
                <a:latin typeface="Source Sans 3" panose="020B0303030403020204" pitchFamily="34" charset="0"/>
              </a:rPr>
              <a:t>In x86-64, </a:t>
            </a:r>
            <a:r>
              <a:rPr lang="en-US" b="1" dirty="0">
                <a:latin typeface="Source Code Pro" panose="020B0309030403020204" pitchFamily="34" charset="0"/>
                <a:ea typeface="Source Code Pro" panose="020B0309030403020204" pitchFamily="34" charset="0"/>
              </a:rPr>
              <a:t>%rip</a:t>
            </a:r>
            <a:r>
              <a:rPr lang="en-US" dirty="0">
                <a:latin typeface="Source Sans 3" panose="020B0303030403020204" pitchFamily="34" charset="0"/>
              </a:rPr>
              <a:t> serves as the </a:t>
            </a:r>
            <a:r>
              <a:rPr lang="en-US" b="1" dirty="0">
                <a:solidFill>
                  <a:schemeClr val="accent1"/>
                </a:solidFill>
                <a:latin typeface="Source Sans 3" panose="020B0303030403020204" pitchFamily="34" charset="0"/>
              </a:rPr>
              <a:t>program counter</a:t>
            </a:r>
            <a:r>
              <a:rPr lang="en-US" dirty="0">
                <a:latin typeface="Source Sans 3" panose="020B0303030403020204" pitchFamily="34" charset="0"/>
              </a:rPr>
              <a:t> and holds the address of the </a:t>
            </a:r>
            <a:r>
              <a:rPr lang="en-US" b="1" dirty="0">
                <a:solidFill>
                  <a:schemeClr val="accent1"/>
                </a:solidFill>
                <a:latin typeface="Source Sans 3" panose="020B0303030403020204" pitchFamily="34" charset="0"/>
              </a:rPr>
              <a:t>next instruction to be executed</a:t>
            </a:r>
            <a:r>
              <a:rPr lang="en-US" dirty="0">
                <a:latin typeface="Source Sans 3" panose="020B0303030403020204" pitchFamily="34" charset="0"/>
              </a:rPr>
              <a:t>.</a:t>
            </a:r>
          </a:p>
        </p:txBody>
      </p:sp>
    </p:spTree>
    <p:extLst>
      <p:ext uri="{BB962C8B-B14F-4D97-AF65-F5344CB8AC3E}">
        <p14:creationId xmlns:p14="http://schemas.microsoft.com/office/powerpoint/2010/main" val="121885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ea typeface="Source Code Pro" panose="020B0309030403020204" pitchFamily="34" charset="0"/>
              </a:rPr>
              <a:t>Following </a:t>
            </a:r>
            <a:r>
              <a:rPr lang="en-US" dirty="0">
                <a:latin typeface="Source Code Pro" panose="020B0309030403020204" pitchFamily="34" charset="0"/>
                <a:ea typeface="Source Code Pro" panose="020B0309030403020204" pitchFamily="34" charset="0"/>
              </a:rPr>
              <a:t>%rip</a:t>
            </a:r>
            <a:endParaRPr lang="en-US" dirty="0"/>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5146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0x4004f1</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4876800"/>
            <a:ext cx="2316480" cy="11049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D1E5F09-7883-2545-841B-A7AFB5FD3214}"/>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4" name="Content Placeholder 3">
            <a:extLst>
              <a:ext uri="{FF2B5EF4-FFF2-40B4-BE49-F238E27FC236}">
                <a16:creationId xmlns:a16="http://schemas.microsoft.com/office/drawing/2014/main" id="{9F95D9B7-E1CF-E315-9BDD-F9DCB4D7A640}"/>
              </a:ext>
            </a:extLst>
          </p:cNvPr>
          <p:cNvSpPr>
            <a:spLocks noGrp="1"/>
          </p:cNvSpPr>
          <p:nvPr>
            <p:ph idx="1"/>
          </p:nvPr>
        </p:nvSpPr>
        <p:spPr/>
        <p:txBody>
          <a:bodyPr/>
          <a:lstStyle/>
          <a:p>
            <a:endParaRPr lang="en-US"/>
          </a:p>
        </p:txBody>
      </p:sp>
      <p:sp>
        <p:nvSpPr>
          <p:cNvPr id="8" name="Content Placeholder 2">
            <a:extLst>
              <a:ext uri="{FF2B5EF4-FFF2-40B4-BE49-F238E27FC236}">
                <a16:creationId xmlns:a16="http://schemas.microsoft.com/office/drawing/2014/main" id="{6CD4D67A-E0AE-6911-D9B4-4870C05808FF}"/>
              </a:ext>
            </a:extLst>
          </p:cNvPr>
          <p:cNvSpPr txBox="1">
            <a:spLocks/>
          </p:cNvSpPr>
          <p:nvPr/>
        </p:nvSpPr>
        <p:spPr bwMode="auto">
          <a:xfrm>
            <a:off x="152400" y="4572001"/>
            <a:ext cx="4907280" cy="190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dirty="0">
                <a:latin typeface="Source Sans 3" panose="020B0303030403020204" pitchFamily="34" charset="0"/>
              </a:rPr>
              <a:t>In x86-64, </a:t>
            </a:r>
            <a:r>
              <a:rPr lang="en-US" b="1" dirty="0">
                <a:latin typeface="Source Code Pro" panose="020B0309030403020204" pitchFamily="34" charset="0"/>
                <a:ea typeface="Source Code Pro" panose="020B0309030403020204" pitchFamily="34" charset="0"/>
              </a:rPr>
              <a:t>%rip</a:t>
            </a:r>
            <a:r>
              <a:rPr lang="en-US" dirty="0">
                <a:latin typeface="Source Sans 3" panose="020B0303030403020204" pitchFamily="34" charset="0"/>
              </a:rPr>
              <a:t> serves as the </a:t>
            </a:r>
            <a:r>
              <a:rPr lang="en-US" b="1" dirty="0">
                <a:solidFill>
                  <a:schemeClr val="accent1"/>
                </a:solidFill>
                <a:latin typeface="Source Sans 3" panose="020B0303030403020204" pitchFamily="34" charset="0"/>
              </a:rPr>
              <a:t>program counter</a:t>
            </a:r>
            <a:r>
              <a:rPr lang="en-US" dirty="0">
                <a:latin typeface="Source Sans 3" panose="020B0303030403020204" pitchFamily="34" charset="0"/>
              </a:rPr>
              <a:t> and holds the address of the </a:t>
            </a:r>
            <a:r>
              <a:rPr lang="en-US" b="1" dirty="0">
                <a:solidFill>
                  <a:schemeClr val="accent1"/>
                </a:solidFill>
                <a:latin typeface="Source Sans 3" panose="020B0303030403020204" pitchFamily="34" charset="0"/>
              </a:rPr>
              <a:t>next instruction to be executed</a:t>
            </a:r>
            <a:r>
              <a:rPr lang="en-US" dirty="0">
                <a:latin typeface="Source Sans 3" panose="020B0303030403020204" pitchFamily="34" charset="0"/>
              </a:rPr>
              <a:t>.</a:t>
            </a:r>
          </a:p>
        </p:txBody>
      </p:sp>
    </p:spTree>
    <p:extLst>
      <p:ext uri="{BB962C8B-B14F-4D97-AF65-F5344CB8AC3E}">
        <p14:creationId xmlns:p14="http://schemas.microsoft.com/office/powerpoint/2010/main" val="81422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ea typeface="Source Code Pro" panose="020B0309030403020204" pitchFamily="34" charset="0"/>
              </a:rPr>
              <a:t>Following </a:t>
            </a:r>
            <a:r>
              <a:rPr lang="en-US" dirty="0">
                <a:latin typeface="Source Code Pro" panose="020B0309030403020204" pitchFamily="34" charset="0"/>
                <a:ea typeface="Source Code Pro" panose="020B0309030403020204" pitchFamily="34" charset="0"/>
              </a:rPr>
              <a:t>%rip</a:t>
            </a:r>
            <a:endParaRPr lang="en-US" dirty="0"/>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0x4004f8</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09AEDB7-FD9D-104D-97C4-8F0D58B25E38}"/>
              </a:ext>
            </a:extLst>
          </p:cNvPr>
          <p:cNvSpPr>
            <a:spLocks noGrp="1"/>
          </p:cNvSpPr>
          <p:nvPr>
            <p:ph idx="1"/>
          </p:nvPr>
        </p:nvSpPr>
        <p:spPr>
          <a:xfrm>
            <a:off x="152400" y="4572001"/>
            <a:ext cx="4907280" cy="1904999"/>
          </a:xfrm>
        </p:spPr>
        <p:txBody>
          <a:bodyPr/>
          <a:lstStyle/>
          <a:p>
            <a:pPr marL="0" indent="0" algn="ctr">
              <a:buNone/>
            </a:pPr>
            <a:r>
              <a:rPr lang="en-US" dirty="0">
                <a:latin typeface="Source Sans 3" panose="020B0303030403020204" pitchFamily="34" charset="0"/>
              </a:rPr>
              <a:t>In x86-64, </a:t>
            </a:r>
            <a:r>
              <a:rPr lang="en-US" b="1" dirty="0">
                <a:latin typeface="Source Code Pro" panose="020B0309030403020204" pitchFamily="34" charset="0"/>
                <a:ea typeface="Source Code Pro" panose="020B0309030403020204" pitchFamily="34" charset="0"/>
              </a:rPr>
              <a:t>%rip</a:t>
            </a:r>
            <a:r>
              <a:rPr lang="en-US" dirty="0">
                <a:latin typeface="Source Sans 3" panose="020B0303030403020204" pitchFamily="34" charset="0"/>
              </a:rPr>
              <a:t> serves as the </a:t>
            </a:r>
            <a:r>
              <a:rPr lang="en-US" b="1" dirty="0">
                <a:solidFill>
                  <a:schemeClr val="accent1"/>
                </a:solidFill>
                <a:latin typeface="Source Sans 3" panose="020B0303030403020204" pitchFamily="34" charset="0"/>
              </a:rPr>
              <a:t>program counter</a:t>
            </a:r>
            <a:r>
              <a:rPr lang="en-US" dirty="0">
                <a:latin typeface="Source Sans 3" panose="020B0303030403020204" pitchFamily="34" charset="0"/>
              </a:rPr>
              <a:t> and holds the address of the </a:t>
            </a:r>
            <a:r>
              <a:rPr lang="en-US" b="1" dirty="0">
                <a:solidFill>
                  <a:schemeClr val="accent1"/>
                </a:solidFill>
                <a:latin typeface="Source Sans 3" panose="020B0303030403020204" pitchFamily="34" charset="0"/>
              </a:rPr>
              <a:t>next instruction to be executed</a:t>
            </a:r>
            <a:r>
              <a:rPr lang="en-US" dirty="0">
                <a:latin typeface="Source Sans 3" panose="020B0303030403020204" pitchFamily="34" charset="0"/>
              </a:rPr>
              <a:t>.</a:t>
            </a:r>
          </a:p>
        </p:txBody>
      </p:sp>
      <p:sp>
        <p:nvSpPr>
          <p:cNvPr id="12" name="Rectangle 11">
            <a:extLst>
              <a:ext uri="{FF2B5EF4-FFF2-40B4-BE49-F238E27FC236}">
                <a16:creationId xmlns:a16="http://schemas.microsoft.com/office/drawing/2014/main" id="{7C00AAE8-DCB4-714F-AB47-ECF7E4971543}"/>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181151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ea typeface="Source Code Pro" panose="020B0309030403020204" pitchFamily="34" charset="0"/>
              </a:rPr>
              <a:t>Following </a:t>
            </a:r>
            <a:r>
              <a:rPr lang="en-US" dirty="0">
                <a:latin typeface="Source Code Pro" panose="020B0309030403020204" pitchFamily="34" charset="0"/>
                <a:ea typeface="Source Code Pro" panose="020B0309030403020204" pitchFamily="34" charset="0"/>
              </a:rPr>
              <a:t>%rip</a:t>
            </a:r>
            <a:endParaRPr lang="en-US" dirty="0"/>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4" name="Content Placeholder 3">
            <a:extLst>
              <a:ext uri="{FF2B5EF4-FFF2-40B4-BE49-F238E27FC236}">
                <a16:creationId xmlns:a16="http://schemas.microsoft.com/office/drawing/2014/main" id="{6F8F5075-9AAF-C543-6BCC-41539C6B3BE8}"/>
              </a:ext>
            </a:extLst>
          </p:cNvPr>
          <p:cNvSpPr>
            <a:spLocks noGrp="1"/>
          </p:cNvSpPr>
          <p:nvPr>
            <p:ph idx="1"/>
          </p:nvPr>
        </p:nvSpPr>
        <p:spPr/>
        <p:txBody>
          <a:bodyPr/>
          <a:lstStyle/>
          <a:p>
            <a:endParaRPr lang="en-US"/>
          </a:p>
        </p:txBody>
      </p:sp>
      <p:sp>
        <p:nvSpPr>
          <p:cNvPr id="8" name="Content Placeholder 2">
            <a:extLst>
              <a:ext uri="{FF2B5EF4-FFF2-40B4-BE49-F238E27FC236}">
                <a16:creationId xmlns:a16="http://schemas.microsoft.com/office/drawing/2014/main" id="{09C992AE-4704-69D3-6140-97668D63470C}"/>
              </a:ext>
            </a:extLst>
          </p:cNvPr>
          <p:cNvSpPr txBox="1">
            <a:spLocks/>
          </p:cNvSpPr>
          <p:nvPr/>
        </p:nvSpPr>
        <p:spPr bwMode="auto">
          <a:xfrm>
            <a:off x="152400" y="4572001"/>
            <a:ext cx="4907280" cy="190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dirty="0">
                <a:latin typeface="Source Sans 3" panose="020B0303030403020204" pitchFamily="34" charset="0"/>
              </a:rPr>
              <a:t>In x86-64, </a:t>
            </a:r>
            <a:r>
              <a:rPr lang="en-US" b="1" dirty="0">
                <a:latin typeface="Source Code Pro" panose="020B0309030403020204" pitchFamily="34" charset="0"/>
                <a:ea typeface="Source Code Pro" panose="020B0309030403020204" pitchFamily="34" charset="0"/>
              </a:rPr>
              <a:t>%rip</a:t>
            </a:r>
            <a:r>
              <a:rPr lang="en-US" dirty="0">
                <a:latin typeface="Source Sans 3" panose="020B0303030403020204" pitchFamily="34" charset="0"/>
              </a:rPr>
              <a:t> serves as the </a:t>
            </a:r>
            <a:r>
              <a:rPr lang="en-US" b="1" dirty="0">
                <a:solidFill>
                  <a:schemeClr val="accent1"/>
                </a:solidFill>
                <a:latin typeface="Source Sans 3" panose="020B0303030403020204" pitchFamily="34" charset="0"/>
              </a:rPr>
              <a:t>program counter</a:t>
            </a:r>
            <a:r>
              <a:rPr lang="en-US" dirty="0">
                <a:latin typeface="Source Sans 3" panose="020B0303030403020204" pitchFamily="34" charset="0"/>
              </a:rPr>
              <a:t> and holds the address of the </a:t>
            </a:r>
            <a:r>
              <a:rPr lang="en-US" b="1" dirty="0">
                <a:solidFill>
                  <a:schemeClr val="accent1"/>
                </a:solidFill>
                <a:latin typeface="Source Sans 3" panose="020B0303030403020204" pitchFamily="34" charset="0"/>
              </a:rPr>
              <a:t>next instruction to be executed</a:t>
            </a:r>
            <a:r>
              <a:rPr lang="en-US" dirty="0">
                <a:latin typeface="Source Sans 3" panose="020B0303030403020204" pitchFamily="34" charset="0"/>
              </a:rPr>
              <a:t>.</a:t>
            </a:r>
          </a:p>
        </p:txBody>
      </p:sp>
    </p:spTree>
    <p:extLst>
      <p:ext uri="{BB962C8B-B14F-4D97-AF65-F5344CB8AC3E}">
        <p14:creationId xmlns:p14="http://schemas.microsoft.com/office/powerpoint/2010/main" val="3000604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ea typeface="Source Code Pro" panose="020B0309030403020204" pitchFamily="34" charset="0"/>
              </a:rPr>
              <a:t>Following </a:t>
            </a:r>
            <a:r>
              <a:rPr lang="en-US" dirty="0">
                <a:latin typeface="Source Code Pro" panose="020B0309030403020204" pitchFamily="34" charset="0"/>
                <a:ea typeface="Source Code Pro" panose="020B0309030403020204" pitchFamily="34" charset="0"/>
              </a:rPr>
              <a:t>%rip</a:t>
            </a:r>
            <a:endParaRPr lang="en-US" dirty="0"/>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B045D8BD-58FB-FF49-ADD5-91ABE4B70D4B}"/>
              </a:ext>
            </a:extLst>
          </p:cNvPr>
          <p:cNvSpPr>
            <a:spLocks noGrp="1"/>
          </p:cNvSpPr>
          <p:nvPr>
            <p:ph idx="1"/>
          </p:nvPr>
        </p:nvSpPr>
        <p:spPr>
          <a:xfrm>
            <a:off x="228600" y="4457700"/>
            <a:ext cx="5095261" cy="1904999"/>
          </a:xfrm>
        </p:spPr>
        <p:txBody>
          <a:bodyPr/>
          <a:lstStyle/>
          <a:p>
            <a:pPr marL="0" indent="0" algn="ctr">
              <a:buNone/>
            </a:pPr>
            <a:r>
              <a:rPr lang="en-US" dirty="0">
                <a:latin typeface="Source Sans 3" panose="020B0303030403020204" pitchFamily="34" charset="0"/>
              </a:rPr>
              <a:t>Normally, </a:t>
            </a:r>
            <a:r>
              <a:rPr lang="en-US" b="1" dirty="0">
                <a:solidFill>
                  <a:schemeClr val="accent1"/>
                </a:solidFill>
                <a:latin typeface="Source Sans 3" panose="020B0303030403020204" pitchFamily="34" charset="0"/>
              </a:rPr>
              <a:t>dedicated hardware </a:t>
            </a:r>
            <a:r>
              <a:rPr lang="en-US" dirty="0">
                <a:latin typeface="Source Sans 3" panose="020B0303030403020204" pitchFamily="34" charset="0"/>
              </a:rPr>
              <a:t>sets the program counter to the </a:t>
            </a:r>
            <a:r>
              <a:rPr lang="en-US" b="1" dirty="0">
                <a:solidFill>
                  <a:schemeClr val="accent1"/>
                </a:solidFill>
                <a:latin typeface="Source Sans 3" panose="020B0303030403020204" pitchFamily="34" charset="0"/>
              </a:rPr>
              <a:t>address of the next instruction</a:t>
            </a:r>
            <a:r>
              <a:rPr lang="en-US" dirty="0">
                <a:latin typeface="Source Sans 3" panose="020B0303030403020204" pitchFamily="34" charset="0"/>
              </a:rPr>
              <a:t>:</a:t>
            </a:r>
          </a:p>
          <a:p>
            <a:pPr marL="0" indent="0" algn="ctr">
              <a:buNone/>
            </a:pPr>
            <a:r>
              <a:rPr lang="en-US" b="1" dirty="0">
                <a:latin typeface="Source Code Pro" panose="020B0309030403020204" pitchFamily="34" charset="0"/>
                <a:ea typeface="Source Code Pro" panose="020B0309030403020204" pitchFamily="34" charset="0"/>
              </a:rPr>
              <a:t>%rip</a:t>
            </a:r>
            <a:r>
              <a:rPr lang="en-US" dirty="0"/>
              <a:t> </a:t>
            </a:r>
            <a:r>
              <a:rPr lang="en-US" dirty="0">
                <a:latin typeface="Source Sans 3" panose="020B0303030403020204" pitchFamily="34" charset="0"/>
              </a:rPr>
              <a:t>+= current instruction size</a:t>
            </a:r>
          </a:p>
        </p:txBody>
      </p:sp>
      <p:sp>
        <p:nvSpPr>
          <p:cNvPr id="12" name="Right Arrow 11">
            <a:extLst>
              <a:ext uri="{FF2B5EF4-FFF2-40B4-BE49-F238E27FC236}">
                <a16:creationId xmlns:a16="http://schemas.microsoft.com/office/drawing/2014/main" id="{573FB32C-B5B7-034A-83CD-31797369BE9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7860B9-7989-D04D-AEB2-A34E5E3E9E71}"/>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19855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dissolv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dissolve">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rPr>
              <a:t>Interrupting Control Flow</a:t>
            </a:r>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1C557843-66E8-A049-8783-337AECE05877}"/>
              </a:ext>
            </a:extLst>
          </p:cNvPr>
          <p:cNvSpPr>
            <a:spLocks noGrp="1"/>
          </p:cNvSpPr>
          <p:nvPr>
            <p:ph idx="1"/>
          </p:nvPr>
        </p:nvSpPr>
        <p:spPr>
          <a:xfrm>
            <a:off x="152400" y="4572002"/>
            <a:ext cx="4724400" cy="1775766"/>
          </a:xfrm>
        </p:spPr>
        <p:txBody>
          <a:bodyPr/>
          <a:lstStyle/>
          <a:p>
            <a:pPr marL="0" indent="0" algn="ctr">
              <a:buNone/>
            </a:pPr>
            <a:r>
              <a:rPr lang="en-US" dirty="0">
                <a:latin typeface="Source Sans 3" panose="020B0303030403020204" pitchFamily="34" charset="0"/>
              </a:rPr>
              <a:t>The </a:t>
            </a:r>
            <a:r>
              <a:rPr lang="en-US" b="1" dirty="0" err="1">
                <a:latin typeface="Source Code Pro" panose="020B0309030403020204" pitchFamily="34" charset="0"/>
                <a:ea typeface="Source Code Pro" panose="020B0309030403020204" pitchFamily="34" charset="0"/>
              </a:rPr>
              <a:t>jmp</a:t>
            </a:r>
            <a:r>
              <a:rPr lang="en-US" dirty="0">
                <a:latin typeface="Source Sans 3" panose="020B0303030403020204" pitchFamily="34" charset="0"/>
              </a:rPr>
              <a:t> instruction is an </a:t>
            </a:r>
            <a:r>
              <a:rPr lang="en-US" b="1" dirty="0">
                <a:solidFill>
                  <a:schemeClr val="accent1"/>
                </a:solidFill>
                <a:latin typeface="Source Sans 3" panose="020B0303030403020204" pitchFamily="34" charset="0"/>
              </a:rPr>
              <a:t>unconditional jump</a:t>
            </a:r>
            <a:r>
              <a:rPr lang="en-US" dirty="0">
                <a:latin typeface="Source Sans 3" panose="020B0303030403020204" pitchFamily="34" charset="0"/>
              </a:rPr>
              <a:t> that sets the program counter to the </a:t>
            </a:r>
            <a:r>
              <a:rPr lang="en-US" b="1" dirty="0">
                <a:solidFill>
                  <a:schemeClr val="accent1"/>
                </a:solidFill>
                <a:latin typeface="Source Sans 3" panose="020B0303030403020204" pitchFamily="34" charset="0"/>
              </a:rPr>
              <a:t>jump target</a:t>
            </a:r>
            <a:r>
              <a:rPr lang="en-US" dirty="0">
                <a:latin typeface="Source Sans 3" panose="020B0303030403020204" pitchFamily="34" charset="0"/>
              </a:rPr>
              <a:t> (the operand).</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Tree>
    <p:extLst>
      <p:ext uri="{BB962C8B-B14F-4D97-AF65-F5344CB8AC3E}">
        <p14:creationId xmlns:p14="http://schemas.microsoft.com/office/powerpoint/2010/main" val="2703120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rPr>
              <a:t>Interrupting Control Flow</a:t>
            </a:r>
            <a:endParaRPr lang="en-US" dirty="0"/>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0x4004f8</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10BC839A-A157-596C-4DC4-F94F39763909}"/>
              </a:ext>
            </a:extLst>
          </p:cNvPr>
          <p:cNvSpPr txBox="1">
            <a:spLocks/>
          </p:cNvSpPr>
          <p:nvPr/>
        </p:nvSpPr>
        <p:spPr bwMode="auto">
          <a:xfrm>
            <a:off x="152400" y="4572002"/>
            <a:ext cx="4724400" cy="1775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a:latin typeface="Source Sans 3" panose="020B0303030403020204" pitchFamily="34" charset="0"/>
              </a:rPr>
              <a:t>The </a:t>
            </a:r>
            <a:r>
              <a:rPr lang="en-US" b="1">
                <a:latin typeface="Source Code Pro" panose="020B0309030403020204" pitchFamily="34" charset="0"/>
                <a:ea typeface="Source Code Pro" panose="020B0309030403020204" pitchFamily="34" charset="0"/>
              </a:rPr>
              <a:t>jmp</a:t>
            </a:r>
            <a:r>
              <a:rPr lang="en-US">
                <a:latin typeface="Source Sans 3" panose="020B0303030403020204" pitchFamily="34" charset="0"/>
              </a:rPr>
              <a:t> instruction is an </a:t>
            </a:r>
            <a:r>
              <a:rPr lang="en-US" b="1">
                <a:solidFill>
                  <a:schemeClr val="accent1"/>
                </a:solidFill>
                <a:latin typeface="Source Sans 3" panose="020B0303030403020204" pitchFamily="34" charset="0"/>
              </a:rPr>
              <a:t>unconditional jump</a:t>
            </a:r>
            <a:r>
              <a:rPr lang="en-US">
                <a:latin typeface="Source Sans 3" panose="020B0303030403020204" pitchFamily="34" charset="0"/>
              </a:rPr>
              <a:t> that sets the program counter to the </a:t>
            </a:r>
            <a:r>
              <a:rPr lang="en-US" b="1">
                <a:solidFill>
                  <a:schemeClr val="accent1"/>
                </a:solidFill>
                <a:latin typeface="Source Sans 3" panose="020B0303030403020204" pitchFamily="34" charset="0"/>
              </a:rPr>
              <a:t>jump target</a:t>
            </a:r>
            <a:r>
              <a:rPr lang="en-US">
                <a:latin typeface="Source Sans 3" panose="020B0303030403020204" pitchFamily="34" charset="0"/>
              </a:rPr>
              <a:t> (the operand).</a:t>
            </a:r>
            <a:endParaRPr lang="en-US" dirty="0">
              <a:latin typeface="Source Sans 3" panose="020B0303030403020204" pitchFamily="34" charset="0"/>
            </a:endParaRPr>
          </a:p>
        </p:txBody>
      </p:sp>
    </p:spTree>
    <p:extLst>
      <p:ext uri="{BB962C8B-B14F-4D97-AF65-F5344CB8AC3E}">
        <p14:creationId xmlns:p14="http://schemas.microsoft.com/office/powerpoint/2010/main" val="2386073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rPr>
              <a:t>Interrupting Control Flow</a:t>
            </a:r>
            <a:endParaRPr lang="en-US" dirty="0"/>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6" name="Right Arrow 5">
            <a:extLst>
              <a:ext uri="{FF2B5EF4-FFF2-40B4-BE49-F238E27FC236}">
                <a16:creationId xmlns:a16="http://schemas.microsoft.com/office/drawing/2014/main" id="{5F41FB49-6FA4-0042-99C6-3E465ED6A434}"/>
              </a:ext>
            </a:extLst>
          </p:cNvPr>
          <p:cNvSpPr/>
          <p:nvPr/>
        </p:nvSpPr>
        <p:spPr>
          <a:xfrm>
            <a:off x="-381000" y="32004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0x4004fc</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cxnSp>
        <p:nvCxnSpPr>
          <p:cNvPr id="9" name="Straight Arrow Connector 8">
            <a:extLst>
              <a:ext uri="{FF2B5EF4-FFF2-40B4-BE49-F238E27FC236}">
                <a16:creationId xmlns:a16="http://schemas.microsoft.com/office/drawing/2014/main" id="{88D44B0B-537E-6C4A-8C31-F1BB0EF2FF83}"/>
              </a:ext>
            </a:extLst>
          </p:cNvPr>
          <p:cNvCxnSpPr>
            <a:cxnSpLocks/>
            <a:stCxn id="3" idx="3"/>
          </p:cNvCxnSpPr>
          <p:nvPr/>
        </p:nvCxnSpPr>
        <p:spPr>
          <a:xfrm flipV="1">
            <a:off x="7010400" y="762000"/>
            <a:ext cx="2316480" cy="5219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8" name="Content Placeholder 2">
            <a:extLst>
              <a:ext uri="{FF2B5EF4-FFF2-40B4-BE49-F238E27FC236}">
                <a16:creationId xmlns:a16="http://schemas.microsoft.com/office/drawing/2014/main" id="{B63BF2E5-062A-56D0-2675-254BC9690255}"/>
              </a:ext>
            </a:extLst>
          </p:cNvPr>
          <p:cNvSpPr txBox="1">
            <a:spLocks/>
          </p:cNvSpPr>
          <p:nvPr/>
        </p:nvSpPr>
        <p:spPr bwMode="auto">
          <a:xfrm>
            <a:off x="152400" y="4572002"/>
            <a:ext cx="4724400" cy="1775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a:latin typeface="Source Sans 3" panose="020B0303030403020204" pitchFamily="34" charset="0"/>
              </a:rPr>
              <a:t>The </a:t>
            </a:r>
            <a:r>
              <a:rPr lang="en-US" b="1">
                <a:latin typeface="Source Code Pro" panose="020B0309030403020204" pitchFamily="34" charset="0"/>
                <a:ea typeface="Source Code Pro" panose="020B0309030403020204" pitchFamily="34" charset="0"/>
              </a:rPr>
              <a:t>jmp</a:t>
            </a:r>
            <a:r>
              <a:rPr lang="en-US">
                <a:latin typeface="Source Sans 3" panose="020B0303030403020204" pitchFamily="34" charset="0"/>
              </a:rPr>
              <a:t> instruction is an </a:t>
            </a:r>
            <a:r>
              <a:rPr lang="en-US" b="1">
                <a:solidFill>
                  <a:schemeClr val="accent1"/>
                </a:solidFill>
                <a:latin typeface="Source Sans 3" panose="020B0303030403020204" pitchFamily="34" charset="0"/>
              </a:rPr>
              <a:t>unconditional jump</a:t>
            </a:r>
            <a:r>
              <a:rPr lang="en-US">
                <a:latin typeface="Source Sans 3" panose="020B0303030403020204" pitchFamily="34" charset="0"/>
              </a:rPr>
              <a:t> that sets the program counter to the </a:t>
            </a:r>
            <a:r>
              <a:rPr lang="en-US" b="1">
                <a:solidFill>
                  <a:schemeClr val="accent1"/>
                </a:solidFill>
                <a:latin typeface="Source Sans 3" panose="020B0303030403020204" pitchFamily="34" charset="0"/>
              </a:rPr>
              <a:t>jump target</a:t>
            </a:r>
            <a:r>
              <a:rPr lang="en-US">
                <a:latin typeface="Source Sans 3" panose="020B0303030403020204" pitchFamily="34" charset="0"/>
              </a:rPr>
              <a:t> (the operand).</a:t>
            </a:r>
            <a:endParaRPr lang="en-US" dirty="0">
              <a:latin typeface="Source Sans 3" panose="020B0303030403020204" pitchFamily="34" charset="0"/>
            </a:endParaRPr>
          </a:p>
        </p:txBody>
      </p:sp>
    </p:spTree>
    <p:extLst>
      <p:ext uri="{BB962C8B-B14F-4D97-AF65-F5344CB8AC3E}">
        <p14:creationId xmlns:p14="http://schemas.microsoft.com/office/powerpoint/2010/main" val="3111957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B81E-2D71-BF4F-8FC5-BC5E79E2B2EA}"/>
              </a:ext>
            </a:extLst>
          </p:cNvPr>
          <p:cNvSpPr>
            <a:spLocks noGrp="1"/>
          </p:cNvSpPr>
          <p:nvPr>
            <p:ph type="title"/>
          </p:nvPr>
        </p:nvSpPr>
        <p:spPr/>
        <p:txBody>
          <a:bodyPr/>
          <a:lstStyle/>
          <a:p>
            <a:r>
              <a:rPr lang="en-US" dirty="0">
                <a:latin typeface="Source Sans 3" panose="020B0303030403020204" pitchFamily="34" charset="0"/>
              </a:rPr>
              <a:t>Interrupting Control Flow</a:t>
            </a:r>
            <a:endParaRPr lang="en-US" dirty="0"/>
          </a:p>
        </p:txBody>
      </p:sp>
      <p:graphicFrame>
        <p:nvGraphicFramePr>
          <p:cNvPr id="5" name="Table 4">
            <a:extLst>
              <a:ext uri="{FF2B5EF4-FFF2-40B4-BE49-F238E27FC236}">
                <a16:creationId xmlns:a16="http://schemas.microsoft.com/office/drawing/2014/main" id="{2FA8317E-E63D-A14E-BAF4-3ABDD99817BE}"/>
              </a:ext>
            </a:extLst>
          </p:cNvPr>
          <p:cNvGraphicFramePr>
            <a:graphicFrameLocks noGrp="1"/>
          </p:cNvGraphicFramePr>
          <p:nvPr/>
        </p:nvGraphicFramePr>
        <p:xfrm>
          <a:off x="9326880" y="279400"/>
          <a:ext cx="2286000" cy="6299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808252030"/>
                    </a:ext>
                  </a:extLst>
                </a:gridCol>
                <a:gridCol w="1143000">
                  <a:extLst>
                    <a:ext uri="{9D8B030D-6E8A-4147-A177-3AD203B41FA5}">
                      <a16:colId xmlns:a16="http://schemas.microsoft.com/office/drawing/2014/main" val="3952182809"/>
                    </a:ext>
                  </a:extLst>
                </a:gridCol>
              </a:tblGrid>
              <a:tr h="370840">
                <a:tc>
                  <a:txBody>
                    <a:bodyPr/>
                    <a:lstStyle/>
                    <a:p>
                      <a:r>
                        <a:rPr lang="en-US" sz="1800" b="1" dirty="0">
                          <a:solidFill>
                            <a:srgbClr val="7030A0"/>
                          </a:solidFill>
                          <a:latin typeface="Consolas" panose="020B0609020204030204" pitchFamily="49" charset="0"/>
                          <a:cs typeface="Consolas" panose="020B0609020204030204" pitchFamily="49" charset="0"/>
                        </a:rPr>
                        <a:t>4004fd</a:t>
                      </a:r>
                    </a:p>
                  </a:txBody>
                  <a:tcPr>
                    <a:solidFill>
                      <a:schemeClr val="bg1"/>
                    </a:solidFill>
                  </a:tcPr>
                </a:tc>
                <a:tc>
                  <a:txBody>
                    <a:bodyPr/>
                    <a:lstStyle/>
                    <a:p>
                      <a:r>
                        <a:rPr lang="en-US" sz="1800" b="1" dirty="0">
                          <a:solidFill>
                            <a:srgbClr val="7030A0"/>
                          </a:solidFill>
                          <a:latin typeface="Consolas" panose="020B0609020204030204" pitchFamily="49" charset="0"/>
                          <a:cs typeface="Consolas" panose="020B0609020204030204" pitchFamily="49" charset="0"/>
                        </a:rPr>
                        <a:t>fa</a:t>
                      </a:r>
                    </a:p>
                  </a:txBody>
                  <a:tcPr>
                    <a:solidFill>
                      <a:schemeClr val="bg1"/>
                    </a:solidFill>
                  </a:tcPr>
                </a:tc>
                <a:extLst>
                  <a:ext uri="{0D108BD9-81ED-4DB2-BD59-A6C34878D82A}">
                    <a16:rowId xmlns:a16="http://schemas.microsoft.com/office/drawing/2014/main" val="1627499248"/>
                  </a:ext>
                </a:extLst>
              </a:tr>
              <a:tr h="370840">
                <a:tc>
                  <a:txBody>
                    <a:bodyPr/>
                    <a:lstStyle/>
                    <a:p>
                      <a:r>
                        <a:rPr lang="en-US" sz="1800" b="1" dirty="0">
                          <a:solidFill>
                            <a:srgbClr val="7030A0"/>
                          </a:solidFill>
                          <a:latin typeface="Consolas" panose="020B0609020204030204" pitchFamily="49" charset="0"/>
                          <a:cs typeface="Consolas" panose="020B0609020204030204" pitchFamily="49" charset="0"/>
                        </a:rPr>
                        <a:t>4004fc</a:t>
                      </a:r>
                    </a:p>
                  </a:txBody>
                  <a:tcPr>
                    <a:solidFill>
                      <a:schemeClr val="bg1"/>
                    </a:solidFill>
                  </a:tcPr>
                </a:tc>
                <a:tc>
                  <a:txBody>
                    <a:bodyPr/>
                    <a:lstStyle/>
                    <a:p>
                      <a:r>
                        <a:rPr lang="en-US" sz="1800" b="1" dirty="0" err="1">
                          <a:solidFill>
                            <a:srgbClr val="7030A0"/>
                          </a:solidFill>
                          <a:latin typeface="Consolas" panose="020B0609020204030204" pitchFamily="49" charset="0"/>
                          <a:cs typeface="Consolas" panose="020B0609020204030204" pitchFamily="49" charset="0"/>
                        </a:rPr>
                        <a:t>eb</a:t>
                      </a:r>
                      <a:endParaRPr lang="en-US" sz="1800" b="1" dirty="0">
                        <a:solidFill>
                          <a:srgbClr val="7030A0"/>
                        </a:solidFill>
                        <a:latin typeface="Consolas" panose="020B0609020204030204" pitchFamily="49" charset="0"/>
                        <a:cs typeface="Consolas" panose="020B0609020204030204" pitchFamily="49" charset="0"/>
                      </a:endParaRPr>
                    </a:p>
                  </a:txBody>
                  <a:tcPr>
                    <a:solidFill>
                      <a:schemeClr val="bg1"/>
                    </a:solidFill>
                  </a:tcPr>
                </a:tc>
                <a:extLst>
                  <a:ext uri="{0D108BD9-81ED-4DB2-BD59-A6C34878D82A}">
                    <a16:rowId xmlns:a16="http://schemas.microsoft.com/office/drawing/2014/main" val="12189575"/>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4004fb</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01</a:t>
                      </a:r>
                    </a:p>
                  </a:txBody>
                  <a:tcPr>
                    <a:solidFill>
                      <a:schemeClr val="bg1"/>
                    </a:solidFill>
                  </a:tcPr>
                </a:tc>
                <a:extLst>
                  <a:ext uri="{0D108BD9-81ED-4DB2-BD59-A6C34878D82A}">
                    <a16:rowId xmlns:a16="http://schemas.microsoft.com/office/drawing/2014/main" val="1616420750"/>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4004fa</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112651451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4004f9</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4462936"/>
                  </a:ext>
                </a:extLst>
              </a:tr>
              <a:tr h="370840">
                <a:tc>
                  <a:txBody>
                    <a:bodyPr/>
                    <a:lstStyle/>
                    <a:p>
                      <a:r>
                        <a:rPr lang="en-US" sz="1800" b="1" dirty="0">
                          <a:solidFill>
                            <a:srgbClr val="0432FF"/>
                          </a:solidFill>
                          <a:latin typeface="Consolas" panose="020B0609020204030204" pitchFamily="49" charset="0"/>
                          <a:cs typeface="Consolas" panose="020B0609020204030204" pitchFamily="49" charset="0"/>
                        </a:rPr>
                        <a:t>4004f8</a:t>
                      </a:r>
                    </a:p>
                  </a:txBody>
                  <a:tcPr>
                    <a:solidFill>
                      <a:schemeClr val="bg1"/>
                    </a:solidFill>
                  </a:tcPr>
                </a:tc>
                <a:tc>
                  <a:txBody>
                    <a:bodyPr/>
                    <a:lstStyle/>
                    <a:p>
                      <a:r>
                        <a:rPr lang="en-US" sz="1800" b="1" dirty="0">
                          <a:solidFill>
                            <a:srgbClr val="0432FF"/>
                          </a:solidFill>
                          <a:latin typeface="Consolas" panose="020B0609020204030204" pitchFamily="49" charset="0"/>
                          <a:cs typeface="Consolas" panose="020B0609020204030204" pitchFamily="49" charset="0"/>
                        </a:rPr>
                        <a:t>83</a:t>
                      </a:r>
                    </a:p>
                  </a:txBody>
                  <a:tcPr>
                    <a:solidFill>
                      <a:schemeClr val="bg1"/>
                    </a:solidFill>
                  </a:tcPr>
                </a:tc>
                <a:extLst>
                  <a:ext uri="{0D108BD9-81ED-4DB2-BD59-A6C34878D82A}">
                    <a16:rowId xmlns:a16="http://schemas.microsoft.com/office/drawing/2014/main" val="3627013824"/>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4004f7</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163150372"/>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4004f6</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216818918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4004f5</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3488326901"/>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4004f4</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00</a:t>
                      </a:r>
                    </a:p>
                  </a:txBody>
                  <a:tcPr>
                    <a:solidFill>
                      <a:schemeClr val="bg1"/>
                    </a:solidFill>
                  </a:tcPr>
                </a:tc>
                <a:extLst>
                  <a:ext uri="{0D108BD9-81ED-4DB2-BD59-A6C34878D82A}">
                    <a16:rowId xmlns:a16="http://schemas.microsoft.com/office/drawing/2014/main" val="1270641820"/>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4004f3</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fc</a:t>
                      </a:r>
                    </a:p>
                  </a:txBody>
                  <a:tcPr>
                    <a:solidFill>
                      <a:schemeClr val="bg1"/>
                    </a:solidFill>
                  </a:tcPr>
                </a:tc>
                <a:extLst>
                  <a:ext uri="{0D108BD9-81ED-4DB2-BD59-A6C34878D82A}">
                    <a16:rowId xmlns:a16="http://schemas.microsoft.com/office/drawing/2014/main" val="4137802248"/>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4004f2</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45</a:t>
                      </a:r>
                    </a:p>
                  </a:txBody>
                  <a:tcPr>
                    <a:solidFill>
                      <a:schemeClr val="bg1"/>
                    </a:solidFill>
                  </a:tcPr>
                </a:tc>
                <a:extLst>
                  <a:ext uri="{0D108BD9-81ED-4DB2-BD59-A6C34878D82A}">
                    <a16:rowId xmlns:a16="http://schemas.microsoft.com/office/drawing/2014/main" val="2678772697"/>
                  </a:ext>
                </a:extLst>
              </a:tr>
              <a:tr h="370840">
                <a:tc>
                  <a:txBody>
                    <a:bodyPr/>
                    <a:lstStyle/>
                    <a:p>
                      <a:r>
                        <a:rPr lang="en-US" sz="1800" b="1" dirty="0">
                          <a:solidFill>
                            <a:srgbClr val="00B050"/>
                          </a:solidFill>
                          <a:latin typeface="Consolas" panose="020B0609020204030204" pitchFamily="49" charset="0"/>
                          <a:cs typeface="Consolas" panose="020B0609020204030204" pitchFamily="49" charset="0"/>
                        </a:rPr>
                        <a:t>4004f1</a:t>
                      </a:r>
                    </a:p>
                  </a:txBody>
                  <a:tcPr>
                    <a:solidFill>
                      <a:schemeClr val="bg1"/>
                    </a:solidFill>
                  </a:tcPr>
                </a:tc>
                <a:tc>
                  <a:txBody>
                    <a:bodyPr/>
                    <a:lstStyle/>
                    <a:p>
                      <a:r>
                        <a:rPr lang="en-US" sz="1800" b="1" dirty="0">
                          <a:solidFill>
                            <a:srgbClr val="00B050"/>
                          </a:solidFill>
                          <a:latin typeface="Consolas" panose="020B0609020204030204" pitchFamily="49" charset="0"/>
                          <a:cs typeface="Consolas" panose="020B0609020204030204" pitchFamily="49" charset="0"/>
                        </a:rPr>
                        <a:t>c7</a:t>
                      </a:r>
                    </a:p>
                  </a:txBody>
                  <a:tcPr>
                    <a:solidFill>
                      <a:schemeClr val="bg1"/>
                    </a:solidFill>
                  </a:tcPr>
                </a:tc>
                <a:extLst>
                  <a:ext uri="{0D108BD9-81ED-4DB2-BD59-A6C34878D82A}">
                    <a16:rowId xmlns:a16="http://schemas.microsoft.com/office/drawing/2014/main" val="3175599105"/>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4004f0</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e5</a:t>
                      </a:r>
                    </a:p>
                  </a:txBody>
                  <a:tcPr>
                    <a:solidFill>
                      <a:schemeClr val="bg1"/>
                    </a:solidFill>
                  </a:tcPr>
                </a:tc>
                <a:extLst>
                  <a:ext uri="{0D108BD9-81ED-4DB2-BD59-A6C34878D82A}">
                    <a16:rowId xmlns:a16="http://schemas.microsoft.com/office/drawing/2014/main" val="3412307891"/>
                  </a:ext>
                </a:extLst>
              </a:tr>
              <a:tr h="370840">
                <a:tc>
                  <a:txBody>
                    <a:bodyPr/>
                    <a:lstStyle/>
                    <a:p>
                      <a:r>
                        <a:rPr lang="en-US" sz="1800" b="1" dirty="0">
                          <a:solidFill>
                            <a:srgbClr val="FFC000"/>
                          </a:solidFill>
                          <a:latin typeface="Consolas" panose="020B0609020204030204" pitchFamily="49" charset="0"/>
                          <a:cs typeface="Consolas" panose="020B0609020204030204" pitchFamily="49" charset="0"/>
                        </a:rPr>
                        <a:t>4004ef</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89</a:t>
                      </a:r>
                    </a:p>
                  </a:txBody>
                  <a:tcPr>
                    <a:solidFill>
                      <a:schemeClr val="bg1"/>
                    </a:solidFill>
                  </a:tcPr>
                </a:tc>
                <a:extLst>
                  <a:ext uri="{0D108BD9-81ED-4DB2-BD59-A6C34878D82A}">
                    <a16:rowId xmlns:a16="http://schemas.microsoft.com/office/drawing/2014/main" val="2673815854"/>
                  </a:ext>
                </a:extLst>
              </a:tr>
              <a:tr h="0">
                <a:tc>
                  <a:txBody>
                    <a:bodyPr/>
                    <a:lstStyle/>
                    <a:p>
                      <a:r>
                        <a:rPr lang="en-US" sz="1800" b="1" dirty="0">
                          <a:solidFill>
                            <a:srgbClr val="FFC000"/>
                          </a:solidFill>
                          <a:latin typeface="Consolas" panose="020B0609020204030204" pitchFamily="49" charset="0"/>
                          <a:cs typeface="Consolas" panose="020B0609020204030204" pitchFamily="49" charset="0"/>
                        </a:rPr>
                        <a:t>4004ee</a:t>
                      </a:r>
                    </a:p>
                  </a:txBody>
                  <a:tcPr>
                    <a:solidFill>
                      <a:schemeClr val="bg1"/>
                    </a:solidFill>
                  </a:tcPr>
                </a:tc>
                <a:tc>
                  <a:txBody>
                    <a:bodyPr/>
                    <a:lstStyle/>
                    <a:p>
                      <a:r>
                        <a:rPr lang="en-US" sz="1800" b="1" dirty="0">
                          <a:solidFill>
                            <a:srgbClr val="FFC000"/>
                          </a:solidFill>
                          <a:latin typeface="Consolas" panose="020B0609020204030204" pitchFamily="49" charset="0"/>
                          <a:cs typeface="Consolas" panose="020B0609020204030204" pitchFamily="49" charset="0"/>
                        </a:rPr>
                        <a:t>48</a:t>
                      </a:r>
                    </a:p>
                  </a:txBody>
                  <a:tcPr>
                    <a:solidFill>
                      <a:schemeClr val="bg1"/>
                    </a:solidFill>
                  </a:tcPr>
                </a:tc>
                <a:extLst>
                  <a:ext uri="{0D108BD9-81ED-4DB2-BD59-A6C34878D82A}">
                    <a16:rowId xmlns:a16="http://schemas.microsoft.com/office/drawing/2014/main" val="1616423000"/>
                  </a:ext>
                </a:extLst>
              </a:tr>
              <a:tr h="370840">
                <a:tc>
                  <a:txBody>
                    <a:bodyPr/>
                    <a:lstStyle/>
                    <a:p>
                      <a:r>
                        <a:rPr lang="en-US" sz="1800" b="1" dirty="0">
                          <a:solidFill>
                            <a:srgbClr val="FF0000"/>
                          </a:solidFill>
                          <a:latin typeface="Consolas" panose="020B0609020204030204" pitchFamily="49" charset="0"/>
                          <a:cs typeface="Consolas" panose="020B0609020204030204" pitchFamily="49" charset="0"/>
                        </a:rPr>
                        <a:t>4004ed</a:t>
                      </a:r>
                    </a:p>
                  </a:txBody>
                  <a:tcPr>
                    <a:solidFill>
                      <a:schemeClr val="bg1"/>
                    </a:solidFill>
                  </a:tcPr>
                </a:tc>
                <a:tc>
                  <a:txBody>
                    <a:bodyPr/>
                    <a:lstStyle/>
                    <a:p>
                      <a:r>
                        <a:rPr lang="en-US" sz="1800" b="1" dirty="0">
                          <a:solidFill>
                            <a:srgbClr val="FF0000"/>
                          </a:solidFill>
                          <a:latin typeface="Consolas" panose="020B0609020204030204" pitchFamily="49" charset="0"/>
                          <a:cs typeface="Consolas" panose="020B0609020204030204" pitchFamily="49" charset="0"/>
                        </a:rPr>
                        <a:t>55</a:t>
                      </a:r>
                    </a:p>
                  </a:txBody>
                  <a:tcPr>
                    <a:solidFill>
                      <a:schemeClr val="bg1"/>
                    </a:solidFill>
                  </a:tcPr>
                </a:tc>
                <a:extLst>
                  <a:ext uri="{0D108BD9-81ED-4DB2-BD59-A6C34878D82A}">
                    <a16:rowId xmlns:a16="http://schemas.microsoft.com/office/drawing/2014/main" val="1043589906"/>
                  </a:ext>
                </a:extLst>
              </a:tr>
            </a:tbl>
          </a:graphicData>
        </a:graphic>
      </p:graphicFrame>
      <p:sp>
        <p:nvSpPr>
          <p:cNvPr id="3" name="Rectangle 2">
            <a:extLst>
              <a:ext uri="{FF2B5EF4-FFF2-40B4-BE49-F238E27FC236}">
                <a16:creationId xmlns:a16="http://schemas.microsoft.com/office/drawing/2014/main" id="{E5F8DFB8-908E-604A-9CA5-138E7A58330F}"/>
              </a:ext>
            </a:extLst>
          </p:cNvPr>
          <p:cNvSpPr/>
          <p:nvPr/>
        </p:nvSpPr>
        <p:spPr>
          <a:xfrm>
            <a:off x="5181600" y="5638800"/>
            <a:ext cx="18288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cs typeface="Consolas" panose="020B0609020204030204" pitchFamily="49" charset="0"/>
              </a:rPr>
              <a:t>0x4004f8</a:t>
            </a:r>
          </a:p>
        </p:txBody>
      </p:sp>
      <p:sp>
        <p:nvSpPr>
          <p:cNvPr id="7" name="TextBox 6">
            <a:extLst>
              <a:ext uri="{FF2B5EF4-FFF2-40B4-BE49-F238E27FC236}">
                <a16:creationId xmlns:a16="http://schemas.microsoft.com/office/drawing/2014/main" id="{46979946-0C63-1646-AED5-2E64EDE9ABA3}"/>
              </a:ext>
            </a:extLst>
          </p:cNvPr>
          <p:cNvSpPr txBox="1"/>
          <p:nvPr/>
        </p:nvSpPr>
        <p:spPr>
          <a:xfrm>
            <a:off x="5663830" y="6347767"/>
            <a:ext cx="864340"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%rip</a:t>
            </a:r>
          </a:p>
        </p:txBody>
      </p:sp>
      <p:sp>
        <p:nvSpPr>
          <p:cNvPr id="12" name="Rectangle 11">
            <a:extLst>
              <a:ext uri="{FF2B5EF4-FFF2-40B4-BE49-F238E27FC236}">
                <a16:creationId xmlns:a16="http://schemas.microsoft.com/office/drawing/2014/main" id="{378DB241-45B9-0343-B169-716AEA6CFFBD}"/>
              </a:ext>
            </a:extLst>
          </p:cNvPr>
          <p:cNvSpPr/>
          <p:nvPr/>
        </p:nvSpPr>
        <p:spPr>
          <a:xfrm>
            <a:off x="457200" y="1447800"/>
            <a:ext cx="8793480" cy="2123658"/>
          </a:xfrm>
          <a:prstGeom prst="rect">
            <a:avLst/>
          </a:prstGeom>
        </p:spPr>
        <p:txBody>
          <a:bodyPr wrap="square">
            <a:spAutoFit/>
          </a:bodyPr>
          <a:lstStyle/>
          <a:p>
            <a:pPr algn="l"/>
            <a:r>
              <a:rPr lang="en-US" sz="2200" dirty="0">
                <a:latin typeface="Consolas" panose="020B0609020204030204" pitchFamily="49" charset="0"/>
                <a:cs typeface="Consolas" panose="020B0609020204030204" pitchFamily="49" charset="0"/>
              </a:rPr>
              <a:t>00000000004004ed &lt;loop&gt;:</a:t>
            </a:r>
          </a:p>
          <a:p>
            <a:pPr algn="l"/>
            <a:r>
              <a:rPr lang="en-US" sz="2200" dirty="0">
                <a:solidFill>
                  <a:srgbClr val="FF0000"/>
                </a:solidFill>
                <a:latin typeface="Consolas" panose="020B0609020204030204" pitchFamily="49" charset="0"/>
                <a:cs typeface="Consolas" panose="020B0609020204030204" pitchFamily="49" charset="0"/>
              </a:rPr>
              <a:t>4004ed: 55                    push   %</a:t>
            </a:r>
            <a:r>
              <a:rPr lang="en-US" sz="2200" dirty="0" err="1">
                <a:solidFill>
                  <a:srgbClr val="FF0000"/>
                </a:solidFill>
                <a:latin typeface="Consolas" panose="020B0609020204030204" pitchFamily="49" charset="0"/>
                <a:cs typeface="Consolas" panose="020B0609020204030204" pitchFamily="49" charset="0"/>
              </a:rPr>
              <a:t>rbp</a:t>
            </a:r>
            <a:endParaRPr lang="en-US" sz="2200" dirty="0">
              <a:solidFill>
                <a:srgbClr val="FF0000"/>
              </a:solidFill>
              <a:latin typeface="Consolas" panose="020B0609020204030204" pitchFamily="49" charset="0"/>
              <a:cs typeface="Consolas" panose="020B0609020204030204" pitchFamily="49" charset="0"/>
            </a:endParaRPr>
          </a:p>
          <a:p>
            <a:pPr algn="l"/>
            <a:r>
              <a:rPr lang="en-US" sz="2200" dirty="0">
                <a:solidFill>
                  <a:srgbClr val="FFC000"/>
                </a:solidFill>
                <a:latin typeface="Consolas" panose="020B0609020204030204" pitchFamily="49" charset="0"/>
                <a:cs typeface="Consolas" panose="020B0609020204030204" pitchFamily="49" charset="0"/>
              </a:rPr>
              <a:t>4004ee: 48 89 e5              mov    %</a:t>
            </a:r>
            <a:r>
              <a:rPr lang="en-US" sz="2200" dirty="0" err="1">
                <a:solidFill>
                  <a:srgbClr val="FFC000"/>
                </a:solidFill>
                <a:latin typeface="Consolas" panose="020B0609020204030204" pitchFamily="49" charset="0"/>
                <a:cs typeface="Consolas" panose="020B0609020204030204" pitchFamily="49" charset="0"/>
              </a:rPr>
              <a:t>rsp</a:t>
            </a:r>
            <a:r>
              <a:rPr lang="en-US" sz="2200" dirty="0">
                <a:solidFill>
                  <a:srgbClr val="FFC000"/>
                </a:solidFill>
                <a:latin typeface="Consolas" panose="020B0609020204030204" pitchFamily="49" charset="0"/>
                <a:cs typeface="Consolas" panose="020B0609020204030204" pitchFamily="49" charset="0"/>
              </a:rPr>
              <a:t>,%</a:t>
            </a:r>
            <a:r>
              <a:rPr lang="en-US" sz="2200" dirty="0" err="1">
                <a:solidFill>
                  <a:srgbClr val="FFC000"/>
                </a:solidFill>
                <a:latin typeface="Consolas" panose="020B0609020204030204" pitchFamily="49" charset="0"/>
                <a:cs typeface="Consolas" panose="020B0609020204030204" pitchFamily="49" charset="0"/>
              </a:rPr>
              <a:t>rbp</a:t>
            </a:r>
            <a:endParaRPr lang="en-US" sz="2200" dirty="0">
              <a:solidFill>
                <a:srgbClr val="FFC000"/>
              </a:solidFill>
              <a:latin typeface="Consolas" panose="020B0609020204030204" pitchFamily="49" charset="0"/>
              <a:cs typeface="Consolas" panose="020B0609020204030204" pitchFamily="49" charset="0"/>
            </a:endParaRPr>
          </a:p>
          <a:p>
            <a:pPr algn="l"/>
            <a:r>
              <a:rPr lang="en-US" sz="2200" dirty="0">
                <a:solidFill>
                  <a:srgbClr val="00B050"/>
                </a:solidFill>
                <a:latin typeface="Consolas" panose="020B0609020204030204" pitchFamily="49" charset="0"/>
                <a:cs typeface="Consolas" panose="020B0609020204030204" pitchFamily="49" charset="0"/>
              </a:rPr>
              <a:t>4004f1: c7 45 fc 00 00 00 00  </a:t>
            </a:r>
            <a:r>
              <a:rPr lang="en-US" sz="2200" dirty="0" err="1">
                <a:solidFill>
                  <a:srgbClr val="00B050"/>
                </a:solidFill>
                <a:latin typeface="Consolas" panose="020B0609020204030204" pitchFamily="49" charset="0"/>
                <a:cs typeface="Consolas" panose="020B0609020204030204" pitchFamily="49" charset="0"/>
              </a:rPr>
              <a:t>movl</a:t>
            </a:r>
            <a:r>
              <a:rPr lang="en-US" sz="2200" dirty="0">
                <a:solidFill>
                  <a:srgbClr val="00B050"/>
                </a:solidFill>
                <a:latin typeface="Consolas" panose="020B0609020204030204" pitchFamily="49" charset="0"/>
                <a:cs typeface="Consolas" panose="020B0609020204030204" pitchFamily="49" charset="0"/>
              </a:rPr>
              <a:t>   $0x0,-0x4(%</a:t>
            </a:r>
            <a:r>
              <a:rPr lang="en-US" sz="2200" dirty="0" err="1">
                <a:solidFill>
                  <a:srgbClr val="00B050"/>
                </a:solidFill>
                <a:latin typeface="Consolas" panose="020B0609020204030204" pitchFamily="49" charset="0"/>
                <a:cs typeface="Consolas" panose="020B0609020204030204" pitchFamily="49" charset="0"/>
              </a:rPr>
              <a:t>rbp</a:t>
            </a:r>
            <a:r>
              <a:rPr lang="en-US" sz="2200" dirty="0">
                <a:solidFill>
                  <a:srgbClr val="00B050"/>
                </a:solidFill>
                <a:latin typeface="Consolas" panose="020B0609020204030204" pitchFamily="49" charset="0"/>
                <a:cs typeface="Consolas" panose="020B0609020204030204" pitchFamily="49" charset="0"/>
              </a:rPr>
              <a:t>)</a:t>
            </a:r>
          </a:p>
          <a:p>
            <a:pPr algn="l"/>
            <a:r>
              <a:rPr lang="en-US" sz="2200" dirty="0">
                <a:solidFill>
                  <a:srgbClr val="0432FF"/>
                </a:solidFill>
                <a:latin typeface="Consolas" panose="020B0609020204030204" pitchFamily="49" charset="0"/>
                <a:cs typeface="Consolas" panose="020B0609020204030204" pitchFamily="49" charset="0"/>
              </a:rPr>
              <a:t>4004f8: 83 45 fc 01           </a:t>
            </a:r>
            <a:r>
              <a:rPr lang="en-US" sz="2200" dirty="0" err="1">
                <a:solidFill>
                  <a:srgbClr val="0432FF"/>
                </a:solidFill>
                <a:latin typeface="Consolas" panose="020B0609020204030204" pitchFamily="49" charset="0"/>
                <a:cs typeface="Consolas" panose="020B0609020204030204" pitchFamily="49" charset="0"/>
              </a:rPr>
              <a:t>addl</a:t>
            </a:r>
            <a:r>
              <a:rPr lang="en-US" sz="2200" dirty="0">
                <a:solidFill>
                  <a:srgbClr val="0432FF"/>
                </a:solidFill>
                <a:latin typeface="Consolas" panose="020B0609020204030204" pitchFamily="49" charset="0"/>
                <a:cs typeface="Consolas" panose="020B0609020204030204" pitchFamily="49" charset="0"/>
              </a:rPr>
              <a:t>   $0x1,-0x4(%</a:t>
            </a:r>
            <a:r>
              <a:rPr lang="en-US" sz="2200" dirty="0" err="1">
                <a:solidFill>
                  <a:srgbClr val="0432FF"/>
                </a:solidFill>
                <a:latin typeface="Consolas" panose="020B0609020204030204" pitchFamily="49" charset="0"/>
                <a:cs typeface="Consolas" panose="020B0609020204030204" pitchFamily="49" charset="0"/>
              </a:rPr>
              <a:t>rbp</a:t>
            </a:r>
            <a:r>
              <a:rPr lang="en-US" sz="2200" dirty="0">
                <a:solidFill>
                  <a:srgbClr val="0432FF"/>
                </a:solidFill>
                <a:latin typeface="Consolas" panose="020B0609020204030204" pitchFamily="49" charset="0"/>
                <a:cs typeface="Consolas" panose="020B0609020204030204" pitchFamily="49" charset="0"/>
              </a:rPr>
              <a:t>)</a:t>
            </a:r>
          </a:p>
          <a:p>
            <a:pPr algn="l"/>
            <a:r>
              <a:rPr lang="en-US" sz="2200" dirty="0">
                <a:solidFill>
                  <a:srgbClr val="7030A0"/>
                </a:solidFill>
                <a:latin typeface="Consolas" panose="020B0609020204030204" pitchFamily="49" charset="0"/>
                <a:cs typeface="Consolas" panose="020B0609020204030204" pitchFamily="49" charset="0"/>
              </a:rPr>
              <a:t>4004fc: eb fa                 </a:t>
            </a:r>
            <a:r>
              <a:rPr lang="en-US" sz="2200" dirty="0" err="1">
                <a:solidFill>
                  <a:srgbClr val="7030A0"/>
                </a:solidFill>
                <a:latin typeface="Consolas" panose="020B0609020204030204" pitchFamily="49" charset="0"/>
                <a:cs typeface="Consolas" panose="020B0609020204030204" pitchFamily="49" charset="0"/>
              </a:rPr>
              <a:t>jmp</a:t>
            </a:r>
            <a:r>
              <a:rPr lang="en-US" sz="2200" dirty="0">
                <a:solidFill>
                  <a:srgbClr val="7030A0"/>
                </a:solidFill>
                <a:latin typeface="Consolas" panose="020B0609020204030204" pitchFamily="49" charset="0"/>
                <a:cs typeface="Consolas" panose="020B0609020204030204" pitchFamily="49" charset="0"/>
              </a:rPr>
              <a:t>    4004f8 &lt;loop+0xb&gt;</a:t>
            </a:r>
          </a:p>
        </p:txBody>
      </p:sp>
      <p:sp>
        <p:nvSpPr>
          <p:cNvPr id="10" name="Right Arrow 9">
            <a:extLst>
              <a:ext uri="{FF2B5EF4-FFF2-40B4-BE49-F238E27FC236}">
                <a16:creationId xmlns:a16="http://schemas.microsoft.com/office/drawing/2014/main" id="{97FE47E7-C7FA-E844-BED6-08202CA33745}"/>
              </a:ext>
            </a:extLst>
          </p:cNvPr>
          <p:cNvSpPr/>
          <p:nvPr/>
        </p:nvSpPr>
        <p:spPr>
          <a:xfrm>
            <a:off x="-381000" y="28194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6E0D1A9-FD5D-AC4C-8846-CDD335D743E1}"/>
              </a:ext>
            </a:extLst>
          </p:cNvPr>
          <p:cNvCxnSpPr>
            <a:cxnSpLocks/>
          </p:cNvCxnSpPr>
          <p:nvPr/>
        </p:nvCxnSpPr>
        <p:spPr>
          <a:xfrm flipV="1">
            <a:off x="7010400" y="2286000"/>
            <a:ext cx="2316480" cy="36957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B6D527C1-8455-6091-1204-4F9CC56C11F2}"/>
              </a:ext>
            </a:extLst>
          </p:cNvPr>
          <p:cNvSpPr txBox="1">
            <a:spLocks/>
          </p:cNvSpPr>
          <p:nvPr/>
        </p:nvSpPr>
        <p:spPr bwMode="auto">
          <a:xfrm>
            <a:off x="152400" y="4572002"/>
            <a:ext cx="4724400" cy="1775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a:latin typeface="Source Sans 3" panose="020B0303030403020204" pitchFamily="34" charset="0"/>
              </a:rPr>
              <a:t>The </a:t>
            </a:r>
            <a:r>
              <a:rPr lang="en-US" b="1">
                <a:latin typeface="Source Code Pro" panose="020B0309030403020204" pitchFamily="34" charset="0"/>
                <a:ea typeface="Source Code Pro" panose="020B0309030403020204" pitchFamily="34" charset="0"/>
              </a:rPr>
              <a:t>jmp</a:t>
            </a:r>
            <a:r>
              <a:rPr lang="en-US">
                <a:latin typeface="Source Sans 3" panose="020B0303030403020204" pitchFamily="34" charset="0"/>
              </a:rPr>
              <a:t> instruction is an </a:t>
            </a:r>
            <a:r>
              <a:rPr lang="en-US" b="1">
                <a:solidFill>
                  <a:schemeClr val="accent1"/>
                </a:solidFill>
                <a:latin typeface="Source Sans 3" panose="020B0303030403020204" pitchFamily="34" charset="0"/>
              </a:rPr>
              <a:t>unconditional jump</a:t>
            </a:r>
            <a:r>
              <a:rPr lang="en-US">
                <a:latin typeface="Source Sans 3" panose="020B0303030403020204" pitchFamily="34" charset="0"/>
              </a:rPr>
              <a:t> that sets the program counter to the </a:t>
            </a:r>
            <a:r>
              <a:rPr lang="en-US" b="1">
                <a:solidFill>
                  <a:schemeClr val="accent1"/>
                </a:solidFill>
                <a:latin typeface="Source Sans 3" panose="020B0303030403020204" pitchFamily="34" charset="0"/>
              </a:rPr>
              <a:t>jump target</a:t>
            </a:r>
            <a:r>
              <a:rPr lang="en-US">
                <a:latin typeface="Source Sans 3" panose="020B0303030403020204" pitchFamily="34" charset="0"/>
              </a:rPr>
              <a:t> (the operand).</a:t>
            </a:r>
            <a:endParaRPr lang="en-US" dirty="0">
              <a:latin typeface="Source Sans 3" panose="020B0303030403020204" pitchFamily="34" charset="0"/>
            </a:endParaRPr>
          </a:p>
        </p:txBody>
      </p:sp>
      <p:sp>
        <p:nvSpPr>
          <p:cNvPr id="8" name="TextBox 7">
            <a:extLst>
              <a:ext uri="{FF2B5EF4-FFF2-40B4-BE49-F238E27FC236}">
                <a16:creationId xmlns:a16="http://schemas.microsoft.com/office/drawing/2014/main" id="{14B7A067-8054-D7BB-FFE3-0E911A0723A6}"/>
              </a:ext>
            </a:extLst>
          </p:cNvPr>
          <p:cNvSpPr txBox="1"/>
          <p:nvPr/>
        </p:nvSpPr>
        <p:spPr>
          <a:xfrm>
            <a:off x="1676400" y="3868052"/>
            <a:ext cx="3733800" cy="369332"/>
          </a:xfrm>
          <a:prstGeom prst="rect">
            <a:avLst/>
          </a:prstGeom>
          <a:noFill/>
        </p:spPr>
        <p:txBody>
          <a:bodyPr wrap="square" rtlCol="0">
            <a:spAutoFit/>
          </a:bodyPr>
          <a:lstStyle/>
          <a:p>
            <a:pPr algn="l"/>
            <a:r>
              <a:rPr lang="en-US" dirty="0">
                <a:latin typeface="Source Sans 3" panose="020B0303030403020204" pitchFamily="34" charset="0"/>
              </a:rPr>
              <a:t>The above might reverse compile to:</a:t>
            </a:r>
          </a:p>
        </p:txBody>
      </p:sp>
      <p:sp>
        <p:nvSpPr>
          <p:cNvPr id="9" name="TextBox 8">
            <a:extLst>
              <a:ext uri="{FF2B5EF4-FFF2-40B4-BE49-F238E27FC236}">
                <a16:creationId xmlns:a16="http://schemas.microsoft.com/office/drawing/2014/main" id="{3A10044E-9654-3DE8-5368-09FA273B33A2}"/>
              </a:ext>
            </a:extLst>
          </p:cNvPr>
          <p:cNvSpPr txBox="1"/>
          <p:nvPr/>
        </p:nvSpPr>
        <p:spPr>
          <a:xfrm>
            <a:off x="5232801" y="3868052"/>
            <a:ext cx="2711137" cy="923330"/>
          </a:xfrm>
          <a:prstGeom prst="rect">
            <a:avLst/>
          </a:prstGeom>
          <a:noFill/>
        </p:spPr>
        <p:txBody>
          <a:bodyPr wrap="square" rtlCol="0">
            <a:spAutoFit/>
          </a:bodyPr>
          <a:lstStyle/>
          <a:p>
            <a:pPr algn="l"/>
            <a:r>
              <a:rPr lang="en-US" dirty="0">
                <a:latin typeface="Source Code Pro" panose="020B0309030403020204" pitchFamily="34" charset="0"/>
                <a:ea typeface="Source Code Pro" panose="020B0309030403020204" pitchFamily="34" charset="0"/>
              </a:rPr>
              <a:t>int n = 0;</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while (true) n++;</a:t>
            </a:r>
            <a:br>
              <a:rPr lang="en-US" dirty="0">
                <a:latin typeface="Source Code Pro" panose="020B0309030403020204" pitchFamily="34" charset="0"/>
                <a:ea typeface="Source Code Pro" panose="020B0309030403020204" pitchFamily="34" charset="0"/>
              </a:rPr>
            </a:br>
            <a:r>
              <a:rPr lang="en-US" dirty="0">
                <a:latin typeface="Source Code Pro" panose="020B0309030403020204" pitchFamily="34" charset="0"/>
                <a:ea typeface="Source Code Pro" panose="020B0309030403020204" pitchFamily="34" charset="0"/>
              </a:rPr>
              <a:t>...</a:t>
            </a:r>
            <a:endParaRPr lang="en-US" dirty="0"/>
          </a:p>
        </p:txBody>
      </p:sp>
    </p:spTree>
    <p:extLst>
      <p:ext uri="{BB962C8B-B14F-4D97-AF65-F5344CB8AC3E}">
        <p14:creationId xmlns:p14="http://schemas.microsoft.com/office/powerpoint/2010/main" val="1545573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384A-221C-484B-B484-C798F0C6540D}"/>
              </a:ext>
            </a:extLst>
          </p:cNvPr>
          <p:cNvSpPr>
            <a:spLocks noGrp="1"/>
          </p:cNvSpPr>
          <p:nvPr>
            <p:ph type="title"/>
          </p:nvPr>
        </p:nvSpPr>
        <p:spPr/>
        <p:txBody>
          <a:bodyPr/>
          <a:lstStyle/>
          <a:p>
            <a:r>
              <a:rPr lang="en-US" dirty="0">
                <a:latin typeface="Source Sans 3" panose="020B0303030403020204" pitchFamily="34" charset="0"/>
              </a:rPr>
              <a:t>The </a:t>
            </a:r>
            <a:r>
              <a:rPr lang="en-US" dirty="0" err="1">
                <a:latin typeface="Source Code Pro" panose="020B0309030403020204" pitchFamily="34" charset="0"/>
                <a:ea typeface="Source Code Pro" panose="020B0309030403020204" pitchFamily="34" charset="0"/>
              </a:rPr>
              <a:t>jmp</a:t>
            </a:r>
            <a:r>
              <a:rPr lang="en-US" dirty="0">
                <a:latin typeface="Source Sans 3" panose="020B0303030403020204" pitchFamily="34" charset="0"/>
              </a:rPr>
              <a:t> Instruction</a:t>
            </a:r>
          </a:p>
        </p:txBody>
      </p:sp>
      <p:sp>
        <p:nvSpPr>
          <p:cNvPr id="3" name="Content Placeholder 2">
            <a:extLst>
              <a:ext uri="{FF2B5EF4-FFF2-40B4-BE49-F238E27FC236}">
                <a16:creationId xmlns:a16="http://schemas.microsoft.com/office/drawing/2014/main" id="{0F8D366F-2BD3-644C-9D75-D5FC477A8C78}"/>
              </a:ext>
            </a:extLst>
          </p:cNvPr>
          <p:cNvSpPr>
            <a:spLocks noGrp="1"/>
          </p:cNvSpPr>
          <p:nvPr>
            <p:ph idx="1"/>
          </p:nvPr>
        </p:nvSpPr>
        <p:spPr/>
        <p:txBody>
          <a:bodyPr/>
          <a:lstStyle/>
          <a:p>
            <a:pPr marL="0" indent="0" algn="ctr">
              <a:buNone/>
            </a:pPr>
            <a:r>
              <a:rPr lang="en-US" dirty="0">
                <a:latin typeface="Source Sans 3" panose="020B0303030403020204" pitchFamily="34" charset="0"/>
              </a:rPr>
              <a:t>The </a:t>
            </a:r>
            <a:r>
              <a:rPr lang="en-US" b="1" dirty="0" err="1">
                <a:latin typeface="Source Code Pro" panose="020B0309030403020204" pitchFamily="34" charset="0"/>
                <a:ea typeface="Source Code Pro" panose="020B0309030403020204" pitchFamily="34" charset="0"/>
              </a:rPr>
              <a:t>jmp</a:t>
            </a:r>
            <a:r>
              <a:rPr lang="en-US" dirty="0">
                <a:latin typeface="Source Sans 3" panose="020B0303030403020204" pitchFamily="34" charset="0"/>
              </a:rPr>
              <a:t> instruction jumps to another instruction in the assembly </a:t>
            </a:r>
            <a:br>
              <a:rPr lang="en-US" dirty="0">
                <a:latin typeface="Source Sans 3" panose="020B0303030403020204" pitchFamily="34" charset="0"/>
              </a:rPr>
            </a:br>
            <a:r>
              <a:rPr lang="en-US" dirty="0">
                <a:latin typeface="Source Sans 3" panose="020B0303030403020204" pitchFamily="34" charset="0"/>
              </a:rPr>
              <a:t>code—an </a:t>
            </a:r>
            <a:r>
              <a:rPr lang="en-US" b="1" dirty="0">
                <a:solidFill>
                  <a:schemeClr val="accent1"/>
                </a:solidFill>
                <a:latin typeface="Source Sans 3" panose="020B0303030403020204" pitchFamily="34" charset="0"/>
              </a:rPr>
              <a:t>unconditional jump</a:t>
            </a:r>
            <a:r>
              <a:rPr lang="en-US" dirty="0">
                <a:latin typeface="Source Sans 3" panose="020B0303030403020204" pitchFamily="34" charset="0"/>
              </a:rPr>
              <a:t>.</a:t>
            </a:r>
            <a:endParaRPr lang="en-US" u="sng" dirty="0">
              <a:latin typeface="Source Sans 3" panose="020B0303030403020204" pitchFamily="34" charset="0"/>
            </a:endParaRPr>
          </a:p>
          <a:p>
            <a:pPr marL="0" indent="0" algn="ctr">
              <a:buNone/>
            </a:pPr>
            <a:r>
              <a:rPr lang="en-US" b="1" dirty="0" err="1">
                <a:latin typeface="Source Code Pro" panose="020B0309030403020204" pitchFamily="34" charset="0"/>
                <a:ea typeface="Source Code Pro" panose="020B0309030403020204" pitchFamily="34" charset="0"/>
                <a:cs typeface="Consolas" panose="020B0609020204030204" pitchFamily="49" charset="0"/>
              </a:rPr>
              <a:t>jmp</a:t>
            </a:r>
            <a:r>
              <a:rPr lang="en-US" b="1" dirty="0">
                <a:latin typeface="Source Code Pro" panose="020B0309030403020204" pitchFamily="34" charset="0"/>
                <a:ea typeface="Source Code Pro" panose="020B0309030403020204" pitchFamily="34" charset="0"/>
                <a:cs typeface="Consolas" panose="020B0609020204030204" pitchFamily="49" charset="0"/>
              </a:rPr>
              <a:t> Label	 (Direct Jump)</a:t>
            </a:r>
          </a:p>
          <a:p>
            <a:pPr marL="0" indent="0" algn="ctr">
              <a:buNone/>
            </a:pPr>
            <a:r>
              <a:rPr lang="en-US" b="1" dirty="0" err="1">
                <a:latin typeface="Source Code Pro" panose="020B0309030403020204" pitchFamily="34" charset="0"/>
                <a:ea typeface="Source Code Pro" panose="020B0309030403020204" pitchFamily="34" charset="0"/>
                <a:cs typeface="Consolas" panose="020B0609020204030204" pitchFamily="49" charset="0"/>
              </a:rPr>
              <a:t>jmp</a:t>
            </a:r>
            <a:r>
              <a:rPr lang="en-US" b="1" dirty="0">
                <a:latin typeface="Source Code Pro" panose="020B0309030403020204" pitchFamily="34" charset="0"/>
                <a:ea typeface="Source Code Pro" panose="020B0309030403020204" pitchFamily="34" charset="0"/>
                <a:cs typeface="Consolas" panose="020B0609020204030204" pitchFamily="49" charset="0"/>
              </a:rPr>
              <a:t> *Operand	 (Indirect Jump)</a:t>
            </a:r>
            <a:br>
              <a:rPr lang="en-US" b="1" dirty="0">
                <a:latin typeface="Source Code Pro" panose="020B0309030403020204" pitchFamily="34" charset="0"/>
                <a:ea typeface="Source Code Pro" panose="020B0309030403020204" pitchFamily="34" charset="0"/>
                <a:cs typeface="Consolas" panose="020B0609020204030204" pitchFamily="49" charset="0"/>
              </a:rPr>
            </a:br>
            <a:endParaRPr lang="en-US" b="1" dirty="0">
              <a:latin typeface="Source Code Pro" panose="020B0309030403020204" pitchFamily="34" charset="0"/>
              <a:ea typeface="Source Code Pro" panose="020B0309030403020204" pitchFamily="34" charset="0"/>
              <a:cs typeface="Consolas" panose="020B0609020204030204" pitchFamily="49" charset="0"/>
            </a:endParaRPr>
          </a:p>
          <a:p>
            <a:pPr marL="0" indent="0">
              <a:buNone/>
            </a:pPr>
            <a:r>
              <a:rPr lang="en-US" dirty="0">
                <a:latin typeface="Source Sans 3" panose="020B0303030403020204" pitchFamily="34" charset="0"/>
              </a:rPr>
              <a:t>The single operand can be </a:t>
            </a:r>
            <a:r>
              <a:rPr lang="en-US" b="1" dirty="0">
                <a:solidFill>
                  <a:schemeClr val="accent1"/>
                </a:solidFill>
                <a:latin typeface="Source Sans 3" panose="020B0303030403020204" pitchFamily="34" charset="0"/>
              </a:rPr>
              <a:t>encoded</a:t>
            </a:r>
            <a:r>
              <a:rPr lang="en-US" dirty="0">
                <a:latin typeface="Source Sans 3" panose="020B0303030403020204" pitchFamily="34" charset="0"/>
              </a:rPr>
              <a:t> directly </a:t>
            </a:r>
            <a:br>
              <a:rPr lang="en-US" dirty="0">
                <a:latin typeface="Source Sans 3" panose="020B0303030403020204" pitchFamily="34" charset="0"/>
              </a:rPr>
            </a:br>
            <a:r>
              <a:rPr lang="en-US" dirty="0">
                <a:latin typeface="Source Sans 3" panose="020B0303030403020204" pitchFamily="34" charset="0"/>
              </a:rPr>
              <a:t>into the instruction as a </a:t>
            </a:r>
            <a:r>
              <a:rPr lang="en-US" b="1" dirty="0">
                <a:solidFill>
                  <a:schemeClr val="accent2"/>
                </a:solidFill>
                <a:latin typeface="Source Sans 3" panose="020B0303030403020204" pitchFamily="34" charset="0"/>
              </a:rPr>
              <a:t>direct jump</a:t>
            </a:r>
            <a:r>
              <a:rPr lang="en-US" dirty="0">
                <a:latin typeface="Source Sans 3" panose="020B0303030403020204" pitchFamily="34" charset="0"/>
              </a:rPr>
              <a:t>:</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sz="2400" b="1" dirty="0" err="1">
                <a:latin typeface="Source Code Pro" panose="020B0309030403020204" pitchFamily="34" charset="0"/>
                <a:ea typeface="Source Code Pro" panose="020B0309030403020204" pitchFamily="34" charset="0"/>
                <a:cs typeface="Consolas" panose="020B0609020204030204" pitchFamily="49" charset="0"/>
              </a:rPr>
              <a:t>jmp</a:t>
            </a:r>
            <a:r>
              <a:rPr lang="en-US" sz="2400" b="1" dirty="0">
                <a:latin typeface="Source Code Pro" panose="020B0309030403020204" pitchFamily="34" charset="0"/>
                <a:ea typeface="Source Code Pro" panose="020B0309030403020204" pitchFamily="34" charset="0"/>
                <a:cs typeface="Consolas" panose="020B0609020204030204" pitchFamily="49" charset="0"/>
              </a:rPr>
              <a:t> 404f8 &lt;loop+0xb&gt;</a:t>
            </a:r>
            <a:endParaRPr lang="en-US" b="1" dirty="0">
              <a:latin typeface="Consolas" panose="020B0609020204030204" pitchFamily="49" charset="0"/>
              <a:cs typeface="Consolas" panose="020B0609020204030204" pitchFamily="49" charset="0"/>
            </a:endParaRPr>
          </a:p>
          <a:p>
            <a:pPr marL="0" indent="0">
              <a:buNone/>
            </a:pPr>
            <a:r>
              <a:rPr lang="en-US" dirty="0">
                <a:latin typeface="Source Sans 3" panose="020B0303030403020204" pitchFamily="34" charset="0"/>
              </a:rPr>
              <a:t>The operand can be expressed as an </a:t>
            </a:r>
            <a:r>
              <a:rPr lang="en-US" b="1" dirty="0">
                <a:solidFill>
                  <a:schemeClr val="accent2"/>
                </a:solidFill>
                <a:latin typeface="Source Sans 3" panose="020B0303030403020204" pitchFamily="34" charset="0"/>
              </a:rPr>
              <a:t>indirect</a:t>
            </a:r>
            <a:br>
              <a:rPr lang="en-US" b="1" dirty="0">
                <a:solidFill>
                  <a:schemeClr val="accent2"/>
                </a:solidFill>
                <a:latin typeface="Source Sans 3" panose="020B0303030403020204" pitchFamily="34" charset="0"/>
              </a:rPr>
            </a:br>
            <a:r>
              <a:rPr lang="en-US" b="1" dirty="0">
                <a:solidFill>
                  <a:schemeClr val="accent2"/>
                </a:solidFill>
                <a:latin typeface="Source Sans 3" panose="020B0303030403020204" pitchFamily="34" charset="0"/>
              </a:rPr>
              <a:t>jump</a:t>
            </a:r>
            <a:r>
              <a:rPr lang="en-US" dirty="0">
                <a:latin typeface="Source Sans 3" panose="020B0303030403020204" pitchFamily="34" charset="0"/>
              </a:rPr>
              <a:t> using one of the </a:t>
            </a:r>
            <a:r>
              <a:rPr lang="en-US" b="1" dirty="0">
                <a:solidFill>
                  <a:schemeClr val="accent1"/>
                </a:solidFill>
                <a:latin typeface="Source Sans 3" panose="020B0303030403020204" pitchFamily="34" charset="0"/>
              </a:rPr>
              <a:t>many addressing modes</a:t>
            </a:r>
          </a:p>
          <a:p>
            <a:pPr marL="0" indent="0">
              <a:buNone/>
            </a:pPr>
            <a:r>
              <a:rPr lang="en-US" b="1" dirty="0">
                <a:latin typeface="Consolas" panose="020B0609020204030204" pitchFamily="49" charset="0"/>
                <a:cs typeface="Consolas" panose="020B0609020204030204" pitchFamily="49" charset="0"/>
              </a:rPr>
              <a:t>	</a:t>
            </a:r>
            <a:r>
              <a:rPr lang="en-US" dirty="0"/>
              <a:t> </a:t>
            </a:r>
            <a:r>
              <a:rPr lang="en-US" sz="2400" b="1" dirty="0" err="1">
                <a:latin typeface="Source Code Pro" panose="020B0309030403020204" pitchFamily="34" charset="0"/>
                <a:ea typeface="Source Code Pro" panose="020B0309030403020204" pitchFamily="34" charset="0"/>
                <a:cs typeface="Consolas" panose="020B0609020204030204" pitchFamily="49" charset="0"/>
              </a:rPr>
              <a:t>jmp</a:t>
            </a:r>
            <a:r>
              <a:rPr lang="en-US" sz="2400" b="1" dirty="0">
                <a:latin typeface="Source Code Pro" panose="020B0309030403020204" pitchFamily="34" charset="0"/>
                <a:ea typeface="Source Code Pro" panose="020B0309030403020204" pitchFamily="34" charset="0"/>
                <a:cs typeface="Consolas" panose="020B0609020204030204" pitchFamily="49" charset="0"/>
              </a:rPr>
              <a:t> *%</a:t>
            </a:r>
            <a:r>
              <a:rPr lang="en-US" sz="2400" b="1" dirty="0" err="1">
                <a:latin typeface="Source Code Pro" panose="020B0309030403020204" pitchFamily="34" charset="0"/>
                <a:ea typeface="Source Code Pro" panose="020B0309030403020204" pitchFamily="34" charset="0"/>
                <a:cs typeface="Consolas" panose="020B0609020204030204" pitchFamily="49" charset="0"/>
              </a:rPr>
              <a:t>rax</a:t>
            </a:r>
            <a:endParaRPr lang="en-US" sz="2400" b="1" dirty="0">
              <a:solidFill>
                <a:schemeClr val="bg1">
                  <a:lumMod val="65000"/>
                </a:schemeClr>
              </a:solidFill>
              <a:latin typeface="Source Code Pro" panose="020B0309030403020204" pitchFamily="34" charset="0"/>
              <a:ea typeface="Source Code Pro" panose="020B0309030403020204" pitchFamily="34" charset="0"/>
              <a:cs typeface="Consolas" panose="020B0609020204030204" pitchFamily="49" charset="0"/>
            </a:endParaRPr>
          </a:p>
        </p:txBody>
      </p:sp>
      <p:sp>
        <p:nvSpPr>
          <p:cNvPr id="4" name="TextBox 3">
            <a:extLst>
              <a:ext uri="{FF2B5EF4-FFF2-40B4-BE49-F238E27FC236}">
                <a16:creationId xmlns:a16="http://schemas.microsoft.com/office/drawing/2014/main" id="{C2336445-AB1C-2E69-FCB5-FBC2AF936520}"/>
              </a:ext>
            </a:extLst>
          </p:cNvPr>
          <p:cNvSpPr txBox="1"/>
          <p:nvPr/>
        </p:nvSpPr>
        <p:spPr>
          <a:xfrm>
            <a:off x="7696200" y="3276600"/>
            <a:ext cx="3940126" cy="1200329"/>
          </a:xfrm>
          <a:prstGeom prst="rect">
            <a:avLst/>
          </a:prstGeom>
          <a:noFill/>
          <a:ln>
            <a:solidFill>
              <a:schemeClr val="accent1"/>
            </a:solidFill>
            <a:prstDash val="dash"/>
          </a:ln>
        </p:spPr>
        <p:txBody>
          <a:bodyPr wrap="square" rtlCol="0">
            <a:spAutoFit/>
          </a:bodyPr>
          <a:lstStyle/>
          <a:p>
            <a:pPr algn="ctr"/>
            <a:r>
              <a:rPr lang="en-US" b="1" dirty="0">
                <a:solidFill>
                  <a:schemeClr val="accent2"/>
                </a:solidFill>
                <a:latin typeface="Source Sans 3" panose="020B0303030403020204" pitchFamily="34" charset="0"/>
              </a:rPr>
              <a:t>Aside</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Direct, unconditional jumps</a:t>
            </a:r>
            <a:r>
              <a:rPr lang="en-US" dirty="0">
                <a:latin typeface="Source Sans 3" panose="020B0303030403020204" pitchFamily="34" charset="0"/>
              </a:rPr>
              <a:t> are frequently used for </a:t>
            </a:r>
            <a:r>
              <a:rPr lang="en-US" b="1" dirty="0">
                <a:solidFill>
                  <a:schemeClr val="accent1"/>
                </a:solidFill>
                <a:latin typeface="Source Sans 3" panose="020B0303030403020204" pitchFamily="34" charset="0"/>
              </a:rPr>
              <a:t>loopbacks</a:t>
            </a:r>
            <a:r>
              <a:rPr lang="en-US" dirty="0">
                <a:latin typeface="Source Sans 3" panose="020B0303030403020204" pitchFamily="34" charset="0"/>
              </a:rPr>
              <a:t> in </a:t>
            </a:r>
            <a:r>
              <a:rPr lang="en-US" b="1" dirty="0">
                <a:latin typeface="Source Sans 3" panose="020B0303030403020204" pitchFamily="34" charset="0"/>
              </a:rPr>
              <a:t>for</a:t>
            </a:r>
            <a:r>
              <a:rPr lang="en-US" dirty="0">
                <a:latin typeface="Source Sans 3" panose="020B0303030403020204" pitchFamily="34" charset="0"/>
              </a:rPr>
              <a:t> and </a:t>
            </a:r>
            <a:r>
              <a:rPr lang="en-US" b="1" dirty="0">
                <a:latin typeface="Source Sans 3" panose="020B0303030403020204" pitchFamily="34" charset="0"/>
              </a:rPr>
              <a:t>while</a:t>
            </a:r>
            <a:r>
              <a:rPr lang="en-US" dirty="0">
                <a:latin typeface="Source Sans 3" panose="020B0303030403020204" pitchFamily="34" charset="0"/>
              </a:rPr>
              <a:t> loops and for </a:t>
            </a:r>
            <a:r>
              <a:rPr lang="en-US" b="1" dirty="0">
                <a:solidFill>
                  <a:schemeClr val="accent1"/>
                </a:solidFill>
                <a:latin typeface="Source Sans 3" panose="020B0303030403020204" pitchFamily="34" charset="0"/>
              </a:rPr>
              <a:t>skipping</a:t>
            </a:r>
            <a:r>
              <a:rPr lang="en-US" dirty="0">
                <a:latin typeface="Source Sans 3" panose="020B0303030403020204" pitchFamily="34" charset="0"/>
              </a:rPr>
              <a:t>  around </a:t>
            </a:r>
            <a:r>
              <a:rPr lang="en-US" b="1" dirty="0">
                <a:latin typeface="Source Sans 3" panose="020B0303030403020204" pitchFamily="34" charset="0"/>
              </a:rPr>
              <a:t>else</a:t>
            </a:r>
            <a:r>
              <a:rPr lang="en-US" dirty="0">
                <a:latin typeface="Source Sans 3" panose="020B0303030403020204" pitchFamily="34" charset="0"/>
              </a:rPr>
              <a:t> blocks.</a:t>
            </a:r>
          </a:p>
        </p:txBody>
      </p:sp>
      <p:sp>
        <p:nvSpPr>
          <p:cNvPr id="5" name="TextBox 4">
            <a:extLst>
              <a:ext uri="{FF2B5EF4-FFF2-40B4-BE49-F238E27FC236}">
                <a16:creationId xmlns:a16="http://schemas.microsoft.com/office/drawing/2014/main" id="{1207DBDF-23CB-FC95-02A4-180AE9D990D6}"/>
              </a:ext>
            </a:extLst>
          </p:cNvPr>
          <p:cNvSpPr txBox="1"/>
          <p:nvPr/>
        </p:nvSpPr>
        <p:spPr>
          <a:xfrm>
            <a:off x="7685649" y="4648200"/>
            <a:ext cx="3972951" cy="1200329"/>
          </a:xfrm>
          <a:prstGeom prst="rect">
            <a:avLst/>
          </a:prstGeom>
          <a:noFill/>
          <a:ln>
            <a:solidFill>
              <a:schemeClr val="accent1"/>
            </a:solidFill>
            <a:prstDash val="dash"/>
          </a:ln>
        </p:spPr>
        <p:txBody>
          <a:bodyPr wrap="square" rtlCol="0">
            <a:spAutoFit/>
          </a:bodyPr>
          <a:lstStyle/>
          <a:p>
            <a:pPr algn="ctr"/>
            <a:r>
              <a:rPr lang="en-US" b="1" dirty="0">
                <a:solidFill>
                  <a:schemeClr val="accent2"/>
                </a:solidFill>
                <a:latin typeface="Source Sans 3" panose="020B0303030403020204" pitchFamily="34" charset="0"/>
              </a:rPr>
              <a:t>Another Aside</a:t>
            </a:r>
            <a:r>
              <a:rPr lang="en-US" dirty="0">
                <a:latin typeface="Source Sans 3" panose="020B0303030403020204" pitchFamily="34" charset="0"/>
              </a:rPr>
              <a:t>: </a:t>
            </a:r>
            <a:r>
              <a:rPr lang="en-US" b="1" dirty="0">
                <a:solidFill>
                  <a:schemeClr val="accent1"/>
                </a:solidFill>
                <a:latin typeface="Source Sans 3" panose="020B0303030403020204" pitchFamily="34" charset="0"/>
              </a:rPr>
              <a:t>Indirect unconditional jumps</a:t>
            </a:r>
            <a:r>
              <a:rPr lang="en-US" dirty="0">
                <a:latin typeface="Source Sans 3" panose="020B0303030403020204" pitchFamily="34" charset="0"/>
              </a:rPr>
              <a:t> are much less common, used on behalf of very large </a:t>
            </a:r>
            <a:r>
              <a:rPr lang="en-US" b="1" dirty="0">
                <a:latin typeface="Source Sans 3" panose="020B0303030403020204" pitchFamily="34" charset="0"/>
              </a:rPr>
              <a:t>switch</a:t>
            </a:r>
            <a:r>
              <a:rPr lang="en-US" dirty="0">
                <a:latin typeface="Source Sans 3" panose="020B0303030403020204" pitchFamily="34" charset="0"/>
              </a:rPr>
              <a:t> statements and function pointers.</a:t>
            </a:r>
            <a:endParaRPr lang="en-US" dirty="0"/>
          </a:p>
        </p:txBody>
      </p:sp>
      <p:sp>
        <p:nvSpPr>
          <p:cNvPr id="6" name="TextBox 5">
            <a:extLst>
              <a:ext uri="{FF2B5EF4-FFF2-40B4-BE49-F238E27FC236}">
                <a16:creationId xmlns:a16="http://schemas.microsoft.com/office/drawing/2014/main" id="{95A0B859-68C7-B330-D0E9-EBE2080E7E41}"/>
              </a:ext>
            </a:extLst>
          </p:cNvPr>
          <p:cNvSpPr txBox="1"/>
          <p:nvPr/>
        </p:nvSpPr>
        <p:spPr>
          <a:xfrm>
            <a:off x="7696200" y="6019800"/>
            <a:ext cx="3972951" cy="646331"/>
          </a:xfrm>
          <a:prstGeom prst="rect">
            <a:avLst/>
          </a:prstGeom>
          <a:noFill/>
          <a:ln>
            <a:solidFill>
              <a:schemeClr val="accent1"/>
            </a:solidFill>
            <a:prstDash val="dash"/>
          </a:ln>
        </p:spPr>
        <p:txBody>
          <a:bodyPr wrap="square" rtlCol="0">
            <a:spAutoFit/>
          </a:bodyPr>
          <a:lstStyle/>
          <a:p>
            <a:pPr algn="ctr"/>
            <a:r>
              <a:rPr lang="en-US" b="1" dirty="0">
                <a:solidFill>
                  <a:schemeClr val="accent1"/>
                </a:solidFill>
                <a:latin typeface="Source Sans 3" panose="020B0303030403020204" pitchFamily="34" charset="0"/>
              </a:rPr>
              <a:t>Next Question</a:t>
            </a:r>
            <a:r>
              <a:rPr lang="en-US" dirty="0">
                <a:latin typeface="Source Sans 3" panose="020B0303030403020204" pitchFamily="34" charset="0"/>
              </a:rPr>
              <a:t>: What if we want to jump </a:t>
            </a:r>
            <a:r>
              <a:rPr lang="en-US" b="1" dirty="0">
                <a:solidFill>
                  <a:schemeClr val="accent1"/>
                </a:solidFill>
                <a:latin typeface="Source Sans 3" panose="020B0303030403020204" pitchFamily="34" charset="0"/>
              </a:rPr>
              <a:t>conditionally</a:t>
            </a:r>
            <a:r>
              <a:rPr lang="en-US" dirty="0">
                <a:latin typeface="Source Sans 3" panose="020B0303030403020204" pitchFamily="34" charset="0"/>
              </a:rPr>
              <a:t>?</a:t>
            </a:r>
            <a:endParaRPr lang="en-US" dirty="0"/>
          </a:p>
        </p:txBody>
      </p:sp>
    </p:spTree>
    <p:extLst>
      <p:ext uri="{BB962C8B-B14F-4D97-AF65-F5344CB8AC3E}">
        <p14:creationId xmlns:p14="http://schemas.microsoft.com/office/powerpoint/2010/main" val="45631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dissolve">
                                      <p:cBhvr>
                                        <p:cTn id="15" dur="500"/>
                                        <p:tgtEl>
                                          <p:spTgt spid="3">
                                            <p:txEl>
                                              <p:pRg st="5" end="5"/>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dissolv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dissolv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15550</TotalTime>
  <Words>2734</Words>
  <Application>Microsoft Macintosh PowerPoint</Application>
  <PresentationFormat>Widescreen</PresentationFormat>
  <Paragraphs>658</Paragraphs>
  <Slides>19</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Andale Mono</vt:lpstr>
      <vt:lpstr>Arial</vt:lpstr>
      <vt:lpstr>Calibri</vt:lpstr>
      <vt:lpstr>Consolas</vt:lpstr>
      <vt:lpstr>Source Code Pro</vt:lpstr>
      <vt:lpstr>Source Sans 3</vt:lpstr>
      <vt:lpstr>Tahoma</vt:lpstr>
      <vt:lpstr>Verdana</vt:lpstr>
      <vt:lpstr>Default Design</vt:lpstr>
      <vt:lpstr>CS107 Lecture 17 Assembly: Arithmetic and Logic Wrap, Control Flow</vt:lpstr>
      <vt:lpstr>Multiplication Support</vt:lpstr>
      <vt:lpstr>Division and Mod Support</vt:lpstr>
      <vt:lpstr>Reverse Engineering Etude</vt:lpstr>
      <vt:lpstr>Reverse Engineering Etude 1</vt:lpstr>
      <vt:lpstr>Reverse Engineering Etude</vt:lpstr>
      <vt:lpstr>Executing Instructions</vt:lpstr>
      <vt:lpstr>Following %rip</vt:lpstr>
      <vt:lpstr>Following %rip</vt:lpstr>
      <vt:lpstr>Following %rip</vt:lpstr>
      <vt:lpstr>Following %rip</vt:lpstr>
      <vt:lpstr>Following %rip</vt:lpstr>
      <vt:lpstr>Following %rip</vt:lpstr>
      <vt:lpstr>Following %rip</vt:lpstr>
      <vt:lpstr>Interrupting Control Flow</vt:lpstr>
      <vt:lpstr>Interrupting Control Flow</vt:lpstr>
      <vt:lpstr>Interrupting Control Flow</vt:lpstr>
      <vt:lpstr>Interrupting Control Flow</vt:lpstr>
      <vt:lpstr>The jmp Instruction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Jerry Cain</cp:lastModifiedBy>
  <cp:revision>1710</cp:revision>
  <cp:lastPrinted>2025-10-29T02:04:56Z</cp:lastPrinted>
  <dcterms:created xsi:type="dcterms:W3CDTF">2008-06-28T20:57:21Z</dcterms:created>
  <dcterms:modified xsi:type="dcterms:W3CDTF">2026-02-13T17:39:06Z</dcterms:modified>
</cp:coreProperties>
</file>