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handoutMasterIdLst>
    <p:handoutMasterId r:id="rId23"/>
  </p:handoutMasterIdLst>
  <p:sldIdLst>
    <p:sldId id="256" r:id="rId2"/>
    <p:sldId id="698" r:id="rId3"/>
    <p:sldId id="966" r:id="rId4"/>
    <p:sldId id="971" r:id="rId5"/>
    <p:sldId id="1050" r:id="rId6"/>
    <p:sldId id="967" r:id="rId7"/>
    <p:sldId id="1051" r:id="rId8"/>
    <p:sldId id="1052" r:id="rId9"/>
    <p:sldId id="1053" r:id="rId10"/>
    <p:sldId id="1054" r:id="rId11"/>
    <p:sldId id="1055" r:id="rId12"/>
    <p:sldId id="1002" r:id="rId13"/>
    <p:sldId id="1056" r:id="rId14"/>
    <p:sldId id="1057" r:id="rId15"/>
    <p:sldId id="1059" r:id="rId16"/>
    <p:sldId id="1060" r:id="rId17"/>
    <p:sldId id="1061" r:id="rId18"/>
    <p:sldId id="987" r:id="rId19"/>
    <p:sldId id="1062" r:id="rId20"/>
    <p:sldId id="985" r:id="rId21"/>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Lst>
        </p14:section>
        <p14:section name="rip" id="{ED5FC65E-AF5D-7D44-8907-FD6320712400}">
          <p14:sldIdLst/>
        </p14:section>
        <p14:section name="Control Flow" id="{5F7CD69C-24B5-9442-87CA-FFF6A46E0053}">
          <p14:sldIdLst>
            <p14:sldId id="698"/>
            <p14:sldId id="966"/>
            <p14:sldId id="971"/>
            <p14:sldId id="1050"/>
            <p14:sldId id="967"/>
            <p14:sldId id="1051"/>
            <p14:sldId id="1052"/>
            <p14:sldId id="1053"/>
            <p14:sldId id="1054"/>
            <p14:sldId id="1055"/>
          </p14:sldIdLst>
        </p14:section>
        <p14:section name="If" id="{A7F7E918-3D96-A84E-BF76-37D1111211E5}">
          <p14:sldIdLst>
            <p14:sldId id="1002"/>
            <p14:sldId id="1056"/>
            <p14:sldId id="1057"/>
            <p14:sldId id="1059"/>
            <p14:sldId id="1060"/>
            <p14:sldId id="1061"/>
          </p14:sldIdLst>
        </p14:section>
        <p14:section name="While" id="{F87DEB46-EBD7-2D42-B2A6-A55B163F72CC}">
          <p14:sldIdLst>
            <p14:sldId id="987"/>
            <p14:sldId id="1062"/>
            <p14:sldId id="98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942092"/>
    <a:srgbClr val="008000"/>
    <a:srgbClr val="FF9300"/>
    <a:srgbClr val="0432FF"/>
    <a:srgbClr val="F8F8F8"/>
    <a:srgbClr val="D27BD6"/>
    <a:srgbClr val="D62ED6"/>
    <a:srgbClr val="FF9999"/>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86597" autoAdjust="0"/>
  </p:normalViewPr>
  <p:slideViewPr>
    <p:cSldViewPr>
      <p:cViewPr varScale="1">
        <p:scale>
          <a:sx n="134" d="100"/>
          <a:sy n="134" d="100"/>
        </p:scale>
        <p:origin x="680" y="18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7" d="100"/>
          <a:sy n="77" d="100"/>
        </p:scale>
        <p:origin x="2808" y="20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endParaRPr lang="en-US"/>
          </a:p>
        </p:txBody>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441144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3426395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19704-4E1A-23EC-7D87-146996D5BC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031FEB-F011-D992-EE94-0FE91BD4326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3FE1A74-CC37-407A-47C0-C46A17ECBD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95233E-FD72-781A-39BF-AB3071AC045A}"/>
              </a:ext>
            </a:extLst>
          </p:cNvPr>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1046625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2250283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E0EDA-B486-FC28-BB43-F778EF9AFB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D5246-0D30-433C-978D-53912E18886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6A98EC3-5028-2FD0-41CD-BD4075A695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1B974D-89DE-01B9-7239-756B925B4CAE}"/>
              </a:ext>
            </a:extLst>
          </p:cNvPr>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2060721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7ECD9-DAFA-4834-67E9-D9E5F21B7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F589A6-BF84-CDFC-2690-0D8A10FE69F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C313845-6AD5-B819-9D6B-631BC386A2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2B9A04-82E6-A65C-4929-14CA10A47B0A}"/>
              </a:ext>
            </a:extLst>
          </p:cNvPr>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87589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E7383-53D0-BBD3-FC7D-7AE54C7805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2CF46A-62CF-7687-F066-D7327C86F40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C2EF23E-69A1-C3D4-B5E5-DD4A217392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7FF18E-0FE5-CFFF-F437-BC70EEC805A0}"/>
              </a:ext>
            </a:extLst>
          </p:cNvPr>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2776310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03909-2937-0D84-8543-871FDCBEC0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4FAA6D-17BC-845E-F1AC-4BCC838061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B5A94C4-430E-505F-39DF-3EA5151002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02D79A-154C-DE84-EE48-D2EE0D56AD8A}"/>
              </a:ext>
            </a:extLst>
          </p:cNvPr>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2693499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93233-8F83-25CF-11C6-C1A0AB0F78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FE36F-2D8A-09E6-64FF-183BD63CC3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7BC2C9C-4FD0-E3AA-D8DB-BD2F8F683E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97E873-BE91-3E12-9A37-27E4C0D7D1F9}"/>
              </a:ext>
            </a:extLst>
          </p:cNvPr>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1015581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1843710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450A7-B056-5903-E9B5-2EEDF3EC87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7246E4-BEBF-F7CB-7A49-E4F83818931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A7ED6D1-C912-8B82-C185-6CC57D85CF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AA82A2-4452-EEFB-FC8F-25A8F1D2D7BA}"/>
              </a:ext>
            </a:extLst>
          </p:cNvPr>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4126935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6852E-6D60-2AC1-594D-D359C1BFA8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75B3A5-1C92-2E1B-1335-E21155CEF8C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74E6247-D7BE-6779-EACE-B7B6B83774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260C66-5E8D-5144-4A33-1EC4EB18C4D6}"/>
              </a:ext>
            </a:extLst>
          </p:cNvPr>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61659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5E0C9-D982-1B66-D456-22C9DB0189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80CDA0-A075-EEC4-B492-64BE0D0E9F3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09B8021-3547-00E6-2B71-3857E2015C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26BE64-CA78-A834-11FB-0417BFED3AAE}"/>
              </a:ext>
            </a:extLst>
          </p:cNvPr>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3509906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9693E-5CB7-A60A-CE7C-D6660169EE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C7F547-20FC-305A-399E-8644BB6DAB8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790E5E5-2B92-5011-3193-7DFB87D18F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CBE2A6-6FF8-9169-1F8D-ACB5759F2FCE}"/>
              </a:ext>
            </a:extLst>
          </p:cNvPr>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353647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848C1-1249-B5F1-8799-5F4593DEA7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557DB1-0490-9EB9-4CA4-67BA7B5CFD5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2FE58A4-49FF-2D7D-352F-214D4BA93A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6F5AEE-10F2-77B0-30E8-AB170A013C65}"/>
              </a:ext>
            </a:extLst>
          </p:cNvPr>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116624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Nick </a:t>
            </a:r>
            <a:r>
              <a:rPr lang="en-US" altLang="x-none" sz="800" dirty="0" err="1">
                <a:latin typeface="Calibri" charset="0"/>
              </a:rPr>
              <a:t>Troccoli</a:t>
            </a:r>
            <a:r>
              <a:rPr lang="en-US" altLang="x-none" sz="800" dirty="0">
                <a:latin typeface="Calibri" charset="0"/>
              </a:rPr>
              <a:t>,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latin typeface="Source Sans 3" panose="020B0303030403020204" pitchFamily="34" charset="0"/>
              </a:rPr>
              <a:t>CS107 Lecture 18</a:t>
            </a:r>
            <a:br>
              <a:rPr lang="en-US" dirty="0">
                <a:latin typeface="Source Sans 3" panose="020B0303030403020204" pitchFamily="34" charset="0"/>
              </a:rPr>
            </a:br>
            <a:r>
              <a:rPr lang="en-US" sz="3400" dirty="0">
                <a:latin typeface="Source Sans 3" panose="020B0303030403020204" pitchFamily="34" charset="0"/>
              </a:rPr>
              <a:t>Assembly: Control Flow</a:t>
            </a:r>
          </a:p>
        </p:txBody>
      </p:sp>
      <p:sp>
        <p:nvSpPr>
          <p:cNvPr id="5" name="Subtitle 2">
            <a:extLst>
              <a:ext uri="{FF2B5EF4-FFF2-40B4-BE49-F238E27FC236}">
                <a16:creationId xmlns:a16="http://schemas.microsoft.com/office/drawing/2014/main" id="{AFDE76FC-8AA6-9C12-6F5E-00F2C2C8F409}"/>
              </a:ext>
            </a:extLst>
          </p:cNvPr>
          <p:cNvSpPr txBox="1">
            <a:spLocks/>
          </p:cNvSpPr>
          <p:nvPr/>
        </p:nvSpPr>
        <p:spPr bwMode="auto">
          <a:xfrm>
            <a:off x="1676400" y="4114800"/>
            <a:ext cx="883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360"/>
              </a:spcBef>
              <a:spcAft>
                <a:spcPts val="0"/>
              </a:spcAft>
            </a:pPr>
            <a:r>
              <a:rPr lang="en-US" sz="2000" dirty="0">
                <a:latin typeface="Source Sans 3" panose="020B0303030403020204" pitchFamily="34" charset="0"/>
              </a:rPr>
              <a:t>Reading: B&amp;O 3.6</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BC6E72-606B-C044-BFE9-FDE8FF3E88FA}"/>
              </a:ext>
            </a:extLst>
          </p:cNvPr>
          <p:cNvSpPr>
            <a:spLocks noGrp="1"/>
          </p:cNvSpPr>
          <p:nvPr>
            <p:ph idx="1"/>
          </p:nvPr>
        </p:nvSpPr>
        <p:spPr>
          <a:xfrm>
            <a:off x="152400" y="1295400"/>
            <a:ext cx="11811000" cy="5181600"/>
          </a:xfrm>
        </p:spPr>
        <p:txBody>
          <a:bodyPr/>
          <a:lstStyle/>
          <a:p>
            <a:pPr marL="0" indent="0" algn="ctr">
              <a:buNone/>
            </a:pPr>
            <a:r>
              <a:rPr lang="en-US" dirty="0">
                <a:latin typeface="Source Sans 3" panose="020B0303030403020204" pitchFamily="34" charset="0"/>
              </a:rPr>
              <a:t>We haven’t talked about </a:t>
            </a:r>
            <a:r>
              <a:rPr lang="en-US" b="1" dirty="0">
                <a:latin typeface="Source Code Pro" panose="020B0309030403020204" pitchFamily="34" charset="0"/>
                <a:ea typeface="Source Code Pro" panose="020B0309030403020204" pitchFamily="34" charset="0"/>
              </a:rPr>
              <a:t>if</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else</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while</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for</a:t>
            </a:r>
            <a:r>
              <a:rPr lang="en-US" dirty="0">
                <a:latin typeface="Source Sans 3" panose="020B0303030403020204" pitchFamily="34" charset="0"/>
              </a:rPr>
              <a:t>, etc., even though virtually all programs require them.  All of them </a:t>
            </a:r>
            <a:r>
              <a:rPr lang="en-US" b="1" dirty="0">
                <a:solidFill>
                  <a:schemeClr val="accent1"/>
                </a:solidFill>
                <a:latin typeface="Source Sans 3" panose="020B0303030403020204" pitchFamily="34" charset="0"/>
              </a:rPr>
              <a:t>interrupt</a:t>
            </a:r>
            <a:r>
              <a:rPr lang="en-US" dirty="0">
                <a:latin typeface="Source Sans 3" panose="020B0303030403020204" pitchFamily="34" charset="0"/>
              </a:rPr>
              <a:t> the traditional, sequential execution of code.</a:t>
            </a:r>
          </a:p>
          <a:p>
            <a:pPr marL="0" indent="0" algn="ctr">
              <a:buNone/>
            </a:pPr>
            <a:r>
              <a:rPr lang="en-US" sz="2400" dirty="0">
                <a:latin typeface="Source Sans 3" panose="020B0303030403020204" pitchFamily="34" charset="0"/>
              </a:rPr>
              <a:t>At the </a:t>
            </a:r>
            <a:r>
              <a:rPr lang="en-US" sz="2400" b="1" dirty="0">
                <a:solidFill>
                  <a:schemeClr val="accent1"/>
                </a:solidFill>
                <a:latin typeface="Source Sans 3" panose="020B0303030403020204" pitchFamily="34" charset="0"/>
              </a:rPr>
              <a:t>machine level</a:t>
            </a:r>
            <a:r>
              <a:rPr lang="en-US" sz="2400" dirty="0">
                <a:latin typeface="Source Sans 3" panose="020B0303030403020204" pitchFamily="34" charset="0"/>
              </a:rPr>
              <a:t>, this becomes </a:t>
            </a:r>
            <a:r>
              <a:rPr lang="en-US" sz="2400" b="1" dirty="0">
                <a:solidFill>
                  <a:schemeClr val="accent1"/>
                </a:solidFill>
                <a:latin typeface="Source Sans 3" panose="020B0303030403020204" pitchFamily="34" charset="0"/>
              </a:rPr>
              <a:t>conditional execution</a:t>
            </a:r>
            <a:r>
              <a:rPr lang="en-US" sz="2400" dirty="0">
                <a:latin typeface="Source Sans 3" panose="020B0303030403020204" pitchFamily="34" charset="0"/>
              </a:rPr>
              <a:t>: executing some </a:t>
            </a:r>
            <a:br>
              <a:rPr lang="en-US" sz="2400" dirty="0">
                <a:latin typeface="Source Sans 3" panose="020B0303030403020204" pitchFamily="34" charset="0"/>
              </a:rPr>
            </a:br>
            <a:r>
              <a:rPr lang="en-US" sz="2400" dirty="0">
                <a:latin typeface="Source Sans 3" panose="020B0303030403020204" pitchFamily="34" charset="0"/>
              </a:rPr>
              <a:t>statements when a condition is </a:t>
            </a:r>
            <a:r>
              <a:rPr lang="en-US" sz="2400" b="1" dirty="0">
                <a:solidFill>
                  <a:schemeClr val="accent6">
                    <a:lumMod val="75000"/>
                  </a:schemeClr>
                </a:solidFill>
                <a:latin typeface="Source Sans 3" panose="020B0303030403020204" pitchFamily="34" charset="0"/>
              </a:rPr>
              <a:t>true</a:t>
            </a:r>
            <a:r>
              <a:rPr lang="en-US" sz="2400" dirty="0">
                <a:latin typeface="Source Sans 3" panose="020B0303030403020204" pitchFamily="34" charset="0"/>
              </a:rPr>
              <a:t> and others when it is </a:t>
            </a:r>
            <a:r>
              <a:rPr lang="en-US" sz="2400" b="1" dirty="0">
                <a:solidFill>
                  <a:srgbClr val="FF0000"/>
                </a:solidFill>
                <a:latin typeface="Source Sans 3" panose="020B0303030403020204" pitchFamily="34" charset="0"/>
              </a:rPr>
              <a:t>false</a:t>
            </a:r>
            <a:r>
              <a:rPr lang="en-US" sz="2400" dirty="0">
                <a:latin typeface="Source Sans 3" panose="020B0303030403020204" pitchFamily="34" charset="0"/>
              </a:rPr>
              <a:t>.</a:t>
            </a:r>
            <a:br>
              <a:rPr lang="en-US" sz="2400" dirty="0">
                <a:latin typeface="Source Sans 3" panose="020B0303030403020204" pitchFamily="34" charset="0"/>
              </a:rPr>
            </a:br>
            <a:br>
              <a:rPr lang="en-US" sz="2400" dirty="0">
                <a:latin typeface="Source Sans 3" panose="020B0303030403020204" pitchFamily="34" charset="0"/>
              </a:rPr>
            </a:br>
            <a:br>
              <a:rPr lang="en-US" sz="2400" dirty="0">
                <a:latin typeface="Source Sans 3" panose="020B0303030403020204" pitchFamily="34" charset="0"/>
              </a:rPr>
            </a:br>
            <a:br>
              <a:rPr lang="en-US" sz="2400" dirty="0">
                <a:latin typeface="Source Sans 3" panose="020B0303030403020204" pitchFamily="34" charset="0"/>
              </a:rPr>
            </a:br>
            <a:br>
              <a:rPr lang="en-US" sz="2400" dirty="0">
                <a:latin typeface="Source Sans 3" panose="020B0303030403020204" pitchFamily="34" charset="0"/>
              </a:rPr>
            </a:br>
            <a:br>
              <a:rPr lang="en-US" sz="2400" dirty="0">
                <a:latin typeface="Source Sans 3" panose="020B0303030403020204" pitchFamily="34" charset="0"/>
              </a:rPr>
            </a:br>
            <a:br>
              <a:rPr lang="en-US" sz="2400" dirty="0">
                <a:latin typeface="Source Sans 3" panose="020B0303030403020204" pitchFamily="34" charset="0"/>
              </a:rPr>
            </a:br>
            <a:br>
              <a:rPr lang="en-US" sz="2400" dirty="0">
                <a:latin typeface="Source Sans 3" panose="020B0303030403020204" pitchFamily="34" charset="0"/>
              </a:rPr>
            </a:br>
            <a:endParaRPr lang="en-US" sz="2400" dirty="0">
              <a:latin typeface="Source Sans 3" panose="020B0303030403020204" pitchFamily="34" charset="0"/>
            </a:endParaRPr>
          </a:p>
          <a:p>
            <a:pPr marL="0" indent="0" algn="ctr">
              <a:buNone/>
            </a:pPr>
            <a:r>
              <a:rPr lang="en-US" sz="2400" dirty="0">
                <a:latin typeface="Source Sans 3" panose="020B0303030403020204" pitchFamily="34" charset="0"/>
              </a:rPr>
              <a:t>How is this implemented in assembly?</a:t>
            </a:r>
          </a:p>
        </p:txBody>
      </p:sp>
      <p:sp>
        <p:nvSpPr>
          <p:cNvPr id="8" name="TextBox 7">
            <a:extLst>
              <a:ext uri="{FF2B5EF4-FFF2-40B4-BE49-F238E27FC236}">
                <a16:creationId xmlns:a16="http://schemas.microsoft.com/office/drawing/2014/main" id="{B371E381-273B-2DD5-F08A-3C31DE720078}"/>
              </a:ext>
            </a:extLst>
          </p:cNvPr>
          <p:cNvSpPr txBox="1"/>
          <p:nvPr/>
        </p:nvSpPr>
        <p:spPr>
          <a:xfrm>
            <a:off x="457200" y="3659568"/>
            <a:ext cx="5288828" cy="1979232"/>
          </a:xfrm>
          <a:prstGeom prst="rect">
            <a:avLst/>
          </a:prstGeom>
          <a:noFill/>
          <a:ln>
            <a:solidFill>
              <a:schemeClr val="accent1">
                <a:shade val="50000"/>
              </a:schemeClr>
            </a:solidFill>
            <a:prstDash val="dash"/>
          </a:ln>
        </p:spPr>
        <p:txBody>
          <a:bodyPr wrap="square" rtlCol="0">
            <a:spAutoFit/>
          </a:bodyPr>
          <a:lstStyle/>
          <a:p>
            <a:pPr algn="l"/>
            <a:endParaRPr lang="en-US" sz="2800" dirty="0" err="1">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48EBF0A8-EF1D-FDE2-1AF7-0D213BDC1333}"/>
              </a:ext>
            </a:extLst>
          </p:cNvPr>
          <p:cNvSpPr txBox="1"/>
          <p:nvPr/>
        </p:nvSpPr>
        <p:spPr>
          <a:xfrm>
            <a:off x="5898428" y="3657600"/>
            <a:ext cx="5683972" cy="1979232"/>
          </a:xfrm>
          <a:prstGeom prst="rect">
            <a:avLst/>
          </a:prstGeom>
          <a:noFill/>
          <a:ln>
            <a:solidFill>
              <a:schemeClr val="accent1">
                <a:shade val="50000"/>
              </a:schemeClr>
            </a:solidFill>
            <a:prstDash val="dash"/>
          </a:ln>
        </p:spPr>
        <p:txBody>
          <a:bodyPr wrap="square" rtlCol="0">
            <a:spAutoFit/>
          </a:bodyPr>
          <a:lstStyle/>
          <a:p>
            <a:pPr algn="l"/>
            <a:endParaRPr lang="en-US" sz="2800" dirty="0" err="1">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D74A2457-1804-3B41-B61F-488A8982A2F2}"/>
              </a:ext>
            </a:extLst>
          </p:cNvPr>
          <p:cNvSpPr txBox="1"/>
          <p:nvPr/>
        </p:nvSpPr>
        <p:spPr>
          <a:xfrm>
            <a:off x="609600" y="4002468"/>
            <a:ext cx="1838965" cy="1477328"/>
          </a:xfrm>
          <a:prstGeom prst="rect">
            <a:avLst/>
          </a:prstGeom>
          <a:noFill/>
        </p:spPr>
        <p:txBody>
          <a:bodyPr wrap="none" rtlCol="0">
            <a:spAutoFit/>
          </a:bodyPr>
          <a:lstStyle/>
          <a:p>
            <a:pPr marL="0" indent="0" algn="l">
              <a:buNone/>
            </a:pPr>
            <a:r>
              <a:rPr lang="en-US" dirty="0">
                <a:latin typeface="Source Code Pro" panose="020B0309030403020204" pitchFamily="34" charset="0"/>
                <a:ea typeface="Source Code Pro" panose="020B0309030403020204" pitchFamily="34" charset="0"/>
                <a:cs typeface="Consolas" panose="020B0609020204030204" pitchFamily="49" charset="0"/>
              </a:rPr>
              <a:t>if (</a:t>
            </a:r>
            <a:r>
              <a:rPr lang="en-US" b="1" dirty="0">
                <a:solidFill>
                  <a:srgbClr val="FF0000"/>
                </a:solidFill>
                <a:latin typeface="Source Code Pro" panose="020B0309030403020204" pitchFamily="34" charset="0"/>
                <a:ea typeface="Source Code Pro" panose="020B0309030403020204" pitchFamily="34" charset="0"/>
                <a:cs typeface="Consolas" panose="020B0609020204030204" pitchFamily="49" charset="0"/>
              </a:rPr>
              <a:t>x &gt; y</a:t>
            </a:r>
            <a:r>
              <a:rPr lang="en-US" dirty="0">
                <a:latin typeface="Source Code Pro" panose="020B0309030403020204" pitchFamily="34" charset="0"/>
                <a:ea typeface="Source Code Pro" panose="020B0309030403020204" pitchFamily="34" charset="0"/>
                <a:cs typeface="Consolas" panose="020B0609020204030204" pitchFamily="49" charset="0"/>
              </a:rPr>
              <a:t>) {</a:t>
            </a:r>
          </a:p>
          <a:p>
            <a:pPr marL="0" indent="0" algn="l">
              <a:buNone/>
            </a:pPr>
            <a:r>
              <a:rPr lang="en-US" b="1"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   // a</a:t>
            </a:r>
          </a:p>
          <a:p>
            <a:pPr marL="0" indent="0" algn="l">
              <a:buNone/>
            </a:pPr>
            <a:r>
              <a:rPr lang="en-US" dirty="0">
                <a:latin typeface="Source Code Pro" panose="020B0309030403020204" pitchFamily="34" charset="0"/>
                <a:ea typeface="Source Code Pro" panose="020B0309030403020204" pitchFamily="34" charset="0"/>
                <a:cs typeface="Consolas" panose="020B0609020204030204" pitchFamily="49" charset="0"/>
              </a:rPr>
              <a:t>} else {</a:t>
            </a:r>
          </a:p>
          <a:p>
            <a:pPr marL="0" indent="0" algn="l">
              <a:buNone/>
            </a:pP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b="1" dirty="0">
                <a:solidFill>
                  <a:schemeClr val="accent6">
                    <a:lumMod val="75000"/>
                  </a:schemeClr>
                </a:solidFill>
                <a:latin typeface="Source Code Pro" panose="020B0309030403020204" pitchFamily="34" charset="0"/>
                <a:ea typeface="Source Code Pro" panose="020B0309030403020204" pitchFamily="34" charset="0"/>
                <a:cs typeface="Consolas" panose="020B0609020204030204" pitchFamily="49" charset="0"/>
              </a:rPr>
              <a:t>// b</a:t>
            </a:r>
          </a:p>
          <a:p>
            <a:pPr marL="0" indent="0" algn="l">
              <a:buNone/>
            </a:pPr>
            <a:r>
              <a:rPr lang="en-US" dirty="0">
                <a:latin typeface="Source Code Pro" panose="020B0309030403020204" pitchFamily="34" charset="0"/>
                <a:ea typeface="Source Code Pro" panose="020B0309030403020204" pitchFamily="34" charset="0"/>
                <a:cs typeface="Consolas" panose="020B0609020204030204" pitchFamily="49" charset="0"/>
              </a:rPr>
              <a:t>}</a:t>
            </a:r>
          </a:p>
        </p:txBody>
      </p:sp>
      <p:sp>
        <p:nvSpPr>
          <p:cNvPr id="5" name="Content Placeholder 2">
            <a:extLst>
              <a:ext uri="{FF2B5EF4-FFF2-40B4-BE49-F238E27FC236}">
                <a16:creationId xmlns:a16="http://schemas.microsoft.com/office/drawing/2014/main" id="{1002E414-66E1-9B77-1E7C-07E77D39D1BC}"/>
              </a:ext>
            </a:extLst>
          </p:cNvPr>
          <p:cNvSpPr txBox="1">
            <a:spLocks/>
          </p:cNvSpPr>
          <p:nvPr/>
        </p:nvSpPr>
        <p:spPr bwMode="auto">
          <a:xfrm>
            <a:off x="2286000" y="3733800"/>
            <a:ext cx="3276599" cy="197923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sz="1800" dirty="0">
                <a:latin typeface="Source Sans 3" panose="020B0303030403020204" pitchFamily="34" charset="0"/>
              </a:rPr>
              <a:t>One execution flow: Evaluate the </a:t>
            </a:r>
            <a:r>
              <a:rPr lang="en-US" sz="1800" b="1" dirty="0">
                <a:solidFill>
                  <a:srgbClr val="FF0000"/>
                </a:solidFill>
                <a:latin typeface="Source Sans 3" panose="020B0303030403020204" pitchFamily="34" charset="0"/>
              </a:rPr>
              <a:t>test</a:t>
            </a:r>
            <a:r>
              <a:rPr lang="en-US" sz="1800" dirty="0">
                <a:latin typeface="Source Sans 3" panose="020B0303030403020204" pitchFamily="34" charset="0"/>
              </a:rPr>
              <a:t> and fall through to </a:t>
            </a:r>
            <a:r>
              <a:rPr lang="en-US" sz="1800" b="1" dirty="0">
                <a:solidFill>
                  <a:schemeClr val="accent1"/>
                </a:solidFill>
                <a:latin typeface="Source Sans 3" panose="020B0303030403020204" pitchFamily="34" charset="0"/>
              </a:rPr>
              <a:t>a</a:t>
            </a:r>
            <a:r>
              <a:rPr lang="en-US" sz="1800" dirty="0">
                <a:latin typeface="Source Sans 3" panose="020B0303030403020204" pitchFamily="34" charset="0"/>
              </a:rPr>
              <a:t> on the condition that the test passes and jump forward to </a:t>
            </a:r>
            <a:r>
              <a:rPr lang="en-US" sz="1800" b="1" dirty="0">
                <a:solidFill>
                  <a:schemeClr val="accent6">
                    <a:lumMod val="50000"/>
                  </a:schemeClr>
                </a:solidFill>
                <a:latin typeface="Source Sans 3" panose="020B0303030403020204" pitchFamily="34" charset="0"/>
              </a:rPr>
              <a:t>b</a:t>
            </a:r>
            <a:r>
              <a:rPr lang="en-US" sz="1800" dirty="0">
                <a:latin typeface="Source Sans 3" panose="020B0303030403020204" pitchFamily="34" charset="0"/>
              </a:rPr>
              <a:t> on the condition that it fails. After executing all of </a:t>
            </a:r>
            <a:r>
              <a:rPr lang="en-US" sz="1800" b="1" dirty="0">
                <a:solidFill>
                  <a:schemeClr val="accent1"/>
                </a:solidFill>
                <a:latin typeface="Source Sans 3" panose="020B0303030403020204" pitchFamily="34" charset="0"/>
              </a:rPr>
              <a:t>a</a:t>
            </a:r>
            <a:r>
              <a:rPr lang="en-US" sz="1800" dirty="0">
                <a:latin typeface="Source Sans 3" panose="020B0303030403020204" pitchFamily="34" charset="0"/>
              </a:rPr>
              <a:t>, unconditionally jump around </a:t>
            </a:r>
            <a:r>
              <a:rPr lang="en-US" sz="1800" b="1" dirty="0">
                <a:solidFill>
                  <a:schemeClr val="accent6">
                    <a:lumMod val="50000"/>
                  </a:schemeClr>
                </a:solidFill>
                <a:latin typeface="Source Sans 3" panose="020B0303030403020204" pitchFamily="34" charset="0"/>
              </a:rPr>
              <a:t>b</a:t>
            </a:r>
            <a:r>
              <a:rPr lang="en-US" sz="1800" dirty="0">
                <a:latin typeface="Source Sans 3" panose="020B0303030403020204" pitchFamily="34" charset="0"/>
              </a:rPr>
              <a:t>.</a:t>
            </a:r>
          </a:p>
        </p:txBody>
      </p:sp>
      <p:sp>
        <p:nvSpPr>
          <p:cNvPr id="6" name="TextBox 5">
            <a:extLst>
              <a:ext uri="{FF2B5EF4-FFF2-40B4-BE49-F238E27FC236}">
                <a16:creationId xmlns:a16="http://schemas.microsoft.com/office/drawing/2014/main" id="{27B47E5F-A321-9867-A02C-2BD1798FEE67}"/>
              </a:ext>
            </a:extLst>
          </p:cNvPr>
          <p:cNvSpPr txBox="1"/>
          <p:nvPr/>
        </p:nvSpPr>
        <p:spPr>
          <a:xfrm>
            <a:off x="5898428" y="4279467"/>
            <a:ext cx="2252540" cy="923330"/>
          </a:xfrm>
          <a:prstGeom prst="rect">
            <a:avLst/>
          </a:prstGeom>
          <a:noFill/>
        </p:spPr>
        <p:txBody>
          <a:bodyPr wrap="none" rtlCol="0">
            <a:spAutoFit/>
          </a:bodyPr>
          <a:lstStyle/>
          <a:p>
            <a:pPr marL="0" indent="0" algn="l">
              <a:buNone/>
            </a:pPr>
            <a:r>
              <a:rPr lang="en-US" dirty="0">
                <a:latin typeface="Source Code Pro" panose="020B0309030403020204" pitchFamily="34" charset="0"/>
                <a:ea typeface="Source Code Pro" panose="020B0309030403020204" pitchFamily="34" charset="0"/>
                <a:cs typeface="Consolas" panose="020B0609020204030204" pitchFamily="49" charset="0"/>
              </a:rPr>
              <a:t>while (</a:t>
            </a:r>
            <a:r>
              <a:rPr lang="en-US" b="1" dirty="0">
                <a:solidFill>
                  <a:srgbClr val="FF0000"/>
                </a:solidFill>
                <a:latin typeface="Source Code Pro" panose="020B0309030403020204" pitchFamily="34" charset="0"/>
                <a:ea typeface="Source Code Pro" panose="020B0309030403020204" pitchFamily="34" charset="0"/>
                <a:cs typeface="Consolas" panose="020B0609020204030204" pitchFamily="49" charset="0"/>
              </a:rPr>
              <a:t>k &lt; n</a:t>
            </a:r>
            <a:r>
              <a:rPr lang="en-US" dirty="0">
                <a:latin typeface="Source Code Pro" panose="020B0309030403020204" pitchFamily="34" charset="0"/>
                <a:ea typeface="Source Code Pro" panose="020B0309030403020204" pitchFamily="34" charset="0"/>
                <a:cs typeface="Consolas" panose="020B0609020204030204" pitchFamily="49" charset="0"/>
              </a:rPr>
              <a:t>) {</a:t>
            </a:r>
          </a:p>
          <a:p>
            <a:pPr marL="0" indent="0" algn="l">
              <a:buNone/>
            </a:pPr>
            <a:r>
              <a:rPr lang="en-US" b="1"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   </a:t>
            </a:r>
            <a:r>
              <a:rPr lang="en-US" b="1" dirty="0">
                <a:solidFill>
                  <a:srgbClr val="942092"/>
                </a:solidFill>
                <a:latin typeface="Source Code Pro" panose="020B0309030403020204" pitchFamily="34" charset="0"/>
                <a:ea typeface="Source Code Pro" panose="020B0309030403020204" pitchFamily="34" charset="0"/>
                <a:cs typeface="Consolas" panose="020B0609020204030204" pitchFamily="49" charset="0"/>
              </a:rPr>
              <a:t>// c</a:t>
            </a:r>
          </a:p>
          <a:p>
            <a:pPr marL="0" indent="0" algn="l">
              <a:buNone/>
            </a:pPr>
            <a:r>
              <a:rPr lang="en-US" dirty="0">
                <a:latin typeface="Source Code Pro" panose="020B0309030403020204" pitchFamily="34" charset="0"/>
                <a:ea typeface="Source Code Pro" panose="020B0309030403020204" pitchFamily="34" charset="0"/>
                <a:cs typeface="Consolas" panose="020B0609020204030204" pitchFamily="49" charset="0"/>
              </a:rPr>
              <a:t>}</a:t>
            </a:r>
          </a:p>
        </p:txBody>
      </p:sp>
      <p:sp>
        <p:nvSpPr>
          <p:cNvPr id="7" name="Content Placeholder 2">
            <a:extLst>
              <a:ext uri="{FF2B5EF4-FFF2-40B4-BE49-F238E27FC236}">
                <a16:creationId xmlns:a16="http://schemas.microsoft.com/office/drawing/2014/main" id="{0320E0A3-19A6-7013-866F-2921E879BD17}"/>
              </a:ext>
            </a:extLst>
          </p:cNvPr>
          <p:cNvSpPr txBox="1">
            <a:spLocks/>
          </p:cNvSpPr>
          <p:nvPr/>
        </p:nvSpPr>
        <p:spPr bwMode="auto">
          <a:xfrm>
            <a:off x="7924800" y="3733800"/>
            <a:ext cx="3657600" cy="197923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sz="1800" dirty="0">
                <a:latin typeface="Source Sans 3" panose="020B0303030403020204" pitchFamily="34" charset="0"/>
              </a:rPr>
              <a:t>One execution flow: Evaluate the </a:t>
            </a:r>
            <a:r>
              <a:rPr lang="en-US" sz="1800" b="1" dirty="0">
                <a:solidFill>
                  <a:srgbClr val="FF0000"/>
                </a:solidFill>
                <a:latin typeface="Source Sans 3" panose="020B0303030403020204" pitchFamily="34" charset="0"/>
              </a:rPr>
              <a:t>test</a:t>
            </a:r>
            <a:r>
              <a:rPr lang="en-US" sz="1800" dirty="0">
                <a:latin typeface="Source Sans 3" panose="020B0303030403020204" pitchFamily="34" charset="0"/>
              </a:rPr>
              <a:t> and fall through to </a:t>
            </a:r>
            <a:r>
              <a:rPr lang="en-US" sz="1800" b="1" dirty="0">
                <a:solidFill>
                  <a:srgbClr val="942092"/>
                </a:solidFill>
                <a:latin typeface="Source Code Pro" panose="020B0309030403020204" pitchFamily="34" charset="0"/>
                <a:ea typeface="Source Code Pro" panose="020B0309030403020204" pitchFamily="34" charset="0"/>
                <a:cs typeface="Consolas" panose="020B0609020204030204" pitchFamily="49" charset="0"/>
              </a:rPr>
              <a:t>c</a:t>
            </a:r>
            <a:r>
              <a:rPr lang="en-US" sz="1800" dirty="0">
                <a:latin typeface="Source Sans 3" panose="020B0303030403020204" pitchFamily="34" charset="0"/>
              </a:rPr>
              <a:t> on the condition that the test passes and jump beyond all of </a:t>
            </a:r>
            <a:r>
              <a:rPr lang="en-US" sz="1800" b="1" dirty="0">
                <a:solidFill>
                  <a:srgbClr val="942092"/>
                </a:solidFill>
                <a:latin typeface="Source Code Pro" panose="020B0309030403020204" pitchFamily="34" charset="0"/>
                <a:ea typeface="Source Code Pro" panose="020B0309030403020204" pitchFamily="34" charset="0"/>
                <a:cs typeface="Consolas" panose="020B0609020204030204" pitchFamily="49" charset="0"/>
              </a:rPr>
              <a:t>c</a:t>
            </a:r>
            <a:r>
              <a:rPr lang="en-US" sz="1800" dirty="0">
                <a:latin typeface="Source Sans 3" panose="020B0303030403020204" pitchFamily="34" charset="0"/>
              </a:rPr>
              <a:t> on the condition that the test fails. After executing all of </a:t>
            </a:r>
            <a:r>
              <a:rPr lang="en-US" sz="1800" b="1" dirty="0">
                <a:solidFill>
                  <a:srgbClr val="942092"/>
                </a:solidFill>
                <a:latin typeface="Source Code Pro" panose="020B0309030403020204" pitchFamily="34" charset="0"/>
                <a:ea typeface="Source Code Pro" panose="020B0309030403020204" pitchFamily="34" charset="0"/>
                <a:cs typeface="Consolas" panose="020B0609020204030204" pitchFamily="49" charset="0"/>
              </a:rPr>
              <a:t>c</a:t>
            </a:r>
            <a:r>
              <a:rPr lang="en-US" sz="1800" dirty="0">
                <a:latin typeface="Source Sans 3" panose="020B0303030403020204" pitchFamily="34" charset="0"/>
              </a:rPr>
              <a:t>, unconditionally jump back to reevaluate </a:t>
            </a:r>
            <a:r>
              <a:rPr lang="en-US" sz="1800" b="1" dirty="0">
                <a:solidFill>
                  <a:srgbClr val="FF0000"/>
                </a:solidFill>
                <a:latin typeface="Source Sans 3" panose="020B0303030403020204" pitchFamily="34" charset="0"/>
              </a:rPr>
              <a:t>test</a:t>
            </a:r>
            <a:r>
              <a:rPr lang="en-US" sz="1800" dirty="0">
                <a:latin typeface="Source Sans 3" panose="020B0303030403020204" pitchFamily="34" charset="0"/>
              </a:rPr>
              <a:t>.</a:t>
            </a:r>
          </a:p>
        </p:txBody>
      </p:sp>
      <p:sp>
        <p:nvSpPr>
          <p:cNvPr id="2" name="Title 1">
            <a:extLst>
              <a:ext uri="{FF2B5EF4-FFF2-40B4-BE49-F238E27FC236}">
                <a16:creationId xmlns:a16="http://schemas.microsoft.com/office/drawing/2014/main" id="{3E384393-0BC4-6F4B-BAE0-8430237CCB9B}"/>
              </a:ext>
            </a:extLst>
          </p:cNvPr>
          <p:cNvSpPr>
            <a:spLocks noGrp="1"/>
          </p:cNvSpPr>
          <p:nvPr>
            <p:ph type="title"/>
          </p:nvPr>
        </p:nvSpPr>
        <p:spPr/>
        <p:txBody>
          <a:bodyPr/>
          <a:lstStyle/>
          <a:p>
            <a:r>
              <a:rPr lang="en-US" dirty="0">
                <a:latin typeface="Source Sans 3" panose="020B0303030403020204" pitchFamily="34" charset="0"/>
              </a:rPr>
              <a:t>Control Flow in Assembly</a:t>
            </a:r>
          </a:p>
        </p:txBody>
      </p:sp>
    </p:spTree>
    <p:extLst>
      <p:ext uri="{BB962C8B-B14F-4D97-AF65-F5344CB8AC3E}">
        <p14:creationId xmlns:p14="http://schemas.microsoft.com/office/powerpoint/2010/main" val="70537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dissolve">
                                      <p:cBhvr>
                                        <p:cTn id="17" dur="500"/>
                                        <p:tgtEl>
                                          <p:spTgt spid="5">
                                            <p:txEl>
                                              <p:pRg st="0" end="0"/>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dissolv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dissolve">
                                      <p:cBhvr>
                                        <p:cTn id="30" dur="500"/>
                                        <p:tgtEl>
                                          <p:spTgt spid="7">
                                            <p:txEl>
                                              <p:pRg st="0" end="0"/>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3">
                                            <p:txEl>
                                              <p:pRg st="2" end="2"/>
                                            </p:txEl>
                                          </p:spTgt>
                                        </p:tgtEl>
                                        <p:attrNameLst>
                                          <p:attrName>style.visibility</p:attrName>
                                        </p:attrNameLst>
                                      </p:cBhvr>
                                      <p:to>
                                        <p:strVal val="visible"/>
                                      </p:to>
                                    </p:set>
                                    <p:animEffect transition="in" filter="dissolve">
                                      <p:cBhvr>
                                        <p:cTn id="3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P spid="9" grpId="0" animBg="1"/>
      <p:bldP spid="4" grpId="0"/>
      <p:bldP spid="5" grpId="0" uiExpand="1" build="allAtOnce"/>
      <p:bldP spid="6" grpId="0"/>
      <p:bldP spid="7" grpId="0" uiExpand="1"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AABDC-CD0F-F941-91F7-06A3AB8B617A}"/>
              </a:ext>
            </a:extLst>
          </p:cNvPr>
          <p:cNvSpPr>
            <a:spLocks noGrp="1"/>
          </p:cNvSpPr>
          <p:nvPr>
            <p:ph type="title"/>
          </p:nvPr>
        </p:nvSpPr>
        <p:spPr/>
        <p:txBody>
          <a:bodyPr/>
          <a:lstStyle/>
          <a:p>
            <a:r>
              <a:rPr lang="en-US" dirty="0">
                <a:latin typeface="Source Sans 3" panose="020B0303030403020204" pitchFamily="34" charset="0"/>
              </a:rPr>
              <a:t>Control Flow in Assembly</a:t>
            </a:r>
            <a:endParaRPr lang="en-US" dirty="0"/>
          </a:p>
        </p:txBody>
      </p:sp>
      <p:sp>
        <p:nvSpPr>
          <p:cNvPr id="3" name="Content Placeholder 2">
            <a:extLst>
              <a:ext uri="{FF2B5EF4-FFF2-40B4-BE49-F238E27FC236}">
                <a16:creationId xmlns:a16="http://schemas.microsoft.com/office/drawing/2014/main" id="{6245C0E6-E6DA-FC49-AA0E-25CD85A8DE9C}"/>
              </a:ext>
            </a:extLst>
          </p:cNvPr>
          <p:cNvSpPr>
            <a:spLocks noGrp="1"/>
          </p:cNvSpPr>
          <p:nvPr>
            <p:ph idx="1"/>
          </p:nvPr>
        </p:nvSpPr>
        <p:spPr/>
        <p:txBody>
          <a:bodyPr/>
          <a:lstStyle/>
          <a:p>
            <a:pPr marL="0" indent="0" algn="ctr">
              <a:buNone/>
            </a:pPr>
            <a:r>
              <a:rPr lang="en-US" dirty="0">
                <a:latin typeface="Source Sans 3" panose="020B0303030403020204" pitchFamily="34" charset="0"/>
              </a:rPr>
              <a:t>It takes </a:t>
            </a:r>
            <a:r>
              <a:rPr lang="en-US" b="1" dirty="0">
                <a:solidFill>
                  <a:schemeClr val="accent1"/>
                </a:solidFill>
                <a:latin typeface="Source Sans 3" panose="020B0303030403020204" pitchFamily="34" charset="0"/>
              </a:rPr>
              <a:t>multiple instructions</a:t>
            </a:r>
            <a:r>
              <a:rPr lang="en-US" dirty="0">
                <a:latin typeface="Source Sans 3" panose="020B0303030403020204" pitchFamily="34" charset="0"/>
              </a:rPr>
              <a:t> to fully realize the conditional jumps that come with </a:t>
            </a:r>
            <a:r>
              <a:rPr lang="en-US" b="1" dirty="0">
                <a:latin typeface="Source Code Pro" panose="020B0309030403020204" pitchFamily="34" charset="0"/>
                <a:ea typeface="Source Code Pro" panose="020B0309030403020204" pitchFamily="34" charset="0"/>
              </a:rPr>
              <a:t>if</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while</a:t>
            </a:r>
            <a:r>
              <a:rPr lang="en-US" dirty="0">
                <a:latin typeface="Source Sans 3" panose="020B0303030403020204" pitchFamily="34" charset="0"/>
              </a:rPr>
              <a:t>, and </a:t>
            </a:r>
            <a:r>
              <a:rPr lang="en-US" b="1" dirty="0">
                <a:latin typeface="Source Code Pro" panose="020B0309030403020204" pitchFamily="34" charset="0"/>
                <a:ea typeface="Source Code Pro" panose="020B0309030403020204" pitchFamily="34" charset="0"/>
              </a:rPr>
              <a:t>for</a:t>
            </a:r>
            <a:r>
              <a:rPr lang="en-US" dirty="0">
                <a:latin typeface="Source Sans 3" panose="020B0303030403020204" pitchFamily="34" charset="0"/>
              </a:rPr>
              <a:t> tests.</a:t>
            </a:r>
          </a:p>
          <a:p>
            <a:pPr marL="0" indent="0" algn="ctr">
              <a:buNone/>
            </a:pPr>
            <a:r>
              <a:rPr lang="en-US" sz="2400" dirty="0">
                <a:latin typeface="Source Sans 3" panose="020B0303030403020204" pitchFamily="34" charset="0"/>
              </a:rPr>
              <a:t>We typically use a few instructions to </a:t>
            </a:r>
            <a:r>
              <a:rPr lang="en-US" sz="2400" b="1" dirty="0">
                <a:solidFill>
                  <a:schemeClr val="accent1"/>
                </a:solidFill>
                <a:latin typeface="Source Sans 3" panose="020B0303030403020204" pitchFamily="34" charset="0"/>
              </a:rPr>
              <a:t>evaluate a test</a:t>
            </a:r>
            <a:r>
              <a:rPr lang="en-US" sz="2400" dirty="0">
                <a:latin typeface="Source Sans 3" panose="020B0303030403020204" pitchFamily="34" charset="0"/>
              </a:rPr>
              <a:t> and one more to </a:t>
            </a:r>
            <a:r>
              <a:rPr lang="en-US" sz="2400" b="1" dirty="0">
                <a:solidFill>
                  <a:schemeClr val="accent1"/>
                </a:solidFill>
                <a:latin typeface="Source Sans 3" panose="020B0303030403020204" pitchFamily="34" charset="0"/>
              </a:rPr>
              <a:t>conditionally jump</a:t>
            </a:r>
            <a:r>
              <a:rPr lang="en-US" sz="2400" dirty="0">
                <a:latin typeface="Source Sans 3" panose="020B0303030403020204" pitchFamily="34" charset="0"/>
              </a:rPr>
              <a:t>.</a:t>
            </a:r>
          </a:p>
          <a:p>
            <a:endParaRPr lang="en-US" dirty="0"/>
          </a:p>
          <a:p>
            <a:pPr marL="0" indent="0">
              <a:buNone/>
            </a:pPr>
            <a:r>
              <a:rPr lang="en-US" sz="2400" dirty="0">
                <a:latin typeface="Source Sans 3" panose="020B0303030403020204" pitchFamily="34" charset="0"/>
              </a:rPr>
              <a:t>Typical Pattern:</a:t>
            </a:r>
          </a:p>
          <a:p>
            <a:pPr marL="514350" indent="-514350">
              <a:buAutoNum type="arabicPeriod"/>
            </a:pPr>
            <a:r>
              <a:rPr lang="en-US" sz="2400" b="1" dirty="0" err="1">
                <a:latin typeface="Source Code Pro" panose="020B0309030403020204" pitchFamily="34" charset="0"/>
                <a:ea typeface="Source Code Pro" panose="020B0309030403020204" pitchFamily="34" charset="0"/>
                <a:cs typeface="Consolas" panose="020B0609020204030204" pitchFamily="49" charset="0"/>
              </a:rPr>
              <a:t>cmp</a:t>
            </a:r>
            <a:r>
              <a:rPr lang="en-US" sz="2400" b="1" dirty="0">
                <a:latin typeface="Source Sans 3" panose="020B0303030403020204" pitchFamily="34" charset="0"/>
                <a:cs typeface="Consolas" panose="020B0609020204030204" pitchFamily="49" charset="0"/>
              </a:rPr>
              <a:t> </a:t>
            </a:r>
            <a:r>
              <a:rPr lang="en-US" sz="2400" b="1" dirty="0">
                <a:latin typeface="Source Code Pro" panose="020B0309030403020204" pitchFamily="34" charset="0"/>
                <a:ea typeface="Source Code Pro" panose="020B0309030403020204" pitchFamily="34" charset="0"/>
                <a:cs typeface="Consolas" panose="020B0609020204030204" pitchFamily="49" charset="0"/>
              </a:rPr>
              <a:t>S1,</a:t>
            </a:r>
            <a:r>
              <a:rPr lang="en-US" sz="2400" b="1" dirty="0">
                <a:latin typeface="Source Sans 3" panose="020B0303030403020204" pitchFamily="34" charset="0"/>
                <a:cs typeface="Consolas" panose="020B0609020204030204" pitchFamily="49" charset="0"/>
              </a:rPr>
              <a:t> </a:t>
            </a:r>
            <a:r>
              <a:rPr lang="en-US" sz="2400" b="1" dirty="0">
                <a:latin typeface="Source Code Pro" panose="020B0309030403020204" pitchFamily="34" charset="0"/>
                <a:ea typeface="Source Code Pro" panose="020B0309030403020204" pitchFamily="34" charset="0"/>
                <a:cs typeface="Consolas" panose="020B0609020204030204" pitchFamily="49" charset="0"/>
              </a:rPr>
              <a:t>S2</a:t>
            </a:r>
            <a:endParaRPr lang="en-US" sz="2400" b="1" dirty="0">
              <a:latin typeface="Source Sans 3" panose="020B0303030403020204" pitchFamily="34" charset="0"/>
              <a:cs typeface="Consolas" panose="020B0609020204030204" pitchFamily="49" charset="0"/>
            </a:endParaRPr>
          </a:p>
          <a:p>
            <a:pPr marL="514350" indent="-514350">
              <a:buAutoNum type="arabicPeriod"/>
            </a:pPr>
            <a:r>
              <a:rPr lang="en-US" sz="2400" b="1" dirty="0">
                <a:latin typeface="Source Code Pro" panose="020B0309030403020204" pitchFamily="34" charset="0"/>
                <a:ea typeface="Source Code Pro" panose="020B0309030403020204" pitchFamily="34" charset="0"/>
                <a:cs typeface="Consolas" panose="020B0609020204030204" pitchFamily="49" charset="0"/>
              </a:rPr>
              <a:t>je</a:t>
            </a:r>
            <a:r>
              <a:rPr lang="en-US" sz="2400" b="1" dirty="0">
                <a:latin typeface="Source Sans 3" panose="020B0303030403020204" pitchFamily="34" charset="0"/>
              </a:rPr>
              <a:t> </a:t>
            </a:r>
            <a:r>
              <a:rPr lang="en-US" sz="2400" b="1" dirty="0">
                <a:latin typeface="Source Code Pro" panose="020B0309030403020204" pitchFamily="34" charset="0"/>
                <a:ea typeface="Source Code Pro" panose="020B0309030403020204" pitchFamily="34" charset="0"/>
                <a:cs typeface="Consolas" panose="020B0609020204030204" pitchFamily="49" charset="0"/>
              </a:rPr>
              <a:t>[label]</a:t>
            </a:r>
            <a:r>
              <a:rPr lang="en-US" sz="2400" dirty="0">
                <a:latin typeface="Source Sans 3" panose="020B0303030403020204" pitchFamily="34" charset="0"/>
              </a:rPr>
              <a:t> </a:t>
            </a:r>
            <a:r>
              <a:rPr lang="en-US" sz="1800" i="1" dirty="0">
                <a:latin typeface="Source Sans 3" panose="020B0303030403020204" pitchFamily="34" charset="0"/>
              </a:rPr>
              <a:t>or</a:t>
            </a:r>
            <a:r>
              <a:rPr lang="en-US" sz="2400" dirty="0">
                <a:latin typeface="Source Sans 3" panose="020B0303030403020204" pitchFamily="34" charset="0"/>
              </a:rPr>
              <a:t> </a:t>
            </a:r>
            <a:r>
              <a:rPr lang="en-US" sz="2400" b="1" dirty="0" err="1">
                <a:latin typeface="Source Code Pro" panose="020B0309030403020204" pitchFamily="34" charset="0"/>
                <a:ea typeface="Source Code Pro" panose="020B0309030403020204" pitchFamily="34" charset="0"/>
                <a:cs typeface="Consolas" panose="020B0609020204030204" pitchFamily="49" charset="0"/>
              </a:rPr>
              <a:t>jne</a:t>
            </a:r>
            <a:r>
              <a:rPr lang="en-US" sz="2400" b="1" dirty="0">
                <a:latin typeface="Source Sans 3" panose="020B0303030403020204" pitchFamily="34" charset="0"/>
              </a:rPr>
              <a:t> </a:t>
            </a:r>
            <a:r>
              <a:rPr lang="en-US" sz="2400" b="1" dirty="0">
                <a:latin typeface="Source Code Pro" panose="020B0309030403020204" pitchFamily="34" charset="0"/>
                <a:ea typeface="Source Code Pro" panose="020B0309030403020204" pitchFamily="34" charset="0"/>
                <a:cs typeface="Consolas" panose="020B0609020204030204" pitchFamily="49" charset="0"/>
              </a:rPr>
              <a:t>[label]</a:t>
            </a:r>
            <a:r>
              <a:rPr lang="en-US" sz="2400" dirty="0">
                <a:latin typeface="Source Sans 3" panose="020B0303030403020204" pitchFamily="34" charset="0"/>
              </a:rPr>
              <a:t> </a:t>
            </a:r>
            <a:r>
              <a:rPr lang="en-US" sz="1800" i="1" dirty="0">
                <a:latin typeface="Source Sans 3" panose="020B0303030403020204" pitchFamily="34" charset="0"/>
              </a:rPr>
              <a:t>or</a:t>
            </a:r>
            <a:r>
              <a:rPr lang="en-US" sz="2400" dirty="0">
                <a:latin typeface="Source Sans 3" panose="020B0303030403020204" pitchFamily="34" charset="0"/>
              </a:rPr>
              <a:t> </a:t>
            </a:r>
            <a:r>
              <a:rPr lang="en-US" sz="2400" b="1" dirty="0" err="1">
                <a:latin typeface="Source Code Pro" panose="020B0309030403020204" pitchFamily="34" charset="0"/>
                <a:ea typeface="Source Code Pro" panose="020B0309030403020204" pitchFamily="34" charset="0"/>
                <a:cs typeface="Consolas" panose="020B0609020204030204" pitchFamily="49" charset="0"/>
              </a:rPr>
              <a:t>jg</a:t>
            </a:r>
            <a:r>
              <a:rPr lang="en-US" sz="2400" b="1" dirty="0">
                <a:latin typeface="Source Sans 3" panose="020B0303030403020204" pitchFamily="34" charset="0"/>
              </a:rPr>
              <a:t> </a:t>
            </a:r>
            <a:r>
              <a:rPr lang="en-US" sz="2400" b="1" dirty="0">
                <a:latin typeface="Source Code Pro" panose="020B0309030403020204" pitchFamily="34" charset="0"/>
                <a:ea typeface="Source Code Pro" panose="020B0309030403020204" pitchFamily="34" charset="0"/>
                <a:cs typeface="Consolas" panose="020B0609020204030204" pitchFamily="49" charset="0"/>
              </a:rPr>
              <a:t>[label]</a:t>
            </a:r>
            <a:r>
              <a:rPr lang="en-US" sz="2400" dirty="0">
                <a:latin typeface="Source Sans 3" panose="020B0303030403020204" pitchFamily="34" charset="0"/>
              </a:rPr>
              <a:t> </a:t>
            </a:r>
            <a:r>
              <a:rPr lang="en-US" sz="1800" i="1" dirty="0">
                <a:latin typeface="Source Sans 3" panose="020B0303030403020204" pitchFamily="34" charset="0"/>
              </a:rPr>
              <a:t>or</a:t>
            </a:r>
            <a:r>
              <a:rPr lang="en-US" sz="2400" dirty="0">
                <a:latin typeface="Source Sans 3" panose="020B0303030403020204" pitchFamily="34" charset="0"/>
              </a:rPr>
              <a:t> </a:t>
            </a:r>
            <a:r>
              <a:rPr lang="en-US" sz="2400" b="1" dirty="0" err="1">
                <a:latin typeface="Source Code Pro" panose="020B0309030403020204" pitchFamily="34" charset="0"/>
                <a:ea typeface="Source Code Pro" panose="020B0309030403020204" pitchFamily="34" charset="0"/>
                <a:cs typeface="Consolas" panose="020B0609020204030204" pitchFamily="49" charset="0"/>
              </a:rPr>
              <a:t>jle</a:t>
            </a:r>
            <a:r>
              <a:rPr lang="en-US" sz="2400" b="1" dirty="0">
                <a:latin typeface="Source Sans 3" panose="020B0303030403020204" pitchFamily="34" charset="0"/>
              </a:rPr>
              <a:t> </a:t>
            </a:r>
            <a:r>
              <a:rPr lang="en-US" sz="2400" b="1" dirty="0">
                <a:latin typeface="Source Code Pro" panose="020B0309030403020204" pitchFamily="34" charset="0"/>
                <a:ea typeface="Source Code Pro" panose="020B0309030403020204" pitchFamily="34" charset="0"/>
                <a:cs typeface="Consolas" panose="020B0609020204030204" pitchFamily="49" charset="0"/>
              </a:rPr>
              <a:t>[label]</a:t>
            </a:r>
            <a:r>
              <a:rPr lang="en-US" sz="2400" i="1" dirty="0">
                <a:latin typeface="Source Sans 3" panose="020B0303030403020204" pitchFamily="34" charset="0"/>
              </a:rPr>
              <a:t>  ...  </a:t>
            </a:r>
            <a:endParaRPr lang="en-US" sz="2400" dirty="0">
              <a:latin typeface="Source Sans 3" panose="020B0303030403020204" pitchFamily="34" charset="0"/>
            </a:endParaRPr>
          </a:p>
        </p:txBody>
      </p:sp>
      <p:sp>
        <p:nvSpPr>
          <p:cNvPr id="7" name="Rectangular Callout 6">
            <a:extLst>
              <a:ext uri="{FF2B5EF4-FFF2-40B4-BE49-F238E27FC236}">
                <a16:creationId xmlns:a16="http://schemas.microsoft.com/office/drawing/2014/main" id="{E436E2ED-BAB1-CD44-8F7D-D1382B4BEA43}"/>
              </a:ext>
            </a:extLst>
          </p:cNvPr>
          <p:cNvSpPr/>
          <p:nvPr/>
        </p:nvSpPr>
        <p:spPr>
          <a:xfrm>
            <a:off x="175846" y="5105400"/>
            <a:ext cx="1500554" cy="762000"/>
          </a:xfrm>
          <a:prstGeom prst="wedgeRectCallout">
            <a:avLst>
              <a:gd name="adj1" fmla="val -747"/>
              <a:gd name="adj2" fmla="val -127296"/>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Source Sans 3" panose="020B0303030403020204" pitchFamily="34" charset="0"/>
              </a:rPr>
              <a:t>jump if equal</a:t>
            </a:r>
          </a:p>
        </p:txBody>
      </p:sp>
      <p:sp>
        <p:nvSpPr>
          <p:cNvPr id="8" name="Rectangular Callout 7">
            <a:extLst>
              <a:ext uri="{FF2B5EF4-FFF2-40B4-BE49-F238E27FC236}">
                <a16:creationId xmlns:a16="http://schemas.microsoft.com/office/drawing/2014/main" id="{9DC67DC4-541A-A04F-8A72-2FCACC76F543}"/>
              </a:ext>
            </a:extLst>
          </p:cNvPr>
          <p:cNvSpPr/>
          <p:nvPr/>
        </p:nvSpPr>
        <p:spPr>
          <a:xfrm>
            <a:off x="1796561" y="5105400"/>
            <a:ext cx="1740877" cy="762000"/>
          </a:xfrm>
          <a:prstGeom prst="wedgeRectCallout">
            <a:avLst>
              <a:gd name="adj1" fmla="val 22495"/>
              <a:gd name="adj2" fmla="val -128761"/>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Source Sans 3" panose="020B0303030403020204" pitchFamily="34" charset="0"/>
              </a:rPr>
              <a:t>jump if not equal</a:t>
            </a:r>
          </a:p>
        </p:txBody>
      </p:sp>
      <p:sp>
        <p:nvSpPr>
          <p:cNvPr id="9" name="Rectangular Callout 8">
            <a:extLst>
              <a:ext uri="{FF2B5EF4-FFF2-40B4-BE49-F238E27FC236}">
                <a16:creationId xmlns:a16="http://schemas.microsoft.com/office/drawing/2014/main" id="{B87045B0-FF20-0540-8A81-637006717160}"/>
              </a:ext>
            </a:extLst>
          </p:cNvPr>
          <p:cNvSpPr/>
          <p:nvPr/>
        </p:nvSpPr>
        <p:spPr>
          <a:xfrm>
            <a:off x="3657599" y="5105400"/>
            <a:ext cx="1893280" cy="762000"/>
          </a:xfrm>
          <a:prstGeom prst="wedgeRectCallout">
            <a:avLst>
              <a:gd name="adj1" fmla="val 29141"/>
              <a:gd name="adj2" fmla="val -128745"/>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Source Sans 3" panose="020B0303030403020204" pitchFamily="34" charset="0"/>
              </a:rPr>
              <a:t>jump if greater than</a:t>
            </a:r>
          </a:p>
        </p:txBody>
      </p:sp>
      <p:sp>
        <p:nvSpPr>
          <p:cNvPr id="4" name="Rectangular Callout 3">
            <a:extLst>
              <a:ext uri="{FF2B5EF4-FFF2-40B4-BE49-F238E27FC236}">
                <a16:creationId xmlns:a16="http://schemas.microsoft.com/office/drawing/2014/main" id="{67E8E47B-4E90-FC8B-B99C-097846D992BA}"/>
              </a:ext>
            </a:extLst>
          </p:cNvPr>
          <p:cNvSpPr/>
          <p:nvPr/>
        </p:nvSpPr>
        <p:spPr>
          <a:xfrm>
            <a:off x="5663709" y="5105400"/>
            <a:ext cx="1893280" cy="762000"/>
          </a:xfrm>
          <a:prstGeom prst="wedgeRectCallout">
            <a:avLst>
              <a:gd name="adj1" fmla="val 35178"/>
              <a:gd name="adj2" fmla="val -128746"/>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Source Sans 3" panose="020B0303030403020204" pitchFamily="34" charset="0"/>
              </a:rPr>
              <a:t>jump if less than or equal</a:t>
            </a:r>
          </a:p>
        </p:txBody>
      </p:sp>
      <p:sp>
        <p:nvSpPr>
          <p:cNvPr id="5" name="TextBox 4">
            <a:extLst>
              <a:ext uri="{FF2B5EF4-FFF2-40B4-BE49-F238E27FC236}">
                <a16:creationId xmlns:a16="http://schemas.microsoft.com/office/drawing/2014/main" id="{E53B6136-45C8-4F20-6858-4DDC33E25839}"/>
              </a:ext>
            </a:extLst>
          </p:cNvPr>
          <p:cNvSpPr txBox="1"/>
          <p:nvPr/>
        </p:nvSpPr>
        <p:spPr>
          <a:xfrm>
            <a:off x="9753600" y="2819400"/>
            <a:ext cx="1981200" cy="646331"/>
          </a:xfrm>
          <a:prstGeom prst="rect">
            <a:avLst/>
          </a:prstGeom>
          <a:noFill/>
          <a:ln>
            <a:solidFill>
              <a:schemeClr val="accent1">
                <a:shade val="50000"/>
              </a:schemeClr>
            </a:solidFill>
            <a:prstDash val="dash"/>
          </a:ln>
        </p:spPr>
        <p:txBody>
          <a:bodyPr wrap="square" rtlCol="0">
            <a:spAutoFit/>
          </a:bodyPr>
          <a:lstStyle/>
          <a:p>
            <a:pPr algn="l"/>
            <a:r>
              <a:rPr lang="en-US" dirty="0" err="1">
                <a:latin typeface="Source Code Pro" panose="020B0309030403020204" pitchFamily="34" charset="0"/>
                <a:ea typeface="Source Code Pro" panose="020B0309030403020204" pitchFamily="34" charset="0"/>
                <a:cs typeface="Calibri" panose="020F0502020204030204" pitchFamily="34" charset="0"/>
              </a:rPr>
              <a:t>cmp</a:t>
            </a:r>
            <a:r>
              <a:rPr lang="en-US" dirty="0">
                <a:latin typeface="Source Code Pro" panose="020B0309030403020204" pitchFamily="34" charset="0"/>
                <a:ea typeface="Source Code Pro" panose="020B0309030403020204" pitchFamily="34" charset="0"/>
                <a:cs typeface="Calibri" panose="020F0502020204030204" pitchFamily="34" charset="0"/>
              </a:rPr>
              <a:t> $-5, %</a:t>
            </a:r>
            <a:r>
              <a:rPr lang="en-US" dirty="0" err="1">
                <a:latin typeface="Source Code Pro" panose="020B0309030403020204" pitchFamily="34" charset="0"/>
                <a:ea typeface="Source Code Pro" panose="020B0309030403020204" pitchFamily="34" charset="0"/>
                <a:cs typeface="Calibri" panose="020F0502020204030204" pitchFamily="34" charset="0"/>
              </a:rPr>
              <a:t>rax</a:t>
            </a:r>
            <a:br>
              <a:rPr lang="en-US" dirty="0">
                <a:latin typeface="Source Code Pro" panose="020B0309030403020204" pitchFamily="34" charset="0"/>
                <a:ea typeface="Source Code Pro" panose="020B0309030403020204" pitchFamily="34" charset="0"/>
                <a:cs typeface="Calibri" panose="020F0502020204030204" pitchFamily="34" charset="0"/>
              </a:rPr>
            </a:br>
            <a:r>
              <a:rPr lang="en-US" dirty="0" err="1">
                <a:latin typeface="Source Code Pro" panose="020B0309030403020204" pitchFamily="34" charset="0"/>
                <a:ea typeface="Source Code Pro" panose="020B0309030403020204" pitchFamily="34" charset="0"/>
                <a:cs typeface="Calibri" panose="020F0502020204030204" pitchFamily="34" charset="0"/>
              </a:rPr>
              <a:t>jle</a:t>
            </a:r>
            <a:r>
              <a:rPr lang="en-US" dirty="0">
                <a:latin typeface="Source Code Pro" panose="020B0309030403020204" pitchFamily="34" charset="0"/>
                <a:ea typeface="Source Code Pro" panose="020B0309030403020204" pitchFamily="34" charset="0"/>
                <a:cs typeface="Calibri" panose="020F0502020204030204" pitchFamily="34" charset="0"/>
              </a:rPr>
              <a:t> 0x400472</a:t>
            </a:r>
          </a:p>
        </p:txBody>
      </p:sp>
      <p:sp>
        <p:nvSpPr>
          <p:cNvPr id="6" name="TextBox 5">
            <a:extLst>
              <a:ext uri="{FF2B5EF4-FFF2-40B4-BE49-F238E27FC236}">
                <a16:creationId xmlns:a16="http://schemas.microsoft.com/office/drawing/2014/main" id="{2C78BA01-F58B-9356-72C3-8E37D068B059}"/>
              </a:ext>
            </a:extLst>
          </p:cNvPr>
          <p:cNvSpPr txBox="1"/>
          <p:nvPr/>
        </p:nvSpPr>
        <p:spPr>
          <a:xfrm>
            <a:off x="8458200" y="2819400"/>
            <a:ext cx="1295400" cy="369332"/>
          </a:xfrm>
          <a:prstGeom prst="rect">
            <a:avLst/>
          </a:prstGeom>
          <a:noFill/>
        </p:spPr>
        <p:txBody>
          <a:bodyPr wrap="square" rtlCol="0">
            <a:spAutoFit/>
          </a:bodyPr>
          <a:lstStyle/>
          <a:p>
            <a:r>
              <a:rPr lang="en-US" b="1" dirty="0">
                <a:solidFill>
                  <a:schemeClr val="accent1"/>
                </a:solidFill>
                <a:latin typeface="Source Sans 3" panose="020B0303030403020204" pitchFamily="34" charset="0"/>
                <a:cs typeface="Calibri" panose="020F0502020204030204" pitchFamily="34" charset="0"/>
              </a:rPr>
              <a:t>Examples</a:t>
            </a:r>
            <a:r>
              <a:rPr lang="en-US" dirty="0">
                <a:latin typeface="Source Sans 3" panose="020B0303030403020204" pitchFamily="34" charset="0"/>
                <a:cs typeface="Calibri" panose="020F0502020204030204" pitchFamily="34" charset="0"/>
              </a:rPr>
              <a:t>:</a:t>
            </a:r>
            <a:endParaRPr lang="en-US" b="1" dirty="0">
              <a:solidFill>
                <a:schemeClr val="accent1"/>
              </a:solidFill>
              <a:latin typeface="Source Sans 3" panose="020B0303030403020204" pitchFamily="34" charset="0"/>
              <a:cs typeface="Calibri" panose="020F0502020204030204" pitchFamily="34" charset="0"/>
            </a:endParaRPr>
          </a:p>
        </p:txBody>
      </p:sp>
      <p:sp>
        <p:nvSpPr>
          <p:cNvPr id="10" name="Content Placeholder 2">
            <a:extLst>
              <a:ext uri="{FF2B5EF4-FFF2-40B4-BE49-F238E27FC236}">
                <a16:creationId xmlns:a16="http://schemas.microsoft.com/office/drawing/2014/main" id="{391A49A5-7686-1C8B-E7DA-6104902F4279}"/>
              </a:ext>
            </a:extLst>
          </p:cNvPr>
          <p:cNvSpPr txBox="1">
            <a:spLocks/>
          </p:cNvSpPr>
          <p:nvPr/>
        </p:nvSpPr>
        <p:spPr bwMode="auto">
          <a:xfrm>
            <a:off x="9220200" y="3533361"/>
            <a:ext cx="2971800" cy="279123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sz="1800" dirty="0">
                <a:latin typeface="Source Sans 3" panose="020B0303030403020204" pitchFamily="34" charset="0"/>
              </a:rPr>
              <a:t>Interpretation: jump to instruction at </a:t>
            </a:r>
            <a:r>
              <a:rPr lang="en-US" sz="1800" b="1" dirty="0">
                <a:latin typeface="Source Code Pro" panose="020B0309030403020204" pitchFamily="34" charset="0"/>
                <a:ea typeface="Source Code Pro" panose="020B0309030403020204" pitchFamily="34" charset="0"/>
                <a:cs typeface="Calibri" panose="020F0502020204030204" pitchFamily="34" charset="0"/>
              </a:rPr>
              <a:t>0x400472</a:t>
            </a:r>
            <a:r>
              <a:rPr lang="en-US" sz="1800" dirty="0">
                <a:latin typeface="Source Sans 3" panose="020B0303030403020204" pitchFamily="34" charset="0"/>
              </a:rPr>
              <a:t> if the </a:t>
            </a:r>
            <a:r>
              <a:rPr lang="en-US" sz="1800" b="1" dirty="0">
                <a:solidFill>
                  <a:schemeClr val="accent1"/>
                </a:solidFill>
                <a:latin typeface="Source Sans 3" panose="020B0303030403020204" pitchFamily="34" charset="0"/>
              </a:rPr>
              <a:t>signed value</a:t>
            </a:r>
            <a:r>
              <a:rPr lang="en-US" sz="1800" dirty="0">
                <a:latin typeface="Source Sans 3" panose="020B0303030403020204" pitchFamily="34" charset="0"/>
              </a:rPr>
              <a:t> in </a:t>
            </a:r>
            <a:r>
              <a:rPr lang="en-US" sz="1800" b="1" dirty="0">
                <a:latin typeface="Source Code Pro" panose="020B0309030403020204" pitchFamily="34" charset="0"/>
                <a:ea typeface="Source Code Pro" panose="020B0309030403020204" pitchFamily="34" charset="0"/>
                <a:cs typeface="Calibri" panose="020F0502020204030204" pitchFamily="34" charset="0"/>
              </a:rPr>
              <a:t>%</a:t>
            </a:r>
            <a:r>
              <a:rPr lang="en-US" sz="1800" b="1" dirty="0" err="1">
                <a:latin typeface="Source Code Pro" panose="020B0309030403020204" pitchFamily="34" charset="0"/>
                <a:ea typeface="Source Code Pro" panose="020B0309030403020204" pitchFamily="34" charset="0"/>
                <a:cs typeface="Calibri" panose="020F0502020204030204" pitchFamily="34" charset="0"/>
              </a:rPr>
              <a:t>rax</a:t>
            </a:r>
            <a:r>
              <a:rPr lang="en-US" sz="1800" dirty="0">
                <a:latin typeface="Source Sans 3" panose="020B0303030403020204" pitchFamily="34" charset="0"/>
              </a:rPr>
              <a:t> is less than or equal to </a:t>
            </a:r>
            <a:r>
              <a:rPr lang="en-US" sz="1800" b="1" dirty="0">
                <a:latin typeface="Source Code Pro" panose="020B0309030403020204" pitchFamily="34" charset="0"/>
                <a:ea typeface="Source Code Pro" panose="020B0309030403020204" pitchFamily="34" charset="0"/>
                <a:cs typeface="Calibri" panose="020F0502020204030204" pitchFamily="34" charset="0"/>
              </a:rPr>
              <a:t>-5</a:t>
            </a:r>
            <a:r>
              <a:rPr lang="en-US" sz="1800" dirty="0">
                <a:latin typeface="Source Sans 3" panose="020B0303030403020204" pitchFamily="34" charset="0"/>
                <a:ea typeface="Source Code Pro" panose="020B0309030403020204" pitchFamily="34" charset="0"/>
                <a:cs typeface="Calibri" panose="020F0502020204030204" pitchFamily="34" charset="0"/>
              </a:rPr>
              <a:t>.</a:t>
            </a:r>
            <a:br>
              <a:rPr lang="en-US" sz="1800" dirty="0">
                <a:latin typeface="Source Sans 3" panose="020B0303030403020204" pitchFamily="34" charset="0"/>
                <a:ea typeface="Source Code Pro" panose="020B0309030403020204" pitchFamily="34" charset="0"/>
                <a:cs typeface="Calibri" panose="020F0502020204030204" pitchFamily="34" charset="0"/>
              </a:rPr>
            </a:br>
            <a:r>
              <a:rPr lang="en-US" sz="1800" dirty="0">
                <a:latin typeface="Source Sans 3" panose="020B0303030403020204" pitchFamily="34" charset="0"/>
                <a:ea typeface="Source Code Pro" panose="020B0309030403020204" pitchFamily="34" charset="0"/>
                <a:cs typeface="Calibri" panose="020F0502020204030204" pitchFamily="34" charset="0"/>
              </a:rPr>
              <a:t>Note that </a:t>
            </a:r>
            <a:r>
              <a:rPr lang="en-US" sz="1800" b="1" dirty="0" err="1">
                <a:latin typeface="Source Code Pro" panose="020B0309030403020204" pitchFamily="34" charset="0"/>
                <a:ea typeface="Source Code Pro" panose="020B0309030403020204" pitchFamily="34" charset="0"/>
                <a:cs typeface="Calibri" panose="020F0502020204030204" pitchFamily="34" charset="0"/>
              </a:rPr>
              <a:t>cmp</a:t>
            </a:r>
            <a:r>
              <a:rPr lang="en-US" sz="1800" dirty="0">
                <a:latin typeface="Source Sans 3" panose="020B0303030403020204" pitchFamily="34" charset="0"/>
                <a:ea typeface="Source Code Pro" panose="020B0309030403020204" pitchFamily="34" charset="0"/>
                <a:cs typeface="Calibri" panose="020F0502020204030204" pitchFamily="34" charset="0"/>
              </a:rPr>
              <a:t> compares the </a:t>
            </a:r>
            <a:r>
              <a:rPr lang="en-US" sz="1800" b="1" dirty="0">
                <a:solidFill>
                  <a:schemeClr val="accent1"/>
                </a:solidFill>
                <a:latin typeface="Source Sans 3" panose="020B0303030403020204" pitchFamily="34" charset="0"/>
                <a:ea typeface="Source Code Pro" panose="020B0309030403020204" pitchFamily="34" charset="0"/>
                <a:cs typeface="Calibri" panose="020F0502020204030204" pitchFamily="34" charset="0"/>
              </a:rPr>
              <a:t>second argument to the first</a:t>
            </a:r>
            <a:r>
              <a:rPr lang="en-US" sz="1800" dirty="0">
                <a:latin typeface="Source Sans 3" panose="020B0303030403020204" pitchFamily="34" charset="0"/>
                <a:ea typeface="Source Code Pro" panose="020B0309030403020204" pitchFamily="34" charset="0"/>
                <a:cs typeface="Calibri" panose="020F0502020204030204" pitchFamily="34" charset="0"/>
              </a:rPr>
              <a:t>. It’s important we read </a:t>
            </a:r>
            <a:r>
              <a:rPr lang="en-US" sz="1800" b="1" dirty="0" err="1">
                <a:latin typeface="Source Code Pro" panose="020B0309030403020204" pitchFamily="34" charset="0"/>
                <a:ea typeface="Source Code Pro" panose="020B0309030403020204" pitchFamily="34" charset="0"/>
                <a:cs typeface="Calibri" panose="020F0502020204030204" pitchFamily="34" charset="0"/>
              </a:rPr>
              <a:t>cmp</a:t>
            </a:r>
            <a:r>
              <a:rPr lang="en-US" sz="1800" dirty="0">
                <a:latin typeface="Source Sans 3" panose="020B0303030403020204" pitchFamily="34" charset="0"/>
                <a:ea typeface="Source Code Pro" panose="020B0309030403020204" pitchFamily="34" charset="0"/>
                <a:cs typeface="Calibri" panose="020F0502020204030204" pitchFamily="34" charset="0"/>
              </a:rPr>
              <a:t> instructions that way if we’re to properly interpret how the conditional jump acts on </a:t>
            </a:r>
            <a:r>
              <a:rPr lang="en-US" sz="1800" b="1" dirty="0" err="1">
                <a:latin typeface="Source Code Pro" panose="020B0309030403020204" pitchFamily="34" charset="0"/>
                <a:ea typeface="Source Code Pro" panose="020B0309030403020204" pitchFamily="34" charset="0"/>
                <a:cs typeface="Calibri" panose="020F0502020204030204" pitchFamily="34" charset="0"/>
              </a:rPr>
              <a:t>cmp</a:t>
            </a:r>
            <a:r>
              <a:rPr lang="en-US" sz="1800" dirty="0" err="1">
                <a:latin typeface="Source Sans 3" panose="020B0303030403020204" pitchFamily="34" charset="0"/>
                <a:ea typeface="Source Code Pro" panose="020B0309030403020204" pitchFamily="34" charset="0"/>
                <a:cs typeface="Calibri" panose="020F0502020204030204" pitchFamily="34" charset="0"/>
              </a:rPr>
              <a:t>’s</a:t>
            </a:r>
            <a:r>
              <a:rPr lang="en-US" sz="1800" dirty="0">
                <a:latin typeface="Source Sans 3" panose="020B0303030403020204" pitchFamily="34" charset="0"/>
                <a:ea typeface="Source Code Pro" panose="020B0309030403020204" pitchFamily="34" charset="0"/>
                <a:cs typeface="Calibri" panose="020F0502020204030204" pitchFamily="34" charset="0"/>
              </a:rPr>
              <a:t> result.</a:t>
            </a:r>
          </a:p>
        </p:txBody>
      </p:sp>
    </p:spTree>
    <p:extLst>
      <p:ext uri="{BB962C8B-B14F-4D97-AF65-F5344CB8AC3E}">
        <p14:creationId xmlns:p14="http://schemas.microsoft.com/office/powerpoint/2010/main" val="3993429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ssolv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dissolv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dissolve">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dissolve">
                                      <p:cBhvr>
                                        <p:cTn id="47" dur="500"/>
                                        <p:tgtEl>
                                          <p:spTgt spid="6"/>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dissolve">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0">
                                            <p:txEl>
                                              <p:pRg st="0" end="0"/>
                                            </p:txEl>
                                          </p:spTgt>
                                        </p:tgtEl>
                                        <p:attrNameLst>
                                          <p:attrName>style.visibility</p:attrName>
                                        </p:attrNameLst>
                                      </p:cBhvr>
                                      <p:to>
                                        <p:strVal val="visible"/>
                                      </p:to>
                                    </p:set>
                                    <p:animEffect transition="in" filter="dissolve">
                                      <p:cBhvr>
                                        <p:cTn id="55"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animBg="1"/>
      <p:bldP spid="8" grpId="0" animBg="1"/>
      <p:bldP spid="9" grpId="0" animBg="1"/>
      <p:bldP spid="4" grpId="0" animBg="1"/>
      <p:bldP spid="5" grpId="0" animBg="1"/>
      <p:bldP spid="6" grpId="0"/>
      <p:bldP spid="10" grpId="0"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52CA4-1E82-524F-9793-97C40E2E6337}"/>
              </a:ext>
            </a:extLst>
          </p:cNvPr>
          <p:cNvSpPr>
            <a:spLocks noGrp="1"/>
          </p:cNvSpPr>
          <p:nvPr>
            <p:ph type="title"/>
          </p:nvPr>
        </p:nvSpPr>
        <p:spPr>
          <a:xfrm>
            <a:off x="304800" y="0"/>
            <a:ext cx="11658600" cy="1143000"/>
          </a:xfrm>
        </p:spPr>
        <p:txBody>
          <a:bodyPr/>
          <a:lstStyle/>
          <a:p>
            <a:r>
              <a:rPr lang="en-US" dirty="0">
                <a:latin typeface="Source Sans 3" panose="020B0303030403020204" pitchFamily="34" charset="0"/>
              </a:rPr>
              <a:t>Control Flow in Assembly: Conditional Jumps</a:t>
            </a:r>
            <a:endParaRPr lang="en-US" dirty="0"/>
          </a:p>
        </p:txBody>
      </p:sp>
      <p:sp>
        <p:nvSpPr>
          <p:cNvPr id="3" name="Content Placeholder 2">
            <a:extLst>
              <a:ext uri="{FF2B5EF4-FFF2-40B4-BE49-F238E27FC236}">
                <a16:creationId xmlns:a16="http://schemas.microsoft.com/office/drawing/2014/main" id="{0E4F1BDC-B492-6F47-A7F5-22B689390778}"/>
              </a:ext>
            </a:extLst>
          </p:cNvPr>
          <p:cNvSpPr>
            <a:spLocks noGrp="1"/>
          </p:cNvSpPr>
          <p:nvPr>
            <p:ph idx="1"/>
          </p:nvPr>
        </p:nvSpPr>
        <p:spPr/>
        <p:txBody>
          <a:bodyPr/>
          <a:lstStyle/>
          <a:p>
            <a:pPr marL="0" indent="0" algn="ctr">
              <a:buNone/>
            </a:pPr>
            <a:r>
              <a:rPr lang="en-US" dirty="0">
                <a:latin typeface="Source Sans 3" panose="020B0303030403020204" pitchFamily="34" charset="0"/>
              </a:rPr>
              <a:t> Here’s the full list of </a:t>
            </a:r>
            <a:r>
              <a:rPr lang="en-US" b="1" dirty="0">
                <a:solidFill>
                  <a:schemeClr val="accent1"/>
                </a:solidFill>
                <a:latin typeface="Source Sans 3" panose="020B0303030403020204" pitchFamily="34" charset="0"/>
              </a:rPr>
              <a:t>conditional jump instructions</a:t>
            </a:r>
            <a:r>
              <a:rPr lang="en-US" dirty="0">
                <a:latin typeface="Source Sans 3" panose="020B0303030403020204" pitchFamily="34" charset="0"/>
              </a:rPr>
              <a:t> that branch </a:t>
            </a:r>
            <a:r>
              <a:rPr lang="en-US" b="1" dirty="0">
                <a:solidFill>
                  <a:schemeClr val="accent1"/>
                </a:solidFill>
                <a:latin typeface="Source Sans 3" panose="020B0303030403020204" pitchFamily="34" charset="0"/>
              </a:rPr>
              <a:t>if and only if certain conditions</a:t>
            </a:r>
            <a:r>
              <a:rPr lang="en-US" dirty="0">
                <a:latin typeface="Source Sans 3" panose="020B0303030403020204" pitchFamily="34" charset="0"/>
              </a:rPr>
              <a:t> are met.  The </a:t>
            </a:r>
            <a:r>
              <a:rPr lang="en-US" b="1" dirty="0">
                <a:solidFill>
                  <a:schemeClr val="accent1"/>
                </a:solidFill>
                <a:latin typeface="Source Sans 3" panose="020B0303030403020204" pitchFamily="34" charset="0"/>
              </a:rPr>
              <a:t>label</a:t>
            </a:r>
            <a:r>
              <a:rPr lang="en-US" dirty="0">
                <a:latin typeface="Source Sans 3" panose="020B0303030403020204" pitchFamily="34" charset="0"/>
              </a:rPr>
              <a:t> is encoded into the instruction.</a:t>
            </a:r>
          </a:p>
        </p:txBody>
      </p:sp>
      <p:sp>
        <p:nvSpPr>
          <p:cNvPr id="6" name="Rectangle 5">
            <a:extLst>
              <a:ext uri="{FF2B5EF4-FFF2-40B4-BE49-F238E27FC236}">
                <a16:creationId xmlns:a16="http://schemas.microsoft.com/office/drawing/2014/main" id="{4400807D-99B8-194D-B3EC-FC6CCF493481}"/>
              </a:ext>
            </a:extLst>
          </p:cNvPr>
          <p:cNvSpPr/>
          <p:nvPr/>
        </p:nvSpPr>
        <p:spPr>
          <a:xfrm>
            <a:off x="2209800" y="2667000"/>
            <a:ext cx="4648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3">
            <a:extLst>
              <a:ext uri="{FF2B5EF4-FFF2-40B4-BE49-F238E27FC236}">
                <a16:creationId xmlns:a16="http://schemas.microsoft.com/office/drawing/2014/main" id="{C70A06B3-9266-1D47-915A-1A78F3238194}"/>
              </a:ext>
            </a:extLst>
          </p:cNvPr>
          <p:cNvGraphicFramePr>
            <a:graphicFrameLocks/>
          </p:cNvGraphicFramePr>
          <p:nvPr>
            <p:extLst>
              <p:ext uri="{D42A27DB-BD31-4B8C-83A1-F6EECF244321}">
                <p14:modId xmlns:p14="http://schemas.microsoft.com/office/powerpoint/2010/main" val="430510695"/>
              </p:ext>
            </p:extLst>
          </p:nvPr>
        </p:nvGraphicFramePr>
        <p:xfrm>
          <a:off x="1562100" y="2266902"/>
          <a:ext cx="9067800" cy="4358640"/>
        </p:xfrm>
        <a:graphic>
          <a:graphicData uri="http://schemas.openxmlformats.org/drawingml/2006/table">
            <a:tbl>
              <a:tblPr firstRow="1" bandRow="1">
                <a:tableStyleId>{7E9639D4-E3E2-4D34-9284-5A2195B3D0D7}</a:tableStyleId>
              </a:tblPr>
              <a:tblGrid>
                <a:gridCol w="3022600">
                  <a:extLst>
                    <a:ext uri="{9D8B030D-6E8A-4147-A177-3AD203B41FA5}">
                      <a16:colId xmlns:a16="http://schemas.microsoft.com/office/drawing/2014/main" val="3231654358"/>
                    </a:ext>
                  </a:extLst>
                </a:gridCol>
                <a:gridCol w="1940182">
                  <a:extLst>
                    <a:ext uri="{9D8B030D-6E8A-4147-A177-3AD203B41FA5}">
                      <a16:colId xmlns:a16="http://schemas.microsoft.com/office/drawing/2014/main" val="1224624564"/>
                    </a:ext>
                  </a:extLst>
                </a:gridCol>
                <a:gridCol w="4105018">
                  <a:extLst>
                    <a:ext uri="{9D8B030D-6E8A-4147-A177-3AD203B41FA5}">
                      <a16:colId xmlns:a16="http://schemas.microsoft.com/office/drawing/2014/main" val="4198587295"/>
                    </a:ext>
                  </a:extLst>
                </a:gridCol>
              </a:tblGrid>
              <a:tr h="261425">
                <a:tc>
                  <a:txBody>
                    <a:bodyPr/>
                    <a:lstStyle/>
                    <a:p>
                      <a:r>
                        <a:rPr lang="en-US" sz="1600" dirty="0"/>
                        <a:t>Instruction</a:t>
                      </a:r>
                    </a:p>
                  </a:txBody>
                  <a:tcPr/>
                </a:tc>
                <a:tc>
                  <a:txBody>
                    <a:bodyPr/>
                    <a:lstStyle/>
                    <a:p>
                      <a:r>
                        <a:rPr lang="en-US" sz="1600" dirty="0"/>
                        <a:t>Synonym</a:t>
                      </a:r>
                    </a:p>
                  </a:txBody>
                  <a:tcPr/>
                </a:tc>
                <a:tc>
                  <a:txBody>
                    <a:bodyPr/>
                    <a:lstStyle/>
                    <a:p>
                      <a:r>
                        <a:rPr lang="en-US" sz="1600" dirty="0"/>
                        <a:t>Condition Tested</a:t>
                      </a:r>
                    </a:p>
                  </a:txBody>
                  <a:tcPr/>
                </a:tc>
                <a:extLst>
                  <a:ext uri="{0D108BD9-81ED-4DB2-BD59-A6C34878D82A}">
                    <a16:rowId xmlns:a16="http://schemas.microsoft.com/office/drawing/2014/main" val="309108804"/>
                  </a:ext>
                </a:extLst>
              </a:tr>
              <a:tr h="261425">
                <a:tc>
                  <a:txBody>
                    <a:bodyPr/>
                    <a:lstStyle/>
                    <a:p>
                      <a:r>
                        <a:rPr lang="en-US" sz="1600" b="0" dirty="0">
                          <a:latin typeface="Source Code Pro" panose="020B0309030403020204" pitchFamily="34" charset="0"/>
                          <a:ea typeface="Source Code Pro" panose="020B0309030403020204" pitchFamily="34" charset="0"/>
                          <a:cs typeface="Consolas" panose="020B0609020204030204" pitchFamily="49" charset="0"/>
                        </a:rPr>
                        <a:t>je</a:t>
                      </a:r>
                      <a:r>
                        <a:rPr lang="en-US" sz="1600" dirty="0">
                          <a:latin typeface="Consolas" panose="020B0609020204030204" pitchFamily="49" charset="0"/>
                          <a:cs typeface="Consolas" panose="020B0609020204030204" pitchFamily="49" charset="0"/>
                        </a:rPr>
                        <a:t> </a:t>
                      </a:r>
                      <a:r>
                        <a:rPr lang="en-US" sz="1600" i="1" dirty="0">
                          <a:latin typeface="Palatino" pitchFamily="2" charset="77"/>
                          <a:ea typeface="Palatino" pitchFamily="2" charset="77"/>
                          <a:cs typeface="Consolas" panose="020B0609020204030204" pitchFamily="49" charset="0"/>
                        </a:rPr>
                        <a:t>Label</a:t>
                      </a:r>
                      <a:endParaRPr lang="en-US" sz="1600" dirty="0">
                        <a:latin typeface="Palatino" pitchFamily="2" charset="77"/>
                        <a:ea typeface="Palatino" pitchFamily="2" charset="77"/>
                        <a:cs typeface="Consolas" panose="020B0609020204030204" pitchFamily="49" charset="0"/>
                      </a:endParaRPr>
                    </a:p>
                  </a:txBody>
                  <a:tcPr/>
                </a:tc>
                <a:tc>
                  <a:txBody>
                    <a:bodyPr/>
                    <a:lstStyle/>
                    <a:p>
                      <a:r>
                        <a:rPr lang="en-US" sz="1600" dirty="0" err="1">
                          <a:latin typeface="Source Code Pro" panose="020B0309030403020204" pitchFamily="34" charset="0"/>
                          <a:ea typeface="Source Code Pro" panose="020B0309030403020204" pitchFamily="34" charset="0"/>
                          <a:cs typeface="Consolas" panose="020B0609020204030204" pitchFamily="49" charset="0"/>
                        </a:rPr>
                        <a:t>jz</a:t>
                      </a:r>
                      <a:endParaRPr lang="en-US" sz="1600"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sz="1600" dirty="0">
                          <a:latin typeface="Source Sans 3" panose="020B0303030403020204" pitchFamily="34" charset="0"/>
                        </a:rPr>
                        <a:t>Equal / zero </a:t>
                      </a:r>
                    </a:p>
                  </a:txBody>
                  <a:tcPr/>
                </a:tc>
                <a:extLst>
                  <a:ext uri="{0D108BD9-81ED-4DB2-BD59-A6C34878D82A}">
                    <a16:rowId xmlns:a16="http://schemas.microsoft.com/office/drawing/2014/main" val="1578506649"/>
                  </a:ext>
                </a:extLst>
              </a:tr>
              <a:tr h="261425">
                <a:tc>
                  <a:txBody>
                    <a:bodyPr/>
                    <a:lstStyle/>
                    <a:p>
                      <a:r>
                        <a:rPr lang="en-US" sz="1600" b="0" kern="1200" dirty="0" err="1">
                          <a:solidFill>
                            <a:schemeClr val="tx1"/>
                          </a:solidFill>
                          <a:latin typeface="Source Code Pro" panose="020B0309030403020204" pitchFamily="34" charset="0"/>
                          <a:ea typeface="Source Code Pro" panose="020B0309030403020204" pitchFamily="34" charset="0"/>
                          <a:cs typeface="Consolas" panose="020B0609020204030204" pitchFamily="49" charset="0"/>
                        </a:rPr>
                        <a:t>jne</a:t>
                      </a:r>
                      <a:r>
                        <a:rPr lang="en-US" sz="1600" dirty="0">
                          <a:latin typeface="Consolas" panose="020B0609020204030204" pitchFamily="49" charset="0"/>
                          <a:cs typeface="Consolas" panose="020B0609020204030204" pitchFamily="49" charset="0"/>
                        </a:rPr>
                        <a:t> </a:t>
                      </a:r>
                      <a:r>
                        <a:rPr lang="en-US" sz="1600" i="1" dirty="0">
                          <a:latin typeface="Palatino" pitchFamily="2" charset="77"/>
                          <a:ea typeface="Palatino" pitchFamily="2" charset="77"/>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Source Code Pro" panose="020B0309030403020204" pitchFamily="34" charset="0"/>
                          <a:ea typeface="Source Code Pro" panose="020B0309030403020204" pitchFamily="34" charset="0"/>
                          <a:cs typeface="Consolas" panose="020B0609020204030204" pitchFamily="49" charset="0"/>
                        </a:rPr>
                        <a:t>jnz</a:t>
                      </a:r>
                      <a:endParaRPr lang="en-US" sz="1600"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sz="1600" dirty="0">
                          <a:latin typeface="Source Sans 3" panose="020B0303030403020204" pitchFamily="34" charset="0"/>
                        </a:rPr>
                        <a:t>Not equal / not zero</a:t>
                      </a:r>
                    </a:p>
                  </a:txBody>
                  <a:tcPr/>
                </a:tc>
                <a:extLst>
                  <a:ext uri="{0D108BD9-81ED-4DB2-BD59-A6C34878D82A}">
                    <a16:rowId xmlns:a16="http://schemas.microsoft.com/office/drawing/2014/main" val="850718582"/>
                  </a:ext>
                </a:extLst>
              </a:tr>
              <a:tr h="261425">
                <a:tc>
                  <a:txBody>
                    <a:bodyPr/>
                    <a:lstStyle/>
                    <a:p>
                      <a:r>
                        <a:rPr lang="en-US" sz="1600" b="0" kern="1200" dirty="0" err="1">
                          <a:solidFill>
                            <a:schemeClr val="tx1"/>
                          </a:solidFill>
                          <a:latin typeface="Source Code Pro" panose="020B0309030403020204" pitchFamily="34" charset="0"/>
                          <a:ea typeface="Source Code Pro" panose="020B0309030403020204" pitchFamily="34" charset="0"/>
                          <a:cs typeface="Consolas" panose="020B0609020204030204" pitchFamily="49" charset="0"/>
                        </a:rPr>
                        <a:t>js</a:t>
                      </a:r>
                      <a:r>
                        <a:rPr lang="en-US" sz="1600" dirty="0">
                          <a:latin typeface="Consolas" panose="020B0609020204030204" pitchFamily="49" charset="0"/>
                          <a:cs typeface="Consolas" panose="020B0609020204030204" pitchFamily="49" charset="0"/>
                        </a:rPr>
                        <a:t> </a:t>
                      </a:r>
                      <a:r>
                        <a:rPr lang="en-US" sz="1600" i="1" dirty="0">
                          <a:latin typeface="Palatino" pitchFamily="2" charset="77"/>
                          <a:ea typeface="Palatino" pitchFamily="2" charset="77"/>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endParaRPr lang="en-US" sz="1600" dirty="0">
                        <a:latin typeface="Source Code Pro" panose="020B0309030403020204" pitchFamily="34" charset="0"/>
                        <a:ea typeface="Source Code Pro" panose="020B0309030403020204" pitchFamily="34" charset="0"/>
                      </a:endParaRPr>
                    </a:p>
                  </a:txBody>
                  <a:tcPr/>
                </a:tc>
                <a:tc>
                  <a:txBody>
                    <a:bodyPr/>
                    <a:lstStyle/>
                    <a:p>
                      <a:r>
                        <a:rPr lang="en-US" sz="1600" dirty="0">
                          <a:latin typeface="Source Sans 3" panose="020B0303030403020204" pitchFamily="34" charset="0"/>
                        </a:rPr>
                        <a:t>Negative</a:t>
                      </a:r>
                    </a:p>
                  </a:txBody>
                  <a:tcPr/>
                </a:tc>
                <a:extLst>
                  <a:ext uri="{0D108BD9-81ED-4DB2-BD59-A6C34878D82A}">
                    <a16:rowId xmlns:a16="http://schemas.microsoft.com/office/drawing/2014/main" val="893394719"/>
                  </a:ext>
                </a:extLst>
              </a:tr>
              <a:tr h="261425">
                <a:tc>
                  <a:txBody>
                    <a:bodyPr/>
                    <a:lstStyle/>
                    <a:p>
                      <a:r>
                        <a:rPr lang="en-US" sz="1600" b="0" kern="1200" dirty="0" err="1">
                          <a:solidFill>
                            <a:schemeClr val="tx1"/>
                          </a:solidFill>
                          <a:latin typeface="Source Code Pro" panose="020B0309030403020204" pitchFamily="34" charset="0"/>
                          <a:ea typeface="Source Code Pro" panose="020B0309030403020204" pitchFamily="34" charset="0"/>
                          <a:cs typeface="Consolas" panose="020B0609020204030204" pitchFamily="49" charset="0"/>
                        </a:rPr>
                        <a:t>jns</a:t>
                      </a:r>
                      <a:r>
                        <a:rPr lang="en-US" sz="1600" i="0" dirty="0">
                          <a:latin typeface="Consolas" panose="020B0609020204030204" pitchFamily="49" charset="0"/>
                          <a:cs typeface="Consolas" panose="020B0609020204030204" pitchFamily="49" charset="0"/>
                        </a:rPr>
                        <a:t> </a:t>
                      </a:r>
                      <a:r>
                        <a:rPr lang="en-US" sz="1600" i="1" dirty="0">
                          <a:latin typeface="Palatino" pitchFamily="2" charset="77"/>
                          <a:ea typeface="Palatino" pitchFamily="2" charset="77"/>
                          <a:cs typeface="Consolas" panose="020B0609020204030204" pitchFamily="49" charset="0"/>
                        </a:rPr>
                        <a:t>Label</a:t>
                      </a:r>
                      <a:endParaRPr lang="en-US" sz="1600" i="0" dirty="0">
                        <a:latin typeface="Consolas" panose="020B0609020204030204" pitchFamily="49" charset="0"/>
                        <a:cs typeface="Consolas" panose="020B0609020204030204" pitchFamily="49" charset="0"/>
                      </a:endParaRPr>
                    </a:p>
                  </a:txBody>
                  <a:tcPr/>
                </a:tc>
                <a:tc>
                  <a:txBody>
                    <a:bodyPr/>
                    <a:lstStyle/>
                    <a:p>
                      <a:endParaRPr lang="en-US" sz="1600" dirty="0">
                        <a:latin typeface="Source Code Pro" panose="020B0309030403020204" pitchFamily="34" charset="0"/>
                        <a:ea typeface="Source Code Pro" panose="020B0309030403020204" pitchFamily="34" charset="0"/>
                      </a:endParaRPr>
                    </a:p>
                  </a:txBody>
                  <a:tcPr/>
                </a:tc>
                <a:tc>
                  <a:txBody>
                    <a:bodyPr/>
                    <a:lstStyle/>
                    <a:p>
                      <a:r>
                        <a:rPr lang="en-US" sz="1600" dirty="0">
                          <a:latin typeface="Source Sans 3" panose="020B0303030403020204" pitchFamily="34" charset="0"/>
                        </a:rPr>
                        <a:t>Nonnegative</a:t>
                      </a:r>
                    </a:p>
                  </a:txBody>
                  <a:tcPr/>
                </a:tc>
                <a:extLst>
                  <a:ext uri="{0D108BD9-81ED-4DB2-BD59-A6C34878D82A}">
                    <a16:rowId xmlns:a16="http://schemas.microsoft.com/office/drawing/2014/main" val="1833998801"/>
                  </a:ext>
                </a:extLst>
              </a:tr>
              <a:tr h="261425">
                <a:tc>
                  <a:txBody>
                    <a:bodyPr/>
                    <a:lstStyle/>
                    <a:p>
                      <a:r>
                        <a:rPr lang="en-US" sz="1600" b="0" kern="1200" dirty="0" err="1">
                          <a:solidFill>
                            <a:schemeClr val="tx1"/>
                          </a:solidFill>
                          <a:latin typeface="Source Code Pro" panose="020B0309030403020204" pitchFamily="34" charset="0"/>
                          <a:ea typeface="Source Code Pro" panose="020B0309030403020204" pitchFamily="34" charset="0"/>
                          <a:cs typeface="Consolas" panose="020B0609020204030204" pitchFamily="49" charset="0"/>
                        </a:rPr>
                        <a:t>jg</a:t>
                      </a:r>
                      <a:r>
                        <a:rPr lang="en-US" sz="1600" i="1" dirty="0">
                          <a:latin typeface="Consolas" panose="020B0609020204030204" pitchFamily="49" charset="0"/>
                          <a:cs typeface="Consolas" panose="020B0609020204030204" pitchFamily="49" charset="0"/>
                        </a:rPr>
                        <a:t> </a:t>
                      </a:r>
                      <a:r>
                        <a:rPr lang="en-US" sz="1600" i="1" dirty="0">
                          <a:latin typeface="Palatino" pitchFamily="2" charset="77"/>
                          <a:ea typeface="Palatino" pitchFamily="2" charset="77"/>
                          <a:cs typeface="Consolas" panose="020B0609020204030204" pitchFamily="49" charset="0"/>
                        </a:rPr>
                        <a:t>Label</a:t>
                      </a:r>
                      <a:endParaRPr lang="en-US" sz="1600" i="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Source Code Pro" panose="020B0309030403020204" pitchFamily="34" charset="0"/>
                          <a:ea typeface="Source Code Pro" panose="020B0309030403020204" pitchFamily="34" charset="0"/>
                          <a:cs typeface="Consolas" panose="020B0609020204030204" pitchFamily="49" charset="0"/>
                        </a:rPr>
                        <a:t>jnle</a:t>
                      </a:r>
                      <a:endParaRPr lang="en-US" sz="1600"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sz="1600" dirty="0">
                          <a:latin typeface="Source Sans 3" panose="020B0303030403020204" pitchFamily="34" charset="0"/>
                        </a:rPr>
                        <a:t>Greater (signed </a:t>
                      </a:r>
                      <a:r>
                        <a:rPr lang="en-US" sz="1600" b="1" dirty="0">
                          <a:latin typeface="Source Code Pro" panose="020B0309030403020204" pitchFamily="34" charset="0"/>
                          <a:ea typeface="Source Code Pro" panose="020B0309030403020204" pitchFamily="34" charset="0"/>
                        </a:rPr>
                        <a:t>&gt;</a:t>
                      </a:r>
                      <a:r>
                        <a:rPr lang="en-US" sz="1600" dirty="0">
                          <a:latin typeface="Source Sans 3" panose="020B0303030403020204" pitchFamily="34" charset="0"/>
                        </a:rPr>
                        <a:t>)</a:t>
                      </a:r>
                    </a:p>
                  </a:txBody>
                  <a:tcPr/>
                </a:tc>
                <a:extLst>
                  <a:ext uri="{0D108BD9-81ED-4DB2-BD59-A6C34878D82A}">
                    <a16:rowId xmlns:a16="http://schemas.microsoft.com/office/drawing/2014/main" val="263179765"/>
                  </a:ext>
                </a:extLst>
              </a:tr>
              <a:tr h="261425">
                <a:tc>
                  <a:txBody>
                    <a:bodyPr/>
                    <a:lstStyle/>
                    <a:p>
                      <a:r>
                        <a:rPr lang="en-US" sz="1600" b="0" kern="1200" dirty="0" err="1">
                          <a:solidFill>
                            <a:schemeClr val="tx1"/>
                          </a:solidFill>
                          <a:latin typeface="Source Code Pro" panose="020B0309030403020204" pitchFamily="34" charset="0"/>
                          <a:ea typeface="Source Code Pro" panose="020B0309030403020204" pitchFamily="34" charset="0"/>
                          <a:cs typeface="Consolas" panose="020B0609020204030204" pitchFamily="49" charset="0"/>
                        </a:rPr>
                        <a:t>jge</a:t>
                      </a:r>
                      <a:r>
                        <a:rPr lang="en-US" sz="1600" dirty="0">
                          <a:latin typeface="Consolas" panose="020B0609020204030204" pitchFamily="49" charset="0"/>
                          <a:cs typeface="Consolas" panose="020B0609020204030204" pitchFamily="49" charset="0"/>
                        </a:rPr>
                        <a:t> </a:t>
                      </a:r>
                      <a:r>
                        <a:rPr lang="en-US" sz="1600" i="1" dirty="0">
                          <a:latin typeface="Palatino" pitchFamily="2" charset="77"/>
                          <a:ea typeface="Palatino" pitchFamily="2" charset="77"/>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Source Code Pro" panose="020B0309030403020204" pitchFamily="34" charset="0"/>
                          <a:ea typeface="Source Code Pro" panose="020B0309030403020204" pitchFamily="34" charset="0"/>
                          <a:cs typeface="Consolas" panose="020B0609020204030204" pitchFamily="49" charset="0"/>
                        </a:rPr>
                        <a:t>jnl</a:t>
                      </a:r>
                      <a:endParaRPr lang="en-US" sz="1600"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sz="1600" dirty="0">
                          <a:latin typeface="Source Sans 3" panose="020B0303030403020204" pitchFamily="34" charset="0"/>
                        </a:rPr>
                        <a:t>Greater or equal (signed </a:t>
                      </a:r>
                      <a:r>
                        <a:rPr lang="en-US" sz="1600" b="1" dirty="0">
                          <a:latin typeface="Source Code Pro" panose="020B0309030403020204" pitchFamily="34" charset="0"/>
                          <a:ea typeface="Source Code Pro" panose="020B0309030403020204" pitchFamily="34" charset="0"/>
                        </a:rPr>
                        <a:t>&gt;=</a:t>
                      </a:r>
                      <a:r>
                        <a:rPr lang="en-US" sz="1600" dirty="0">
                          <a:latin typeface="Source Sans 3" panose="020B0303030403020204" pitchFamily="34" charset="0"/>
                        </a:rPr>
                        <a:t>)</a:t>
                      </a:r>
                    </a:p>
                  </a:txBody>
                  <a:tcPr/>
                </a:tc>
                <a:extLst>
                  <a:ext uri="{0D108BD9-81ED-4DB2-BD59-A6C34878D82A}">
                    <a16:rowId xmlns:a16="http://schemas.microsoft.com/office/drawing/2014/main" val="2246496874"/>
                  </a:ext>
                </a:extLst>
              </a:tr>
              <a:tr h="261425">
                <a:tc>
                  <a:txBody>
                    <a:bodyPr/>
                    <a:lstStyle/>
                    <a:p>
                      <a:r>
                        <a:rPr lang="en-US" sz="1600" b="0" kern="1200" dirty="0" err="1">
                          <a:solidFill>
                            <a:schemeClr val="tx1"/>
                          </a:solidFill>
                          <a:latin typeface="Source Code Pro" panose="020B0309030403020204" pitchFamily="34" charset="0"/>
                          <a:ea typeface="Source Code Pro" panose="020B0309030403020204" pitchFamily="34" charset="0"/>
                          <a:cs typeface="Consolas" panose="020B0609020204030204" pitchFamily="49" charset="0"/>
                        </a:rPr>
                        <a:t>jl</a:t>
                      </a:r>
                      <a:r>
                        <a:rPr lang="en-US" sz="1600" dirty="0">
                          <a:latin typeface="Consolas" panose="020B0609020204030204" pitchFamily="49" charset="0"/>
                          <a:cs typeface="Consolas" panose="020B0609020204030204" pitchFamily="49" charset="0"/>
                        </a:rPr>
                        <a:t> </a:t>
                      </a:r>
                      <a:r>
                        <a:rPr lang="en-US" sz="1600" i="1" dirty="0">
                          <a:latin typeface="Palatino" pitchFamily="2" charset="77"/>
                          <a:ea typeface="Palatino" pitchFamily="2" charset="77"/>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Source Code Pro" panose="020B0309030403020204" pitchFamily="34" charset="0"/>
                          <a:ea typeface="Source Code Pro" panose="020B0309030403020204" pitchFamily="34" charset="0"/>
                          <a:cs typeface="Consolas" panose="020B0609020204030204" pitchFamily="49" charset="0"/>
                        </a:rPr>
                        <a:t>jnge</a:t>
                      </a:r>
                      <a:endParaRPr lang="en-US" sz="1600"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sz="1600" dirty="0">
                          <a:latin typeface="Source Sans 3" panose="020B0303030403020204" pitchFamily="34" charset="0"/>
                        </a:rPr>
                        <a:t>Less (signed </a:t>
                      </a:r>
                      <a:r>
                        <a:rPr lang="en-US" sz="1600" b="1" kern="1200" dirty="0">
                          <a:solidFill>
                            <a:schemeClr val="tx1"/>
                          </a:solidFill>
                          <a:latin typeface="Source Code Pro" panose="020B0309030403020204" pitchFamily="34" charset="0"/>
                          <a:ea typeface="Source Code Pro" panose="020B0309030403020204" pitchFamily="34" charset="0"/>
                          <a:cs typeface="+mn-cs"/>
                        </a:rPr>
                        <a:t>&lt;</a:t>
                      </a:r>
                      <a:r>
                        <a:rPr lang="en-US" sz="1600" dirty="0">
                          <a:latin typeface="Source Sans 3" panose="020B0303030403020204" pitchFamily="34" charset="0"/>
                        </a:rPr>
                        <a:t>)</a:t>
                      </a:r>
                    </a:p>
                  </a:txBody>
                  <a:tcPr/>
                </a:tc>
                <a:extLst>
                  <a:ext uri="{0D108BD9-81ED-4DB2-BD59-A6C34878D82A}">
                    <a16:rowId xmlns:a16="http://schemas.microsoft.com/office/drawing/2014/main" val="4122665798"/>
                  </a:ext>
                </a:extLst>
              </a:tr>
              <a:tr h="261425">
                <a:tc>
                  <a:txBody>
                    <a:bodyPr/>
                    <a:lstStyle/>
                    <a:p>
                      <a:r>
                        <a:rPr lang="en-US" sz="1600" b="0" kern="1200" dirty="0" err="1">
                          <a:solidFill>
                            <a:schemeClr val="tx1"/>
                          </a:solidFill>
                          <a:latin typeface="Source Code Pro" panose="020B0309030403020204" pitchFamily="34" charset="0"/>
                          <a:ea typeface="Source Code Pro" panose="020B0309030403020204" pitchFamily="34" charset="0"/>
                          <a:cs typeface="Consolas" panose="020B0609020204030204" pitchFamily="49" charset="0"/>
                        </a:rPr>
                        <a:t>jle</a:t>
                      </a:r>
                      <a:r>
                        <a:rPr lang="en-US" sz="1600" i="0" dirty="0">
                          <a:latin typeface="Consolas" panose="020B0609020204030204" pitchFamily="49" charset="0"/>
                          <a:cs typeface="Consolas" panose="020B0609020204030204" pitchFamily="49" charset="0"/>
                        </a:rPr>
                        <a:t> </a:t>
                      </a:r>
                      <a:r>
                        <a:rPr lang="en-US" sz="1600" i="1" dirty="0">
                          <a:latin typeface="Palatino" pitchFamily="2" charset="77"/>
                          <a:ea typeface="Palatino" pitchFamily="2" charset="77"/>
                          <a:cs typeface="Consolas" panose="020B0609020204030204" pitchFamily="49" charset="0"/>
                        </a:rPr>
                        <a:t>Label</a:t>
                      </a:r>
                      <a:endParaRPr lang="en-US" sz="1600" i="1"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Source Code Pro" panose="020B0309030403020204" pitchFamily="34" charset="0"/>
                          <a:ea typeface="Source Code Pro" panose="020B0309030403020204" pitchFamily="34" charset="0"/>
                          <a:cs typeface="Consolas" panose="020B0609020204030204" pitchFamily="49" charset="0"/>
                        </a:rPr>
                        <a:t>jng</a:t>
                      </a:r>
                      <a:endParaRPr lang="en-US" sz="1600"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sz="1600" dirty="0">
                          <a:latin typeface="Source Sans 3" panose="020B0303030403020204" pitchFamily="34" charset="0"/>
                        </a:rPr>
                        <a:t>Less or equal (signed </a:t>
                      </a:r>
                      <a:r>
                        <a:rPr lang="en-US" sz="1600" b="1" kern="1200" dirty="0">
                          <a:solidFill>
                            <a:schemeClr val="tx1"/>
                          </a:solidFill>
                          <a:latin typeface="Source Code Pro" panose="020B0309030403020204" pitchFamily="34" charset="0"/>
                          <a:ea typeface="Source Code Pro" panose="020B0309030403020204" pitchFamily="34" charset="0"/>
                          <a:cs typeface="+mn-cs"/>
                        </a:rPr>
                        <a:t>&lt;=</a:t>
                      </a:r>
                      <a:r>
                        <a:rPr lang="en-US" sz="1600" dirty="0">
                          <a:latin typeface="Source Sans 3" panose="020B0303030403020204" pitchFamily="34" charset="0"/>
                        </a:rPr>
                        <a:t>)</a:t>
                      </a:r>
                    </a:p>
                  </a:txBody>
                  <a:tcPr/>
                </a:tc>
                <a:extLst>
                  <a:ext uri="{0D108BD9-81ED-4DB2-BD59-A6C34878D82A}">
                    <a16:rowId xmlns:a16="http://schemas.microsoft.com/office/drawing/2014/main" val="2436167288"/>
                  </a:ext>
                </a:extLst>
              </a:tr>
              <a:tr h="261425">
                <a:tc>
                  <a:txBody>
                    <a:bodyPr/>
                    <a:lstStyle/>
                    <a:p>
                      <a:r>
                        <a:rPr lang="en-US" sz="1600" b="0" kern="1200" dirty="0">
                          <a:solidFill>
                            <a:schemeClr val="tx1"/>
                          </a:solidFill>
                          <a:latin typeface="Source Code Pro" panose="020B0309030403020204" pitchFamily="34" charset="0"/>
                          <a:ea typeface="Source Code Pro" panose="020B0309030403020204" pitchFamily="34" charset="0"/>
                          <a:cs typeface="Consolas" panose="020B0609020204030204" pitchFamily="49" charset="0"/>
                        </a:rPr>
                        <a:t>ja</a:t>
                      </a:r>
                      <a:r>
                        <a:rPr lang="en-US" sz="1600" i="0" dirty="0">
                          <a:latin typeface="Consolas" panose="020B0609020204030204" pitchFamily="49" charset="0"/>
                          <a:cs typeface="Consolas" panose="020B0609020204030204" pitchFamily="49" charset="0"/>
                        </a:rPr>
                        <a:t> </a:t>
                      </a:r>
                      <a:r>
                        <a:rPr lang="en-US" sz="1600" i="1" dirty="0">
                          <a:latin typeface="Palatino" pitchFamily="2" charset="77"/>
                          <a:ea typeface="Palatino" pitchFamily="2" charset="77"/>
                          <a:cs typeface="Consolas" panose="020B0609020204030204" pitchFamily="49" charset="0"/>
                        </a:rPr>
                        <a:t>Label</a:t>
                      </a:r>
                      <a:endParaRPr lang="en-US" sz="1600" i="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Source Code Pro" panose="020B0309030403020204" pitchFamily="34" charset="0"/>
                          <a:ea typeface="Source Code Pro" panose="020B0309030403020204" pitchFamily="34" charset="0"/>
                          <a:cs typeface="Consolas" panose="020B0609020204030204" pitchFamily="49" charset="0"/>
                        </a:rPr>
                        <a:t>jnbe</a:t>
                      </a:r>
                      <a:endParaRPr lang="en-US" sz="1600"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sz="1600" dirty="0">
                          <a:latin typeface="Source Sans 3" panose="020B0303030403020204" pitchFamily="34" charset="0"/>
                        </a:rPr>
                        <a:t>Above (unsigned </a:t>
                      </a:r>
                      <a:r>
                        <a:rPr lang="en-US" sz="1600" b="1" kern="1200" dirty="0">
                          <a:solidFill>
                            <a:schemeClr val="tx1"/>
                          </a:solidFill>
                          <a:latin typeface="Source Code Pro" panose="020B0309030403020204" pitchFamily="34" charset="0"/>
                          <a:ea typeface="Source Code Pro" panose="020B0309030403020204" pitchFamily="34" charset="0"/>
                          <a:cs typeface="+mn-cs"/>
                        </a:rPr>
                        <a:t>&gt;</a:t>
                      </a:r>
                      <a:r>
                        <a:rPr lang="en-US" sz="1600" dirty="0">
                          <a:latin typeface="Source Sans 3" panose="020B0303030403020204" pitchFamily="34" charset="0"/>
                        </a:rPr>
                        <a:t>)</a:t>
                      </a:r>
                    </a:p>
                  </a:txBody>
                  <a:tcPr/>
                </a:tc>
                <a:extLst>
                  <a:ext uri="{0D108BD9-81ED-4DB2-BD59-A6C34878D82A}">
                    <a16:rowId xmlns:a16="http://schemas.microsoft.com/office/drawing/2014/main" val="1192051391"/>
                  </a:ext>
                </a:extLst>
              </a:tr>
              <a:tr h="261425">
                <a:tc>
                  <a:txBody>
                    <a:bodyPr/>
                    <a:lstStyle/>
                    <a:p>
                      <a:r>
                        <a:rPr lang="en-US" sz="1600" b="0" kern="1200" dirty="0" err="1">
                          <a:solidFill>
                            <a:schemeClr val="tx1"/>
                          </a:solidFill>
                          <a:latin typeface="Source Code Pro" panose="020B0309030403020204" pitchFamily="34" charset="0"/>
                          <a:ea typeface="Source Code Pro" panose="020B0309030403020204" pitchFamily="34" charset="0"/>
                          <a:cs typeface="Consolas" panose="020B0609020204030204" pitchFamily="49" charset="0"/>
                        </a:rPr>
                        <a:t>jae</a:t>
                      </a:r>
                      <a:r>
                        <a:rPr lang="en-US" sz="1600" dirty="0">
                          <a:latin typeface="Consolas" panose="020B0609020204030204" pitchFamily="49" charset="0"/>
                          <a:cs typeface="Consolas" panose="020B0609020204030204" pitchFamily="49" charset="0"/>
                        </a:rPr>
                        <a:t> </a:t>
                      </a:r>
                      <a:r>
                        <a:rPr lang="en-US" sz="1600" i="1" dirty="0">
                          <a:latin typeface="Palatino" pitchFamily="2" charset="77"/>
                          <a:ea typeface="Palatino" pitchFamily="2" charset="77"/>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Source Code Pro" panose="020B0309030403020204" pitchFamily="34" charset="0"/>
                          <a:ea typeface="Source Code Pro" panose="020B0309030403020204" pitchFamily="34" charset="0"/>
                          <a:cs typeface="Consolas" panose="020B0609020204030204" pitchFamily="49" charset="0"/>
                        </a:rPr>
                        <a:t>jnb</a:t>
                      </a:r>
                      <a:endParaRPr lang="en-US" sz="1600"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sz="1600" dirty="0">
                          <a:latin typeface="Source Sans 3" panose="020B0303030403020204" pitchFamily="34" charset="0"/>
                        </a:rPr>
                        <a:t>Above or equal (unsigned </a:t>
                      </a:r>
                      <a:r>
                        <a:rPr lang="en-US" sz="1600" b="1" kern="1200" dirty="0">
                          <a:solidFill>
                            <a:schemeClr val="tx1"/>
                          </a:solidFill>
                          <a:latin typeface="Source Code Pro" panose="020B0309030403020204" pitchFamily="34" charset="0"/>
                          <a:ea typeface="Source Code Pro" panose="020B0309030403020204" pitchFamily="34" charset="0"/>
                          <a:cs typeface="+mn-cs"/>
                        </a:rPr>
                        <a:t>&gt;=</a:t>
                      </a:r>
                      <a:r>
                        <a:rPr lang="en-US" sz="1600" dirty="0">
                          <a:latin typeface="Source Sans 3" panose="020B0303030403020204" pitchFamily="34" charset="0"/>
                        </a:rPr>
                        <a:t>) </a:t>
                      </a:r>
                    </a:p>
                  </a:txBody>
                  <a:tcPr/>
                </a:tc>
                <a:extLst>
                  <a:ext uri="{0D108BD9-81ED-4DB2-BD59-A6C34878D82A}">
                    <a16:rowId xmlns:a16="http://schemas.microsoft.com/office/drawing/2014/main" val="3471406641"/>
                  </a:ext>
                </a:extLst>
              </a:tr>
              <a:tr h="261425">
                <a:tc>
                  <a:txBody>
                    <a:bodyPr/>
                    <a:lstStyle/>
                    <a:p>
                      <a:r>
                        <a:rPr lang="en-US" sz="1600" b="0" kern="1200" dirty="0" err="1">
                          <a:solidFill>
                            <a:schemeClr val="tx1"/>
                          </a:solidFill>
                          <a:latin typeface="Source Code Pro" panose="020B0309030403020204" pitchFamily="34" charset="0"/>
                          <a:ea typeface="Source Code Pro" panose="020B0309030403020204" pitchFamily="34" charset="0"/>
                          <a:cs typeface="Consolas" panose="020B0609020204030204" pitchFamily="49" charset="0"/>
                        </a:rPr>
                        <a:t>jb</a:t>
                      </a:r>
                      <a:r>
                        <a:rPr lang="en-US" sz="1600" dirty="0">
                          <a:latin typeface="Consolas" panose="020B0609020204030204" pitchFamily="49" charset="0"/>
                          <a:cs typeface="Consolas" panose="020B0609020204030204" pitchFamily="49" charset="0"/>
                        </a:rPr>
                        <a:t> </a:t>
                      </a:r>
                      <a:r>
                        <a:rPr lang="en-US" sz="1600" i="1" dirty="0">
                          <a:latin typeface="Palatino" pitchFamily="2" charset="77"/>
                          <a:ea typeface="Palatino" pitchFamily="2" charset="77"/>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Source Code Pro" panose="020B0309030403020204" pitchFamily="34" charset="0"/>
                          <a:ea typeface="Source Code Pro" panose="020B0309030403020204" pitchFamily="34" charset="0"/>
                          <a:cs typeface="Consolas" panose="020B0609020204030204" pitchFamily="49" charset="0"/>
                        </a:rPr>
                        <a:t>jnae</a:t>
                      </a:r>
                      <a:endParaRPr lang="en-US" sz="1600"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sz="1600" dirty="0">
                          <a:latin typeface="Source Sans 3" panose="020B0303030403020204" pitchFamily="34" charset="0"/>
                        </a:rPr>
                        <a:t>Below (unsigned </a:t>
                      </a:r>
                      <a:r>
                        <a:rPr lang="en-US" sz="1600" b="1" kern="1200" dirty="0">
                          <a:solidFill>
                            <a:schemeClr val="tx1"/>
                          </a:solidFill>
                          <a:latin typeface="Source Code Pro" panose="020B0309030403020204" pitchFamily="34" charset="0"/>
                          <a:ea typeface="Source Code Pro" panose="020B0309030403020204" pitchFamily="34" charset="0"/>
                          <a:cs typeface="+mn-cs"/>
                        </a:rPr>
                        <a:t>&lt;</a:t>
                      </a:r>
                      <a:r>
                        <a:rPr lang="en-US" sz="1600" dirty="0">
                          <a:latin typeface="Source Sans 3" panose="020B0303030403020204" pitchFamily="34" charset="0"/>
                        </a:rPr>
                        <a:t>)</a:t>
                      </a:r>
                    </a:p>
                  </a:txBody>
                  <a:tcPr/>
                </a:tc>
                <a:extLst>
                  <a:ext uri="{0D108BD9-81ED-4DB2-BD59-A6C34878D82A}">
                    <a16:rowId xmlns:a16="http://schemas.microsoft.com/office/drawing/2014/main" val="2805478896"/>
                  </a:ext>
                </a:extLst>
              </a:tr>
              <a:tr h="0">
                <a:tc>
                  <a:txBody>
                    <a:bodyPr/>
                    <a:lstStyle/>
                    <a:p>
                      <a:r>
                        <a:rPr lang="en-US" sz="1600" dirty="0" err="1">
                          <a:latin typeface="Consolas" panose="020B0609020204030204" pitchFamily="49" charset="0"/>
                          <a:cs typeface="Consolas" panose="020B0609020204030204" pitchFamily="49" charset="0"/>
                        </a:rPr>
                        <a:t>jbe</a:t>
                      </a:r>
                      <a:r>
                        <a:rPr lang="en-US" sz="1600" dirty="0">
                          <a:latin typeface="Consolas" panose="020B0609020204030204" pitchFamily="49" charset="0"/>
                          <a:cs typeface="Consolas" panose="020B0609020204030204" pitchFamily="49" charset="0"/>
                        </a:rPr>
                        <a:t> </a:t>
                      </a:r>
                      <a:r>
                        <a:rPr lang="en-US" sz="1600" i="1" dirty="0">
                          <a:latin typeface="Palatino" pitchFamily="2" charset="77"/>
                          <a:ea typeface="Palatino" pitchFamily="2" charset="77"/>
                          <a:cs typeface="Consolas" panose="020B0609020204030204" pitchFamily="49" charset="0"/>
                        </a:rPr>
                        <a:t>Label</a:t>
                      </a:r>
                      <a:endParaRPr lang="en-US" sz="1600"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Source Code Pro" panose="020B0309030403020204" pitchFamily="34" charset="0"/>
                          <a:ea typeface="Source Code Pro" panose="020B0309030403020204" pitchFamily="34" charset="0"/>
                          <a:cs typeface="Consolas" panose="020B0609020204030204" pitchFamily="49" charset="0"/>
                        </a:rPr>
                        <a:t>jna</a:t>
                      </a:r>
                      <a:endParaRPr lang="en-US" sz="1600"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sz="1600" dirty="0">
                          <a:latin typeface="Source Sans 3" panose="020B0303030403020204" pitchFamily="34" charset="0"/>
                        </a:rPr>
                        <a:t>Below or equal (unsigned </a:t>
                      </a:r>
                      <a:r>
                        <a:rPr lang="en-US" sz="1600" b="1" kern="1200" dirty="0">
                          <a:solidFill>
                            <a:schemeClr val="tx1"/>
                          </a:solidFill>
                          <a:latin typeface="Source Code Pro" panose="020B0309030403020204" pitchFamily="34" charset="0"/>
                          <a:ea typeface="Source Code Pro" panose="020B0309030403020204" pitchFamily="34" charset="0"/>
                          <a:cs typeface="+mn-cs"/>
                        </a:rPr>
                        <a:t>&lt;=</a:t>
                      </a:r>
                      <a:r>
                        <a:rPr lang="en-US" sz="1600" b="0" kern="1200" dirty="0">
                          <a:solidFill>
                            <a:schemeClr val="tx1"/>
                          </a:solidFill>
                          <a:latin typeface="Source Sans 3" panose="020B0303030403020204" pitchFamily="34" charset="0"/>
                          <a:ea typeface="Source Code Pro" panose="020B0309030403020204" pitchFamily="34" charset="0"/>
                          <a:cs typeface="+mn-cs"/>
                        </a:rPr>
                        <a:t>)</a:t>
                      </a:r>
                    </a:p>
                  </a:txBody>
                  <a:tcPr/>
                </a:tc>
                <a:extLst>
                  <a:ext uri="{0D108BD9-81ED-4DB2-BD59-A6C34878D82A}">
                    <a16:rowId xmlns:a16="http://schemas.microsoft.com/office/drawing/2014/main" val="1157545807"/>
                  </a:ext>
                </a:extLst>
              </a:tr>
            </a:tbl>
          </a:graphicData>
        </a:graphic>
      </p:graphicFrame>
    </p:spTree>
    <p:extLst>
      <p:ext uri="{BB962C8B-B14F-4D97-AF65-F5344CB8AC3E}">
        <p14:creationId xmlns:p14="http://schemas.microsoft.com/office/powerpoint/2010/main" val="3365113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E06F4-612F-D7F3-0549-9F069506AC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8D36E8-D66E-F211-CE0D-6AEF29550411}"/>
              </a:ext>
            </a:extLst>
          </p:cNvPr>
          <p:cNvSpPr>
            <a:spLocks noGrp="1"/>
          </p:cNvSpPr>
          <p:nvPr>
            <p:ph type="title"/>
          </p:nvPr>
        </p:nvSpPr>
        <p:spPr>
          <a:xfrm>
            <a:off x="304800" y="0"/>
            <a:ext cx="11658600" cy="1143000"/>
          </a:xfrm>
        </p:spPr>
        <p:txBody>
          <a:bodyPr/>
          <a:lstStyle/>
          <a:p>
            <a:r>
              <a:rPr lang="en-US" dirty="0">
                <a:latin typeface="Source Sans 3" panose="020B0303030403020204" pitchFamily="34" charset="0"/>
              </a:rPr>
              <a:t>Control Flow in Assembly: Etudes</a:t>
            </a:r>
            <a:endParaRPr lang="en-US" dirty="0"/>
          </a:p>
        </p:txBody>
      </p:sp>
      <p:sp>
        <p:nvSpPr>
          <p:cNvPr id="3" name="Content Placeholder 2">
            <a:extLst>
              <a:ext uri="{FF2B5EF4-FFF2-40B4-BE49-F238E27FC236}">
                <a16:creationId xmlns:a16="http://schemas.microsoft.com/office/drawing/2014/main" id="{5EC6927D-4787-3E30-B0AA-979D75D6B600}"/>
              </a:ext>
            </a:extLst>
          </p:cNvPr>
          <p:cNvSpPr>
            <a:spLocks noGrp="1"/>
          </p:cNvSpPr>
          <p:nvPr>
            <p:ph idx="1"/>
          </p:nvPr>
        </p:nvSpPr>
        <p:spPr/>
        <p:txBody>
          <a:bodyPr/>
          <a:lstStyle/>
          <a:p>
            <a:pPr marL="0" indent="0" algn="ctr">
              <a:buNone/>
            </a:pPr>
            <a:r>
              <a:rPr lang="en-US" dirty="0">
                <a:latin typeface="Source Sans 3" panose="020B0303030403020204" pitchFamily="34" charset="0"/>
              </a:rPr>
              <a:t>It takes </a:t>
            </a:r>
            <a:r>
              <a:rPr lang="en-US" b="1" dirty="0">
                <a:solidFill>
                  <a:schemeClr val="accent1"/>
                </a:solidFill>
                <a:latin typeface="Source Sans 3" panose="020B0303030403020204" pitchFamily="34" charset="0"/>
              </a:rPr>
              <a:t>multiple instructions</a:t>
            </a:r>
            <a:r>
              <a:rPr lang="en-US" dirty="0">
                <a:latin typeface="Source Sans 3" panose="020B0303030403020204" pitchFamily="34" charset="0"/>
              </a:rPr>
              <a:t> to fully realize the conditional jumps that come with </a:t>
            </a:r>
            <a:r>
              <a:rPr lang="en-US" b="1" dirty="0">
                <a:latin typeface="Source Code Pro" panose="020B0309030403020204" pitchFamily="34" charset="0"/>
                <a:ea typeface="Source Code Pro" panose="020B0309030403020204" pitchFamily="34" charset="0"/>
              </a:rPr>
              <a:t>if</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while</a:t>
            </a:r>
            <a:r>
              <a:rPr lang="en-US" dirty="0">
                <a:latin typeface="Source Sans 3" panose="020B0303030403020204" pitchFamily="34" charset="0"/>
              </a:rPr>
              <a:t>, and </a:t>
            </a:r>
            <a:r>
              <a:rPr lang="en-US" b="1" dirty="0">
                <a:latin typeface="Source Code Pro" panose="020B0309030403020204" pitchFamily="34" charset="0"/>
                <a:ea typeface="Source Code Pro" panose="020B0309030403020204" pitchFamily="34" charset="0"/>
              </a:rPr>
              <a:t>for</a:t>
            </a:r>
            <a:r>
              <a:rPr lang="en-US" dirty="0">
                <a:latin typeface="Source Sans 3" panose="020B0303030403020204" pitchFamily="34" charset="0"/>
              </a:rPr>
              <a:t> tests. </a:t>
            </a:r>
          </a:p>
          <a:p>
            <a:pPr marL="0" indent="0" algn="ctr">
              <a:buNone/>
            </a:pPr>
            <a:r>
              <a:rPr lang="en-US" sz="2400" dirty="0">
                <a:latin typeface="Source Sans 3" panose="020B0303030403020204" pitchFamily="34" charset="0"/>
              </a:rPr>
              <a:t>Let’s study some real conditional jump examples.</a:t>
            </a:r>
          </a:p>
          <a:p>
            <a:pPr marL="0" indent="0" algn="ctr">
              <a:buNone/>
            </a:pPr>
            <a:endParaRPr lang="en-US" dirty="0">
              <a:latin typeface="Source Sans 3" panose="020B0303030403020204" pitchFamily="34" charset="0"/>
            </a:endParaRPr>
          </a:p>
        </p:txBody>
      </p:sp>
      <p:sp>
        <p:nvSpPr>
          <p:cNvPr id="6" name="Rectangle 5">
            <a:extLst>
              <a:ext uri="{FF2B5EF4-FFF2-40B4-BE49-F238E27FC236}">
                <a16:creationId xmlns:a16="http://schemas.microsoft.com/office/drawing/2014/main" id="{66EBCE82-179B-9396-A0EE-671EE4C85FF6}"/>
              </a:ext>
            </a:extLst>
          </p:cNvPr>
          <p:cNvSpPr/>
          <p:nvPr/>
        </p:nvSpPr>
        <p:spPr>
          <a:xfrm>
            <a:off x="4038600" y="2667000"/>
            <a:ext cx="4648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82C41E0-FBF7-6FCB-06AF-16F8CE42E02B}"/>
              </a:ext>
            </a:extLst>
          </p:cNvPr>
          <p:cNvSpPr txBox="1"/>
          <p:nvPr/>
        </p:nvSpPr>
        <p:spPr>
          <a:xfrm>
            <a:off x="990600" y="2895600"/>
            <a:ext cx="2438400" cy="646331"/>
          </a:xfrm>
          <a:prstGeom prst="rect">
            <a:avLst/>
          </a:prstGeom>
          <a:noFill/>
          <a:ln>
            <a:solidFill>
              <a:schemeClr val="accent1">
                <a:shade val="50000"/>
              </a:schemeClr>
            </a:solidFill>
            <a:prstDash val="dash"/>
          </a:ln>
        </p:spPr>
        <p:txBody>
          <a:bodyPr wrap="square" rtlCol="0">
            <a:spAutoFit/>
          </a:bodyPr>
          <a:lstStyle/>
          <a:p>
            <a:pPr algn="l"/>
            <a:r>
              <a:rPr lang="en-US" dirty="0" err="1">
                <a:latin typeface="Source Code Pro" panose="020B0309030403020204" pitchFamily="34" charset="0"/>
                <a:ea typeface="Source Code Pro" panose="020B0309030403020204" pitchFamily="34" charset="0"/>
                <a:cs typeface="Calibri" panose="020F0502020204030204" pitchFamily="34" charset="0"/>
              </a:rPr>
              <a:t>cmp</a:t>
            </a:r>
            <a:r>
              <a:rPr lang="en-US" dirty="0">
                <a:latin typeface="Source Code Pro" panose="020B0309030403020204" pitchFamily="34" charset="0"/>
                <a:ea typeface="Source Code Pro" panose="020B0309030403020204" pitchFamily="34" charset="0"/>
                <a:cs typeface="Calibri" panose="020F0502020204030204" pitchFamily="34" charset="0"/>
              </a:rPr>
              <a:t> $0, %</a:t>
            </a:r>
            <a:r>
              <a:rPr lang="en-US" dirty="0" err="1">
                <a:latin typeface="Source Code Pro" panose="020B0309030403020204" pitchFamily="34" charset="0"/>
                <a:ea typeface="Source Code Pro" panose="020B0309030403020204" pitchFamily="34" charset="0"/>
                <a:cs typeface="Calibri" panose="020F0502020204030204" pitchFamily="34" charset="0"/>
              </a:rPr>
              <a:t>eax</a:t>
            </a:r>
            <a:br>
              <a:rPr lang="en-US" dirty="0">
                <a:latin typeface="Source Code Pro" panose="020B0309030403020204" pitchFamily="34" charset="0"/>
                <a:ea typeface="Source Code Pro" panose="020B0309030403020204" pitchFamily="34" charset="0"/>
                <a:cs typeface="Calibri" panose="020F0502020204030204" pitchFamily="34" charset="0"/>
              </a:rPr>
            </a:br>
            <a:r>
              <a:rPr lang="en-US" dirty="0" err="1">
                <a:latin typeface="Source Code Pro" panose="020B0309030403020204" pitchFamily="34" charset="0"/>
                <a:ea typeface="Source Code Pro" panose="020B0309030403020204" pitchFamily="34" charset="0"/>
                <a:cs typeface="Calibri" panose="020F0502020204030204" pitchFamily="34" charset="0"/>
              </a:rPr>
              <a:t>jge</a:t>
            </a:r>
            <a:r>
              <a:rPr lang="en-US" dirty="0">
                <a:latin typeface="Source Code Pro" panose="020B0309030403020204" pitchFamily="34" charset="0"/>
                <a:ea typeface="Source Code Pro" panose="020B0309030403020204" pitchFamily="34" charset="0"/>
                <a:cs typeface="Calibri" panose="020F0502020204030204" pitchFamily="34" charset="0"/>
              </a:rPr>
              <a:t> 0x400300</a:t>
            </a:r>
          </a:p>
        </p:txBody>
      </p:sp>
      <p:sp>
        <p:nvSpPr>
          <p:cNvPr id="8" name="TextBox 7">
            <a:extLst>
              <a:ext uri="{FF2B5EF4-FFF2-40B4-BE49-F238E27FC236}">
                <a16:creationId xmlns:a16="http://schemas.microsoft.com/office/drawing/2014/main" id="{C62DB30D-D2EA-0480-789D-74DC134BC352}"/>
              </a:ext>
            </a:extLst>
          </p:cNvPr>
          <p:cNvSpPr txBox="1"/>
          <p:nvPr/>
        </p:nvSpPr>
        <p:spPr>
          <a:xfrm>
            <a:off x="990600" y="3732431"/>
            <a:ext cx="2438400" cy="646331"/>
          </a:xfrm>
          <a:prstGeom prst="rect">
            <a:avLst/>
          </a:prstGeom>
          <a:noFill/>
          <a:ln>
            <a:solidFill>
              <a:schemeClr val="accent1">
                <a:shade val="50000"/>
              </a:schemeClr>
            </a:solidFill>
            <a:prstDash val="dash"/>
          </a:ln>
        </p:spPr>
        <p:txBody>
          <a:bodyPr wrap="square" rtlCol="0">
            <a:spAutoFit/>
          </a:bodyPr>
          <a:lstStyle/>
          <a:p>
            <a:pPr algn="l"/>
            <a:r>
              <a:rPr lang="en-US" dirty="0" err="1">
                <a:latin typeface="Source Code Pro" panose="020B0309030403020204" pitchFamily="34" charset="0"/>
                <a:ea typeface="Source Code Pro" panose="020B0309030403020204" pitchFamily="34" charset="0"/>
                <a:cs typeface="Calibri" panose="020F0502020204030204" pitchFamily="34" charset="0"/>
              </a:rPr>
              <a:t>cmp</a:t>
            </a:r>
            <a:r>
              <a:rPr lang="en-US" dirty="0">
                <a:latin typeface="Source Code Pro" panose="020B0309030403020204" pitchFamily="34" charset="0"/>
                <a:ea typeface="Source Code Pro" panose="020B0309030403020204" pitchFamily="34" charset="0"/>
                <a:cs typeface="Calibri" panose="020F0502020204030204" pitchFamily="34" charset="0"/>
              </a:rPr>
              <a:t> %dx, %bx</a:t>
            </a:r>
            <a:br>
              <a:rPr lang="en-US" dirty="0">
                <a:latin typeface="Source Code Pro" panose="020B0309030403020204" pitchFamily="34" charset="0"/>
                <a:ea typeface="Source Code Pro" panose="020B0309030403020204" pitchFamily="34" charset="0"/>
                <a:cs typeface="Calibri" panose="020F0502020204030204" pitchFamily="34" charset="0"/>
              </a:rPr>
            </a:br>
            <a:r>
              <a:rPr lang="en-US" dirty="0">
                <a:latin typeface="Source Code Pro" panose="020B0309030403020204" pitchFamily="34" charset="0"/>
                <a:ea typeface="Source Code Pro" panose="020B0309030403020204" pitchFamily="34" charset="0"/>
                <a:cs typeface="Calibri" panose="020F0502020204030204" pitchFamily="34" charset="0"/>
              </a:rPr>
              <a:t>je 0x400104</a:t>
            </a:r>
          </a:p>
        </p:txBody>
      </p:sp>
      <p:sp>
        <p:nvSpPr>
          <p:cNvPr id="9" name="TextBox 8">
            <a:extLst>
              <a:ext uri="{FF2B5EF4-FFF2-40B4-BE49-F238E27FC236}">
                <a16:creationId xmlns:a16="http://schemas.microsoft.com/office/drawing/2014/main" id="{DDEDBD87-98A4-0230-0519-2761DEC69EDF}"/>
              </a:ext>
            </a:extLst>
          </p:cNvPr>
          <p:cNvSpPr txBox="1"/>
          <p:nvPr/>
        </p:nvSpPr>
        <p:spPr>
          <a:xfrm>
            <a:off x="990600" y="4569262"/>
            <a:ext cx="2438400" cy="646331"/>
          </a:xfrm>
          <a:prstGeom prst="rect">
            <a:avLst/>
          </a:prstGeom>
          <a:noFill/>
          <a:ln>
            <a:solidFill>
              <a:schemeClr val="accent1">
                <a:shade val="50000"/>
              </a:schemeClr>
            </a:solidFill>
            <a:prstDash val="dash"/>
          </a:ln>
        </p:spPr>
        <p:txBody>
          <a:bodyPr wrap="square" rtlCol="0">
            <a:spAutoFit/>
          </a:bodyPr>
          <a:lstStyle/>
          <a:p>
            <a:pPr algn="l"/>
            <a:r>
              <a:rPr lang="en-US" dirty="0" err="1">
                <a:latin typeface="Source Code Pro" panose="020B0309030403020204" pitchFamily="34" charset="0"/>
                <a:ea typeface="Source Code Pro" panose="020B0309030403020204" pitchFamily="34" charset="0"/>
                <a:cs typeface="Calibri" panose="020F0502020204030204" pitchFamily="34" charset="0"/>
              </a:rPr>
              <a:t>cmp</a:t>
            </a:r>
            <a:r>
              <a:rPr lang="en-US" dirty="0">
                <a:latin typeface="Source Code Pro" panose="020B0309030403020204" pitchFamily="34" charset="0"/>
                <a:ea typeface="Source Code Pro" panose="020B0309030403020204" pitchFamily="34" charset="0"/>
                <a:cs typeface="Calibri" panose="020F0502020204030204" pitchFamily="34" charset="0"/>
              </a:rPr>
              <a:t> $0x300, %r10</a:t>
            </a:r>
            <a:br>
              <a:rPr lang="en-US" dirty="0">
                <a:latin typeface="Source Code Pro" panose="020B0309030403020204" pitchFamily="34" charset="0"/>
                <a:ea typeface="Source Code Pro" panose="020B0309030403020204" pitchFamily="34" charset="0"/>
                <a:cs typeface="Calibri" panose="020F0502020204030204" pitchFamily="34" charset="0"/>
              </a:rPr>
            </a:br>
            <a:r>
              <a:rPr lang="en-US" dirty="0" err="1">
                <a:latin typeface="Source Code Pro" panose="020B0309030403020204" pitchFamily="34" charset="0"/>
                <a:ea typeface="Source Code Pro" panose="020B0309030403020204" pitchFamily="34" charset="0"/>
                <a:cs typeface="Calibri" panose="020F0502020204030204" pitchFamily="34" charset="0"/>
              </a:rPr>
              <a:t>jbe</a:t>
            </a:r>
            <a:r>
              <a:rPr lang="en-US" dirty="0">
                <a:latin typeface="Source Code Pro" panose="020B0309030403020204" pitchFamily="34" charset="0"/>
                <a:ea typeface="Source Code Pro" panose="020B0309030403020204" pitchFamily="34" charset="0"/>
                <a:cs typeface="Calibri" panose="020F0502020204030204" pitchFamily="34" charset="0"/>
              </a:rPr>
              <a:t> 0x40148</a:t>
            </a:r>
          </a:p>
        </p:txBody>
      </p:sp>
      <p:sp>
        <p:nvSpPr>
          <p:cNvPr id="10" name="TextBox 9">
            <a:extLst>
              <a:ext uri="{FF2B5EF4-FFF2-40B4-BE49-F238E27FC236}">
                <a16:creationId xmlns:a16="http://schemas.microsoft.com/office/drawing/2014/main" id="{AF6B8048-DBEE-177B-D46D-8A3DEEB88F1D}"/>
              </a:ext>
            </a:extLst>
          </p:cNvPr>
          <p:cNvSpPr txBox="1"/>
          <p:nvPr/>
        </p:nvSpPr>
        <p:spPr>
          <a:xfrm>
            <a:off x="990600" y="5406093"/>
            <a:ext cx="2438400" cy="646331"/>
          </a:xfrm>
          <a:prstGeom prst="rect">
            <a:avLst/>
          </a:prstGeom>
          <a:noFill/>
          <a:ln>
            <a:solidFill>
              <a:schemeClr val="accent1">
                <a:shade val="50000"/>
              </a:schemeClr>
            </a:solidFill>
            <a:prstDash val="dash"/>
          </a:ln>
        </p:spPr>
        <p:txBody>
          <a:bodyPr wrap="square" rtlCol="0">
            <a:spAutoFit/>
          </a:bodyPr>
          <a:lstStyle/>
          <a:p>
            <a:pPr algn="l"/>
            <a:r>
              <a:rPr lang="en-US" dirty="0" err="1">
                <a:latin typeface="Source Code Pro" panose="020B0309030403020204" pitchFamily="34" charset="0"/>
                <a:ea typeface="Source Code Pro" panose="020B0309030403020204" pitchFamily="34" charset="0"/>
                <a:cs typeface="Calibri" panose="020F0502020204030204" pitchFamily="34" charset="0"/>
              </a:rPr>
              <a:t>cmp</a:t>
            </a:r>
            <a:r>
              <a:rPr lang="en-US" dirty="0">
                <a:latin typeface="Source Code Pro" panose="020B0309030403020204" pitchFamily="34" charset="0"/>
                <a:ea typeface="Source Code Pro" panose="020B0309030403020204" pitchFamily="34" charset="0"/>
                <a:cs typeface="Calibri" panose="020F0502020204030204" pitchFamily="34" charset="0"/>
              </a:rPr>
              <a:t> $0xFFFF, %cx</a:t>
            </a:r>
            <a:br>
              <a:rPr lang="en-US" dirty="0">
                <a:latin typeface="Source Code Pro" panose="020B0309030403020204" pitchFamily="34" charset="0"/>
                <a:ea typeface="Source Code Pro" panose="020B0309030403020204" pitchFamily="34" charset="0"/>
                <a:cs typeface="Calibri" panose="020F0502020204030204" pitchFamily="34" charset="0"/>
              </a:rPr>
            </a:br>
            <a:r>
              <a:rPr lang="en-US" dirty="0">
                <a:latin typeface="Source Code Pro" panose="020B0309030403020204" pitchFamily="34" charset="0"/>
                <a:ea typeface="Source Code Pro" panose="020B0309030403020204" pitchFamily="34" charset="0"/>
                <a:cs typeface="Calibri" panose="020F0502020204030204" pitchFamily="34" charset="0"/>
              </a:rPr>
              <a:t>ja 0x400244</a:t>
            </a:r>
          </a:p>
        </p:txBody>
      </p:sp>
      <p:sp>
        <p:nvSpPr>
          <p:cNvPr id="11" name="Content Placeholder 2">
            <a:extLst>
              <a:ext uri="{FF2B5EF4-FFF2-40B4-BE49-F238E27FC236}">
                <a16:creationId xmlns:a16="http://schemas.microsoft.com/office/drawing/2014/main" id="{ED4A586E-33C2-AED4-C7CF-505925B23B2A}"/>
              </a:ext>
            </a:extLst>
          </p:cNvPr>
          <p:cNvSpPr txBox="1">
            <a:spLocks/>
          </p:cNvSpPr>
          <p:nvPr/>
        </p:nvSpPr>
        <p:spPr bwMode="auto">
          <a:xfrm>
            <a:off x="3657600" y="2933700"/>
            <a:ext cx="5943600" cy="71255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sz="1800" dirty="0">
                <a:latin typeface="Source Sans 3" panose="020B0303030403020204" pitchFamily="34" charset="0"/>
              </a:rPr>
              <a:t>Interpretation: jump to instruction at </a:t>
            </a:r>
            <a:r>
              <a:rPr lang="en-US" sz="1800" b="1" dirty="0">
                <a:latin typeface="Source Code Pro" panose="020B0309030403020204" pitchFamily="34" charset="0"/>
                <a:ea typeface="Source Code Pro" panose="020B0309030403020204" pitchFamily="34" charset="0"/>
                <a:cs typeface="Calibri" panose="020F0502020204030204" pitchFamily="34" charset="0"/>
              </a:rPr>
              <a:t>0x400300</a:t>
            </a:r>
            <a:r>
              <a:rPr lang="en-US" sz="1800" dirty="0">
                <a:latin typeface="Source Sans 3" panose="020B0303030403020204" pitchFamily="34" charset="0"/>
              </a:rPr>
              <a:t> if the </a:t>
            </a:r>
            <a:r>
              <a:rPr lang="en-US" sz="1800" b="1" dirty="0">
                <a:latin typeface="Source Code Pro" panose="020B0309030403020204" pitchFamily="34" charset="0"/>
                <a:ea typeface="Source Code Pro" panose="020B0309030403020204" pitchFamily="34" charset="0"/>
              </a:rPr>
              <a:t>signed</a:t>
            </a:r>
            <a:r>
              <a:rPr lang="en-US" sz="1800" dirty="0">
                <a:latin typeface="Source Sans 3" panose="020B0303030403020204" pitchFamily="34" charset="0"/>
              </a:rPr>
              <a:t> </a:t>
            </a:r>
            <a:r>
              <a:rPr lang="en-US" sz="1800" b="1" dirty="0">
                <a:latin typeface="Source Code Pro" panose="020B0309030403020204" pitchFamily="34" charset="0"/>
                <a:ea typeface="Source Code Pro" panose="020B0309030403020204" pitchFamily="34" charset="0"/>
              </a:rPr>
              <a:t>int</a:t>
            </a:r>
            <a:r>
              <a:rPr lang="en-US" sz="1800" dirty="0">
                <a:latin typeface="Source Sans 3" panose="020B0303030403020204" pitchFamily="34" charset="0"/>
              </a:rPr>
              <a:t> in </a:t>
            </a:r>
            <a:r>
              <a:rPr lang="en-US" sz="1800" b="1" dirty="0">
                <a:latin typeface="Source Code Pro" panose="020B0309030403020204" pitchFamily="34" charset="0"/>
                <a:ea typeface="Source Code Pro" panose="020B0309030403020204" pitchFamily="34" charset="0"/>
              </a:rPr>
              <a:t>%</a:t>
            </a:r>
            <a:r>
              <a:rPr lang="en-US" sz="1800" b="1" dirty="0" err="1">
                <a:latin typeface="Source Code Pro" panose="020B0309030403020204" pitchFamily="34" charset="0"/>
                <a:ea typeface="Source Code Pro" panose="020B0309030403020204" pitchFamily="34" charset="0"/>
              </a:rPr>
              <a:t>eax</a:t>
            </a:r>
            <a:r>
              <a:rPr lang="en-US" sz="1800" dirty="0">
                <a:latin typeface="Source Sans 3" panose="020B0303030403020204" pitchFamily="34" charset="0"/>
              </a:rPr>
              <a:t> is </a:t>
            </a:r>
            <a:r>
              <a:rPr lang="en-US" sz="1800" b="1" dirty="0">
                <a:latin typeface="Source Sans 3" panose="020B0303030403020204" pitchFamily="34" charset="0"/>
              </a:rPr>
              <a:t>greater than or equal</a:t>
            </a:r>
            <a:r>
              <a:rPr lang="en-US" sz="1800" dirty="0">
                <a:latin typeface="Source Sans 3" panose="020B0303030403020204" pitchFamily="34" charset="0"/>
              </a:rPr>
              <a:t> to zero.</a:t>
            </a:r>
            <a:endParaRPr lang="en-US" sz="1800" dirty="0">
              <a:latin typeface="Source Sans 3" panose="020B0303030403020204" pitchFamily="34" charset="0"/>
              <a:ea typeface="Source Code Pro" panose="020B0309030403020204" pitchFamily="34" charset="0"/>
              <a:cs typeface="Calibri" panose="020F0502020204030204" pitchFamily="34" charset="0"/>
            </a:endParaRPr>
          </a:p>
        </p:txBody>
      </p:sp>
      <p:sp>
        <p:nvSpPr>
          <p:cNvPr id="12" name="Content Placeholder 2">
            <a:extLst>
              <a:ext uri="{FF2B5EF4-FFF2-40B4-BE49-F238E27FC236}">
                <a16:creationId xmlns:a16="http://schemas.microsoft.com/office/drawing/2014/main" id="{DEE51B6F-3FC9-2F9D-B077-4A619FDBBA5D}"/>
              </a:ext>
            </a:extLst>
          </p:cNvPr>
          <p:cNvSpPr txBox="1">
            <a:spLocks/>
          </p:cNvSpPr>
          <p:nvPr/>
        </p:nvSpPr>
        <p:spPr bwMode="auto">
          <a:xfrm>
            <a:off x="3657600" y="3771889"/>
            <a:ext cx="5943600" cy="71255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sz="1800" dirty="0">
                <a:latin typeface="Source Sans 3" panose="020B0303030403020204" pitchFamily="34" charset="0"/>
              </a:rPr>
              <a:t>Interpretation: jump to instruction at </a:t>
            </a:r>
            <a:r>
              <a:rPr lang="en-US" sz="1800" b="1" dirty="0">
                <a:latin typeface="Source Code Pro" panose="020B0309030403020204" pitchFamily="34" charset="0"/>
                <a:ea typeface="Source Code Pro" panose="020B0309030403020204" pitchFamily="34" charset="0"/>
                <a:cs typeface="Calibri" panose="020F0502020204030204" pitchFamily="34" charset="0"/>
              </a:rPr>
              <a:t>0x400104</a:t>
            </a:r>
            <a:r>
              <a:rPr lang="en-US" sz="1800" dirty="0">
                <a:latin typeface="Source Sans 3" panose="020B0303030403020204" pitchFamily="34" charset="0"/>
              </a:rPr>
              <a:t> if the </a:t>
            </a:r>
            <a:r>
              <a:rPr lang="en-US" sz="1800" dirty="0">
                <a:latin typeface="Source Sans 3" panose="020B0303030403020204" pitchFamily="34" charset="0"/>
                <a:ea typeface="Source Code Pro" panose="020B0309030403020204" pitchFamily="34" charset="0"/>
              </a:rPr>
              <a:t>16-bit pattern</a:t>
            </a:r>
            <a:r>
              <a:rPr lang="en-US" sz="1800" dirty="0">
                <a:latin typeface="Source Sans 3" panose="020B0303030403020204" pitchFamily="34" charset="0"/>
              </a:rPr>
              <a:t> in </a:t>
            </a:r>
            <a:r>
              <a:rPr lang="en-US" sz="1800" b="1" dirty="0">
                <a:latin typeface="Source Code Pro" panose="020B0309030403020204" pitchFamily="34" charset="0"/>
                <a:ea typeface="Source Code Pro" panose="020B0309030403020204" pitchFamily="34" charset="0"/>
              </a:rPr>
              <a:t>%bx</a:t>
            </a:r>
            <a:r>
              <a:rPr lang="en-US" sz="1800" dirty="0">
                <a:latin typeface="Source Sans 3" panose="020B0303030403020204" pitchFamily="34" charset="0"/>
              </a:rPr>
              <a:t> </a:t>
            </a:r>
            <a:r>
              <a:rPr lang="en-US" sz="1800" b="1" dirty="0">
                <a:solidFill>
                  <a:schemeClr val="accent1"/>
                </a:solidFill>
                <a:latin typeface="Source Sans 3" panose="020B0303030403020204" pitchFamily="34" charset="0"/>
              </a:rPr>
              <a:t>matches</a:t>
            </a:r>
            <a:r>
              <a:rPr lang="en-US" sz="1800" dirty="0">
                <a:latin typeface="Source Sans 3" panose="020B0303030403020204" pitchFamily="34" charset="0"/>
              </a:rPr>
              <a:t> the </a:t>
            </a:r>
            <a:r>
              <a:rPr lang="en-US" sz="1800" dirty="0">
                <a:latin typeface="Source Sans 3" panose="020B0303030403020204" pitchFamily="34" charset="0"/>
                <a:ea typeface="Source Code Pro" panose="020B0309030403020204" pitchFamily="34" charset="0"/>
              </a:rPr>
              <a:t>16-bit pattern</a:t>
            </a:r>
            <a:r>
              <a:rPr lang="en-US" sz="1800" dirty="0">
                <a:latin typeface="Source Sans 3" panose="020B0303030403020204" pitchFamily="34" charset="0"/>
              </a:rPr>
              <a:t> in </a:t>
            </a:r>
            <a:r>
              <a:rPr lang="en-US" sz="1800" b="1" dirty="0">
                <a:latin typeface="Source Code Pro" panose="020B0309030403020204" pitchFamily="34" charset="0"/>
                <a:ea typeface="Source Code Pro" panose="020B0309030403020204" pitchFamily="34" charset="0"/>
              </a:rPr>
              <a:t>%dx</a:t>
            </a:r>
            <a:r>
              <a:rPr lang="en-US" sz="1800" dirty="0">
                <a:latin typeface="Source Sans 3" panose="020B0303030403020204" pitchFamily="34" charset="0"/>
              </a:rPr>
              <a:t>.</a:t>
            </a:r>
            <a:endParaRPr lang="en-US" sz="1800" dirty="0">
              <a:latin typeface="Source Sans 3" panose="020B0303030403020204" pitchFamily="34" charset="0"/>
              <a:ea typeface="Source Code Pro" panose="020B0309030403020204" pitchFamily="34" charset="0"/>
              <a:cs typeface="Calibri" panose="020F0502020204030204" pitchFamily="34" charset="0"/>
            </a:endParaRPr>
          </a:p>
        </p:txBody>
      </p:sp>
      <p:sp>
        <p:nvSpPr>
          <p:cNvPr id="13" name="Content Placeholder 2">
            <a:extLst>
              <a:ext uri="{FF2B5EF4-FFF2-40B4-BE49-F238E27FC236}">
                <a16:creationId xmlns:a16="http://schemas.microsoft.com/office/drawing/2014/main" id="{6843407D-8634-A7F4-7388-059324F67ED3}"/>
              </a:ext>
            </a:extLst>
          </p:cNvPr>
          <p:cNvSpPr txBox="1">
            <a:spLocks/>
          </p:cNvSpPr>
          <p:nvPr/>
        </p:nvSpPr>
        <p:spPr bwMode="auto">
          <a:xfrm>
            <a:off x="3657600" y="4610078"/>
            <a:ext cx="5943600" cy="71255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sz="1800" dirty="0">
                <a:latin typeface="Source Sans 3" panose="020B0303030403020204" pitchFamily="34" charset="0"/>
              </a:rPr>
              <a:t>Interpretation: jump to instruction at </a:t>
            </a:r>
            <a:r>
              <a:rPr lang="en-US" sz="1800" b="1" dirty="0">
                <a:latin typeface="Source Code Pro" panose="020B0309030403020204" pitchFamily="34" charset="0"/>
                <a:ea typeface="Source Code Pro" panose="020B0309030403020204" pitchFamily="34" charset="0"/>
                <a:cs typeface="Calibri" panose="020F0502020204030204" pitchFamily="34" charset="0"/>
              </a:rPr>
              <a:t>0x400148</a:t>
            </a:r>
            <a:r>
              <a:rPr lang="en-US" sz="1800" dirty="0">
                <a:latin typeface="Source Sans 3" panose="020B0303030403020204" pitchFamily="34" charset="0"/>
              </a:rPr>
              <a:t> if the </a:t>
            </a:r>
            <a:r>
              <a:rPr lang="en-US" sz="1800" b="1" dirty="0">
                <a:latin typeface="Source Code Pro" panose="020B0309030403020204" pitchFamily="34" charset="0"/>
                <a:ea typeface="Source Code Pro" panose="020B0309030403020204" pitchFamily="34" charset="0"/>
              </a:rPr>
              <a:t>unsigned</a:t>
            </a:r>
            <a:r>
              <a:rPr lang="en-US" sz="1800" dirty="0">
                <a:latin typeface="Source Sans 3" panose="020B0303030403020204" pitchFamily="34" charset="0"/>
              </a:rPr>
              <a:t> </a:t>
            </a:r>
            <a:r>
              <a:rPr lang="en-US" sz="1800" b="1" dirty="0">
                <a:latin typeface="Source Code Pro" panose="020B0309030403020204" pitchFamily="34" charset="0"/>
                <a:ea typeface="Source Code Pro" panose="020B0309030403020204" pitchFamily="34" charset="0"/>
              </a:rPr>
              <a:t>long</a:t>
            </a:r>
            <a:r>
              <a:rPr lang="en-US" sz="1800" dirty="0">
                <a:latin typeface="Source Sans 3" panose="020B0303030403020204" pitchFamily="34" charset="0"/>
              </a:rPr>
              <a:t> in </a:t>
            </a:r>
            <a:r>
              <a:rPr lang="en-US" sz="1800" b="1" dirty="0">
                <a:latin typeface="Source Code Pro" panose="020B0309030403020204" pitchFamily="34" charset="0"/>
                <a:ea typeface="Source Code Pro" panose="020B0309030403020204" pitchFamily="34" charset="0"/>
              </a:rPr>
              <a:t>%r10</a:t>
            </a:r>
            <a:r>
              <a:rPr lang="en-US" sz="1800" dirty="0">
                <a:latin typeface="Source Sans 3" panose="020B0303030403020204" pitchFamily="34" charset="0"/>
              </a:rPr>
              <a:t> is </a:t>
            </a:r>
            <a:r>
              <a:rPr lang="en-US" sz="1800" b="1" dirty="0">
                <a:solidFill>
                  <a:schemeClr val="accent1"/>
                </a:solidFill>
                <a:latin typeface="Source Sans 3" panose="020B0303030403020204" pitchFamily="34" charset="0"/>
              </a:rPr>
              <a:t>less than or equal</a:t>
            </a:r>
            <a:r>
              <a:rPr lang="en-US" sz="1800" dirty="0">
                <a:latin typeface="Source Sans 3" panose="020B0303030403020204" pitchFamily="34" charset="0"/>
              </a:rPr>
              <a:t> to </a:t>
            </a:r>
            <a:r>
              <a:rPr lang="en-US" sz="1800" b="1" dirty="0">
                <a:latin typeface="Source Code Pro" panose="020B0309030403020204" pitchFamily="34" charset="0"/>
                <a:ea typeface="Source Code Pro" panose="020B0309030403020204" pitchFamily="34" charset="0"/>
                <a:cs typeface="Calibri" panose="020F0502020204030204" pitchFamily="34" charset="0"/>
              </a:rPr>
              <a:t>0x300</a:t>
            </a:r>
            <a:r>
              <a:rPr lang="en-US" sz="1800" dirty="0">
                <a:latin typeface="Source Sans 3" panose="020B0303030403020204" pitchFamily="34" charset="0"/>
              </a:rPr>
              <a:t>.</a:t>
            </a:r>
            <a:endParaRPr lang="en-US" sz="1800" dirty="0">
              <a:latin typeface="Source Sans 3" panose="020B0303030403020204" pitchFamily="34" charset="0"/>
              <a:ea typeface="Source Code Pro" panose="020B0309030403020204" pitchFamily="34" charset="0"/>
              <a:cs typeface="Calibri" panose="020F0502020204030204" pitchFamily="34" charset="0"/>
            </a:endParaRPr>
          </a:p>
        </p:txBody>
      </p:sp>
      <p:sp>
        <p:nvSpPr>
          <p:cNvPr id="14" name="Content Placeholder 2">
            <a:extLst>
              <a:ext uri="{FF2B5EF4-FFF2-40B4-BE49-F238E27FC236}">
                <a16:creationId xmlns:a16="http://schemas.microsoft.com/office/drawing/2014/main" id="{1BFDB75E-492A-1FB9-D166-81AA4A01425C}"/>
              </a:ext>
            </a:extLst>
          </p:cNvPr>
          <p:cNvSpPr txBox="1">
            <a:spLocks/>
          </p:cNvSpPr>
          <p:nvPr/>
        </p:nvSpPr>
        <p:spPr bwMode="auto">
          <a:xfrm>
            <a:off x="3657599" y="5393393"/>
            <a:ext cx="5778501" cy="71255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sz="1800" dirty="0">
                <a:latin typeface="Source Sans 3" panose="020B0303030403020204" pitchFamily="34" charset="0"/>
              </a:rPr>
              <a:t>Interpretation: jump to instruction at </a:t>
            </a:r>
            <a:r>
              <a:rPr lang="en-US" sz="1800" b="1" dirty="0">
                <a:latin typeface="Source Code Pro" panose="020B0309030403020204" pitchFamily="34" charset="0"/>
                <a:ea typeface="Source Code Pro" panose="020B0309030403020204" pitchFamily="34" charset="0"/>
                <a:cs typeface="Calibri" panose="020F0502020204030204" pitchFamily="34" charset="0"/>
              </a:rPr>
              <a:t>0x400244</a:t>
            </a:r>
            <a:r>
              <a:rPr lang="en-US" sz="1800" dirty="0">
                <a:latin typeface="Source Sans 3" panose="020B0303030403020204" pitchFamily="34" charset="0"/>
              </a:rPr>
              <a:t> if the </a:t>
            </a:r>
            <a:r>
              <a:rPr lang="en-US" sz="1800" b="1" dirty="0">
                <a:latin typeface="Source Code Pro" panose="020B0309030403020204" pitchFamily="34" charset="0"/>
                <a:ea typeface="Source Code Pro" panose="020B0309030403020204" pitchFamily="34" charset="0"/>
              </a:rPr>
              <a:t>unsigned</a:t>
            </a:r>
            <a:r>
              <a:rPr lang="en-US" sz="1800" dirty="0">
                <a:latin typeface="Source Sans 3" panose="020B0303030403020204" pitchFamily="34" charset="0"/>
              </a:rPr>
              <a:t> </a:t>
            </a:r>
            <a:r>
              <a:rPr lang="en-US" sz="1800" b="1" dirty="0">
                <a:latin typeface="Source Code Pro" panose="020B0309030403020204" pitchFamily="34" charset="0"/>
                <a:ea typeface="Source Code Pro" panose="020B0309030403020204" pitchFamily="34" charset="0"/>
              </a:rPr>
              <a:t>short</a:t>
            </a:r>
            <a:r>
              <a:rPr lang="en-US" sz="1800" dirty="0">
                <a:latin typeface="Source Sans 3" panose="020B0303030403020204" pitchFamily="34" charset="0"/>
              </a:rPr>
              <a:t> in </a:t>
            </a:r>
            <a:r>
              <a:rPr lang="en-US" sz="1800" b="1" dirty="0">
                <a:latin typeface="Source Code Pro" panose="020B0309030403020204" pitchFamily="34" charset="0"/>
                <a:ea typeface="Source Code Pro" panose="020B0309030403020204" pitchFamily="34" charset="0"/>
              </a:rPr>
              <a:t>%cx</a:t>
            </a:r>
            <a:r>
              <a:rPr lang="en-US" sz="1800" dirty="0">
                <a:latin typeface="Source Sans 3" panose="020B0303030403020204" pitchFamily="34" charset="0"/>
              </a:rPr>
              <a:t> is </a:t>
            </a:r>
            <a:r>
              <a:rPr lang="en-US" sz="1800" b="1" dirty="0">
                <a:solidFill>
                  <a:schemeClr val="accent1"/>
                </a:solidFill>
                <a:latin typeface="Source Sans 3" panose="020B0303030403020204" pitchFamily="34" charset="0"/>
              </a:rPr>
              <a:t>greater than</a:t>
            </a:r>
            <a:r>
              <a:rPr lang="en-US" sz="1800" dirty="0">
                <a:latin typeface="Source Sans 3" panose="020B0303030403020204" pitchFamily="34" charset="0"/>
              </a:rPr>
              <a:t> </a:t>
            </a:r>
            <a:r>
              <a:rPr lang="en-US" sz="1800" b="1" dirty="0">
                <a:latin typeface="Source Code Pro" panose="020B0309030403020204" pitchFamily="34" charset="0"/>
                <a:ea typeface="Source Code Pro" panose="020B0309030403020204" pitchFamily="34" charset="0"/>
                <a:cs typeface="Calibri" panose="020F0502020204030204" pitchFamily="34" charset="0"/>
              </a:rPr>
              <a:t>0xFFFF</a:t>
            </a:r>
            <a:r>
              <a:rPr lang="en-US" sz="1800" dirty="0">
                <a:latin typeface="Source Sans 3" panose="020B0303030403020204" pitchFamily="34" charset="0"/>
              </a:rPr>
              <a:t>.</a:t>
            </a:r>
            <a:endParaRPr lang="en-US" sz="1800" dirty="0">
              <a:latin typeface="Source Sans 3" panose="020B0303030403020204" pitchFamily="34" charset="0"/>
              <a:ea typeface="Source Code Pro" panose="020B0309030403020204" pitchFamily="34" charset="0"/>
              <a:cs typeface="Calibri" panose="020F0502020204030204" pitchFamily="34" charset="0"/>
            </a:endParaRPr>
          </a:p>
        </p:txBody>
      </p:sp>
      <p:sp>
        <p:nvSpPr>
          <p:cNvPr id="15" name="Content Placeholder 2">
            <a:extLst>
              <a:ext uri="{FF2B5EF4-FFF2-40B4-BE49-F238E27FC236}">
                <a16:creationId xmlns:a16="http://schemas.microsoft.com/office/drawing/2014/main" id="{1D960074-5BC6-7840-7E2D-F1C183615CAE}"/>
              </a:ext>
            </a:extLst>
          </p:cNvPr>
          <p:cNvSpPr txBox="1">
            <a:spLocks/>
          </p:cNvSpPr>
          <p:nvPr/>
        </p:nvSpPr>
        <p:spPr bwMode="auto">
          <a:xfrm>
            <a:off x="9518650" y="4460394"/>
            <a:ext cx="2438400" cy="71255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sz="1600" b="1" dirty="0">
                <a:solidFill>
                  <a:schemeClr val="accent1"/>
                </a:solidFill>
                <a:latin typeface="Source Sans 3" panose="020B0303030403020204" pitchFamily="34" charset="0"/>
              </a:rPr>
              <a:t>Aside</a:t>
            </a:r>
            <a:r>
              <a:rPr lang="en-US" sz="1600" dirty="0">
                <a:latin typeface="Source Sans 3" panose="020B0303030403020204" pitchFamily="34" charset="0"/>
              </a:rPr>
              <a:t>: The </a:t>
            </a:r>
            <a:r>
              <a:rPr lang="en-US" sz="1600" b="1" dirty="0">
                <a:latin typeface="Source Code Pro" panose="020B0309030403020204" pitchFamily="34" charset="0"/>
                <a:ea typeface="Source Code Pro" panose="020B0309030403020204" pitchFamily="34" charset="0"/>
              </a:rPr>
              <a:t>b</a:t>
            </a:r>
            <a:r>
              <a:rPr lang="en-US" sz="1600" dirty="0">
                <a:latin typeface="Source Sans 3" panose="020B0303030403020204" pitchFamily="34" charset="0"/>
              </a:rPr>
              <a:t> in </a:t>
            </a:r>
            <a:r>
              <a:rPr lang="en-US" sz="1600" b="1" dirty="0" err="1">
                <a:latin typeface="Source Code Pro" panose="020B0309030403020204" pitchFamily="34" charset="0"/>
                <a:ea typeface="Source Code Pro" panose="020B0309030403020204" pitchFamily="34" charset="0"/>
              </a:rPr>
              <a:t>jbe</a:t>
            </a:r>
            <a:r>
              <a:rPr lang="en-US" sz="1600" dirty="0">
                <a:latin typeface="Source Sans 3" panose="020B0303030403020204" pitchFamily="34" charset="0"/>
              </a:rPr>
              <a:t> stands for </a:t>
            </a:r>
            <a:r>
              <a:rPr lang="en-US" sz="1600" b="1" dirty="0">
                <a:solidFill>
                  <a:schemeClr val="accent1"/>
                </a:solidFill>
                <a:latin typeface="Source Sans 3" panose="020B0303030403020204" pitchFamily="34" charset="0"/>
              </a:rPr>
              <a:t>below</a:t>
            </a:r>
            <a:r>
              <a:rPr lang="en-US" sz="1600" dirty="0">
                <a:latin typeface="Source Sans 3" panose="020B0303030403020204" pitchFamily="34" charset="0"/>
              </a:rPr>
              <a:t> and assumes the operands are </a:t>
            </a:r>
            <a:r>
              <a:rPr lang="en-US" sz="1600" b="1" dirty="0">
                <a:solidFill>
                  <a:schemeClr val="accent1"/>
                </a:solidFill>
                <a:latin typeface="Source Sans 3" panose="020B0303030403020204" pitchFamily="34" charset="0"/>
              </a:rPr>
              <a:t>unsigned</a:t>
            </a:r>
            <a:r>
              <a:rPr lang="en-US" sz="1600" dirty="0">
                <a:latin typeface="Source Sans 3" panose="020B0303030403020204" pitchFamily="34" charset="0"/>
              </a:rPr>
              <a:t> quantities.</a:t>
            </a:r>
            <a:endParaRPr lang="en-US" sz="1600" dirty="0">
              <a:latin typeface="Source Sans 3" panose="020B0303030403020204" pitchFamily="34" charset="0"/>
              <a:ea typeface="Source Code Pro" panose="020B0309030403020204" pitchFamily="34" charset="0"/>
              <a:cs typeface="Calibri" panose="020F0502020204030204" pitchFamily="34" charset="0"/>
            </a:endParaRPr>
          </a:p>
        </p:txBody>
      </p:sp>
      <p:sp>
        <p:nvSpPr>
          <p:cNvPr id="16" name="Content Placeholder 2">
            <a:extLst>
              <a:ext uri="{FF2B5EF4-FFF2-40B4-BE49-F238E27FC236}">
                <a16:creationId xmlns:a16="http://schemas.microsoft.com/office/drawing/2014/main" id="{F168D2B1-BCF4-20F2-A72E-916D4034CA4F}"/>
              </a:ext>
            </a:extLst>
          </p:cNvPr>
          <p:cNvSpPr txBox="1">
            <a:spLocks/>
          </p:cNvSpPr>
          <p:nvPr/>
        </p:nvSpPr>
        <p:spPr bwMode="auto">
          <a:xfrm>
            <a:off x="5038725" y="6056069"/>
            <a:ext cx="2647950" cy="71255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sz="1600" b="1" dirty="0">
                <a:solidFill>
                  <a:schemeClr val="accent1"/>
                </a:solidFill>
                <a:latin typeface="Source Sans 3" panose="020B0303030403020204" pitchFamily="34" charset="0"/>
              </a:rPr>
              <a:t>Thought Question</a:t>
            </a:r>
            <a:r>
              <a:rPr lang="en-US" sz="1600" dirty="0">
                <a:latin typeface="Source Sans 3" panose="020B0303030403020204" pitchFamily="34" charset="0"/>
              </a:rPr>
              <a:t>: What’s odd about this final </a:t>
            </a:r>
            <a:r>
              <a:rPr lang="en-US" sz="1600" b="1" dirty="0" err="1">
                <a:latin typeface="Source Code Pro" panose="020B0309030403020204" pitchFamily="34" charset="0"/>
                <a:ea typeface="Source Code Pro" panose="020B0309030403020204" pitchFamily="34" charset="0"/>
              </a:rPr>
              <a:t>cmp</a:t>
            </a:r>
            <a:r>
              <a:rPr lang="en-US" sz="1600" dirty="0">
                <a:latin typeface="Source Sans 3" panose="020B0303030403020204" pitchFamily="34" charset="0"/>
              </a:rPr>
              <a:t>?</a:t>
            </a:r>
            <a:endParaRPr lang="en-US" sz="1600" dirty="0">
              <a:latin typeface="Source Sans 3" panose="020B0303030403020204" pitchFamily="34" charset="0"/>
              <a:ea typeface="Source Code Pro" panose="020B0309030403020204" pitchFamily="34" charset="0"/>
              <a:cs typeface="Calibri" panose="020F0502020204030204" pitchFamily="34" charset="0"/>
            </a:endParaRPr>
          </a:p>
        </p:txBody>
      </p:sp>
      <p:sp>
        <p:nvSpPr>
          <p:cNvPr id="18" name="Content Placeholder 2">
            <a:extLst>
              <a:ext uri="{FF2B5EF4-FFF2-40B4-BE49-F238E27FC236}">
                <a16:creationId xmlns:a16="http://schemas.microsoft.com/office/drawing/2014/main" id="{E493DBD0-B105-C690-4B7F-A1B2ECD15F56}"/>
              </a:ext>
            </a:extLst>
          </p:cNvPr>
          <p:cNvSpPr txBox="1">
            <a:spLocks/>
          </p:cNvSpPr>
          <p:nvPr/>
        </p:nvSpPr>
        <p:spPr bwMode="auto">
          <a:xfrm>
            <a:off x="7924800" y="6052424"/>
            <a:ext cx="3886200" cy="71255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sz="1600" b="1" dirty="0">
                <a:solidFill>
                  <a:schemeClr val="accent1"/>
                </a:solidFill>
                <a:latin typeface="Source Sans 3" panose="020B0303030403020204" pitchFamily="34" charset="0"/>
              </a:rPr>
              <a:t>More Important Thought Question</a:t>
            </a:r>
            <a:r>
              <a:rPr lang="en-US" sz="1600" dirty="0">
                <a:latin typeface="Source Sans 3" panose="020B0303030403020204" pitchFamily="34" charset="0"/>
              </a:rPr>
              <a:t>: How can these conditional jumps </a:t>
            </a:r>
            <a:r>
              <a:rPr lang="en-US" sz="1600" b="1" dirty="0">
                <a:solidFill>
                  <a:schemeClr val="accent1"/>
                </a:solidFill>
                <a:latin typeface="Source Sans 3" panose="020B0303030403020204" pitchFamily="34" charset="0"/>
              </a:rPr>
              <a:t>know the outcomes of the preceding comparisons</a:t>
            </a:r>
            <a:r>
              <a:rPr lang="en-US" sz="1600" dirty="0">
                <a:latin typeface="Source Sans 3" panose="020B0303030403020204" pitchFamily="34" charset="0"/>
              </a:rPr>
              <a:t>?</a:t>
            </a:r>
            <a:endParaRPr lang="en-US" sz="1600" dirty="0">
              <a:latin typeface="Source Sans 3" panose="020B0303030403020204" pitchFamily="34" charset="0"/>
              <a:ea typeface="Source Code Pro" panose="020B0309030403020204" pitchFamily="34" charset="0"/>
              <a:cs typeface="Calibri" panose="020F0502020204030204" pitchFamily="34" charset="0"/>
            </a:endParaRPr>
          </a:p>
        </p:txBody>
      </p:sp>
    </p:spTree>
    <p:extLst>
      <p:ext uri="{BB962C8B-B14F-4D97-AF65-F5344CB8AC3E}">
        <p14:creationId xmlns:p14="http://schemas.microsoft.com/office/powerpoint/2010/main" val="1033177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ssolve">
                                      <p:cBhvr>
                                        <p:cTn id="11" dur="500"/>
                                        <p:tgtEl>
                                          <p:spTgt spid="8"/>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1">
                                            <p:txEl>
                                              <p:pRg st="0" end="0"/>
                                            </p:txEl>
                                          </p:spTgt>
                                        </p:tgtEl>
                                        <p:attrNameLst>
                                          <p:attrName>style.visibility</p:attrName>
                                        </p:attrNameLst>
                                      </p:cBhvr>
                                      <p:to>
                                        <p:strVal val="visible"/>
                                      </p:to>
                                    </p:set>
                                    <p:animEffect transition="in" filter="dissolve">
                                      <p:cBhvr>
                                        <p:cTn id="24" dur="500"/>
                                        <p:tgtEl>
                                          <p:spTgt spid="11">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2">
                                            <p:txEl>
                                              <p:pRg st="0" end="0"/>
                                            </p:txEl>
                                          </p:spTgt>
                                        </p:tgtEl>
                                        <p:attrNameLst>
                                          <p:attrName>style.visibility</p:attrName>
                                        </p:attrNameLst>
                                      </p:cBhvr>
                                      <p:to>
                                        <p:strVal val="visible"/>
                                      </p:to>
                                    </p:set>
                                    <p:animEffect transition="in" filter="dissolve">
                                      <p:cBhvr>
                                        <p:cTn id="29" dur="500"/>
                                        <p:tgtEl>
                                          <p:spTgt spid="12">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3">
                                            <p:txEl>
                                              <p:pRg st="0" end="0"/>
                                            </p:txEl>
                                          </p:spTgt>
                                        </p:tgtEl>
                                        <p:attrNameLst>
                                          <p:attrName>style.visibility</p:attrName>
                                        </p:attrNameLst>
                                      </p:cBhvr>
                                      <p:to>
                                        <p:strVal val="visible"/>
                                      </p:to>
                                    </p:set>
                                    <p:animEffect transition="in" filter="dissolve">
                                      <p:cBhvr>
                                        <p:cTn id="34" dur="500"/>
                                        <p:tgtEl>
                                          <p:spTgt spid="13">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15">
                                            <p:txEl>
                                              <p:pRg st="0" end="0"/>
                                            </p:txEl>
                                          </p:spTgt>
                                        </p:tgtEl>
                                        <p:attrNameLst>
                                          <p:attrName>style.visibility</p:attrName>
                                        </p:attrNameLst>
                                      </p:cBhvr>
                                      <p:to>
                                        <p:strVal val="visible"/>
                                      </p:to>
                                    </p:set>
                                    <p:animEffect transition="in" filter="dissolve">
                                      <p:cBhvr>
                                        <p:cTn id="39" dur="500"/>
                                        <p:tgtEl>
                                          <p:spTgt spid="15">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14">
                                            <p:txEl>
                                              <p:pRg st="0" end="0"/>
                                            </p:txEl>
                                          </p:spTgt>
                                        </p:tgtEl>
                                        <p:attrNameLst>
                                          <p:attrName>style.visibility</p:attrName>
                                        </p:attrNameLst>
                                      </p:cBhvr>
                                      <p:to>
                                        <p:strVal val="visible"/>
                                      </p:to>
                                    </p:set>
                                    <p:animEffect transition="in" filter="dissolve">
                                      <p:cBhvr>
                                        <p:cTn id="44" dur="500"/>
                                        <p:tgtEl>
                                          <p:spTgt spid="14">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16">
                                            <p:txEl>
                                              <p:pRg st="0" end="0"/>
                                            </p:txEl>
                                          </p:spTgt>
                                        </p:tgtEl>
                                        <p:attrNameLst>
                                          <p:attrName>style.visibility</p:attrName>
                                        </p:attrNameLst>
                                      </p:cBhvr>
                                      <p:to>
                                        <p:strVal val="visible"/>
                                      </p:to>
                                    </p:set>
                                    <p:animEffect transition="in" filter="dissolve">
                                      <p:cBhvr>
                                        <p:cTn id="49" dur="500"/>
                                        <p:tgtEl>
                                          <p:spTgt spid="16">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18">
                                            <p:txEl>
                                              <p:pRg st="0" end="0"/>
                                            </p:txEl>
                                          </p:spTgt>
                                        </p:tgtEl>
                                        <p:attrNameLst>
                                          <p:attrName>style.visibility</p:attrName>
                                        </p:attrNameLst>
                                      </p:cBhvr>
                                      <p:to>
                                        <p:strVal val="visible"/>
                                      </p:to>
                                    </p:set>
                                    <p:animEffect transition="in" filter="dissolve">
                                      <p:cBhvr>
                                        <p:cTn id="54"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uiExpand="1" build="allAtOnce"/>
      <p:bldP spid="12" grpId="0" uiExpand="1" build="allAtOnce"/>
      <p:bldP spid="13" grpId="0" uiExpand="1" build="allAtOnce"/>
      <p:bldP spid="14" grpId="0" uiExpand="1" build="allAtOnce"/>
      <p:bldP spid="15" grpId="0" uiExpand="1" build="allAtOnce"/>
      <p:bldP spid="16" grpId="0" uiExpand="1" build="allAtOnce"/>
      <p:bldP spid="18" grpId="0" uiExpand="1"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DBBD07-EEEB-CE42-B5B9-C485D585C650}"/>
              </a:ext>
            </a:extLst>
          </p:cNvPr>
          <p:cNvSpPr>
            <a:spLocks noGrp="1"/>
          </p:cNvSpPr>
          <p:nvPr>
            <p:ph idx="1"/>
          </p:nvPr>
        </p:nvSpPr>
        <p:spPr/>
        <p:txBody>
          <a:bodyPr/>
          <a:lstStyle/>
          <a:p>
            <a:pPr marL="0" indent="0" algn="ctr">
              <a:buNone/>
            </a:pPr>
            <a:r>
              <a:rPr lang="en-US" dirty="0">
                <a:latin typeface="Source Sans 3" panose="020B0303030403020204" pitchFamily="34" charset="0"/>
              </a:rPr>
              <a:t>The CPU maintains a small collection of </a:t>
            </a:r>
            <a:r>
              <a:rPr lang="en-US" b="1" dirty="0">
                <a:solidFill>
                  <a:schemeClr val="accent1"/>
                </a:solidFill>
                <a:latin typeface="Source Sans 3" panose="020B0303030403020204" pitchFamily="34" charset="0"/>
              </a:rPr>
              <a:t>flags</a:t>
            </a:r>
            <a:r>
              <a:rPr lang="en-US" dirty="0">
                <a:latin typeface="Source Sans 3" panose="020B0303030403020204" pitchFamily="34" charset="0"/>
              </a:rPr>
              <a:t>—also called </a:t>
            </a:r>
            <a:r>
              <a:rPr lang="en-US" b="1" dirty="0">
                <a:solidFill>
                  <a:schemeClr val="accent1"/>
                </a:solidFill>
                <a:latin typeface="Source Sans 3" panose="020B0303030403020204" pitchFamily="34" charset="0"/>
              </a:rPr>
              <a:t>condition</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codes</a:t>
            </a:r>
            <a:r>
              <a:rPr lang="en-US" dirty="0">
                <a:latin typeface="Source Sans 3" panose="020B0303030403020204" pitchFamily="34" charset="0"/>
              </a:rPr>
              <a:t>—that automatically </a:t>
            </a:r>
            <a:r>
              <a:rPr lang="en-US" b="1" dirty="0">
                <a:solidFill>
                  <a:schemeClr val="accent1"/>
                </a:solidFill>
                <a:latin typeface="Source Sans 3" panose="020B0303030403020204" pitchFamily="34" charset="0"/>
              </a:rPr>
              <a:t>record information about the most recent arithmetic or logical operation</a:t>
            </a:r>
            <a:r>
              <a:rPr lang="en-US" dirty="0">
                <a:latin typeface="Source Sans 3" panose="020B0303030403020204" pitchFamily="34" charset="0"/>
              </a:rPr>
              <a:t>.</a:t>
            </a:r>
          </a:p>
          <a:p>
            <a:r>
              <a:rPr lang="en-US" b="1" dirty="0" err="1">
                <a:latin typeface="Source Code Pro" panose="020B0309030403020204" pitchFamily="34" charset="0"/>
                <a:ea typeface="Source Code Pro" panose="020B0309030403020204" pitchFamily="34" charset="0"/>
              </a:rPr>
              <a:t>cmp</a:t>
            </a:r>
            <a:r>
              <a:rPr lang="en-US" dirty="0">
                <a:latin typeface="Source Sans 3" panose="020B0303030403020204" pitchFamily="34" charset="0"/>
              </a:rPr>
              <a:t> instructions compare operands via subtraction. </a:t>
            </a:r>
          </a:p>
          <a:p>
            <a:pPr lvl="1"/>
            <a:r>
              <a:rPr lang="en-US" dirty="0">
                <a:latin typeface="Source Sans 3" panose="020B0303030403020204" pitchFamily="34" charset="0"/>
              </a:rPr>
              <a:t>Restated, </a:t>
            </a:r>
            <a:r>
              <a:rPr lang="en-US" b="1" dirty="0" err="1">
                <a:latin typeface="Source Code Pro" panose="020B0309030403020204" pitchFamily="34" charset="0"/>
                <a:ea typeface="Source Code Pro" panose="020B0309030403020204" pitchFamily="34" charset="0"/>
              </a:rPr>
              <a:t>cmp</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cs typeface="Consolas" panose="020B0609020204030204" pitchFamily="49" charset="0"/>
              </a:rPr>
              <a:t>S1,</a:t>
            </a:r>
            <a:r>
              <a:rPr lang="en-US" b="1" dirty="0">
                <a:latin typeface="Source Sans 3" panose="020B0303030403020204" pitchFamily="34" charset="0"/>
                <a:cs typeface="Consolas" panose="020B0609020204030204" pitchFamily="49" charset="0"/>
              </a:rPr>
              <a:t> </a:t>
            </a:r>
            <a:r>
              <a:rPr lang="en-US" b="1" dirty="0">
                <a:latin typeface="Source Code Pro" panose="020B0309030403020204" pitchFamily="34" charset="0"/>
                <a:ea typeface="Source Code Pro" panose="020B0309030403020204" pitchFamily="34" charset="0"/>
                <a:cs typeface="Consolas" panose="020B0609020204030204" pitchFamily="49" charset="0"/>
              </a:rPr>
              <a:t>S2</a:t>
            </a:r>
            <a:r>
              <a:rPr lang="en-US" dirty="0">
                <a:latin typeface="Source Sans 3" panose="020B0303030403020204" pitchFamily="34" charset="0"/>
              </a:rPr>
              <a:t> computes </a:t>
            </a:r>
            <a:r>
              <a:rPr lang="en-US" b="1" dirty="0">
                <a:latin typeface="Source Code Pro" panose="020B0309030403020204" pitchFamily="34" charset="0"/>
                <a:ea typeface="Source Code Pro" panose="020B0309030403020204" pitchFamily="34" charset="0"/>
                <a:cs typeface="Consolas" panose="020B0609020204030204" pitchFamily="49" charset="0"/>
              </a:rPr>
              <a:t>S2</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cs typeface="Consolas" panose="020B0609020204030204" pitchFamily="49" charset="0"/>
              </a:rPr>
              <a:t>S1</a:t>
            </a:r>
            <a:r>
              <a:rPr lang="en-US" dirty="0">
                <a:latin typeface="Source Sans 3" panose="020B0303030403020204" pitchFamily="34" charset="0"/>
              </a:rPr>
              <a:t>.</a:t>
            </a:r>
          </a:p>
          <a:p>
            <a:pPr lvl="1"/>
            <a:r>
              <a:rPr lang="en-US" dirty="0">
                <a:latin typeface="Source Sans 3" panose="020B0303030403020204" pitchFamily="34" charset="0"/>
              </a:rPr>
              <a:t>Rather than storing the result of the subtraction anywhere, it updates the condition codes to summarize key properties of the result (e.g., result was zero, or negative, or overflowed, and so forth).</a:t>
            </a:r>
          </a:p>
          <a:p>
            <a:r>
              <a:rPr lang="en-US" dirty="0">
                <a:latin typeface="Source Sans 3" panose="020B0303030403020204" pitchFamily="34" charset="0"/>
              </a:rPr>
              <a:t>Conditional jumps typically follow comparisons and consult the condition codes to decide whether to branch or not.</a:t>
            </a:r>
          </a:p>
          <a:p>
            <a:pPr marL="0" indent="0">
              <a:buNone/>
            </a:pPr>
            <a:endParaRPr lang="en-US" dirty="0">
              <a:latin typeface="Source Sans 3" panose="020B0303030403020204" pitchFamily="34" charset="0"/>
            </a:endParaRPr>
          </a:p>
          <a:p>
            <a:pPr marL="0" indent="0" algn="ctr">
              <a:buNone/>
            </a:pPr>
            <a:r>
              <a:rPr lang="en-US" dirty="0">
                <a:latin typeface="Source Sans 3" panose="020B0303030403020204" pitchFamily="34" charset="0"/>
              </a:rPr>
              <a:t>What are these condition codes? How do they store this information?</a:t>
            </a:r>
          </a:p>
        </p:txBody>
      </p:sp>
      <p:sp>
        <p:nvSpPr>
          <p:cNvPr id="6" name="Title 1">
            <a:extLst>
              <a:ext uri="{FF2B5EF4-FFF2-40B4-BE49-F238E27FC236}">
                <a16:creationId xmlns:a16="http://schemas.microsoft.com/office/drawing/2014/main" id="{7DDB0080-3E07-0F4F-4EB1-039013869BFB}"/>
              </a:ext>
            </a:extLst>
          </p:cNvPr>
          <p:cNvSpPr>
            <a:spLocks noGrp="1"/>
          </p:cNvSpPr>
          <p:nvPr>
            <p:ph type="title"/>
          </p:nvPr>
        </p:nvSpPr>
        <p:spPr>
          <a:xfrm>
            <a:off x="304800" y="0"/>
            <a:ext cx="11658600" cy="1143000"/>
          </a:xfrm>
        </p:spPr>
        <p:txBody>
          <a:bodyPr/>
          <a:lstStyle/>
          <a:p>
            <a:r>
              <a:rPr lang="en-US" dirty="0">
                <a:latin typeface="Source Sans 3" panose="020B0303030403020204" pitchFamily="34" charset="0"/>
              </a:rPr>
              <a:t>Control Flow in Assembly: Condition Codes</a:t>
            </a:r>
            <a:endParaRPr lang="en-US" dirty="0"/>
          </a:p>
        </p:txBody>
      </p:sp>
    </p:spTree>
    <p:extLst>
      <p:ext uri="{BB962C8B-B14F-4D97-AF65-F5344CB8AC3E}">
        <p14:creationId xmlns:p14="http://schemas.microsoft.com/office/powerpoint/2010/main" val="1930478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7CB6E-B9B6-7458-B430-A6B09A1F3DF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04065B-57E0-7CFC-F4EE-5AF2DA83414F}"/>
              </a:ext>
            </a:extLst>
          </p:cNvPr>
          <p:cNvSpPr>
            <a:spLocks noGrp="1"/>
          </p:cNvSpPr>
          <p:nvPr>
            <p:ph idx="1"/>
          </p:nvPr>
        </p:nvSpPr>
        <p:spPr/>
        <p:txBody>
          <a:bodyPr/>
          <a:lstStyle/>
          <a:p>
            <a:pPr marL="0" indent="0" algn="ctr">
              <a:buNone/>
            </a:pPr>
            <a:r>
              <a:rPr lang="en-US" dirty="0">
                <a:latin typeface="Source Sans 3" panose="020B0303030403020204" pitchFamily="34" charset="0"/>
              </a:rPr>
              <a:t>The CPU maintains a small collection of </a:t>
            </a:r>
            <a:r>
              <a:rPr lang="en-US" b="1" dirty="0">
                <a:solidFill>
                  <a:schemeClr val="accent1"/>
                </a:solidFill>
                <a:latin typeface="Source Sans 3" panose="020B0303030403020204" pitchFamily="34" charset="0"/>
              </a:rPr>
              <a:t>flags</a:t>
            </a:r>
            <a:r>
              <a:rPr lang="en-US" dirty="0">
                <a:latin typeface="Source Sans 3" panose="020B0303030403020204" pitchFamily="34" charset="0"/>
              </a:rPr>
              <a:t>—also called </a:t>
            </a:r>
            <a:r>
              <a:rPr lang="en-US" b="1" dirty="0">
                <a:solidFill>
                  <a:schemeClr val="accent1"/>
                </a:solidFill>
                <a:latin typeface="Source Sans 3" panose="020B0303030403020204" pitchFamily="34" charset="0"/>
              </a:rPr>
              <a:t>condition</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codes</a:t>
            </a:r>
            <a:r>
              <a:rPr lang="en-US" dirty="0">
                <a:latin typeface="Source Sans 3" panose="020B0303030403020204" pitchFamily="34" charset="0"/>
              </a:rPr>
              <a:t>—that automatically </a:t>
            </a:r>
            <a:r>
              <a:rPr lang="en-US" b="1" dirty="0">
                <a:solidFill>
                  <a:schemeClr val="accent1"/>
                </a:solidFill>
                <a:latin typeface="Source Sans 3" panose="020B0303030403020204" pitchFamily="34" charset="0"/>
              </a:rPr>
              <a:t>record information about the most recent arithmetic or logical operation</a:t>
            </a:r>
            <a:r>
              <a:rPr lang="en-US" dirty="0">
                <a:latin typeface="Source Sans 3" panose="020B0303030403020204" pitchFamily="34" charset="0"/>
              </a:rPr>
              <a:t>.</a:t>
            </a:r>
          </a:p>
          <a:p>
            <a:pPr marL="0" indent="0">
              <a:buNone/>
            </a:pPr>
            <a:br>
              <a:rPr lang="en-US" sz="2400" dirty="0">
                <a:latin typeface="Source Sans 3" panose="020B0303030403020204" pitchFamily="34" charset="0"/>
              </a:rPr>
            </a:br>
            <a:r>
              <a:rPr lang="en-US" sz="2400" dirty="0">
                <a:latin typeface="Source Sans 3" panose="020B0303030403020204" pitchFamily="34" charset="0"/>
              </a:rPr>
              <a:t>Here are the most frequently mentioned condition codes:</a:t>
            </a:r>
          </a:p>
          <a:p>
            <a:r>
              <a:rPr lang="en-US" sz="2400" b="1" dirty="0">
                <a:latin typeface="Source Sans 3" panose="020B0303030403020204" pitchFamily="34" charset="0"/>
              </a:rPr>
              <a:t>ZF:</a:t>
            </a:r>
            <a:r>
              <a:rPr lang="en-US" sz="2400" dirty="0">
                <a:latin typeface="Source Sans 3" panose="020B0303030403020204" pitchFamily="34" charset="0"/>
              </a:rPr>
              <a:t> Zero flag. 	Indicates the most recent operation yielded a zero.</a:t>
            </a:r>
          </a:p>
          <a:p>
            <a:r>
              <a:rPr lang="en-US" sz="2400" b="1" dirty="0">
                <a:latin typeface="Source Sans 3" panose="020B0303030403020204" pitchFamily="34" charset="0"/>
              </a:rPr>
              <a:t>SF: </a:t>
            </a:r>
            <a:r>
              <a:rPr lang="en-US" sz="2400" dirty="0">
                <a:latin typeface="Source Sans 3" panose="020B0303030403020204" pitchFamily="34" charset="0"/>
              </a:rPr>
              <a:t>Sign flag. 	Indicates the most recent operation produced a negative value.</a:t>
            </a:r>
          </a:p>
          <a:p>
            <a:r>
              <a:rPr lang="en-US" sz="2400" b="1" dirty="0">
                <a:latin typeface="Source Sans 3" panose="020B0303030403020204" pitchFamily="34" charset="0"/>
              </a:rPr>
              <a:t>CF:</a:t>
            </a:r>
            <a:r>
              <a:rPr lang="en-US" sz="2400" dirty="0">
                <a:latin typeface="Source Sans 3" panose="020B0303030403020204" pitchFamily="34" charset="0"/>
              </a:rPr>
              <a:t> Carry flag.  	Indicates a carry out of or borrow into the most significant bit and is </a:t>
            </a:r>
            <a:br>
              <a:rPr lang="en-US" sz="2400" dirty="0">
                <a:latin typeface="Source Sans 3" panose="020B0303030403020204" pitchFamily="34" charset="0"/>
              </a:rPr>
            </a:br>
            <a:r>
              <a:rPr lang="en-US" sz="2400" dirty="0">
                <a:latin typeface="Source Sans 3" panose="020B0303030403020204" pitchFamily="34" charset="0"/>
              </a:rPr>
              <a:t>			used to detect overflow in unsigned arithmetic.</a:t>
            </a:r>
          </a:p>
          <a:p>
            <a:r>
              <a:rPr lang="en-US" sz="2400" b="1" dirty="0">
                <a:latin typeface="Source Sans 3" panose="020B0303030403020204" pitchFamily="34" charset="0"/>
              </a:rPr>
              <a:t>OF:</a:t>
            </a:r>
            <a:r>
              <a:rPr lang="en-US" sz="2400" dirty="0">
                <a:latin typeface="Source Sans 3" panose="020B0303030403020204" pitchFamily="34" charset="0"/>
              </a:rPr>
              <a:t> Overflow flag.  	</a:t>
            </a:r>
            <a:r>
              <a:rPr lang="en-US" sz="2400" dirty="0"/>
              <a:t>Indicates signed overflow in two’s-complement arithmetic.</a:t>
            </a:r>
            <a:endParaRPr lang="en-US" dirty="0">
              <a:latin typeface="Source Sans 3" panose="020B0303030403020204" pitchFamily="34" charset="0"/>
            </a:endParaRPr>
          </a:p>
        </p:txBody>
      </p:sp>
      <p:sp>
        <p:nvSpPr>
          <p:cNvPr id="6" name="Title 1">
            <a:extLst>
              <a:ext uri="{FF2B5EF4-FFF2-40B4-BE49-F238E27FC236}">
                <a16:creationId xmlns:a16="http://schemas.microsoft.com/office/drawing/2014/main" id="{02FA03AE-7BE7-7593-E9D1-D2B2B4373E5D}"/>
              </a:ext>
            </a:extLst>
          </p:cNvPr>
          <p:cNvSpPr>
            <a:spLocks noGrp="1"/>
          </p:cNvSpPr>
          <p:nvPr>
            <p:ph type="title"/>
          </p:nvPr>
        </p:nvSpPr>
        <p:spPr>
          <a:xfrm>
            <a:off x="304800" y="0"/>
            <a:ext cx="11658600" cy="1143000"/>
          </a:xfrm>
        </p:spPr>
        <p:txBody>
          <a:bodyPr/>
          <a:lstStyle/>
          <a:p>
            <a:r>
              <a:rPr lang="en-US" dirty="0">
                <a:latin typeface="Source Sans 3" panose="020B0303030403020204" pitchFamily="34" charset="0"/>
              </a:rPr>
              <a:t>Control Flow in Assembly: Condition Codes</a:t>
            </a:r>
            <a:endParaRPr lang="en-US" dirty="0"/>
          </a:p>
        </p:txBody>
      </p:sp>
    </p:spTree>
    <p:extLst>
      <p:ext uri="{BB962C8B-B14F-4D97-AF65-F5344CB8AC3E}">
        <p14:creationId xmlns:p14="http://schemas.microsoft.com/office/powerpoint/2010/main" val="48114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B50B2-0EE0-66AE-5FF0-BA3D757F6EE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203D773-CDC9-7AAE-437C-EB045C7617ED}"/>
              </a:ext>
            </a:extLst>
          </p:cNvPr>
          <p:cNvSpPr>
            <a:spLocks noGrp="1"/>
          </p:cNvSpPr>
          <p:nvPr>
            <p:ph type="title"/>
          </p:nvPr>
        </p:nvSpPr>
        <p:spPr>
          <a:xfrm>
            <a:off x="304800" y="0"/>
            <a:ext cx="11658600" cy="1143000"/>
          </a:xfrm>
        </p:spPr>
        <p:txBody>
          <a:bodyPr/>
          <a:lstStyle/>
          <a:p>
            <a:r>
              <a:rPr lang="en-US" dirty="0">
                <a:latin typeface="Source Sans 3" panose="020B0303030403020204" pitchFamily="34" charset="0"/>
              </a:rPr>
              <a:t>Condition Code Etudes</a:t>
            </a:r>
            <a:endParaRPr lang="en-US" dirty="0">
              <a:latin typeface="Source Code Pro" panose="020B0309030403020204" pitchFamily="34" charset="0"/>
              <a:ea typeface="Source Code Pro" panose="020B0309030403020204" pitchFamily="34" charset="0"/>
            </a:endParaRPr>
          </a:p>
        </p:txBody>
      </p:sp>
      <p:sp>
        <p:nvSpPr>
          <p:cNvPr id="2" name="Content Placeholder 2">
            <a:extLst>
              <a:ext uri="{FF2B5EF4-FFF2-40B4-BE49-F238E27FC236}">
                <a16:creationId xmlns:a16="http://schemas.microsoft.com/office/drawing/2014/main" id="{7B1569F1-49FA-F0A7-A354-D2923C6D51C9}"/>
              </a:ext>
            </a:extLst>
          </p:cNvPr>
          <p:cNvSpPr>
            <a:spLocks noGrp="1"/>
          </p:cNvSpPr>
          <p:nvPr>
            <p:ph idx="1"/>
          </p:nvPr>
        </p:nvSpPr>
        <p:spPr>
          <a:xfrm>
            <a:off x="152400" y="1295400"/>
            <a:ext cx="11811000" cy="2129221"/>
          </a:xfrm>
        </p:spPr>
        <p:txBody>
          <a:bodyPr/>
          <a:lstStyle/>
          <a:p>
            <a:pPr marL="0" indent="0" algn="ctr">
              <a:buNone/>
            </a:pPr>
            <a:r>
              <a:rPr lang="en-US" dirty="0">
                <a:latin typeface="Source Sans 3" panose="020B0303030403020204" pitchFamily="34" charset="0"/>
              </a:rPr>
              <a:t>The CPU maintains a small collection of </a:t>
            </a:r>
            <a:r>
              <a:rPr lang="en-US" b="1" dirty="0">
                <a:solidFill>
                  <a:schemeClr val="accent1"/>
                </a:solidFill>
                <a:latin typeface="Source Sans 3" panose="020B0303030403020204" pitchFamily="34" charset="0"/>
              </a:rPr>
              <a:t>flags</a:t>
            </a:r>
            <a:r>
              <a:rPr lang="en-US" dirty="0">
                <a:latin typeface="Source Sans 3" panose="020B0303030403020204" pitchFamily="34" charset="0"/>
              </a:rPr>
              <a:t>—also called </a:t>
            </a:r>
            <a:r>
              <a:rPr lang="en-US" b="1" dirty="0">
                <a:solidFill>
                  <a:schemeClr val="accent1"/>
                </a:solidFill>
                <a:latin typeface="Source Sans 3" panose="020B0303030403020204" pitchFamily="34" charset="0"/>
              </a:rPr>
              <a:t>condition</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codes</a:t>
            </a:r>
            <a:r>
              <a:rPr lang="en-US" dirty="0">
                <a:latin typeface="Source Sans 3" panose="020B0303030403020204" pitchFamily="34" charset="0"/>
              </a:rPr>
              <a:t>—that automatically </a:t>
            </a:r>
            <a:r>
              <a:rPr lang="en-US" b="1" dirty="0">
                <a:solidFill>
                  <a:schemeClr val="accent1"/>
                </a:solidFill>
                <a:latin typeface="Source Sans 3" panose="020B0303030403020204" pitchFamily="34" charset="0"/>
              </a:rPr>
              <a:t>record information about the most recent arithmetic or logical operation</a:t>
            </a:r>
            <a:r>
              <a:rPr lang="en-US" dirty="0">
                <a:latin typeface="Source Sans 3" panose="020B0303030403020204" pitchFamily="34" charset="0"/>
              </a:rPr>
              <a:t>.</a:t>
            </a:r>
          </a:p>
          <a:p>
            <a:pPr marL="0" indent="0" algn="ctr">
              <a:buNone/>
            </a:pPr>
            <a:r>
              <a:rPr lang="en-US" sz="2400" dirty="0">
                <a:latin typeface="Source Sans 3" panose="020B0303030403020204" pitchFamily="34" charset="0"/>
              </a:rPr>
              <a:t>For each of the following 8-bit </a:t>
            </a:r>
            <a:r>
              <a:rPr lang="en-US" sz="2400" b="1" dirty="0" err="1">
                <a:latin typeface="Source Code Pro" panose="020B0309030403020204" pitchFamily="34" charset="0"/>
                <a:ea typeface="Source Code Pro" panose="020B0309030403020204" pitchFamily="34" charset="0"/>
              </a:rPr>
              <a:t>cmp</a:t>
            </a:r>
            <a:r>
              <a:rPr lang="en-US" sz="2400" dirty="0" err="1">
                <a:latin typeface="Source Sans 3" panose="020B0303030403020204" pitchFamily="34" charset="0"/>
              </a:rPr>
              <a:t>s</a:t>
            </a:r>
            <a:r>
              <a:rPr lang="en-US" sz="2400" dirty="0">
                <a:latin typeface="Source Sans 3" panose="020B0303030403020204" pitchFamily="34" charset="0"/>
              </a:rPr>
              <a:t>, let’s decide which flags are set and understand why.</a:t>
            </a:r>
          </a:p>
        </p:txBody>
      </p:sp>
      <p:sp>
        <p:nvSpPr>
          <p:cNvPr id="102" name="TextBox 101">
            <a:extLst>
              <a:ext uri="{FF2B5EF4-FFF2-40B4-BE49-F238E27FC236}">
                <a16:creationId xmlns:a16="http://schemas.microsoft.com/office/drawing/2014/main" id="{146AE810-64C5-01FC-F06A-463977348E92}"/>
              </a:ext>
            </a:extLst>
          </p:cNvPr>
          <p:cNvSpPr txBox="1"/>
          <p:nvPr/>
        </p:nvSpPr>
        <p:spPr>
          <a:xfrm>
            <a:off x="889460" y="3124200"/>
            <a:ext cx="2351136" cy="646331"/>
          </a:xfrm>
          <a:prstGeom prst="rect">
            <a:avLst/>
          </a:prstGeom>
          <a:noFill/>
          <a:ln>
            <a:solidFill>
              <a:schemeClr val="accent1"/>
            </a:solidFill>
            <a:prstDash val="dash"/>
          </a:ln>
        </p:spPr>
        <p:txBody>
          <a:bodyPr wrap="square" rtlCol="0">
            <a:spAutoFit/>
          </a:bodyPr>
          <a:lstStyle/>
          <a:p>
            <a:pPr algn="ctr"/>
            <a:r>
              <a:rPr lang="en-US" sz="2000" dirty="0" err="1">
                <a:latin typeface="Source Code Pro" panose="020B0309030403020204" pitchFamily="34" charset="0"/>
                <a:ea typeface="Source Code Pro" panose="020B0309030403020204" pitchFamily="34" charset="0"/>
                <a:cs typeface="Calibri" panose="020F0502020204030204" pitchFamily="34" charset="0"/>
              </a:rPr>
              <a:t>cmp</a:t>
            </a:r>
            <a:r>
              <a:rPr lang="en-US" sz="2000" dirty="0">
                <a:latin typeface="Source Code Pro" panose="020B0309030403020204" pitchFamily="34" charset="0"/>
                <a:ea typeface="Source Code Pro" panose="020B0309030403020204" pitchFamily="34" charset="0"/>
                <a:cs typeface="Calibri" panose="020F0502020204030204" pitchFamily="34" charset="0"/>
              </a:rPr>
              <a:t> $0xFF, %bl</a:t>
            </a:r>
            <a:br>
              <a:rPr lang="en-US" dirty="0">
                <a:latin typeface="Source Code Pro" panose="020B0309030403020204" pitchFamily="34" charset="0"/>
                <a:ea typeface="Source Code Pro" panose="020B0309030403020204" pitchFamily="34" charset="0"/>
                <a:cs typeface="Calibri" panose="020F0502020204030204" pitchFamily="34" charset="0"/>
              </a:rPr>
            </a:br>
            <a:r>
              <a:rPr lang="en-US" sz="1600" dirty="0">
                <a:latin typeface="Source Sans 3" panose="020B0303030403020204" pitchFamily="34" charset="0"/>
                <a:ea typeface="Source Code Pro" panose="020B0309030403020204" pitchFamily="34" charset="0"/>
                <a:cs typeface="Calibri" panose="020F0502020204030204" pitchFamily="34" charset="0"/>
              </a:rPr>
              <a:t>where </a:t>
            </a:r>
            <a:r>
              <a:rPr lang="en-US" sz="1600" dirty="0">
                <a:latin typeface="Source Code Pro" panose="020B0309030403020204" pitchFamily="34" charset="0"/>
                <a:ea typeface="Source Code Pro" panose="020B0309030403020204" pitchFamily="34" charset="0"/>
                <a:cs typeface="Calibri" panose="020F0502020204030204" pitchFamily="34" charset="0"/>
              </a:rPr>
              <a:t>%bl</a:t>
            </a:r>
            <a:r>
              <a:rPr lang="en-US" sz="1600" dirty="0">
                <a:latin typeface="Source Sans 3" panose="020B0303030403020204" pitchFamily="34" charset="0"/>
                <a:ea typeface="Source Code Pro" panose="020B0309030403020204" pitchFamily="34" charset="0"/>
                <a:cs typeface="Calibri" panose="020F0502020204030204" pitchFamily="34" charset="0"/>
              </a:rPr>
              <a:t> stores </a:t>
            </a:r>
            <a:r>
              <a:rPr lang="en-US" sz="1600" dirty="0">
                <a:latin typeface="Source Code Pro" panose="020B0309030403020204" pitchFamily="34" charset="0"/>
                <a:ea typeface="Source Code Pro" panose="020B0309030403020204" pitchFamily="34" charset="0"/>
                <a:cs typeface="Calibri" panose="020F0502020204030204" pitchFamily="34" charset="0"/>
              </a:rPr>
              <a:t>0x01</a:t>
            </a:r>
          </a:p>
        </p:txBody>
      </p:sp>
      <p:sp>
        <p:nvSpPr>
          <p:cNvPr id="104" name="TextBox 103">
            <a:extLst>
              <a:ext uri="{FF2B5EF4-FFF2-40B4-BE49-F238E27FC236}">
                <a16:creationId xmlns:a16="http://schemas.microsoft.com/office/drawing/2014/main" id="{CB9BD5F1-698B-EA71-B519-10CAEB5F1F5C}"/>
              </a:ext>
            </a:extLst>
          </p:cNvPr>
          <p:cNvSpPr txBox="1"/>
          <p:nvPr/>
        </p:nvSpPr>
        <p:spPr>
          <a:xfrm>
            <a:off x="243856" y="3852446"/>
            <a:ext cx="3642344" cy="338554"/>
          </a:xfrm>
          <a:prstGeom prst="rect">
            <a:avLst/>
          </a:prstGeom>
          <a:noFill/>
        </p:spPr>
        <p:txBody>
          <a:bodyPr wrap="none" rtlCol="0">
            <a:spAutoFit/>
          </a:bodyPr>
          <a:lstStyle/>
          <a:p>
            <a:pPr algn="ctr"/>
            <a:r>
              <a:rPr lang="en-US" sz="1600" dirty="0">
                <a:latin typeface="Source Sans 3" panose="020B0303030403020204" pitchFamily="34" charset="0"/>
                <a:cs typeface="Calibri" panose="020F0502020204030204" pitchFamily="34" charset="0"/>
              </a:rPr>
              <a:t>Computed (8-bit): </a:t>
            </a:r>
            <a:r>
              <a:rPr lang="en-US" sz="1600" dirty="0">
                <a:latin typeface="Source Code Pro" panose="020B0309030403020204" pitchFamily="34" charset="0"/>
                <a:ea typeface="Source Code Pro" panose="020B0309030403020204" pitchFamily="34" charset="0"/>
                <a:cs typeface="Calibri" panose="020F0502020204030204" pitchFamily="34" charset="0"/>
              </a:rPr>
              <a:t>0x01</a:t>
            </a:r>
            <a:r>
              <a:rPr lang="en-US" sz="1600" dirty="0">
                <a:latin typeface="Source Sans 3" panose="020B0303030403020204" pitchFamily="34" charset="0"/>
                <a:cs typeface="Calibri" panose="020F0502020204030204" pitchFamily="34" charset="0"/>
              </a:rPr>
              <a:t> </a:t>
            </a:r>
            <a:r>
              <a:rPr lang="en-US" sz="1600" dirty="0">
                <a:latin typeface="Source Code Pro" panose="020B0309030403020204" pitchFamily="34" charset="0"/>
                <a:ea typeface="Source Code Pro" panose="020B0309030403020204" pitchFamily="34" charset="0"/>
                <a:cs typeface="Calibri" panose="020F0502020204030204" pitchFamily="34" charset="0"/>
              </a:rPr>
              <a:t>–</a:t>
            </a:r>
            <a:r>
              <a:rPr lang="en-US" sz="1600" dirty="0">
                <a:latin typeface="Source Sans 3" panose="020B0303030403020204" pitchFamily="34" charset="0"/>
                <a:cs typeface="Calibri" panose="020F0502020204030204" pitchFamily="34" charset="0"/>
              </a:rPr>
              <a:t> </a:t>
            </a:r>
            <a:r>
              <a:rPr lang="en-US" sz="1600" dirty="0">
                <a:latin typeface="Source Code Pro" panose="020B0309030403020204" pitchFamily="34" charset="0"/>
                <a:ea typeface="Source Code Pro" panose="020B0309030403020204" pitchFamily="34" charset="0"/>
                <a:cs typeface="Calibri" panose="020F0502020204030204" pitchFamily="34" charset="0"/>
              </a:rPr>
              <a:t>0xFF</a:t>
            </a:r>
            <a:r>
              <a:rPr lang="en-US" sz="1600" dirty="0">
                <a:latin typeface="Source Sans 3" panose="020B0303030403020204" pitchFamily="34" charset="0"/>
                <a:cs typeface="Calibri" panose="020F0502020204030204" pitchFamily="34" charset="0"/>
              </a:rPr>
              <a:t> </a:t>
            </a:r>
            <a:r>
              <a:rPr lang="en-US" sz="1600" dirty="0">
                <a:latin typeface="Source Code Pro" panose="020B0309030403020204" pitchFamily="34" charset="0"/>
                <a:ea typeface="Source Code Pro" panose="020B0309030403020204" pitchFamily="34" charset="0"/>
                <a:cs typeface="Calibri" panose="020F0502020204030204" pitchFamily="34" charset="0"/>
              </a:rPr>
              <a:t>=</a:t>
            </a:r>
            <a:r>
              <a:rPr lang="en-US" sz="1600" dirty="0">
                <a:latin typeface="Source Sans 3" panose="020B0303030403020204" pitchFamily="34" charset="0"/>
                <a:cs typeface="Calibri" panose="020F0502020204030204" pitchFamily="34" charset="0"/>
              </a:rPr>
              <a:t> </a:t>
            </a:r>
            <a:r>
              <a:rPr lang="en-US" sz="1600" dirty="0">
                <a:latin typeface="Source Code Pro" panose="020B0309030403020204" pitchFamily="34" charset="0"/>
                <a:ea typeface="Source Code Pro" panose="020B0309030403020204" pitchFamily="34" charset="0"/>
                <a:cs typeface="Calibri" panose="020F0502020204030204" pitchFamily="34" charset="0"/>
              </a:rPr>
              <a:t>0x02</a:t>
            </a:r>
          </a:p>
        </p:txBody>
      </p:sp>
      <p:sp>
        <p:nvSpPr>
          <p:cNvPr id="105" name="TextBox 104">
            <a:extLst>
              <a:ext uri="{FF2B5EF4-FFF2-40B4-BE49-F238E27FC236}">
                <a16:creationId xmlns:a16="http://schemas.microsoft.com/office/drawing/2014/main" id="{9A1FF109-86E8-C5E1-ADF4-4F4656647AEC}"/>
              </a:ext>
            </a:extLst>
          </p:cNvPr>
          <p:cNvSpPr txBox="1"/>
          <p:nvPr/>
        </p:nvSpPr>
        <p:spPr>
          <a:xfrm>
            <a:off x="312428" y="5105400"/>
            <a:ext cx="3505200" cy="1569660"/>
          </a:xfrm>
          <a:prstGeom prst="rect">
            <a:avLst/>
          </a:prstGeom>
          <a:noFill/>
        </p:spPr>
        <p:txBody>
          <a:bodyPr wrap="square" rtlCol="0">
            <a:spAutoFit/>
          </a:bodyPr>
          <a:lstStyle/>
          <a:p>
            <a:pPr algn="ctr"/>
            <a:r>
              <a:rPr lang="en-US" sz="1600" dirty="0">
                <a:latin typeface="Source Sans 3" panose="020B0303030403020204" pitchFamily="34" charset="0"/>
              </a:rPr>
              <a:t>The result (0x02) is </a:t>
            </a:r>
            <a:r>
              <a:rPr lang="en-US" sz="1600" b="1" dirty="0">
                <a:solidFill>
                  <a:schemeClr val="accent1"/>
                </a:solidFill>
                <a:latin typeface="Source Sans 3" panose="020B0303030403020204" pitchFamily="34" charset="0"/>
              </a:rPr>
              <a:t>nonzero</a:t>
            </a:r>
            <a:r>
              <a:rPr lang="en-US" sz="1600" dirty="0">
                <a:latin typeface="Source Sans 3" panose="020B0303030403020204" pitchFamily="34" charset="0"/>
              </a:rPr>
              <a:t> and </a:t>
            </a:r>
            <a:r>
              <a:rPr lang="en-US" sz="1600" b="1" dirty="0">
                <a:solidFill>
                  <a:schemeClr val="accent1"/>
                </a:solidFill>
                <a:latin typeface="Source Sans 3" panose="020B0303030403020204" pitchFamily="34" charset="0"/>
              </a:rPr>
              <a:t>positive</a:t>
            </a:r>
            <a:r>
              <a:rPr lang="en-US" sz="1600" dirty="0">
                <a:latin typeface="Source Sans 3" panose="020B0303030403020204" pitchFamily="34" charset="0"/>
              </a:rPr>
              <a:t>, so ZF = 0 and SF = 0. As an unsigned subtraction, 0x01 − 0xFF </a:t>
            </a:r>
            <a:r>
              <a:rPr lang="en-US" sz="1600" b="1" dirty="0">
                <a:solidFill>
                  <a:schemeClr val="accent1"/>
                </a:solidFill>
                <a:latin typeface="Source Sans 3" panose="020B0303030403020204" pitchFamily="34" charset="0"/>
              </a:rPr>
              <a:t>requires a borrow</a:t>
            </a:r>
            <a:r>
              <a:rPr lang="en-US" sz="1600" dirty="0">
                <a:latin typeface="Source Sans 3" panose="020B0303030403020204" pitchFamily="34" charset="0"/>
              </a:rPr>
              <a:t>, so CF = 1. As a signed subtraction, this is 1 − (−1) = 2, which </a:t>
            </a:r>
            <a:r>
              <a:rPr lang="en-US" sz="1600" b="1" dirty="0">
                <a:solidFill>
                  <a:schemeClr val="accent1"/>
                </a:solidFill>
                <a:latin typeface="Source Sans 3" panose="020B0303030403020204" pitchFamily="34" charset="0"/>
              </a:rPr>
              <a:t>fits in 8 bits</a:t>
            </a:r>
            <a:r>
              <a:rPr lang="en-US" sz="1600" dirty="0">
                <a:latin typeface="Source Sans 3" panose="020B0303030403020204" pitchFamily="34" charset="0"/>
              </a:rPr>
              <a:t>, so OF = 0.</a:t>
            </a:r>
            <a:endParaRPr lang="en-US" sz="1600" dirty="0">
              <a:latin typeface="Source Sans 3" panose="020B0303030403020204" pitchFamily="34" charset="0"/>
              <a:ea typeface="Source Code Pro" panose="020B0309030403020204" pitchFamily="34" charset="0"/>
              <a:cs typeface="Calibri" panose="020F0502020204030204" pitchFamily="34" charset="0"/>
            </a:endParaRPr>
          </a:p>
        </p:txBody>
      </p:sp>
      <p:sp>
        <p:nvSpPr>
          <p:cNvPr id="107" name="TextBox 106">
            <a:extLst>
              <a:ext uri="{FF2B5EF4-FFF2-40B4-BE49-F238E27FC236}">
                <a16:creationId xmlns:a16="http://schemas.microsoft.com/office/drawing/2014/main" id="{99B6C228-24DC-F9BB-AECB-D8FD6D7D46B5}"/>
              </a:ext>
            </a:extLst>
          </p:cNvPr>
          <p:cNvSpPr txBox="1"/>
          <p:nvPr/>
        </p:nvSpPr>
        <p:spPr>
          <a:xfrm>
            <a:off x="4882332" y="3155576"/>
            <a:ext cx="2351136" cy="646331"/>
          </a:xfrm>
          <a:prstGeom prst="rect">
            <a:avLst/>
          </a:prstGeom>
          <a:noFill/>
          <a:ln>
            <a:solidFill>
              <a:schemeClr val="accent1"/>
            </a:solidFill>
            <a:prstDash val="dash"/>
          </a:ln>
        </p:spPr>
        <p:txBody>
          <a:bodyPr wrap="square" rtlCol="0">
            <a:spAutoFit/>
          </a:bodyPr>
          <a:lstStyle/>
          <a:p>
            <a:pPr algn="ctr"/>
            <a:r>
              <a:rPr lang="en-US" sz="2000" dirty="0" err="1">
                <a:latin typeface="Source Code Pro" panose="020B0309030403020204" pitchFamily="34" charset="0"/>
                <a:ea typeface="Source Code Pro" panose="020B0309030403020204" pitchFamily="34" charset="0"/>
                <a:cs typeface="Calibri" panose="020F0502020204030204" pitchFamily="34" charset="0"/>
              </a:rPr>
              <a:t>cmp</a:t>
            </a:r>
            <a:r>
              <a:rPr lang="en-US" sz="2000" dirty="0">
                <a:latin typeface="Source Code Pro" panose="020B0309030403020204" pitchFamily="34" charset="0"/>
                <a:ea typeface="Source Code Pro" panose="020B0309030403020204" pitchFamily="34" charset="0"/>
                <a:cs typeface="Calibri" panose="020F0502020204030204" pitchFamily="34" charset="0"/>
              </a:rPr>
              <a:t> $0xFF, %bl</a:t>
            </a:r>
            <a:br>
              <a:rPr lang="en-US" dirty="0">
                <a:latin typeface="Source Code Pro" panose="020B0309030403020204" pitchFamily="34" charset="0"/>
                <a:ea typeface="Source Code Pro" panose="020B0309030403020204" pitchFamily="34" charset="0"/>
                <a:cs typeface="Calibri" panose="020F0502020204030204" pitchFamily="34" charset="0"/>
              </a:rPr>
            </a:br>
            <a:r>
              <a:rPr lang="en-US" sz="1600" dirty="0">
                <a:latin typeface="Source Sans 3" panose="020B0303030403020204" pitchFamily="34" charset="0"/>
                <a:ea typeface="Source Code Pro" panose="020B0309030403020204" pitchFamily="34" charset="0"/>
                <a:cs typeface="Calibri" panose="020F0502020204030204" pitchFamily="34" charset="0"/>
              </a:rPr>
              <a:t>where </a:t>
            </a:r>
            <a:r>
              <a:rPr lang="en-US" sz="1600" dirty="0">
                <a:latin typeface="Source Code Pro" panose="020B0309030403020204" pitchFamily="34" charset="0"/>
                <a:ea typeface="Source Code Pro" panose="020B0309030403020204" pitchFamily="34" charset="0"/>
                <a:cs typeface="Calibri" panose="020F0502020204030204" pitchFamily="34" charset="0"/>
              </a:rPr>
              <a:t>%bl</a:t>
            </a:r>
            <a:r>
              <a:rPr lang="en-US" sz="1600" dirty="0">
                <a:latin typeface="Source Sans 3" panose="020B0303030403020204" pitchFamily="34" charset="0"/>
                <a:ea typeface="Source Code Pro" panose="020B0309030403020204" pitchFamily="34" charset="0"/>
                <a:cs typeface="Calibri" panose="020F0502020204030204" pitchFamily="34" charset="0"/>
              </a:rPr>
              <a:t> stores </a:t>
            </a:r>
            <a:r>
              <a:rPr lang="en-US" sz="1600" dirty="0">
                <a:latin typeface="Source Code Pro" panose="020B0309030403020204" pitchFamily="34" charset="0"/>
                <a:ea typeface="Source Code Pro" panose="020B0309030403020204" pitchFamily="34" charset="0"/>
                <a:cs typeface="Calibri" panose="020F0502020204030204" pitchFamily="34" charset="0"/>
              </a:rPr>
              <a:t>0x80</a:t>
            </a:r>
          </a:p>
        </p:txBody>
      </p:sp>
      <p:sp>
        <p:nvSpPr>
          <p:cNvPr id="108" name="TextBox 107">
            <a:extLst>
              <a:ext uri="{FF2B5EF4-FFF2-40B4-BE49-F238E27FC236}">
                <a16:creationId xmlns:a16="http://schemas.microsoft.com/office/drawing/2014/main" id="{AA4CA111-D365-4BA4-1052-40910F611317}"/>
              </a:ext>
            </a:extLst>
          </p:cNvPr>
          <p:cNvSpPr txBox="1"/>
          <p:nvPr/>
        </p:nvSpPr>
        <p:spPr>
          <a:xfrm>
            <a:off x="4274828" y="3852446"/>
            <a:ext cx="3642344" cy="338554"/>
          </a:xfrm>
          <a:prstGeom prst="rect">
            <a:avLst/>
          </a:prstGeom>
          <a:noFill/>
        </p:spPr>
        <p:txBody>
          <a:bodyPr wrap="none" rtlCol="0">
            <a:spAutoFit/>
          </a:bodyPr>
          <a:lstStyle/>
          <a:p>
            <a:pPr algn="ctr"/>
            <a:r>
              <a:rPr lang="en-US" sz="1600" dirty="0">
                <a:latin typeface="Source Sans 3" panose="020B0303030403020204" pitchFamily="34" charset="0"/>
                <a:cs typeface="Calibri" panose="020F0502020204030204" pitchFamily="34" charset="0"/>
              </a:rPr>
              <a:t>Computed (8-bit): </a:t>
            </a:r>
            <a:r>
              <a:rPr lang="en-US" sz="1600" dirty="0">
                <a:latin typeface="Source Code Pro" panose="020B0309030403020204" pitchFamily="34" charset="0"/>
                <a:ea typeface="Source Code Pro" panose="020B0309030403020204" pitchFamily="34" charset="0"/>
                <a:cs typeface="Calibri" panose="020F0502020204030204" pitchFamily="34" charset="0"/>
              </a:rPr>
              <a:t>0x80</a:t>
            </a:r>
            <a:r>
              <a:rPr lang="en-US" sz="1600" dirty="0">
                <a:latin typeface="Source Sans 3" panose="020B0303030403020204" pitchFamily="34" charset="0"/>
                <a:cs typeface="Calibri" panose="020F0502020204030204" pitchFamily="34" charset="0"/>
              </a:rPr>
              <a:t> </a:t>
            </a:r>
            <a:r>
              <a:rPr lang="en-US" sz="1600" dirty="0">
                <a:latin typeface="Source Code Pro" panose="020B0309030403020204" pitchFamily="34" charset="0"/>
                <a:ea typeface="Source Code Pro" panose="020B0309030403020204" pitchFamily="34" charset="0"/>
                <a:cs typeface="Calibri" panose="020F0502020204030204" pitchFamily="34" charset="0"/>
              </a:rPr>
              <a:t>–</a:t>
            </a:r>
            <a:r>
              <a:rPr lang="en-US" sz="1600" dirty="0">
                <a:latin typeface="Source Sans 3" panose="020B0303030403020204" pitchFamily="34" charset="0"/>
                <a:cs typeface="Calibri" panose="020F0502020204030204" pitchFamily="34" charset="0"/>
              </a:rPr>
              <a:t> </a:t>
            </a:r>
            <a:r>
              <a:rPr lang="en-US" sz="1600" dirty="0">
                <a:latin typeface="Source Code Pro" panose="020B0309030403020204" pitchFamily="34" charset="0"/>
                <a:ea typeface="Source Code Pro" panose="020B0309030403020204" pitchFamily="34" charset="0"/>
                <a:cs typeface="Calibri" panose="020F0502020204030204" pitchFamily="34" charset="0"/>
              </a:rPr>
              <a:t>0xFF</a:t>
            </a:r>
            <a:r>
              <a:rPr lang="en-US" sz="1600" dirty="0">
                <a:latin typeface="Source Sans 3" panose="020B0303030403020204" pitchFamily="34" charset="0"/>
                <a:cs typeface="Calibri" panose="020F0502020204030204" pitchFamily="34" charset="0"/>
              </a:rPr>
              <a:t> </a:t>
            </a:r>
            <a:r>
              <a:rPr lang="en-US" sz="1600" dirty="0">
                <a:latin typeface="Source Code Pro" panose="020B0309030403020204" pitchFamily="34" charset="0"/>
                <a:ea typeface="Source Code Pro" panose="020B0309030403020204" pitchFamily="34" charset="0"/>
                <a:cs typeface="Calibri" panose="020F0502020204030204" pitchFamily="34" charset="0"/>
              </a:rPr>
              <a:t>=</a:t>
            </a:r>
            <a:r>
              <a:rPr lang="en-US" sz="1600" dirty="0">
                <a:latin typeface="Source Sans 3" panose="020B0303030403020204" pitchFamily="34" charset="0"/>
                <a:cs typeface="Calibri" panose="020F0502020204030204" pitchFamily="34" charset="0"/>
              </a:rPr>
              <a:t> </a:t>
            </a:r>
            <a:r>
              <a:rPr lang="en-US" sz="1600" dirty="0">
                <a:latin typeface="Source Code Pro" panose="020B0309030403020204" pitchFamily="34" charset="0"/>
                <a:ea typeface="Source Code Pro" panose="020B0309030403020204" pitchFamily="34" charset="0"/>
                <a:cs typeface="Calibri" panose="020F0502020204030204" pitchFamily="34" charset="0"/>
              </a:rPr>
              <a:t>0x81</a:t>
            </a:r>
          </a:p>
        </p:txBody>
      </p:sp>
      <p:sp>
        <p:nvSpPr>
          <p:cNvPr id="109" name="TextBox 108">
            <a:extLst>
              <a:ext uri="{FF2B5EF4-FFF2-40B4-BE49-F238E27FC236}">
                <a16:creationId xmlns:a16="http://schemas.microsoft.com/office/drawing/2014/main" id="{3E653D85-D9DF-33B7-ADC5-D73B61EB39A6}"/>
              </a:ext>
            </a:extLst>
          </p:cNvPr>
          <p:cNvSpPr txBox="1"/>
          <p:nvPr/>
        </p:nvSpPr>
        <p:spPr>
          <a:xfrm>
            <a:off x="8961192" y="3155576"/>
            <a:ext cx="2351136" cy="646331"/>
          </a:xfrm>
          <a:prstGeom prst="rect">
            <a:avLst/>
          </a:prstGeom>
          <a:noFill/>
          <a:ln>
            <a:solidFill>
              <a:schemeClr val="accent1"/>
            </a:solidFill>
            <a:prstDash val="dash"/>
          </a:ln>
        </p:spPr>
        <p:txBody>
          <a:bodyPr wrap="square" rtlCol="0">
            <a:spAutoFit/>
          </a:bodyPr>
          <a:lstStyle/>
          <a:p>
            <a:pPr algn="ctr"/>
            <a:r>
              <a:rPr lang="en-US" sz="2000" dirty="0" err="1">
                <a:latin typeface="Source Code Pro" panose="020B0309030403020204" pitchFamily="34" charset="0"/>
                <a:ea typeface="Source Code Pro" panose="020B0309030403020204" pitchFamily="34" charset="0"/>
                <a:cs typeface="Calibri" panose="020F0502020204030204" pitchFamily="34" charset="0"/>
              </a:rPr>
              <a:t>cmp</a:t>
            </a:r>
            <a:r>
              <a:rPr lang="en-US" sz="2000" dirty="0">
                <a:latin typeface="Source Code Pro" panose="020B0309030403020204" pitchFamily="34" charset="0"/>
                <a:ea typeface="Source Code Pro" panose="020B0309030403020204" pitchFamily="34" charset="0"/>
                <a:cs typeface="Calibri" panose="020F0502020204030204" pitchFamily="34" charset="0"/>
              </a:rPr>
              <a:t> $0x80, %bl</a:t>
            </a:r>
            <a:br>
              <a:rPr lang="en-US" dirty="0">
                <a:latin typeface="Source Code Pro" panose="020B0309030403020204" pitchFamily="34" charset="0"/>
                <a:ea typeface="Source Code Pro" panose="020B0309030403020204" pitchFamily="34" charset="0"/>
                <a:cs typeface="Calibri" panose="020F0502020204030204" pitchFamily="34" charset="0"/>
              </a:rPr>
            </a:br>
            <a:r>
              <a:rPr lang="en-US" sz="1600" dirty="0">
                <a:latin typeface="Source Sans 3" panose="020B0303030403020204" pitchFamily="34" charset="0"/>
                <a:ea typeface="Source Code Pro" panose="020B0309030403020204" pitchFamily="34" charset="0"/>
                <a:cs typeface="Calibri" panose="020F0502020204030204" pitchFamily="34" charset="0"/>
              </a:rPr>
              <a:t>where </a:t>
            </a:r>
            <a:r>
              <a:rPr lang="en-US" sz="1600" dirty="0">
                <a:latin typeface="Source Code Pro" panose="020B0309030403020204" pitchFamily="34" charset="0"/>
                <a:ea typeface="Source Code Pro" panose="020B0309030403020204" pitchFamily="34" charset="0"/>
                <a:cs typeface="Calibri" panose="020F0502020204030204" pitchFamily="34" charset="0"/>
              </a:rPr>
              <a:t>%bl</a:t>
            </a:r>
            <a:r>
              <a:rPr lang="en-US" sz="1600" dirty="0">
                <a:latin typeface="Source Sans 3" panose="020B0303030403020204" pitchFamily="34" charset="0"/>
                <a:ea typeface="Source Code Pro" panose="020B0309030403020204" pitchFamily="34" charset="0"/>
                <a:cs typeface="Calibri" panose="020F0502020204030204" pitchFamily="34" charset="0"/>
              </a:rPr>
              <a:t> stores </a:t>
            </a:r>
            <a:r>
              <a:rPr lang="en-US" sz="1600" dirty="0">
                <a:latin typeface="Source Code Pro" panose="020B0309030403020204" pitchFamily="34" charset="0"/>
                <a:ea typeface="Source Code Pro" panose="020B0309030403020204" pitchFamily="34" charset="0"/>
                <a:cs typeface="Calibri" panose="020F0502020204030204" pitchFamily="34" charset="0"/>
              </a:rPr>
              <a:t>0x00</a:t>
            </a:r>
          </a:p>
        </p:txBody>
      </p:sp>
      <p:sp>
        <p:nvSpPr>
          <p:cNvPr id="110" name="TextBox 109">
            <a:extLst>
              <a:ext uri="{FF2B5EF4-FFF2-40B4-BE49-F238E27FC236}">
                <a16:creationId xmlns:a16="http://schemas.microsoft.com/office/drawing/2014/main" id="{D94FC3E5-B1DB-5540-C4A9-D9A69ABC4FDA}"/>
              </a:ext>
            </a:extLst>
          </p:cNvPr>
          <p:cNvSpPr txBox="1"/>
          <p:nvPr/>
        </p:nvSpPr>
        <p:spPr>
          <a:xfrm>
            <a:off x="8315588" y="3852446"/>
            <a:ext cx="3642344" cy="338554"/>
          </a:xfrm>
          <a:prstGeom prst="rect">
            <a:avLst/>
          </a:prstGeom>
          <a:noFill/>
        </p:spPr>
        <p:txBody>
          <a:bodyPr wrap="none" rtlCol="0">
            <a:spAutoFit/>
          </a:bodyPr>
          <a:lstStyle/>
          <a:p>
            <a:pPr algn="ctr"/>
            <a:r>
              <a:rPr lang="en-US" sz="1600" dirty="0">
                <a:latin typeface="Source Sans 3" panose="020B0303030403020204" pitchFamily="34" charset="0"/>
                <a:cs typeface="Calibri" panose="020F0502020204030204" pitchFamily="34" charset="0"/>
              </a:rPr>
              <a:t>Computed (8-bit): </a:t>
            </a:r>
            <a:r>
              <a:rPr lang="en-US" sz="1600" dirty="0">
                <a:latin typeface="Source Code Pro" panose="020B0309030403020204" pitchFamily="34" charset="0"/>
                <a:ea typeface="Source Code Pro" panose="020B0309030403020204" pitchFamily="34" charset="0"/>
                <a:cs typeface="Calibri" panose="020F0502020204030204" pitchFamily="34" charset="0"/>
              </a:rPr>
              <a:t>0x00</a:t>
            </a:r>
            <a:r>
              <a:rPr lang="en-US" sz="1600" dirty="0">
                <a:latin typeface="Source Sans 3" panose="020B0303030403020204" pitchFamily="34" charset="0"/>
                <a:cs typeface="Calibri" panose="020F0502020204030204" pitchFamily="34" charset="0"/>
              </a:rPr>
              <a:t> </a:t>
            </a:r>
            <a:r>
              <a:rPr lang="en-US" sz="1600" dirty="0">
                <a:latin typeface="Source Code Pro" panose="020B0309030403020204" pitchFamily="34" charset="0"/>
                <a:ea typeface="Source Code Pro" panose="020B0309030403020204" pitchFamily="34" charset="0"/>
                <a:cs typeface="Calibri" panose="020F0502020204030204" pitchFamily="34" charset="0"/>
              </a:rPr>
              <a:t>–</a:t>
            </a:r>
            <a:r>
              <a:rPr lang="en-US" sz="1600" dirty="0">
                <a:latin typeface="Source Sans 3" panose="020B0303030403020204" pitchFamily="34" charset="0"/>
                <a:cs typeface="Calibri" panose="020F0502020204030204" pitchFamily="34" charset="0"/>
              </a:rPr>
              <a:t> </a:t>
            </a:r>
            <a:r>
              <a:rPr lang="en-US" sz="1600" dirty="0">
                <a:latin typeface="Source Code Pro" panose="020B0309030403020204" pitchFamily="34" charset="0"/>
                <a:ea typeface="Source Code Pro" panose="020B0309030403020204" pitchFamily="34" charset="0"/>
                <a:cs typeface="Calibri" panose="020F0502020204030204" pitchFamily="34" charset="0"/>
              </a:rPr>
              <a:t>0x80</a:t>
            </a:r>
            <a:r>
              <a:rPr lang="en-US" sz="1600" dirty="0">
                <a:latin typeface="Source Sans 3" panose="020B0303030403020204" pitchFamily="34" charset="0"/>
                <a:cs typeface="Calibri" panose="020F0502020204030204" pitchFamily="34" charset="0"/>
              </a:rPr>
              <a:t> </a:t>
            </a:r>
            <a:r>
              <a:rPr lang="en-US" sz="1600" dirty="0">
                <a:latin typeface="Source Code Pro" panose="020B0309030403020204" pitchFamily="34" charset="0"/>
                <a:ea typeface="Source Code Pro" panose="020B0309030403020204" pitchFamily="34" charset="0"/>
                <a:cs typeface="Calibri" panose="020F0502020204030204" pitchFamily="34" charset="0"/>
              </a:rPr>
              <a:t>=</a:t>
            </a:r>
            <a:r>
              <a:rPr lang="en-US" sz="1600" dirty="0">
                <a:latin typeface="Source Sans 3" panose="020B0303030403020204" pitchFamily="34" charset="0"/>
                <a:cs typeface="Calibri" panose="020F0502020204030204" pitchFamily="34" charset="0"/>
              </a:rPr>
              <a:t> </a:t>
            </a:r>
            <a:r>
              <a:rPr lang="en-US" sz="1600" dirty="0">
                <a:latin typeface="Source Code Pro" panose="020B0309030403020204" pitchFamily="34" charset="0"/>
                <a:ea typeface="Source Code Pro" panose="020B0309030403020204" pitchFamily="34" charset="0"/>
                <a:cs typeface="Calibri" panose="020F0502020204030204" pitchFamily="34" charset="0"/>
              </a:rPr>
              <a:t>0x80</a:t>
            </a:r>
          </a:p>
        </p:txBody>
      </p:sp>
      <p:sp>
        <p:nvSpPr>
          <p:cNvPr id="111" name="TextBox 110">
            <a:extLst>
              <a:ext uri="{FF2B5EF4-FFF2-40B4-BE49-F238E27FC236}">
                <a16:creationId xmlns:a16="http://schemas.microsoft.com/office/drawing/2014/main" id="{1E004D01-3D36-2C3C-FC78-05D93E935178}"/>
              </a:ext>
            </a:extLst>
          </p:cNvPr>
          <p:cNvSpPr txBox="1"/>
          <p:nvPr/>
        </p:nvSpPr>
        <p:spPr>
          <a:xfrm>
            <a:off x="4343400" y="5105400"/>
            <a:ext cx="3505200" cy="1569660"/>
          </a:xfrm>
          <a:prstGeom prst="rect">
            <a:avLst/>
          </a:prstGeom>
          <a:noFill/>
        </p:spPr>
        <p:txBody>
          <a:bodyPr wrap="square" rtlCol="0">
            <a:spAutoFit/>
          </a:bodyPr>
          <a:lstStyle/>
          <a:p>
            <a:pPr algn="ctr"/>
            <a:r>
              <a:rPr lang="en-US" sz="1600" dirty="0">
                <a:latin typeface="Source Sans 3" panose="020B0303030403020204" pitchFamily="34" charset="0"/>
              </a:rPr>
              <a:t>The result (0x81) is </a:t>
            </a:r>
            <a:r>
              <a:rPr lang="en-US" sz="1600" b="1" dirty="0">
                <a:solidFill>
                  <a:schemeClr val="accent1"/>
                </a:solidFill>
                <a:latin typeface="Source Sans 3" panose="020B0303030403020204" pitchFamily="34" charset="0"/>
              </a:rPr>
              <a:t>nonzero</a:t>
            </a:r>
            <a:r>
              <a:rPr lang="en-US" sz="1600" dirty="0">
                <a:latin typeface="Source Sans 3" panose="020B0303030403020204" pitchFamily="34" charset="0"/>
              </a:rPr>
              <a:t> and </a:t>
            </a:r>
            <a:r>
              <a:rPr lang="en-US" sz="1600" b="1" dirty="0">
                <a:solidFill>
                  <a:schemeClr val="accent1"/>
                </a:solidFill>
                <a:latin typeface="Source Sans 3" panose="020B0303030403020204" pitchFamily="34" charset="0"/>
              </a:rPr>
              <a:t>negative</a:t>
            </a:r>
            <a:r>
              <a:rPr lang="en-US" sz="1600" dirty="0">
                <a:latin typeface="Source Sans 3" panose="020B0303030403020204" pitchFamily="34" charset="0"/>
              </a:rPr>
              <a:t>, so ZF = 0 and SF = 1. As an unsigned subtraction, 0x80 − 0xFF </a:t>
            </a:r>
            <a:r>
              <a:rPr lang="en-US" sz="1600" b="1" dirty="0">
                <a:solidFill>
                  <a:schemeClr val="accent1"/>
                </a:solidFill>
                <a:latin typeface="Source Sans 3" panose="020B0303030403020204" pitchFamily="34" charset="0"/>
              </a:rPr>
              <a:t>requires a borrow</a:t>
            </a:r>
            <a:r>
              <a:rPr lang="en-US" sz="1600" dirty="0">
                <a:latin typeface="Source Sans 3" panose="020B0303030403020204" pitchFamily="34" charset="0"/>
              </a:rPr>
              <a:t>, so CF = 1. As a signed subtraction, −128 − (−1) = −127, which </a:t>
            </a:r>
            <a:r>
              <a:rPr lang="en-US" sz="1600" b="1" dirty="0">
                <a:solidFill>
                  <a:schemeClr val="accent1"/>
                </a:solidFill>
                <a:latin typeface="Source Sans 3" panose="020B0303030403020204" pitchFamily="34" charset="0"/>
              </a:rPr>
              <a:t>fits in 8 bits</a:t>
            </a:r>
            <a:r>
              <a:rPr lang="en-US" sz="1600" dirty="0">
                <a:latin typeface="Source Sans 3" panose="020B0303030403020204" pitchFamily="34" charset="0"/>
              </a:rPr>
              <a:t>, so OF = 0.</a:t>
            </a:r>
            <a:endParaRPr lang="en-US" sz="1600" dirty="0">
              <a:latin typeface="Source Sans 3" panose="020B0303030403020204" pitchFamily="34" charset="0"/>
              <a:ea typeface="Source Code Pro" panose="020B0309030403020204" pitchFamily="34" charset="0"/>
              <a:cs typeface="Calibri" panose="020F0502020204030204" pitchFamily="34" charset="0"/>
            </a:endParaRPr>
          </a:p>
        </p:txBody>
      </p:sp>
      <p:sp>
        <p:nvSpPr>
          <p:cNvPr id="112" name="TextBox 111">
            <a:extLst>
              <a:ext uri="{FF2B5EF4-FFF2-40B4-BE49-F238E27FC236}">
                <a16:creationId xmlns:a16="http://schemas.microsoft.com/office/drawing/2014/main" id="{72F7C6EC-7E58-FB35-448F-32F7DB69A0F0}"/>
              </a:ext>
            </a:extLst>
          </p:cNvPr>
          <p:cNvSpPr txBox="1"/>
          <p:nvPr/>
        </p:nvSpPr>
        <p:spPr>
          <a:xfrm>
            <a:off x="8229600" y="5105400"/>
            <a:ext cx="3810000" cy="1569660"/>
          </a:xfrm>
          <a:prstGeom prst="rect">
            <a:avLst/>
          </a:prstGeom>
          <a:noFill/>
        </p:spPr>
        <p:txBody>
          <a:bodyPr wrap="square" rtlCol="0">
            <a:spAutoFit/>
          </a:bodyPr>
          <a:lstStyle/>
          <a:p>
            <a:pPr algn="ctr"/>
            <a:r>
              <a:rPr lang="en-US" sz="1600" dirty="0">
                <a:latin typeface="Source Sans 3" panose="020B0303030403020204" pitchFamily="34" charset="0"/>
              </a:rPr>
              <a:t>The result (0x80) is </a:t>
            </a:r>
            <a:r>
              <a:rPr lang="en-US" sz="1600" b="1" dirty="0">
                <a:solidFill>
                  <a:schemeClr val="accent1"/>
                </a:solidFill>
                <a:latin typeface="Source Sans 3" panose="020B0303030403020204" pitchFamily="34" charset="0"/>
              </a:rPr>
              <a:t>nonzero</a:t>
            </a:r>
            <a:r>
              <a:rPr lang="en-US" sz="1600" dirty="0">
                <a:latin typeface="Source Sans 3" panose="020B0303030403020204" pitchFamily="34" charset="0"/>
              </a:rPr>
              <a:t> and </a:t>
            </a:r>
            <a:r>
              <a:rPr lang="en-US" sz="1600" b="1" dirty="0">
                <a:solidFill>
                  <a:schemeClr val="accent1"/>
                </a:solidFill>
                <a:latin typeface="Source Sans 3" panose="020B0303030403020204" pitchFamily="34" charset="0"/>
              </a:rPr>
              <a:t>negative</a:t>
            </a:r>
            <a:r>
              <a:rPr lang="en-US" sz="1600" dirty="0">
                <a:latin typeface="Source Sans 3" panose="020B0303030403020204" pitchFamily="34" charset="0"/>
              </a:rPr>
              <a:t>, so ZF = 0 and SF = 1. As an unsigned subtraction, 0x00 − 0x80 </a:t>
            </a:r>
            <a:r>
              <a:rPr lang="en-US" sz="1600" b="1" dirty="0">
                <a:solidFill>
                  <a:schemeClr val="accent1"/>
                </a:solidFill>
                <a:latin typeface="Source Sans 3" panose="020B0303030403020204" pitchFamily="34" charset="0"/>
              </a:rPr>
              <a:t>requires a borrow</a:t>
            </a:r>
            <a:r>
              <a:rPr lang="en-US" sz="1600" dirty="0">
                <a:latin typeface="Source Sans 3" panose="020B0303030403020204" pitchFamily="34" charset="0"/>
              </a:rPr>
              <a:t>, so CF = 1. As a signed subtraction, 0 − (−128) = 128 but </a:t>
            </a:r>
            <a:r>
              <a:rPr lang="en-US" sz="1600" b="1" dirty="0">
                <a:solidFill>
                  <a:schemeClr val="accent1"/>
                </a:solidFill>
                <a:latin typeface="Source Sans 3" panose="020B0303030403020204" pitchFamily="34" charset="0"/>
              </a:rPr>
              <a:t>can’t be represented as a signed 8-bit value</a:t>
            </a:r>
            <a:r>
              <a:rPr lang="en-US" sz="1600" dirty="0">
                <a:latin typeface="Source Sans 3" panose="020B0303030403020204" pitchFamily="34" charset="0"/>
              </a:rPr>
              <a:t>, so OF = 1.</a:t>
            </a:r>
            <a:endParaRPr lang="en-US" sz="1600" dirty="0">
              <a:latin typeface="Source Sans 3" panose="020B0303030403020204" pitchFamily="34" charset="0"/>
              <a:ea typeface="Source Code Pro" panose="020B0309030403020204" pitchFamily="34" charset="0"/>
              <a:cs typeface="Calibri" panose="020F0502020204030204" pitchFamily="34" charset="0"/>
            </a:endParaRPr>
          </a:p>
        </p:txBody>
      </p:sp>
      <p:grpSp>
        <p:nvGrpSpPr>
          <p:cNvPr id="133" name="Group 132">
            <a:extLst>
              <a:ext uri="{FF2B5EF4-FFF2-40B4-BE49-F238E27FC236}">
                <a16:creationId xmlns:a16="http://schemas.microsoft.com/office/drawing/2014/main" id="{A9BC2F08-88B6-C89F-90B4-9D1E9E8D2088}"/>
              </a:ext>
            </a:extLst>
          </p:cNvPr>
          <p:cNvGrpSpPr/>
          <p:nvPr/>
        </p:nvGrpSpPr>
        <p:grpSpPr>
          <a:xfrm>
            <a:off x="737759" y="4267200"/>
            <a:ext cx="2654538" cy="830997"/>
            <a:chOff x="610299" y="4402321"/>
            <a:chExt cx="2654538" cy="830997"/>
          </a:xfrm>
        </p:grpSpPr>
        <p:grpSp>
          <p:nvGrpSpPr>
            <p:cNvPr id="127" name="Group 126">
              <a:extLst>
                <a:ext uri="{FF2B5EF4-FFF2-40B4-BE49-F238E27FC236}">
                  <a16:creationId xmlns:a16="http://schemas.microsoft.com/office/drawing/2014/main" id="{7B8E453F-1E6D-75E9-12A2-31ED0A618292}"/>
                </a:ext>
              </a:extLst>
            </p:cNvPr>
            <p:cNvGrpSpPr/>
            <p:nvPr/>
          </p:nvGrpSpPr>
          <p:grpSpPr>
            <a:xfrm>
              <a:off x="610299" y="4402321"/>
              <a:ext cx="2654538" cy="523613"/>
              <a:chOff x="609600" y="4417589"/>
              <a:chExt cx="2654538" cy="523613"/>
            </a:xfrm>
          </p:grpSpPr>
          <p:sp>
            <p:nvSpPr>
              <p:cNvPr id="115" name="TextBox 114">
                <a:extLst>
                  <a:ext uri="{FF2B5EF4-FFF2-40B4-BE49-F238E27FC236}">
                    <a16:creationId xmlns:a16="http://schemas.microsoft.com/office/drawing/2014/main" id="{43878408-60E8-85D7-38BF-C7C22455B7BA}"/>
                  </a:ext>
                </a:extLst>
              </p:cNvPr>
              <p:cNvSpPr txBox="1"/>
              <p:nvPr/>
            </p:nvSpPr>
            <p:spPr>
              <a:xfrm>
                <a:off x="609600" y="4417589"/>
                <a:ext cx="577032" cy="523220"/>
              </a:xfrm>
              <a:prstGeom prst="rect">
                <a:avLst/>
              </a:prstGeom>
              <a:noFill/>
              <a:ln>
                <a:solidFill>
                  <a:schemeClr val="accent1"/>
                </a:solidFill>
              </a:ln>
            </p:spPr>
            <p:txBody>
              <a:bodyPr wrap="square" rtlCol="0">
                <a:spAutoFit/>
              </a:bodyPr>
              <a:lstStyle/>
              <a:p>
                <a:pPr algn="ctr"/>
                <a:r>
                  <a:rPr lang="en-US" sz="2800" dirty="0">
                    <a:latin typeface="Source Sans 3" panose="020B0303030403020204" pitchFamily="34" charset="0"/>
                    <a:cs typeface="Calibri" panose="020F0502020204030204" pitchFamily="34" charset="0"/>
                  </a:rPr>
                  <a:t>0</a:t>
                </a:r>
              </a:p>
            </p:txBody>
          </p:sp>
          <p:sp>
            <p:nvSpPr>
              <p:cNvPr id="117" name="TextBox 116">
                <a:extLst>
                  <a:ext uri="{FF2B5EF4-FFF2-40B4-BE49-F238E27FC236}">
                    <a16:creationId xmlns:a16="http://schemas.microsoft.com/office/drawing/2014/main" id="{05D6A53F-F446-000A-CB24-1F6F383538C7}"/>
                  </a:ext>
                </a:extLst>
              </p:cNvPr>
              <p:cNvSpPr txBox="1"/>
              <p:nvPr/>
            </p:nvSpPr>
            <p:spPr>
              <a:xfrm>
                <a:off x="2687106" y="4417589"/>
                <a:ext cx="577032" cy="523220"/>
              </a:xfrm>
              <a:prstGeom prst="rect">
                <a:avLst/>
              </a:prstGeom>
              <a:noFill/>
              <a:ln>
                <a:solidFill>
                  <a:schemeClr val="accent1"/>
                </a:solidFill>
              </a:ln>
            </p:spPr>
            <p:txBody>
              <a:bodyPr wrap="square" rtlCol="0">
                <a:spAutoFit/>
              </a:bodyPr>
              <a:lstStyle/>
              <a:p>
                <a:pPr algn="ctr"/>
                <a:r>
                  <a:rPr lang="en-US" sz="2800" dirty="0">
                    <a:latin typeface="Source Sans 3" panose="020B0303030403020204" pitchFamily="34" charset="0"/>
                    <a:cs typeface="Calibri" panose="020F0502020204030204" pitchFamily="34" charset="0"/>
                  </a:rPr>
                  <a:t>0</a:t>
                </a:r>
              </a:p>
            </p:txBody>
          </p:sp>
          <p:sp>
            <p:nvSpPr>
              <p:cNvPr id="125" name="TextBox 124">
                <a:extLst>
                  <a:ext uri="{FF2B5EF4-FFF2-40B4-BE49-F238E27FC236}">
                    <a16:creationId xmlns:a16="http://schemas.microsoft.com/office/drawing/2014/main" id="{03CF9629-4837-D45D-7B5F-B8445738F2AB}"/>
                  </a:ext>
                </a:extLst>
              </p:cNvPr>
              <p:cNvSpPr txBox="1"/>
              <p:nvPr/>
            </p:nvSpPr>
            <p:spPr>
              <a:xfrm>
                <a:off x="1301403" y="4417589"/>
                <a:ext cx="577032" cy="523220"/>
              </a:xfrm>
              <a:prstGeom prst="rect">
                <a:avLst/>
              </a:prstGeom>
              <a:noFill/>
              <a:ln>
                <a:solidFill>
                  <a:schemeClr val="accent1"/>
                </a:solidFill>
              </a:ln>
            </p:spPr>
            <p:txBody>
              <a:bodyPr wrap="square" rtlCol="0">
                <a:spAutoFit/>
              </a:bodyPr>
              <a:lstStyle/>
              <a:p>
                <a:pPr algn="ctr"/>
                <a:r>
                  <a:rPr lang="en-US" sz="2800" dirty="0">
                    <a:latin typeface="Source Sans 3" panose="020B0303030403020204" pitchFamily="34" charset="0"/>
                    <a:cs typeface="Calibri" panose="020F0502020204030204" pitchFamily="34" charset="0"/>
                  </a:rPr>
                  <a:t>0</a:t>
                </a:r>
              </a:p>
            </p:txBody>
          </p:sp>
          <p:sp>
            <p:nvSpPr>
              <p:cNvPr id="126" name="TextBox 125">
                <a:extLst>
                  <a:ext uri="{FF2B5EF4-FFF2-40B4-BE49-F238E27FC236}">
                    <a16:creationId xmlns:a16="http://schemas.microsoft.com/office/drawing/2014/main" id="{2ABCDB87-623A-9BBB-EEA0-0900F1AEA587}"/>
                  </a:ext>
                </a:extLst>
              </p:cNvPr>
              <p:cNvSpPr txBox="1"/>
              <p:nvPr/>
            </p:nvSpPr>
            <p:spPr>
              <a:xfrm>
                <a:off x="1995303" y="4417982"/>
                <a:ext cx="577032" cy="523220"/>
              </a:xfrm>
              <a:prstGeom prst="rect">
                <a:avLst/>
              </a:prstGeom>
              <a:noFill/>
              <a:ln>
                <a:solidFill>
                  <a:schemeClr val="accent1"/>
                </a:solidFill>
              </a:ln>
            </p:spPr>
            <p:txBody>
              <a:bodyPr wrap="square" rtlCol="0">
                <a:spAutoFit/>
              </a:bodyPr>
              <a:lstStyle/>
              <a:p>
                <a:pPr algn="ctr"/>
                <a:r>
                  <a:rPr lang="en-US" sz="2800" dirty="0">
                    <a:latin typeface="Source Sans 3" panose="020B0303030403020204" pitchFamily="34" charset="0"/>
                    <a:cs typeface="Calibri" panose="020F0502020204030204" pitchFamily="34" charset="0"/>
                  </a:rPr>
                  <a:t>1</a:t>
                </a:r>
              </a:p>
            </p:txBody>
          </p:sp>
        </p:grpSp>
        <p:sp>
          <p:nvSpPr>
            <p:cNvPr id="128" name="TextBox 127">
              <a:extLst>
                <a:ext uri="{FF2B5EF4-FFF2-40B4-BE49-F238E27FC236}">
                  <a16:creationId xmlns:a16="http://schemas.microsoft.com/office/drawing/2014/main" id="{EBB58A86-7FA8-8559-FA0B-E1805558723B}"/>
                </a:ext>
              </a:extLst>
            </p:cNvPr>
            <p:cNvSpPr txBox="1"/>
            <p:nvPr/>
          </p:nvSpPr>
          <p:spPr>
            <a:xfrm>
              <a:off x="713248" y="4925541"/>
              <a:ext cx="369012" cy="307777"/>
            </a:xfrm>
            <a:prstGeom prst="rect">
              <a:avLst/>
            </a:prstGeom>
            <a:noFill/>
          </p:spPr>
          <p:txBody>
            <a:bodyPr wrap="square" rtlCol="0">
              <a:spAutoFit/>
            </a:bodyPr>
            <a:lstStyle/>
            <a:p>
              <a:pPr algn="ctr"/>
              <a:r>
                <a:rPr lang="en-US" sz="1400" dirty="0">
                  <a:latin typeface="Source Sans 3" panose="020B0303030403020204" pitchFamily="34" charset="0"/>
                  <a:cs typeface="Calibri" panose="020F0502020204030204" pitchFamily="34" charset="0"/>
                </a:rPr>
                <a:t>ZF</a:t>
              </a:r>
            </a:p>
          </p:txBody>
        </p:sp>
        <p:sp>
          <p:nvSpPr>
            <p:cNvPr id="130" name="TextBox 129">
              <a:extLst>
                <a:ext uri="{FF2B5EF4-FFF2-40B4-BE49-F238E27FC236}">
                  <a16:creationId xmlns:a16="http://schemas.microsoft.com/office/drawing/2014/main" id="{3417C488-9785-F8BF-E06A-620D362D5E5D}"/>
                </a:ext>
              </a:extLst>
            </p:cNvPr>
            <p:cNvSpPr txBox="1"/>
            <p:nvPr/>
          </p:nvSpPr>
          <p:spPr>
            <a:xfrm>
              <a:off x="1401877" y="4925541"/>
              <a:ext cx="369012" cy="307777"/>
            </a:xfrm>
            <a:prstGeom prst="rect">
              <a:avLst/>
            </a:prstGeom>
            <a:noFill/>
          </p:spPr>
          <p:txBody>
            <a:bodyPr wrap="square" rtlCol="0">
              <a:spAutoFit/>
            </a:bodyPr>
            <a:lstStyle/>
            <a:p>
              <a:pPr algn="ctr"/>
              <a:r>
                <a:rPr lang="en-US" sz="1400" dirty="0">
                  <a:latin typeface="Source Sans 3" panose="020B0303030403020204" pitchFamily="34" charset="0"/>
                  <a:cs typeface="Calibri" panose="020F0502020204030204" pitchFamily="34" charset="0"/>
                </a:rPr>
                <a:t>SF</a:t>
              </a:r>
            </a:p>
          </p:txBody>
        </p:sp>
        <p:sp>
          <p:nvSpPr>
            <p:cNvPr id="131" name="TextBox 130">
              <a:extLst>
                <a:ext uri="{FF2B5EF4-FFF2-40B4-BE49-F238E27FC236}">
                  <a16:creationId xmlns:a16="http://schemas.microsoft.com/office/drawing/2014/main" id="{5B06FB57-4A79-A137-2F5C-F0E87891C68B}"/>
                </a:ext>
              </a:extLst>
            </p:cNvPr>
            <p:cNvSpPr txBox="1"/>
            <p:nvPr/>
          </p:nvSpPr>
          <p:spPr>
            <a:xfrm>
              <a:off x="2063754" y="4925541"/>
              <a:ext cx="475858" cy="307777"/>
            </a:xfrm>
            <a:prstGeom prst="rect">
              <a:avLst/>
            </a:prstGeom>
            <a:noFill/>
          </p:spPr>
          <p:txBody>
            <a:bodyPr wrap="square" rtlCol="0">
              <a:spAutoFit/>
            </a:bodyPr>
            <a:lstStyle/>
            <a:p>
              <a:pPr algn="ctr"/>
              <a:r>
                <a:rPr lang="en-US" sz="1400" dirty="0">
                  <a:latin typeface="Source Sans 3" panose="020B0303030403020204" pitchFamily="34" charset="0"/>
                  <a:cs typeface="Calibri" panose="020F0502020204030204" pitchFamily="34" charset="0"/>
                </a:rPr>
                <a:t>CF</a:t>
              </a:r>
            </a:p>
          </p:txBody>
        </p:sp>
        <p:sp>
          <p:nvSpPr>
            <p:cNvPr id="132" name="TextBox 131">
              <a:extLst>
                <a:ext uri="{FF2B5EF4-FFF2-40B4-BE49-F238E27FC236}">
                  <a16:creationId xmlns:a16="http://schemas.microsoft.com/office/drawing/2014/main" id="{AB8E3DD7-FC24-DE9C-9821-C535701989C1}"/>
                </a:ext>
              </a:extLst>
            </p:cNvPr>
            <p:cNvSpPr txBox="1"/>
            <p:nvPr/>
          </p:nvSpPr>
          <p:spPr>
            <a:xfrm>
              <a:off x="2712495" y="4925541"/>
              <a:ext cx="475858" cy="307777"/>
            </a:xfrm>
            <a:prstGeom prst="rect">
              <a:avLst/>
            </a:prstGeom>
            <a:noFill/>
          </p:spPr>
          <p:txBody>
            <a:bodyPr wrap="square" rtlCol="0">
              <a:spAutoFit/>
            </a:bodyPr>
            <a:lstStyle/>
            <a:p>
              <a:pPr algn="ctr"/>
              <a:r>
                <a:rPr lang="en-US" sz="1400" dirty="0">
                  <a:latin typeface="Source Sans 3" panose="020B0303030403020204" pitchFamily="34" charset="0"/>
                  <a:cs typeface="Calibri" panose="020F0502020204030204" pitchFamily="34" charset="0"/>
                </a:rPr>
                <a:t>OF</a:t>
              </a:r>
            </a:p>
          </p:txBody>
        </p:sp>
      </p:grpSp>
      <p:grpSp>
        <p:nvGrpSpPr>
          <p:cNvPr id="134" name="Group 133">
            <a:extLst>
              <a:ext uri="{FF2B5EF4-FFF2-40B4-BE49-F238E27FC236}">
                <a16:creationId xmlns:a16="http://schemas.microsoft.com/office/drawing/2014/main" id="{650A3FC6-1C0D-68C6-918E-62F1A798892E}"/>
              </a:ext>
            </a:extLst>
          </p:cNvPr>
          <p:cNvGrpSpPr/>
          <p:nvPr/>
        </p:nvGrpSpPr>
        <p:grpSpPr>
          <a:xfrm>
            <a:off x="4768731" y="4267200"/>
            <a:ext cx="2654538" cy="830997"/>
            <a:chOff x="610299" y="4402321"/>
            <a:chExt cx="2654538" cy="830997"/>
          </a:xfrm>
        </p:grpSpPr>
        <p:grpSp>
          <p:nvGrpSpPr>
            <p:cNvPr id="135" name="Group 134">
              <a:extLst>
                <a:ext uri="{FF2B5EF4-FFF2-40B4-BE49-F238E27FC236}">
                  <a16:creationId xmlns:a16="http://schemas.microsoft.com/office/drawing/2014/main" id="{1DF98EEC-56EC-70AA-285B-E4D88896B462}"/>
                </a:ext>
              </a:extLst>
            </p:cNvPr>
            <p:cNvGrpSpPr/>
            <p:nvPr/>
          </p:nvGrpSpPr>
          <p:grpSpPr>
            <a:xfrm>
              <a:off x="610299" y="4402321"/>
              <a:ext cx="2654538" cy="523613"/>
              <a:chOff x="609600" y="4417589"/>
              <a:chExt cx="2654538" cy="523613"/>
            </a:xfrm>
          </p:grpSpPr>
          <p:sp>
            <p:nvSpPr>
              <p:cNvPr id="140" name="TextBox 139">
                <a:extLst>
                  <a:ext uri="{FF2B5EF4-FFF2-40B4-BE49-F238E27FC236}">
                    <a16:creationId xmlns:a16="http://schemas.microsoft.com/office/drawing/2014/main" id="{AA1CC2E9-25F9-0107-0E92-56CE7A95F222}"/>
                  </a:ext>
                </a:extLst>
              </p:cNvPr>
              <p:cNvSpPr txBox="1"/>
              <p:nvPr/>
            </p:nvSpPr>
            <p:spPr>
              <a:xfrm>
                <a:off x="609600" y="4417589"/>
                <a:ext cx="577032" cy="523220"/>
              </a:xfrm>
              <a:prstGeom prst="rect">
                <a:avLst/>
              </a:prstGeom>
              <a:noFill/>
              <a:ln>
                <a:solidFill>
                  <a:schemeClr val="accent1"/>
                </a:solidFill>
              </a:ln>
            </p:spPr>
            <p:txBody>
              <a:bodyPr wrap="square" rtlCol="0">
                <a:spAutoFit/>
              </a:bodyPr>
              <a:lstStyle/>
              <a:p>
                <a:pPr algn="ctr"/>
                <a:r>
                  <a:rPr lang="en-US" sz="2800" dirty="0">
                    <a:latin typeface="Source Sans 3" panose="020B0303030403020204" pitchFamily="34" charset="0"/>
                    <a:cs typeface="Calibri" panose="020F0502020204030204" pitchFamily="34" charset="0"/>
                  </a:rPr>
                  <a:t>0</a:t>
                </a:r>
              </a:p>
            </p:txBody>
          </p:sp>
          <p:sp>
            <p:nvSpPr>
              <p:cNvPr id="141" name="TextBox 140">
                <a:extLst>
                  <a:ext uri="{FF2B5EF4-FFF2-40B4-BE49-F238E27FC236}">
                    <a16:creationId xmlns:a16="http://schemas.microsoft.com/office/drawing/2014/main" id="{85BBFBA2-EC70-F7AE-35A0-DF6F4BEA2AAE}"/>
                  </a:ext>
                </a:extLst>
              </p:cNvPr>
              <p:cNvSpPr txBox="1"/>
              <p:nvPr/>
            </p:nvSpPr>
            <p:spPr>
              <a:xfrm>
                <a:off x="2687106" y="4417589"/>
                <a:ext cx="577032" cy="523220"/>
              </a:xfrm>
              <a:prstGeom prst="rect">
                <a:avLst/>
              </a:prstGeom>
              <a:noFill/>
              <a:ln>
                <a:solidFill>
                  <a:schemeClr val="accent1"/>
                </a:solidFill>
              </a:ln>
            </p:spPr>
            <p:txBody>
              <a:bodyPr wrap="square" rtlCol="0">
                <a:spAutoFit/>
              </a:bodyPr>
              <a:lstStyle/>
              <a:p>
                <a:pPr algn="ctr"/>
                <a:r>
                  <a:rPr lang="en-US" sz="2800" dirty="0">
                    <a:latin typeface="Source Sans 3" panose="020B0303030403020204" pitchFamily="34" charset="0"/>
                    <a:cs typeface="Calibri" panose="020F0502020204030204" pitchFamily="34" charset="0"/>
                  </a:rPr>
                  <a:t>0</a:t>
                </a:r>
              </a:p>
            </p:txBody>
          </p:sp>
          <p:sp>
            <p:nvSpPr>
              <p:cNvPr id="142" name="TextBox 141">
                <a:extLst>
                  <a:ext uri="{FF2B5EF4-FFF2-40B4-BE49-F238E27FC236}">
                    <a16:creationId xmlns:a16="http://schemas.microsoft.com/office/drawing/2014/main" id="{2CA03275-AA8E-0682-9C62-DEEAA35E244C}"/>
                  </a:ext>
                </a:extLst>
              </p:cNvPr>
              <p:cNvSpPr txBox="1"/>
              <p:nvPr/>
            </p:nvSpPr>
            <p:spPr>
              <a:xfrm>
                <a:off x="1301403" y="4417589"/>
                <a:ext cx="577032" cy="523220"/>
              </a:xfrm>
              <a:prstGeom prst="rect">
                <a:avLst/>
              </a:prstGeom>
              <a:noFill/>
              <a:ln>
                <a:solidFill>
                  <a:schemeClr val="accent1"/>
                </a:solidFill>
              </a:ln>
            </p:spPr>
            <p:txBody>
              <a:bodyPr wrap="square" rtlCol="0">
                <a:spAutoFit/>
              </a:bodyPr>
              <a:lstStyle/>
              <a:p>
                <a:pPr algn="ctr"/>
                <a:r>
                  <a:rPr lang="en-US" sz="2800" dirty="0">
                    <a:latin typeface="Source Sans 3" panose="020B0303030403020204" pitchFamily="34" charset="0"/>
                    <a:cs typeface="Calibri" panose="020F0502020204030204" pitchFamily="34" charset="0"/>
                  </a:rPr>
                  <a:t>1</a:t>
                </a:r>
              </a:p>
            </p:txBody>
          </p:sp>
          <p:sp>
            <p:nvSpPr>
              <p:cNvPr id="143" name="TextBox 142">
                <a:extLst>
                  <a:ext uri="{FF2B5EF4-FFF2-40B4-BE49-F238E27FC236}">
                    <a16:creationId xmlns:a16="http://schemas.microsoft.com/office/drawing/2014/main" id="{600D2A20-35E4-0387-D945-60CE8F37DAC2}"/>
                  </a:ext>
                </a:extLst>
              </p:cNvPr>
              <p:cNvSpPr txBox="1"/>
              <p:nvPr/>
            </p:nvSpPr>
            <p:spPr>
              <a:xfrm>
                <a:off x="1995303" y="4417982"/>
                <a:ext cx="577032" cy="523220"/>
              </a:xfrm>
              <a:prstGeom prst="rect">
                <a:avLst/>
              </a:prstGeom>
              <a:noFill/>
              <a:ln>
                <a:solidFill>
                  <a:schemeClr val="accent1"/>
                </a:solidFill>
              </a:ln>
            </p:spPr>
            <p:txBody>
              <a:bodyPr wrap="square" rtlCol="0">
                <a:spAutoFit/>
              </a:bodyPr>
              <a:lstStyle/>
              <a:p>
                <a:pPr algn="ctr"/>
                <a:r>
                  <a:rPr lang="en-US" sz="2800" dirty="0">
                    <a:latin typeface="Source Sans 3" panose="020B0303030403020204" pitchFamily="34" charset="0"/>
                    <a:cs typeface="Calibri" panose="020F0502020204030204" pitchFamily="34" charset="0"/>
                  </a:rPr>
                  <a:t>1</a:t>
                </a:r>
              </a:p>
            </p:txBody>
          </p:sp>
        </p:grpSp>
        <p:sp>
          <p:nvSpPr>
            <p:cNvPr id="136" name="TextBox 135">
              <a:extLst>
                <a:ext uri="{FF2B5EF4-FFF2-40B4-BE49-F238E27FC236}">
                  <a16:creationId xmlns:a16="http://schemas.microsoft.com/office/drawing/2014/main" id="{72D00695-26D5-5757-26ED-F5E54CB05F18}"/>
                </a:ext>
              </a:extLst>
            </p:cNvPr>
            <p:cNvSpPr txBox="1"/>
            <p:nvPr/>
          </p:nvSpPr>
          <p:spPr>
            <a:xfrm>
              <a:off x="713248" y="4925541"/>
              <a:ext cx="369012" cy="307777"/>
            </a:xfrm>
            <a:prstGeom prst="rect">
              <a:avLst/>
            </a:prstGeom>
            <a:noFill/>
          </p:spPr>
          <p:txBody>
            <a:bodyPr wrap="square" rtlCol="0">
              <a:spAutoFit/>
            </a:bodyPr>
            <a:lstStyle/>
            <a:p>
              <a:pPr algn="ctr"/>
              <a:r>
                <a:rPr lang="en-US" sz="1400" dirty="0">
                  <a:latin typeface="Source Sans 3" panose="020B0303030403020204" pitchFamily="34" charset="0"/>
                  <a:cs typeface="Calibri" panose="020F0502020204030204" pitchFamily="34" charset="0"/>
                </a:rPr>
                <a:t>ZF</a:t>
              </a:r>
            </a:p>
          </p:txBody>
        </p:sp>
        <p:sp>
          <p:nvSpPr>
            <p:cNvPr id="137" name="TextBox 136">
              <a:extLst>
                <a:ext uri="{FF2B5EF4-FFF2-40B4-BE49-F238E27FC236}">
                  <a16:creationId xmlns:a16="http://schemas.microsoft.com/office/drawing/2014/main" id="{97868265-D8DD-1B10-690F-FC946B372764}"/>
                </a:ext>
              </a:extLst>
            </p:cNvPr>
            <p:cNvSpPr txBox="1"/>
            <p:nvPr/>
          </p:nvSpPr>
          <p:spPr>
            <a:xfrm>
              <a:off x="1401877" y="4925541"/>
              <a:ext cx="369012" cy="307777"/>
            </a:xfrm>
            <a:prstGeom prst="rect">
              <a:avLst/>
            </a:prstGeom>
            <a:noFill/>
          </p:spPr>
          <p:txBody>
            <a:bodyPr wrap="square" rtlCol="0">
              <a:spAutoFit/>
            </a:bodyPr>
            <a:lstStyle/>
            <a:p>
              <a:pPr algn="ctr"/>
              <a:r>
                <a:rPr lang="en-US" sz="1400" dirty="0">
                  <a:latin typeface="Source Sans 3" panose="020B0303030403020204" pitchFamily="34" charset="0"/>
                  <a:cs typeface="Calibri" panose="020F0502020204030204" pitchFamily="34" charset="0"/>
                </a:rPr>
                <a:t>SF</a:t>
              </a:r>
            </a:p>
          </p:txBody>
        </p:sp>
        <p:sp>
          <p:nvSpPr>
            <p:cNvPr id="138" name="TextBox 137">
              <a:extLst>
                <a:ext uri="{FF2B5EF4-FFF2-40B4-BE49-F238E27FC236}">
                  <a16:creationId xmlns:a16="http://schemas.microsoft.com/office/drawing/2014/main" id="{E9BCEB38-3B89-9EA6-29E5-1A726B24F7CB}"/>
                </a:ext>
              </a:extLst>
            </p:cNvPr>
            <p:cNvSpPr txBox="1"/>
            <p:nvPr/>
          </p:nvSpPr>
          <p:spPr>
            <a:xfrm>
              <a:off x="2063754" y="4925541"/>
              <a:ext cx="475858" cy="307777"/>
            </a:xfrm>
            <a:prstGeom prst="rect">
              <a:avLst/>
            </a:prstGeom>
            <a:noFill/>
          </p:spPr>
          <p:txBody>
            <a:bodyPr wrap="square" rtlCol="0">
              <a:spAutoFit/>
            </a:bodyPr>
            <a:lstStyle/>
            <a:p>
              <a:pPr algn="ctr"/>
              <a:r>
                <a:rPr lang="en-US" sz="1400" dirty="0">
                  <a:latin typeface="Source Sans 3" panose="020B0303030403020204" pitchFamily="34" charset="0"/>
                  <a:cs typeface="Calibri" panose="020F0502020204030204" pitchFamily="34" charset="0"/>
                </a:rPr>
                <a:t>CF</a:t>
              </a:r>
            </a:p>
          </p:txBody>
        </p:sp>
        <p:sp>
          <p:nvSpPr>
            <p:cNvPr id="139" name="TextBox 138">
              <a:extLst>
                <a:ext uri="{FF2B5EF4-FFF2-40B4-BE49-F238E27FC236}">
                  <a16:creationId xmlns:a16="http://schemas.microsoft.com/office/drawing/2014/main" id="{E07ADE2B-CD00-6330-2289-5CA6DD275C29}"/>
                </a:ext>
              </a:extLst>
            </p:cNvPr>
            <p:cNvSpPr txBox="1"/>
            <p:nvPr/>
          </p:nvSpPr>
          <p:spPr>
            <a:xfrm>
              <a:off x="2691225" y="4925541"/>
              <a:ext cx="573612" cy="307777"/>
            </a:xfrm>
            <a:prstGeom prst="rect">
              <a:avLst/>
            </a:prstGeom>
            <a:noFill/>
          </p:spPr>
          <p:txBody>
            <a:bodyPr wrap="square" rtlCol="0">
              <a:spAutoFit/>
            </a:bodyPr>
            <a:lstStyle/>
            <a:p>
              <a:pPr algn="ctr"/>
              <a:r>
                <a:rPr lang="en-US" sz="1400" dirty="0">
                  <a:latin typeface="Source Sans 3" panose="020B0303030403020204" pitchFamily="34" charset="0"/>
                  <a:cs typeface="Calibri" panose="020F0502020204030204" pitchFamily="34" charset="0"/>
                </a:rPr>
                <a:t>OF</a:t>
              </a:r>
            </a:p>
          </p:txBody>
        </p:sp>
      </p:grpSp>
      <p:grpSp>
        <p:nvGrpSpPr>
          <p:cNvPr id="144" name="Group 143">
            <a:extLst>
              <a:ext uri="{FF2B5EF4-FFF2-40B4-BE49-F238E27FC236}">
                <a16:creationId xmlns:a16="http://schemas.microsoft.com/office/drawing/2014/main" id="{00913D06-E03A-B738-B14E-6B340C39A326}"/>
              </a:ext>
            </a:extLst>
          </p:cNvPr>
          <p:cNvGrpSpPr/>
          <p:nvPr/>
        </p:nvGrpSpPr>
        <p:grpSpPr>
          <a:xfrm>
            <a:off x="8809490" y="4267200"/>
            <a:ext cx="2654538" cy="830997"/>
            <a:chOff x="610299" y="4402321"/>
            <a:chExt cx="2654538" cy="830997"/>
          </a:xfrm>
        </p:grpSpPr>
        <p:grpSp>
          <p:nvGrpSpPr>
            <p:cNvPr id="145" name="Group 144">
              <a:extLst>
                <a:ext uri="{FF2B5EF4-FFF2-40B4-BE49-F238E27FC236}">
                  <a16:creationId xmlns:a16="http://schemas.microsoft.com/office/drawing/2014/main" id="{AF847107-7C04-84F3-3A96-A2222048D211}"/>
                </a:ext>
              </a:extLst>
            </p:cNvPr>
            <p:cNvGrpSpPr/>
            <p:nvPr/>
          </p:nvGrpSpPr>
          <p:grpSpPr>
            <a:xfrm>
              <a:off x="610299" y="4402321"/>
              <a:ext cx="2654538" cy="523613"/>
              <a:chOff x="609600" y="4417589"/>
              <a:chExt cx="2654538" cy="523613"/>
            </a:xfrm>
          </p:grpSpPr>
          <p:sp>
            <p:nvSpPr>
              <p:cNvPr id="150" name="TextBox 149">
                <a:extLst>
                  <a:ext uri="{FF2B5EF4-FFF2-40B4-BE49-F238E27FC236}">
                    <a16:creationId xmlns:a16="http://schemas.microsoft.com/office/drawing/2014/main" id="{60B0E44E-0D23-B9D9-FF9E-9BE30D36DB6F}"/>
                  </a:ext>
                </a:extLst>
              </p:cNvPr>
              <p:cNvSpPr txBox="1"/>
              <p:nvPr/>
            </p:nvSpPr>
            <p:spPr>
              <a:xfrm>
                <a:off x="609600" y="4417589"/>
                <a:ext cx="577032" cy="523220"/>
              </a:xfrm>
              <a:prstGeom prst="rect">
                <a:avLst/>
              </a:prstGeom>
              <a:noFill/>
              <a:ln>
                <a:solidFill>
                  <a:schemeClr val="accent1"/>
                </a:solidFill>
              </a:ln>
            </p:spPr>
            <p:txBody>
              <a:bodyPr wrap="square" rtlCol="0">
                <a:spAutoFit/>
              </a:bodyPr>
              <a:lstStyle/>
              <a:p>
                <a:pPr algn="ctr"/>
                <a:r>
                  <a:rPr lang="en-US" sz="2800" dirty="0">
                    <a:latin typeface="Source Sans 3" panose="020B0303030403020204" pitchFamily="34" charset="0"/>
                    <a:cs typeface="Calibri" panose="020F0502020204030204" pitchFamily="34" charset="0"/>
                  </a:rPr>
                  <a:t>0</a:t>
                </a:r>
              </a:p>
            </p:txBody>
          </p:sp>
          <p:sp>
            <p:nvSpPr>
              <p:cNvPr id="151" name="TextBox 150">
                <a:extLst>
                  <a:ext uri="{FF2B5EF4-FFF2-40B4-BE49-F238E27FC236}">
                    <a16:creationId xmlns:a16="http://schemas.microsoft.com/office/drawing/2014/main" id="{F74A3CD7-AAFF-FDC7-6941-8F5240B55BCA}"/>
                  </a:ext>
                </a:extLst>
              </p:cNvPr>
              <p:cNvSpPr txBox="1"/>
              <p:nvPr/>
            </p:nvSpPr>
            <p:spPr>
              <a:xfrm>
                <a:off x="2687106" y="4417589"/>
                <a:ext cx="577032" cy="523220"/>
              </a:xfrm>
              <a:prstGeom prst="rect">
                <a:avLst/>
              </a:prstGeom>
              <a:noFill/>
              <a:ln>
                <a:solidFill>
                  <a:schemeClr val="accent1"/>
                </a:solidFill>
              </a:ln>
            </p:spPr>
            <p:txBody>
              <a:bodyPr wrap="square" rtlCol="0">
                <a:spAutoFit/>
              </a:bodyPr>
              <a:lstStyle/>
              <a:p>
                <a:pPr algn="ctr"/>
                <a:r>
                  <a:rPr lang="en-US" sz="2800" dirty="0">
                    <a:latin typeface="Source Sans 3" panose="020B0303030403020204" pitchFamily="34" charset="0"/>
                    <a:cs typeface="Calibri" panose="020F0502020204030204" pitchFamily="34" charset="0"/>
                  </a:rPr>
                  <a:t>1</a:t>
                </a:r>
              </a:p>
            </p:txBody>
          </p:sp>
          <p:sp>
            <p:nvSpPr>
              <p:cNvPr id="152" name="TextBox 151">
                <a:extLst>
                  <a:ext uri="{FF2B5EF4-FFF2-40B4-BE49-F238E27FC236}">
                    <a16:creationId xmlns:a16="http://schemas.microsoft.com/office/drawing/2014/main" id="{95E14D6F-73B2-011B-83AA-D0EE7C03101F}"/>
                  </a:ext>
                </a:extLst>
              </p:cNvPr>
              <p:cNvSpPr txBox="1"/>
              <p:nvPr/>
            </p:nvSpPr>
            <p:spPr>
              <a:xfrm>
                <a:off x="1301403" y="4417589"/>
                <a:ext cx="577032" cy="523220"/>
              </a:xfrm>
              <a:prstGeom prst="rect">
                <a:avLst/>
              </a:prstGeom>
              <a:noFill/>
              <a:ln>
                <a:solidFill>
                  <a:schemeClr val="accent1"/>
                </a:solidFill>
              </a:ln>
            </p:spPr>
            <p:txBody>
              <a:bodyPr wrap="square" rtlCol="0">
                <a:spAutoFit/>
              </a:bodyPr>
              <a:lstStyle/>
              <a:p>
                <a:pPr algn="ctr"/>
                <a:r>
                  <a:rPr lang="en-US" sz="2800" dirty="0">
                    <a:latin typeface="Source Sans 3" panose="020B0303030403020204" pitchFamily="34" charset="0"/>
                    <a:cs typeface="Calibri" panose="020F0502020204030204" pitchFamily="34" charset="0"/>
                  </a:rPr>
                  <a:t>1</a:t>
                </a:r>
              </a:p>
            </p:txBody>
          </p:sp>
          <p:sp>
            <p:nvSpPr>
              <p:cNvPr id="153" name="TextBox 152">
                <a:extLst>
                  <a:ext uri="{FF2B5EF4-FFF2-40B4-BE49-F238E27FC236}">
                    <a16:creationId xmlns:a16="http://schemas.microsoft.com/office/drawing/2014/main" id="{17A56101-EB1E-3F74-FFDE-993FB5B5B283}"/>
                  </a:ext>
                </a:extLst>
              </p:cNvPr>
              <p:cNvSpPr txBox="1"/>
              <p:nvPr/>
            </p:nvSpPr>
            <p:spPr>
              <a:xfrm>
                <a:off x="1995303" y="4417982"/>
                <a:ext cx="577032" cy="523220"/>
              </a:xfrm>
              <a:prstGeom prst="rect">
                <a:avLst/>
              </a:prstGeom>
              <a:noFill/>
              <a:ln>
                <a:solidFill>
                  <a:schemeClr val="accent1"/>
                </a:solidFill>
              </a:ln>
            </p:spPr>
            <p:txBody>
              <a:bodyPr wrap="square" rtlCol="0">
                <a:spAutoFit/>
              </a:bodyPr>
              <a:lstStyle/>
              <a:p>
                <a:pPr algn="ctr"/>
                <a:r>
                  <a:rPr lang="en-US" sz="2800" dirty="0">
                    <a:latin typeface="Source Sans 3" panose="020B0303030403020204" pitchFamily="34" charset="0"/>
                    <a:cs typeface="Calibri" panose="020F0502020204030204" pitchFamily="34" charset="0"/>
                  </a:rPr>
                  <a:t>1</a:t>
                </a:r>
              </a:p>
            </p:txBody>
          </p:sp>
        </p:grpSp>
        <p:sp>
          <p:nvSpPr>
            <p:cNvPr id="146" name="TextBox 145">
              <a:extLst>
                <a:ext uri="{FF2B5EF4-FFF2-40B4-BE49-F238E27FC236}">
                  <a16:creationId xmlns:a16="http://schemas.microsoft.com/office/drawing/2014/main" id="{51173C78-88F3-043F-CB75-8267BBDF4C77}"/>
                </a:ext>
              </a:extLst>
            </p:cNvPr>
            <p:cNvSpPr txBox="1"/>
            <p:nvPr/>
          </p:nvSpPr>
          <p:spPr>
            <a:xfrm>
              <a:off x="713248" y="4925541"/>
              <a:ext cx="369012" cy="307777"/>
            </a:xfrm>
            <a:prstGeom prst="rect">
              <a:avLst/>
            </a:prstGeom>
            <a:noFill/>
          </p:spPr>
          <p:txBody>
            <a:bodyPr wrap="square" rtlCol="0">
              <a:spAutoFit/>
            </a:bodyPr>
            <a:lstStyle/>
            <a:p>
              <a:pPr algn="ctr"/>
              <a:r>
                <a:rPr lang="en-US" sz="1400" dirty="0">
                  <a:latin typeface="Source Sans 3" panose="020B0303030403020204" pitchFamily="34" charset="0"/>
                  <a:cs typeface="Calibri" panose="020F0502020204030204" pitchFamily="34" charset="0"/>
                </a:rPr>
                <a:t>ZF</a:t>
              </a:r>
            </a:p>
          </p:txBody>
        </p:sp>
        <p:sp>
          <p:nvSpPr>
            <p:cNvPr id="147" name="TextBox 146">
              <a:extLst>
                <a:ext uri="{FF2B5EF4-FFF2-40B4-BE49-F238E27FC236}">
                  <a16:creationId xmlns:a16="http://schemas.microsoft.com/office/drawing/2014/main" id="{BE55BC8E-C871-FA3F-FB83-D1FE91D2E710}"/>
                </a:ext>
              </a:extLst>
            </p:cNvPr>
            <p:cNvSpPr txBox="1"/>
            <p:nvPr/>
          </p:nvSpPr>
          <p:spPr>
            <a:xfrm>
              <a:off x="1401877" y="4925541"/>
              <a:ext cx="369012" cy="307777"/>
            </a:xfrm>
            <a:prstGeom prst="rect">
              <a:avLst/>
            </a:prstGeom>
            <a:noFill/>
          </p:spPr>
          <p:txBody>
            <a:bodyPr wrap="square" rtlCol="0">
              <a:spAutoFit/>
            </a:bodyPr>
            <a:lstStyle/>
            <a:p>
              <a:pPr algn="ctr"/>
              <a:r>
                <a:rPr lang="en-US" sz="1400" dirty="0">
                  <a:latin typeface="Source Sans 3" panose="020B0303030403020204" pitchFamily="34" charset="0"/>
                  <a:cs typeface="Calibri" panose="020F0502020204030204" pitchFamily="34" charset="0"/>
                </a:rPr>
                <a:t>SF</a:t>
              </a:r>
            </a:p>
          </p:txBody>
        </p:sp>
        <p:sp>
          <p:nvSpPr>
            <p:cNvPr id="148" name="TextBox 147">
              <a:extLst>
                <a:ext uri="{FF2B5EF4-FFF2-40B4-BE49-F238E27FC236}">
                  <a16:creationId xmlns:a16="http://schemas.microsoft.com/office/drawing/2014/main" id="{4118AE3F-025C-1E55-BB9D-D2FCCE49B687}"/>
                </a:ext>
              </a:extLst>
            </p:cNvPr>
            <p:cNvSpPr txBox="1"/>
            <p:nvPr/>
          </p:nvSpPr>
          <p:spPr>
            <a:xfrm>
              <a:off x="2063754" y="4925541"/>
              <a:ext cx="475858" cy="307777"/>
            </a:xfrm>
            <a:prstGeom prst="rect">
              <a:avLst/>
            </a:prstGeom>
            <a:noFill/>
          </p:spPr>
          <p:txBody>
            <a:bodyPr wrap="square" rtlCol="0">
              <a:spAutoFit/>
            </a:bodyPr>
            <a:lstStyle/>
            <a:p>
              <a:pPr algn="ctr"/>
              <a:r>
                <a:rPr lang="en-US" sz="1400" dirty="0">
                  <a:latin typeface="Source Sans 3" panose="020B0303030403020204" pitchFamily="34" charset="0"/>
                  <a:cs typeface="Calibri" panose="020F0502020204030204" pitchFamily="34" charset="0"/>
                </a:rPr>
                <a:t>CF</a:t>
              </a:r>
            </a:p>
          </p:txBody>
        </p:sp>
        <p:sp>
          <p:nvSpPr>
            <p:cNvPr id="149" name="TextBox 148">
              <a:extLst>
                <a:ext uri="{FF2B5EF4-FFF2-40B4-BE49-F238E27FC236}">
                  <a16:creationId xmlns:a16="http://schemas.microsoft.com/office/drawing/2014/main" id="{556165C6-5156-1B42-C966-329ADAB67BB1}"/>
                </a:ext>
              </a:extLst>
            </p:cNvPr>
            <p:cNvSpPr txBox="1"/>
            <p:nvPr/>
          </p:nvSpPr>
          <p:spPr>
            <a:xfrm>
              <a:off x="2691225" y="4925541"/>
              <a:ext cx="573612" cy="307777"/>
            </a:xfrm>
            <a:prstGeom prst="rect">
              <a:avLst/>
            </a:prstGeom>
            <a:noFill/>
          </p:spPr>
          <p:txBody>
            <a:bodyPr wrap="square" rtlCol="0">
              <a:spAutoFit/>
            </a:bodyPr>
            <a:lstStyle/>
            <a:p>
              <a:pPr algn="ctr"/>
              <a:r>
                <a:rPr lang="en-US" sz="1400" dirty="0">
                  <a:latin typeface="Source Sans 3" panose="020B0303030403020204" pitchFamily="34" charset="0"/>
                  <a:cs typeface="Calibri" panose="020F0502020204030204" pitchFamily="34" charset="0"/>
                </a:rPr>
                <a:t>OF</a:t>
              </a:r>
            </a:p>
          </p:txBody>
        </p:sp>
      </p:grpSp>
    </p:spTree>
    <p:extLst>
      <p:ext uri="{BB962C8B-B14F-4D97-AF65-F5344CB8AC3E}">
        <p14:creationId xmlns:p14="http://schemas.microsoft.com/office/powerpoint/2010/main" val="134448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dissolv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2"/>
                                        </p:tgtEl>
                                        <p:attrNameLst>
                                          <p:attrName>style.visibility</p:attrName>
                                        </p:attrNameLst>
                                      </p:cBhvr>
                                      <p:to>
                                        <p:strVal val="visible"/>
                                      </p:to>
                                    </p:set>
                                    <p:animEffect transition="in" filter="dissolve">
                                      <p:cBhvr>
                                        <p:cTn id="12" dur="500"/>
                                        <p:tgtEl>
                                          <p:spTgt spid="10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07"/>
                                        </p:tgtEl>
                                        <p:attrNameLst>
                                          <p:attrName>style.visibility</p:attrName>
                                        </p:attrNameLst>
                                      </p:cBhvr>
                                      <p:to>
                                        <p:strVal val="visible"/>
                                      </p:to>
                                    </p:set>
                                    <p:animEffect transition="in" filter="dissolve">
                                      <p:cBhvr>
                                        <p:cTn id="15" dur="500"/>
                                        <p:tgtEl>
                                          <p:spTgt spid="10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9"/>
                                        </p:tgtEl>
                                        <p:attrNameLst>
                                          <p:attrName>style.visibility</p:attrName>
                                        </p:attrNameLst>
                                      </p:cBhvr>
                                      <p:to>
                                        <p:strVal val="visible"/>
                                      </p:to>
                                    </p:set>
                                    <p:animEffect transition="in" filter="dissolve">
                                      <p:cBhvr>
                                        <p:cTn id="18" dur="500"/>
                                        <p:tgtEl>
                                          <p:spTgt spid="109"/>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dissolve">
                                      <p:cBhvr>
                                        <p:cTn id="23" dur="500"/>
                                        <p:tgtEl>
                                          <p:spTgt spid="104"/>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33"/>
                                        </p:tgtEl>
                                        <p:attrNameLst>
                                          <p:attrName>style.visibility</p:attrName>
                                        </p:attrNameLst>
                                      </p:cBhvr>
                                      <p:to>
                                        <p:strVal val="visible"/>
                                      </p:to>
                                    </p:set>
                                    <p:animEffect transition="in" filter="dissolve">
                                      <p:cBhvr>
                                        <p:cTn id="28" dur="500"/>
                                        <p:tgtEl>
                                          <p:spTgt spid="133"/>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05"/>
                                        </p:tgtEl>
                                        <p:attrNameLst>
                                          <p:attrName>style.visibility</p:attrName>
                                        </p:attrNameLst>
                                      </p:cBhvr>
                                      <p:to>
                                        <p:strVal val="visible"/>
                                      </p:to>
                                    </p:set>
                                    <p:animEffect transition="in" filter="dissolve">
                                      <p:cBhvr>
                                        <p:cTn id="33" dur="500"/>
                                        <p:tgtEl>
                                          <p:spTgt spid="105"/>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08"/>
                                        </p:tgtEl>
                                        <p:attrNameLst>
                                          <p:attrName>style.visibility</p:attrName>
                                        </p:attrNameLst>
                                      </p:cBhvr>
                                      <p:to>
                                        <p:strVal val="visible"/>
                                      </p:to>
                                    </p:set>
                                    <p:animEffect transition="in" filter="dissolve">
                                      <p:cBhvr>
                                        <p:cTn id="38" dur="500"/>
                                        <p:tgtEl>
                                          <p:spTgt spid="108"/>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134"/>
                                        </p:tgtEl>
                                        <p:attrNameLst>
                                          <p:attrName>style.visibility</p:attrName>
                                        </p:attrNameLst>
                                      </p:cBhvr>
                                      <p:to>
                                        <p:strVal val="visible"/>
                                      </p:to>
                                    </p:set>
                                    <p:animEffect transition="in" filter="dissolve">
                                      <p:cBhvr>
                                        <p:cTn id="43" dur="500"/>
                                        <p:tgtEl>
                                          <p:spTgt spid="134"/>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animEffect transition="in" filter="dissolve">
                                      <p:cBhvr>
                                        <p:cTn id="48" dur="500"/>
                                        <p:tgtEl>
                                          <p:spTgt spid="111"/>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110"/>
                                        </p:tgtEl>
                                        <p:attrNameLst>
                                          <p:attrName>style.visibility</p:attrName>
                                        </p:attrNameLst>
                                      </p:cBhvr>
                                      <p:to>
                                        <p:strVal val="visible"/>
                                      </p:to>
                                    </p:set>
                                    <p:animEffect transition="in" filter="dissolve">
                                      <p:cBhvr>
                                        <p:cTn id="53" dur="500"/>
                                        <p:tgtEl>
                                          <p:spTgt spid="110"/>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nodeType="clickEffect">
                                  <p:stCondLst>
                                    <p:cond delay="0"/>
                                  </p:stCondLst>
                                  <p:childTnLst>
                                    <p:set>
                                      <p:cBhvr>
                                        <p:cTn id="57" dur="1" fill="hold">
                                          <p:stCondLst>
                                            <p:cond delay="0"/>
                                          </p:stCondLst>
                                        </p:cTn>
                                        <p:tgtEl>
                                          <p:spTgt spid="144"/>
                                        </p:tgtEl>
                                        <p:attrNameLst>
                                          <p:attrName>style.visibility</p:attrName>
                                        </p:attrNameLst>
                                      </p:cBhvr>
                                      <p:to>
                                        <p:strVal val="visible"/>
                                      </p:to>
                                    </p:set>
                                    <p:animEffect transition="in" filter="dissolve">
                                      <p:cBhvr>
                                        <p:cTn id="58" dur="500"/>
                                        <p:tgtEl>
                                          <p:spTgt spid="144"/>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112"/>
                                        </p:tgtEl>
                                        <p:attrNameLst>
                                          <p:attrName>style.visibility</p:attrName>
                                        </p:attrNameLst>
                                      </p:cBhvr>
                                      <p:to>
                                        <p:strVal val="visible"/>
                                      </p:to>
                                    </p:set>
                                    <p:animEffect transition="in" filter="dissolve">
                                      <p:cBhvr>
                                        <p:cTn id="63"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02" grpId="0" animBg="1"/>
      <p:bldP spid="104" grpId="0"/>
      <p:bldP spid="105" grpId="0"/>
      <p:bldP spid="107" grpId="0" animBg="1"/>
      <p:bldP spid="108" grpId="0"/>
      <p:bldP spid="109" grpId="0" animBg="1"/>
      <p:bldP spid="110" grpId="0"/>
      <p:bldP spid="111" grpId="0"/>
      <p:bldP spid="1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7BCF0-55B8-30DB-52B9-DEF06924890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DECA826-B5BB-5B38-BE78-DBCE3D8F88BD}"/>
              </a:ext>
            </a:extLst>
          </p:cNvPr>
          <p:cNvSpPr>
            <a:spLocks noGrp="1"/>
          </p:cNvSpPr>
          <p:nvPr>
            <p:ph type="title"/>
          </p:nvPr>
        </p:nvSpPr>
        <p:spPr>
          <a:xfrm>
            <a:off x="304800" y="0"/>
            <a:ext cx="11658600" cy="1143000"/>
          </a:xfrm>
        </p:spPr>
        <p:txBody>
          <a:bodyPr/>
          <a:lstStyle/>
          <a:p>
            <a:r>
              <a:rPr lang="en-US" dirty="0">
                <a:latin typeface="Source Sans 3" panose="020B0303030403020204" pitchFamily="34" charset="0"/>
              </a:rPr>
              <a:t>Conditional Jump Etudes</a:t>
            </a:r>
            <a:endParaRPr lang="en-US" dirty="0"/>
          </a:p>
        </p:txBody>
      </p:sp>
      <p:sp>
        <p:nvSpPr>
          <p:cNvPr id="2" name="Content Placeholder 2">
            <a:extLst>
              <a:ext uri="{FF2B5EF4-FFF2-40B4-BE49-F238E27FC236}">
                <a16:creationId xmlns:a16="http://schemas.microsoft.com/office/drawing/2014/main" id="{AF8182DB-085C-DA2A-A427-66196D4F87AA}"/>
              </a:ext>
            </a:extLst>
          </p:cNvPr>
          <p:cNvSpPr>
            <a:spLocks noGrp="1"/>
          </p:cNvSpPr>
          <p:nvPr>
            <p:ph idx="1"/>
          </p:nvPr>
        </p:nvSpPr>
        <p:spPr>
          <a:xfrm>
            <a:off x="152400" y="1295400"/>
            <a:ext cx="11811000" cy="2129221"/>
          </a:xfrm>
        </p:spPr>
        <p:txBody>
          <a:bodyPr/>
          <a:lstStyle/>
          <a:p>
            <a:pPr marL="0" indent="0" algn="ctr">
              <a:buNone/>
            </a:pPr>
            <a:r>
              <a:rPr lang="en-US" b="1" dirty="0" err="1">
                <a:latin typeface="Source Code Pro" panose="020B0309030403020204" pitchFamily="34" charset="0"/>
                <a:ea typeface="Source Code Pro" panose="020B0309030403020204" pitchFamily="34" charset="0"/>
              </a:rPr>
              <a:t>cmp</a:t>
            </a:r>
            <a:r>
              <a:rPr lang="en-US" dirty="0">
                <a:latin typeface="Source Sans 3" panose="020B0303030403020204" pitchFamily="34" charset="0"/>
              </a:rPr>
              <a:t> performs a subtraction </a:t>
            </a:r>
            <a:r>
              <a:rPr lang="en-US" b="1" dirty="0">
                <a:solidFill>
                  <a:schemeClr val="accent1"/>
                </a:solidFill>
                <a:latin typeface="Source Sans 3" panose="020B0303030403020204" pitchFamily="34" charset="0"/>
              </a:rPr>
              <a:t>only to set the condition-code flags</a:t>
            </a:r>
            <a:r>
              <a:rPr lang="en-US" dirty="0">
                <a:latin typeface="Source Sans 3" panose="020B0303030403020204" pitchFamily="34" charset="0"/>
              </a:rPr>
              <a:t>, without storing the result anywhere. The conditional jump that follows it </a:t>
            </a:r>
            <a:r>
              <a:rPr lang="en-US" b="1" dirty="0">
                <a:solidFill>
                  <a:schemeClr val="accent1"/>
                </a:solidFill>
                <a:latin typeface="Source Sans 3" panose="020B0303030403020204" pitchFamily="34" charset="0"/>
              </a:rPr>
              <a:t>examines those bits</a:t>
            </a:r>
            <a:r>
              <a:rPr lang="en-US" dirty="0">
                <a:latin typeface="Source Sans 3" panose="020B0303030403020204" pitchFamily="34" charset="0"/>
              </a:rPr>
              <a:t> and </a:t>
            </a:r>
            <a:r>
              <a:rPr lang="en-US" b="1" dirty="0">
                <a:solidFill>
                  <a:schemeClr val="accent1"/>
                </a:solidFill>
                <a:latin typeface="Source Sans 3" panose="020B0303030403020204" pitchFamily="34" charset="0"/>
              </a:rPr>
              <a:t>decides whether control should transfer elsewhere</a:t>
            </a:r>
            <a:r>
              <a:rPr lang="en-US" dirty="0">
                <a:latin typeface="Source Sans 3" panose="020B0303030403020204" pitchFamily="34" charset="0"/>
              </a:rPr>
              <a:t>.</a:t>
            </a:r>
            <a:endParaRPr lang="en-US" sz="2400" dirty="0">
              <a:latin typeface="Source Sans 3" panose="020B0303030403020204" pitchFamily="34" charset="0"/>
            </a:endParaRPr>
          </a:p>
        </p:txBody>
      </p:sp>
      <p:sp>
        <p:nvSpPr>
          <p:cNvPr id="83" name="TextBox 82">
            <a:extLst>
              <a:ext uri="{FF2B5EF4-FFF2-40B4-BE49-F238E27FC236}">
                <a16:creationId xmlns:a16="http://schemas.microsoft.com/office/drawing/2014/main" id="{1FBFEDDB-1E41-0D7E-B0CC-D755F10B7A80}"/>
              </a:ext>
            </a:extLst>
          </p:cNvPr>
          <p:cNvSpPr txBox="1"/>
          <p:nvPr/>
        </p:nvSpPr>
        <p:spPr>
          <a:xfrm>
            <a:off x="1676400" y="2837156"/>
            <a:ext cx="2252540" cy="923330"/>
          </a:xfrm>
          <a:prstGeom prst="rect">
            <a:avLst/>
          </a:prstGeom>
          <a:noFill/>
          <a:ln>
            <a:solidFill>
              <a:schemeClr val="accent1"/>
            </a:solidFill>
            <a:prstDash val="dash"/>
          </a:ln>
        </p:spPr>
        <p:txBody>
          <a:bodyPr wrap="none" rtlCol="0">
            <a:spAutoFit/>
          </a:bodyPr>
          <a:lstStyle/>
          <a:p>
            <a:pPr algn="l"/>
            <a:r>
              <a:rPr lang="en-US" dirty="0">
                <a:latin typeface="Source Code Pro" panose="020B0309030403020204" pitchFamily="34" charset="0"/>
                <a:ea typeface="Source Code Pro" panose="020B0309030403020204" pitchFamily="34" charset="0"/>
                <a:cs typeface="Calibri" panose="020F0502020204030204" pitchFamily="34" charset="0"/>
              </a:rPr>
              <a:t>and $0xF0, %</a:t>
            </a:r>
            <a:r>
              <a:rPr lang="en-US" dirty="0" err="1">
                <a:latin typeface="Source Code Pro" panose="020B0309030403020204" pitchFamily="34" charset="0"/>
                <a:ea typeface="Source Code Pro" panose="020B0309030403020204" pitchFamily="34" charset="0"/>
                <a:cs typeface="Calibri" panose="020F0502020204030204" pitchFamily="34" charset="0"/>
              </a:rPr>
              <a:t>rax</a:t>
            </a:r>
            <a:endParaRPr lang="en-US" dirty="0">
              <a:latin typeface="Source Code Pro" panose="020B0309030403020204" pitchFamily="34" charset="0"/>
              <a:ea typeface="Source Code Pro" panose="020B0309030403020204" pitchFamily="34" charset="0"/>
              <a:cs typeface="Calibri" panose="020F0502020204030204" pitchFamily="34" charset="0"/>
            </a:endParaRPr>
          </a:p>
          <a:p>
            <a:pPr algn="l"/>
            <a:r>
              <a:rPr lang="en-US" dirty="0" err="1">
                <a:latin typeface="Source Code Pro" panose="020B0309030403020204" pitchFamily="34" charset="0"/>
                <a:ea typeface="Source Code Pro" panose="020B0309030403020204" pitchFamily="34" charset="0"/>
                <a:cs typeface="Calibri" panose="020F0502020204030204" pitchFamily="34" charset="0"/>
              </a:rPr>
              <a:t>cmp</a:t>
            </a:r>
            <a:r>
              <a:rPr lang="en-US" dirty="0">
                <a:latin typeface="Source Code Pro" panose="020B0309030403020204" pitchFamily="34" charset="0"/>
                <a:ea typeface="Source Code Pro" panose="020B0309030403020204" pitchFamily="34" charset="0"/>
                <a:cs typeface="Calibri" panose="020F0502020204030204" pitchFamily="34" charset="0"/>
              </a:rPr>
              <a:t> $0xC0, %al</a:t>
            </a:r>
          </a:p>
          <a:p>
            <a:pPr algn="l"/>
            <a:r>
              <a:rPr lang="en-US" dirty="0">
                <a:latin typeface="Source Code Pro" panose="020B0309030403020204" pitchFamily="34" charset="0"/>
                <a:ea typeface="Source Code Pro" panose="020B0309030403020204" pitchFamily="34" charset="0"/>
                <a:cs typeface="Calibri" panose="020F0502020204030204" pitchFamily="34" charset="0"/>
              </a:rPr>
              <a:t>je  0x400257</a:t>
            </a:r>
            <a:endParaRPr lang="en-US" sz="1400" dirty="0">
              <a:latin typeface="Source Code Pro" panose="020B0309030403020204" pitchFamily="34" charset="0"/>
              <a:ea typeface="Source Code Pro" panose="020B0309030403020204" pitchFamily="34" charset="0"/>
              <a:cs typeface="Calibri" panose="020F0502020204030204" pitchFamily="34" charset="0"/>
            </a:endParaRPr>
          </a:p>
        </p:txBody>
      </p:sp>
      <p:sp>
        <p:nvSpPr>
          <p:cNvPr id="99" name="TextBox 98">
            <a:extLst>
              <a:ext uri="{FF2B5EF4-FFF2-40B4-BE49-F238E27FC236}">
                <a16:creationId xmlns:a16="http://schemas.microsoft.com/office/drawing/2014/main" id="{6EF38BA5-1863-A149-A341-2947567ECE4D}"/>
              </a:ext>
            </a:extLst>
          </p:cNvPr>
          <p:cNvSpPr txBox="1"/>
          <p:nvPr/>
        </p:nvSpPr>
        <p:spPr>
          <a:xfrm>
            <a:off x="4037343" y="2883322"/>
            <a:ext cx="7682287" cy="830997"/>
          </a:xfrm>
          <a:prstGeom prst="rect">
            <a:avLst/>
          </a:prstGeom>
          <a:noFill/>
        </p:spPr>
        <p:txBody>
          <a:bodyPr wrap="square">
            <a:spAutoFit/>
          </a:bodyPr>
          <a:lstStyle/>
          <a:p>
            <a:pPr algn="l"/>
            <a:r>
              <a:rPr lang="en-US" sz="1600" dirty="0">
                <a:latin typeface="Source Sans 3" panose="020B0303030403020204" pitchFamily="34" charset="0"/>
              </a:rPr>
              <a:t>The code zeroes out everything sitting in </a:t>
            </a:r>
            <a:r>
              <a:rPr lang="en-US" sz="1600" b="1" dirty="0">
                <a:latin typeface="Source Code Pro" panose="020B0309030403020204" pitchFamily="34" charset="0"/>
                <a:ea typeface="Source Code Pro" panose="020B0309030403020204" pitchFamily="34" charset="0"/>
              </a:rPr>
              <a:t>%</a:t>
            </a:r>
            <a:r>
              <a:rPr lang="en-US" sz="1600" b="1" dirty="0" err="1">
                <a:latin typeface="Source Code Pro" panose="020B0309030403020204" pitchFamily="34" charset="0"/>
                <a:ea typeface="Source Code Pro" panose="020B0309030403020204" pitchFamily="34" charset="0"/>
              </a:rPr>
              <a:t>rax</a:t>
            </a:r>
            <a:r>
              <a:rPr lang="en-US" sz="1600" dirty="0">
                <a:latin typeface="Source Sans 3" panose="020B0303030403020204" pitchFamily="34" charset="0"/>
              </a:rPr>
              <a:t> apart from the high nibble of the lowest byte. It compares that nibble to </a:t>
            </a:r>
            <a:r>
              <a:rPr lang="en-US" sz="1600" b="1" dirty="0">
                <a:latin typeface="Source Code Pro" panose="020B0309030403020204" pitchFamily="34" charset="0"/>
                <a:ea typeface="Source Code Pro" panose="020B0309030403020204" pitchFamily="34" charset="0"/>
              </a:rPr>
              <a:t>0xC</a:t>
            </a:r>
            <a:r>
              <a:rPr lang="en-US" sz="1600" dirty="0">
                <a:latin typeface="Source Sans 3" panose="020B0303030403020204" pitchFamily="34" charset="0"/>
              </a:rPr>
              <a:t> and branches if they match. If they match, </a:t>
            </a:r>
            <a:br>
              <a:rPr lang="en-US" sz="1600" dirty="0">
                <a:latin typeface="Source Sans 3" panose="020B0303030403020204" pitchFamily="34" charset="0"/>
              </a:rPr>
            </a:br>
            <a:r>
              <a:rPr lang="en-US" sz="1600" b="1" dirty="0">
                <a:latin typeface="Source Code Pro" panose="020B0309030403020204" pitchFamily="34" charset="0"/>
                <a:ea typeface="Source Code Pro" panose="020B0309030403020204" pitchFamily="34" charset="0"/>
              </a:rPr>
              <a:t>%al</a:t>
            </a:r>
            <a:r>
              <a:rPr lang="en-US" sz="1600" dirty="0">
                <a:latin typeface="Source Sans 3" panose="020B0303030403020204" pitchFamily="34" charset="0"/>
              </a:rPr>
              <a:t> </a:t>
            </a:r>
            <a:r>
              <a:rPr lang="en-US" sz="1600" b="1" dirty="0">
                <a:latin typeface="Source Code Pro" panose="020B0309030403020204" pitchFamily="34" charset="0"/>
                <a:ea typeface="Source Code Pro" panose="020B0309030403020204" pitchFamily="34" charset="0"/>
              </a:rPr>
              <a:t>-</a:t>
            </a:r>
            <a:r>
              <a:rPr lang="en-US" sz="1600" dirty="0">
                <a:latin typeface="Source Sans 3" panose="020B0303030403020204" pitchFamily="34" charset="0"/>
              </a:rPr>
              <a:t> </a:t>
            </a:r>
            <a:r>
              <a:rPr lang="en-US" sz="1600" b="1" dirty="0">
                <a:latin typeface="Source Code Pro" panose="020B0309030403020204" pitchFamily="34" charset="0"/>
                <a:ea typeface="Source Code Pro" panose="020B0309030403020204" pitchFamily="34" charset="0"/>
              </a:rPr>
              <a:t>0xC0</a:t>
            </a:r>
            <a:r>
              <a:rPr lang="en-US" sz="1600" dirty="0">
                <a:latin typeface="Source Sans 3" panose="020B0303030403020204" pitchFamily="34" charset="0"/>
              </a:rPr>
              <a:t> is zero and </a:t>
            </a:r>
            <a:r>
              <a:rPr lang="en-US" sz="1600" b="1" dirty="0" err="1">
                <a:latin typeface="Source Code Pro" panose="020B0309030403020204" pitchFamily="34" charset="0"/>
                <a:ea typeface="Source Code Pro" panose="020B0309030403020204" pitchFamily="34" charset="0"/>
              </a:rPr>
              <a:t>cmp</a:t>
            </a:r>
            <a:r>
              <a:rPr lang="en-US" sz="1600" dirty="0">
                <a:latin typeface="Source Sans 3" panose="020B0303030403020204" pitchFamily="34" charset="0"/>
              </a:rPr>
              <a:t> sets ZF to 1.</a:t>
            </a:r>
          </a:p>
        </p:txBody>
      </p:sp>
      <p:sp>
        <p:nvSpPr>
          <p:cNvPr id="100" name="TextBox 99">
            <a:extLst>
              <a:ext uri="{FF2B5EF4-FFF2-40B4-BE49-F238E27FC236}">
                <a16:creationId xmlns:a16="http://schemas.microsoft.com/office/drawing/2014/main" id="{96307C98-98FA-726B-691A-CF400F18D16A}"/>
              </a:ext>
            </a:extLst>
          </p:cNvPr>
          <p:cNvSpPr txBox="1"/>
          <p:nvPr/>
        </p:nvSpPr>
        <p:spPr>
          <a:xfrm>
            <a:off x="1676400" y="3962400"/>
            <a:ext cx="2252540" cy="923330"/>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cs typeface="Calibri" panose="020F0502020204030204" pitchFamily="34" charset="0"/>
              </a:rPr>
              <a:t>add $1, %</a:t>
            </a:r>
            <a:r>
              <a:rPr lang="en-US" dirty="0" err="1">
                <a:latin typeface="Source Code Pro" panose="020B0309030403020204" pitchFamily="34" charset="0"/>
                <a:ea typeface="Source Code Pro" panose="020B0309030403020204" pitchFamily="34" charset="0"/>
                <a:cs typeface="Calibri" panose="020F0502020204030204" pitchFamily="34" charset="0"/>
              </a:rPr>
              <a:t>ecx</a:t>
            </a:r>
            <a:br>
              <a:rPr lang="en-US" dirty="0">
                <a:latin typeface="Source Code Pro" panose="020B0309030403020204" pitchFamily="34" charset="0"/>
                <a:ea typeface="Source Code Pro" panose="020B0309030403020204" pitchFamily="34" charset="0"/>
                <a:cs typeface="Calibri" panose="020F0502020204030204" pitchFamily="34" charset="0"/>
              </a:rPr>
            </a:br>
            <a:r>
              <a:rPr lang="en-US" dirty="0" err="1">
                <a:latin typeface="Source Code Pro" panose="020B0309030403020204" pitchFamily="34" charset="0"/>
                <a:ea typeface="Source Code Pro" panose="020B0309030403020204" pitchFamily="34" charset="0"/>
                <a:cs typeface="Calibri" panose="020F0502020204030204" pitchFamily="34" charset="0"/>
              </a:rPr>
              <a:t>cmp</a:t>
            </a:r>
            <a:r>
              <a:rPr lang="en-US" dirty="0">
                <a:latin typeface="Source Code Pro" panose="020B0309030403020204" pitchFamily="34" charset="0"/>
                <a:ea typeface="Source Code Pro" panose="020B0309030403020204" pitchFamily="34" charset="0"/>
                <a:cs typeface="Calibri" panose="020F0502020204030204" pitchFamily="34" charset="0"/>
              </a:rPr>
              <a:t> $100, %</a:t>
            </a:r>
            <a:r>
              <a:rPr lang="en-US" dirty="0" err="1">
                <a:latin typeface="Source Code Pro" panose="020B0309030403020204" pitchFamily="34" charset="0"/>
                <a:ea typeface="Source Code Pro" panose="020B0309030403020204" pitchFamily="34" charset="0"/>
                <a:cs typeface="Calibri" panose="020F0502020204030204" pitchFamily="34" charset="0"/>
              </a:rPr>
              <a:t>ecx</a:t>
            </a:r>
            <a:endParaRPr lang="en-US" dirty="0">
              <a:latin typeface="Source Code Pro" panose="020B0309030403020204" pitchFamily="34" charset="0"/>
              <a:ea typeface="Source Code Pro" panose="020B0309030403020204" pitchFamily="34" charset="0"/>
              <a:cs typeface="Calibri" panose="020F0502020204030204" pitchFamily="34" charset="0"/>
            </a:endParaRPr>
          </a:p>
          <a:p>
            <a:pPr algn="l"/>
            <a:r>
              <a:rPr lang="en-US" dirty="0" err="1">
                <a:latin typeface="Source Code Pro" panose="020B0309030403020204" pitchFamily="34" charset="0"/>
                <a:ea typeface="Source Code Pro" panose="020B0309030403020204" pitchFamily="34" charset="0"/>
                <a:cs typeface="Calibri" panose="020F0502020204030204" pitchFamily="34" charset="0"/>
              </a:rPr>
              <a:t>jle</a:t>
            </a:r>
            <a:r>
              <a:rPr lang="en-US" dirty="0">
                <a:latin typeface="Source Code Pro" panose="020B0309030403020204" pitchFamily="34" charset="0"/>
                <a:ea typeface="Source Code Pro" panose="020B0309030403020204" pitchFamily="34" charset="0"/>
                <a:cs typeface="Calibri" panose="020F0502020204030204" pitchFamily="34" charset="0"/>
              </a:rPr>
              <a:t> 0x400410</a:t>
            </a:r>
            <a:endParaRPr lang="en-US" sz="1400" dirty="0">
              <a:latin typeface="Source Code Pro" panose="020B0309030403020204" pitchFamily="34" charset="0"/>
              <a:ea typeface="Source Code Pro" panose="020B0309030403020204" pitchFamily="34" charset="0"/>
              <a:cs typeface="Calibri" panose="020F0502020204030204" pitchFamily="34" charset="0"/>
            </a:endParaRPr>
          </a:p>
        </p:txBody>
      </p:sp>
      <p:sp>
        <p:nvSpPr>
          <p:cNvPr id="101" name="TextBox 100">
            <a:extLst>
              <a:ext uri="{FF2B5EF4-FFF2-40B4-BE49-F238E27FC236}">
                <a16:creationId xmlns:a16="http://schemas.microsoft.com/office/drawing/2014/main" id="{A35277ED-3EBB-5E63-FF67-88764F95F313}"/>
              </a:ext>
            </a:extLst>
          </p:cNvPr>
          <p:cNvSpPr txBox="1"/>
          <p:nvPr/>
        </p:nvSpPr>
        <p:spPr>
          <a:xfrm>
            <a:off x="4037342" y="3885456"/>
            <a:ext cx="7682287" cy="1107996"/>
          </a:xfrm>
          <a:prstGeom prst="rect">
            <a:avLst/>
          </a:prstGeom>
          <a:noFill/>
        </p:spPr>
        <p:txBody>
          <a:bodyPr wrap="square">
            <a:spAutoFit/>
          </a:bodyPr>
          <a:lstStyle/>
          <a:p>
            <a:pPr algn="l"/>
            <a:r>
              <a:rPr lang="en-US" sz="1600" dirty="0">
                <a:latin typeface="Source Sans 3" panose="020B0303030403020204" pitchFamily="34" charset="0"/>
              </a:rPr>
              <a:t>The </a:t>
            </a:r>
            <a:r>
              <a:rPr lang="en-US" sz="1600" b="1" dirty="0">
                <a:latin typeface="Source Code Pro" panose="020B0309030403020204" pitchFamily="34" charset="0"/>
                <a:ea typeface="Source Code Pro" panose="020B0309030403020204" pitchFamily="34" charset="0"/>
              </a:rPr>
              <a:t>add</a:t>
            </a:r>
            <a:r>
              <a:rPr lang="en-US" sz="1600" dirty="0">
                <a:latin typeface="Source Sans 3" panose="020B0303030403020204" pitchFamily="34" charset="0"/>
              </a:rPr>
              <a:t> increments some variable, and </a:t>
            </a:r>
            <a:r>
              <a:rPr lang="en-US" sz="1600" b="1" dirty="0" err="1">
                <a:latin typeface="Source Code Pro" panose="020B0309030403020204" pitchFamily="34" charset="0"/>
                <a:ea typeface="Source Code Pro" panose="020B0309030403020204" pitchFamily="34" charset="0"/>
              </a:rPr>
              <a:t>cmp</a:t>
            </a:r>
            <a:r>
              <a:rPr lang="en-US" sz="1600" dirty="0">
                <a:latin typeface="Source Sans 3" panose="020B0303030403020204" pitchFamily="34" charset="0"/>
              </a:rPr>
              <a:t> sets flags for </a:t>
            </a:r>
            <a:r>
              <a:rPr lang="en-US" sz="1600" b="1" dirty="0">
                <a:latin typeface="Source Code Pro" panose="020B0309030403020204" pitchFamily="34" charset="0"/>
                <a:ea typeface="Source Code Pro" panose="020B0309030403020204" pitchFamily="34" charset="0"/>
              </a:rPr>
              <a:t>%</a:t>
            </a:r>
            <a:r>
              <a:rPr lang="en-US" sz="1600" b="1" dirty="0" err="1">
                <a:latin typeface="Source Code Pro" panose="020B0309030403020204" pitchFamily="34" charset="0"/>
                <a:ea typeface="Source Code Pro" panose="020B0309030403020204" pitchFamily="34" charset="0"/>
              </a:rPr>
              <a:t>ecx</a:t>
            </a:r>
            <a:r>
              <a:rPr lang="en-US" sz="1600" dirty="0">
                <a:latin typeface="Source Sans 3" panose="020B0303030403020204" pitchFamily="34" charset="0"/>
              </a:rPr>
              <a:t> </a:t>
            </a:r>
            <a:r>
              <a:rPr lang="en-US" sz="1600" dirty="0">
                <a:latin typeface="Source Code Pro" panose="020B0309030403020204" pitchFamily="34" charset="0"/>
                <a:ea typeface="Source Code Pro" panose="020B0309030403020204" pitchFamily="34" charset="0"/>
              </a:rPr>
              <a:t>−</a:t>
            </a:r>
            <a:r>
              <a:rPr lang="en-US" sz="1600" dirty="0">
                <a:latin typeface="Source Sans 3" panose="020B0303030403020204" pitchFamily="34" charset="0"/>
              </a:rPr>
              <a:t> </a:t>
            </a:r>
            <a:r>
              <a:rPr lang="en-US" sz="1600" b="1" dirty="0">
                <a:latin typeface="Source Code Pro" panose="020B0309030403020204" pitchFamily="34" charset="0"/>
                <a:ea typeface="Source Code Pro" panose="020B0309030403020204" pitchFamily="34" charset="0"/>
              </a:rPr>
              <a:t>100</a:t>
            </a:r>
            <a:r>
              <a:rPr lang="en-US" sz="1600" dirty="0">
                <a:latin typeface="Source Sans 3" panose="020B0303030403020204" pitchFamily="34" charset="0"/>
              </a:rPr>
              <a:t>, and </a:t>
            </a:r>
            <a:r>
              <a:rPr lang="en-US" sz="1600" b="1" dirty="0" err="1">
                <a:latin typeface="Source Code Pro" panose="020B0309030403020204" pitchFamily="34" charset="0"/>
                <a:ea typeface="Source Code Pro" panose="020B0309030403020204" pitchFamily="34" charset="0"/>
              </a:rPr>
              <a:t>jle</a:t>
            </a:r>
            <a:r>
              <a:rPr lang="en-US" sz="1600" dirty="0">
                <a:latin typeface="Source Sans 3" panose="020B0303030403020204" pitchFamily="34" charset="0"/>
              </a:rPr>
              <a:t> branches </a:t>
            </a:r>
            <a:r>
              <a:rPr lang="en-US" sz="1600" dirty="0"/>
              <a:t>if</a:t>
            </a:r>
            <a:r>
              <a:rPr lang="en-US" sz="1600" dirty="0">
                <a:latin typeface="Source Sans 3" panose="020B0303030403020204" pitchFamily="34" charset="0"/>
              </a:rPr>
              <a:t> the signed result is less than or equal to zero—that is, when ZF is 1 or SF and OF differ (for example, </a:t>
            </a:r>
            <a:r>
              <a:rPr lang="en-US" sz="1600" b="1" dirty="0">
                <a:latin typeface="Source Code Pro" panose="020B0309030403020204" pitchFamily="34" charset="0"/>
                <a:ea typeface="Source Code Pro" panose="020B0309030403020204" pitchFamily="34" charset="0"/>
              </a:rPr>
              <a:t>%</a:t>
            </a:r>
            <a:r>
              <a:rPr lang="en-US" sz="1600" b="1" dirty="0" err="1">
                <a:latin typeface="Source Code Pro" panose="020B0309030403020204" pitchFamily="34" charset="0"/>
                <a:ea typeface="Source Code Pro" panose="020B0309030403020204" pitchFamily="34" charset="0"/>
              </a:rPr>
              <a:t>ecx</a:t>
            </a:r>
            <a:r>
              <a:rPr lang="en-US" sz="1600" dirty="0">
                <a:latin typeface="Source Sans 3" panose="020B0303030403020204" pitchFamily="34" charset="0"/>
              </a:rPr>
              <a:t> might be 99, or it might be so negative that subtracting 100 causes signed overflow).</a:t>
            </a:r>
          </a:p>
        </p:txBody>
      </p:sp>
      <p:sp>
        <p:nvSpPr>
          <p:cNvPr id="102" name="TextBox 101">
            <a:extLst>
              <a:ext uri="{FF2B5EF4-FFF2-40B4-BE49-F238E27FC236}">
                <a16:creationId xmlns:a16="http://schemas.microsoft.com/office/drawing/2014/main" id="{88EB763D-ED28-2019-490C-36EBE7859C46}"/>
              </a:ext>
            </a:extLst>
          </p:cNvPr>
          <p:cNvSpPr txBox="1"/>
          <p:nvPr/>
        </p:nvSpPr>
        <p:spPr>
          <a:xfrm>
            <a:off x="1676400" y="5133811"/>
            <a:ext cx="2252540" cy="923330"/>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cs typeface="Calibri" panose="020F0502020204030204" pitchFamily="34" charset="0"/>
              </a:rPr>
              <a:t>add %r10, %</a:t>
            </a:r>
            <a:r>
              <a:rPr lang="en-US" dirty="0" err="1">
                <a:latin typeface="Source Code Pro" panose="020B0309030403020204" pitchFamily="34" charset="0"/>
                <a:ea typeface="Source Code Pro" panose="020B0309030403020204" pitchFamily="34" charset="0"/>
                <a:cs typeface="Calibri" panose="020F0502020204030204" pitchFamily="34" charset="0"/>
              </a:rPr>
              <a:t>rdi</a:t>
            </a:r>
            <a:br>
              <a:rPr lang="en-US" dirty="0">
                <a:latin typeface="Source Code Pro" panose="020B0309030403020204" pitchFamily="34" charset="0"/>
                <a:ea typeface="Source Code Pro" panose="020B0309030403020204" pitchFamily="34" charset="0"/>
                <a:cs typeface="Calibri" panose="020F0502020204030204" pitchFamily="34" charset="0"/>
              </a:rPr>
            </a:br>
            <a:r>
              <a:rPr lang="en-US" dirty="0" err="1">
                <a:latin typeface="Source Code Pro" panose="020B0309030403020204" pitchFamily="34" charset="0"/>
                <a:ea typeface="Source Code Pro" panose="020B0309030403020204" pitchFamily="34" charset="0"/>
                <a:cs typeface="Calibri" panose="020F0502020204030204" pitchFamily="34" charset="0"/>
              </a:rPr>
              <a:t>cmp</a:t>
            </a:r>
            <a:r>
              <a:rPr lang="en-US" dirty="0">
                <a:latin typeface="Source Code Pro" panose="020B0309030403020204" pitchFamily="34" charset="0"/>
                <a:ea typeface="Source Code Pro" panose="020B0309030403020204" pitchFamily="34" charset="0"/>
                <a:cs typeface="Calibri" panose="020F0502020204030204" pitchFamily="34" charset="0"/>
              </a:rPr>
              <a:t> %</a:t>
            </a:r>
            <a:r>
              <a:rPr lang="en-US" dirty="0" err="1">
                <a:latin typeface="Source Code Pro" panose="020B0309030403020204" pitchFamily="34" charset="0"/>
                <a:ea typeface="Source Code Pro" panose="020B0309030403020204" pitchFamily="34" charset="0"/>
                <a:cs typeface="Calibri" panose="020F0502020204030204" pitchFamily="34" charset="0"/>
              </a:rPr>
              <a:t>rsi</a:t>
            </a:r>
            <a:r>
              <a:rPr lang="en-US" dirty="0">
                <a:latin typeface="Source Code Pro" panose="020B0309030403020204" pitchFamily="34" charset="0"/>
                <a:ea typeface="Source Code Pro" panose="020B0309030403020204" pitchFamily="34" charset="0"/>
                <a:cs typeface="Calibri" panose="020F0502020204030204" pitchFamily="34" charset="0"/>
              </a:rPr>
              <a:t>, %</a:t>
            </a:r>
            <a:r>
              <a:rPr lang="en-US" dirty="0" err="1">
                <a:latin typeface="Source Code Pro" panose="020B0309030403020204" pitchFamily="34" charset="0"/>
                <a:ea typeface="Source Code Pro" panose="020B0309030403020204" pitchFamily="34" charset="0"/>
                <a:cs typeface="Calibri" panose="020F0502020204030204" pitchFamily="34" charset="0"/>
              </a:rPr>
              <a:t>rdi</a:t>
            </a:r>
            <a:endParaRPr lang="en-US" dirty="0">
              <a:latin typeface="Source Code Pro" panose="020B0309030403020204" pitchFamily="34" charset="0"/>
              <a:ea typeface="Source Code Pro" panose="020B0309030403020204" pitchFamily="34" charset="0"/>
              <a:cs typeface="Calibri" panose="020F0502020204030204" pitchFamily="34" charset="0"/>
            </a:endParaRPr>
          </a:p>
          <a:p>
            <a:pPr algn="l"/>
            <a:r>
              <a:rPr lang="en-US" dirty="0">
                <a:latin typeface="Source Code Pro" panose="020B0309030403020204" pitchFamily="34" charset="0"/>
                <a:ea typeface="Source Code Pro" panose="020B0309030403020204" pitchFamily="34" charset="0"/>
                <a:cs typeface="Calibri" panose="020F0502020204030204" pitchFamily="34" charset="0"/>
              </a:rPr>
              <a:t>ja  0x4003a0</a:t>
            </a:r>
            <a:endParaRPr lang="en-US" sz="1400" dirty="0">
              <a:latin typeface="Source Code Pro" panose="020B0309030403020204" pitchFamily="34" charset="0"/>
              <a:ea typeface="Source Code Pro" panose="020B0309030403020204" pitchFamily="34" charset="0"/>
              <a:cs typeface="Calibri" panose="020F0502020204030204" pitchFamily="34" charset="0"/>
            </a:endParaRPr>
          </a:p>
        </p:txBody>
      </p:sp>
      <p:sp>
        <p:nvSpPr>
          <p:cNvPr id="103" name="TextBox 102">
            <a:extLst>
              <a:ext uri="{FF2B5EF4-FFF2-40B4-BE49-F238E27FC236}">
                <a16:creationId xmlns:a16="http://schemas.microsoft.com/office/drawing/2014/main" id="{570203C8-365E-0C4C-6951-918F0C20EAFF}"/>
              </a:ext>
            </a:extLst>
          </p:cNvPr>
          <p:cNvSpPr txBox="1"/>
          <p:nvPr/>
        </p:nvSpPr>
        <p:spPr>
          <a:xfrm>
            <a:off x="4037342" y="5056867"/>
            <a:ext cx="7682287" cy="1077218"/>
          </a:xfrm>
          <a:prstGeom prst="rect">
            <a:avLst/>
          </a:prstGeom>
          <a:noFill/>
        </p:spPr>
        <p:txBody>
          <a:bodyPr wrap="square">
            <a:spAutoFit/>
          </a:bodyPr>
          <a:lstStyle/>
          <a:p>
            <a:pPr algn="l"/>
            <a:r>
              <a:rPr lang="en-US" sz="1600" dirty="0">
                <a:latin typeface="Source Sans 3" panose="020B0303030403020204" pitchFamily="34" charset="0"/>
              </a:rPr>
              <a:t>Here </a:t>
            </a:r>
            <a:r>
              <a:rPr lang="en-US" sz="1600" b="1" dirty="0">
                <a:latin typeface="Source Code Pro" panose="020B0309030403020204" pitchFamily="34" charset="0"/>
                <a:ea typeface="Source Code Pro" panose="020B0309030403020204" pitchFamily="34" charset="0"/>
              </a:rPr>
              <a:t>%</a:t>
            </a:r>
            <a:r>
              <a:rPr lang="en-US" sz="1600" b="1" dirty="0" err="1">
                <a:latin typeface="Source Code Pro" panose="020B0309030403020204" pitchFamily="34" charset="0"/>
                <a:ea typeface="Source Code Pro" panose="020B0309030403020204" pitchFamily="34" charset="0"/>
              </a:rPr>
              <a:t>rdi</a:t>
            </a:r>
            <a:r>
              <a:rPr lang="en-US" sz="1600" dirty="0">
                <a:latin typeface="Source Sans 3" panose="020B0303030403020204" pitchFamily="34" charset="0"/>
              </a:rPr>
              <a:t> and </a:t>
            </a:r>
            <a:r>
              <a:rPr lang="en-US" sz="1600" b="1" dirty="0">
                <a:latin typeface="Source Code Pro" panose="020B0309030403020204" pitchFamily="34" charset="0"/>
                <a:ea typeface="Source Code Pro" panose="020B0309030403020204" pitchFamily="34" charset="0"/>
              </a:rPr>
              <a:t>%</a:t>
            </a:r>
            <a:r>
              <a:rPr lang="en-US" sz="1600" b="1" dirty="0" err="1">
                <a:latin typeface="Source Code Pro" panose="020B0309030403020204" pitchFamily="34" charset="0"/>
                <a:ea typeface="Source Code Pro" panose="020B0309030403020204" pitchFamily="34" charset="0"/>
              </a:rPr>
              <a:t>rsi</a:t>
            </a:r>
            <a:r>
              <a:rPr lang="en-US" sz="1600" dirty="0">
                <a:latin typeface="Source Sans 3" panose="020B0303030403020204" pitchFamily="34" charset="0"/>
              </a:rPr>
              <a:t> behave like addresses, where </a:t>
            </a:r>
            <a:r>
              <a:rPr lang="en-US" sz="1600" b="1" dirty="0">
                <a:latin typeface="Source Code Pro" panose="020B0309030403020204" pitchFamily="34" charset="0"/>
                <a:ea typeface="Source Code Pro" panose="020B0309030403020204" pitchFamily="34" charset="0"/>
              </a:rPr>
              <a:t>%</a:t>
            </a:r>
            <a:r>
              <a:rPr lang="en-US" sz="1600" b="1" dirty="0" err="1">
                <a:latin typeface="Source Code Pro" panose="020B0309030403020204" pitchFamily="34" charset="0"/>
                <a:ea typeface="Source Code Pro" panose="020B0309030403020204" pitchFamily="34" charset="0"/>
              </a:rPr>
              <a:t>rsi</a:t>
            </a:r>
            <a:r>
              <a:rPr lang="en-US" sz="1600" dirty="0">
                <a:latin typeface="Source Sans 3" panose="020B0303030403020204" pitchFamily="34" charset="0"/>
              </a:rPr>
              <a:t> serves as an end pointer. After </a:t>
            </a:r>
            <a:r>
              <a:rPr lang="en-US" sz="1600" b="1" dirty="0">
                <a:latin typeface="Source Code Pro" panose="020B0309030403020204" pitchFamily="34" charset="0"/>
                <a:ea typeface="Source Code Pro" panose="020B0309030403020204" pitchFamily="34" charset="0"/>
              </a:rPr>
              <a:t>%</a:t>
            </a:r>
            <a:r>
              <a:rPr lang="en-US" sz="1600" b="1" dirty="0" err="1">
                <a:latin typeface="Source Code Pro" panose="020B0309030403020204" pitchFamily="34" charset="0"/>
                <a:ea typeface="Source Code Pro" panose="020B0309030403020204" pitchFamily="34" charset="0"/>
              </a:rPr>
              <a:t>rdi</a:t>
            </a:r>
            <a:r>
              <a:rPr lang="en-US" sz="1600" dirty="0">
                <a:latin typeface="Source Sans 3" panose="020B0303030403020204" pitchFamily="34" charset="0"/>
              </a:rPr>
              <a:t> is advanced by the offset in </a:t>
            </a:r>
            <a:r>
              <a:rPr lang="en-US" sz="1600" b="1" dirty="0">
                <a:latin typeface="Source Code Pro" panose="020B0309030403020204" pitchFamily="34" charset="0"/>
                <a:ea typeface="Source Code Pro" panose="020B0309030403020204" pitchFamily="34" charset="0"/>
              </a:rPr>
              <a:t>%r10</a:t>
            </a:r>
            <a:r>
              <a:rPr lang="en-US" sz="1600" dirty="0">
                <a:latin typeface="Source Sans 3" panose="020B0303030403020204" pitchFamily="34" charset="0"/>
              </a:rPr>
              <a:t>, the </a:t>
            </a:r>
            <a:r>
              <a:rPr lang="en-US" sz="1600" b="1" dirty="0" err="1">
                <a:latin typeface="Source Code Pro" panose="020B0309030403020204" pitchFamily="34" charset="0"/>
                <a:ea typeface="Source Code Pro" panose="020B0309030403020204" pitchFamily="34" charset="0"/>
              </a:rPr>
              <a:t>cmp</a:t>
            </a:r>
            <a:r>
              <a:rPr lang="en-US" sz="1600" dirty="0">
                <a:latin typeface="Source Sans 3" panose="020B0303030403020204" pitchFamily="34" charset="0"/>
              </a:rPr>
              <a:t> checks whether </a:t>
            </a:r>
            <a:r>
              <a:rPr lang="en-US" sz="1600" b="1" dirty="0">
                <a:latin typeface="Source Code Pro" panose="020B0309030403020204" pitchFamily="34" charset="0"/>
                <a:ea typeface="Source Code Pro" panose="020B0309030403020204" pitchFamily="34" charset="0"/>
              </a:rPr>
              <a:t>%</a:t>
            </a:r>
            <a:r>
              <a:rPr lang="en-US" sz="1600" b="1" dirty="0" err="1">
                <a:latin typeface="Source Code Pro" panose="020B0309030403020204" pitchFamily="34" charset="0"/>
                <a:ea typeface="Source Code Pro" panose="020B0309030403020204" pitchFamily="34" charset="0"/>
              </a:rPr>
              <a:t>rdi</a:t>
            </a:r>
            <a:r>
              <a:rPr lang="en-US" sz="1600" dirty="0">
                <a:latin typeface="Source Sans 3" panose="020B0303030403020204" pitchFamily="34" charset="0"/>
              </a:rPr>
              <a:t>  exceeds that end pointer. Since addresses are inherently unsigned, their comparisons are </a:t>
            </a:r>
            <a:br>
              <a:rPr lang="en-US" sz="1600" dirty="0">
                <a:latin typeface="Source Sans 3" panose="020B0303030403020204" pitchFamily="34" charset="0"/>
              </a:rPr>
            </a:br>
            <a:r>
              <a:rPr lang="en-US" sz="1600" dirty="0">
                <a:latin typeface="Source Sans 3" panose="020B0303030403020204" pitchFamily="34" charset="0"/>
              </a:rPr>
              <a:t>unsigned as well. That’s why </a:t>
            </a:r>
            <a:r>
              <a:rPr lang="en-US" sz="1600" b="1" dirty="0">
                <a:latin typeface="Source Code Pro" panose="020B0309030403020204" pitchFamily="34" charset="0"/>
                <a:ea typeface="Source Code Pro" panose="020B0309030403020204" pitchFamily="34" charset="0"/>
              </a:rPr>
              <a:t>ja</a:t>
            </a:r>
            <a:r>
              <a:rPr lang="en-US" sz="1600" dirty="0">
                <a:latin typeface="Source Sans 3" panose="020B0303030403020204" pitchFamily="34" charset="0"/>
              </a:rPr>
              <a:t> is used instead of </a:t>
            </a:r>
            <a:r>
              <a:rPr lang="en-US" sz="1600" b="1" dirty="0" err="1">
                <a:latin typeface="Source Code Pro" panose="020B0309030403020204" pitchFamily="34" charset="0"/>
                <a:ea typeface="Source Code Pro" panose="020B0309030403020204" pitchFamily="34" charset="0"/>
              </a:rPr>
              <a:t>jg</a:t>
            </a:r>
            <a:r>
              <a:rPr lang="en-US" sz="1600" dirty="0" err="1">
                <a:latin typeface="Source Sans 3" panose="020B0303030403020204" pitchFamily="34" charset="0"/>
              </a:rPr>
              <a:t>.</a:t>
            </a:r>
            <a:endParaRPr lang="en-US" sz="1600" dirty="0">
              <a:latin typeface="Source Sans 3" panose="020B0303030403020204" pitchFamily="34" charset="0"/>
            </a:endParaRPr>
          </a:p>
        </p:txBody>
      </p:sp>
    </p:spTree>
    <p:extLst>
      <p:ext uri="{BB962C8B-B14F-4D97-AF65-F5344CB8AC3E}">
        <p14:creationId xmlns:p14="http://schemas.microsoft.com/office/powerpoint/2010/main" val="17278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dissolve">
                                      <p:cBhvr>
                                        <p:cTn id="7" dur="500"/>
                                        <p:tgtEl>
                                          <p:spTgt spid="8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dissolve">
                                      <p:cBhvr>
                                        <p:cTn id="12" dur="500"/>
                                        <p:tgtEl>
                                          <p:spTgt spid="9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0"/>
                                        </p:tgtEl>
                                        <p:attrNameLst>
                                          <p:attrName>style.visibility</p:attrName>
                                        </p:attrNameLst>
                                      </p:cBhvr>
                                      <p:to>
                                        <p:strVal val="visible"/>
                                      </p:to>
                                    </p:set>
                                    <p:animEffect transition="in" filter="dissolve">
                                      <p:cBhvr>
                                        <p:cTn id="17" dur="500"/>
                                        <p:tgtEl>
                                          <p:spTgt spid="10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1"/>
                                        </p:tgtEl>
                                        <p:attrNameLst>
                                          <p:attrName>style.visibility</p:attrName>
                                        </p:attrNameLst>
                                      </p:cBhvr>
                                      <p:to>
                                        <p:strVal val="visible"/>
                                      </p:to>
                                    </p:set>
                                    <p:animEffect transition="in" filter="dissolve">
                                      <p:cBhvr>
                                        <p:cTn id="22" dur="500"/>
                                        <p:tgtEl>
                                          <p:spTgt spid="10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dissolve">
                                      <p:cBhvr>
                                        <p:cTn id="27" dur="500"/>
                                        <p:tgtEl>
                                          <p:spTgt spid="10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3"/>
                                        </p:tgtEl>
                                        <p:attrNameLst>
                                          <p:attrName>style.visibility</p:attrName>
                                        </p:attrNameLst>
                                      </p:cBhvr>
                                      <p:to>
                                        <p:strVal val="visible"/>
                                      </p:to>
                                    </p:set>
                                    <p:animEffect transition="in" filter="dissolve">
                                      <p:cBhvr>
                                        <p:cTn id="32"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99" grpId="0"/>
      <p:bldP spid="100" grpId="0" animBg="1"/>
      <p:bldP spid="101" grpId="0"/>
      <p:bldP spid="102" grpId="0" animBg="1"/>
      <p:bldP spid="10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E378B-6868-93D0-3A85-F2269F00267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EFD1F30-7838-C7AA-DD29-E5885D6AD8BC}"/>
              </a:ext>
            </a:extLst>
          </p:cNvPr>
          <p:cNvSpPr>
            <a:spLocks noGrp="1"/>
          </p:cNvSpPr>
          <p:nvPr>
            <p:ph type="title"/>
          </p:nvPr>
        </p:nvSpPr>
        <p:spPr>
          <a:xfrm>
            <a:off x="304800" y="0"/>
            <a:ext cx="11658600" cy="1143000"/>
          </a:xfrm>
        </p:spPr>
        <p:txBody>
          <a:bodyPr/>
          <a:lstStyle/>
          <a:p>
            <a:r>
              <a:rPr lang="en-US" dirty="0">
                <a:latin typeface="Source Sans 3" panose="020B0303030403020204" pitchFamily="34" charset="0"/>
              </a:rPr>
              <a:t>Conditional Jumps: Don’t Overcomplicate</a:t>
            </a:r>
            <a:endParaRPr lang="en-US" dirty="0"/>
          </a:p>
        </p:txBody>
      </p:sp>
      <p:sp>
        <p:nvSpPr>
          <p:cNvPr id="2" name="Content Placeholder 2">
            <a:extLst>
              <a:ext uri="{FF2B5EF4-FFF2-40B4-BE49-F238E27FC236}">
                <a16:creationId xmlns:a16="http://schemas.microsoft.com/office/drawing/2014/main" id="{A4E15FB2-5BEF-EBA2-53C9-25C6C72CDD41}"/>
              </a:ext>
            </a:extLst>
          </p:cNvPr>
          <p:cNvSpPr>
            <a:spLocks noGrp="1"/>
          </p:cNvSpPr>
          <p:nvPr>
            <p:ph idx="1"/>
          </p:nvPr>
        </p:nvSpPr>
        <p:spPr>
          <a:xfrm>
            <a:off x="152400" y="1295400"/>
            <a:ext cx="11811000" cy="2129221"/>
          </a:xfrm>
        </p:spPr>
        <p:txBody>
          <a:bodyPr/>
          <a:lstStyle/>
          <a:p>
            <a:pPr marL="0" indent="0" algn="ctr">
              <a:buNone/>
            </a:pPr>
            <a:r>
              <a:rPr lang="en-US" dirty="0">
                <a:latin typeface="Source Sans 3" panose="020B0303030403020204" pitchFamily="34" charset="0"/>
                <a:ea typeface="Source Code Pro" panose="020B0309030403020204" pitchFamily="34" charset="0"/>
              </a:rPr>
              <a:t>While it’s true that all conditional jumps consult the condition-code flags to decide whether to branch, it’s </a:t>
            </a:r>
            <a:r>
              <a:rPr lang="en-US" b="1" dirty="0">
                <a:solidFill>
                  <a:schemeClr val="accent1"/>
                </a:solidFill>
                <a:latin typeface="Source Sans 3" panose="020B0303030403020204" pitchFamily="34" charset="0"/>
                <a:ea typeface="Source Code Pro" panose="020B0309030403020204" pitchFamily="34" charset="0"/>
              </a:rPr>
              <a:t>often easier to eyeball</a:t>
            </a:r>
            <a:r>
              <a:rPr lang="en-US" dirty="0">
                <a:latin typeface="Source Sans 3" panose="020B0303030403020204" pitchFamily="34" charset="0"/>
                <a:ea typeface="Source Code Pro" panose="020B0309030403020204" pitchFamily="34" charset="0"/>
              </a:rPr>
              <a:t> the preceding </a:t>
            </a:r>
            <a:r>
              <a:rPr lang="en-US" b="1" dirty="0" err="1">
                <a:latin typeface="Source Code Pro" panose="020B0309030403020204" pitchFamily="34" charset="0"/>
                <a:ea typeface="Source Code Pro" panose="020B0309030403020204" pitchFamily="34" charset="0"/>
              </a:rPr>
              <a:t>cmp</a:t>
            </a:r>
            <a:r>
              <a:rPr lang="en-US" dirty="0">
                <a:latin typeface="Source Sans 3" panose="020B0303030403020204" pitchFamily="34" charset="0"/>
                <a:ea typeface="Source Code Pro" panose="020B0309030403020204" pitchFamily="34" charset="0"/>
              </a:rPr>
              <a:t> and </a:t>
            </a:r>
            <a:r>
              <a:rPr lang="en-US" b="1" dirty="0">
                <a:solidFill>
                  <a:schemeClr val="accent1"/>
                </a:solidFill>
                <a:latin typeface="Source Sans 3" panose="020B0303030403020204" pitchFamily="34" charset="0"/>
                <a:ea typeface="Source Code Pro" panose="020B0309030403020204" pitchFamily="34" charset="0"/>
              </a:rPr>
              <a:t>articulate what the conditional jump expects from it</a:t>
            </a:r>
            <a:r>
              <a:rPr lang="en-US" dirty="0">
                <a:latin typeface="Source Sans 3" panose="020B0303030403020204" pitchFamily="34" charset="0"/>
                <a:ea typeface="Source Code Pro" panose="020B0309030403020204" pitchFamily="34" charset="0"/>
              </a:rPr>
              <a:t> if it’s to branch.</a:t>
            </a:r>
            <a:br>
              <a:rPr lang="en-US" dirty="0">
                <a:latin typeface="Source Sans 3" panose="020B0303030403020204" pitchFamily="34" charset="0"/>
                <a:ea typeface="Source Code Pro" panose="020B0309030403020204" pitchFamily="34" charset="0"/>
              </a:rPr>
            </a:br>
            <a:br>
              <a:rPr lang="en-US" dirty="0">
                <a:latin typeface="Source Sans 3" panose="020B0303030403020204" pitchFamily="34" charset="0"/>
                <a:ea typeface="Source Code Pro" panose="020B0309030403020204" pitchFamily="34" charset="0"/>
              </a:rPr>
            </a:br>
            <a:br>
              <a:rPr lang="en-US" dirty="0">
                <a:latin typeface="Source Sans 3" panose="020B0303030403020204" pitchFamily="34" charset="0"/>
                <a:ea typeface="Source Code Pro" panose="020B0309030403020204" pitchFamily="34" charset="0"/>
              </a:rPr>
            </a:br>
            <a:br>
              <a:rPr lang="en-US" dirty="0">
                <a:latin typeface="Source Sans 3" panose="020B0303030403020204" pitchFamily="34" charset="0"/>
                <a:ea typeface="Source Code Pro" panose="020B0309030403020204" pitchFamily="34" charset="0"/>
              </a:rPr>
            </a:br>
            <a:br>
              <a:rPr lang="en-US" dirty="0">
                <a:latin typeface="Source Sans 3" panose="020B0303030403020204" pitchFamily="34" charset="0"/>
                <a:ea typeface="Source Code Pro" panose="020B0309030403020204" pitchFamily="34" charset="0"/>
              </a:rPr>
            </a:br>
            <a:endParaRPr lang="en-US" sz="2400" dirty="0">
              <a:latin typeface="Source Sans 3" panose="020B0303030403020204" pitchFamily="34" charset="0"/>
              <a:ea typeface="Source Code Pro" panose="020B0309030403020204" pitchFamily="34" charset="0"/>
            </a:endParaRPr>
          </a:p>
        </p:txBody>
      </p:sp>
      <p:sp>
        <p:nvSpPr>
          <p:cNvPr id="83" name="TextBox 82">
            <a:extLst>
              <a:ext uri="{FF2B5EF4-FFF2-40B4-BE49-F238E27FC236}">
                <a16:creationId xmlns:a16="http://schemas.microsoft.com/office/drawing/2014/main" id="{8F10B7FA-A629-D3B2-2610-41BB3813BBEE}"/>
              </a:ext>
            </a:extLst>
          </p:cNvPr>
          <p:cNvSpPr txBox="1"/>
          <p:nvPr/>
        </p:nvSpPr>
        <p:spPr>
          <a:xfrm>
            <a:off x="4831872" y="2819400"/>
            <a:ext cx="2528256" cy="923330"/>
          </a:xfrm>
          <a:prstGeom prst="rect">
            <a:avLst/>
          </a:prstGeom>
          <a:noFill/>
          <a:ln>
            <a:solidFill>
              <a:schemeClr val="accent1"/>
            </a:solidFill>
            <a:prstDash val="dash"/>
          </a:ln>
        </p:spPr>
        <p:txBody>
          <a:bodyPr wrap="none" rtlCol="0">
            <a:spAutoFit/>
          </a:bodyPr>
          <a:lstStyle/>
          <a:p>
            <a:pPr algn="l"/>
            <a:r>
              <a:rPr lang="en-US" dirty="0">
                <a:latin typeface="Source Code Pro" panose="020B0309030403020204" pitchFamily="34" charset="0"/>
                <a:ea typeface="Source Code Pro" panose="020B0309030403020204" pitchFamily="34" charset="0"/>
                <a:cs typeface="Calibri" panose="020F0502020204030204" pitchFamily="34" charset="0"/>
              </a:rPr>
              <a:t>sub $0x10, %</a:t>
            </a:r>
            <a:r>
              <a:rPr lang="en-US" dirty="0" err="1">
                <a:latin typeface="Source Code Pro" panose="020B0309030403020204" pitchFamily="34" charset="0"/>
                <a:ea typeface="Source Code Pro" panose="020B0309030403020204" pitchFamily="34" charset="0"/>
                <a:cs typeface="Calibri" panose="020F0502020204030204" pitchFamily="34" charset="0"/>
              </a:rPr>
              <a:t>rdi</a:t>
            </a:r>
            <a:endParaRPr lang="en-US" dirty="0">
              <a:latin typeface="Source Code Pro" panose="020B0309030403020204" pitchFamily="34" charset="0"/>
              <a:ea typeface="Source Code Pro" panose="020B0309030403020204" pitchFamily="34" charset="0"/>
              <a:cs typeface="Calibri" panose="020F0502020204030204" pitchFamily="34" charset="0"/>
            </a:endParaRPr>
          </a:p>
          <a:p>
            <a:pPr algn="l"/>
            <a:r>
              <a:rPr lang="en-US" dirty="0" err="1">
                <a:latin typeface="Source Code Pro" panose="020B0309030403020204" pitchFamily="34" charset="0"/>
                <a:ea typeface="Source Code Pro" panose="020B0309030403020204" pitchFamily="34" charset="0"/>
                <a:cs typeface="Calibri" panose="020F0502020204030204" pitchFamily="34" charset="0"/>
              </a:rPr>
              <a:t>cmp</a:t>
            </a:r>
            <a:r>
              <a:rPr lang="en-US" dirty="0">
                <a:latin typeface="Source Code Pro" panose="020B0309030403020204" pitchFamily="34" charset="0"/>
                <a:ea typeface="Source Code Pro" panose="020B0309030403020204" pitchFamily="34" charset="0"/>
                <a:cs typeface="Calibri" panose="020F0502020204030204" pitchFamily="34" charset="0"/>
              </a:rPr>
              <a:t> $0x4032, %</a:t>
            </a:r>
            <a:r>
              <a:rPr lang="en-US" dirty="0" err="1">
                <a:latin typeface="Source Code Pro" panose="020B0309030403020204" pitchFamily="34" charset="0"/>
                <a:ea typeface="Source Code Pro" panose="020B0309030403020204" pitchFamily="34" charset="0"/>
                <a:cs typeface="Calibri" panose="020F0502020204030204" pitchFamily="34" charset="0"/>
              </a:rPr>
              <a:t>rdi</a:t>
            </a:r>
            <a:endParaRPr lang="en-US" dirty="0">
              <a:latin typeface="Source Code Pro" panose="020B0309030403020204" pitchFamily="34" charset="0"/>
              <a:ea typeface="Source Code Pro" panose="020B0309030403020204" pitchFamily="34" charset="0"/>
              <a:cs typeface="Calibri" panose="020F0502020204030204" pitchFamily="34" charset="0"/>
            </a:endParaRPr>
          </a:p>
          <a:p>
            <a:pPr algn="l"/>
            <a:r>
              <a:rPr lang="en-US" dirty="0" err="1">
                <a:latin typeface="Source Code Pro" panose="020B0309030403020204" pitchFamily="34" charset="0"/>
                <a:ea typeface="Source Code Pro" panose="020B0309030403020204" pitchFamily="34" charset="0"/>
                <a:cs typeface="Calibri" panose="020F0502020204030204" pitchFamily="34" charset="0"/>
              </a:rPr>
              <a:t>jge</a:t>
            </a:r>
            <a:r>
              <a:rPr lang="en-US" dirty="0">
                <a:latin typeface="Source Code Pro" panose="020B0309030403020204" pitchFamily="34" charset="0"/>
                <a:ea typeface="Source Code Pro" panose="020B0309030403020204" pitchFamily="34" charset="0"/>
                <a:cs typeface="Calibri" panose="020F0502020204030204" pitchFamily="34" charset="0"/>
              </a:rPr>
              <a:t> 0x401930</a:t>
            </a:r>
            <a:endParaRPr lang="en-US" sz="1400" dirty="0">
              <a:latin typeface="Source Code Pro" panose="020B0309030403020204" pitchFamily="34" charset="0"/>
              <a:ea typeface="Source Code Pro" panose="020B030903040302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D81B79FC-1503-9013-FA57-EF50E14A32E5}"/>
              </a:ext>
            </a:extLst>
          </p:cNvPr>
          <p:cNvSpPr txBox="1"/>
          <p:nvPr/>
        </p:nvSpPr>
        <p:spPr>
          <a:xfrm>
            <a:off x="7385528" y="2819400"/>
            <a:ext cx="4577872" cy="923330"/>
          </a:xfrm>
          <a:prstGeom prst="rect">
            <a:avLst/>
          </a:prstGeom>
          <a:noFill/>
        </p:spPr>
        <p:txBody>
          <a:bodyPr wrap="square" rtlCol="0">
            <a:spAutoFit/>
          </a:bodyPr>
          <a:lstStyle/>
          <a:p>
            <a:pPr algn="l"/>
            <a:r>
              <a:rPr lang="en-US" b="1" dirty="0">
                <a:solidFill>
                  <a:schemeClr val="accent1"/>
                </a:solidFill>
                <a:latin typeface="Source Sans 3" panose="020B0303030403020204" pitchFamily="34" charset="0"/>
                <a:cs typeface="Calibri" panose="020F0502020204030204" pitchFamily="34" charset="0"/>
              </a:rPr>
              <a:t>BSCS Explanation</a:t>
            </a:r>
            <a:r>
              <a:rPr lang="en-US" dirty="0">
                <a:latin typeface="Source Sans 3" panose="020B0303030403020204" pitchFamily="34" charset="0"/>
                <a:cs typeface="Calibri" panose="020F0502020204030204" pitchFamily="34" charset="0"/>
              </a:rPr>
              <a:t>: Jump to the instruction as address </a:t>
            </a:r>
            <a:r>
              <a:rPr lang="en-US" dirty="0">
                <a:latin typeface="Source Code Pro" panose="020B0309030403020204" pitchFamily="34" charset="0"/>
                <a:ea typeface="Source Code Pro" panose="020B0309030403020204" pitchFamily="34" charset="0"/>
                <a:cs typeface="Calibri" panose="020F0502020204030204" pitchFamily="34" charset="0"/>
              </a:rPr>
              <a:t>0x401930</a:t>
            </a:r>
            <a:r>
              <a:rPr lang="en-US" dirty="0">
                <a:latin typeface="Source Sans 3" panose="020B0303030403020204" pitchFamily="34" charset="0"/>
                <a:cs typeface="Calibri" panose="020F0502020204030204" pitchFamily="34" charset="0"/>
              </a:rPr>
              <a:t> if </a:t>
            </a:r>
            <a:r>
              <a:rPr lang="en-US" dirty="0">
                <a:latin typeface="Source Code Pro" panose="020B0309030403020204" pitchFamily="34" charset="0"/>
                <a:ea typeface="Source Code Pro" panose="020B0309030403020204" pitchFamily="34" charset="0"/>
                <a:cs typeface="Calibri" panose="020F0502020204030204" pitchFamily="34" charset="0"/>
              </a:rPr>
              <a:t>%</a:t>
            </a:r>
            <a:r>
              <a:rPr lang="en-US" dirty="0" err="1">
                <a:latin typeface="Source Code Pro" panose="020B0309030403020204" pitchFamily="34" charset="0"/>
                <a:ea typeface="Source Code Pro" panose="020B0309030403020204" pitchFamily="34" charset="0"/>
                <a:cs typeface="Calibri" panose="020F0502020204030204" pitchFamily="34" charset="0"/>
              </a:rPr>
              <a:t>rdi</a:t>
            </a:r>
            <a:r>
              <a:rPr lang="en-US" dirty="0">
                <a:latin typeface="Source Sans 3" panose="020B0303030403020204" pitchFamily="34" charset="0"/>
                <a:cs typeface="Calibri" panose="020F0502020204030204" pitchFamily="34" charset="0"/>
              </a:rPr>
              <a:t> </a:t>
            </a:r>
            <a:r>
              <a:rPr lang="en-US" dirty="0">
                <a:latin typeface="Source Code Pro" panose="020B0309030403020204" pitchFamily="34" charset="0"/>
                <a:ea typeface="Source Code Pro" panose="020B0309030403020204" pitchFamily="34" charset="0"/>
                <a:cs typeface="Calibri" panose="020F0502020204030204" pitchFamily="34" charset="0"/>
              </a:rPr>
              <a:t>–</a:t>
            </a:r>
            <a:r>
              <a:rPr lang="en-US" dirty="0">
                <a:latin typeface="Source Sans 3" panose="020B0303030403020204" pitchFamily="34" charset="0"/>
                <a:cs typeface="Calibri" panose="020F0502020204030204" pitchFamily="34" charset="0"/>
              </a:rPr>
              <a:t> </a:t>
            </a:r>
            <a:r>
              <a:rPr lang="en-US" dirty="0">
                <a:latin typeface="Source Code Pro" panose="020B0309030403020204" pitchFamily="34" charset="0"/>
                <a:ea typeface="Source Code Pro" panose="020B0309030403020204" pitchFamily="34" charset="0"/>
                <a:cs typeface="Calibri" panose="020F0502020204030204" pitchFamily="34" charset="0"/>
              </a:rPr>
              <a:t>0x4032</a:t>
            </a:r>
            <a:r>
              <a:rPr lang="en-US" dirty="0">
                <a:latin typeface="Source Sans 3" panose="020B0303030403020204" pitchFamily="34" charset="0"/>
                <a:cs typeface="Calibri" panose="020F0502020204030204" pitchFamily="34" charset="0"/>
              </a:rPr>
              <a:t> (as a signed value) is greater than or equal to 0.</a:t>
            </a:r>
            <a:endParaRPr lang="en-US" b="1" dirty="0">
              <a:solidFill>
                <a:schemeClr val="accent1"/>
              </a:solidFill>
              <a:latin typeface="Source Sans 3" panose="020B030303040302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B6B265B3-49BB-4092-02AC-8CDCDEC7D67C}"/>
              </a:ext>
            </a:extLst>
          </p:cNvPr>
          <p:cNvSpPr txBox="1"/>
          <p:nvPr/>
        </p:nvSpPr>
        <p:spPr>
          <a:xfrm>
            <a:off x="0" y="2819400"/>
            <a:ext cx="4806472" cy="923330"/>
          </a:xfrm>
          <a:prstGeom prst="rect">
            <a:avLst/>
          </a:prstGeom>
          <a:noFill/>
        </p:spPr>
        <p:txBody>
          <a:bodyPr wrap="square" rtlCol="0">
            <a:spAutoFit/>
          </a:bodyPr>
          <a:lstStyle/>
          <a:p>
            <a:r>
              <a:rPr lang="en-US" b="1" dirty="0">
                <a:solidFill>
                  <a:schemeClr val="accent1"/>
                </a:solidFill>
                <a:latin typeface="Source Sans 3" panose="020B0303030403020204" pitchFamily="34" charset="0"/>
                <a:cs typeface="Calibri" panose="020F0502020204030204" pitchFamily="34" charset="0"/>
              </a:rPr>
              <a:t>BSEE Explanation</a:t>
            </a:r>
            <a:r>
              <a:rPr lang="en-US" dirty="0">
                <a:latin typeface="Source Sans 3" panose="020B0303030403020204" pitchFamily="34" charset="0"/>
                <a:cs typeface="Calibri" panose="020F0502020204030204" pitchFamily="34" charset="0"/>
              </a:rPr>
              <a:t>: Jump to the instruction as address </a:t>
            </a:r>
            <a:r>
              <a:rPr lang="en-US" dirty="0">
                <a:latin typeface="Source Code Pro" panose="020B0309030403020204" pitchFamily="34" charset="0"/>
                <a:ea typeface="Source Code Pro" panose="020B0309030403020204" pitchFamily="34" charset="0"/>
                <a:cs typeface="Calibri" panose="020F0502020204030204" pitchFamily="34" charset="0"/>
              </a:rPr>
              <a:t>0x401930</a:t>
            </a:r>
            <a:r>
              <a:rPr lang="en-US" dirty="0">
                <a:latin typeface="Source Sans 3" panose="020B0303030403020204" pitchFamily="34" charset="0"/>
                <a:cs typeface="Calibri" panose="020F0502020204030204" pitchFamily="34" charset="0"/>
              </a:rPr>
              <a:t> if the </a:t>
            </a:r>
            <a:r>
              <a:rPr lang="en-US" b="1" dirty="0" err="1">
                <a:latin typeface="Source Code Pro" panose="020B0309030403020204" pitchFamily="34" charset="0"/>
                <a:ea typeface="Source Code Pro" panose="020B0309030403020204" pitchFamily="34" charset="0"/>
                <a:cs typeface="Calibri" panose="020F0502020204030204" pitchFamily="34" charset="0"/>
              </a:rPr>
              <a:t>cmp</a:t>
            </a:r>
            <a:r>
              <a:rPr lang="en-US" dirty="0">
                <a:latin typeface="Source Sans 3" panose="020B0303030403020204" pitchFamily="34" charset="0"/>
                <a:cs typeface="Calibri" panose="020F0502020204030204" pitchFamily="34" charset="0"/>
              </a:rPr>
              <a:t> sets OF and SF to be the same value (ZF doesn’t matter).</a:t>
            </a:r>
            <a:endParaRPr lang="en-US" b="1" dirty="0">
              <a:solidFill>
                <a:schemeClr val="accent1"/>
              </a:solidFill>
              <a:latin typeface="Source Sans 3" panose="020B0303030403020204" pitchFamily="34" charset="0"/>
              <a:cs typeface="Calibri" panose="020F0502020204030204" pitchFamily="34" charset="0"/>
            </a:endParaRPr>
          </a:p>
        </p:txBody>
      </p:sp>
    </p:spTree>
    <p:extLst>
      <p:ext uri="{BB962C8B-B14F-4D97-AF65-F5344CB8AC3E}">
        <p14:creationId xmlns:p14="http://schemas.microsoft.com/office/powerpoint/2010/main" val="2404770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dissolve">
                                      <p:cBhvr>
                                        <p:cTn id="7" dur="500"/>
                                        <p:tgtEl>
                                          <p:spTgt spid="8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6CD27-FFAE-3A0E-A663-163B5675CD1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84CEEC85-FE58-7208-C3AD-5583D9358453}"/>
              </a:ext>
            </a:extLst>
          </p:cNvPr>
          <p:cNvSpPr>
            <a:spLocks noGrp="1"/>
          </p:cNvSpPr>
          <p:nvPr>
            <p:ph type="title"/>
          </p:nvPr>
        </p:nvSpPr>
        <p:spPr>
          <a:xfrm>
            <a:off x="304800" y="0"/>
            <a:ext cx="11658600" cy="1143000"/>
          </a:xfrm>
        </p:spPr>
        <p:txBody>
          <a:bodyPr/>
          <a:lstStyle/>
          <a:p>
            <a:r>
              <a:rPr lang="en-US" dirty="0">
                <a:latin typeface="Source Sans 3" panose="020B0303030403020204" pitchFamily="34" charset="0"/>
              </a:rPr>
              <a:t>Conditional Jumps: Not Always </a:t>
            </a:r>
            <a:r>
              <a:rPr lang="en-US" dirty="0" err="1">
                <a:latin typeface="Source Code Pro" panose="020B0309030403020204" pitchFamily="34" charset="0"/>
                <a:ea typeface="Source Code Pro" panose="020B0309030403020204" pitchFamily="34" charset="0"/>
              </a:rPr>
              <a:t>cmp</a:t>
            </a:r>
            <a:endParaRPr lang="en-US" dirty="0">
              <a:latin typeface="Source Code Pro" panose="020B0309030403020204" pitchFamily="34" charset="0"/>
              <a:ea typeface="Source Code Pro" panose="020B0309030403020204" pitchFamily="34" charset="0"/>
            </a:endParaRPr>
          </a:p>
        </p:txBody>
      </p:sp>
      <p:sp>
        <p:nvSpPr>
          <p:cNvPr id="2" name="Content Placeholder 2">
            <a:extLst>
              <a:ext uri="{FF2B5EF4-FFF2-40B4-BE49-F238E27FC236}">
                <a16:creationId xmlns:a16="http://schemas.microsoft.com/office/drawing/2014/main" id="{C7406D90-536B-C719-CBA8-8D4370EBF575}"/>
              </a:ext>
            </a:extLst>
          </p:cNvPr>
          <p:cNvSpPr>
            <a:spLocks noGrp="1"/>
          </p:cNvSpPr>
          <p:nvPr>
            <p:ph idx="1"/>
          </p:nvPr>
        </p:nvSpPr>
        <p:spPr>
          <a:xfrm>
            <a:off x="152400" y="1295400"/>
            <a:ext cx="11811000" cy="2129221"/>
          </a:xfrm>
        </p:spPr>
        <p:txBody>
          <a:bodyPr/>
          <a:lstStyle/>
          <a:p>
            <a:pPr marL="0" indent="0" algn="ctr">
              <a:buNone/>
            </a:pPr>
            <a:r>
              <a:rPr lang="en-US" dirty="0">
                <a:latin typeface="Source Sans 3" panose="020B0303030403020204" pitchFamily="34" charset="0"/>
                <a:ea typeface="Source Code Pro" panose="020B0309030403020204" pitchFamily="34" charset="0"/>
              </a:rPr>
              <a:t>Very occasionally, the instruction preceding a conditional jump is </a:t>
            </a:r>
            <a:r>
              <a:rPr lang="en-US" b="1" dirty="0">
                <a:solidFill>
                  <a:schemeClr val="accent1"/>
                </a:solidFill>
                <a:latin typeface="Source Sans 3" panose="020B0303030403020204" pitchFamily="34" charset="0"/>
                <a:ea typeface="Source Code Pro" panose="020B0309030403020204" pitchFamily="34" charset="0"/>
              </a:rPr>
              <a:t>an instruction other than</a:t>
            </a:r>
            <a:r>
              <a:rPr lang="en-US" dirty="0">
                <a:latin typeface="Source Sans 3" panose="020B0303030403020204" pitchFamily="34" charset="0"/>
                <a:ea typeface="Source Code Pro" panose="020B0309030403020204" pitchFamily="34" charset="0"/>
              </a:rPr>
              <a:t> </a:t>
            </a:r>
            <a:r>
              <a:rPr lang="en-US" b="1" dirty="0" err="1">
                <a:latin typeface="Source Code Pro" panose="020B0309030403020204" pitchFamily="34" charset="0"/>
                <a:ea typeface="Source Code Pro" panose="020B0309030403020204" pitchFamily="34" charset="0"/>
              </a:rPr>
              <a:t>cmp</a:t>
            </a:r>
            <a:r>
              <a:rPr lang="en-US" dirty="0">
                <a:latin typeface="Source Sans 3" panose="020B0303030403020204" pitchFamily="34" charset="0"/>
                <a:ea typeface="Source Code Pro" panose="020B0309030403020204" pitchFamily="34" charset="0"/>
              </a:rPr>
              <a:t>. </a:t>
            </a:r>
            <a:r>
              <a:rPr lang="en-US" b="1" dirty="0">
                <a:solidFill>
                  <a:schemeClr val="accent1"/>
                </a:solidFill>
                <a:latin typeface="Source Sans 3" panose="020B0303030403020204" pitchFamily="34" charset="0"/>
                <a:ea typeface="Source Code Pro" panose="020B0309030403020204" pitchFamily="34" charset="0"/>
              </a:rPr>
              <a:t>All</a:t>
            </a:r>
            <a:r>
              <a:rPr lang="en-US" dirty="0">
                <a:latin typeface="Source Sans 3" panose="020B0303030403020204" pitchFamily="34" charset="0"/>
                <a:ea typeface="Source Code Pro" panose="020B0309030403020204" pitchFamily="34" charset="0"/>
              </a:rPr>
              <a:t> arithmetic and logical operations update condition codes, not just </a:t>
            </a:r>
            <a:r>
              <a:rPr lang="en-US" b="1" dirty="0" err="1">
                <a:latin typeface="Source Code Pro" panose="020B0309030403020204" pitchFamily="34" charset="0"/>
                <a:ea typeface="Source Code Pro" panose="020B0309030403020204" pitchFamily="34" charset="0"/>
              </a:rPr>
              <a:t>cmp</a:t>
            </a:r>
            <a:r>
              <a:rPr lang="en-US" dirty="0">
                <a:latin typeface="Source Sans 3" panose="020B0303030403020204" pitchFamily="34" charset="0"/>
                <a:ea typeface="Source Code Pro" panose="020B0309030403020204" pitchFamily="34" charset="0"/>
              </a:rPr>
              <a:t>.</a:t>
            </a:r>
            <a:br>
              <a:rPr lang="en-US" dirty="0">
                <a:latin typeface="Source Sans 3" panose="020B0303030403020204" pitchFamily="34" charset="0"/>
                <a:ea typeface="Source Code Pro" panose="020B0309030403020204" pitchFamily="34" charset="0"/>
              </a:rPr>
            </a:br>
            <a:br>
              <a:rPr lang="en-US" dirty="0">
                <a:latin typeface="Source Sans 3" panose="020B0303030403020204" pitchFamily="34" charset="0"/>
                <a:ea typeface="Source Code Pro" panose="020B0309030403020204" pitchFamily="34" charset="0"/>
              </a:rPr>
            </a:br>
            <a:br>
              <a:rPr lang="en-US" dirty="0">
                <a:latin typeface="Source Sans 3" panose="020B0303030403020204" pitchFamily="34" charset="0"/>
                <a:ea typeface="Source Code Pro" panose="020B0309030403020204" pitchFamily="34" charset="0"/>
              </a:rPr>
            </a:br>
            <a:br>
              <a:rPr lang="en-US" dirty="0">
                <a:latin typeface="Source Sans 3" panose="020B0303030403020204" pitchFamily="34" charset="0"/>
                <a:ea typeface="Source Code Pro" panose="020B0309030403020204" pitchFamily="34" charset="0"/>
              </a:rPr>
            </a:br>
            <a:endParaRPr lang="en-US" sz="2400" dirty="0">
              <a:latin typeface="Source Sans 3" panose="020B0303030403020204" pitchFamily="34" charset="0"/>
              <a:ea typeface="Source Code Pro" panose="020B0309030403020204" pitchFamily="34" charset="0"/>
            </a:endParaRPr>
          </a:p>
        </p:txBody>
      </p:sp>
      <p:sp>
        <p:nvSpPr>
          <p:cNvPr id="5" name="TextBox 4">
            <a:extLst>
              <a:ext uri="{FF2B5EF4-FFF2-40B4-BE49-F238E27FC236}">
                <a16:creationId xmlns:a16="http://schemas.microsoft.com/office/drawing/2014/main" id="{91CCD97E-0A53-F26B-E9E6-99E1388EA088}"/>
              </a:ext>
            </a:extLst>
          </p:cNvPr>
          <p:cNvSpPr txBox="1"/>
          <p:nvPr/>
        </p:nvSpPr>
        <p:spPr>
          <a:xfrm>
            <a:off x="1371600" y="2764387"/>
            <a:ext cx="2270669" cy="646331"/>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cs typeface="Calibri" panose="020F0502020204030204" pitchFamily="34" charset="0"/>
              </a:rPr>
              <a:t>and $0x7, %ax</a:t>
            </a:r>
          </a:p>
          <a:p>
            <a:pPr algn="l"/>
            <a:r>
              <a:rPr lang="en-US" dirty="0">
                <a:latin typeface="Source Code Pro" panose="020B0309030403020204" pitchFamily="34" charset="0"/>
                <a:ea typeface="Source Code Pro" panose="020B0309030403020204" pitchFamily="34" charset="0"/>
                <a:cs typeface="Calibri" panose="020F0502020204030204" pitchFamily="34" charset="0"/>
              </a:rPr>
              <a:t>je  0x400772</a:t>
            </a:r>
            <a:endParaRPr lang="en-US" sz="1400" dirty="0">
              <a:latin typeface="Source Code Pro" panose="020B0309030403020204" pitchFamily="34" charset="0"/>
              <a:ea typeface="Source Code Pro" panose="020B030903040302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4CA1C546-4772-B565-C06E-382F12F378AC}"/>
              </a:ext>
            </a:extLst>
          </p:cNvPr>
          <p:cNvSpPr txBox="1"/>
          <p:nvPr/>
        </p:nvSpPr>
        <p:spPr>
          <a:xfrm>
            <a:off x="1371600" y="3657600"/>
            <a:ext cx="2270669" cy="646331"/>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cs typeface="Calibri" panose="020F0502020204030204" pitchFamily="34" charset="0"/>
              </a:rPr>
              <a:t>sub %</a:t>
            </a:r>
            <a:r>
              <a:rPr lang="en-US" dirty="0" err="1">
                <a:latin typeface="Source Code Pro" panose="020B0309030403020204" pitchFamily="34" charset="0"/>
                <a:ea typeface="Source Code Pro" panose="020B0309030403020204" pitchFamily="34" charset="0"/>
                <a:cs typeface="Calibri" panose="020F0502020204030204" pitchFamily="34" charset="0"/>
              </a:rPr>
              <a:t>esi</a:t>
            </a:r>
            <a:r>
              <a:rPr lang="en-US" dirty="0">
                <a:latin typeface="Source Code Pro" panose="020B0309030403020204" pitchFamily="34" charset="0"/>
                <a:ea typeface="Source Code Pro" panose="020B0309030403020204" pitchFamily="34" charset="0"/>
                <a:cs typeface="Calibri" panose="020F0502020204030204" pitchFamily="34" charset="0"/>
              </a:rPr>
              <a:t>, %</a:t>
            </a:r>
            <a:r>
              <a:rPr lang="en-US" dirty="0" err="1">
                <a:latin typeface="Source Code Pro" panose="020B0309030403020204" pitchFamily="34" charset="0"/>
                <a:ea typeface="Source Code Pro" panose="020B0309030403020204" pitchFamily="34" charset="0"/>
                <a:cs typeface="Calibri" panose="020F0502020204030204" pitchFamily="34" charset="0"/>
              </a:rPr>
              <a:t>edx</a:t>
            </a:r>
            <a:endParaRPr lang="en-US" dirty="0">
              <a:latin typeface="Source Code Pro" panose="020B0309030403020204" pitchFamily="34" charset="0"/>
              <a:ea typeface="Source Code Pro" panose="020B0309030403020204" pitchFamily="34" charset="0"/>
              <a:cs typeface="Calibri" panose="020F0502020204030204" pitchFamily="34" charset="0"/>
            </a:endParaRPr>
          </a:p>
          <a:p>
            <a:pPr algn="l"/>
            <a:r>
              <a:rPr lang="en-US" dirty="0" err="1">
                <a:latin typeface="Source Code Pro" panose="020B0309030403020204" pitchFamily="34" charset="0"/>
                <a:ea typeface="Source Code Pro" panose="020B0309030403020204" pitchFamily="34" charset="0"/>
                <a:cs typeface="Calibri" panose="020F0502020204030204" pitchFamily="34" charset="0"/>
              </a:rPr>
              <a:t>jl</a:t>
            </a:r>
            <a:r>
              <a:rPr lang="en-US" dirty="0">
                <a:latin typeface="Source Code Pro" panose="020B0309030403020204" pitchFamily="34" charset="0"/>
                <a:ea typeface="Source Code Pro" panose="020B0309030403020204" pitchFamily="34" charset="0"/>
                <a:cs typeface="Calibri" panose="020F0502020204030204" pitchFamily="34" charset="0"/>
              </a:rPr>
              <a:t>  0x500040</a:t>
            </a:r>
            <a:endParaRPr lang="en-US" sz="1400" dirty="0">
              <a:latin typeface="Source Code Pro" panose="020B0309030403020204" pitchFamily="34" charset="0"/>
              <a:ea typeface="Source Code Pro" panose="020B030903040302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E500DB78-4525-4315-4532-15932B1DB691}"/>
              </a:ext>
            </a:extLst>
          </p:cNvPr>
          <p:cNvSpPr txBox="1"/>
          <p:nvPr/>
        </p:nvSpPr>
        <p:spPr>
          <a:xfrm>
            <a:off x="1371599" y="4514248"/>
            <a:ext cx="2270669" cy="646331"/>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cs typeface="Calibri" panose="020F0502020204030204" pitchFamily="34" charset="0"/>
              </a:rPr>
              <a:t>test %</a:t>
            </a:r>
            <a:r>
              <a:rPr lang="en-US" dirty="0" err="1">
                <a:latin typeface="Source Code Pro" panose="020B0309030403020204" pitchFamily="34" charset="0"/>
                <a:ea typeface="Source Code Pro" panose="020B0309030403020204" pitchFamily="34" charset="0"/>
                <a:cs typeface="Calibri" panose="020F0502020204030204" pitchFamily="34" charset="0"/>
              </a:rPr>
              <a:t>rdi</a:t>
            </a:r>
            <a:r>
              <a:rPr lang="en-US" dirty="0">
                <a:latin typeface="Source Code Pro" panose="020B0309030403020204" pitchFamily="34" charset="0"/>
                <a:ea typeface="Source Code Pro" panose="020B0309030403020204" pitchFamily="34" charset="0"/>
                <a:cs typeface="Calibri" panose="020F0502020204030204" pitchFamily="34" charset="0"/>
              </a:rPr>
              <a:t>, %</a:t>
            </a:r>
            <a:r>
              <a:rPr lang="en-US" dirty="0" err="1">
                <a:latin typeface="Source Code Pro" panose="020B0309030403020204" pitchFamily="34" charset="0"/>
                <a:ea typeface="Source Code Pro" panose="020B0309030403020204" pitchFamily="34" charset="0"/>
                <a:cs typeface="Calibri" panose="020F0502020204030204" pitchFamily="34" charset="0"/>
              </a:rPr>
              <a:t>rdi</a:t>
            </a:r>
            <a:endParaRPr lang="en-US" dirty="0">
              <a:latin typeface="Source Code Pro" panose="020B0309030403020204" pitchFamily="34" charset="0"/>
              <a:ea typeface="Source Code Pro" panose="020B0309030403020204" pitchFamily="34" charset="0"/>
              <a:cs typeface="Calibri" panose="020F0502020204030204" pitchFamily="34" charset="0"/>
            </a:endParaRPr>
          </a:p>
          <a:p>
            <a:pPr algn="l"/>
            <a:r>
              <a:rPr lang="en-US" dirty="0" err="1">
                <a:latin typeface="Source Code Pro" panose="020B0309030403020204" pitchFamily="34" charset="0"/>
                <a:ea typeface="Source Code Pro" panose="020B0309030403020204" pitchFamily="34" charset="0"/>
                <a:cs typeface="Calibri" panose="020F0502020204030204" pitchFamily="34" charset="0"/>
              </a:rPr>
              <a:t>jl</a:t>
            </a:r>
            <a:r>
              <a:rPr lang="en-US" dirty="0">
                <a:latin typeface="Source Code Pro" panose="020B0309030403020204" pitchFamily="34" charset="0"/>
                <a:ea typeface="Source Code Pro" panose="020B0309030403020204" pitchFamily="34" charset="0"/>
                <a:cs typeface="Calibri" panose="020F0502020204030204" pitchFamily="34" charset="0"/>
              </a:rPr>
              <a:t>  0x500040</a:t>
            </a:r>
            <a:endParaRPr lang="en-US" sz="1400" dirty="0">
              <a:latin typeface="Source Code Pro" panose="020B0309030403020204" pitchFamily="34" charset="0"/>
              <a:ea typeface="Source Code Pro" panose="020B030903040302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FD97A85B-3F91-4C89-B2E6-E57136B6640E}"/>
              </a:ext>
            </a:extLst>
          </p:cNvPr>
          <p:cNvSpPr txBox="1"/>
          <p:nvPr/>
        </p:nvSpPr>
        <p:spPr>
          <a:xfrm>
            <a:off x="3657600" y="2778290"/>
            <a:ext cx="8153400" cy="646331"/>
          </a:xfrm>
          <a:prstGeom prst="rect">
            <a:avLst/>
          </a:prstGeom>
          <a:noFill/>
        </p:spPr>
        <p:txBody>
          <a:bodyPr wrap="square" rtlCol="0">
            <a:spAutoFit/>
          </a:bodyPr>
          <a:lstStyle/>
          <a:p>
            <a:pPr algn="l"/>
            <a:r>
              <a:rPr lang="en-US" dirty="0">
                <a:latin typeface="Source Sans 3" panose="020B0303030403020204" pitchFamily="34" charset="0"/>
                <a:cs typeface="Calibri" panose="020F0502020204030204" pitchFamily="34" charset="0"/>
              </a:rPr>
              <a:t>This jumps if the value in </a:t>
            </a:r>
            <a:r>
              <a:rPr lang="en-US" b="1" dirty="0">
                <a:latin typeface="Source Code Pro" panose="020B0309030403020204" pitchFamily="34" charset="0"/>
                <a:ea typeface="Source Code Pro" panose="020B0309030403020204" pitchFamily="34" charset="0"/>
                <a:cs typeface="Calibri" panose="020F0502020204030204" pitchFamily="34" charset="0"/>
              </a:rPr>
              <a:t>%ax</a:t>
            </a:r>
            <a:r>
              <a:rPr lang="en-US" dirty="0">
                <a:latin typeface="Source Sans 3" panose="020B0303030403020204" pitchFamily="34" charset="0"/>
                <a:cs typeface="Calibri" panose="020F0502020204030204" pitchFamily="34" charset="0"/>
              </a:rPr>
              <a:t> was a </a:t>
            </a:r>
            <a:r>
              <a:rPr lang="en-US" b="1" dirty="0">
                <a:solidFill>
                  <a:schemeClr val="accent1"/>
                </a:solidFill>
                <a:latin typeface="Source Sans 3" panose="020B0303030403020204" pitchFamily="34" charset="0"/>
                <a:cs typeface="Calibri" panose="020F0502020204030204" pitchFamily="34" charset="0"/>
              </a:rPr>
              <a:t>multiple of 8</a:t>
            </a:r>
            <a:r>
              <a:rPr lang="en-US" dirty="0">
                <a:latin typeface="Source Sans 3" panose="020B0303030403020204" pitchFamily="34" charset="0"/>
                <a:cs typeface="Calibri" panose="020F0502020204030204" pitchFamily="34" charset="0"/>
              </a:rPr>
              <a:t>. If the low three bits were 000, the result becomes 0, so the jump is taken.</a:t>
            </a:r>
          </a:p>
        </p:txBody>
      </p:sp>
      <p:sp>
        <p:nvSpPr>
          <p:cNvPr id="11" name="TextBox 10">
            <a:extLst>
              <a:ext uri="{FF2B5EF4-FFF2-40B4-BE49-F238E27FC236}">
                <a16:creationId xmlns:a16="http://schemas.microsoft.com/office/drawing/2014/main" id="{36302AC2-ECC4-7CEF-2247-CE12EFD811AF}"/>
              </a:ext>
            </a:extLst>
          </p:cNvPr>
          <p:cNvSpPr txBox="1"/>
          <p:nvPr/>
        </p:nvSpPr>
        <p:spPr>
          <a:xfrm>
            <a:off x="3670300" y="3619500"/>
            <a:ext cx="7988300" cy="646331"/>
          </a:xfrm>
          <a:prstGeom prst="rect">
            <a:avLst/>
          </a:prstGeom>
          <a:noFill/>
        </p:spPr>
        <p:txBody>
          <a:bodyPr wrap="square" rtlCol="0">
            <a:spAutoFit/>
          </a:bodyPr>
          <a:lstStyle/>
          <a:p>
            <a:pPr algn="l"/>
            <a:r>
              <a:rPr lang="en-US" dirty="0">
                <a:latin typeface="Source Sans 3" panose="020B0303030403020204" pitchFamily="34" charset="0"/>
              </a:rPr>
              <a:t>This jumps if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edx</a:t>
            </a:r>
            <a:r>
              <a:rPr lang="en-US" dirty="0">
                <a:latin typeface="Source Sans 3" panose="020B0303030403020204" pitchFamily="34" charset="0"/>
              </a:rPr>
              <a:t> </a:t>
            </a:r>
            <a:r>
              <a:rPr lang="en-US"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esi</a:t>
            </a:r>
            <a:r>
              <a:rPr lang="en-US" dirty="0">
                <a:latin typeface="Source Sans 3" panose="020B0303030403020204" pitchFamily="34" charset="0"/>
              </a:rPr>
              <a:t> is </a:t>
            </a:r>
            <a:r>
              <a:rPr lang="en-US" b="1" dirty="0">
                <a:solidFill>
                  <a:schemeClr val="accent1"/>
                </a:solidFill>
                <a:latin typeface="Source Sans 3" panose="020B0303030403020204" pitchFamily="34" charset="0"/>
              </a:rPr>
              <a:t>negative</a:t>
            </a:r>
            <a:r>
              <a:rPr lang="en-US" dirty="0">
                <a:latin typeface="Source Sans 3" panose="020B0303030403020204" pitchFamily="34" charset="0"/>
              </a:rPr>
              <a:t> (as a signed value). The subtraction stores its result in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edx</a:t>
            </a:r>
            <a:r>
              <a:rPr lang="en-US" dirty="0">
                <a:latin typeface="Source Sans 3" panose="020B0303030403020204" pitchFamily="34" charset="0"/>
              </a:rPr>
              <a:t>, and if that result is negative, the branch is taken.</a:t>
            </a:r>
            <a:endParaRPr lang="en-US" dirty="0">
              <a:latin typeface="Source Sans 3" panose="020B030303040302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E41C82F5-CEA7-042C-D0ED-E1515F5B2017}"/>
              </a:ext>
            </a:extLst>
          </p:cNvPr>
          <p:cNvSpPr txBox="1"/>
          <p:nvPr/>
        </p:nvSpPr>
        <p:spPr>
          <a:xfrm>
            <a:off x="3670300" y="4514248"/>
            <a:ext cx="8445500" cy="2031325"/>
          </a:xfrm>
          <a:prstGeom prst="rect">
            <a:avLst/>
          </a:prstGeom>
          <a:noFill/>
        </p:spPr>
        <p:txBody>
          <a:bodyPr wrap="square" rtlCol="0">
            <a:spAutoFit/>
          </a:bodyPr>
          <a:lstStyle/>
          <a:p>
            <a:pPr algn="l"/>
            <a:r>
              <a:rPr lang="en-US" dirty="0">
                <a:latin typeface="Source Sans 3" panose="020B0303030403020204" pitchFamily="34" charset="0"/>
                <a:ea typeface="Source Code Pro" panose="020B0309030403020204" pitchFamily="34" charset="0"/>
              </a:rPr>
              <a:t>This is clever but needs a bit of explanation: </a:t>
            </a:r>
            <a:r>
              <a:rPr lang="en-US" b="1" dirty="0">
                <a:latin typeface="Source Code Pro" panose="020B0309030403020204" pitchFamily="34" charset="0"/>
                <a:ea typeface="Source Code Pro" panose="020B0309030403020204" pitchFamily="34" charset="0"/>
              </a:rPr>
              <a:t>test</a:t>
            </a:r>
            <a:r>
              <a:rPr lang="en-US" dirty="0">
                <a:latin typeface="Source Sans 3" panose="020B0303030403020204" pitchFamily="34" charset="0"/>
                <a:ea typeface="Source Code Pro" panose="020B0309030403020204" pitchFamily="34" charset="0"/>
              </a:rPr>
              <a:t> performs a </a:t>
            </a:r>
            <a:r>
              <a:rPr lang="en-US" b="1" dirty="0">
                <a:solidFill>
                  <a:schemeClr val="accent1"/>
                </a:solidFill>
                <a:latin typeface="Source Sans 3" panose="020B0303030403020204" pitchFamily="34" charset="0"/>
                <a:ea typeface="Source Code Pro" panose="020B0309030403020204" pitchFamily="34" charset="0"/>
              </a:rPr>
              <a:t>bitwise</a:t>
            </a:r>
            <a:r>
              <a:rPr lang="en-US" dirty="0">
                <a:latin typeface="Source Sans 3" panose="020B0303030403020204" pitchFamily="34" charset="0"/>
                <a:ea typeface="Source Code Pro" panose="020B0309030403020204" pitchFamily="34" charset="0"/>
              </a:rPr>
              <a:t> </a:t>
            </a:r>
            <a:r>
              <a:rPr lang="en-US" b="1" dirty="0">
                <a:solidFill>
                  <a:schemeClr val="accent1"/>
                </a:solidFill>
                <a:latin typeface="Source Sans 3" panose="020B0303030403020204" pitchFamily="34" charset="0"/>
                <a:ea typeface="Source Code Pro" panose="020B0309030403020204" pitchFamily="34" charset="0"/>
              </a:rPr>
              <a:t>and</a:t>
            </a:r>
            <a:r>
              <a:rPr lang="en-US" dirty="0">
                <a:latin typeface="Source Sans 3" panose="020B0303030403020204" pitchFamily="34" charset="0"/>
                <a:ea typeface="Source Code Pro" panose="020B0309030403020204" pitchFamily="34" charset="0"/>
              </a:rPr>
              <a:t> of its two operands and </a:t>
            </a:r>
            <a:r>
              <a:rPr lang="en-US" b="1" dirty="0">
                <a:solidFill>
                  <a:schemeClr val="accent1"/>
                </a:solidFill>
                <a:latin typeface="Source Sans 3" panose="020B0303030403020204" pitchFamily="34" charset="0"/>
                <a:ea typeface="Source Code Pro" panose="020B0309030403020204" pitchFamily="34" charset="0"/>
              </a:rPr>
              <a:t>updates condition codes without storing the result</a:t>
            </a:r>
            <a:r>
              <a:rPr lang="en-US" dirty="0">
                <a:latin typeface="Source Sans 3" panose="020B0303030403020204" pitchFamily="34" charset="0"/>
                <a:ea typeface="Source Code Pro" panose="020B0309030403020204" pitchFamily="34" charset="0"/>
              </a:rPr>
              <a:t> (just like </a:t>
            </a:r>
            <a:r>
              <a:rPr lang="en-US" b="1" dirty="0" err="1">
                <a:latin typeface="Source Code Pro" panose="020B0309030403020204" pitchFamily="34" charset="0"/>
                <a:ea typeface="Source Code Pro" panose="020B0309030403020204" pitchFamily="34" charset="0"/>
              </a:rPr>
              <a:t>cmp</a:t>
            </a:r>
            <a:r>
              <a:rPr lang="en-US" dirty="0">
                <a:latin typeface="Source Sans 3" panose="020B0303030403020204" pitchFamily="34" charset="0"/>
                <a:ea typeface="Source Code Pro" panose="020B0309030403020204" pitchFamily="34" charset="0"/>
              </a:rPr>
              <a:t>).</a:t>
            </a:r>
            <a:br>
              <a:rPr lang="en-US" dirty="0">
                <a:latin typeface="Source Sans 3" panose="020B0303030403020204" pitchFamily="34" charset="0"/>
                <a:ea typeface="Source Code Pro" panose="020B0309030403020204" pitchFamily="34" charset="0"/>
              </a:rPr>
            </a:br>
            <a:endParaRPr lang="en-US" dirty="0">
              <a:latin typeface="Source Sans 3" panose="020B0303030403020204" pitchFamily="34" charset="0"/>
              <a:ea typeface="Source Code Pro" panose="020B0309030403020204" pitchFamily="34" charset="0"/>
            </a:endParaRPr>
          </a:p>
          <a:p>
            <a:pPr algn="l"/>
            <a:r>
              <a:rPr lang="en-US" dirty="0">
                <a:latin typeface="Source Sans 3" panose="020B0303030403020204" pitchFamily="34" charset="0"/>
                <a:ea typeface="Source Code Pro" panose="020B0309030403020204" pitchFamily="34" charset="0"/>
              </a:rPr>
              <a:t>With </a:t>
            </a:r>
            <a:r>
              <a:rPr lang="en-US" b="1" dirty="0">
                <a:latin typeface="Source Code Pro" panose="020B0309030403020204" pitchFamily="34" charset="0"/>
                <a:ea typeface="Source Code Pro" panose="020B0309030403020204" pitchFamily="34" charset="0"/>
              </a:rPr>
              <a:t>test</a:t>
            </a:r>
            <a:r>
              <a:rPr lang="en-US" dirty="0">
                <a:latin typeface="Source Sans 3" panose="020B0303030403020204" pitchFamily="34" charset="0"/>
                <a:ea typeface="Source Code Pro" panose="020B0309030403020204" pitchFamily="34" charset="0"/>
              </a:rPr>
              <a:t>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rdi</a:t>
            </a:r>
            <a:r>
              <a:rPr lang="en-US" dirty="0">
                <a:latin typeface="Source Sans 3" panose="020B0303030403020204" pitchFamily="34" charset="0"/>
                <a:ea typeface="Source Code Pro" panose="020B0309030403020204" pitchFamily="34" charset="0"/>
              </a:rPr>
              <a:t>,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rdi</a:t>
            </a:r>
            <a:r>
              <a:rPr lang="en-US" dirty="0">
                <a:latin typeface="Source Sans 3" panose="020B0303030403020204" pitchFamily="34" charset="0"/>
                <a:ea typeface="Source Code Pro" panose="020B0309030403020204" pitchFamily="34" charset="0"/>
              </a:rPr>
              <a:t>,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rdi</a:t>
            </a:r>
            <a:r>
              <a:rPr lang="en-US" dirty="0">
                <a:latin typeface="Source Sans 3" panose="020B0303030403020204" pitchFamily="34" charset="0"/>
                <a:ea typeface="Source Code Pro" panose="020B0309030403020204" pitchFamily="34" charset="0"/>
              </a:rPr>
              <a:t> is </a:t>
            </a:r>
            <a:r>
              <a:rPr lang="en-US" b="1" dirty="0" err="1">
                <a:latin typeface="Source Code Pro" panose="020B0309030403020204" pitchFamily="34" charset="0"/>
                <a:ea typeface="Source Code Pro" panose="020B0309030403020204" pitchFamily="34" charset="0"/>
              </a:rPr>
              <a:t>and</a:t>
            </a:r>
            <a:r>
              <a:rPr lang="en-US" dirty="0" err="1">
                <a:latin typeface="Source Sans 3" panose="020B0303030403020204" pitchFamily="34" charset="0"/>
                <a:ea typeface="Source Code Pro" panose="020B0309030403020204" pitchFamily="34" charset="0"/>
              </a:rPr>
              <a:t>’ed</a:t>
            </a:r>
            <a:r>
              <a:rPr lang="en-US" dirty="0">
                <a:latin typeface="Source Sans 3" panose="020B0303030403020204" pitchFamily="34" charset="0"/>
                <a:ea typeface="Source Code Pro" panose="020B0309030403020204" pitchFamily="34" charset="0"/>
              </a:rPr>
              <a:t> with itself and determines whether the value is zero or negative </a:t>
            </a:r>
            <a:r>
              <a:rPr lang="en-US" b="1" dirty="0">
                <a:solidFill>
                  <a:schemeClr val="accent1"/>
                </a:solidFill>
                <a:latin typeface="Source Sans 3" panose="020B0303030403020204" pitchFamily="34" charset="0"/>
                <a:ea typeface="Source Code Pro" panose="020B0309030403020204" pitchFamily="34" charset="0"/>
              </a:rPr>
              <a:t>without modifying</a:t>
            </a:r>
            <a:r>
              <a:rPr lang="en-US" dirty="0">
                <a:latin typeface="Source Sans 3" panose="020B0303030403020204" pitchFamily="34" charset="0"/>
                <a:ea typeface="Source Code Pro" panose="020B0309030403020204" pitchFamily="34" charset="0"/>
              </a:rPr>
              <a:t>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rdi</a:t>
            </a:r>
            <a:r>
              <a:rPr lang="en-US" dirty="0">
                <a:latin typeface="Source Sans 3" panose="020B0303030403020204" pitchFamily="34" charset="0"/>
                <a:ea typeface="Source Code Pro" panose="020B0309030403020204" pitchFamily="34" charset="0"/>
              </a:rPr>
              <a:t>. Here, </a:t>
            </a:r>
            <a:r>
              <a:rPr lang="en-US" b="1" dirty="0" err="1">
                <a:latin typeface="Source Code Pro" panose="020B0309030403020204" pitchFamily="34" charset="0"/>
                <a:ea typeface="Source Code Pro" panose="020B0309030403020204" pitchFamily="34" charset="0"/>
              </a:rPr>
              <a:t>jl</a:t>
            </a:r>
            <a:r>
              <a:rPr lang="en-US" dirty="0">
                <a:latin typeface="Source Sans 3" panose="020B0303030403020204" pitchFamily="34" charset="0"/>
                <a:ea typeface="Source Code Pro" panose="020B0309030403020204" pitchFamily="34" charset="0"/>
              </a:rPr>
              <a:t> branches if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rdi</a:t>
            </a:r>
            <a:r>
              <a:rPr lang="en-US" dirty="0">
                <a:latin typeface="Source Sans 3" panose="020B0303030403020204" pitchFamily="34" charset="0"/>
                <a:ea typeface="Source Code Pro" panose="020B0309030403020204" pitchFamily="34" charset="0"/>
              </a:rPr>
              <a:t> holds a negative value. Compilers prefer </a:t>
            </a:r>
            <a:r>
              <a:rPr lang="en-US" b="1" dirty="0">
                <a:latin typeface="Source Code Pro" panose="020B0309030403020204" pitchFamily="34" charset="0"/>
                <a:ea typeface="Source Code Pro" panose="020B0309030403020204" pitchFamily="34" charset="0"/>
              </a:rPr>
              <a:t>test</a:t>
            </a:r>
            <a:r>
              <a:rPr lang="en-US" dirty="0">
                <a:latin typeface="Source Sans 3" panose="020B0303030403020204" pitchFamily="34" charset="0"/>
                <a:ea typeface="Source Code Pro" panose="020B0309030403020204" pitchFamily="34" charset="0"/>
              </a:rPr>
              <a:t>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rdi</a:t>
            </a:r>
            <a:r>
              <a:rPr lang="en-US" dirty="0">
                <a:latin typeface="Source Sans 3" panose="020B0303030403020204" pitchFamily="34" charset="0"/>
                <a:ea typeface="Source Code Pro" panose="020B0309030403020204" pitchFamily="34" charset="0"/>
              </a:rPr>
              <a:t>,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rdi</a:t>
            </a:r>
            <a:r>
              <a:rPr lang="en-US" dirty="0">
                <a:latin typeface="Source Sans 3" panose="020B0303030403020204" pitchFamily="34" charset="0"/>
                <a:ea typeface="Source Code Pro" panose="020B0309030403020204" pitchFamily="34" charset="0"/>
              </a:rPr>
              <a:t> over </a:t>
            </a:r>
            <a:r>
              <a:rPr lang="en-US" b="1" dirty="0" err="1">
                <a:latin typeface="Source Code Pro" panose="020B0309030403020204" pitchFamily="34" charset="0"/>
                <a:ea typeface="Source Code Pro" panose="020B0309030403020204" pitchFamily="34" charset="0"/>
              </a:rPr>
              <a:t>cmp</a:t>
            </a:r>
            <a:r>
              <a:rPr lang="en-US" dirty="0">
                <a:latin typeface="Source Sans 3" panose="020B0303030403020204" pitchFamily="34" charset="0"/>
                <a:ea typeface="Source Code Pro" panose="020B0309030403020204" pitchFamily="34" charset="0"/>
              </a:rPr>
              <a:t> </a:t>
            </a:r>
            <a:r>
              <a:rPr lang="en-US" b="1" dirty="0">
                <a:latin typeface="Source Code Pro" panose="020B0309030403020204" pitchFamily="34" charset="0"/>
                <a:ea typeface="Source Code Pro" panose="020B0309030403020204" pitchFamily="34" charset="0"/>
              </a:rPr>
              <a:t>$0</a:t>
            </a:r>
            <a:r>
              <a:rPr lang="en-US" dirty="0">
                <a:latin typeface="Source Sans 3" panose="020B0303030403020204" pitchFamily="34" charset="0"/>
                <a:ea typeface="Source Code Pro" panose="020B0309030403020204" pitchFamily="34" charset="0"/>
              </a:rPr>
              <a:t>,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rdi</a:t>
            </a:r>
            <a:r>
              <a:rPr lang="en-US" dirty="0">
                <a:latin typeface="Source Sans 3" panose="020B0303030403020204" pitchFamily="34" charset="0"/>
                <a:ea typeface="Source Code Pro" panose="020B0309030403020204" pitchFamily="34" charset="0"/>
              </a:rPr>
              <a:t> because </a:t>
            </a:r>
            <a:r>
              <a:rPr lang="en-US" b="1" dirty="0">
                <a:solidFill>
                  <a:schemeClr val="accent1"/>
                </a:solidFill>
                <a:latin typeface="Source Sans 3" panose="020B0303030403020204" pitchFamily="34" charset="0"/>
                <a:ea typeface="Source Code Pro" panose="020B0309030403020204" pitchFamily="34" charset="0"/>
              </a:rPr>
              <a:t>it accomplishes the same check but requires fewer bytes to encode</a:t>
            </a:r>
            <a:r>
              <a:rPr lang="en-US" dirty="0">
                <a:latin typeface="Source Sans 3" panose="020B0303030403020204" pitchFamily="34" charset="0"/>
                <a:ea typeface="Source Code Pro" panose="020B0309030403020204" pitchFamily="34" charset="0"/>
              </a:rPr>
              <a:t>.</a:t>
            </a:r>
            <a:endParaRPr lang="en-US" dirty="0">
              <a:latin typeface="Source Sans 3" panose="020B0303030403020204" pitchFamily="34" charset="0"/>
              <a:ea typeface="Source Code Pro" panose="020B0309030403020204" pitchFamily="34" charset="0"/>
              <a:cs typeface="Calibri" panose="020F0502020204030204" pitchFamily="34" charset="0"/>
            </a:endParaRPr>
          </a:p>
        </p:txBody>
      </p:sp>
    </p:spTree>
    <p:extLst>
      <p:ext uri="{BB962C8B-B14F-4D97-AF65-F5344CB8AC3E}">
        <p14:creationId xmlns:p14="http://schemas.microsoft.com/office/powerpoint/2010/main" val="255207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ssolv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7071F-4597-7141-A554-8D9BC20824CC}"/>
              </a:ext>
            </a:extLst>
          </p:cNvPr>
          <p:cNvSpPr>
            <a:spLocks noGrp="1"/>
          </p:cNvSpPr>
          <p:nvPr>
            <p:ph type="title"/>
          </p:nvPr>
        </p:nvSpPr>
        <p:spPr/>
        <p:txBody>
          <a:bodyPr/>
          <a:lstStyle/>
          <a:p>
            <a:r>
              <a:rPr lang="en-US" dirty="0">
                <a:latin typeface="Source Sans 3" panose="020B0303030403020204" pitchFamily="34" charset="0"/>
              </a:rPr>
              <a:t>Conditional Jumps and </a:t>
            </a:r>
            <a:r>
              <a:rPr lang="en-US" dirty="0">
                <a:latin typeface="Source Code Pro" panose="020B0309030403020204" pitchFamily="34" charset="0"/>
                <a:ea typeface="Source Code Pro" panose="020B0309030403020204" pitchFamily="34" charset="0"/>
              </a:rPr>
              <a:t>if</a:t>
            </a:r>
            <a:r>
              <a:rPr lang="en-US" dirty="0">
                <a:latin typeface="Source Sans 3" panose="020B0303030403020204" pitchFamily="34" charset="0"/>
              </a:rPr>
              <a:t> Statements</a:t>
            </a:r>
            <a:endParaRPr lang="en-US" dirty="0"/>
          </a:p>
        </p:txBody>
      </p:sp>
      <p:sp>
        <p:nvSpPr>
          <p:cNvPr id="3" name="Content Placeholder 2">
            <a:extLst>
              <a:ext uri="{FF2B5EF4-FFF2-40B4-BE49-F238E27FC236}">
                <a16:creationId xmlns:a16="http://schemas.microsoft.com/office/drawing/2014/main" id="{30E852E9-6499-8245-9735-20D6F94F9087}"/>
              </a:ext>
            </a:extLst>
          </p:cNvPr>
          <p:cNvSpPr>
            <a:spLocks noGrp="1"/>
          </p:cNvSpPr>
          <p:nvPr>
            <p:ph idx="1"/>
          </p:nvPr>
        </p:nvSpPr>
        <p:spPr/>
        <p:txBody>
          <a:bodyPr/>
          <a:lstStyle/>
          <a:p>
            <a:pPr marL="0" indent="0" algn="ctr">
              <a:buNone/>
            </a:pPr>
            <a:r>
              <a:rPr lang="en-US" dirty="0">
                <a:latin typeface="Source Sans 3" panose="020B0303030403020204" pitchFamily="34" charset="0"/>
              </a:rPr>
              <a:t>How can we use instructions like </a:t>
            </a:r>
            <a:r>
              <a:rPr lang="en-US" b="1" dirty="0" err="1">
                <a:latin typeface="Source Sans 3" panose="020B0303030403020204" pitchFamily="34" charset="0"/>
              </a:rPr>
              <a:t>cmp</a:t>
            </a:r>
            <a:r>
              <a:rPr lang="en-US" dirty="0">
                <a:latin typeface="Source Sans 3" panose="020B0303030403020204" pitchFamily="34" charset="0"/>
              </a:rPr>
              <a:t> and conditional jumps to </a:t>
            </a:r>
            <a:r>
              <a:rPr lang="en-US" b="1" dirty="0">
                <a:solidFill>
                  <a:schemeClr val="accent1"/>
                </a:solidFill>
                <a:latin typeface="Source Sans 3" panose="020B0303030403020204" pitchFamily="34" charset="0"/>
              </a:rPr>
              <a:t>implement if statements in assembly</a:t>
            </a:r>
            <a:r>
              <a:rPr lang="en-US" dirty="0">
                <a:latin typeface="Source Sans 3" panose="020B0303030403020204" pitchFamily="34" charset="0"/>
              </a:rPr>
              <a:t>? It’s all about </a:t>
            </a:r>
            <a:r>
              <a:rPr lang="en-US" b="1" dirty="0">
                <a:solidFill>
                  <a:schemeClr val="accent1"/>
                </a:solidFill>
                <a:latin typeface="Source Sans 3" panose="020B0303030403020204" pitchFamily="34" charset="0"/>
              </a:rPr>
              <a:t>conditionally skipping </a:t>
            </a:r>
            <a:r>
              <a:rPr lang="en-US" dirty="0">
                <a:latin typeface="Source Sans 3" panose="020B0303030403020204" pitchFamily="34" charset="0"/>
              </a:rPr>
              <a:t>blocks of code.</a:t>
            </a:r>
          </a:p>
          <a:p>
            <a:pPr marL="0" indent="0" algn="ctr">
              <a:buNone/>
            </a:pPr>
            <a:endParaRPr lang="en-US" sz="2400" i="1" dirty="0">
              <a:latin typeface="Source Sans 3" panose="020B0303030403020204" pitchFamily="34" charset="0"/>
            </a:endParaRPr>
          </a:p>
          <a:p>
            <a:pPr marL="0" indent="0" algn="ctr">
              <a:buNone/>
            </a:pPr>
            <a:endParaRPr lang="en-US" sz="2400" i="1" dirty="0">
              <a:latin typeface="Source Sans 3" panose="020B0303030403020204" pitchFamily="34" charset="0"/>
            </a:endParaRPr>
          </a:p>
        </p:txBody>
      </p:sp>
      <p:sp>
        <p:nvSpPr>
          <p:cNvPr id="4" name="TextBox 3">
            <a:extLst>
              <a:ext uri="{FF2B5EF4-FFF2-40B4-BE49-F238E27FC236}">
                <a16:creationId xmlns:a16="http://schemas.microsoft.com/office/drawing/2014/main" id="{47D6911F-3397-BFA0-906E-242584F7C0FC}"/>
              </a:ext>
            </a:extLst>
          </p:cNvPr>
          <p:cNvSpPr txBox="1"/>
          <p:nvPr/>
        </p:nvSpPr>
        <p:spPr>
          <a:xfrm>
            <a:off x="1727320" y="2291477"/>
            <a:ext cx="3962400" cy="2585323"/>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daisy:</a:t>
            </a: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cmpl</a:t>
            </a:r>
            <a:r>
              <a:rPr lang="en-US" dirty="0">
                <a:latin typeface="Source Code Pro" panose="020B0309030403020204" pitchFamily="34" charset="0"/>
                <a:ea typeface="Source Code Pro" panose="020B0309030403020204" pitchFamily="34" charset="0"/>
              </a:rPr>
              <a:t> $10, %</a:t>
            </a:r>
            <a:r>
              <a:rPr lang="en-US" dirty="0" err="1">
                <a:latin typeface="Source Code Pro" panose="020B0309030403020204" pitchFamily="34" charset="0"/>
                <a:ea typeface="Source Code Pro" panose="020B0309030403020204" pitchFamily="34" charset="0"/>
              </a:rPr>
              <a:t>edi</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je .L4</a:t>
            </a: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movl</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edi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eax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negl</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eax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ret</a:t>
            </a:r>
          </a:p>
          <a:p>
            <a:pPr algn="l"/>
            <a:r>
              <a:rPr lang="en-US" dirty="0">
                <a:latin typeface="Source Code Pro" panose="020B0309030403020204" pitchFamily="34" charset="0"/>
                <a:ea typeface="Source Code Pro" panose="020B0309030403020204" pitchFamily="34" charset="0"/>
              </a:rPr>
              <a:t>.L4:</a:t>
            </a: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leal</a:t>
            </a:r>
            <a:r>
              <a:rPr lang="en-US" dirty="0">
                <a:latin typeface="Source Code Pro" panose="020B0309030403020204" pitchFamily="34" charset="0"/>
                <a:ea typeface="Source Code Pro" panose="020B0309030403020204" pitchFamily="34" charset="0"/>
              </a:rPr>
              <a:t> 1(%</a:t>
            </a:r>
            <a:r>
              <a:rPr lang="en-US" dirty="0" err="1">
                <a:latin typeface="Source Code Pro" panose="020B0309030403020204" pitchFamily="34" charset="0"/>
                <a:ea typeface="Source Code Pro" panose="020B0309030403020204" pitchFamily="34" charset="0"/>
              </a:rPr>
              <a:t>rdi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eax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ret</a:t>
            </a:r>
          </a:p>
        </p:txBody>
      </p:sp>
      <p:sp>
        <p:nvSpPr>
          <p:cNvPr id="5" name="TextBox 4">
            <a:extLst>
              <a:ext uri="{FF2B5EF4-FFF2-40B4-BE49-F238E27FC236}">
                <a16:creationId xmlns:a16="http://schemas.microsoft.com/office/drawing/2014/main" id="{4A32F649-E51E-991A-81A8-4A2A083A0366}"/>
              </a:ext>
            </a:extLst>
          </p:cNvPr>
          <p:cNvSpPr txBox="1"/>
          <p:nvPr/>
        </p:nvSpPr>
        <p:spPr>
          <a:xfrm>
            <a:off x="6837740" y="2289373"/>
            <a:ext cx="3962400" cy="2308324"/>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int daisy(int x) {</a:t>
            </a:r>
          </a:p>
          <a:p>
            <a:pPr algn="l"/>
            <a:r>
              <a:rPr lang="en-US" dirty="0">
                <a:latin typeface="Source Code Pro" panose="020B0309030403020204" pitchFamily="34" charset="0"/>
                <a:ea typeface="Source Code Pro" panose="020B0309030403020204" pitchFamily="34" charset="0"/>
              </a:rPr>
              <a:t>   if (________) {</a:t>
            </a:r>
          </a:p>
          <a:p>
            <a:pPr algn="l"/>
            <a:r>
              <a:rPr lang="en-US" dirty="0">
                <a:latin typeface="Source Code Pro" panose="020B0309030403020204" pitchFamily="34" charset="0"/>
                <a:ea typeface="Source Code Pro" panose="020B0309030403020204" pitchFamily="34" charset="0"/>
              </a:rPr>
              <a:t>      ________;</a:t>
            </a:r>
          </a:p>
          <a:p>
            <a:pPr algn="l"/>
            <a:r>
              <a:rPr lang="en-US" dirty="0">
                <a:latin typeface="Source Code Pro" panose="020B0309030403020204" pitchFamily="34" charset="0"/>
                <a:ea typeface="Source Code Pro" panose="020B0309030403020204" pitchFamily="34" charset="0"/>
              </a:rPr>
              <a:t>   } else {</a:t>
            </a:r>
          </a:p>
          <a:p>
            <a:pPr algn="l"/>
            <a:r>
              <a:rPr lang="en-US" dirty="0">
                <a:latin typeface="Source Code Pro" panose="020B0309030403020204" pitchFamily="34" charset="0"/>
                <a:ea typeface="Source Code Pro" panose="020B0309030403020204" pitchFamily="34" charset="0"/>
              </a:rPr>
              <a:t>      ________;</a:t>
            </a:r>
          </a:p>
          <a:p>
            <a:pPr algn="l"/>
            <a:r>
              <a:rPr lang="en-US" dirty="0">
                <a:latin typeface="Source Code Pro" panose="020B0309030403020204" pitchFamily="34" charset="0"/>
                <a:ea typeface="Source Code Pro" panose="020B0309030403020204" pitchFamily="34" charset="0"/>
              </a:rPr>
              <a:t>   }</a:t>
            </a:r>
          </a:p>
          <a:p>
            <a:pPr algn="l"/>
            <a:r>
              <a:rPr lang="en-US" dirty="0">
                <a:latin typeface="Source Code Pro" panose="020B0309030403020204" pitchFamily="34" charset="0"/>
                <a:ea typeface="Source Code Pro" panose="020B0309030403020204" pitchFamily="34" charset="0"/>
              </a:rPr>
              <a:t>   return ________;</a:t>
            </a:r>
          </a:p>
          <a:p>
            <a:pPr algn="l"/>
            <a:r>
              <a:rPr lang="en-US" dirty="0">
                <a:latin typeface="Source Code Pro" panose="020B0309030403020204" pitchFamily="34" charset="0"/>
                <a:ea typeface="Source Code Pro" panose="020B0309030403020204" pitchFamily="34" charset="0"/>
              </a:rPr>
              <a:t>}</a:t>
            </a:r>
          </a:p>
        </p:txBody>
      </p:sp>
      <p:sp>
        <p:nvSpPr>
          <p:cNvPr id="6" name="TextBox 5">
            <a:extLst>
              <a:ext uri="{FF2B5EF4-FFF2-40B4-BE49-F238E27FC236}">
                <a16:creationId xmlns:a16="http://schemas.microsoft.com/office/drawing/2014/main" id="{43248F68-D10B-770B-1653-D04FAFD8EE7C}"/>
              </a:ext>
            </a:extLst>
          </p:cNvPr>
          <p:cNvSpPr txBox="1"/>
          <p:nvPr/>
        </p:nvSpPr>
        <p:spPr>
          <a:xfrm>
            <a:off x="507113" y="2291477"/>
            <a:ext cx="1220207" cy="369332"/>
          </a:xfrm>
          <a:prstGeom prst="rect">
            <a:avLst/>
          </a:prstGeom>
          <a:noFill/>
        </p:spPr>
        <p:txBody>
          <a:bodyPr wrap="none" rtlCol="0">
            <a:spAutoFit/>
          </a:bodyPr>
          <a:lstStyle/>
          <a:p>
            <a:r>
              <a:rPr lang="en-US" b="1" dirty="0">
                <a:solidFill>
                  <a:schemeClr val="accent1"/>
                </a:solidFill>
                <a:latin typeface="Source Sans 3" panose="020B0303030403020204" pitchFamily="34" charset="0"/>
              </a:rPr>
              <a:t>Assembly</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7" name="TextBox 6">
            <a:extLst>
              <a:ext uri="{FF2B5EF4-FFF2-40B4-BE49-F238E27FC236}">
                <a16:creationId xmlns:a16="http://schemas.microsoft.com/office/drawing/2014/main" id="{88293C24-6399-9E3B-9421-AB1B07506848}"/>
              </a:ext>
            </a:extLst>
          </p:cNvPr>
          <p:cNvSpPr txBox="1"/>
          <p:nvPr/>
        </p:nvSpPr>
        <p:spPr>
          <a:xfrm>
            <a:off x="6151940" y="2291477"/>
            <a:ext cx="685800" cy="369332"/>
          </a:xfrm>
          <a:prstGeom prst="rect">
            <a:avLst/>
          </a:prstGeom>
          <a:noFill/>
        </p:spPr>
        <p:txBody>
          <a:bodyPr wrap="square" rtlCol="0">
            <a:spAutoFit/>
          </a:bodyPr>
          <a:lstStyle/>
          <a:p>
            <a:r>
              <a:rPr lang="en-US" b="1" dirty="0">
                <a:solidFill>
                  <a:schemeClr val="accent1"/>
                </a:solidFill>
                <a:latin typeface="Source Sans 3" panose="020B0303030403020204" pitchFamily="34" charset="0"/>
              </a:rPr>
              <a:t>C</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8" name="TextBox 7">
            <a:extLst>
              <a:ext uri="{FF2B5EF4-FFF2-40B4-BE49-F238E27FC236}">
                <a16:creationId xmlns:a16="http://schemas.microsoft.com/office/drawing/2014/main" id="{A95152B6-BD65-CC03-202D-ADC2B8288F4F}"/>
              </a:ext>
            </a:extLst>
          </p:cNvPr>
          <p:cNvSpPr txBox="1"/>
          <p:nvPr/>
        </p:nvSpPr>
        <p:spPr>
          <a:xfrm>
            <a:off x="105508" y="4712008"/>
            <a:ext cx="12052495" cy="2031325"/>
          </a:xfrm>
          <a:prstGeom prst="rect">
            <a:avLst/>
          </a:prstGeom>
          <a:noFill/>
        </p:spPr>
        <p:txBody>
          <a:bodyPr wrap="square" rtlCol="0">
            <a:spAutoFit/>
          </a:bodyPr>
          <a:lstStyle/>
          <a:p>
            <a:pPr algn="l"/>
            <a:r>
              <a:rPr lang="en-US" b="1" dirty="0">
                <a:solidFill>
                  <a:schemeClr val="accent1"/>
                </a:solidFill>
                <a:latin typeface="Source Sans 3" panose="020B0303030403020204" pitchFamily="34" charset="0"/>
              </a:rPr>
              <a:t>Key Insights</a:t>
            </a:r>
            <a:r>
              <a:rPr lang="en-US" dirty="0">
                <a:latin typeface="Source Sans 3" panose="020B0303030403020204" pitchFamily="34" charset="0"/>
              </a:rPr>
              <a:t>:</a:t>
            </a:r>
          </a:p>
          <a:p>
            <a:pPr marL="285750" indent="-285750" algn="l">
              <a:buFont typeface="Arial" panose="020B0604020202020204" pitchFamily="34" charset="0"/>
              <a:buChar char="•"/>
            </a:pPr>
            <a:r>
              <a:rPr lang="en-US" dirty="0">
                <a:latin typeface="Source Sans 3" panose="020B0303030403020204" pitchFamily="34" charset="0"/>
              </a:rPr>
              <a:t>The first </a:t>
            </a:r>
            <a:r>
              <a:rPr lang="en-US" b="1" dirty="0" err="1">
                <a:latin typeface="Source Code Pro" panose="020B0309030403020204" pitchFamily="34" charset="0"/>
                <a:ea typeface="Source Code Pro" panose="020B0309030403020204" pitchFamily="34" charset="0"/>
              </a:rPr>
              <a:t>cmp</a:t>
            </a:r>
            <a:r>
              <a:rPr lang="en-US" dirty="0">
                <a:latin typeface="Source Sans 3" panose="020B0303030403020204" pitchFamily="34" charset="0"/>
              </a:rPr>
              <a:t> instruction and the subsequent </a:t>
            </a:r>
            <a:r>
              <a:rPr lang="en-US" b="1" dirty="0">
                <a:latin typeface="Source Code Pro" panose="020B0309030403020204" pitchFamily="34" charset="0"/>
                <a:ea typeface="Source Code Pro" panose="020B0309030403020204" pitchFamily="34" charset="0"/>
              </a:rPr>
              <a:t>je</a:t>
            </a:r>
            <a:r>
              <a:rPr lang="en-US" dirty="0">
                <a:latin typeface="Source Sans 3" panose="020B0303030403020204" pitchFamily="34" charset="0"/>
              </a:rPr>
              <a:t> instruction </a:t>
            </a:r>
            <a:r>
              <a:rPr lang="en-US" b="1" dirty="0">
                <a:solidFill>
                  <a:schemeClr val="accent1"/>
                </a:solidFill>
                <a:latin typeface="Source Sans 3" panose="020B0303030403020204" pitchFamily="34" charset="0"/>
              </a:rPr>
              <a:t>jointly imply</a:t>
            </a:r>
            <a:r>
              <a:rPr lang="en-US" dirty="0">
                <a:latin typeface="Source Sans 3" panose="020B0303030403020204" pitchFamily="34" charset="0"/>
              </a:rPr>
              <a:t> the </a:t>
            </a:r>
            <a:r>
              <a:rPr lang="en-US" b="1" dirty="0">
                <a:latin typeface="Source Code Pro" panose="020B0309030403020204" pitchFamily="34" charset="0"/>
                <a:ea typeface="Source Code Pro" panose="020B0309030403020204" pitchFamily="34" charset="0"/>
              </a:rPr>
              <a:t>if</a:t>
            </a:r>
            <a:r>
              <a:rPr lang="en-US" dirty="0">
                <a:latin typeface="Source Sans 3" panose="020B0303030403020204" pitchFamily="34" charset="0"/>
              </a:rPr>
              <a:t> test is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10</a:t>
            </a:r>
            <a:r>
              <a:rPr lang="en-US" dirty="0">
                <a:latin typeface="Source Sans 3" panose="020B0303030403020204" pitchFamily="34" charset="0"/>
              </a:rPr>
              <a:t>. Here the branch is taken when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is </a:t>
            </a:r>
            <a:r>
              <a:rPr lang="en-US" b="1" dirty="0">
                <a:latin typeface="Source Code Pro" panose="020B0309030403020204" pitchFamily="34" charset="0"/>
                <a:ea typeface="Source Code Pro" panose="020B0309030403020204" pitchFamily="34" charset="0"/>
              </a:rPr>
              <a:t>10</a:t>
            </a:r>
            <a:r>
              <a:rPr lang="en-US" dirty="0">
                <a:latin typeface="Source Sans 3" panose="020B0303030403020204" pitchFamily="34" charset="0"/>
              </a:rPr>
              <a:t>, so the fall-through path handles all other values.  (</a:t>
            </a:r>
            <a:r>
              <a:rPr lang="en-US" b="1" dirty="0">
                <a:solidFill>
                  <a:srgbClr val="C00000"/>
                </a:solidFill>
                <a:latin typeface="Source Sans 3" panose="020B0303030403020204" pitchFamily="34" charset="0"/>
              </a:rPr>
              <a:t>Pro tip</a:t>
            </a:r>
            <a:r>
              <a:rPr lang="en-US" dirty="0">
                <a:latin typeface="Source Sans 3" panose="020B0303030403020204" pitchFamily="34" charset="0"/>
              </a:rPr>
              <a:t>: compilers work to avoid branching, since the hardware is optimized for sequential execution and branching away from that is expensive.)</a:t>
            </a:r>
          </a:p>
          <a:p>
            <a:pPr marL="285750" indent="-285750" algn="l">
              <a:buFont typeface="Arial" panose="020B0604020202020204" pitchFamily="34" charset="0"/>
              <a:buChar char="•"/>
            </a:pPr>
            <a:r>
              <a:rPr lang="en-US" dirty="0">
                <a:latin typeface="Source Sans 3" panose="020B0303030403020204" pitchFamily="34" charset="0"/>
              </a:rPr>
              <a:t>The code that executes when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is 10 loads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eax</a:t>
            </a:r>
            <a:r>
              <a:rPr lang="en-US" dirty="0">
                <a:latin typeface="Source Sans 3" panose="020B0303030403020204" pitchFamily="34" charset="0"/>
              </a:rPr>
              <a:t> with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1</a:t>
            </a:r>
            <a:r>
              <a:rPr lang="en-US" dirty="0">
                <a:latin typeface="Source Sans 3" panose="020B0303030403020204" pitchFamily="34" charset="0"/>
              </a:rPr>
              <a:t>, and the code that executes when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is anything else loads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eax</a:t>
            </a:r>
            <a:r>
              <a:rPr lang="en-US" dirty="0">
                <a:latin typeface="Source Sans 3" panose="020B0303030403020204" pitchFamily="34" charset="0"/>
              </a:rPr>
              <a:t> with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and then negates it.  Since </a:t>
            </a:r>
            <a:r>
              <a:rPr lang="en-US" b="1" dirty="0">
                <a:solidFill>
                  <a:schemeClr val="accent1"/>
                </a:solidFill>
                <a:latin typeface="Source Sans 3" panose="020B0303030403020204" pitchFamily="34" charset="0"/>
              </a:rPr>
              <a:t>the same C return statement executes in both scenarios</a:t>
            </a:r>
            <a:r>
              <a:rPr lang="en-US" dirty="0">
                <a:latin typeface="Source Sans 3" panose="020B0303030403020204" pitchFamily="34" charset="0"/>
              </a:rPr>
              <a:t>, it’s simplest to just </a:t>
            </a:r>
            <a:r>
              <a:rPr lang="en-US" b="1" dirty="0">
                <a:latin typeface="Source Code Pro" panose="020B0309030403020204" pitchFamily="34" charset="0"/>
                <a:ea typeface="Source Code Pro" panose="020B0309030403020204" pitchFamily="34" charset="0"/>
              </a:rPr>
              <a:t>return</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after updating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itself in the conditionally executed blocks to be either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1</a:t>
            </a:r>
            <a:r>
              <a:rPr lang="en-US" dirty="0">
                <a:latin typeface="Source Sans 3" panose="020B0303030403020204" pitchFamily="34" charset="0"/>
              </a:rPr>
              <a:t> or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accordingly.</a:t>
            </a:r>
          </a:p>
        </p:txBody>
      </p:sp>
      <p:sp>
        <p:nvSpPr>
          <p:cNvPr id="9" name="TextBox 8">
            <a:extLst>
              <a:ext uri="{FF2B5EF4-FFF2-40B4-BE49-F238E27FC236}">
                <a16:creationId xmlns:a16="http://schemas.microsoft.com/office/drawing/2014/main" id="{68B327FD-37F9-5EC2-6F74-D68284BEAC61}"/>
              </a:ext>
            </a:extLst>
          </p:cNvPr>
          <p:cNvSpPr txBox="1"/>
          <p:nvPr/>
        </p:nvSpPr>
        <p:spPr>
          <a:xfrm>
            <a:off x="7848407" y="2539692"/>
            <a:ext cx="1149674" cy="369332"/>
          </a:xfrm>
          <a:prstGeom prst="rect">
            <a:avLst/>
          </a:prstGeom>
          <a:noFill/>
        </p:spPr>
        <p:txBody>
          <a:bodyPr wrap="none" rtlCol="0">
            <a:spAutoFit/>
          </a:bodyPr>
          <a:lstStyle/>
          <a:p>
            <a:pPr algn="l"/>
            <a:r>
              <a:rPr lang="en-US" b="1" dirty="0">
                <a:solidFill>
                  <a:schemeClr val="accent1"/>
                </a:solidFill>
                <a:latin typeface="Source Code Pro" panose="020B0309030403020204" pitchFamily="34" charset="0"/>
                <a:ea typeface="Source Code Pro" panose="020B0309030403020204" pitchFamily="34" charset="0"/>
                <a:cs typeface="Calibri" panose="020F0502020204030204" pitchFamily="34" charset="0"/>
              </a:rPr>
              <a:t>x == 10</a:t>
            </a:r>
          </a:p>
        </p:txBody>
      </p:sp>
      <p:sp>
        <p:nvSpPr>
          <p:cNvPr id="10" name="TextBox 9">
            <a:extLst>
              <a:ext uri="{FF2B5EF4-FFF2-40B4-BE49-F238E27FC236}">
                <a16:creationId xmlns:a16="http://schemas.microsoft.com/office/drawing/2014/main" id="{1D4A26F6-80B6-5AE5-5427-F5CB2F0A4D54}"/>
              </a:ext>
            </a:extLst>
          </p:cNvPr>
          <p:cNvSpPr txBox="1"/>
          <p:nvPr/>
        </p:nvSpPr>
        <p:spPr>
          <a:xfrm>
            <a:off x="8000930" y="2790129"/>
            <a:ext cx="598241" cy="369332"/>
          </a:xfrm>
          <a:prstGeom prst="rect">
            <a:avLst/>
          </a:prstGeom>
          <a:noFill/>
        </p:spPr>
        <p:txBody>
          <a:bodyPr wrap="none" rtlCol="0">
            <a:spAutoFit/>
          </a:bodyPr>
          <a:lstStyle/>
          <a:p>
            <a:pPr algn="l"/>
            <a:r>
              <a:rPr lang="en-US" b="1" dirty="0">
                <a:solidFill>
                  <a:schemeClr val="accent1"/>
                </a:solidFill>
                <a:latin typeface="Source Code Pro" panose="020B0309030403020204" pitchFamily="34" charset="0"/>
                <a:ea typeface="Source Code Pro" panose="020B0309030403020204" pitchFamily="34" charset="0"/>
                <a:cs typeface="Calibri" panose="020F0502020204030204" pitchFamily="34" charset="0"/>
              </a:rPr>
              <a:t>x++</a:t>
            </a:r>
          </a:p>
        </p:txBody>
      </p:sp>
      <p:sp>
        <p:nvSpPr>
          <p:cNvPr id="11" name="TextBox 10">
            <a:extLst>
              <a:ext uri="{FF2B5EF4-FFF2-40B4-BE49-F238E27FC236}">
                <a16:creationId xmlns:a16="http://schemas.microsoft.com/office/drawing/2014/main" id="{A7F34AB7-ABE2-FDAC-3063-361491491CC8}"/>
              </a:ext>
            </a:extLst>
          </p:cNvPr>
          <p:cNvSpPr txBox="1"/>
          <p:nvPr/>
        </p:nvSpPr>
        <p:spPr>
          <a:xfrm>
            <a:off x="7793865" y="3344127"/>
            <a:ext cx="1011815" cy="369332"/>
          </a:xfrm>
          <a:prstGeom prst="rect">
            <a:avLst/>
          </a:prstGeom>
          <a:noFill/>
        </p:spPr>
        <p:txBody>
          <a:bodyPr wrap="none" rtlCol="0">
            <a:spAutoFit/>
          </a:bodyPr>
          <a:lstStyle/>
          <a:p>
            <a:pPr algn="l"/>
            <a:r>
              <a:rPr lang="en-US" b="1" dirty="0">
                <a:solidFill>
                  <a:schemeClr val="accent1"/>
                </a:solidFill>
                <a:latin typeface="Source Code Pro" panose="020B0309030403020204" pitchFamily="34" charset="0"/>
                <a:ea typeface="Source Code Pro" panose="020B0309030403020204" pitchFamily="34" charset="0"/>
                <a:cs typeface="Calibri" panose="020F0502020204030204" pitchFamily="34" charset="0"/>
              </a:rPr>
              <a:t>x = -x</a:t>
            </a:r>
          </a:p>
        </p:txBody>
      </p:sp>
      <p:sp>
        <p:nvSpPr>
          <p:cNvPr id="13" name="TextBox 12">
            <a:extLst>
              <a:ext uri="{FF2B5EF4-FFF2-40B4-BE49-F238E27FC236}">
                <a16:creationId xmlns:a16="http://schemas.microsoft.com/office/drawing/2014/main" id="{6417EAD5-43A8-F97B-A18C-44EAB313A827}"/>
              </a:ext>
            </a:extLst>
          </p:cNvPr>
          <p:cNvSpPr txBox="1"/>
          <p:nvPr/>
        </p:nvSpPr>
        <p:spPr>
          <a:xfrm>
            <a:off x="8657678" y="3881021"/>
            <a:ext cx="322524" cy="369332"/>
          </a:xfrm>
          <a:prstGeom prst="rect">
            <a:avLst/>
          </a:prstGeom>
          <a:noFill/>
        </p:spPr>
        <p:txBody>
          <a:bodyPr wrap="none" rtlCol="0">
            <a:spAutoFit/>
          </a:bodyPr>
          <a:lstStyle/>
          <a:p>
            <a:pPr algn="l"/>
            <a:r>
              <a:rPr lang="en-US" b="1" dirty="0">
                <a:solidFill>
                  <a:schemeClr val="accent1"/>
                </a:solidFill>
                <a:latin typeface="Source Code Pro" panose="020B0309030403020204" pitchFamily="34" charset="0"/>
                <a:ea typeface="Source Code Pro" panose="020B0309030403020204" pitchFamily="34" charset="0"/>
                <a:cs typeface="Calibri" panose="020F0502020204030204" pitchFamily="34" charset="0"/>
              </a:rPr>
              <a:t>x</a:t>
            </a:r>
          </a:p>
        </p:txBody>
      </p:sp>
    </p:spTree>
    <p:extLst>
      <p:ext uri="{BB962C8B-B14F-4D97-AF65-F5344CB8AC3E}">
        <p14:creationId xmlns:p14="http://schemas.microsoft.com/office/powerpoint/2010/main" val="3778272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
                                            <p:bg/>
                                          </p:spTgt>
                                        </p:tgtEl>
                                        <p:attrNameLst>
                                          <p:attrName>style.visibility</p:attrName>
                                        </p:attrNameLst>
                                      </p:cBhvr>
                                      <p:to>
                                        <p:strVal val="visible"/>
                                      </p:to>
                                    </p:set>
                                    <p:animEffect transition="in" filter="dissolve">
                                      <p:cBhvr>
                                        <p:cTn id="18" dur="500"/>
                                        <p:tgtEl>
                                          <p:spTgt spid="5">
                                            <p:bg/>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dissolve">
                                      <p:cBhvr>
                                        <p:cTn id="21" dur="500"/>
                                        <p:tgtEl>
                                          <p:spTgt spid="5">
                                            <p:txEl>
                                              <p:pRg st="0" end="0"/>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Effect transition="in" filter="dissolve">
                                      <p:cBhvr>
                                        <p:cTn id="24" dur="500"/>
                                        <p:tgtEl>
                                          <p:spTgt spid="5">
                                            <p:txEl>
                                              <p:pRg st="1" end="1"/>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dissolve">
                                      <p:cBhvr>
                                        <p:cTn id="27" dur="500"/>
                                        <p:tgtEl>
                                          <p:spTgt spid="5">
                                            <p:txEl>
                                              <p:pRg st="2" end="2"/>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5">
                                            <p:txEl>
                                              <p:pRg st="3" end="3"/>
                                            </p:txEl>
                                          </p:spTgt>
                                        </p:tgtEl>
                                        <p:attrNameLst>
                                          <p:attrName>style.visibility</p:attrName>
                                        </p:attrNameLst>
                                      </p:cBhvr>
                                      <p:to>
                                        <p:strVal val="visible"/>
                                      </p:to>
                                    </p:set>
                                    <p:animEffect transition="in" filter="dissolve">
                                      <p:cBhvr>
                                        <p:cTn id="30" dur="500"/>
                                        <p:tgtEl>
                                          <p:spTgt spid="5">
                                            <p:txEl>
                                              <p:pRg st="3" end="3"/>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Effect transition="in" filter="dissolve">
                                      <p:cBhvr>
                                        <p:cTn id="33" dur="500"/>
                                        <p:tgtEl>
                                          <p:spTgt spid="5">
                                            <p:txEl>
                                              <p:pRg st="4" end="4"/>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5">
                                            <p:txEl>
                                              <p:pRg st="5" end="5"/>
                                            </p:txEl>
                                          </p:spTgt>
                                        </p:tgtEl>
                                        <p:attrNameLst>
                                          <p:attrName>style.visibility</p:attrName>
                                        </p:attrNameLst>
                                      </p:cBhvr>
                                      <p:to>
                                        <p:strVal val="visible"/>
                                      </p:to>
                                    </p:set>
                                    <p:animEffect transition="in" filter="dissolve">
                                      <p:cBhvr>
                                        <p:cTn id="36" dur="500"/>
                                        <p:tgtEl>
                                          <p:spTgt spid="5">
                                            <p:txEl>
                                              <p:pRg st="5" end="5"/>
                                            </p:tx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5">
                                            <p:txEl>
                                              <p:pRg st="6" end="6"/>
                                            </p:txEl>
                                          </p:spTgt>
                                        </p:tgtEl>
                                        <p:attrNameLst>
                                          <p:attrName>style.visibility</p:attrName>
                                        </p:attrNameLst>
                                      </p:cBhvr>
                                      <p:to>
                                        <p:strVal val="visible"/>
                                      </p:to>
                                    </p:set>
                                    <p:animEffect transition="in" filter="dissolve">
                                      <p:cBhvr>
                                        <p:cTn id="39" dur="500"/>
                                        <p:tgtEl>
                                          <p:spTgt spid="5">
                                            <p:txEl>
                                              <p:pRg st="6" end="6"/>
                                            </p:txEl>
                                          </p:spTgt>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dissolve">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animEffect transition="in" filter="dissolve">
                                      <p:cBhvr>
                                        <p:cTn id="47" dur="500"/>
                                        <p:tgtEl>
                                          <p:spTgt spid="8">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8">
                                            <p:txEl>
                                              <p:pRg st="1" end="1"/>
                                            </p:txEl>
                                          </p:spTgt>
                                        </p:tgtEl>
                                        <p:attrNameLst>
                                          <p:attrName>style.visibility</p:attrName>
                                        </p:attrNameLst>
                                      </p:cBhvr>
                                      <p:to>
                                        <p:strVal val="visible"/>
                                      </p:to>
                                    </p:set>
                                    <p:animEffect transition="in" filter="dissolve">
                                      <p:cBhvr>
                                        <p:cTn id="52" dur="500"/>
                                        <p:tgtEl>
                                          <p:spTgt spid="8">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dissolve">
                                      <p:cBhvr>
                                        <p:cTn id="57" dur="500"/>
                                        <p:tgtEl>
                                          <p:spTgt spid="9"/>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8">
                                            <p:txEl>
                                              <p:pRg st="2" end="2"/>
                                            </p:txEl>
                                          </p:spTgt>
                                        </p:tgtEl>
                                        <p:attrNameLst>
                                          <p:attrName>style.visibility</p:attrName>
                                        </p:attrNameLst>
                                      </p:cBhvr>
                                      <p:to>
                                        <p:strVal val="visible"/>
                                      </p:to>
                                    </p:set>
                                    <p:animEffect transition="in" filter="dissolve">
                                      <p:cBhvr>
                                        <p:cTn id="62" dur="500"/>
                                        <p:tgtEl>
                                          <p:spTgt spid="8">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dissolve">
                                      <p:cBhvr>
                                        <p:cTn id="67" dur="500"/>
                                        <p:tgtEl>
                                          <p:spTgt spid="10"/>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dissolve">
                                      <p:cBhvr>
                                        <p:cTn id="70" dur="500"/>
                                        <p:tgtEl>
                                          <p:spTgt spid="11"/>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dissolve">
                                      <p:cBhvr>
                                        <p:cTn id="7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allAtOnce" animBg="1"/>
      <p:bldP spid="6" grpId="0"/>
      <p:bldP spid="7" grpId="0"/>
      <p:bldP spid="9" grpId="0"/>
      <p:bldP spid="10" grpId="0"/>
      <p:bldP spid="11"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905CE-04FA-C6C1-29D9-835912D810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C35621-F43A-937E-916C-8B7CC8E50156}"/>
              </a:ext>
            </a:extLst>
          </p:cNvPr>
          <p:cNvSpPr>
            <a:spLocks noGrp="1"/>
          </p:cNvSpPr>
          <p:nvPr>
            <p:ph type="title"/>
          </p:nvPr>
        </p:nvSpPr>
        <p:spPr/>
        <p:txBody>
          <a:bodyPr/>
          <a:lstStyle/>
          <a:p>
            <a:r>
              <a:rPr lang="en-US" dirty="0">
                <a:latin typeface="Source Sans 3" panose="020B0303030403020204" pitchFamily="34" charset="0"/>
              </a:rPr>
              <a:t>Conditional Jumps and </a:t>
            </a:r>
            <a:r>
              <a:rPr lang="en-US" dirty="0">
                <a:latin typeface="Source Code Pro" panose="020B0309030403020204" pitchFamily="34" charset="0"/>
                <a:ea typeface="Source Code Pro" panose="020B0309030403020204" pitchFamily="34" charset="0"/>
              </a:rPr>
              <a:t>if</a:t>
            </a:r>
            <a:r>
              <a:rPr lang="en-US" dirty="0">
                <a:latin typeface="Source Sans 3" panose="020B0303030403020204" pitchFamily="34" charset="0"/>
              </a:rPr>
              <a:t> Statements</a:t>
            </a:r>
            <a:endParaRPr lang="en-US" dirty="0"/>
          </a:p>
        </p:txBody>
      </p:sp>
      <p:sp>
        <p:nvSpPr>
          <p:cNvPr id="3" name="Content Placeholder 2">
            <a:extLst>
              <a:ext uri="{FF2B5EF4-FFF2-40B4-BE49-F238E27FC236}">
                <a16:creationId xmlns:a16="http://schemas.microsoft.com/office/drawing/2014/main" id="{A6DAE54C-B3FA-AB86-3C5E-A53782E3601C}"/>
              </a:ext>
            </a:extLst>
          </p:cNvPr>
          <p:cNvSpPr>
            <a:spLocks noGrp="1"/>
          </p:cNvSpPr>
          <p:nvPr>
            <p:ph idx="1"/>
          </p:nvPr>
        </p:nvSpPr>
        <p:spPr/>
        <p:txBody>
          <a:bodyPr/>
          <a:lstStyle/>
          <a:p>
            <a:pPr marL="0" indent="0" algn="ctr">
              <a:buNone/>
            </a:pPr>
            <a:r>
              <a:rPr lang="en-US" dirty="0">
                <a:latin typeface="Source Sans 3" panose="020B0303030403020204" pitchFamily="34" charset="0"/>
              </a:rPr>
              <a:t>How can we use instructions like </a:t>
            </a:r>
            <a:r>
              <a:rPr lang="en-US" b="1" dirty="0" err="1">
                <a:latin typeface="Source Sans 3" panose="020B0303030403020204" pitchFamily="34" charset="0"/>
              </a:rPr>
              <a:t>cmp</a:t>
            </a:r>
            <a:r>
              <a:rPr lang="en-US" dirty="0">
                <a:latin typeface="Source Sans 3" panose="020B0303030403020204" pitchFamily="34" charset="0"/>
              </a:rPr>
              <a:t> and conditional jumps to </a:t>
            </a:r>
            <a:r>
              <a:rPr lang="en-US" b="1" dirty="0">
                <a:solidFill>
                  <a:schemeClr val="accent1"/>
                </a:solidFill>
                <a:latin typeface="Source Sans 3" panose="020B0303030403020204" pitchFamily="34" charset="0"/>
              </a:rPr>
              <a:t>implement if statements in assembly</a:t>
            </a:r>
            <a:r>
              <a:rPr lang="en-US" dirty="0">
                <a:latin typeface="Source Sans 3" panose="020B0303030403020204" pitchFamily="34" charset="0"/>
              </a:rPr>
              <a:t>? It’s all about </a:t>
            </a:r>
            <a:r>
              <a:rPr lang="en-US" b="1" dirty="0">
                <a:solidFill>
                  <a:schemeClr val="accent1"/>
                </a:solidFill>
                <a:latin typeface="Source Sans 3" panose="020B0303030403020204" pitchFamily="34" charset="0"/>
              </a:rPr>
              <a:t>conditionally skipping </a:t>
            </a:r>
            <a:r>
              <a:rPr lang="en-US" dirty="0">
                <a:latin typeface="Source Sans 3" panose="020B0303030403020204" pitchFamily="34" charset="0"/>
              </a:rPr>
              <a:t>blocks of code.</a:t>
            </a:r>
          </a:p>
          <a:p>
            <a:pPr marL="0" indent="0" algn="ctr">
              <a:buNone/>
            </a:pPr>
            <a:endParaRPr lang="en-US" sz="2400" i="1" dirty="0">
              <a:latin typeface="Source Sans 3" panose="020B0303030403020204" pitchFamily="34" charset="0"/>
            </a:endParaRPr>
          </a:p>
          <a:p>
            <a:pPr marL="0" indent="0" algn="ctr">
              <a:buNone/>
            </a:pPr>
            <a:endParaRPr lang="en-US" sz="2400" i="1" dirty="0">
              <a:latin typeface="Source Sans 3" panose="020B0303030403020204" pitchFamily="34" charset="0"/>
            </a:endParaRPr>
          </a:p>
        </p:txBody>
      </p:sp>
      <p:sp>
        <p:nvSpPr>
          <p:cNvPr id="4" name="TextBox 3">
            <a:extLst>
              <a:ext uri="{FF2B5EF4-FFF2-40B4-BE49-F238E27FC236}">
                <a16:creationId xmlns:a16="http://schemas.microsoft.com/office/drawing/2014/main" id="{06DBEED9-1214-219B-DF14-8901086F26D3}"/>
              </a:ext>
            </a:extLst>
          </p:cNvPr>
          <p:cNvSpPr txBox="1"/>
          <p:nvPr/>
        </p:nvSpPr>
        <p:spPr>
          <a:xfrm>
            <a:off x="1727320" y="2291477"/>
            <a:ext cx="3962400" cy="2585323"/>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rose:</a:t>
            </a: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movq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rdi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rax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subq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rsi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rax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cmpq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rsi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rdi</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jge</a:t>
            </a:r>
            <a:r>
              <a:rPr lang="en-US" dirty="0">
                <a:latin typeface="Source Code Pro" panose="020B0309030403020204" pitchFamily="34" charset="0"/>
                <a:ea typeface="Source Code Pro" panose="020B0309030403020204" pitchFamily="34" charset="0"/>
              </a:rPr>
              <a:t> .L5</a:t>
            </a: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movq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rsi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rax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subq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rdi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rax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.L5:</a:t>
            </a:r>
          </a:p>
          <a:p>
            <a:pPr algn="l"/>
            <a:r>
              <a:rPr lang="en-US" dirty="0">
                <a:latin typeface="Source Code Pro" panose="020B0309030403020204" pitchFamily="34" charset="0"/>
                <a:ea typeface="Source Code Pro" panose="020B0309030403020204" pitchFamily="34" charset="0"/>
              </a:rPr>
              <a:t>   ret</a:t>
            </a:r>
          </a:p>
        </p:txBody>
      </p:sp>
      <p:sp>
        <p:nvSpPr>
          <p:cNvPr id="5" name="TextBox 4">
            <a:extLst>
              <a:ext uri="{FF2B5EF4-FFF2-40B4-BE49-F238E27FC236}">
                <a16:creationId xmlns:a16="http://schemas.microsoft.com/office/drawing/2014/main" id="{F769ED58-F3A8-0599-37A5-C6AE190B653E}"/>
              </a:ext>
            </a:extLst>
          </p:cNvPr>
          <p:cNvSpPr txBox="1"/>
          <p:nvPr/>
        </p:nvSpPr>
        <p:spPr>
          <a:xfrm>
            <a:off x="6837740" y="2291477"/>
            <a:ext cx="3962400" cy="2031325"/>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long rose(long x, long y) {</a:t>
            </a:r>
          </a:p>
          <a:p>
            <a:pPr algn="l"/>
            <a:r>
              <a:rPr lang="en-US" dirty="0">
                <a:latin typeface="Source Code Pro" panose="020B0309030403020204" pitchFamily="34" charset="0"/>
                <a:ea typeface="Source Code Pro" panose="020B0309030403020204" pitchFamily="34" charset="0"/>
              </a:rPr>
              <a:t>   long result = ________;</a:t>
            </a:r>
          </a:p>
          <a:p>
            <a:pPr algn="l"/>
            <a:r>
              <a:rPr lang="en-US" dirty="0">
                <a:latin typeface="Source Code Pro" panose="020B0309030403020204" pitchFamily="34" charset="0"/>
                <a:ea typeface="Source Code Pro" panose="020B0309030403020204" pitchFamily="34" charset="0"/>
              </a:rPr>
              <a:t>   if (________) {</a:t>
            </a:r>
          </a:p>
          <a:p>
            <a:pPr algn="l"/>
            <a:r>
              <a:rPr lang="en-US" dirty="0">
                <a:latin typeface="Source Code Pro" panose="020B0309030403020204" pitchFamily="34" charset="0"/>
                <a:ea typeface="Source Code Pro" panose="020B0309030403020204" pitchFamily="34" charset="0"/>
              </a:rPr>
              <a:t>      ________________;</a:t>
            </a:r>
          </a:p>
          <a:p>
            <a:pPr algn="l"/>
            <a:r>
              <a:rPr lang="en-US" dirty="0">
                <a:latin typeface="Source Code Pro" panose="020B0309030403020204" pitchFamily="34" charset="0"/>
                <a:ea typeface="Source Code Pro" panose="020B0309030403020204" pitchFamily="34" charset="0"/>
              </a:rPr>
              <a:t>   } </a:t>
            </a:r>
          </a:p>
          <a:p>
            <a:pPr algn="l"/>
            <a:r>
              <a:rPr lang="en-US" dirty="0">
                <a:latin typeface="Source Code Pro" panose="020B0309030403020204" pitchFamily="34" charset="0"/>
                <a:ea typeface="Source Code Pro" panose="020B0309030403020204" pitchFamily="34" charset="0"/>
              </a:rPr>
              <a:t>   return result;</a:t>
            </a:r>
          </a:p>
          <a:p>
            <a:pPr algn="l"/>
            <a:r>
              <a:rPr lang="en-US" dirty="0">
                <a:latin typeface="Source Code Pro" panose="020B0309030403020204" pitchFamily="34" charset="0"/>
                <a:ea typeface="Source Code Pro" panose="020B0309030403020204" pitchFamily="34" charset="0"/>
              </a:rPr>
              <a:t>}</a:t>
            </a:r>
          </a:p>
        </p:txBody>
      </p:sp>
      <p:sp>
        <p:nvSpPr>
          <p:cNvPr id="6" name="TextBox 5">
            <a:extLst>
              <a:ext uri="{FF2B5EF4-FFF2-40B4-BE49-F238E27FC236}">
                <a16:creationId xmlns:a16="http://schemas.microsoft.com/office/drawing/2014/main" id="{1A014FE3-1469-E2F0-7DC4-DE1D69FAB04E}"/>
              </a:ext>
            </a:extLst>
          </p:cNvPr>
          <p:cNvSpPr txBox="1"/>
          <p:nvPr/>
        </p:nvSpPr>
        <p:spPr>
          <a:xfrm>
            <a:off x="507113" y="2291477"/>
            <a:ext cx="1220207" cy="369332"/>
          </a:xfrm>
          <a:prstGeom prst="rect">
            <a:avLst/>
          </a:prstGeom>
          <a:noFill/>
        </p:spPr>
        <p:txBody>
          <a:bodyPr wrap="none" rtlCol="0">
            <a:spAutoFit/>
          </a:bodyPr>
          <a:lstStyle/>
          <a:p>
            <a:r>
              <a:rPr lang="en-US" b="1" dirty="0">
                <a:solidFill>
                  <a:schemeClr val="accent1"/>
                </a:solidFill>
                <a:latin typeface="Source Sans 3" panose="020B0303030403020204" pitchFamily="34" charset="0"/>
              </a:rPr>
              <a:t>Assembly</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7" name="TextBox 6">
            <a:extLst>
              <a:ext uri="{FF2B5EF4-FFF2-40B4-BE49-F238E27FC236}">
                <a16:creationId xmlns:a16="http://schemas.microsoft.com/office/drawing/2014/main" id="{8480469E-4AAA-718A-8AED-FAE83E20BC68}"/>
              </a:ext>
            </a:extLst>
          </p:cNvPr>
          <p:cNvSpPr txBox="1"/>
          <p:nvPr/>
        </p:nvSpPr>
        <p:spPr>
          <a:xfrm>
            <a:off x="6151940" y="2291477"/>
            <a:ext cx="685800" cy="369332"/>
          </a:xfrm>
          <a:prstGeom prst="rect">
            <a:avLst/>
          </a:prstGeom>
          <a:noFill/>
        </p:spPr>
        <p:txBody>
          <a:bodyPr wrap="square" rtlCol="0">
            <a:spAutoFit/>
          </a:bodyPr>
          <a:lstStyle/>
          <a:p>
            <a:r>
              <a:rPr lang="en-US" b="1" dirty="0">
                <a:solidFill>
                  <a:schemeClr val="accent1"/>
                </a:solidFill>
                <a:latin typeface="Source Sans 3" panose="020B0303030403020204" pitchFamily="34" charset="0"/>
              </a:rPr>
              <a:t>C</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14" name="TextBox 13">
            <a:extLst>
              <a:ext uri="{FF2B5EF4-FFF2-40B4-BE49-F238E27FC236}">
                <a16:creationId xmlns:a16="http://schemas.microsoft.com/office/drawing/2014/main" id="{8D1EA35C-D6E5-5522-F7C8-E764C1F2DF04}"/>
              </a:ext>
            </a:extLst>
          </p:cNvPr>
          <p:cNvSpPr txBox="1"/>
          <p:nvPr/>
        </p:nvSpPr>
        <p:spPr>
          <a:xfrm>
            <a:off x="105508" y="4712008"/>
            <a:ext cx="12238892" cy="2031325"/>
          </a:xfrm>
          <a:prstGeom prst="rect">
            <a:avLst/>
          </a:prstGeom>
          <a:noFill/>
        </p:spPr>
        <p:txBody>
          <a:bodyPr wrap="square" rtlCol="0">
            <a:spAutoFit/>
          </a:bodyPr>
          <a:lstStyle/>
          <a:p>
            <a:pPr algn="l"/>
            <a:r>
              <a:rPr lang="en-US" b="1" dirty="0">
                <a:solidFill>
                  <a:schemeClr val="accent1"/>
                </a:solidFill>
                <a:latin typeface="Source Sans 3" panose="020B0303030403020204" pitchFamily="34" charset="0"/>
              </a:rPr>
              <a:t>Key Insights</a:t>
            </a:r>
            <a:r>
              <a:rPr lang="en-US" dirty="0">
                <a:latin typeface="Source Sans 3" panose="020B0303030403020204" pitchFamily="34" charset="0"/>
              </a:rPr>
              <a:t>:</a:t>
            </a:r>
          </a:p>
          <a:p>
            <a:pPr marL="285750" indent="-285750" algn="l">
              <a:buFont typeface="Arial" panose="020B0604020202020204" pitchFamily="34" charset="0"/>
              <a:buChar char="•"/>
            </a:pPr>
            <a:r>
              <a:rPr lang="en-US" b="1" dirty="0">
                <a:latin typeface="Source Code Pro" panose="020B0309030403020204" pitchFamily="34" charset="0"/>
                <a:ea typeface="Source Code Pro" panose="020B0309030403020204" pitchFamily="34" charset="0"/>
              </a:rPr>
              <a:t>result</a:t>
            </a:r>
            <a:r>
              <a:rPr lang="en-US" dirty="0">
                <a:latin typeface="Source Sans 3" panose="020B0303030403020204" pitchFamily="34" charset="0"/>
              </a:rPr>
              <a:t> is the </a:t>
            </a:r>
            <a:r>
              <a:rPr lang="en-US" b="1" dirty="0">
                <a:solidFill>
                  <a:schemeClr val="accent1"/>
                </a:solidFill>
                <a:latin typeface="Source Sans 3" panose="020B0303030403020204" pitchFamily="34" charset="0"/>
              </a:rPr>
              <a:t>only local variable</a:t>
            </a:r>
            <a:r>
              <a:rPr lang="en-US" dirty="0">
                <a:latin typeface="Source Sans 3" panose="020B0303030403020204" pitchFamily="34" charset="0"/>
              </a:rPr>
              <a:t> and what’s returned, so it’s backed by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rax</a:t>
            </a:r>
            <a:r>
              <a:rPr lang="en-US" dirty="0">
                <a:latin typeface="Source Sans 3" panose="020B0303030403020204" pitchFamily="34" charset="0"/>
              </a:rPr>
              <a:t>, since </a:t>
            </a:r>
            <a:r>
              <a:rPr lang="en-US" b="1" dirty="0">
                <a:solidFill>
                  <a:schemeClr val="accent1"/>
                </a:solidFill>
                <a:latin typeface="Source Sans 3" panose="020B0303030403020204" pitchFamily="34" charset="0"/>
              </a:rPr>
              <a:t>that’s where return values go</a:t>
            </a:r>
            <a:r>
              <a:rPr lang="en-US" dirty="0">
                <a:latin typeface="Source Sans 3" panose="020B0303030403020204" pitchFamily="34" charset="0"/>
              </a:rPr>
              <a:t>.</a:t>
            </a:r>
          </a:p>
          <a:p>
            <a:pPr marL="285750" indent="-285750" algn="l">
              <a:buFont typeface="Arial" panose="020B0604020202020204" pitchFamily="34" charset="0"/>
              <a:buChar char="•"/>
            </a:pPr>
            <a:r>
              <a:rPr lang="en-US" dirty="0">
                <a:latin typeface="Source Sans 3" panose="020B0303030403020204" pitchFamily="34" charset="0"/>
              </a:rPr>
              <a:t>The first two lines copy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into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rax</a:t>
            </a:r>
            <a:r>
              <a:rPr lang="en-US" dirty="0">
                <a:latin typeface="Source Sans 3" panose="020B0303030403020204" pitchFamily="34" charset="0"/>
              </a:rPr>
              <a:t> before subtracting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 from it. By copying into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rax</a:t>
            </a:r>
            <a:r>
              <a:rPr lang="en-US" dirty="0">
                <a:latin typeface="Source Sans 3" panose="020B0303030403020204" pitchFamily="34" charset="0"/>
              </a:rPr>
              <a:t>, the code copies into </a:t>
            </a:r>
            <a:r>
              <a:rPr lang="en-US" b="1" dirty="0">
                <a:latin typeface="Source Code Pro" panose="020B0309030403020204" pitchFamily="34" charset="0"/>
                <a:ea typeface="Source Code Pro" panose="020B0309030403020204" pitchFamily="34" charset="0"/>
              </a:rPr>
              <a:t>result</a:t>
            </a:r>
            <a:r>
              <a:rPr lang="en-US" dirty="0">
                <a:latin typeface="Source Sans 3" panose="020B0303030403020204" pitchFamily="34" charset="0"/>
              </a:rPr>
              <a:t>.</a:t>
            </a:r>
          </a:p>
          <a:p>
            <a:pPr marL="285750" indent="-285750" algn="l">
              <a:buFont typeface="Arial" panose="020B0604020202020204" pitchFamily="34" charset="0"/>
              <a:buChar char="•"/>
            </a:pPr>
            <a:r>
              <a:rPr lang="en-US" dirty="0">
                <a:latin typeface="Source Sans 3" panose="020B0303030403020204" pitchFamily="34" charset="0"/>
              </a:rPr>
              <a:t>The </a:t>
            </a:r>
            <a:r>
              <a:rPr lang="en-US" b="1" dirty="0" err="1">
                <a:latin typeface="Source Code Pro" panose="020B0309030403020204" pitchFamily="34" charset="0"/>
                <a:ea typeface="Source Code Pro" panose="020B0309030403020204" pitchFamily="34" charset="0"/>
              </a:rPr>
              <a:t>cmp</a:t>
            </a:r>
            <a:r>
              <a:rPr lang="en-US" dirty="0">
                <a:latin typeface="Source Sans 3" panose="020B0303030403020204" pitchFamily="34" charset="0"/>
              </a:rPr>
              <a:t> and the subsequent </a:t>
            </a:r>
            <a:r>
              <a:rPr lang="en-US" b="1" dirty="0" err="1">
                <a:latin typeface="Source Code Pro" panose="020B0309030403020204" pitchFamily="34" charset="0"/>
                <a:ea typeface="Source Code Pro" panose="020B0309030403020204" pitchFamily="34" charset="0"/>
              </a:rPr>
              <a:t>jge</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skip over several lines </a:t>
            </a:r>
            <a:r>
              <a:rPr lang="en-US" dirty="0">
                <a:latin typeface="Source Sans 3" panose="020B0303030403020204" pitchFamily="34" charset="0"/>
              </a:rPr>
              <a:t>when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is greater than or equal to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 When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is less than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execution falls through </a:t>
            </a:r>
            <a:r>
              <a:rPr lang="en-US" dirty="0">
                <a:latin typeface="Source Sans 3" panose="020B0303030403020204" pitchFamily="34" charset="0"/>
              </a:rPr>
              <a:t>the </a:t>
            </a:r>
            <a:r>
              <a:rPr lang="en-US" b="1" dirty="0" err="1">
                <a:latin typeface="Source Code Pro" panose="020B0309030403020204" pitchFamily="34" charset="0"/>
                <a:ea typeface="Source Code Pro" panose="020B0309030403020204" pitchFamily="34" charset="0"/>
              </a:rPr>
              <a:t>jge</a:t>
            </a:r>
            <a:r>
              <a:rPr lang="en-US" dirty="0">
                <a:latin typeface="Source Sans 3" panose="020B0303030403020204" pitchFamily="34" charset="0"/>
              </a:rPr>
              <a:t> instruction as if it weren’t there. This strongly implies the </a:t>
            </a:r>
            <a:r>
              <a:rPr lang="en-US" b="1" dirty="0">
                <a:latin typeface="Source Code Pro" panose="020B0309030403020204" pitchFamily="34" charset="0"/>
                <a:ea typeface="Source Code Pro" panose="020B0309030403020204" pitchFamily="34" charset="0"/>
              </a:rPr>
              <a:t>if</a:t>
            </a:r>
            <a:r>
              <a:rPr lang="en-US" dirty="0">
                <a:latin typeface="Source Sans 3" panose="020B0303030403020204" pitchFamily="34" charset="0"/>
              </a:rPr>
              <a:t> test itself is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&lt;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a:t>
            </a:r>
          </a:p>
          <a:p>
            <a:pPr marL="285750" indent="-285750" algn="l">
              <a:buFont typeface="Arial" panose="020B0604020202020204" pitchFamily="34" charset="0"/>
              <a:buChar char="•"/>
            </a:pPr>
            <a:r>
              <a:rPr lang="en-US" dirty="0">
                <a:latin typeface="Source Sans 3" panose="020B0303030403020204" pitchFamily="34" charset="0"/>
              </a:rPr>
              <a:t>The code under the jurisdiction of the </a:t>
            </a:r>
            <a:r>
              <a:rPr lang="en-US" b="1" dirty="0">
                <a:latin typeface="Source Code Pro" panose="020B0309030403020204" pitchFamily="34" charset="0"/>
                <a:ea typeface="Source Code Pro" panose="020B0309030403020204" pitchFamily="34" charset="0"/>
              </a:rPr>
              <a:t>if</a:t>
            </a:r>
            <a:r>
              <a:rPr lang="en-US" dirty="0">
                <a:latin typeface="Source Sans 3" panose="020B0303030403020204" pitchFamily="34" charset="0"/>
              </a:rPr>
              <a:t> test overwrites the previously computed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 with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a:t>
            </a:r>
          </a:p>
          <a:p>
            <a:pPr marL="285750" indent="-285750" algn="l">
              <a:buFont typeface="Arial" panose="020B0604020202020204" pitchFamily="34" charset="0"/>
              <a:buChar char="•"/>
            </a:pPr>
            <a:r>
              <a:rPr lang="en-US" dirty="0">
                <a:latin typeface="Source Sans 3" panose="020B0303030403020204" pitchFamily="34" charset="0"/>
              </a:rPr>
              <a:t>The function returns one of two expressions, depending on the test outcome. It basically returns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a:t>
            </a:r>
          </a:p>
        </p:txBody>
      </p:sp>
      <p:sp>
        <p:nvSpPr>
          <p:cNvPr id="15" name="TextBox 14">
            <a:extLst>
              <a:ext uri="{FF2B5EF4-FFF2-40B4-BE49-F238E27FC236}">
                <a16:creationId xmlns:a16="http://schemas.microsoft.com/office/drawing/2014/main" id="{7398E959-46A2-4043-FA80-D7C872B60B25}"/>
              </a:ext>
            </a:extLst>
          </p:cNvPr>
          <p:cNvSpPr txBox="1"/>
          <p:nvPr/>
        </p:nvSpPr>
        <p:spPr>
          <a:xfrm>
            <a:off x="9372600" y="2500092"/>
            <a:ext cx="873957" cy="369332"/>
          </a:xfrm>
          <a:prstGeom prst="rect">
            <a:avLst/>
          </a:prstGeom>
          <a:noFill/>
        </p:spPr>
        <p:txBody>
          <a:bodyPr wrap="none" rtlCol="0">
            <a:spAutoFit/>
          </a:bodyPr>
          <a:lstStyle/>
          <a:p>
            <a:pPr algn="l"/>
            <a:r>
              <a:rPr lang="en-US" b="1" dirty="0">
                <a:solidFill>
                  <a:schemeClr val="accent1"/>
                </a:solidFill>
                <a:latin typeface="Source Code Pro" panose="020B0309030403020204" pitchFamily="34" charset="0"/>
                <a:ea typeface="Source Code Pro" panose="020B0309030403020204" pitchFamily="34" charset="0"/>
                <a:cs typeface="Calibri" panose="020F0502020204030204" pitchFamily="34" charset="0"/>
              </a:rPr>
              <a:t>x – y</a:t>
            </a:r>
          </a:p>
        </p:txBody>
      </p:sp>
      <p:sp>
        <p:nvSpPr>
          <p:cNvPr id="16" name="TextBox 15">
            <a:extLst>
              <a:ext uri="{FF2B5EF4-FFF2-40B4-BE49-F238E27FC236}">
                <a16:creationId xmlns:a16="http://schemas.microsoft.com/office/drawing/2014/main" id="{ABE99284-E215-022C-A740-FEC1A29EA9D6}"/>
              </a:ext>
            </a:extLst>
          </p:cNvPr>
          <p:cNvSpPr txBox="1"/>
          <p:nvPr/>
        </p:nvSpPr>
        <p:spPr>
          <a:xfrm>
            <a:off x="7985259" y="2787028"/>
            <a:ext cx="873957" cy="369332"/>
          </a:xfrm>
          <a:prstGeom prst="rect">
            <a:avLst/>
          </a:prstGeom>
          <a:noFill/>
        </p:spPr>
        <p:txBody>
          <a:bodyPr wrap="none" rtlCol="0">
            <a:spAutoFit/>
          </a:bodyPr>
          <a:lstStyle/>
          <a:p>
            <a:pPr algn="l"/>
            <a:r>
              <a:rPr lang="en-US" b="1" dirty="0">
                <a:solidFill>
                  <a:schemeClr val="accent1"/>
                </a:solidFill>
                <a:latin typeface="Source Code Pro" panose="020B0309030403020204" pitchFamily="34" charset="0"/>
                <a:ea typeface="Source Code Pro" panose="020B0309030403020204" pitchFamily="34" charset="0"/>
                <a:cs typeface="Calibri" panose="020F0502020204030204" pitchFamily="34" charset="0"/>
              </a:rPr>
              <a:t>x &lt; y</a:t>
            </a:r>
          </a:p>
        </p:txBody>
      </p:sp>
      <p:sp>
        <p:nvSpPr>
          <p:cNvPr id="17" name="TextBox 16">
            <a:extLst>
              <a:ext uri="{FF2B5EF4-FFF2-40B4-BE49-F238E27FC236}">
                <a16:creationId xmlns:a16="http://schemas.microsoft.com/office/drawing/2014/main" id="{1179DE12-8722-5A8C-56E0-C1DBAA5927C4}"/>
              </a:ext>
            </a:extLst>
          </p:cNvPr>
          <p:cNvSpPr txBox="1"/>
          <p:nvPr/>
        </p:nvSpPr>
        <p:spPr>
          <a:xfrm>
            <a:off x="7801876" y="3073964"/>
            <a:ext cx="2114681" cy="369332"/>
          </a:xfrm>
          <a:prstGeom prst="rect">
            <a:avLst/>
          </a:prstGeom>
          <a:noFill/>
        </p:spPr>
        <p:txBody>
          <a:bodyPr wrap="none" rtlCol="0">
            <a:spAutoFit/>
          </a:bodyPr>
          <a:lstStyle/>
          <a:p>
            <a:pPr algn="l"/>
            <a:r>
              <a:rPr lang="en-US" b="1" dirty="0">
                <a:solidFill>
                  <a:schemeClr val="accent1"/>
                </a:solidFill>
                <a:latin typeface="Source Code Pro" panose="020B0309030403020204" pitchFamily="34" charset="0"/>
                <a:ea typeface="Source Code Pro" panose="020B0309030403020204" pitchFamily="34" charset="0"/>
                <a:cs typeface="Calibri" panose="020F0502020204030204" pitchFamily="34" charset="0"/>
              </a:rPr>
              <a:t>result = y - x</a:t>
            </a:r>
          </a:p>
        </p:txBody>
      </p:sp>
    </p:spTree>
    <p:extLst>
      <p:ext uri="{BB962C8B-B14F-4D97-AF65-F5344CB8AC3E}">
        <p14:creationId xmlns:p14="http://schemas.microsoft.com/office/powerpoint/2010/main" val="1171285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
                                            <p:bg/>
                                          </p:spTgt>
                                        </p:tgtEl>
                                        <p:attrNameLst>
                                          <p:attrName>style.visibility</p:attrName>
                                        </p:attrNameLst>
                                      </p:cBhvr>
                                      <p:to>
                                        <p:strVal val="visible"/>
                                      </p:to>
                                    </p:set>
                                    <p:animEffect transition="in" filter="dissolve">
                                      <p:cBhvr>
                                        <p:cTn id="18" dur="500"/>
                                        <p:tgtEl>
                                          <p:spTgt spid="5">
                                            <p:bg/>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dissolve">
                                      <p:cBhvr>
                                        <p:cTn id="21" dur="500"/>
                                        <p:tgtEl>
                                          <p:spTgt spid="5">
                                            <p:txEl>
                                              <p:pRg st="0" end="0"/>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Effect transition="in" filter="dissolve">
                                      <p:cBhvr>
                                        <p:cTn id="24" dur="500"/>
                                        <p:tgtEl>
                                          <p:spTgt spid="5">
                                            <p:txEl>
                                              <p:pRg st="1" end="1"/>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dissolve">
                                      <p:cBhvr>
                                        <p:cTn id="27" dur="500"/>
                                        <p:tgtEl>
                                          <p:spTgt spid="5">
                                            <p:txEl>
                                              <p:pRg st="2" end="2"/>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5">
                                            <p:txEl>
                                              <p:pRg st="3" end="3"/>
                                            </p:txEl>
                                          </p:spTgt>
                                        </p:tgtEl>
                                        <p:attrNameLst>
                                          <p:attrName>style.visibility</p:attrName>
                                        </p:attrNameLst>
                                      </p:cBhvr>
                                      <p:to>
                                        <p:strVal val="visible"/>
                                      </p:to>
                                    </p:set>
                                    <p:animEffect transition="in" filter="dissolve">
                                      <p:cBhvr>
                                        <p:cTn id="30" dur="500"/>
                                        <p:tgtEl>
                                          <p:spTgt spid="5">
                                            <p:txEl>
                                              <p:pRg st="3" end="3"/>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Effect transition="in" filter="dissolve">
                                      <p:cBhvr>
                                        <p:cTn id="33" dur="500"/>
                                        <p:tgtEl>
                                          <p:spTgt spid="5">
                                            <p:txEl>
                                              <p:pRg st="4" end="4"/>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5">
                                            <p:txEl>
                                              <p:pRg st="5" end="5"/>
                                            </p:txEl>
                                          </p:spTgt>
                                        </p:tgtEl>
                                        <p:attrNameLst>
                                          <p:attrName>style.visibility</p:attrName>
                                        </p:attrNameLst>
                                      </p:cBhvr>
                                      <p:to>
                                        <p:strVal val="visible"/>
                                      </p:to>
                                    </p:set>
                                    <p:animEffect transition="in" filter="dissolve">
                                      <p:cBhvr>
                                        <p:cTn id="36" dur="500"/>
                                        <p:tgtEl>
                                          <p:spTgt spid="5">
                                            <p:txEl>
                                              <p:pRg st="5" end="5"/>
                                            </p:tx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5">
                                            <p:txEl>
                                              <p:pRg st="6" end="6"/>
                                            </p:txEl>
                                          </p:spTgt>
                                        </p:tgtEl>
                                        <p:attrNameLst>
                                          <p:attrName>style.visibility</p:attrName>
                                        </p:attrNameLst>
                                      </p:cBhvr>
                                      <p:to>
                                        <p:strVal val="visible"/>
                                      </p:to>
                                    </p:set>
                                    <p:animEffect transition="in" filter="dissolve">
                                      <p:cBhvr>
                                        <p:cTn id="39" dur="500"/>
                                        <p:tgtEl>
                                          <p:spTgt spid="5">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4">
                                            <p:txEl>
                                              <p:pRg st="0" end="0"/>
                                            </p:txEl>
                                          </p:spTgt>
                                        </p:tgtEl>
                                        <p:attrNameLst>
                                          <p:attrName>style.visibility</p:attrName>
                                        </p:attrNameLst>
                                      </p:cBhvr>
                                      <p:to>
                                        <p:strVal val="visible"/>
                                      </p:to>
                                    </p:set>
                                    <p:animEffect transition="in" filter="dissolve">
                                      <p:cBhvr>
                                        <p:cTn id="44" dur="500"/>
                                        <p:tgtEl>
                                          <p:spTgt spid="14">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14">
                                            <p:txEl>
                                              <p:pRg st="1" end="1"/>
                                            </p:txEl>
                                          </p:spTgt>
                                        </p:tgtEl>
                                        <p:attrNameLst>
                                          <p:attrName>style.visibility</p:attrName>
                                        </p:attrNameLst>
                                      </p:cBhvr>
                                      <p:to>
                                        <p:strVal val="visible"/>
                                      </p:to>
                                    </p:set>
                                    <p:animEffect transition="in" filter="dissolve">
                                      <p:cBhvr>
                                        <p:cTn id="49" dur="500"/>
                                        <p:tgtEl>
                                          <p:spTgt spid="14">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14">
                                            <p:txEl>
                                              <p:pRg st="2" end="2"/>
                                            </p:txEl>
                                          </p:spTgt>
                                        </p:tgtEl>
                                        <p:attrNameLst>
                                          <p:attrName>style.visibility</p:attrName>
                                        </p:attrNameLst>
                                      </p:cBhvr>
                                      <p:to>
                                        <p:strVal val="visible"/>
                                      </p:to>
                                    </p:set>
                                    <p:animEffect transition="in" filter="dissolve">
                                      <p:cBhvr>
                                        <p:cTn id="54" dur="500"/>
                                        <p:tgtEl>
                                          <p:spTgt spid="14">
                                            <p:txEl>
                                              <p:pRg st="2" end="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dissolve">
                                      <p:cBhvr>
                                        <p:cTn id="59" dur="500"/>
                                        <p:tgtEl>
                                          <p:spTgt spid="15"/>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nodeType="clickEffect">
                                  <p:stCondLst>
                                    <p:cond delay="0"/>
                                  </p:stCondLst>
                                  <p:childTnLst>
                                    <p:set>
                                      <p:cBhvr>
                                        <p:cTn id="63" dur="1" fill="hold">
                                          <p:stCondLst>
                                            <p:cond delay="0"/>
                                          </p:stCondLst>
                                        </p:cTn>
                                        <p:tgtEl>
                                          <p:spTgt spid="14">
                                            <p:txEl>
                                              <p:pRg st="3" end="3"/>
                                            </p:txEl>
                                          </p:spTgt>
                                        </p:tgtEl>
                                        <p:attrNameLst>
                                          <p:attrName>style.visibility</p:attrName>
                                        </p:attrNameLst>
                                      </p:cBhvr>
                                      <p:to>
                                        <p:strVal val="visible"/>
                                      </p:to>
                                    </p:set>
                                    <p:animEffect transition="in" filter="dissolve">
                                      <p:cBhvr>
                                        <p:cTn id="64" dur="500"/>
                                        <p:tgtEl>
                                          <p:spTgt spid="14">
                                            <p:txEl>
                                              <p:pRg st="3" end="3"/>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grpId="0"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dissolve">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nodeType="clickEffect">
                                  <p:stCondLst>
                                    <p:cond delay="0"/>
                                  </p:stCondLst>
                                  <p:childTnLst>
                                    <p:set>
                                      <p:cBhvr>
                                        <p:cTn id="73" dur="1" fill="hold">
                                          <p:stCondLst>
                                            <p:cond delay="0"/>
                                          </p:stCondLst>
                                        </p:cTn>
                                        <p:tgtEl>
                                          <p:spTgt spid="14">
                                            <p:txEl>
                                              <p:pRg st="4" end="4"/>
                                            </p:txEl>
                                          </p:spTgt>
                                        </p:tgtEl>
                                        <p:attrNameLst>
                                          <p:attrName>style.visibility</p:attrName>
                                        </p:attrNameLst>
                                      </p:cBhvr>
                                      <p:to>
                                        <p:strVal val="visible"/>
                                      </p:to>
                                    </p:set>
                                    <p:animEffect transition="in" filter="dissolve">
                                      <p:cBhvr>
                                        <p:cTn id="74" dur="500"/>
                                        <p:tgtEl>
                                          <p:spTgt spid="14">
                                            <p:txEl>
                                              <p:pRg st="4" end="4"/>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dissolve">
                                      <p:cBhvr>
                                        <p:cTn id="79" dur="500"/>
                                        <p:tgtEl>
                                          <p:spTgt spid="17"/>
                                        </p:tgtEl>
                                      </p:cBhvr>
                                    </p:animEffect>
                                  </p:childTnLst>
                                </p:cTn>
                              </p:par>
                            </p:childTnLst>
                          </p:cTn>
                        </p:par>
                      </p:childTnLst>
                    </p:cTn>
                  </p:par>
                  <p:par>
                    <p:cTn id="80" fill="hold">
                      <p:stCondLst>
                        <p:cond delay="indefinite"/>
                      </p:stCondLst>
                      <p:childTnLst>
                        <p:par>
                          <p:cTn id="81" fill="hold">
                            <p:stCondLst>
                              <p:cond delay="0"/>
                            </p:stCondLst>
                            <p:childTnLst>
                              <p:par>
                                <p:cTn id="82" presetID="9" presetClass="entr" presetSubtype="0" fill="hold" nodeType="clickEffect">
                                  <p:stCondLst>
                                    <p:cond delay="0"/>
                                  </p:stCondLst>
                                  <p:childTnLst>
                                    <p:set>
                                      <p:cBhvr>
                                        <p:cTn id="83" dur="1" fill="hold">
                                          <p:stCondLst>
                                            <p:cond delay="0"/>
                                          </p:stCondLst>
                                        </p:cTn>
                                        <p:tgtEl>
                                          <p:spTgt spid="14">
                                            <p:txEl>
                                              <p:pRg st="5" end="5"/>
                                            </p:txEl>
                                          </p:spTgt>
                                        </p:tgtEl>
                                        <p:attrNameLst>
                                          <p:attrName>style.visibility</p:attrName>
                                        </p:attrNameLst>
                                      </p:cBhvr>
                                      <p:to>
                                        <p:strVal val="visible"/>
                                      </p:to>
                                    </p:set>
                                    <p:animEffect transition="in" filter="dissolve">
                                      <p:cBhvr>
                                        <p:cTn id="84"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allAtOnce" animBg="1"/>
      <p:bldP spid="6" grpId="0"/>
      <p:bldP spid="7"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7C78A-8CDE-773B-59FA-E60312DB77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94BE07-A199-7701-D0D0-4EECECB4C549}"/>
              </a:ext>
            </a:extLst>
          </p:cNvPr>
          <p:cNvSpPr>
            <a:spLocks noGrp="1"/>
          </p:cNvSpPr>
          <p:nvPr>
            <p:ph type="title"/>
          </p:nvPr>
        </p:nvSpPr>
        <p:spPr/>
        <p:txBody>
          <a:bodyPr/>
          <a:lstStyle/>
          <a:p>
            <a:r>
              <a:rPr lang="en-US" dirty="0">
                <a:latin typeface="Source Sans 3" panose="020B0303030403020204" pitchFamily="34" charset="0"/>
              </a:rPr>
              <a:t>Conditional Jumps and </a:t>
            </a:r>
            <a:r>
              <a:rPr lang="en-US" dirty="0">
                <a:latin typeface="Source Code Pro" panose="020B0309030403020204" pitchFamily="34" charset="0"/>
                <a:ea typeface="Source Code Pro" panose="020B0309030403020204" pitchFamily="34" charset="0"/>
              </a:rPr>
              <a:t>if</a:t>
            </a:r>
            <a:r>
              <a:rPr lang="en-US" dirty="0">
                <a:latin typeface="Source Sans 3" panose="020B0303030403020204" pitchFamily="34" charset="0"/>
              </a:rPr>
              <a:t> Statements</a:t>
            </a:r>
          </a:p>
        </p:txBody>
      </p:sp>
      <p:sp>
        <p:nvSpPr>
          <p:cNvPr id="3" name="Content Placeholder 2">
            <a:extLst>
              <a:ext uri="{FF2B5EF4-FFF2-40B4-BE49-F238E27FC236}">
                <a16:creationId xmlns:a16="http://schemas.microsoft.com/office/drawing/2014/main" id="{144EBD70-20D9-1AE0-0FE3-2EA07123F202}"/>
              </a:ext>
            </a:extLst>
          </p:cNvPr>
          <p:cNvSpPr>
            <a:spLocks noGrp="1"/>
          </p:cNvSpPr>
          <p:nvPr>
            <p:ph idx="1"/>
          </p:nvPr>
        </p:nvSpPr>
        <p:spPr/>
        <p:txBody>
          <a:bodyPr/>
          <a:lstStyle/>
          <a:p>
            <a:pPr marL="0" indent="0" algn="ctr">
              <a:buNone/>
            </a:pPr>
            <a:r>
              <a:rPr lang="en-US" dirty="0">
                <a:latin typeface="Source Sans 3" panose="020B0303030403020204" pitchFamily="34" charset="0"/>
              </a:rPr>
              <a:t>How can we use instructions like </a:t>
            </a:r>
            <a:r>
              <a:rPr lang="en-US" b="1" dirty="0" err="1">
                <a:latin typeface="Source Sans 3" panose="020B0303030403020204" pitchFamily="34" charset="0"/>
              </a:rPr>
              <a:t>cmp</a:t>
            </a:r>
            <a:r>
              <a:rPr lang="en-US" dirty="0">
                <a:latin typeface="Source Sans 3" panose="020B0303030403020204" pitchFamily="34" charset="0"/>
              </a:rPr>
              <a:t> and conditional jumps to </a:t>
            </a:r>
            <a:r>
              <a:rPr lang="en-US" b="1" dirty="0">
                <a:solidFill>
                  <a:schemeClr val="accent1"/>
                </a:solidFill>
                <a:latin typeface="Source Sans 3" panose="020B0303030403020204" pitchFamily="34" charset="0"/>
              </a:rPr>
              <a:t>implement if statements in assembly</a:t>
            </a:r>
            <a:r>
              <a:rPr lang="en-US" dirty="0">
                <a:latin typeface="Source Sans 3" panose="020B0303030403020204" pitchFamily="34" charset="0"/>
              </a:rPr>
              <a:t>? It’s all about </a:t>
            </a:r>
            <a:r>
              <a:rPr lang="en-US" b="1" dirty="0">
                <a:solidFill>
                  <a:schemeClr val="accent1"/>
                </a:solidFill>
                <a:latin typeface="Source Sans 3" panose="020B0303030403020204" pitchFamily="34" charset="0"/>
              </a:rPr>
              <a:t>conditionally skipping </a:t>
            </a:r>
            <a:r>
              <a:rPr lang="en-US" dirty="0">
                <a:latin typeface="Source Sans 3" panose="020B0303030403020204" pitchFamily="34" charset="0"/>
              </a:rPr>
              <a:t>blocks of code.</a:t>
            </a:r>
          </a:p>
          <a:p>
            <a:pPr marL="0" indent="0" algn="ctr">
              <a:buNone/>
            </a:pPr>
            <a:endParaRPr lang="en-US" sz="2400" i="1" dirty="0">
              <a:latin typeface="Source Sans 3" panose="020B0303030403020204" pitchFamily="34" charset="0"/>
            </a:endParaRPr>
          </a:p>
          <a:p>
            <a:pPr marL="0" indent="0" algn="ctr">
              <a:buNone/>
            </a:pPr>
            <a:endParaRPr lang="en-US" sz="2400" i="1" dirty="0">
              <a:latin typeface="Source Sans 3" panose="020B0303030403020204" pitchFamily="34" charset="0"/>
            </a:endParaRPr>
          </a:p>
        </p:txBody>
      </p:sp>
      <p:sp>
        <p:nvSpPr>
          <p:cNvPr id="4" name="TextBox 3">
            <a:extLst>
              <a:ext uri="{FF2B5EF4-FFF2-40B4-BE49-F238E27FC236}">
                <a16:creationId xmlns:a16="http://schemas.microsoft.com/office/drawing/2014/main" id="{71BC695A-F587-11B6-658D-76EDB02D8DC6}"/>
              </a:ext>
            </a:extLst>
          </p:cNvPr>
          <p:cNvSpPr txBox="1"/>
          <p:nvPr/>
        </p:nvSpPr>
        <p:spPr>
          <a:xfrm>
            <a:off x="1727320" y="2291477"/>
            <a:ext cx="3962400" cy="2585323"/>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rose:</a:t>
            </a: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movq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rdi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rax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subq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rsi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rax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cmpq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rsi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rdi</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jge</a:t>
            </a:r>
            <a:r>
              <a:rPr lang="en-US" dirty="0">
                <a:latin typeface="Source Code Pro" panose="020B0309030403020204" pitchFamily="34" charset="0"/>
                <a:ea typeface="Source Code Pro" panose="020B0309030403020204" pitchFamily="34" charset="0"/>
              </a:rPr>
              <a:t> .L5</a:t>
            </a: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movq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rsi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rax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subq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rdi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rax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.L5:</a:t>
            </a:r>
          </a:p>
          <a:p>
            <a:pPr algn="l"/>
            <a:r>
              <a:rPr lang="en-US" dirty="0">
                <a:latin typeface="Source Code Pro" panose="020B0309030403020204" pitchFamily="34" charset="0"/>
                <a:ea typeface="Source Code Pro" panose="020B0309030403020204" pitchFamily="34" charset="0"/>
              </a:rPr>
              <a:t>   ret</a:t>
            </a:r>
          </a:p>
        </p:txBody>
      </p:sp>
      <p:sp>
        <p:nvSpPr>
          <p:cNvPr id="5" name="TextBox 4">
            <a:extLst>
              <a:ext uri="{FF2B5EF4-FFF2-40B4-BE49-F238E27FC236}">
                <a16:creationId xmlns:a16="http://schemas.microsoft.com/office/drawing/2014/main" id="{76A389D6-35E4-4800-77EE-F9FD5A4C18D7}"/>
              </a:ext>
            </a:extLst>
          </p:cNvPr>
          <p:cNvSpPr txBox="1"/>
          <p:nvPr/>
        </p:nvSpPr>
        <p:spPr>
          <a:xfrm>
            <a:off x="6837740" y="2291477"/>
            <a:ext cx="3962400" cy="2031325"/>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long rose(long x, long y) {</a:t>
            </a:r>
          </a:p>
          <a:p>
            <a:pPr algn="l"/>
            <a:r>
              <a:rPr lang="en-US" dirty="0">
                <a:latin typeface="Source Code Pro" panose="020B0309030403020204" pitchFamily="34" charset="0"/>
                <a:ea typeface="Source Code Pro" panose="020B0309030403020204" pitchFamily="34" charset="0"/>
              </a:rPr>
              <a:t>   long result = ________;</a:t>
            </a:r>
          </a:p>
          <a:p>
            <a:pPr algn="l"/>
            <a:r>
              <a:rPr lang="en-US" dirty="0">
                <a:latin typeface="Source Code Pro" panose="020B0309030403020204" pitchFamily="34" charset="0"/>
                <a:ea typeface="Source Code Pro" panose="020B0309030403020204" pitchFamily="34" charset="0"/>
              </a:rPr>
              <a:t>   if (________) {</a:t>
            </a:r>
          </a:p>
          <a:p>
            <a:pPr algn="l"/>
            <a:r>
              <a:rPr lang="en-US" dirty="0">
                <a:latin typeface="Source Code Pro" panose="020B0309030403020204" pitchFamily="34" charset="0"/>
                <a:ea typeface="Source Code Pro" panose="020B0309030403020204" pitchFamily="34" charset="0"/>
              </a:rPr>
              <a:t>      ________________;</a:t>
            </a:r>
          </a:p>
          <a:p>
            <a:pPr algn="l"/>
            <a:r>
              <a:rPr lang="en-US" dirty="0">
                <a:latin typeface="Source Code Pro" panose="020B0309030403020204" pitchFamily="34" charset="0"/>
                <a:ea typeface="Source Code Pro" panose="020B0309030403020204" pitchFamily="34" charset="0"/>
              </a:rPr>
              <a:t>   } </a:t>
            </a:r>
          </a:p>
          <a:p>
            <a:pPr algn="l"/>
            <a:r>
              <a:rPr lang="en-US" dirty="0">
                <a:latin typeface="Source Code Pro" panose="020B0309030403020204" pitchFamily="34" charset="0"/>
                <a:ea typeface="Source Code Pro" panose="020B0309030403020204" pitchFamily="34" charset="0"/>
              </a:rPr>
              <a:t>   return result;</a:t>
            </a:r>
          </a:p>
          <a:p>
            <a:pPr algn="l"/>
            <a:r>
              <a:rPr lang="en-US" dirty="0">
                <a:latin typeface="Source Code Pro" panose="020B0309030403020204" pitchFamily="34" charset="0"/>
                <a:ea typeface="Source Code Pro" panose="020B0309030403020204" pitchFamily="34" charset="0"/>
              </a:rPr>
              <a:t>}</a:t>
            </a:r>
          </a:p>
        </p:txBody>
      </p:sp>
      <p:sp>
        <p:nvSpPr>
          <p:cNvPr id="6" name="TextBox 5">
            <a:extLst>
              <a:ext uri="{FF2B5EF4-FFF2-40B4-BE49-F238E27FC236}">
                <a16:creationId xmlns:a16="http://schemas.microsoft.com/office/drawing/2014/main" id="{CBE90E53-333A-1538-34A1-81097F95F288}"/>
              </a:ext>
            </a:extLst>
          </p:cNvPr>
          <p:cNvSpPr txBox="1"/>
          <p:nvPr/>
        </p:nvSpPr>
        <p:spPr>
          <a:xfrm>
            <a:off x="507113" y="2291477"/>
            <a:ext cx="1220207" cy="369332"/>
          </a:xfrm>
          <a:prstGeom prst="rect">
            <a:avLst/>
          </a:prstGeom>
          <a:noFill/>
        </p:spPr>
        <p:txBody>
          <a:bodyPr wrap="none" rtlCol="0">
            <a:spAutoFit/>
          </a:bodyPr>
          <a:lstStyle/>
          <a:p>
            <a:r>
              <a:rPr lang="en-US" b="1" dirty="0">
                <a:solidFill>
                  <a:schemeClr val="accent1"/>
                </a:solidFill>
                <a:latin typeface="Source Sans 3" panose="020B0303030403020204" pitchFamily="34" charset="0"/>
              </a:rPr>
              <a:t>Assembly</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7" name="TextBox 6">
            <a:extLst>
              <a:ext uri="{FF2B5EF4-FFF2-40B4-BE49-F238E27FC236}">
                <a16:creationId xmlns:a16="http://schemas.microsoft.com/office/drawing/2014/main" id="{ED34AB9D-3B72-CDA0-58E6-8C3294F07A4B}"/>
              </a:ext>
            </a:extLst>
          </p:cNvPr>
          <p:cNvSpPr txBox="1"/>
          <p:nvPr/>
        </p:nvSpPr>
        <p:spPr>
          <a:xfrm>
            <a:off x="6151940" y="2291477"/>
            <a:ext cx="685800" cy="369332"/>
          </a:xfrm>
          <a:prstGeom prst="rect">
            <a:avLst/>
          </a:prstGeom>
          <a:noFill/>
        </p:spPr>
        <p:txBody>
          <a:bodyPr wrap="square" rtlCol="0">
            <a:spAutoFit/>
          </a:bodyPr>
          <a:lstStyle/>
          <a:p>
            <a:r>
              <a:rPr lang="en-US" b="1" dirty="0">
                <a:solidFill>
                  <a:schemeClr val="accent1"/>
                </a:solidFill>
                <a:latin typeface="Source Sans 3" panose="020B0303030403020204" pitchFamily="34" charset="0"/>
              </a:rPr>
              <a:t>C</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14" name="TextBox 13">
            <a:extLst>
              <a:ext uri="{FF2B5EF4-FFF2-40B4-BE49-F238E27FC236}">
                <a16:creationId xmlns:a16="http://schemas.microsoft.com/office/drawing/2014/main" id="{E576DD4E-3F00-90B9-9CC4-896F318208C5}"/>
              </a:ext>
            </a:extLst>
          </p:cNvPr>
          <p:cNvSpPr txBox="1"/>
          <p:nvPr/>
        </p:nvSpPr>
        <p:spPr>
          <a:xfrm>
            <a:off x="105508" y="4712008"/>
            <a:ext cx="12238892" cy="2031325"/>
          </a:xfrm>
          <a:prstGeom prst="rect">
            <a:avLst/>
          </a:prstGeom>
          <a:noFill/>
        </p:spPr>
        <p:txBody>
          <a:bodyPr wrap="square" rtlCol="0">
            <a:spAutoFit/>
          </a:bodyPr>
          <a:lstStyle/>
          <a:p>
            <a:pPr algn="l"/>
            <a:r>
              <a:rPr lang="en-US" b="1" dirty="0">
                <a:solidFill>
                  <a:schemeClr val="accent1"/>
                </a:solidFill>
                <a:latin typeface="Source Sans 3" panose="020B0303030403020204" pitchFamily="34" charset="0"/>
              </a:rPr>
              <a:t>Key Insights</a:t>
            </a:r>
            <a:r>
              <a:rPr lang="en-US" dirty="0">
                <a:latin typeface="Source Sans 3" panose="020B0303030403020204" pitchFamily="34" charset="0"/>
              </a:rPr>
              <a:t>:</a:t>
            </a:r>
          </a:p>
          <a:p>
            <a:pPr marL="285750" indent="-285750" algn="l">
              <a:buFont typeface="Arial" panose="020B0604020202020204" pitchFamily="34" charset="0"/>
              <a:buChar char="•"/>
            </a:pPr>
            <a:r>
              <a:rPr lang="en-US" b="1" dirty="0">
                <a:latin typeface="Source Code Pro" panose="020B0309030403020204" pitchFamily="34" charset="0"/>
                <a:ea typeface="Source Code Pro" panose="020B0309030403020204" pitchFamily="34" charset="0"/>
              </a:rPr>
              <a:t>result</a:t>
            </a:r>
            <a:r>
              <a:rPr lang="en-US" dirty="0">
                <a:latin typeface="Source Sans 3" panose="020B0303030403020204" pitchFamily="34" charset="0"/>
              </a:rPr>
              <a:t> is the </a:t>
            </a:r>
            <a:r>
              <a:rPr lang="en-US" b="1" dirty="0">
                <a:solidFill>
                  <a:schemeClr val="accent1"/>
                </a:solidFill>
                <a:latin typeface="Source Sans 3" panose="020B0303030403020204" pitchFamily="34" charset="0"/>
              </a:rPr>
              <a:t>only local variable</a:t>
            </a:r>
            <a:r>
              <a:rPr lang="en-US" dirty="0">
                <a:latin typeface="Source Sans 3" panose="020B0303030403020204" pitchFamily="34" charset="0"/>
              </a:rPr>
              <a:t> and what’s returned, so it’s backed by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rax</a:t>
            </a:r>
            <a:r>
              <a:rPr lang="en-US" dirty="0">
                <a:latin typeface="Source Sans 3" panose="020B0303030403020204" pitchFamily="34" charset="0"/>
              </a:rPr>
              <a:t>, since </a:t>
            </a:r>
            <a:r>
              <a:rPr lang="en-US" b="1" dirty="0">
                <a:solidFill>
                  <a:schemeClr val="accent1"/>
                </a:solidFill>
                <a:latin typeface="Source Sans 3" panose="020B0303030403020204" pitchFamily="34" charset="0"/>
              </a:rPr>
              <a:t>that’s where return values go</a:t>
            </a:r>
            <a:r>
              <a:rPr lang="en-US" dirty="0">
                <a:latin typeface="Source Sans 3" panose="020B0303030403020204" pitchFamily="34" charset="0"/>
              </a:rPr>
              <a:t>.</a:t>
            </a:r>
          </a:p>
          <a:p>
            <a:pPr marL="285750" indent="-285750" algn="l">
              <a:buFont typeface="Arial" panose="020B0604020202020204" pitchFamily="34" charset="0"/>
              <a:buChar char="•"/>
            </a:pPr>
            <a:r>
              <a:rPr lang="en-US" dirty="0">
                <a:latin typeface="Source Sans 3" panose="020B0303030403020204" pitchFamily="34" charset="0"/>
              </a:rPr>
              <a:t>The first two lines copy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into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rax</a:t>
            </a:r>
            <a:r>
              <a:rPr lang="en-US" dirty="0">
                <a:latin typeface="Source Sans 3" panose="020B0303030403020204" pitchFamily="34" charset="0"/>
              </a:rPr>
              <a:t> before subtracting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 from it. By copying into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rax</a:t>
            </a:r>
            <a:r>
              <a:rPr lang="en-US" dirty="0">
                <a:latin typeface="Source Sans 3" panose="020B0303030403020204" pitchFamily="34" charset="0"/>
              </a:rPr>
              <a:t>, the code copies into </a:t>
            </a:r>
            <a:r>
              <a:rPr lang="en-US" b="1" dirty="0">
                <a:latin typeface="Source Code Pro" panose="020B0309030403020204" pitchFamily="34" charset="0"/>
                <a:ea typeface="Source Code Pro" panose="020B0309030403020204" pitchFamily="34" charset="0"/>
              </a:rPr>
              <a:t>result</a:t>
            </a:r>
            <a:r>
              <a:rPr lang="en-US" dirty="0">
                <a:latin typeface="Source Sans 3" panose="020B0303030403020204" pitchFamily="34" charset="0"/>
              </a:rPr>
              <a:t>.</a:t>
            </a:r>
          </a:p>
          <a:p>
            <a:pPr marL="285750" indent="-285750" algn="l">
              <a:buFont typeface="Arial" panose="020B0604020202020204" pitchFamily="34" charset="0"/>
              <a:buChar char="•"/>
            </a:pPr>
            <a:r>
              <a:rPr lang="en-US" dirty="0">
                <a:latin typeface="Source Sans 3" panose="020B0303030403020204" pitchFamily="34" charset="0"/>
              </a:rPr>
              <a:t>The </a:t>
            </a:r>
            <a:r>
              <a:rPr lang="en-US" b="1" dirty="0" err="1">
                <a:latin typeface="Source Code Pro" panose="020B0309030403020204" pitchFamily="34" charset="0"/>
                <a:ea typeface="Source Code Pro" panose="020B0309030403020204" pitchFamily="34" charset="0"/>
              </a:rPr>
              <a:t>cmp</a:t>
            </a:r>
            <a:r>
              <a:rPr lang="en-US" dirty="0">
                <a:latin typeface="Source Sans 3" panose="020B0303030403020204" pitchFamily="34" charset="0"/>
              </a:rPr>
              <a:t> and the subsequent </a:t>
            </a:r>
            <a:r>
              <a:rPr lang="en-US" b="1" dirty="0" err="1">
                <a:latin typeface="Source Code Pro" panose="020B0309030403020204" pitchFamily="34" charset="0"/>
                <a:ea typeface="Source Code Pro" panose="020B0309030403020204" pitchFamily="34" charset="0"/>
              </a:rPr>
              <a:t>jge</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skip over several lines </a:t>
            </a:r>
            <a:r>
              <a:rPr lang="en-US" dirty="0">
                <a:latin typeface="Source Sans 3" panose="020B0303030403020204" pitchFamily="34" charset="0"/>
              </a:rPr>
              <a:t>when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is greater than or equal to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 When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is less than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execution falls through </a:t>
            </a:r>
            <a:r>
              <a:rPr lang="en-US" dirty="0">
                <a:latin typeface="Source Sans 3" panose="020B0303030403020204" pitchFamily="34" charset="0"/>
              </a:rPr>
              <a:t>the </a:t>
            </a:r>
            <a:r>
              <a:rPr lang="en-US" b="1" dirty="0" err="1">
                <a:latin typeface="Source Code Pro" panose="020B0309030403020204" pitchFamily="34" charset="0"/>
                <a:ea typeface="Source Code Pro" panose="020B0309030403020204" pitchFamily="34" charset="0"/>
              </a:rPr>
              <a:t>jge</a:t>
            </a:r>
            <a:r>
              <a:rPr lang="en-US" dirty="0">
                <a:latin typeface="Source Sans 3" panose="020B0303030403020204" pitchFamily="34" charset="0"/>
              </a:rPr>
              <a:t> instruction as if it weren’t there. This strongly implies the </a:t>
            </a:r>
            <a:r>
              <a:rPr lang="en-US" b="1" dirty="0">
                <a:latin typeface="Source Code Pro" panose="020B0309030403020204" pitchFamily="34" charset="0"/>
                <a:ea typeface="Source Code Pro" panose="020B0309030403020204" pitchFamily="34" charset="0"/>
              </a:rPr>
              <a:t>if</a:t>
            </a:r>
            <a:r>
              <a:rPr lang="en-US" dirty="0">
                <a:latin typeface="Source Sans 3" panose="020B0303030403020204" pitchFamily="34" charset="0"/>
              </a:rPr>
              <a:t> test itself is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&lt;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a:t>
            </a:r>
          </a:p>
          <a:p>
            <a:pPr marL="285750" indent="-285750" algn="l">
              <a:buFont typeface="Arial" panose="020B0604020202020204" pitchFamily="34" charset="0"/>
              <a:buChar char="•"/>
            </a:pPr>
            <a:r>
              <a:rPr lang="en-US" dirty="0">
                <a:latin typeface="Source Sans 3" panose="020B0303030403020204" pitchFamily="34" charset="0"/>
              </a:rPr>
              <a:t>The code under the jurisdiction of the </a:t>
            </a:r>
            <a:r>
              <a:rPr lang="en-US" b="1" dirty="0">
                <a:latin typeface="Source Code Pro" panose="020B0309030403020204" pitchFamily="34" charset="0"/>
                <a:ea typeface="Source Code Pro" panose="020B0309030403020204" pitchFamily="34" charset="0"/>
              </a:rPr>
              <a:t>if</a:t>
            </a:r>
            <a:r>
              <a:rPr lang="en-US" dirty="0">
                <a:latin typeface="Source Sans 3" panose="020B0303030403020204" pitchFamily="34" charset="0"/>
              </a:rPr>
              <a:t> test </a:t>
            </a:r>
            <a:r>
              <a:rPr lang="en-US" b="1" dirty="0">
                <a:solidFill>
                  <a:schemeClr val="accent1"/>
                </a:solidFill>
                <a:latin typeface="Source Sans 3" panose="020B0303030403020204" pitchFamily="34" charset="0"/>
              </a:rPr>
              <a:t>overwrites </a:t>
            </a:r>
            <a:r>
              <a:rPr lang="en-US" dirty="0">
                <a:latin typeface="Source Sans 3" panose="020B0303030403020204" pitchFamily="34" charset="0"/>
              </a:rPr>
              <a:t>the previously computed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 with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a:t>
            </a:r>
          </a:p>
          <a:p>
            <a:pPr marL="285750" indent="-285750" algn="l">
              <a:buFont typeface="Arial" panose="020B0604020202020204" pitchFamily="34" charset="0"/>
              <a:buChar char="•"/>
            </a:pPr>
            <a:r>
              <a:rPr lang="en-US" dirty="0">
                <a:latin typeface="Source Sans 3" panose="020B0303030403020204" pitchFamily="34" charset="0"/>
              </a:rPr>
              <a:t>The function returns one of two expressions, depending on the outcome of a test. It basically returns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a:t>
            </a:r>
          </a:p>
        </p:txBody>
      </p:sp>
      <p:sp>
        <p:nvSpPr>
          <p:cNvPr id="15" name="TextBox 14">
            <a:extLst>
              <a:ext uri="{FF2B5EF4-FFF2-40B4-BE49-F238E27FC236}">
                <a16:creationId xmlns:a16="http://schemas.microsoft.com/office/drawing/2014/main" id="{747FFF1D-E5BA-BAD5-AD53-42E741CF7A26}"/>
              </a:ext>
            </a:extLst>
          </p:cNvPr>
          <p:cNvSpPr txBox="1"/>
          <p:nvPr/>
        </p:nvSpPr>
        <p:spPr>
          <a:xfrm>
            <a:off x="9372600" y="2500092"/>
            <a:ext cx="873957" cy="369332"/>
          </a:xfrm>
          <a:prstGeom prst="rect">
            <a:avLst/>
          </a:prstGeom>
          <a:noFill/>
        </p:spPr>
        <p:txBody>
          <a:bodyPr wrap="none" rtlCol="0">
            <a:spAutoFit/>
          </a:bodyPr>
          <a:lstStyle/>
          <a:p>
            <a:pPr algn="l"/>
            <a:r>
              <a:rPr lang="en-US" b="1" dirty="0">
                <a:solidFill>
                  <a:schemeClr val="accent1"/>
                </a:solidFill>
                <a:latin typeface="Source Code Pro" panose="020B0309030403020204" pitchFamily="34" charset="0"/>
                <a:ea typeface="Source Code Pro" panose="020B0309030403020204" pitchFamily="34" charset="0"/>
                <a:cs typeface="Calibri" panose="020F0502020204030204" pitchFamily="34" charset="0"/>
              </a:rPr>
              <a:t>x – y</a:t>
            </a:r>
          </a:p>
        </p:txBody>
      </p:sp>
      <p:sp>
        <p:nvSpPr>
          <p:cNvPr id="16" name="TextBox 15">
            <a:extLst>
              <a:ext uri="{FF2B5EF4-FFF2-40B4-BE49-F238E27FC236}">
                <a16:creationId xmlns:a16="http://schemas.microsoft.com/office/drawing/2014/main" id="{E16D28BA-F592-CA75-43D9-F0841A11A6B6}"/>
              </a:ext>
            </a:extLst>
          </p:cNvPr>
          <p:cNvSpPr txBox="1"/>
          <p:nvPr/>
        </p:nvSpPr>
        <p:spPr>
          <a:xfrm>
            <a:off x="7985259" y="2787028"/>
            <a:ext cx="873957" cy="369332"/>
          </a:xfrm>
          <a:prstGeom prst="rect">
            <a:avLst/>
          </a:prstGeom>
          <a:noFill/>
        </p:spPr>
        <p:txBody>
          <a:bodyPr wrap="none" rtlCol="0">
            <a:spAutoFit/>
          </a:bodyPr>
          <a:lstStyle/>
          <a:p>
            <a:pPr algn="l"/>
            <a:r>
              <a:rPr lang="en-US" b="1" dirty="0">
                <a:solidFill>
                  <a:schemeClr val="accent1"/>
                </a:solidFill>
                <a:latin typeface="Source Code Pro" panose="020B0309030403020204" pitchFamily="34" charset="0"/>
                <a:ea typeface="Source Code Pro" panose="020B0309030403020204" pitchFamily="34" charset="0"/>
                <a:cs typeface="Calibri" panose="020F0502020204030204" pitchFamily="34" charset="0"/>
              </a:rPr>
              <a:t>x &lt; y</a:t>
            </a:r>
          </a:p>
        </p:txBody>
      </p:sp>
      <p:sp>
        <p:nvSpPr>
          <p:cNvPr id="17" name="TextBox 16">
            <a:extLst>
              <a:ext uri="{FF2B5EF4-FFF2-40B4-BE49-F238E27FC236}">
                <a16:creationId xmlns:a16="http://schemas.microsoft.com/office/drawing/2014/main" id="{6B2597C4-B49D-B962-55AF-1EF6687E4D13}"/>
              </a:ext>
            </a:extLst>
          </p:cNvPr>
          <p:cNvSpPr txBox="1"/>
          <p:nvPr/>
        </p:nvSpPr>
        <p:spPr>
          <a:xfrm>
            <a:off x="7801876" y="3073964"/>
            <a:ext cx="2114681" cy="369332"/>
          </a:xfrm>
          <a:prstGeom prst="rect">
            <a:avLst/>
          </a:prstGeom>
          <a:noFill/>
        </p:spPr>
        <p:txBody>
          <a:bodyPr wrap="none" rtlCol="0">
            <a:spAutoFit/>
          </a:bodyPr>
          <a:lstStyle/>
          <a:p>
            <a:pPr algn="l"/>
            <a:r>
              <a:rPr lang="en-US" b="1" dirty="0">
                <a:solidFill>
                  <a:schemeClr val="accent1"/>
                </a:solidFill>
                <a:latin typeface="Source Code Pro" panose="020B0309030403020204" pitchFamily="34" charset="0"/>
                <a:ea typeface="Source Code Pro" panose="020B0309030403020204" pitchFamily="34" charset="0"/>
                <a:cs typeface="Calibri" panose="020F0502020204030204" pitchFamily="34" charset="0"/>
              </a:rPr>
              <a:t>result = y - x</a:t>
            </a:r>
          </a:p>
        </p:txBody>
      </p:sp>
    </p:spTree>
    <p:extLst>
      <p:ext uri="{BB962C8B-B14F-4D97-AF65-F5344CB8AC3E}">
        <p14:creationId xmlns:p14="http://schemas.microsoft.com/office/powerpoint/2010/main" val="2657556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
                                            <p:bg/>
                                          </p:spTgt>
                                        </p:tgtEl>
                                        <p:attrNameLst>
                                          <p:attrName>style.visibility</p:attrName>
                                        </p:attrNameLst>
                                      </p:cBhvr>
                                      <p:to>
                                        <p:strVal val="visible"/>
                                      </p:to>
                                    </p:set>
                                    <p:animEffect transition="in" filter="dissolve">
                                      <p:cBhvr>
                                        <p:cTn id="18" dur="500"/>
                                        <p:tgtEl>
                                          <p:spTgt spid="5">
                                            <p:bg/>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dissolve">
                                      <p:cBhvr>
                                        <p:cTn id="21" dur="500"/>
                                        <p:tgtEl>
                                          <p:spTgt spid="5">
                                            <p:txEl>
                                              <p:pRg st="0" end="0"/>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Effect transition="in" filter="dissolve">
                                      <p:cBhvr>
                                        <p:cTn id="24" dur="500"/>
                                        <p:tgtEl>
                                          <p:spTgt spid="5">
                                            <p:txEl>
                                              <p:pRg st="1" end="1"/>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dissolve">
                                      <p:cBhvr>
                                        <p:cTn id="27" dur="500"/>
                                        <p:tgtEl>
                                          <p:spTgt spid="5">
                                            <p:txEl>
                                              <p:pRg st="2" end="2"/>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5">
                                            <p:txEl>
                                              <p:pRg st="3" end="3"/>
                                            </p:txEl>
                                          </p:spTgt>
                                        </p:tgtEl>
                                        <p:attrNameLst>
                                          <p:attrName>style.visibility</p:attrName>
                                        </p:attrNameLst>
                                      </p:cBhvr>
                                      <p:to>
                                        <p:strVal val="visible"/>
                                      </p:to>
                                    </p:set>
                                    <p:animEffect transition="in" filter="dissolve">
                                      <p:cBhvr>
                                        <p:cTn id="30" dur="500"/>
                                        <p:tgtEl>
                                          <p:spTgt spid="5">
                                            <p:txEl>
                                              <p:pRg st="3" end="3"/>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Effect transition="in" filter="dissolve">
                                      <p:cBhvr>
                                        <p:cTn id="33" dur="500"/>
                                        <p:tgtEl>
                                          <p:spTgt spid="5">
                                            <p:txEl>
                                              <p:pRg st="4" end="4"/>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5">
                                            <p:txEl>
                                              <p:pRg st="5" end="5"/>
                                            </p:txEl>
                                          </p:spTgt>
                                        </p:tgtEl>
                                        <p:attrNameLst>
                                          <p:attrName>style.visibility</p:attrName>
                                        </p:attrNameLst>
                                      </p:cBhvr>
                                      <p:to>
                                        <p:strVal val="visible"/>
                                      </p:to>
                                    </p:set>
                                    <p:animEffect transition="in" filter="dissolve">
                                      <p:cBhvr>
                                        <p:cTn id="36" dur="500"/>
                                        <p:tgtEl>
                                          <p:spTgt spid="5">
                                            <p:txEl>
                                              <p:pRg st="5" end="5"/>
                                            </p:tx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5">
                                            <p:txEl>
                                              <p:pRg st="6" end="6"/>
                                            </p:txEl>
                                          </p:spTgt>
                                        </p:tgtEl>
                                        <p:attrNameLst>
                                          <p:attrName>style.visibility</p:attrName>
                                        </p:attrNameLst>
                                      </p:cBhvr>
                                      <p:to>
                                        <p:strVal val="visible"/>
                                      </p:to>
                                    </p:set>
                                    <p:animEffect transition="in" filter="dissolve">
                                      <p:cBhvr>
                                        <p:cTn id="39" dur="500"/>
                                        <p:tgtEl>
                                          <p:spTgt spid="5">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4">
                                            <p:txEl>
                                              <p:pRg st="0" end="0"/>
                                            </p:txEl>
                                          </p:spTgt>
                                        </p:tgtEl>
                                        <p:attrNameLst>
                                          <p:attrName>style.visibility</p:attrName>
                                        </p:attrNameLst>
                                      </p:cBhvr>
                                      <p:to>
                                        <p:strVal val="visible"/>
                                      </p:to>
                                    </p:set>
                                    <p:animEffect transition="in" filter="dissolve">
                                      <p:cBhvr>
                                        <p:cTn id="44" dur="500"/>
                                        <p:tgtEl>
                                          <p:spTgt spid="14">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14">
                                            <p:txEl>
                                              <p:pRg st="1" end="1"/>
                                            </p:txEl>
                                          </p:spTgt>
                                        </p:tgtEl>
                                        <p:attrNameLst>
                                          <p:attrName>style.visibility</p:attrName>
                                        </p:attrNameLst>
                                      </p:cBhvr>
                                      <p:to>
                                        <p:strVal val="visible"/>
                                      </p:to>
                                    </p:set>
                                    <p:animEffect transition="in" filter="dissolve">
                                      <p:cBhvr>
                                        <p:cTn id="49" dur="500"/>
                                        <p:tgtEl>
                                          <p:spTgt spid="14">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14">
                                            <p:txEl>
                                              <p:pRg st="2" end="2"/>
                                            </p:txEl>
                                          </p:spTgt>
                                        </p:tgtEl>
                                        <p:attrNameLst>
                                          <p:attrName>style.visibility</p:attrName>
                                        </p:attrNameLst>
                                      </p:cBhvr>
                                      <p:to>
                                        <p:strVal val="visible"/>
                                      </p:to>
                                    </p:set>
                                    <p:animEffect transition="in" filter="dissolve">
                                      <p:cBhvr>
                                        <p:cTn id="54" dur="500"/>
                                        <p:tgtEl>
                                          <p:spTgt spid="14">
                                            <p:txEl>
                                              <p:pRg st="2" end="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dissolve">
                                      <p:cBhvr>
                                        <p:cTn id="59" dur="500"/>
                                        <p:tgtEl>
                                          <p:spTgt spid="15"/>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nodeType="clickEffect">
                                  <p:stCondLst>
                                    <p:cond delay="0"/>
                                  </p:stCondLst>
                                  <p:childTnLst>
                                    <p:set>
                                      <p:cBhvr>
                                        <p:cTn id="63" dur="1" fill="hold">
                                          <p:stCondLst>
                                            <p:cond delay="0"/>
                                          </p:stCondLst>
                                        </p:cTn>
                                        <p:tgtEl>
                                          <p:spTgt spid="14">
                                            <p:txEl>
                                              <p:pRg st="3" end="3"/>
                                            </p:txEl>
                                          </p:spTgt>
                                        </p:tgtEl>
                                        <p:attrNameLst>
                                          <p:attrName>style.visibility</p:attrName>
                                        </p:attrNameLst>
                                      </p:cBhvr>
                                      <p:to>
                                        <p:strVal val="visible"/>
                                      </p:to>
                                    </p:set>
                                    <p:animEffect transition="in" filter="dissolve">
                                      <p:cBhvr>
                                        <p:cTn id="64" dur="500"/>
                                        <p:tgtEl>
                                          <p:spTgt spid="14">
                                            <p:txEl>
                                              <p:pRg st="3" end="3"/>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grpId="0"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dissolve">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nodeType="clickEffect">
                                  <p:stCondLst>
                                    <p:cond delay="0"/>
                                  </p:stCondLst>
                                  <p:childTnLst>
                                    <p:set>
                                      <p:cBhvr>
                                        <p:cTn id="73" dur="1" fill="hold">
                                          <p:stCondLst>
                                            <p:cond delay="0"/>
                                          </p:stCondLst>
                                        </p:cTn>
                                        <p:tgtEl>
                                          <p:spTgt spid="14">
                                            <p:txEl>
                                              <p:pRg st="4" end="4"/>
                                            </p:txEl>
                                          </p:spTgt>
                                        </p:tgtEl>
                                        <p:attrNameLst>
                                          <p:attrName>style.visibility</p:attrName>
                                        </p:attrNameLst>
                                      </p:cBhvr>
                                      <p:to>
                                        <p:strVal val="visible"/>
                                      </p:to>
                                    </p:set>
                                    <p:animEffect transition="in" filter="dissolve">
                                      <p:cBhvr>
                                        <p:cTn id="74" dur="500"/>
                                        <p:tgtEl>
                                          <p:spTgt spid="14">
                                            <p:txEl>
                                              <p:pRg st="4" end="4"/>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dissolve">
                                      <p:cBhvr>
                                        <p:cTn id="79" dur="500"/>
                                        <p:tgtEl>
                                          <p:spTgt spid="17"/>
                                        </p:tgtEl>
                                      </p:cBhvr>
                                    </p:animEffect>
                                  </p:childTnLst>
                                </p:cTn>
                              </p:par>
                            </p:childTnLst>
                          </p:cTn>
                        </p:par>
                      </p:childTnLst>
                    </p:cTn>
                  </p:par>
                  <p:par>
                    <p:cTn id="80" fill="hold">
                      <p:stCondLst>
                        <p:cond delay="indefinite"/>
                      </p:stCondLst>
                      <p:childTnLst>
                        <p:par>
                          <p:cTn id="81" fill="hold">
                            <p:stCondLst>
                              <p:cond delay="0"/>
                            </p:stCondLst>
                            <p:childTnLst>
                              <p:par>
                                <p:cTn id="82" presetID="9" presetClass="entr" presetSubtype="0" fill="hold" nodeType="clickEffect">
                                  <p:stCondLst>
                                    <p:cond delay="0"/>
                                  </p:stCondLst>
                                  <p:childTnLst>
                                    <p:set>
                                      <p:cBhvr>
                                        <p:cTn id="83" dur="1" fill="hold">
                                          <p:stCondLst>
                                            <p:cond delay="0"/>
                                          </p:stCondLst>
                                        </p:cTn>
                                        <p:tgtEl>
                                          <p:spTgt spid="14">
                                            <p:txEl>
                                              <p:pRg st="5" end="5"/>
                                            </p:txEl>
                                          </p:spTgt>
                                        </p:tgtEl>
                                        <p:attrNameLst>
                                          <p:attrName>style.visibility</p:attrName>
                                        </p:attrNameLst>
                                      </p:cBhvr>
                                      <p:to>
                                        <p:strVal val="visible"/>
                                      </p:to>
                                    </p:set>
                                    <p:animEffect transition="in" filter="dissolve">
                                      <p:cBhvr>
                                        <p:cTn id="84"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allAtOnce" animBg="1"/>
      <p:bldP spid="6" grpId="0"/>
      <p:bldP spid="7"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A2FE2-DF38-7D9C-6940-5F93F3883637}"/>
            </a:ext>
          </a:extLst>
        </p:cNvPr>
        <p:cNvGrpSpPr/>
        <p:nvPr/>
      </p:nvGrpSpPr>
      <p:grpSpPr>
        <a:xfrm>
          <a:off x="0" y="0"/>
          <a:ext cx="0" cy="0"/>
          <a:chOff x="0" y="0"/>
          <a:chExt cx="0" cy="0"/>
        </a:xfrm>
      </p:grpSpPr>
      <p:pic>
        <p:nvPicPr>
          <p:cNvPr id="1036" name="Picture 12" descr="JavaScript Loops Explained: For Loop, While Loop, Do...while Loop, and More">
            <a:extLst>
              <a:ext uri="{FF2B5EF4-FFF2-40B4-BE49-F238E27FC236}">
                <a16:creationId xmlns:a16="http://schemas.microsoft.com/office/drawing/2014/main" id="{8A7BB464-023A-D0D8-BAB2-31ACB0B2D3E7}"/>
              </a:ext>
            </a:extLst>
          </p:cNvPr>
          <p:cNvPicPr>
            <a:picLocks noChangeAspect="1" noChangeArrowheads="1"/>
          </p:cNvPicPr>
          <p:nvPr/>
        </p:nvPicPr>
        <p:blipFill>
          <a:blip r:embed="rId3">
            <a:alphaModFix amt="10000"/>
            <a:extLst>
              <a:ext uri="{28A0092B-C50C-407E-A947-70E740481C1C}">
                <a14:useLocalDpi xmlns:a14="http://schemas.microsoft.com/office/drawing/2010/main" val="0"/>
              </a:ext>
            </a:extLst>
          </a:blip>
          <a:srcRect/>
          <a:stretch>
            <a:fillRect/>
          </a:stretch>
        </p:blipFill>
        <p:spPr bwMode="auto">
          <a:xfrm>
            <a:off x="2448871" y="1339328"/>
            <a:ext cx="7048835" cy="5286626"/>
          </a:xfrm>
          <a:prstGeom prst="rect">
            <a:avLst/>
          </a:prstGeom>
          <a:noFill/>
          <a:effectLst>
            <a:softEdge rad="745655"/>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90216E3-BBE8-E75A-6A7C-9D74C32A84B5}"/>
              </a:ext>
            </a:extLst>
          </p:cNvPr>
          <p:cNvSpPr>
            <a:spLocks noGrp="1"/>
          </p:cNvSpPr>
          <p:nvPr>
            <p:ph idx="1"/>
          </p:nvPr>
        </p:nvSpPr>
        <p:spPr/>
        <p:txBody>
          <a:bodyPr/>
          <a:lstStyle/>
          <a:p>
            <a:pPr marL="0" indent="0" algn="ctr">
              <a:buNone/>
            </a:pPr>
            <a:r>
              <a:rPr lang="en-US" dirty="0">
                <a:latin typeface="Source Sans 3" panose="020B0303030403020204" pitchFamily="34" charset="0"/>
              </a:rPr>
              <a:t>We’ve seen </a:t>
            </a:r>
            <a:r>
              <a:rPr lang="en-US" b="1" dirty="0" err="1">
                <a:latin typeface="Source Code Pro" panose="020B0309030403020204" pitchFamily="34" charset="0"/>
                <a:ea typeface="Source Code Pro" panose="020B0309030403020204" pitchFamily="34" charset="0"/>
              </a:rPr>
              <a:t>cmp</a:t>
            </a:r>
            <a:r>
              <a:rPr lang="en-US" dirty="0" err="1">
                <a:latin typeface="Source Sans 3" panose="020B0303030403020204" pitchFamily="34" charset="0"/>
              </a:rPr>
              <a:t>s</a:t>
            </a:r>
            <a:r>
              <a:rPr lang="en-US" dirty="0">
                <a:latin typeface="Source Sans 3" panose="020B0303030403020204" pitchFamily="34" charset="0"/>
              </a:rPr>
              <a:t> and conditional jumps collaborate to ensure that </a:t>
            </a:r>
            <a:r>
              <a:rPr lang="en-US" b="1" dirty="0">
                <a:solidFill>
                  <a:schemeClr val="accent1"/>
                </a:solidFill>
                <a:latin typeface="Source Sans 3" panose="020B0303030403020204" pitchFamily="34" charset="0"/>
              </a:rPr>
              <a:t>at most one branch of an</a:t>
            </a:r>
            <a:r>
              <a:rPr lang="en-US" dirty="0">
                <a:latin typeface="Source Sans 3" panose="020B0303030403020204" pitchFamily="34" charset="0"/>
              </a:rPr>
              <a:t> </a:t>
            </a:r>
            <a:r>
              <a:rPr lang="en-US" b="1" dirty="0">
                <a:solidFill>
                  <a:schemeClr val="accent1"/>
                </a:solidFill>
                <a:latin typeface="Source Code Pro" panose="020B0309030403020204" pitchFamily="34" charset="0"/>
                <a:ea typeface="Source Code Pro" panose="020B0309030403020204" pitchFamily="34" charset="0"/>
              </a:rPr>
              <a:t>if</a:t>
            </a:r>
            <a:r>
              <a:rPr lang="en-US" dirty="0">
                <a:solidFill>
                  <a:schemeClr val="accent1"/>
                </a:solidFill>
                <a:latin typeface="Source Sans 3" panose="020B0303030403020204" pitchFamily="34" charset="0"/>
              </a:rPr>
              <a:t>-</a:t>
            </a:r>
            <a:r>
              <a:rPr lang="en-US" b="1" dirty="0">
                <a:solidFill>
                  <a:schemeClr val="accent1"/>
                </a:solidFill>
                <a:latin typeface="Source Code Pro" panose="020B0309030403020204" pitchFamily="34" charset="0"/>
                <a:ea typeface="Source Code Pro" panose="020B0309030403020204" pitchFamily="34" charset="0"/>
              </a:rPr>
              <a:t>else</a:t>
            </a:r>
            <a:r>
              <a:rPr lang="en-US" dirty="0">
                <a:solidFill>
                  <a:schemeClr val="accent1"/>
                </a:solidFill>
                <a:latin typeface="Source Sans 3" panose="020B0303030403020204" pitchFamily="34" charset="0"/>
              </a:rPr>
              <a:t> </a:t>
            </a:r>
            <a:r>
              <a:rPr lang="en-US" b="1" dirty="0">
                <a:solidFill>
                  <a:schemeClr val="accent1"/>
                </a:solidFill>
                <a:latin typeface="Source Sans 3" panose="020B0303030403020204" pitchFamily="34" charset="0"/>
              </a:rPr>
              <a:t>chain</a:t>
            </a:r>
            <a:r>
              <a:rPr lang="en-US" dirty="0">
                <a:latin typeface="Source Sans 3" panose="020B0303030403020204" pitchFamily="34" charset="0"/>
              </a:rPr>
              <a:t> executes.</a:t>
            </a:r>
            <a:endParaRPr lang="en-US" sz="800" dirty="0">
              <a:latin typeface="Source Sans 3" panose="020B0303030403020204" pitchFamily="34" charset="0"/>
            </a:endParaRPr>
          </a:p>
          <a:p>
            <a:pPr marL="0" indent="0" algn="ctr">
              <a:buNone/>
            </a:pPr>
            <a:r>
              <a:rPr lang="en-US" dirty="0">
                <a:latin typeface="Source Sans 3" panose="020B0303030403020204" pitchFamily="34" charset="0"/>
              </a:rPr>
              <a:t>What about </a:t>
            </a:r>
            <a:r>
              <a:rPr lang="en-US" b="1" dirty="0">
                <a:solidFill>
                  <a:schemeClr val="accent2"/>
                </a:solidFill>
                <a:latin typeface="Source Sans 3" panose="020B0303030403020204" pitchFamily="34" charset="0"/>
              </a:rPr>
              <a:t>loops</a:t>
            </a:r>
            <a:r>
              <a:rPr lang="en-US" dirty="0">
                <a:latin typeface="Source Sans 3" panose="020B0303030403020204" pitchFamily="34" charset="0"/>
              </a:rPr>
              <a:t>?</a:t>
            </a:r>
          </a:p>
          <a:p>
            <a:pPr marL="0" indent="0" algn="ctr">
              <a:buNone/>
            </a:pPr>
            <a:endParaRPr lang="en-US" sz="2400" i="1" dirty="0">
              <a:latin typeface="Source Sans 3" panose="020B0303030403020204" pitchFamily="34" charset="0"/>
            </a:endParaRPr>
          </a:p>
          <a:p>
            <a:pPr marL="0" indent="0" algn="ctr">
              <a:buNone/>
            </a:pPr>
            <a:endParaRPr lang="en-US" sz="2400" i="1" dirty="0">
              <a:latin typeface="Source Sans 3" panose="020B0303030403020204" pitchFamily="34" charset="0"/>
            </a:endParaRPr>
          </a:p>
        </p:txBody>
      </p:sp>
      <p:sp>
        <p:nvSpPr>
          <p:cNvPr id="14" name="TextBox 13">
            <a:extLst>
              <a:ext uri="{FF2B5EF4-FFF2-40B4-BE49-F238E27FC236}">
                <a16:creationId xmlns:a16="http://schemas.microsoft.com/office/drawing/2014/main" id="{0B65A66E-C237-AC45-70DE-F6EEB3DC0DB8}"/>
              </a:ext>
            </a:extLst>
          </p:cNvPr>
          <p:cNvSpPr txBox="1"/>
          <p:nvPr/>
        </p:nvSpPr>
        <p:spPr>
          <a:xfrm>
            <a:off x="6172200" y="2743200"/>
            <a:ext cx="1220207" cy="369332"/>
          </a:xfrm>
          <a:prstGeom prst="rect">
            <a:avLst/>
          </a:prstGeom>
          <a:noFill/>
        </p:spPr>
        <p:txBody>
          <a:bodyPr wrap="none" rtlCol="0">
            <a:spAutoFit/>
          </a:bodyPr>
          <a:lstStyle/>
          <a:p>
            <a:r>
              <a:rPr lang="en-US" b="1" dirty="0">
                <a:solidFill>
                  <a:schemeClr val="accent1"/>
                </a:solidFill>
                <a:latin typeface="Source Sans 3" panose="020B0303030403020204" pitchFamily="34" charset="0"/>
              </a:rPr>
              <a:t>Assembly</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2" name="Title 1">
            <a:extLst>
              <a:ext uri="{FF2B5EF4-FFF2-40B4-BE49-F238E27FC236}">
                <a16:creationId xmlns:a16="http://schemas.microsoft.com/office/drawing/2014/main" id="{0EC92A98-AFF1-B6A2-B39F-40A6825E8C62}"/>
              </a:ext>
            </a:extLst>
          </p:cNvPr>
          <p:cNvSpPr>
            <a:spLocks noGrp="1"/>
          </p:cNvSpPr>
          <p:nvPr>
            <p:ph type="title"/>
          </p:nvPr>
        </p:nvSpPr>
        <p:spPr/>
        <p:txBody>
          <a:bodyPr/>
          <a:lstStyle/>
          <a:p>
            <a:r>
              <a:rPr lang="en-US" dirty="0">
                <a:latin typeface="Source Sans 3" panose="020B0303030403020204" pitchFamily="34" charset="0"/>
              </a:rPr>
              <a:t>Conditional Jumps and Loops</a:t>
            </a:r>
          </a:p>
        </p:txBody>
      </p:sp>
      <p:sp>
        <p:nvSpPr>
          <p:cNvPr id="12" name="TextBox 11">
            <a:extLst>
              <a:ext uri="{FF2B5EF4-FFF2-40B4-BE49-F238E27FC236}">
                <a16:creationId xmlns:a16="http://schemas.microsoft.com/office/drawing/2014/main" id="{8E587E09-E519-8687-7CE7-918AC85E0AB7}"/>
              </a:ext>
            </a:extLst>
          </p:cNvPr>
          <p:cNvSpPr txBox="1"/>
          <p:nvPr/>
        </p:nvSpPr>
        <p:spPr>
          <a:xfrm>
            <a:off x="7392407" y="2743200"/>
            <a:ext cx="3962400" cy="3416320"/>
          </a:xfrm>
          <a:prstGeom prst="rect">
            <a:avLst/>
          </a:prstGeom>
          <a:noFill/>
          <a:ln>
            <a:solidFill>
              <a:schemeClr val="accent1"/>
            </a:solidFill>
            <a:prstDash val="dash"/>
          </a:ln>
        </p:spPr>
        <p:txBody>
          <a:bodyPr wrap="square" rtlCol="0">
            <a:spAutoFit/>
          </a:bodyPr>
          <a:lstStyle/>
          <a:p>
            <a:pPr algn="l"/>
            <a:r>
              <a:rPr lang="en-US" dirty="0" err="1">
                <a:latin typeface="Source Code Pro" panose="020B0309030403020204" pitchFamily="34" charset="0"/>
                <a:ea typeface="Source Code Pro" panose="020B0309030403020204" pitchFamily="34" charset="0"/>
              </a:rPr>
              <a:t>sum_array</a:t>
            </a:r>
            <a:r>
              <a:rPr lang="en-US" dirty="0">
                <a:latin typeface="Source Code Pro" panose="020B0309030403020204" pitchFamily="34" charset="0"/>
                <a:ea typeface="Source Code Pro" panose="020B0309030403020204" pitchFamily="34" charset="0"/>
              </a:rPr>
              <a:t>:</a:t>
            </a:r>
          </a:p>
          <a:p>
            <a:pPr algn="l"/>
            <a:r>
              <a:rPr lang="en-US" dirty="0">
                <a:latin typeface="Source Code Pro" panose="020B0309030403020204" pitchFamily="34" charset="0"/>
                <a:ea typeface="Source Code Pro" panose="020B0309030403020204" pitchFamily="34" charset="0"/>
              </a:rPr>
              <a:t>   </a:t>
            </a:r>
            <a:r>
              <a:rPr lang="en-US" dirty="0" err="1">
                <a:solidFill>
                  <a:srgbClr val="FF9300"/>
                </a:solidFill>
                <a:latin typeface="Source Code Pro" panose="020B0309030403020204" pitchFamily="34" charset="0"/>
                <a:ea typeface="Source Code Pro" panose="020B0309030403020204" pitchFamily="34" charset="0"/>
              </a:rPr>
              <a:t>movq</a:t>
            </a:r>
            <a:r>
              <a:rPr lang="en-US" dirty="0">
                <a:solidFill>
                  <a:srgbClr val="FF9300"/>
                </a:solidFill>
                <a:latin typeface="Source Code Pro" panose="020B0309030403020204" pitchFamily="34" charset="0"/>
                <a:ea typeface="Source Code Pro" panose="020B0309030403020204" pitchFamily="34" charset="0"/>
              </a:rPr>
              <a:t> $0, %</a:t>
            </a:r>
            <a:r>
              <a:rPr lang="en-US" dirty="0" err="1">
                <a:solidFill>
                  <a:srgbClr val="FF9300"/>
                </a:solidFill>
                <a:latin typeface="Source Code Pro" panose="020B0309030403020204" pitchFamily="34" charset="0"/>
                <a:ea typeface="Source Code Pro" panose="020B0309030403020204" pitchFamily="34" charset="0"/>
              </a:rPr>
              <a:t>rax</a:t>
            </a:r>
            <a:endParaRPr lang="en-US" dirty="0">
              <a:solidFill>
                <a:srgbClr val="FF9300"/>
              </a:solidFill>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solidFill>
                  <a:schemeClr val="accent5">
                    <a:lumMod val="75000"/>
                  </a:schemeClr>
                </a:solidFill>
                <a:latin typeface="Source Code Pro" panose="020B0309030403020204" pitchFamily="34" charset="0"/>
                <a:ea typeface="Source Code Pro" panose="020B0309030403020204" pitchFamily="34" charset="0"/>
              </a:rPr>
              <a:t>movl</a:t>
            </a:r>
            <a:r>
              <a:rPr lang="en-US" dirty="0">
                <a:solidFill>
                  <a:schemeClr val="accent5">
                    <a:lumMod val="75000"/>
                  </a:schemeClr>
                </a:solidFill>
                <a:latin typeface="Source Code Pro" panose="020B0309030403020204" pitchFamily="34" charset="0"/>
                <a:ea typeface="Source Code Pro" panose="020B0309030403020204" pitchFamily="34" charset="0"/>
              </a:rPr>
              <a:t> $0, %</a:t>
            </a:r>
            <a:r>
              <a:rPr lang="en-US" dirty="0" err="1">
                <a:solidFill>
                  <a:schemeClr val="accent5">
                    <a:lumMod val="75000"/>
                  </a:schemeClr>
                </a:solidFill>
                <a:latin typeface="Source Code Pro" panose="020B0309030403020204" pitchFamily="34" charset="0"/>
                <a:ea typeface="Source Code Pro" panose="020B0309030403020204" pitchFamily="34" charset="0"/>
              </a:rPr>
              <a:t>edx</a:t>
            </a:r>
            <a:endParaRPr lang="en-US" dirty="0">
              <a:solidFill>
                <a:schemeClr val="accent5">
                  <a:lumMod val="75000"/>
                </a:schemeClr>
              </a:solidFill>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solidFill>
                  <a:schemeClr val="accent1">
                    <a:lumMod val="50000"/>
                  </a:schemeClr>
                </a:solidFill>
                <a:latin typeface="Source Code Pro" panose="020B0309030403020204" pitchFamily="34" charset="0"/>
                <a:ea typeface="Source Code Pro" panose="020B0309030403020204" pitchFamily="34" charset="0"/>
              </a:rPr>
              <a:t>jmp</a:t>
            </a:r>
            <a:r>
              <a:rPr lang="en-US" dirty="0">
                <a:solidFill>
                  <a:schemeClr val="accent1">
                    <a:lumMod val="50000"/>
                  </a:schemeClr>
                </a:solidFill>
                <a:latin typeface="Source Code Pro" panose="020B0309030403020204" pitchFamily="34" charset="0"/>
                <a:ea typeface="Source Code Pro" panose="020B0309030403020204" pitchFamily="34" charset="0"/>
              </a:rPr>
              <a:t> .L8</a:t>
            </a:r>
          </a:p>
          <a:p>
            <a:pPr algn="l"/>
            <a:r>
              <a:rPr lang="en-US" dirty="0">
                <a:latin typeface="Source Code Pro" panose="020B0309030403020204" pitchFamily="34" charset="0"/>
                <a:ea typeface="Source Code Pro" panose="020B0309030403020204" pitchFamily="34" charset="0"/>
              </a:rPr>
              <a:t>.L9:</a:t>
            </a:r>
          </a:p>
          <a:p>
            <a:pPr algn="l"/>
            <a:r>
              <a:rPr lang="en-US" dirty="0">
                <a:latin typeface="Source Code Pro" panose="020B0309030403020204" pitchFamily="34" charset="0"/>
                <a:ea typeface="Source Code Pro" panose="020B0309030403020204" pitchFamily="34" charset="0"/>
              </a:rPr>
              <a:t>   </a:t>
            </a:r>
            <a:r>
              <a:rPr lang="en-US" dirty="0" err="1">
                <a:solidFill>
                  <a:srgbClr val="942092"/>
                </a:solidFill>
                <a:latin typeface="Source Code Pro" panose="020B0309030403020204" pitchFamily="34" charset="0"/>
                <a:ea typeface="Source Code Pro" panose="020B0309030403020204" pitchFamily="34" charset="0"/>
              </a:rPr>
              <a:t>addl</a:t>
            </a:r>
            <a:r>
              <a:rPr lang="en-US" dirty="0">
                <a:solidFill>
                  <a:srgbClr val="942092"/>
                </a:solidFill>
                <a:latin typeface="Source Code Pro" panose="020B0309030403020204" pitchFamily="34" charset="0"/>
                <a:ea typeface="Source Code Pro" panose="020B0309030403020204" pitchFamily="34" charset="0"/>
              </a:rPr>
              <a:t> (%rdi,%rax,4), %</a:t>
            </a:r>
            <a:r>
              <a:rPr lang="en-US" dirty="0" err="1">
                <a:solidFill>
                  <a:srgbClr val="942092"/>
                </a:solidFill>
                <a:latin typeface="Source Code Pro" panose="020B0309030403020204" pitchFamily="34" charset="0"/>
                <a:ea typeface="Source Code Pro" panose="020B0309030403020204" pitchFamily="34" charset="0"/>
              </a:rPr>
              <a:t>edx</a:t>
            </a:r>
            <a:endParaRPr lang="en-US" dirty="0">
              <a:solidFill>
                <a:srgbClr val="942092"/>
              </a:solidFill>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solidFill>
                  <a:srgbClr val="008000"/>
                </a:solidFill>
                <a:latin typeface="Source Code Pro" panose="020B0309030403020204" pitchFamily="34" charset="0"/>
                <a:ea typeface="Source Code Pro" panose="020B0309030403020204" pitchFamily="34" charset="0"/>
              </a:rPr>
              <a:t>addq</a:t>
            </a:r>
            <a:r>
              <a:rPr lang="en-US" dirty="0">
                <a:solidFill>
                  <a:srgbClr val="008000"/>
                </a:solidFill>
                <a:latin typeface="Source Code Pro" panose="020B0309030403020204" pitchFamily="34" charset="0"/>
                <a:ea typeface="Source Code Pro" panose="020B0309030403020204" pitchFamily="34" charset="0"/>
              </a:rPr>
              <a:t> $1, %</a:t>
            </a:r>
            <a:r>
              <a:rPr lang="en-US" dirty="0" err="1">
                <a:solidFill>
                  <a:srgbClr val="008000"/>
                </a:solidFill>
                <a:latin typeface="Source Code Pro" panose="020B0309030403020204" pitchFamily="34" charset="0"/>
                <a:ea typeface="Source Code Pro" panose="020B0309030403020204" pitchFamily="34" charset="0"/>
              </a:rPr>
              <a:t>rax</a:t>
            </a:r>
            <a:endParaRPr lang="en-US" dirty="0">
              <a:solidFill>
                <a:srgbClr val="008000"/>
              </a:solidFill>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.L8:</a:t>
            </a:r>
          </a:p>
          <a:p>
            <a:pPr algn="l"/>
            <a:r>
              <a:rPr lang="en-US" dirty="0">
                <a:solidFill>
                  <a:schemeClr val="accent1">
                    <a:lumMod val="50000"/>
                  </a:schemeClr>
                </a:solidFill>
                <a:latin typeface="Source Code Pro" panose="020B0309030403020204" pitchFamily="34" charset="0"/>
                <a:ea typeface="Source Code Pro" panose="020B0309030403020204" pitchFamily="34" charset="0"/>
              </a:rPr>
              <a:t>   </a:t>
            </a:r>
            <a:r>
              <a:rPr lang="en-US" dirty="0" err="1">
                <a:solidFill>
                  <a:schemeClr val="accent1">
                    <a:lumMod val="50000"/>
                  </a:schemeClr>
                </a:solidFill>
                <a:latin typeface="Source Code Pro" panose="020B0309030403020204" pitchFamily="34" charset="0"/>
                <a:ea typeface="Source Code Pro" panose="020B0309030403020204" pitchFamily="34" charset="0"/>
              </a:rPr>
              <a:t>cmpq</a:t>
            </a:r>
            <a:r>
              <a:rPr lang="en-US" dirty="0">
                <a:solidFill>
                  <a:schemeClr val="accent1">
                    <a:lumMod val="50000"/>
                  </a:schemeClr>
                </a:solidFill>
                <a:latin typeface="Source Code Pro" panose="020B0309030403020204" pitchFamily="34" charset="0"/>
                <a:ea typeface="Source Code Pro" panose="020B0309030403020204" pitchFamily="34" charset="0"/>
              </a:rPr>
              <a:t> %</a:t>
            </a:r>
            <a:r>
              <a:rPr lang="en-US" dirty="0" err="1">
                <a:solidFill>
                  <a:schemeClr val="accent1">
                    <a:lumMod val="50000"/>
                  </a:schemeClr>
                </a:solidFill>
                <a:latin typeface="Source Code Pro" panose="020B0309030403020204" pitchFamily="34" charset="0"/>
                <a:ea typeface="Source Code Pro" panose="020B0309030403020204" pitchFamily="34" charset="0"/>
              </a:rPr>
              <a:t>rsi</a:t>
            </a:r>
            <a:r>
              <a:rPr lang="en-US" dirty="0">
                <a:solidFill>
                  <a:schemeClr val="accent1">
                    <a:lumMod val="50000"/>
                  </a:schemeClr>
                </a:solidFill>
                <a:latin typeface="Source Code Pro" panose="020B0309030403020204" pitchFamily="34" charset="0"/>
                <a:ea typeface="Source Code Pro" panose="020B0309030403020204" pitchFamily="34" charset="0"/>
              </a:rPr>
              <a:t>, %</a:t>
            </a:r>
            <a:r>
              <a:rPr lang="en-US" dirty="0" err="1">
                <a:solidFill>
                  <a:schemeClr val="accent1">
                    <a:lumMod val="50000"/>
                  </a:schemeClr>
                </a:solidFill>
                <a:latin typeface="Source Code Pro" panose="020B0309030403020204" pitchFamily="34" charset="0"/>
                <a:ea typeface="Source Code Pro" panose="020B0309030403020204" pitchFamily="34" charset="0"/>
              </a:rPr>
              <a:t>rax</a:t>
            </a:r>
            <a:endParaRPr lang="en-US" dirty="0">
              <a:solidFill>
                <a:schemeClr val="accent1">
                  <a:lumMod val="50000"/>
                </a:schemeClr>
              </a:solidFill>
              <a:latin typeface="Source Code Pro" panose="020B0309030403020204" pitchFamily="34" charset="0"/>
              <a:ea typeface="Source Code Pro" panose="020B0309030403020204" pitchFamily="34" charset="0"/>
            </a:endParaRPr>
          </a:p>
          <a:p>
            <a:pPr algn="l"/>
            <a:r>
              <a:rPr lang="en-US" dirty="0">
                <a:solidFill>
                  <a:schemeClr val="accent1">
                    <a:lumMod val="50000"/>
                  </a:schemeClr>
                </a:solidFill>
                <a:latin typeface="Source Code Pro" panose="020B0309030403020204" pitchFamily="34" charset="0"/>
                <a:ea typeface="Source Code Pro" panose="020B0309030403020204" pitchFamily="34" charset="0"/>
              </a:rPr>
              <a:t>   </a:t>
            </a:r>
            <a:r>
              <a:rPr lang="en-US" dirty="0" err="1">
                <a:solidFill>
                  <a:schemeClr val="accent1">
                    <a:lumMod val="50000"/>
                  </a:schemeClr>
                </a:solidFill>
                <a:latin typeface="Source Code Pro" panose="020B0309030403020204" pitchFamily="34" charset="0"/>
                <a:ea typeface="Source Code Pro" panose="020B0309030403020204" pitchFamily="34" charset="0"/>
              </a:rPr>
              <a:t>jb</a:t>
            </a:r>
            <a:r>
              <a:rPr lang="en-US" dirty="0">
                <a:solidFill>
                  <a:schemeClr val="accent1">
                    <a:lumMod val="50000"/>
                  </a:schemeClr>
                </a:solidFill>
                <a:latin typeface="Source Code Pro" panose="020B0309030403020204" pitchFamily="34" charset="0"/>
                <a:ea typeface="Source Code Pro" panose="020B0309030403020204" pitchFamily="34" charset="0"/>
              </a:rPr>
              <a:t> .L9</a:t>
            </a:r>
          </a:p>
          <a:p>
            <a:pPr algn="l"/>
            <a:r>
              <a:rPr lang="en-US" dirty="0">
                <a:latin typeface="Source Code Pro" panose="020B0309030403020204" pitchFamily="34" charset="0"/>
                <a:ea typeface="Source Code Pro" panose="020B0309030403020204" pitchFamily="34" charset="0"/>
              </a:rPr>
              <a:t>   </a:t>
            </a:r>
            <a:r>
              <a:rPr lang="en-US" dirty="0" err="1">
                <a:solidFill>
                  <a:srgbClr val="C00000"/>
                </a:solidFill>
                <a:latin typeface="Source Code Pro" panose="020B0309030403020204" pitchFamily="34" charset="0"/>
                <a:ea typeface="Source Code Pro" panose="020B0309030403020204" pitchFamily="34" charset="0"/>
              </a:rPr>
              <a:t>movl</a:t>
            </a:r>
            <a:r>
              <a:rPr lang="en-US" dirty="0">
                <a:solidFill>
                  <a:srgbClr val="C00000"/>
                </a:solidFill>
                <a:latin typeface="Source Code Pro" panose="020B0309030403020204" pitchFamily="34" charset="0"/>
                <a:ea typeface="Source Code Pro" panose="020B0309030403020204" pitchFamily="34" charset="0"/>
              </a:rPr>
              <a:t> %</a:t>
            </a:r>
            <a:r>
              <a:rPr lang="en-US" dirty="0" err="1">
                <a:solidFill>
                  <a:srgbClr val="C00000"/>
                </a:solidFill>
                <a:latin typeface="Source Code Pro" panose="020B0309030403020204" pitchFamily="34" charset="0"/>
                <a:ea typeface="Source Code Pro" panose="020B0309030403020204" pitchFamily="34" charset="0"/>
              </a:rPr>
              <a:t>edx</a:t>
            </a:r>
            <a:r>
              <a:rPr lang="en-US" dirty="0">
                <a:solidFill>
                  <a:srgbClr val="C00000"/>
                </a:solidFill>
                <a:latin typeface="Source Code Pro" panose="020B0309030403020204" pitchFamily="34" charset="0"/>
                <a:ea typeface="Source Code Pro" panose="020B0309030403020204" pitchFamily="34" charset="0"/>
              </a:rPr>
              <a:t>, %</a:t>
            </a:r>
            <a:r>
              <a:rPr lang="en-US" dirty="0" err="1">
                <a:solidFill>
                  <a:srgbClr val="C00000"/>
                </a:solidFill>
                <a:latin typeface="Source Code Pro" panose="020B0309030403020204" pitchFamily="34" charset="0"/>
                <a:ea typeface="Source Code Pro" panose="020B0309030403020204" pitchFamily="34" charset="0"/>
              </a:rPr>
              <a:t>eax</a:t>
            </a:r>
            <a:endParaRPr lang="en-US" dirty="0">
              <a:solidFill>
                <a:srgbClr val="C00000"/>
              </a:solidFill>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a:solidFill>
                  <a:srgbClr val="C00000"/>
                </a:solidFill>
                <a:latin typeface="Source Code Pro" panose="020B0309030403020204" pitchFamily="34" charset="0"/>
                <a:ea typeface="Source Code Pro" panose="020B0309030403020204" pitchFamily="34" charset="0"/>
              </a:rPr>
              <a:t>ret</a:t>
            </a:r>
          </a:p>
        </p:txBody>
      </p:sp>
      <p:sp>
        <p:nvSpPr>
          <p:cNvPr id="16" name="TextBox 15">
            <a:extLst>
              <a:ext uri="{FF2B5EF4-FFF2-40B4-BE49-F238E27FC236}">
                <a16:creationId xmlns:a16="http://schemas.microsoft.com/office/drawing/2014/main" id="{D5FC45F0-5B25-CA56-D113-ED64F6914633}"/>
              </a:ext>
            </a:extLst>
          </p:cNvPr>
          <p:cNvSpPr txBox="1"/>
          <p:nvPr/>
        </p:nvSpPr>
        <p:spPr>
          <a:xfrm>
            <a:off x="990600" y="2743200"/>
            <a:ext cx="5181600" cy="2031325"/>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int </a:t>
            </a:r>
            <a:r>
              <a:rPr lang="en-US" dirty="0" err="1">
                <a:latin typeface="Source Code Pro" panose="020B0309030403020204" pitchFamily="34" charset="0"/>
                <a:ea typeface="Source Code Pro" panose="020B0309030403020204" pitchFamily="34" charset="0"/>
              </a:rPr>
              <a:t>sum_array</a:t>
            </a:r>
            <a:r>
              <a:rPr lang="en-US" dirty="0">
                <a:latin typeface="Source Code Pro" panose="020B0309030403020204" pitchFamily="34" charset="0"/>
                <a:ea typeface="Source Code Pro" panose="020B0309030403020204" pitchFamily="34" charset="0"/>
              </a:rPr>
              <a:t>(int </a:t>
            </a:r>
            <a:r>
              <a:rPr lang="en-US" dirty="0" err="1">
                <a:latin typeface="Source Code Pro" panose="020B0309030403020204" pitchFamily="34" charset="0"/>
                <a:ea typeface="Source Code Pro" panose="020B0309030403020204" pitchFamily="34" charset="0"/>
              </a:rPr>
              <a:t>arr</a:t>
            </a:r>
            <a:r>
              <a:rPr lang="en-US" dirty="0">
                <a:latin typeface="Source Code Pro" panose="020B0309030403020204" pitchFamily="34" charset="0"/>
                <a:ea typeface="Source Code Pro" panose="020B0309030403020204" pitchFamily="34" charset="0"/>
              </a:rPr>
              <a:t>[], size_t n) {</a:t>
            </a:r>
          </a:p>
          <a:p>
            <a:pPr algn="l"/>
            <a:r>
              <a:rPr lang="en-US" dirty="0">
                <a:latin typeface="Source Code Pro" panose="020B0309030403020204" pitchFamily="34" charset="0"/>
                <a:ea typeface="Source Code Pro" panose="020B0309030403020204" pitchFamily="34" charset="0"/>
              </a:rPr>
              <a:t>   </a:t>
            </a:r>
            <a:r>
              <a:rPr lang="en-US" dirty="0">
                <a:solidFill>
                  <a:schemeClr val="accent5">
                    <a:lumMod val="75000"/>
                  </a:schemeClr>
                </a:solidFill>
                <a:latin typeface="Source Code Pro" panose="020B0309030403020204" pitchFamily="34" charset="0"/>
                <a:ea typeface="Source Code Pro" panose="020B0309030403020204" pitchFamily="34" charset="0"/>
              </a:rPr>
              <a:t>int sum = 0;</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for (</a:t>
            </a:r>
            <a:r>
              <a:rPr lang="en-US" dirty="0">
                <a:solidFill>
                  <a:srgbClr val="FF9300"/>
                </a:solidFill>
                <a:latin typeface="Source Code Pro" panose="020B0309030403020204" pitchFamily="34" charset="0"/>
                <a:ea typeface="Source Code Pro" panose="020B0309030403020204" pitchFamily="34" charset="0"/>
              </a:rPr>
              <a:t>size_t </a:t>
            </a:r>
            <a:r>
              <a:rPr lang="en-US" dirty="0" err="1">
                <a:solidFill>
                  <a:srgbClr val="FF9300"/>
                </a:solidFill>
                <a:latin typeface="Source Code Pro" panose="020B0309030403020204" pitchFamily="34" charset="0"/>
                <a:ea typeface="Source Code Pro" panose="020B0309030403020204" pitchFamily="34" charset="0"/>
              </a:rPr>
              <a:t>i</a:t>
            </a:r>
            <a:r>
              <a:rPr lang="en-US" dirty="0">
                <a:solidFill>
                  <a:srgbClr val="FF9300"/>
                </a:solidFill>
                <a:latin typeface="Source Code Pro" panose="020B0309030403020204" pitchFamily="34" charset="0"/>
                <a:ea typeface="Source Code Pro" panose="020B0309030403020204" pitchFamily="34" charset="0"/>
              </a:rPr>
              <a:t> = 0</a:t>
            </a:r>
            <a:r>
              <a:rPr lang="en-US" dirty="0">
                <a:latin typeface="Source Code Pro" panose="020B0309030403020204" pitchFamily="34" charset="0"/>
                <a:ea typeface="Source Code Pro" panose="020B0309030403020204" pitchFamily="34" charset="0"/>
              </a:rPr>
              <a:t>; </a:t>
            </a:r>
            <a:r>
              <a:rPr lang="en-US" dirty="0" err="1">
                <a:solidFill>
                  <a:schemeClr val="accent1">
                    <a:lumMod val="50000"/>
                  </a:schemeClr>
                </a:solidFill>
                <a:latin typeface="Source Code Pro" panose="020B0309030403020204" pitchFamily="34" charset="0"/>
                <a:ea typeface="Source Code Pro" panose="020B0309030403020204" pitchFamily="34" charset="0"/>
              </a:rPr>
              <a:t>i</a:t>
            </a:r>
            <a:r>
              <a:rPr lang="en-US" dirty="0">
                <a:solidFill>
                  <a:schemeClr val="accent1">
                    <a:lumMod val="50000"/>
                  </a:schemeClr>
                </a:solidFill>
                <a:latin typeface="Source Code Pro" panose="020B0309030403020204" pitchFamily="34" charset="0"/>
                <a:ea typeface="Source Code Pro" panose="020B0309030403020204" pitchFamily="34" charset="0"/>
              </a:rPr>
              <a:t> &lt; n</a:t>
            </a:r>
            <a:r>
              <a:rPr lang="en-US" dirty="0">
                <a:latin typeface="Source Code Pro" panose="020B0309030403020204" pitchFamily="34" charset="0"/>
                <a:ea typeface="Source Code Pro" panose="020B0309030403020204" pitchFamily="34" charset="0"/>
              </a:rPr>
              <a:t>; </a:t>
            </a:r>
            <a:r>
              <a:rPr lang="en-US" dirty="0" err="1">
                <a:solidFill>
                  <a:srgbClr val="008000"/>
                </a:solidFill>
                <a:latin typeface="Source Code Pro" panose="020B0309030403020204" pitchFamily="34" charset="0"/>
                <a:ea typeface="Source Code Pro" panose="020B0309030403020204" pitchFamily="34" charset="0"/>
              </a:rPr>
              <a:t>i</a:t>
            </a:r>
            <a:r>
              <a:rPr lang="en-US" dirty="0">
                <a:solidFill>
                  <a:srgbClr val="008000"/>
                </a:solidFill>
                <a:latin typeface="Source Code Pro" panose="020B0309030403020204" pitchFamily="34" charset="0"/>
                <a:ea typeface="Source Code Pro" panose="020B0309030403020204" pitchFamily="34" charset="0"/>
              </a:rPr>
              <a:t>++</a:t>
            </a:r>
            <a:r>
              <a:rPr lang="en-US" dirty="0">
                <a:latin typeface="Source Code Pro" panose="020B0309030403020204" pitchFamily="34" charset="0"/>
                <a:ea typeface="Source Code Pro" panose="020B0309030403020204" pitchFamily="34" charset="0"/>
              </a:rPr>
              <a:t>) {</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a:t>
            </a:r>
            <a:r>
              <a:rPr lang="en-US" dirty="0">
                <a:solidFill>
                  <a:srgbClr val="942092"/>
                </a:solidFill>
                <a:latin typeface="Source Code Pro" panose="020B0309030403020204" pitchFamily="34" charset="0"/>
                <a:ea typeface="Source Code Pro" panose="020B0309030403020204" pitchFamily="34" charset="0"/>
              </a:rPr>
              <a:t>sum += </a:t>
            </a:r>
            <a:r>
              <a:rPr lang="en-US" dirty="0" err="1">
                <a:solidFill>
                  <a:srgbClr val="942092"/>
                </a:solidFill>
                <a:latin typeface="Source Code Pro" panose="020B0309030403020204" pitchFamily="34" charset="0"/>
                <a:ea typeface="Source Code Pro" panose="020B0309030403020204" pitchFamily="34" charset="0"/>
              </a:rPr>
              <a:t>arr</a:t>
            </a:r>
            <a:r>
              <a:rPr lang="en-US" dirty="0">
                <a:solidFill>
                  <a:srgbClr val="942092"/>
                </a:solidFill>
                <a:latin typeface="Source Code Pro" panose="020B0309030403020204" pitchFamily="34" charset="0"/>
                <a:ea typeface="Source Code Pro" panose="020B0309030403020204" pitchFamily="34" charset="0"/>
              </a:rPr>
              <a:t>[</a:t>
            </a:r>
            <a:r>
              <a:rPr lang="en-US" dirty="0" err="1">
                <a:solidFill>
                  <a:srgbClr val="942092"/>
                </a:solidFill>
                <a:latin typeface="Source Code Pro" panose="020B0309030403020204" pitchFamily="34" charset="0"/>
                <a:ea typeface="Source Code Pro" panose="020B0309030403020204" pitchFamily="34" charset="0"/>
              </a:rPr>
              <a:t>i</a:t>
            </a:r>
            <a:r>
              <a:rPr lang="en-US" dirty="0">
                <a:solidFill>
                  <a:srgbClr val="942092"/>
                </a:solidFill>
                <a:latin typeface="Source Code Pro" panose="020B0309030403020204" pitchFamily="34" charset="0"/>
                <a:ea typeface="Source Code Pro" panose="020B0309030403020204" pitchFamily="34" charset="0"/>
              </a:rPr>
              <a:t>];</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a:t>
            </a:r>
            <a:r>
              <a:rPr lang="en-US" dirty="0">
                <a:solidFill>
                  <a:srgbClr val="C00000"/>
                </a:solidFill>
                <a:latin typeface="Source Code Pro" panose="020B0309030403020204" pitchFamily="34" charset="0"/>
                <a:ea typeface="Source Code Pro" panose="020B0309030403020204" pitchFamily="34" charset="0"/>
              </a:rPr>
              <a:t>return sum;</a:t>
            </a:r>
          </a:p>
          <a:p>
            <a:pPr algn="l"/>
            <a:r>
              <a:rPr lang="en-US" dirty="0">
                <a:latin typeface="Source Code Pro" panose="020B0309030403020204" pitchFamily="34" charset="0"/>
                <a:ea typeface="Source Code Pro" panose="020B0309030403020204" pitchFamily="34" charset="0"/>
              </a:rPr>
              <a:t>}</a:t>
            </a:r>
          </a:p>
        </p:txBody>
      </p:sp>
      <p:sp>
        <p:nvSpPr>
          <p:cNvPr id="17" name="TextBox 16">
            <a:extLst>
              <a:ext uri="{FF2B5EF4-FFF2-40B4-BE49-F238E27FC236}">
                <a16:creationId xmlns:a16="http://schemas.microsoft.com/office/drawing/2014/main" id="{948E5F36-3CFD-9F61-9433-CC6B0A2A2D5D}"/>
              </a:ext>
            </a:extLst>
          </p:cNvPr>
          <p:cNvSpPr txBox="1"/>
          <p:nvPr/>
        </p:nvSpPr>
        <p:spPr>
          <a:xfrm>
            <a:off x="304800" y="2743200"/>
            <a:ext cx="685800" cy="369332"/>
          </a:xfrm>
          <a:prstGeom prst="rect">
            <a:avLst/>
          </a:prstGeom>
          <a:noFill/>
        </p:spPr>
        <p:txBody>
          <a:bodyPr wrap="square" rtlCol="0">
            <a:spAutoFit/>
          </a:bodyPr>
          <a:lstStyle/>
          <a:p>
            <a:r>
              <a:rPr lang="en-US" b="1" dirty="0">
                <a:solidFill>
                  <a:schemeClr val="accent1"/>
                </a:solidFill>
                <a:latin typeface="Source Sans 3" panose="020B0303030403020204" pitchFamily="34" charset="0"/>
              </a:rPr>
              <a:t>C</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19" name="TextBox 18">
            <a:extLst>
              <a:ext uri="{FF2B5EF4-FFF2-40B4-BE49-F238E27FC236}">
                <a16:creationId xmlns:a16="http://schemas.microsoft.com/office/drawing/2014/main" id="{7EB340D0-40F1-AF08-7C3D-0803D9857E04}"/>
              </a:ext>
            </a:extLst>
          </p:cNvPr>
          <p:cNvSpPr txBox="1"/>
          <p:nvPr/>
        </p:nvSpPr>
        <p:spPr>
          <a:xfrm>
            <a:off x="209002" y="4800600"/>
            <a:ext cx="7410998" cy="2062103"/>
          </a:xfrm>
          <a:prstGeom prst="rect">
            <a:avLst/>
          </a:prstGeom>
          <a:noFill/>
        </p:spPr>
        <p:txBody>
          <a:bodyPr wrap="square" rtlCol="0">
            <a:spAutoFit/>
          </a:bodyPr>
          <a:lstStyle/>
          <a:p>
            <a:pPr algn="l"/>
            <a:r>
              <a:rPr lang="en-US" sz="1600" b="1" dirty="0">
                <a:solidFill>
                  <a:schemeClr val="accent1"/>
                </a:solidFill>
                <a:latin typeface="Source Sans 3" panose="020B0303030403020204" pitchFamily="34" charset="0"/>
              </a:rPr>
              <a:t>Key Insights</a:t>
            </a:r>
            <a:r>
              <a:rPr lang="en-US" sz="1600" dirty="0">
                <a:latin typeface="Source Sans 3" panose="020B0303030403020204" pitchFamily="34" charset="0"/>
              </a:rPr>
              <a:t>:</a:t>
            </a:r>
          </a:p>
          <a:p>
            <a:pPr marL="285750" indent="-285750" algn="l">
              <a:buFont typeface="Arial" panose="020B0604020202020204" pitchFamily="34" charset="0"/>
              <a:buChar char="•"/>
            </a:pPr>
            <a:r>
              <a:rPr lang="en-US" sz="1600" b="1" dirty="0" err="1">
                <a:latin typeface="Source Code Pro" panose="020B0309030403020204" pitchFamily="34" charset="0"/>
                <a:ea typeface="Source Code Pro" panose="020B0309030403020204" pitchFamily="34" charset="0"/>
              </a:rPr>
              <a:t>i</a:t>
            </a:r>
            <a:r>
              <a:rPr lang="en-US" sz="1600" dirty="0">
                <a:latin typeface="Source Sans 3" panose="020B0303030403020204" pitchFamily="34" charset="0"/>
              </a:rPr>
              <a:t> and </a:t>
            </a:r>
            <a:r>
              <a:rPr lang="en-US" sz="1600" b="1" dirty="0">
                <a:latin typeface="Source Code Pro" panose="020B0309030403020204" pitchFamily="34" charset="0"/>
                <a:ea typeface="Source Code Pro" panose="020B0309030403020204" pitchFamily="34" charset="0"/>
              </a:rPr>
              <a:t>sum</a:t>
            </a:r>
            <a:r>
              <a:rPr lang="en-US" sz="1600" dirty="0">
                <a:latin typeface="Source Sans 3" panose="020B0303030403020204" pitchFamily="34" charset="0"/>
              </a:rPr>
              <a:t> are backed by </a:t>
            </a:r>
            <a:r>
              <a:rPr lang="en-US" sz="1600" b="1" dirty="0">
                <a:latin typeface="Source Code Pro" panose="020B0309030403020204" pitchFamily="34" charset="0"/>
                <a:ea typeface="Source Code Pro" panose="020B0309030403020204" pitchFamily="34" charset="0"/>
              </a:rPr>
              <a:t>%</a:t>
            </a:r>
            <a:r>
              <a:rPr lang="en-US" sz="1600" b="1" dirty="0" err="1">
                <a:latin typeface="Source Code Pro" panose="020B0309030403020204" pitchFamily="34" charset="0"/>
                <a:ea typeface="Source Code Pro" panose="020B0309030403020204" pitchFamily="34" charset="0"/>
              </a:rPr>
              <a:t>rax</a:t>
            </a:r>
            <a:r>
              <a:rPr lang="en-US" sz="1600" dirty="0">
                <a:latin typeface="Source Sans 3" panose="020B0303030403020204" pitchFamily="34" charset="0"/>
              </a:rPr>
              <a:t> and </a:t>
            </a:r>
            <a:r>
              <a:rPr lang="en-US" sz="1600" b="1" dirty="0">
                <a:latin typeface="Source Code Pro" panose="020B0309030403020204" pitchFamily="34" charset="0"/>
                <a:ea typeface="Source Code Pro" panose="020B0309030403020204" pitchFamily="34" charset="0"/>
              </a:rPr>
              <a:t>%</a:t>
            </a:r>
            <a:r>
              <a:rPr lang="en-US" sz="1600" b="1" dirty="0" err="1">
                <a:latin typeface="Source Code Pro" panose="020B0309030403020204" pitchFamily="34" charset="0"/>
                <a:ea typeface="Source Code Pro" panose="020B0309030403020204" pitchFamily="34" charset="0"/>
              </a:rPr>
              <a:t>edx</a:t>
            </a:r>
            <a:r>
              <a:rPr lang="en-US" sz="1600" dirty="0">
                <a:latin typeface="Source Sans 3" panose="020B0303030403020204" pitchFamily="34" charset="0"/>
              </a:rPr>
              <a:t>, respectively. Note both </a:t>
            </a:r>
            <a:r>
              <a:rPr lang="en-US" sz="1600" b="1" dirty="0" err="1">
                <a:latin typeface="Source Code Pro" panose="020B0309030403020204" pitchFamily="34" charset="0"/>
                <a:ea typeface="Source Code Pro" panose="020B0309030403020204" pitchFamily="34" charset="0"/>
              </a:rPr>
              <a:t>i</a:t>
            </a:r>
            <a:r>
              <a:rPr lang="en-US" sz="1600" dirty="0">
                <a:latin typeface="Source Sans 3" panose="020B0303030403020204" pitchFamily="34" charset="0"/>
              </a:rPr>
              <a:t> and </a:t>
            </a:r>
            <a:r>
              <a:rPr lang="en-US" sz="1600" b="1" dirty="0">
                <a:latin typeface="Source Code Pro" panose="020B0309030403020204" pitchFamily="34" charset="0"/>
                <a:ea typeface="Source Code Pro" panose="020B0309030403020204" pitchFamily="34" charset="0"/>
              </a:rPr>
              <a:t>n</a:t>
            </a:r>
            <a:r>
              <a:rPr lang="en-US" sz="1600" dirty="0">
                <a:latin typeface="Source Sans 3" panose="020B0303030403020204" pitchFamily="34" charset="0"/>
              </a:rPr>
              <a:t> </a:t>
            </a:r>
            <a:br>
              <a:rPr lang="en-US" sz="1600" dirty="0">
                <a:latin typeface="Source Sans 3" panose="020B0303030403020204" pitchFamily="34" charset="0"/>
              </a:rPr>
            </a:br>
            <a:r>
              <a:rPr lang="en-US" sz="1600" dirty="0">
                <a:latin typeface="Source Sans 3" panose="020B0303030403020204" pitchFamily="34" charset="0"/>
              </a:rPr>
              <a:t>(in </a:t>
            </a:r>
            <a:r>
              <a:rPr lang="en-US" sz="1600" b="1" dirty="0">
                <a:latin typeface="Source Code Pro" panose="020B0309030403020204" pitchFamily="34" charset="0"/>
                <a:ea typeface="Source Code Pro" panose="020B0309030403020204" pitchFamily="34" charset="0"/>
              </a:rPr>
              <a:t>%</a:t>
            </a:r>
            <a:r>
              <a:rPr lang="en-US" sz="1600" b="1" dirty="0" err="1">
                <a:latin typeface="Source Code Pro" panose="020B0309030403020204" pitchFamily="34" charset="0"/>
                <a:ea typeface="Source Code Pro" panose="020B0309030403020204" pitchFamily="34" charset="0"/>
              </a:rPr>
              <a:t>rsi</a:t>
            </a:r>
            <a:r>
              <a:rPr lang="en-US" sz="1600" dirty="0">
                <a:latin typeface="Source Sans 3" panose="020B0303030403020204" pitchFamily="34" charset="0"/>
              </a:rPr>
              <a:t>) are </a:t>
            </a:r>
            <a:r>
              <a:rPr lang="en-US" sz="1600" b="1" dirty="0" err="1">
                <a:latin typeface="Source Code Pro" panose="020B0309030403020204" pitchFamily="34" charset="0"/>
                <a:ea typeface="Source Code Pro" panose="020B0309030403020204" pitchFamily="34" charset="0"/>
              </a:rPr>
              <a:t>size_t</a:t>
            </a:r>
            <a:r>
              <a:rPr lang="en-US" sz="1600" dirty="0" err="1">
                <a:latin typeface="Source Sans 3" panose="020B0303030403020204" pitchFamily="34" charset="0"/>
              </a:rPr>
              <a:t>s</a:t>
            </a:r>
            <a:r>
              <a:rPr lang="en-US" sz="1600" dirty="0">
                <a:latin typeface="Source Sans 3" panose="020B0303030403020204" pitchFamily="34" charset="0"/>
              </a:rPr>
              <a:t>, so their comparisons are </a:t>
            </a:r>
            <a:r>
              <a:rPr lang="en-US" sz="1600" b="1" dirty="0">
                <a:solidFill>
                  <a:schemeClr val="accent1"/>
                </a:solidFill>
                <a:latin typeface="Source Sans 3" panose="020B0303030403020204" pitchFamily="34" charset="0"/>
              </a:rPr>
              <a:t>unsigned</a:t>
            </a:r>
            <a:r>
              <a:rPr lang="en-US" sz="1600" dirty="0">
                <a:latin typeface="Source Sans 3" panose="020B0303030403020204" pitchFamily="34" charset="0"/>
              </a:rPr>
              <a:t>.</a:t>
            </a:r>
          </a:p>
          <a:p>
            <a:pPr marL="285750" indent="-285750" algn="l">
              <a:buFont typeface="Arial" panose="020B0604020202020204" pitchFamily="34" charset="0"/>
              <a:buChar char="•"/>
            </a:pPr>
            <a:r>
              <a:rPr lang="en-US" sz="1600" dirty="0">
                <a:latin typeface="Source Sans 3" panose="020B0303030403020204" pitchFamily="34" charset="0"/>
              </a:rPr>
              <a:t>Note the </a:t>
            </a:r>
            <a:r>
              <a:rPr lang="en-US" sz="1600" b="1" dirty="0">
                <a:solidFill>
                  <a:schemeClr val="accent1"/>
                </a:solidFill>
                <a:latin typeface="Source Sans 3" panose="020B0303030403020204" pitchFamily="34" charset="0"/>
              </a:rPr>
              <a:t>immediate jump</a:t>
            </a:r>
            <a:r>
              <a:rPr lang="en-US" sz="1600" dirty="0">
                <a:latin typeface="Source Sans 3" panose="020B0303030403020204" pitchFamily="34" charset="0"/>
              </a:rPr>
              <a:t> to the </a:t>
            </a:r>
            <a:r>
              <a:rPr lang="en-US" sz="1600" b="1" dirty="0">
                <a:latin typeface="Source Code Pro" panose="020B0309030403020204" pitchFamily="34" charset="0"/>
                <a:ea typeface="Source Code Pro" panose="020B0309030403020204" pitchFamily="34" charset="0"/>
              </a:rPr>
              <a:t>.L8</a:t>
            </a:r>
            <a:r>
              <a:rPr lang="en-US" sz="1600" dirty="0">
                <a:latin typeface="Source Sans 3" panose="020B0303030403020204" pitchFamily="34" charset="0"/>
              </a:rPr>
              <a:t> label to evaluate the </a:t>
            </a:r>
            <a:r>
              <a:rPr lang="en-US" sz="1600" b="1" dirty="0">
                <a:latin typeface="Source Code Pro" panose="020B0309030403020204" pitchFamily="34" charset="0"/>
                <a:ea typeface="Source Code Pro" panose="020B0309030403020204" pitchFamily="34" charset="0"/>
              </a:rPr>
              <a:t>for</a:t>
            </a:r>
            <a:r>
              <a:rPr lang="en-US" sz="1600" dirty="0">
                <a:latin typeface="Source Sans 3" panose="020B0303030403020204" pitchFamily="34" charset="0"/>
              </a:rPr>
              <a:t> loop’s test. </a:t>
            </a:r>
            <a:br>
              <a:rPr lang="en-US" sz="1600" dirty="0">
                <a:latin typeface="Source Sans 3" panose="020B0303030403020204" pitchFamily="34" charset="0"/>
              </a:rPr>
            </a:br>
            <a:r>
              <a:rPr lang="en-US" sz="1600" b="1" dirty="0">
                <a:solidFill>
                  <a:srgbClr val="C00000"/>
                </a:solidFill>
                <a:latin typeface="Source Sans 3" panose="020B0303030403020204" pitchFamily="34" charset="0"/>
              </a:rPr>
              <a:t>Pro tip</a:t>
            </a:r>
            <a:r>
              <a:rPr lang="en-US" sz="1600" dirty="0">
                <a:latin typeface="Source Sans 3" panose="020B0303030403020204" pitchFamily="34" charset="0"/>
              </a:rPr>
              <a:t>: Compilers do this to keep the </a:t>
            </a:r>
            <a:r>
              <a:rPr lang="en-US" sz="1600" b="1" dirty="0">
                <a:solidFill>
                  <a:schemeClr val="accent1"/>
                </a:solidFill>
                <a:latin typeface="Source Sans 3" panose="020B0303030403020204" pitchFamily="34" charset="0"/>
              </a:rPr>
              <a:t>loop body small</a:t>
            </a:r>
            <a:r>
              <a:rPr lang="en-US" sz="1600" dirty="0">
                <a:latin typeface="Source Sans 3" panose="020B0303030403020204" pitchFamily="34" charset="0"/>
              </a:rPr>
              <a:t>.</a:t>
            </a:r>
          </a:p>
          <a:p>
            <a:pPr marL="285750" indent="-285750" algn="l">
              <a:buFont typeface="Arial" panose="020B0604020202020204" pitchFamily="34" charset="0"/>
              <a:buChar char="•"/>
            </a:pPr>
            <a:r>
              <a:rPr lang="en-US" sz="1600" dirty="0">
                <a:latin typeface="Source Sans 3" panose="020B0303030403020204" pitchFamily="34" charset="0"/>
              </a:rPr>
              <a:t>The </a:t>
            </a:r>
            <a:r>
              <a:rPr lang="en-US" sz="1600" b="1" dirty="0" err="1">
                <a:latin typeface="Source Code Pro" panose="020B0309030403020204" pitchFamily="34" charset="0"/>
                <a:ea typeface="Source Code Pro" panose="020B0309030403020204" pitchFamily="34" charset="0"/>
              </a:rPr>
              <a:t>cmp</a:t>
            </a:r>
            <a:r>
              <a:rPr lang="en-US" sz="1600" dirty="0">
                <a:latin typeface="Source Sans 3" panose="020B0303030403020204" pitchFamily="34" charset="0"/>
              </a:rPr>
              <a:t> and </a:t>
            </a:r>
            <a:r>
              <a:rPr lang="en-US" sz="1600" b="1" dirty="0" err="1">
                <a:latin typeface="Source Code Pro" panose="020B0309030403020204" pitchFamily="34" charset="0"/>
                <a:ea typeface="Source Code Pro" panose="020B0309030403020204" pitchFamily="34" charset="0"/>
              </a:rPr>
              <a:t>jb</a:t>
            </a:r>
            <a:r>
              <a:rPr lang="en-US" sz="1600" dirty="0">
                <a:latin typeface="Source Sans 3" panose="020B0303030403020204" pitchFamily="34" charset="0"/>
              </a:rPr>
              <a:t> team up to jump back to the </a:t>
            </a:r>
            <a:r>
              <a:rPr lang="en-US" sz="1600" b="1" dirty="0" err="1">
                <a:latin typeface="Source Code Pro" panose="020B0309030403020204" pitchFamily="34" charset="0"/>
                <a:ea typeface="Source Code Pro" panose="020B0309030403020204" pitchFamily="34" charset="0"/>
              </a:rPr>
              <a:t>addl</a:t>
            </a:r>
            <a:r>
              <a:rPr lang="en-US" sz="1600" dirty="0">
                <a:latin typeface="Source Sans 3" panose="020B0303030403020204" pitchFamily="34" charset="0"/>
              </a:rPr>
              <a:t> instruction when </a:t>
            </a:r>
            <a:r>
              <a:rPr lang="en-US" sz="1600" b="1" dirty="0" err="1">
                <a:latin typeface="Source Code Pro" panose="020B0309030403020204" pitchFamily="34" charset="0"/>
                <a:ea typeface="Source Code Pro" panose="020B0309030403020204" pitchFamily="34" charset="0"/>
              </a:rPr>
              <a:t>i</a:t>
            </a:r>
            <a:r>
              <a:rPr lang="en-US" sz="1600" dirty="0">
                <a:latin typeface="Source Sans 3" panose="020B0303030403020204" pitchFamily="34" charset="0"/>
              </a:rPr>
              <a:t> </a:t>
            </a:r>
            <a:r>
              <a:rPr lang="en-US" sz="1600" b="1" dirty="0">
                <a:solidFill>
                  <a:schemeClr val="accent1"/>
                </a:solidFill>
                <a:latin typeface="Source Sans 3" panose="020B0303030403020204" pitchFamily="34" charset="0"/>
              </a:rPr>
              <a:t>is less than</a:t>
            </a:r>
            <a:r>
              <a:rPr lang="en-US" sz="1600" dirty="0">
                <a:latin typeface="Source Sans 3" panose="020B0303030403020204" pitchFamily="34" charset="0"/>
              </a:rPr>
              <a:t>—or, in unsigned parlance, </a:t>
            </a:r>
            <a:r>
              <a:rPr lang="en-US" sz="1600" b="1" dirty="0">
                <a:solidFill>
                  <a:schemeClr val="accent1"/>
                </a:solidFill>
                <a:latin typeface="Source Sans 3" panose="020B0303030403020204" pitchFamily="34" charset="0"/>
              </a:rPr>
              <a:t>below</a:t>
            </a:r>
            <a:r>
              <a:rPr lang="en-US" sz="1600" dirty="0">
                <a:latin typeface="Source Sans 3" panose="020B0303030403020204" pitchFamily="34" charset="0"/>
              </a:rPr>
              <a:t>—</a:t>
            </a:r>
            <a:r>
              <a:rPr lang="en-US" sz="1600" b="1" dirty="0">
                <a:latin typeface="Source Code Pro" panose="020B0309030403020204" pitchFamily="34" charset="0"/>
                <a:ea typeface="Source Code Pro" panose="020B0309030403020204" pitchFamily="34" charset="0"/>
              </a:rPr>
              <a:t>n</a:t>
            </a:r>
            <a:r>
              <a:rPr lang="en-US" sz="1600" dirty="0">
                <a:latin typeface="Source Sans 3" panose="020B0303030403020204" pitchFamily="34" charset="0"/>
              </a:rPr>
              <a:t>.</a:t>
            </a:r>
          </a:p>
          <a:p>
            <a:pPr marL="285750" indent="-285750" algn="l">
              <a:buClr>
                <a:schemeClr val="tx1"/>
              </a:buClr>
              <a:buFont typeface="Arial" panose="020B0604020202020204" pitchFamily="34" charset="0"/>
              <a:buChar char="•"/>
            </a:pPr>
            <a:r>
              <a:rPr lang="en-US" sz="1600" b="1" dirty="0">
                <a:solidFill>
                  <a:schemeClr val="accent1"/>
                </a:solidFill>
                <a:latin typeface="Source Sans 3" panose="020B0303030403020204" pitchFamily="34" charset="0"/>
              </a:rPr>
              <a:t>Takeaway</a:t>
            </a:r>
            <a:r>
              <a:rPr lang="en-US" sz="1600" dirty="0">
                <a:latin typeface="Source Sans 3" panose="020B0303030403020204" pitchFamily="34" charset="0"/>
              </a:rPr>
              <a:t>: Loops in assembly amount to conditional jumps that </a:t>
            </a:r>
            <a:r>
              <a:rPr lang="en-US" sz="1600" b="1" dirty="0">
                <a:solidFill>
                  <a:schemeClr val="accent1"/>
                </a:solidFill>
                <a:latin typeface="Source Sans 3" panose="020B0303030403020204" pitchFamily="34" charset="0"/>
              </a:rPr>
              <a:t>hop backwards</a:t>
            </a:r>
            <a:r>
              <a:rPr lang="en-US" sz="1600" dirty="0">
                <a:latin typeface="Source Sans 3" panose="020B0303030403020204" pitchFamily="34" charset="0"/>
              </a:rPr>
              <a:t>.</a:t>
            </a:r>
          </a:p>
        </p:txBody>
      </p:sp>
      <p:sp>
        <p:nvSpPr>
          <p:cNvPr id="20" name="TextBox 19">
            <a:extLst>
              <a:ext uri="{FF2B5EF4-FFF2-40B4-BE49-F238E27FC236}">
                <a16:creationId xmlns:a16="http://schemas.microsoft.com/office/drawing/2014/main" id="{6B4F864A-97D3-C2D5-6693-51480062A5CE}"/>
              </a:ext>
            </a:extLst>
          </p:cNvPr>
          <p:cNvSpPr txBox="1"/>
          <p:nvPr/>
        </p:nvSpPr>
        <p:spPr>
          <a:xfrm>
            <a:off x="6858001" y="3886200"/>
            <a:ext cx="5069410" cy="1676400"/>
          </a:xfrm>
          <a:prstGeom prst="rect">
            <a:avLst/>
          </a:prstGeom>
          <a:noFill/>
          <a:ln>
            <a:solidFill>
              <a:schemeClr val="accent1"/>
            </a:solidFill>
            <a:prstDash val="lgDashDotDot"/>
          </a:ln>
        </p:spPr>
        <p:txBody>
          <a:bodyPr wrap="square" rtlCol="0">
            <a:spAutoFit/>
          </a:bodyPr>
          <a:lstStyle/>
          <a:p>
            <a:pPr algn="l"/>
            <a:endParaRPr lang="en-US" sz="2800" dirty="0" err="1">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70B0E246-0A4A-92F0-BEFB-87912AC87FF7}"/>
              </a:ext>
            </a:extLst>
          </p:cNvPr>
          <p:cNvSpPr txBox="1"/>
          <p:nvPr/>
        </p:nvSpPr>
        <p:spPr>
          <a:xfrm>
            <a:off x="11378055" y="5268607"/>
            <a:ext cx="526106" cy="307777"/>
          </a:xfrm>
          <a:prstGeom prst="rect">
            <a:avLst/>
          </a:prstGeom>
          <a:noFill/>
        </p:spPr>
        <p:txBody>
          <a:bodyPr wrap="none" rtlCol="0">
            <a:spAutoFit/>
          </a:bodyPr>
          <a:lstStyle/>
          <a:p>
            <a:pPr algn="ctr"/>
            <a:r>
              <a:rPr lang="en-US" sz="1400" i="1" dirty="0">
                <a:latin typeface="Source Sans 3" panose="020B0303030403020204" pitchFamily="34" charset="0"/>
                <a:cs typeface="Calibri" panose="020F0502020204030204" pitchFamily="34" charset="0"/>
              </a:rPr>
              <a:t>loop</a:t>
            </a:r>
          </a:p>
        </p:txBody>
      </p:sp>
      <p:pic>
        <p:nvPicPr>
          <p:cNvPr id="22" name="Picture 21">
            <a:extLst>
              <a:ext uri="{FF2B5EF4-FFF2-40B4-BE49-F238E27FC236}">
                <a16:creationId xmlns:a16="http://schemas.microsoft.com/office/drawing/2014/main" id="{839A5A23-49DB-7C02-0A9F-3A00ACEDDEA1}"/>
              </a:ext>
            </a:extLst>
          </p:cNvPr>
          <p:cNvPicPr>
            <a:picLocks noChangeAspect="1"/>
          </p:cNvPicPr>
          <p:nvPr/>
        </p:nvPicPr>
        <p:blipFill>
          <a:blip r:embed="rId4">
            <a:alphaModFix amt="47000"/>
          </a:blip>
          <a:stretch>
            <a:fillRect/>
          </a:stretch>
        </p:blipFill>
        <p:spPr>
          <a:xfrm rot="16200000">
            <a:off x="11138146" y="4382514"/>
            <a:ext cx="1041711" cy="561893"/>
          </a:xfrm>
          <a:prstGeom prst="rect">
            <a:avLst/>
          </a:prstGeom>
        </p:spPr>
      </p:pic>
    </p:spTree>
    <p:extLst>
      <p:ext uri="{BB962C8B-B14F-4D97-AF65-F5344CB8AC3E}">
        <p14:creationId xmlns:p14="http://schemas.microsoft.com/office/powerpoint/2010/main" val="2410093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dissolv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dissolve">
                                      <p:cBhvr>
                                        <p:cTn id="20" dur="500"/>
                                        <p:tgtEl>
                                          <p:spTgt spid="14"/>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dissolv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9">
                                            <p:txEl>
                                              <p:pRg st="0" end="0"/>
                                            </p:txEl>
                                          </p:spTgt>
                                        </p:tgtEl>
                                        <p:attrNameLst>
                                          <p:attrName>style.visibility</p:attrName>
                                        </p:attrNameLst>
                                      </p:cBhvr>
                                      <p:to>
                                        <p:strVal val="visible"/>
                                      </p:to>
                                    </p:set>
                                    <p:animEffect transition="in" filter="dissolve">
                                      <p:cBhvr>
                                        <p:cTn id="28" dur="500"/>
                                        <p:tgtEl>
                                          <p:spTgt spid="19">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19">
                                            <p:txEl>
                                              <p:pRg st="1" end="1"/>
                                            </p:txEl>
                                          </p:spTgt>
                                        </p:tgtEl>
                                        <p:attrNameLst>
                                          <p:attrName>style.visibility</p:attrName>
                                        </p:attrNameLst>
                                      </p:cBhvr>
                                      <p:to>
                                        <p:strVal val="visible"/>
                                      </p:to>
                                    </p:set>
                                    <p:animEffect transition="in" filter="dissolve">
                                      <p:cBhvr>
                                        <p:cTn id="33" dur="500"/>
                                        <p:tgtEl>
                                          <p:spTgt spid="19">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19">
                                            <p:txEl>
                                              <p:pRg st="2" end="2"/>
                                            </p:txEl>
                                          </p:spTgt>
                                        </p:tgtEl>
                                        <p:attrNameLst>
                                          <p:attrName>style.visibility</p:attrName>
                                        </p:attrNameLst>
                                      </p:cBhvr>
                                      <p:to>
                                        <p:strVal val="visible"/>
                                      </p:to>
                                    </p:set>
                                    <p:animEffect transition="in" filter="dissolve">
                                      <p:cBhvr>
                                        <p:cTn id="38" dur="500"/>
                                        <p:tgtEl>
                                          <p:spTgt spid="19">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19">
                                            <p:txEl>
                                              <p:pRg st="3" end="3"/>
                                            </p:txEl>
                                          </p:spTgt>
                                        </p:tgtEl>
                                        <p:attrNameLst>
                                          <p:attrName>style.visibility</p:attrName>
                                        </p:attrNameLst>
                                      </p:cBhvr>
                                      <p:to>
                                        <p:strVal val="visible"/>
                                      </p:to>
                                    </p:set>
                                    <p:animEffect transition="in" filter="dissolve">
                                      <p:cBhvr>
                                        <p:cTn id="43" dur="500"/>
                                        <p:tgtEl>
                                          <p:spTgt spid="19">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dissolve">
                                      <p:cBhvr>
                                        <p:cTn id="48" dur="500"/>
                                        <p:tgtEl>
                                          <p:spTgt spid="20"/>
                                        </p:tgtEl>
                                      </p:cBhvr>
                                    </p:animEffect>
                                  </p:childTnLst>
                                </p:cTn>
                              </p:par>
                              <p:par>
                                <p:cTn id="49" presetID="9" presetClass="entr" presetSubtype="0"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dissolve">
                                      <p:cBhvr>
                                        <p:cTn id="51" dur="500"/>
                                        <p:tgtEl>
                                          <p:spTgt spid="22"/>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dissolve">
                                      <p:cBhvr>
                                        <p:cTn id="54" dur="5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19">
                                            <p:txEl>
                                              <p:pRg st="4" end="4"/>
                                            </p:txEl>
                                          </p:spTgt>
                                        </p:tgtEl>
                                        <p:attrNameLst>
                                          <p:attrName>style.visibility</p:attrName>
                                        </p:attrNameLst>
                                      </p:cBhvr>
                                      <p:to>
                                        <p:strVal val="visible"/>
                                      </p:to>
                                    </p:set>
                                    <p:animEffect transition="in" filter="dissolve">
                                      <p:cBhvr>
                                        <p:cTn id="59" dur="50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4" grpId="0"/>
      <p:bldP spid="12" grpId="0" animBg="1"/>
      <p:bldP spid="16" grpId="0" animBg="1"/>
      <p:bldP spid="17" grpId="0"/>
      <p:bldP spid="20" grpId="0" animBg="1"/>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80810-C1F1-2688-353E-9A4DF24DB5D1}"/>
            </a:ext>
          </a:extLst>
        </p:cNvPr>
        <p:cNvGrpSpPr/>
        <p:nvPr/>
      </p:nvGrpSpPr>
      <p:grpSpPr>
        <a:xfrm>
          <a:off x="0" y="0"/>
          <a:ext cx="0" cy="0"/>
          <a:chOff x="0" y="0"/>
          <a:chExt cx="0" cy="0"/>
        </a:xfrm>
      </p:grpSpPr>
      <p:pic>
        <p:nvPicPr>
          <p:cNvPr id="1036" name="Picture 12" descr="JavaScript Loops Explained: For Loop, While Loop, Do...while Loop, and More">
            <a:extLst>
              <a:ext uri="{FF2B5EF4-FFF2-40B4-BE49-F238E27FC236}">
                <a16:creationId xmlns:a16="http://schemas.microsoft.com/office/drawing/2014/main" id="{21FB244C-0E40-3EC4-3995-F89C760D2722}"/>
              </a:ext>
            </a:extLst>
          </p:cNvPr>
          <p:cNvPicPr>
            <a:picLocks noChangeAspect="1" noChangeArrowheads="1"/>
          </p:cNvPicPr>
          <p:nvPr/>
        </p:nvPicPr>
        <p:blipFill>
          <a:blip r:embed="rId3">
            <a:alphaModFix amt="10000"/>
            <a:extLst>
              <a:ext uri="{28A0092B-C50C-407E-A947-70E740481C1C}">
                <a14:useLocalDpi xmlns:a14="http://schemas.microsoft.com/office/drawing/2010/main" val="0"/>
              </a:ext>
            </a:extLst>
          </a:blip>
          <a:srcRect/>
          <a:stretch>
            <a:fillRect/>
          </a:stretch>
        </p:blipFill>
        <p:spPr bwMode="auto">
          <a:xfrm>
            <a:off x="2448871" y="1339328"/>
            <a:ext cx="7048835" cy="5286626"/>
          </a:xfrm>
          <a:prstGeom prst="rect">
            <a:avLst/>
          </a:prstGeom>
          <a:noFill/>
          <a:effectLst>
            <a:softEdge rad="745655"/>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B5A84E1-20D1-5B17-DF7E-3142F0DABC9D}"/>
              </a:ext>
            </a:extLst>
          </p:cNvPr>
          <p:cNvSpPr>
            <a:spLocks noGrp="1"/>
          </p:cNvSpPr>
          <p:nvPr>
            <p:ph idx="1"/>
          </p:nvPr>
        </p:nvSpPr>
        <p:spPr/>
        <p:txBody>
          <a:bodyPr/>
          <a:lstStyle/>
          <a:p>
            <a:pPr marL="0" indent="0" algn="ctr">
              <a:buNone/>
            </a:pPr>
            <a:r>
              <a:rPr lang="en-US" dirty="0">
                <a:latin typeface="Source Sans 3" panose="020B0303030403020204" pitchFamily="34" charset="0"/>
              </a:rPr>
              <a:t>Let’s expand on that "Compilers do this to keep the </a:t>
            </a:r>
            <a:r>
              <a:rPr lang="en-US" b="1" dirty="0">
                <a:solidFill>
                  <a:schemeClr val="accent1"/>
                </a:solidFill>
                <a:latin typeface="Source Sans 3" panose="020B0303030403020204" pitchFamily="34" charset="0"/>
              </a:rPr>
              <a:t>loop body small</a:t>
            </a:r>
            <a:r>
              <a:rPr lang="en-US" dirty="0">
                <a:latin typeface="Source Sans 3" panose="020B0303030403020204" pitchFamily="34" charset="0"/>
              </a:rPr>
              <a:t>." </a:t>
            </a:r>
            <a:r>
              <a:rPr lang="en-US" b="1" dirty="0">
                <a:solidFill>
                  <a:srgbClr val="C00000"/>
                </a:solidFill>
                <a:latin typeface="Source Sans 3" panose="020B0303030403020204" pitchFamily="34" charset="0"/>
              </a:rPr>
              <a:t>pro tip</a:t>
            </a:r>
            <a:r>
              <a:rPr lang="en-US" dirty="0">
                <a:latin typeface="Source Sans 3" panose="020B0303030403020204" pitchFamily="34" charset="0"/>
              </a:rPr>
              <a:t> from the prior slide. Why </a:t>
            </a:r>
            <a:r>
              <a:rPr lang="en-US" b="1" dirty="0">
                <a:solidFill>
                  <a:schemeClr val="accent1"/>
                </a:solidFill>
                <a:latin typeface="Source Sans 3" panose="020B0303030403020204" pitchFamily="34" charset="0"/>
              </a:rPr>
              <a:t>emit</a:t>
            </a:r>
            <a:r>
              <a:rPr lang="en-US" b="1" dirty="0">
                <a:latin typeface="Source Sans 3" panose="020B0303030403020204" pitchFamily="34" charset="0"/>
              </a:rPr>
              <a:t> </a:t>
            </a:r>
            <a:r>
              <a:rPr lang="en-US" b="1" dirty="0">
                <a:solidFill>
                  <a:schemeClr val="accent1"/>
                </a:solidFill>
                <a:latin typeface="Source Sans 3" panose="020B0303030403020204" pitchFamily="34" charset="0"/>
              </a:rPr>
              <a:t>code</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that</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lunges forward</a:t>
            </a:r>
            <a:r>
              <a:rPr lang="en-US" dirty="0">
                <a:latin typeface="Source Sans 3" panose="020B0303030403020204" pitchFamily="34" charset="0"/>
              </a:rPr>
              <a:t> to evaluate a </a:t>
            </a:r>
            <a:r>
              <a:rPr lang="en-US" b="1" dirty="0">
                <a:latin typeface="Source Code Pro" panose="020B0309030403020204" pitchFamily="34" charset="0"/>
                <a:ea typeface="Source Code Pro" panose="020B0309030403020204" pitchFamily="34" charset="0"/>
              </a:rPr>
              <a:t>for</a:t>
            </a:r>
            <a:r>
              <a:rPr lang="en-US" dirty="0">
                <a:latin typeface="Source Sans 3" panose="020B0303030403020204" pitchFamily="34" charset="0"/>
              </a:rPr>
              <a:t> loop’s test for the very first time?</a:t>
            </a:r>
          </a:p>
          <a:p>
            <a:pPr marL="0" indent="0" algn="ctr">
              <a:buNone/>
            </a:pPr>
            <a:endParaRPr lang="en-US" sz="2400" i="1" dirty="0">
              <a:latin typeface="Source Sans 3" panose="020B0303030403020204" pitchFamily="34" charset="0"/>
            </a:endParaRPr>
          </a:p>
          <a:p>
            <a:pPr marL="0" indent="0" algn="ctr">
              <a:buNone/>
            </a:pPr>
            <a:endParaRPr lang="en-US" sz="2400" i="1" dirty="0">
              <a:latin typeface="Source Sans 3" panose="020B0303030403020204" pitchFamily="34" charset="0"/>
            </a:endParaRPr>
          </a:p>
          <a:p>
            <a:pPr marL="0" indent="0" algn="ctr">
              <a:buNone/>
            </a:pPr>
            <a:endParaRPr lang="en-US" sz="2400" i="1" dirty="0">
              <a:latin typeface="Source Sans 3" panose="020B0303030403020204" pitchFamily="34" charset="0"/>
            </a:endParaRPr>
          </a:p>
          <a:p>
            <a:pPr marL="0" indent="0" algn="ctr">
              <a:buNone/>
            </a:pPr>
            <a:endParaRPr lang="en-US" sz="2400" i="1" dirty="0">
              <a:latin typeface="Source Sans 3" panose="020B0303030403020204" pitchFamily="34" charset="0"/>
            </a:endParaRPr>
          </a:p>
          <a:p>
            <a:pPr marL="0" indent="0" algn="ctr">
              <a:buNone/>
            </a:pPr>
            <a:endParaRPr lang="en-US" sz="2400" i="1" dirty="0">
              <a:latin typeface="Source Sans 3" panose="020B0303030403020204" pitchFamily="34" charset="0"/>
            </a:endParaRPr>
          </a:p>
          <a:p>
            <a:pPr marL="0" indent="0" algn="ctr">
              <a:buNone/>
            </a:pPr>
            <a:endParaRPr lang="en-US" sz="2400" i="1" dirty="0">
              <a:latin typeface="Source Sans 3" panose="020B0303030403020204" pitchFamily="34" charset="0"/>
            </a:endParaRPr>
          </a:p>
          <a:p>
            <a:pPr marL="0" indent="0" algn="ctr">
              <a:buNone/>
            </a:pPr>
            <a:endParaRPr lang="en-US" sz="2400" i="1" dirty="0">
              <a:latin typeface="Source Sans 3" panose="020B0303030403020204" pitchFamily="34" charset="0"/>
            </a:endParaRPr>
          </a:p>
          <a:p>
            <a:pPr marL="0" indent="0" algn="ctr">
              <a:buNone/>
            </a:pPr>
            <a:endParaRPr lang="en-US" sz="2400" i="1" dirty="0">
              <a:latin typeface="Source Sans 3" panose="020B0303030403020204" pitchFamily="34" charset="0"/>
            </a:endParaRPr>
          </a:p>
          <a:p>
            <a:pPr marL="0" indent="0" algn="ctr">
              <a:buNone/>
            </a:pPr>
            <a:endParaRPr lang="en-US" sz="2400" i="1" dirty="0">
              <a:latin typeface="Source Sans 3" panose="020B0303030403020204" pitchFamily="34" charset="0"/>
            </a:endParaRPr>
          </a:p>
        </p:txBody>
      </p:sp>
      <p:sp>
        <p:nvSpPr>
          <p:cNvPr id="2" name="Title 1">
            <a:extLst>
              <a:ext uri="{FF2B5EF4-FFF2-40B4-BE49-F238E27FC236}">
                <a16:creationId xmlns:a16="http://schemas.microsoft.com/office/drawing/2014/main" id="{F2E2C35A-4309-C666-89C3-18506D3B15B8}"/>
              </a:ext>
            </a:extLst>
          </p:cNvPr>
          <p:cNvSpPr>
            <a:spLocks noGrp="1"/>
          </p:cNvSpPr>
          <p:nvPr>
            <p:ph type="title"/>
          </p:nvPr>
        </p:nvSpPr>
        <p:spPr/>
        <p:txBody>
          <a:bodyPr/>
          <a:lstStyle/>
          <a:p>
            <a:r>
              <a:rPr lang="en-US" dirty="0">
                <a:latin typeface="Source Sans 3" panose="020B0303030403020204" pitchFamily="34" charset="0"/>
              </a:rPr>
              <a:t>Dynamic Instruction Counts </a:t>
            </a:r>
          </a:p>
        </p:txBody>
      </p:sp>
      <p:sp>
        <p:nvSpPr>
          <p:cNvPr id="12" name="TextBox 11">
            <a:extLst>
              <a:ext uri="{FF2B5EF4-FFF2-40B4-BE49-F238E27FC236}">
                <a16:creationId xmlns:a16="http://schemas.microsoft.com/office/drawing/2014/main" id="{F6914E38-BE29-6513-5E55-F50CB2E3B02F}"/>
              </a:ext>
            </a:extLst>
          </p:cNvPr>
          <p:cNvSpPr txBox="1"/>
          <p:nvPr/>
        </p:nvSpPr>
        <p:spPr>
          <a:xfrm>
            <a:off x="2694294" y="2590800"/>
            <a:ext cx="3134671" cy="2677656"/>
          </a:xfrm>
          <a:prstGeom prst="rect">
            <a:avLst/>
          </a:prstGeom>
          <a:noFill/>
          <a:ln>
            <a:solidFill>
              <a:schemeClr val="accent1"/>
            </a:solidFill>
            <a:prstDash val="dash"/>
          </a:ln>
        </p:spPr>
        <p:txBody>
          <a:bodyPr wrap="square" rtlCol="0">
            <a:spAutoFit/>
          </a:bodyPr>
          <a:lstStyle/>
          <a:p>
            <a:pPr algn="l"/>
            <a:r>
              <a:rPr lang="en-US" sz="1400" dirty="0" err="1">
                <a:latin typeface="Source Code Pro" panose="020B0309030403020204" pitchFamily="34" charset="0"/>
                <a:ea typeface="Source Code Pro" panose="020B0309030403020204" pitchFamily="34" charset="0"/>
              </a:rPr>
              <a:t>sum_array</a:t>
            </a:r>
            <a:r>
              <a:rPr lang="en-US" sz="1400" dirty="0">
                <a:latin typeface="Source Code Pro" panose="020B0309030403020204" pitchFamily="34" charset="0"/>
                <a:ea typeface="Source Code Pro" panose="020B0309030403020204" pitchFamily="34" charset="0"/>
              </a:rPr>
              <a:t>:</a:t>
            </a:r>
          </a:p>
          <a:p>
            <a:pPr algn="l"/>
            <a:r>
              <a:rPr lang="en-US" sz="1400" dirty="0">
                <a:latin typeface="Source Code Pro" panose="020B0309030403020204" pitchFamily="34" charset="0"/>
                <a:ea typeface="Source Code Pro" panose="020B0309030403020204" pitchFamily="34" charset="0"/>
              </a:rPr>
              <a:t>   </a:t>
            </a:r>
            <a:r>
              <a:rPr lang="en-US" sz="1400" dirty="0" err="1">
                <a:solidFill>
                  <a:srgbClr val="FF9300"/>
                </a:solidFill>
                <a:latin typeface="Source Code Pro" panose="020B0309030403020204" pitchFamily="34" charset="0"/>
                <a:ea typeface="Source Code Pro" panose="020B0309030403020204" pitchFamily="34" charset="0"/>
              </a:rPr>
              <a:t>movq</a:t>
            </a:r>
            <a:r>
              <a:rPr lang="en-US" sz="1400" dirty="0">
                <a:solidFill>
                  <a:srgbClr val="FF9300"/>
                </a:solidFill>
                <a:latin typeface="Source Code Pro" panose="020B0309030403020204" pitchFamily="34" charset="0"/>
                <a:ea typeface="Source Code Pro" panose="020B0309030403020204" pitchFamily="34" charset="0"/>
              </a:rPr>
              <a:t> $0, %</a:t>
            </a:r>
            <a:r>
              <a:rPr lang="en-US" sz="1400" dirty="0" err="1">
                <a:solidFill>
                  <a:srgbClr val="FF9300"/>
                </a:solidFill>
                <a:latin typeface="Source Code Pro" panose="020B0309030403020204" pitchFamily="34" charset="0"/>
                <a:ea typeface="Source Code Pro" panose="020B0309030403020204" pitchFamily="34" charset="0"/>
              </a:rPr>
              <a:t>rax</a:t>
            </a:r>
            <a:endParaRPr lang="en-US" sz="1400" dirty="0">
              <a:solidFill>
                <a:srgbClr val="FF9300"/>
              </a:solidFill>
              <a:latin typeface="Source Code Pro" panose="020B0309030403020204" pitchFamily="34" charset="0"/>
              <a:ea typeface="Source Code Pro" panose="020B0309030403020204" pitchFamily="34" charset="0"/>
            </a:endParaRPr>
          </a:p>
          <a:p>
            <a:pPr algn="l"/>
            <a:r>
              <a:rPr lang="en-US" sz="1400" dirty="0">
                <a:latin typeface="Source Code Pro" panose="020B0309030403020204" pitchFamily="34" charset="0"/>
                <a:ea typeface="Source Code Pro" panose="020B0309030403020204" pitchFamily="34" charset="0"/>
              </a:rPr>
              <a:t>   </a:t>
            </a:r>
            <a:r>
              <a:rPr lang="en-US" sz="1400" dirty="0" err="1">
                <a:solidFill>
                  <a:schemeClr val="accent5">
                    <a:lumMod val="75000"/>
                  </a:schemeClr>
                </a:solidFill>
                <a:latin typeface="Source Code Pro" panose="020B0309030403020204" pitchFamily="34" charset="0"/>
                <a:ea typeface="Source Code Pro" panose="020B0309030403020204" pitchFamily="34" charset="0"/>
              </a:rPr>
              <a:t>movl</a:t>
            </a:r>
            <a:r>
              <a:rPr lang="en-US" sz="1400" dirty="0">
                <a:solidFill>
                  <a:schemeClr val="accent5">
                    <a:lumMod val="75000"/>
                  </a:schemeClr>
                </a:solidFill>
                <a:latin typeface="Source Code Pro" panose="020B0309030403020204" pitchFamily="34" charset="0"/>
                <a:ea typeface="Source Code Pro" panose="020B0309030403020204" pitchFamily="34" charset="0"/>
              </a:rPr>
              <a:t> $0, %</a:t>
            </a:r>
            <a:r>
              <a:rPr lang="en-US" sz="1400" dirty="0" err="1">
                <a:solidFill>
                  <a:schemeClr val="accent5">
                    <a:lumMod val="75000"/>
                  </a:schemeClr>
                </a:solidFill>
                <a:latin typeface="Source Code Pro" panose="020B0309030403020204" pitchFamily="34" charset="0"/>
                <a:ea typeface="Source Code Pro" panose="020B0309030403020204" pitchFamily="34" charset="0"/>
              </a:rPr>
              <a:t>edx</a:t>
            </a:r>
            <a:endParaRPr lang="en-US" sz="1400" dirty="0">
              <a:solidFill>
                <a:schemeClr val="accent5">
                  <a:lumMod val="75000"/>
                </a:schemeClr>
              </a:solidFill>
              <a:latin typeface="Source Code Pro" panose="020B0309030403020204" pitchFamily="34" charset="0"/>
              <a:ea typeface="Source Code Pro" panose="020B0309030403020204" pitchFamily="34" charset="0"/>
            </a:endParaRPr>
          </a:p>
          <a:p>
            <a:pPr algn="l"/>
            <a:r>
              <a:rPr lang="en-US" sz="1400" dirty="0">
                <a:latin typeface="Source Code Pro" panose="020B0309030403020204" pitchFamily="34" charset="0"/>
                <a:ea typeface="Source Code Pro" panose="020B0309030403020204" pitchFamily="34" charset="0"/>
              </a:rPr>
              <a:t>   </a:t>
            </a:r>
            <a:r>
              <a:rPr lang="en-US" sz="1400" dirty="0" err="1">
                <a:solidFill>
                  <a:schemeClr val="accent1">
                    <a:lumMod val="50000"/>
                  </a:schemeClr>
                </a:solidFill>
                <a:latin typeface="Source Code Pro" panose="020B0309030403020204" pitchFamily="34" charset="0"/>
                <a:ea typeface="Source Code Pro" panose="020B0309030403020204" pitchFamily="34" charset="0"/>
              </a:rPr>
              <a:t>jmp</a:t>
            </a:r>
            <a:r>
              <a:rPr lang="en-US" sz="1400" dirty="0">
                <a:solidFill>
                  <a:schemeClr val="accent1">
                    <a:lumMod val="50000"/>
                  </a:schemeClr>
                </a:solidFill>
                <a:latin typeface="Source Code Pro" panose="020B0309030403020204" pitchFamily="34" charset="0"/>
                <a:ea typeface="Source Code Pro" panose="020B0309030403020204" pitchFamily="34" charset="0"/>
              </a:rPr>
              <a:t> .L8</a:t>
            </a:r>
          </a:p>
          <a:p>
            <a:pPr algn="l"/>
            <a:r>
              <a:rPr lang="en-US" sz="1400" dirty="0">
                <a:latin typeface="Source Code Pro" panose="020B0309030403020204" pitchFamily="34" charset="0"/>
                <a:ea typeface="Source Code Pro" panose="020B0309030403020204" pitchFamily="34" charset="0"/>
              </a:rPr>
              <a:t>.L9:</a:t>
            </a:r>
          </a:p>
          <a:p>
            <a:pPr algn="l"/>
            <a:r>
              <a:rPr lang="en-US" sz="1400" dirty="0">
                <a:latin typeface="Source Code Pro" panose="020B0309030403020204" pitchFamily="34" charset="0"/>
                <a:ea typeface="Source Code Pro" panose="020B0309030403020204" pitchFamily="34" charset="0"/>
              </a:rPr>
              <a:t>   </a:t>
            </a:r>
            <a:r>
              <a:rPr lang="en-US" sz="1400" dirty="0" err="1">
                <a:solidFill>
                  <a:srgbClr val="942092"/>
                </a:solidFill>
                <a:latin typeface="Source Code Pro" panose="020B0309030403020204" pitchFamily="34" charset="0"/>
                <a:ea typeface="Source Code Pro" panose="020B0309030403020204" pitchFamily="34" charset="0"/>
              </a:rPr>
              <a:t>addl</a:t>
            </a:r>
            <a:r>
              <a:rPr lang="en-US" sz="1400" dirty="0">
                <a:solidFill>
                  <a:srgbClr val="942092"/>
                </a:solidFill>
                <a:latin typeface="Source Code Pro" panose="020B0309030403020204" pitchFamily="34" charset="0"/>
                <a:ea typeface="Source Code Pro" panose="020B0309030403020204" pitchFamily="34" charset="0"/>
              </a:rPr>
              <a:t> (%rdi,%rax,4), %</a:t>
            </a:r>
            <a:r>
              <a:rPr lang="en-US" sz="1400" dirty="0" err="1">
                <a:solidFill>
                  <a:srgbClr val="942092"/>
                </a:solidFill>
                <a:latin typeface="Source Code Pro" panose="020B0309030403020204" pitchFamily="34" charset="0"/>
                <a:ea typeface="Source Code Pro" panose="020B0309030403020204" pitchFamily="34" charset="0"/>
              </a:rPr>
              <a:t>edx</a:t>
            </a:r>
            <a:endParaRPr lang="en-US" sz="1400" dirty="0">
              <a:solidFill>
                <a:srgbClr val="942092"/>
              </a:solidFill>
              <a:latin typeface="Source Code Pro" panose="020B0309030403020204" pitchFamily="34" charset="0"/>
              <a:ea typeface="Source Code Pro" panose="020B0309030403020204" pitchFamily="34" charset="0"/>
            </a:endParaRPr>
          </a:p>
          <a:p>
            <a:pPr algn="l"/>
            <a:r>
              <a:rPr lang="en-US" sz="1400" dirty="0">
                <a:latin typeface="Source Code Pro" panose="020B0309030403020204" pitchFamily="34" charset="0"/>
                <a:ea typeface="Source Code Pro" panose="020B0309030403020204" pitchFamily="34" charset="0"/>
              </a:rPr>
              <a:t>   </a:t>
            </a:r>
            <a:r>
              <a:rPr lang="en-US" sz="1400" dirty="0" err="1">
                <a:solidFill>
                  <a:srgbClr val="008000"/>
                </a:solidFill>
                <a:latin typeface="Source Code Pro" panose="020B0309030403020204" pitchFamily="34" charset="0"/>
                <a:ea typeface="Source Code Pro" panose="020B0309030403020204" pitchFamily="34" charset="0"/>
              </a:rPr>
              <a:t>addq</a:t>
            </a:r>
            <a:r>
              <a:rPr lang="en-US" sz="1400" dirty="0">
                <a:solidFill>
                  <a:srgbClr val="008000"/>
                </a:solidFill>
                <a:latin typeface="Source Code Pro" panose="020B0309030403020204" pitchFamily="34" charset="0"/>
                <a:ea typeface="Source Code Pro" panose="020B0309030403020204" pitchFamily="34" charset="0"/>
              </a:rPr>
              <a:t> $1, %</a:t>
            </a:r>
            <a:r>
              <a:rPr lang="en-US" sz="1400" dirty="0" err="1">
                <a:solidFill>
                  <a:srgbClr val="008000"/>
                </a:solidFill>
                <a:latin typeface="Source Code Pro" panose="020B0309030403020204" pitchFamily="34" charset="0"/>
                <a:ea typeface="Source Code Pro" panose="020B0309030403020204" pitchFamily="34" charset="0"/>
              </a:rPr>
              <a:t>rax</a:t>
            </a:r>
            <a:endParaRPr lang="en-US" sz="1400" dirty="0">
              <a:solidFill>
                <a:srgbClr val="008000"/>
              </a:solidFill>
              <a:latin typeface="Source Code Pro" panose="020B0309030403020204" pitchFamily="34" charset="0"/>
              <a:ea typeface="Source Code Pro" panose="020B0309030403020204" pitchFamily="34" charset="0"/>
            </a:endParaRPr>
          </a:p>
          <a:p>
            <a:pPr algn="l"/>
            <a:r>
              <a:rPr lang="en-US" sz="1400" dirty="0">
                <a:latin typeface="Source Code Pro" panose="020B0309030403020204" pitchFamily="34" charset="0"/>
                <a:ea typeface="Source Code Pro" panose="020B0309030403020204" pitchFamily="34" charset="0"/>
              </a:rPr>
              <a:t>.L8:</a:t>
            </a:r>
          </a:p>
          <a:p>
            <a:pPr algn="l"/>
            <a:r>
              <a:rPr lang="en-US" sz="1400" dirty="0">
                <a:solidFill>
                  <a:schemeClr val="accent1">
                    <a:lumMod val="50000"/>
                  </a:schemeClr>
                </a:solidFill>
                <a:latin typeface="Source Code Pro" panose="020B0309030403020204" pitchFamily="34" charset="0"/>
                <a:ea typeface="Source Code Pro" panose="020B0309030403020204" pitchFamily="34" charset="0"/>
              </a:rPr>
              <a:t>   </a:t>
            </a:r>
            <a:r>
              <a:rPr lang="en-US" sz="1400" dirty="0" err="1">
                <a:solidFill>
                  <a:schemeClr val="accent1">
                    <a:lumMod val="50000"/>
                  </a:schemeClr>
                </a:solidFill>
                <a:latin typeface="Source Code Pro" panose="020B0309030403020204" pitchFamily="34" charset="0"/>
                <a:ea typeface="Source Code Pro" panose="020B0309030403020204" pitchFamily="34" charset="0"/>
              </a:rPr>
              <a:t>cmpq</a:t>
            </a:r>
            <a:r>
              <a:rPr lang="en-US" sz="1400" dirty="0">
                <a:solidFill>
                  <a:schemeClr val="accent1">
                    <a:lumMod val="50000"/>
                  </a:schemeClr>
                </a:solidFill>
                <a:latin typeface="Source Code Pro" panose="020B0309030403020204" pitchFamily="34" charset="0"/>
                <a:ea typeface="Source Code Pro" panose="020B0309030403020204" pitchFamily="34" charset="0"/>
              </a:rPr>
              <a:t> %</a:t>
            </a:r>
            <a:r>
              <a:rPr lang="en-US" sz="1400" dirty="0" err="1">
                <a:solidFill>
                  <a:schemeClr val="accent1">
                    <a:lumMod val="50000"/>
                  </a:schemeClr>
                </a:solidFill>
                <a:latin typeface="Source Code Pro" panose="020B0309030403020204" pitchFamily="34" charset="0"/>
                <a:ea typeface="Source Code Pro" panose="020B0309030403020204" pitchFamily="34" charset="0"/>
              </a:rPr>
              <a:t>rsi</a:t>
            </a:r>
            <a:r>
              <a:rPr lang="en-US" sz="1400" dirty="0">
                <a:solidFill>
                  <a:schemeClr val="accent1">
                    <a:lumMod val="50000"/>
                  </a:schemeClr>
                </a:solidFill>
                <a:latin typeface="Source Code Pro" panose="020B0309030403020204" pitchFamily="34" charset="0"/>
                <a:ea typeface="Source Code Pro" panose="020B0309030403020204" pitchFamily="34" charset="0"/>
              </a:rPr>
              <a:t>, %</a:t>
            </a:r>
            <a:r>
              <a:rPr lang="en-US" sz="1400" dirty="0" err="1">
                <a:solidFill>
                  <a:schemeClr val="accent1">
                    <a:lumMod val="50000"/>
                  </a:schemeClr>
                </a:solidFill>
                <a:latin typeface="Source Code Pro" panose="020B0309030403020204" pitchFamily="34" charset="0"/>
                <a:ea typeface="Source Code Pro" panose="020B0309030403020204" pitchFamily="34" charset="0"/>
              </a:rPr>
              <a:t>rax</a:t>
            </a:r>
            <a:endParaRPr lang="en-US" sz="1400" dirty="0">
              <a:solidFill>
                <a:schemeClr val="accent1">
                  <a:lumMod val="50000"/>
                </a:schemeClr>
              </a:solidFill>
              <a:latin typeface="Source Code Pro" panose="020B0309030403020204" pitchFamily="34" charset="0"/>
              <a:ea typeface="Source Code Pro" panose="020B0309030403020204" pitchFamily="34" charset="0"/>
            </a:endParaRPr>
          </a:p>
          <a:p>
            <a:pPr algn="l"/>
            <a:r>
              <a:rPr lang="en-US" sz="1400" dirty="0">
                <a:solidFill>
                  <a:schemeClr val="accent1">
                    <a:lumMod val="50000"/>
                  </a:schemeClr>
                </a:solidFill>
                <a:latin typeface="Source Code Pro" panose="020B0309030403020204" pitchFamily="34" charset="0"/>
                <a:ea typeface="Source Code Pro" panose="020B0309030403020204" pitchFamily="34" charset="0"/>
              </a:rPr>
              <a:t>   </a:t>
            </a:r>
            <a:r>
              <a:rPr lang="en-US" sz="1400" dirty="0" err="1">
                <a:solidFill>
                  <a:schemeClr val="accent1">
                    <a:lumMod val="50000"/>
                  </a:schemeClr>
                </a:solidFill>
                <a:latin typeface="Source Code Pro" panose="020B0309030403020204" pitchFamily="34" charset="0"/>
                <a:ea typeface="Source Code Pro" panose="020B0309030403020204" pitchFamily="34" charset="0"/>
              </a:rPr>
              <a:t>jb</a:t>
            </a:r>
            <a:r>
              <a:rPr lang="en-US" sz="1400" dirty="0">
                <a:solidFill>
                  <a:schemeClr val="accent1">
                    <a:lumMod val="50000"/>
                  </a:schemeClr>
                </a:solidFill>
                <a:latin typeface="Source Code Pro" panose="020B0309030403020204" pitchFamily="34" charset="0"/>
                <a:ea typeface="Source Code Pro" panose="020B0309030403020204" pitchFamily="34" charset="0"/>
              </a:rPr>
              <a:t> .L9</a:t>
            </a:r>
          </a:p>
          <a:p>
            <a:pPr algn="l"/>
            <a:r>
              <a:rPr lang="en-US" sz="1400" dirty="0">
                <a:latin typeface="Source Code Pro" panose="020B0309030403020204" pitchFamily="34" charset="0"/>
                <a:ea typeface="Source Code Pro" panose="020B0309030403020204" pitchFamily="34" charset="0"/>
              </a:rPr>
              <a:t>   </a:t>
            </a:r>
            <a:r>
              <a:rPr lang="en-US" sz="1400" dirty="0" err="1">
                <a:solidFill>
                  <a:srgbClr val="C00000"/>
                </a:solidFill>
                <a:latin typeface="Source Code Pro" panose="020B0309030403020204" pitchFamily="34" charset="0"/>
                <a:ea typeface="Source Code Pro" panose="020B0309030403020204" pitchFamily="34" charset="0"/>
              </a:rPr>
              <a:t>movl</a:t>
            </a:r>
            <a:r>
              <a:rPr lang="en-US" sz="1400" dirty="0">
                <a:solidFill>
                  <a:srgbClr val="C00000"/>
                </a:solidFill>
                <a:latin typeface="Source Code Pro" panose="020B0309030403020204" pitchFamily="34" charset="0"/>
                <a:ea typeface="Source Code Pro" panose="020B0309030403020204" pitchFamily="34" charset="0"/>
              </a:rPr>
              <a:t> %</a:t>
            </a:r>
            <a:r>
              <a:rPr lang="en-US" sz="1400" dirty="0" err="1">
                <a:solidFill>
                  <a:srgbClr val="C00000"/>
                </a:solidFill>
                <a:latin typeface="Source Code Pro" panose="020B0309030403020204" pitchFamily="34" charset="0"/>
                <a:ea typeface="Source Code Pro" panose="020B0309030403020204" pitchFamily="34" charset="0"/>
              </a:rPr>
              <a:t>edx</a:t>
            </a:r>
            <a:r>
              <a:rPr lang="en-US" sz="1400" dirty="0">
                <a:solidFill>
                  <a:srgbClr val="C00000"/>
                </a:solidFill>
                <a:latin typeface="Source Code Pro" panose="020B0309030403020204" pitchFamily="34" charset="0"/>
                <a:ea typeface="Source Code Pro" panose="020B0309030403020204" pitchFamily="34" charset="0"/>
              </a:rPr>
              <a:t>, %</a:t>
            </a:r>
            <a:r>
              <a:rPr lang="en-US" sz="1400" dirty="0" err="1">
                <a:solidFill>
                  <a:srgbClr val="C00000"/>
                </a:solidFill>
                <a:latin typeface="Source Code Pro" panose="020B0309030403020204" pitchFamily="34" charset="0"/>
                <a:ea typeface="Source Code Pro" panose="020B0309030403020204" pitchFamily="34" charset="0"/>
              </a:rPr>
              <a:t>eax</a:t>
            </a:r>
            <a:endParaRPr lang="en-US" sz="1400" dirty="0">
              <a:solidFill>
                <a:srgbClr val="C00000"/>
              </a:solidFill>
              <a:latin typeface="Source Code Pro" panose="020B0309030403020204" pitchFamily="34" charset="0"/>
              <a:ea typeface="Source Code Pro" panose="020B0309030403020204" pitchFamily="34" charset="0"/>
            </a:endParaRPr>
          </a:p>
          <a:p>
            <a:pPr algn="l"/>
            <a:r>
              <a:rPr lang="en-US" sz="1400" dirty="0">
                <a:latin typeface="Source Code Pro" panose="020B0309030403020204" pitchFamily="34" charset="0"/>
                <a:ea typeface="Source Code Pro" panose="020B0309030403020204" pitchFamily="34" charset="0"/>
              </a:rPr>
              <a:t>   </a:t>
            </a:r>
            <a:r>
              <a:rPr lang="en-US" sz="1400" dirty="0">
                <a:solidFill>
                  <a:srgbClr val="C00000"/>
                </a:solidFill>
                <a:latin typeface="Source Code Pro" panose="020B0309030403020204" pitchFamily="34" charset="0"/>
                <a:ea typeface="Source Code Pro" panose="020B0309030403020204" pitchFamily="34" charset="0"/>
              </a:rPr>
              <a:t>ret</a:t>
            </a:r>
          </a:p>
        </p:txBody>
      </p:sp>
      <p:sp>
        <p:nvSpPr>
          <p:cNvPr id="4" name="TextBox 3">
            <a:extLst>
              <a:ext uri="{FF2B5EF4-FFF2-40B4-BE49-F238E27FC236}">
                <a16:creationId xmlns:a16="http://schemas.microsoft.com/office/drawing/2014/main" id="{E09C89B9-C7B1-E103-CABB-E0F9AF165450}"/>
              </a:ext>
            </a:extLst>
          </p:cNvPr>
          <p:cNvSpPr txBox="1"/>
          <p:nvPr/>
        </p:nvSpPr>
        <p:spPr>
          <a:xfrm>
            <a:off x="6096000" y="2590800"/>
            <a:ext cx="3134671" cy="2677656"/>
          </a:xfrm>
          <a:prstGeom prst="rect">
            <a:avLst/>
          </a:prstGeom>
          <a:noFill/>
          <a:ln>
            <a:solidFill>
              <a:schemeClr val="accent1"/>
            </a:solidFill>
            <a:prstDash val="dash"/>
          </a:ln>
        </p:spPr>
        <p:txBody>
          <a:bodyPr wrap="square" rtlCol="0">
            <a:spAutoFit/>
          </a:bodyPr>
          <a:lstStyle/>
          <a:p>
            <a:pPr algn="l"/>
            <a:r>
              <a:rPr lang="en-US" sz="1400" dirty="0" err="1">
                <a:latin typeface="Source Code Pro" panose="020B0309030403020204" pitchFamily="34" charset="0"/>
                <a:ea typeface="Source Code Pro" panose="020B0309030403020204" pitchFamily="34" charset="0"/>
              </a:rPr>
              <a:t>sum_array</a:t>
            </a:r>
            <a:r>
              <a:rPr lang="en-US" sz="1400" dirty="0">
                <a:latin typeface="Source Code Pro" panose="020B0309030403020204" pitchFamily="34" charset="0"/>
                <a:ea typeface="Source Code Pro" panose="020B0309030403020204" pitchFamily="34" charset="0"/>
              </a:rPr>
              <a:t>:</a:t>
            </a:r>
          </a:p>
          <a:p>
            <a:pPr algn="l"/>
            <a:r>
              <a:rPr lang="en-US" sz="1400" dirty="0">
                <a:latin typeface="Source Code Pro" panose="020B0309030403020204" pitchFamily="34" charset="0"/>
                <a:ea typeface="Source Code Pro" panose="020B0309030403020204" pitchFamily="34" charset="0"/>
              </a:rPr>
              <a:t>   </a:t>
            </a:r>
            <a:r>
              <a:rPr lang="en-US" sz="1400" dirty="0" err="1">
                <a:solidFill>
                  <a:srgbClr val="FF9300"/>
                </a:solidFill>
                <a:latin typeface="Source Code Pro" panose="020B0309030403020204" pitchFamily="34" charset="0"/>
                <a:ea typeface="Source Code Pro" panose="020B0309030403020204" pitchFamily="34" charset="0"/>
              </a:rPr>
              <a:t>movq</a:t>
            </a:r>
            <a:r>
              <a:rPr lang="en-US" sz="1400" dirty="0">
                <a:solidFill>
                  <a:srgbClr val="FF9300"/>
                </a:solidFill>
                <a:latin typeface="Source Code Pro" panose="020B0309030403020204" pitchFamily="34" charset="0"/>
                <a:ea typeface="Source Code Pro" panose="020B0309030403020204" pitchFamily="34" charset="0"/>
              </a:rPr>
              <a:t> $0, %</a:t>
            </a:r>
            <a:r>
              <a:rPr lang="en-US" sz="1400" dirty="0" err="1">
                <a:solidFill>
                  <a:srgbClr val="FF9300"/>
                </a:solidFill>
                <a:latin typeface="Source Code Pro" panose="020B0309030403020204" pitchFamily="34" charset="0"/>
                <a:ea typeface="Source Code Pro" panose="020B0309030403020204" pitchFamily="34" charset="0"/>
              </a:rPr>
              <a:t>rax</a:t>
            </a:r>
            <a:endParaRPr lang="en-US" sz="1400" dirty="0">
              <a:solidFill>
                <a:srgbClr val="FF9300"/>
              </a:solidFill>
              <a:latin typeface="Source Code Pro" panose="020B0309030403020204" pitchFamily="34" charset="0"/>
              <a:ea typeface="Source Code Pro" panose="020B0309030403020204" pitchFamily="34" charset="0"/>
            </a:endParaRPr>
          </a:p>
          <a:p>
            <a:pPr algn="l"/>
            <a:r>
              <a:rPr lang="en-US" sz="1400" dirty="0">
                <a:latin typeface="Source Code Pro" panose="020B0309030403020204" pitchFamily="34" charset="0"/>
                <a:ea typeface="Source Code Pro" panose="020B0309030403020204" pitchFamily="34" charset="0"/>
              </a:rPr>
              <a:t>   </a:t>
            </a:r>
            <a:r>
              <a:rPr lang="en-US" sz="1400" dirty="0" err="1">
                <a:solidFill>
                  <a:schemeClr val="accent5">
                    <a:lumMod val="75000"/>
                  </a:schemeClr>
                </a:solidFill>
                <a:latin typeface="Source Code Pro" panose="020B0309030403020204" pitchFamily="34" charset="0"/>
                <a:ea typeface="Source Code Pro" panose="020B0309030403020204" pitchFamily="34" charset="0"/>
              </a:rPr>
              <a:t>movl</a:t>
            </a:r>
            <a:r>
              <a:rPr lang="en-US" sz="1400" dirty="0">
                <a:solidFill>
                  <a:schemeClr val="accent5">
                    <a:lumMod val="75000"/>
                  </a:schemeClr>
                </a:solidFill>
                <a:latin typeface="Source Code Pro" panose="020B0309030403020204" pitchFamily="34" charset="0"/>
                <a:ea typeface="Source Code Pro" panose="020B0309030403020204" pitchFamily="34" charset="0"/>
              </a:rPr>
              <a:t> $0, %</a:t>
            </a:r>
            <a:r>
              <a:rPr lang="en-US" sz="1400" dirty="0" err="1">
                <a:solidFill>
                  <a:schemeClr val="accent5">
                    <a:lumMod val="75000"/>
                  </a:schemeClr>
                </a:solidFill>
                <a:latin typeface="Source Code Pro" panose="020B0309030403020204" pitchFamily="34" charset="0"/>
                <a:ea typeface="Source Code Pro" panose="020B0309030403020204" pitchFamily="34" charset="0"/>
              </a:rPr>
              <a:t>edx</a:t>
            </a:r>
            <a:br>
              <a:rPr lang="en-US" sz="1400" dirty="0">
                <a:solidFill>
                  <a:schemeClr val="accent5">
                    <a:lumMod val="75000"/>
                  </a:schemeClr>
                </a:solidFill>
                <a:latin typeface="Source Code Pro" panose="020B0309030403020204" pitchFamily="34" charset="0"/>
                <a:ea typeface="Source Code Pro" panose="020B0309030403020204" pitchFamily="34" charset="0"/>
              </a:rPr>
            </a:br>
            <a:r>
              <a:rPr lang="en-US" sz="1400" dirty="0">
                <a:latin typeface="Source Code Pro" panose="020B0309030403020204" pitchFamily="34" charset="0"/>
                <a:ea typeface="Source Code Pro" panose="020B0309030403020204" pitchFamily="34" charset="0"/>
              </a:rPr>
              <a:t>.L11:</a:t>
            </a:r>
          </a:p>
          <a:p>
            <a:pPr algn="l"/>
            <a:r>
              <a:rPr lang="en-US" sz="1400" dirty="0">
                <a:solidFill>
                  <a:schemeClr val="accent5">
                    <a:lumMod val="75000"/>
                  </a:schemeClr>
                </a:solidFill>
                <a:latin typeface="Source Code Pro" panose="020B0309030403020204" pitchFamily="34" charset="0"/>
                <a:ea typeface="Source Code Pro" panose="020B0309030403020204" pitchFamily="34" charset="0"/>
              </a:rPr>
              <a:t>   </a:t>
            </a:r>
            <a:r>
              <a:rPr lang="en-US" sz="1400" dirty="0" err="1">
                <a:solidFill>
                  <a:schemeClr val="accent1">
                    <a:lumMod val="50000"/>
                  </a:schemeClr>
                </a:solidFill>
                <a:latin typeface="Source Code Pro" panose="020B0309030403020204" pitchFamily="34" charset="0"/>
                <a:ea typeface="Source Code Pro" panose="020B0309030403020204" pitchFamily="34" charset="0"/>
              </a:rPr>
              <a:t>cmpq</a:t>
            </a:r>
            <a:r>
              <a:rPr lang="en-US" sz="1400" dirty="0">
                <a:solidFill>
                  <a:schemeClr val="accent1">
                    <a:lumMod val="50000"/>
                  </a:schemeClr>
                </a:solidFill>
                <a:latin typeface="Source Code Pro" panose="020B0309030403020204" pitchFamily="34" charset="0"/>
                <a:ea typeface="Source Code Pro" panose="020B0309030403020204" pitchFamily="34" charset="0"/>
              </a:rPr>
              <a:t> %</a:t>
            </a:r>
            <a:r>
              <a:rPr lang="en-US" sz="1400" dirty="0" err="1">
                <a:solidFill>
                  <a:schemeClr val="accent1">
                    <a:lumMod val="50000"/>
                  </a:schemeClr>
                </a:solidFill>
                <a:latin typeface="Source Code Pro" panose="020B0309030403020204" pitchFamily="34" charset="0"/>
                <a:ea typeface="Source Code Pro" panose="020B0309030403020204" pitchFamily="34" charset="0"/>
              </a:rPr>
              <a:t>rsi</a:t>
            </a:r>
            <a:r>
              <a:rPr lang="en-US" sz="1400" dirty="0">
                <a:solidFill>
                  <a:schemeClr val="accent1">
                    <a:lumMod val="50000"/>
                  </a:schemeClr>
                </a:solidFill>
                <a:latin typeface="Source Code Pro" panose="020B0309030403020204" pitchFamily="34" charset="0"/>
                <a:ea typeface="Source Code Pro" panose="020B0309030403020204" pitchFamily="34" charset="0"/>
              </a:rPr>
              <a:t>, %</a:t>
            </a:r>
            <a:r>
              <a:rPr lang="en-US" sz="1400" dirty="0" err="1">
                <a:solidFill>
                  <a:schemeClr val="accent1">
                    <a:lumMod val="50000"/>
                  </a:schemeClr>
                </a:solidFill>
                <a:latin typeface="Source Code Pro" panose="020B0309030403020204" pitchFamily="34" charset="0"/>
                <a:ea typeface="Source Code Pro" panose="020B0309030403020204" pitchFamily="34" charset="0"/>
              </a:rPr>
              <a:t>rax</a:t>
            </a:r>
            <a:endParaRPr lang="en-US" sz="1400" dirty="0">
              <a:solidFill>
                <a:schemeClr val="accent1">
                  <a:lumMod val="50000"/>
                </a:schemeClr>
              </a:solidFill>
              <a:latin typeface="Source Code Pro" panose="020B0309030403020204" pitchFamily="34" charset="0"/>
              <a:ea typeface="Source Code Pro" panose="020B0309030403020204" pitchFamily="34" charset="0"/>
            </a:endParaRPr>
          </a:p>
          <a:p>
            <a:pPr algn="l"/>
            <a:r>
              <a:rPr lang="en-US" sz="1400" dirty="0">
                <a:solidFill>
                  <a:schemeClr val="accent1">
                    <a:lumMod val="50000"/>
                  </a:schemeClr>
                </a:solidFill>
                <a:latin typeface="Source Code Pro" panose="020B0309030403020204" pitchFamily="34" charset="0"/>
                <a:ea typeface="Source Code Pro" panose="020B0309030403020204" pitchFamily="34" charset="0"/>
              </a:rPr>
              <a:t>   jae .L10</a:t>
            </a:r>
            <a:endParaRPr lang="en-US" sz="1400" dirty="0">
              <a:solidFill>
                <a:schemeClr val="accent5">
                  <a:lumMod val="75000"/>
                </a:schemeClr>
              </a:solidFill>
              <a:latin typeface="Source Code Pro" panose="020B0309030403020204" pitchFamily="34" charset="0"/>
              <a:ea typeface="Source Code Pro" panose="020B0309030403020204" pitchFamily="34" charset="0"/>
            </a:endParaRPr>
          </a:p>
          <a:p>
            <a:pPr algn="l"/>
            <a:r>
              <a:rPr lang="en-US" sz="1400" dirty="0">
                <a:solidFill>
                  <a:srgbClr val="942092"/>
                </a:solidFill>
                <a:latin typeface="Source Code Pro" panose="020B0309030403020204" pitchFamily="34" charset="0"/>
                <a:ea typeface="Source Code Pro" panose="020B0309030403020204" pitchFamily="34" charset="0"/>
              </a:rPr>
              <a:t>   </a:t>
            </a:r>
            <a:r>
              <a:rPr lang="en-US" sz="1400" dirty="0" err="1">
                <a:solidFill>
                  <a:srgbClr val="942092"/>
                </a:solidFill>
                <a:latin typeface="Source Code Pro" panose="020B0309030403020204" pitchFamily="34" charset="0"/>
                <a:ea typeface="Source Code Pro" panose="020B0309030403020204" pitchFamily="34" charset="0"/>
              </a:rPr>
              <a:t>addl</a:t>
            </a:r>
            <a:r>
              <a:rPr lang="en-US" sz="1400" dirty="0">
                <a:solidFill>
                  <a:srgbClr val="942092"/>
                </a:solidFill>
                <a:latin typeface="Source Code Pro" panose="020B0309030403020204" pitchFamily="34" charset="0"/>
                <a:ea typeface="Source Code Pro" panose="020B0309030403020204" pitchFamily="34" charset="0"/>
              </a:rPr>
              <a:t> (%rdi,%rax,4), %</a:t>
            </a:r>
            <a:r>
              <a:rPr lang="en-US" sz="1400" dirty="0" err="1">
                <a:solidFill>
                  <a:srgbClr val="942092"/>
                </a:solidFill>
                <a:latin typeface="Source Code Pro" panose="020B0309030403020204" pitchFamily="34" charset="0"/>
                <a:ea typeface="Source Code Pro" panose="020B0309030403020204" pitchFamily="34" charset="0"/>
              </a:rPr>
              <a:t>edx</a:t>
            </a:r>
            <a:endParaRPr lang="en-US" sz="1400" dirty="0">
              <a:solidFill>
                <a:srgbClr val="942092"/>
              </a:solidFill>
              <a:latin typeface="Source Code Pro" panose="020B0309030403020204" pitchFamily="34" charset="0"/>
              <a:ea typeface="Source Code Pro" panose="020B0309030403020204" pitchFamily="34" charset="0"/>
            </a:endParaRPr>
          </a:p>
          <a:p>
            <a:pPr algn="l"/>
            <a:r>
              <a:rPr lang="en-US" sz="1400" dirty="0">
                <a:latin typeface="Source Code Pro" panose="020B0309030403020204" pitchFamily="34" charset="0"/>
                <a:ea typeface="Source Code Pro" panose="020B0309030403020204" pitchFamily="34" charset="0"/>
              </a:rPr>
              <a:t>   </a:t>
            </a:r>
            <a:r>
              <a:rPr lang="en-US" sz="1400" dirty="0" err="1">
                <a:solidFill>
                  <a:srgbClr val="008000"/>
                </a:solidFill>
                <a:latin typeface="Source Code Pro" panose="020B0309030403020204" pitchFamily="34" charset="0"/>
                <a:ea typeface="Source Code Pro" panose="020B0309030403020204" pitchFamily="34" charset="0"/>
              </a:rPr>
              <a:t>addq</a:t>
            </a:r>
            <a:r>
              <a:rPr lang="en-US" sz="1400" dirty="0">
                <a:solidFill>
                  <a:srgbClr val="008000"/>
                </a:solidFill>
                <a:latin typeface="Source Code Pro" panose="020B0309030403020204" pitchFamily="34" charset="0"/>
                <a:ea typeface="Source Code Pro" panose="020B0309030403020204" pitchFamily="34" charset="0"/>
              </a:rPr>
              <a:t> $1, %</a:t>
            </a:r>
            <a:r>
              <a:rPr lang="en-US" sz="1400" dirty="0" err="1">
                <a:solidFill>
                  <a:srgbClr val="008000"/>
                </a:solidFill>
                <a:latin typeface="Source Code Pro" panose="020B0309030403020204" pitchFamily="34" charset="0"/>
                <a:ea typeface="Source Code Pro" panose="020B0309030403020204" pitchFamily="34" charset="0"/>
              </a:rPr>
              <a:t>rax</a:t>
            </a:r>
            <a:endParaRPr lang="en-US" sz="1400" dirty="0">
              <a:solidFill>
                <a:srgbClr val="008000"/>
              </a:solidFill>
              <a:latin typeface="Source Code Pro" panose="020B0309030403020204" pitchFamily="34" charset="0"/>
              <a:ea typeface="Source Code Pro" panose="020B0309030403020204" pitchFamily="34" charset="0"/>
            </a:endParaRPr>
          </a:p>
          <a:p>
            <a:pPr algn="l"/>
            <a:r>
              <a:rPr lang="en-US" sz="1400" dirty="0">
                <a:solidFill>
                  <a:schemeClr val="accent1">
                    <a:lumMod val="50000"/>
                  </a:schemeClr>
                </a:solidFill>
                <a:latin typeface="Source Code Pro" panose="020B0309030403020204" pitchFamily="34" charset="0"/>
                <a:ea typeface="Source Code Pro" panose="020B0309030403020204" pitchFamily="34" charset="0"/>
              </a:rPr>
              <a:t>   </a:t>
            </a:r>
            <a:r>
              <a:rPr lang="en-US" sz="1400" dirty="0" err="1">
                <a:solidFill>
                  <a:schemeClr val="accent1">
                    <a:lumMod val="50000"/>
                  </a:schemeClr>
                </a:solidFill>
                <a:latin typeface="Source Code Pro" panose="020B0309030403020204" pitchFamily="34" charset="0"/>
                <a:ea typeface="Source Code Pro" panose="020B0309030403020204" pitchFamily="34" charset="0"/>
              </a:rPr>
              <a:t>jmp</a:t>
            </a:r>
            <a:r>
              <a:rPr lang="en-US" sz="1400" dirty="0">
                <a:solidFill>
                  <a:schemeClr val="accent1">
                    <a:lumMod val="50000"/>
                  </a:schemeClr>
                </a:solidFill>
                <a:latin typeface="Source Code Pro" panose="020B0309030403020204" pitchFamily="34" charset="0"/>
                <a:ea typeface="Source Code Pro" panose="020B0309030403020204" pitchFamily="34" charset="0"/>
              </a:rPr>
              <a:t> .L11</a:t>
            </a:r>
          </a:p>
          <a:p>
            <a:pPr algn="l"/>
            <a:r>
              <a:rPr lang="en-US" sz="1400" dirty="0">
                <a:solidFill>
                  <a:schemeClr val="accent1">
                    <a:lumMod val="50000"/>
                  </a:schemeClr>
                </a:solidFill>
                <a:latin typeface="Source Code Pro" panose="020B0309030403020204" pitchFamily="34" charset="0"/>
                <a:ea typeface="Source Code Pro" panose="020B0309030403020204" pitchFamily="34" charset="0"/>
              </a:rPr>
              <a:t>.L10</a:t>
            </a:r>
          </a:p>
          <a:p>
            <a:pPr algn="l"/>
            <a:r>
              <a:rPr lang="en-US" sz="1400" dirty="0">
                <a:latin typeface="Source Code Pro" panose="020B0309030403020204" pitchFamily="34" charset="0"/>
                <a:ea typeface="Source Code Pro" panose="020B0309030403020204" pitchFamily="34" charset="0"/>
              </a:rPr>
              <a:t>   </a:t>
            </a:r>
            <a:r>
              <a:rPr lang="en-US" sz="1400" dirty="0" err="1">
                <a:solidFill>
                  <a:srgbClr val="C00000"/>
                </a:solidFill>
                <a:latin typeface="Source Code Pro" panose="020B0309030403020204" pitchFamily="34" charset="0"/>
                <a:ea typeface="Source Code Pro" panose="020B0309030403020204" pitchFamily="34" charset="0"/>
              </a:rPr>
              <a:t>movl</a:t>
            </a:r>
            <a:r>
              <a:rPr lang="en-US" sz="1400" dirty="0">
                <a:solidFill>
                  <a:srgbClr val="C00000"/>
                </a:solidFill>
                <a:latin typeface="Source Code Pro" panose="020B0309030403020204" pitchFamily="34" charset="0"/>
                <a:ea typeface="Source Code Pro" panose="020B0309030403020204" pitchFamily="34" charset="0"/>
              </a:rPr>
              <a:t> %</a:t>
            </a:r>
            <a:r>
              <a:rPr lang="en-US" sz="1400" dirty="0" err="1">
                <a:solidFill>
                  <a:srgbClr val="C00000"/>
                </a:solidFill>
                <a:latin typeface="Source Code Pro" panose="020B0309030403020204" pitchFamily="34" charset="0"/>
                <a:ea typeface="Source Code Pro" panose="020B0309030403020204" pitchFamily="34" charset="0"/>
              </a:rPr>
              <a:t>edx</a:t>
            </a:r>
            <a:r>
              <a:rPr lang="en-US" sz="1400" dirty="0">
                <a:solidFill>
                  <a:srgbClr val="C00000"/>
                </a:solidFill>
                <a:latin typeface="Source Code Pro" panose="020B0309030403020204" pitchFamily="34" charset="0"/>
                <a:ea typeface="Source Code Pro" panose="020B0309030403020204" pitchFamily="34" charset="0"/>
              </a:rPr>
              <a:t>, %</a:t>
            </a:r>
            <a:r>
              <a:rPr lang="en-US" sz="1400" dirty="0" err="1">
                <a:solidFill>
                  <a:srgbClr val="C00000"/>
                </a:solidFill>
                <a:latin typeface="Source Code Pro" panose="020B0309030403020204" pitchFamily="34" charset="0"/>
                <a:ea typeface="Source Code Pro" panose="020B0309030403020204" pitchFamily="34" charset="0"/>
              </a:rPr>
              <a:t>eax</a:t>
            </a:r>
            <a:endParaRPr lang="en-US" sz="1400" dirty="0">
              <a:solidFill>
                <a:srgbClr val="C00000"/>
              </a:solidFill>
              <a:latin typeface="Source Code Pro" panose="020B0309030403020204" pitchFamily="34" charset="0"/>
              <a:ea typeface="Source Code Pro" panose="020B0309030403020204" pitchFamily="34" charset="0"/>
            </a:endParaRPr>
          </a:p>
          <a:p>
            <a:pPr algn="l"/>
            <a:r>
              <a:rPr lang="en-US" sz="1400" dirty="0">
                <a:latin typeface="Source Code Pro" panose="020B0309030403020204" pitchFamily="34" charset="0"/>
                <a:ea typeface="Source Code Pro" panose="020B0309030403020204" pitchFamily="34" charset="0"/>
              </a:rPr>
              <a:t>   </a:t>
            </a:r>
            <a:r>
              <a:rPr lang="en-US" sz="1400" dirty="0">
                <a:solidFill>
                  <a:srgbClr val="C00000"/>
                </a:solidFill>
                <a:latin typeface="Source Code Pro" panose="020B0309030403020204" pitchFamily="34" charset="0"/>
                <a:ea typeface="Source Code Pro" panose="020B0309030403020204" pitchFamily="34" charset="0"/>
              </a:rPr>
              <a:t>ret</a:t>
            </a:r>
          </a:p>
        </p:txBody>
      </p:sp>
      <p:sp>
        <p:nvSpPr>
          <p:cNvPr id="5" name="TextBox 4">
            <a:extLst>
              <a:ext uri="{FF2B5EF4-FFF2-40B4-BE49-F238E27FC236}">
                <a16:creationId xmlns:a16="http://schemas.microsoft.com/office/drawing/2014/main" id="{C013B7F9-A5A6-2768-4F66-6E74FF976913}"/>
              </a:ext>
            </a:extLst>
          </p:cNvPr>
          <p:cNvSpPr txBox="1"/>
          <p:nvPr/>
        </p:nvSpPr>
        <p:spPr>
          <a:xfrm>
            <a:off x="0" y="2732038"/>
            <a:ext cx="2694294" cy="2308324"/>
          </a:xfrm>
          <a:prstGeom prst="rect">
            <a:avLst/>
          </a:prstGeom>
          <a:noFill/>
        </p:spPr>
        <p:txBody>
          <a:bodyPr wrap="square" rtlCol="0">
            <a:spAutoFit/>
          </a:bodyPr>
          <a:lstStyle/>
          <a:p>
            <a:r>
              <a:rPr lang="en-US" sz="1600" dirty="0">
                <a:latin typeface="Source Sans 3" panose="020B0303030403020204" pitchFamily="34" charset="0"/>
                <a:cs typeface="Calibri" panose="020F0502020204030204" pitchFamily="34" charset="0"/>
              </a:rPr>
              <a:t>Here’s the assembly taken from the last page.  Here we’re calling out the </a:t>
            </a:r>
            <a:r>
              <a:rPr lang="en-US" sz="1600" b="1" dirty="0">
                <a:solidFill>
                  <a:schemeClr val="accent1"/>
                </a:solidFill>
                <a:latin typeface="Source Sans 3" panose="020B0303030403020204" pitchFamily="34" charset="0"/>
                <a:cs typeface="Calibri" panose="020F0502020204030204" pitchFamily="34" charset="0"/>
              </a:rPr>
              <a:t>unconditional jump forward</a:t>
            </a:r>
            <a:r>
              <a:rPr lang="en-US" sz="1600" dirty="0">
                <a:latin typeface="Source Sans 3" panose="020B0303030403020204" pitchFamily="34" charset="0"/>
                <a:cs typeface="Calibri" panose="020F0502020204030204" pitchFamily="34" charset="0"/>
              </a:rPr>
              <a:t> to the code at L8.</a:t>
            </a:r>
          </a:p>
          <a:p>
            <a:endParaRPr lang="en-US" sz="1600" dirty="0">
              <a:latin typeface="Source Sans 3" panose="020B0303030403020204" pitchFamily="34" charset="0"/>
              <a:cs typeface="Calibri" panose="020F0502020204030204" pitchFamily="34" charset="0"/>
            </a:endParaRPr>
          </a:p>
          <a:p>
            <a:r>
              <a:rPr lang="en-US" sz="1600" dirty="0">
                <a:latin typeface="Source Sans 3" panose="020B0303030403020204" pitchFamily="34" charset="0"/>
                <a:cs typeface="Calibri" panose="020F0502020204030204" pitchFamily="34" charset="0"/>
              </a:rPr>
              <a:t>The code </a:t>
            </a:r>
            <a:r>
              <a:rPr lang="en-US" sz="1600" b="1" dirty="0">
                <a:solidFill>
                  <a:schemeClr val="accent1"/>
                </a:solidFill>
                <a:latin typeface="Source Sans 3" panose="020B0303030403020204" pitchFamily="34" charset="0"/>
                <a:cs typeface="Calibri" panose="020F0502020204030204" pitchFamily="34" charset="0"/>
              </a:rPr>
              <a:t>conditionally jumps</a:t>
            </a:r>
            <a:r>
              <a:rPr lang="en-US" sz="1600" dirty="0">
                <a:latin typeface="Source Sans 3" panose="020B0303030403020204" pitchFamily="34" charset="0"/>
                <a:cs typeface="Calibri" panose="020F0502020204030204" pitchFamily="34" charset="0"/>
              </a:rPr>
              <a:t> back to execute the body when </a:t>
            </a:r>
            <a:r>
              <a:rPr lang="en-US" sz="1600" b="1" dirty="0" err="1">
                <a:latin typeface="Source Code Pro" panose="020B0309030403020204" pitchFamily="34" charset="0"/>
                <a:ea typeface="Source Code Pro" panose="020B0309030403020204" pitchFamily="34" charset="0"/>
                <a:cs typeface="Calibri" panose="020F0502020204030204" pitchFamily="34" charset="0"/>
              </a:rPr>
              <a:t>i</a:t>
            </a:r>
            <a:r>
              <a:rPr lang="en-US" sz="1600" dirty="0">
                <a:latin typeface="Source Sans 3" panose="020B0303030403020204" pitchFamily="34" charset="0"/>
                <a:cs typeface="Calibri" panose="020F0502020204030204" pitchFamily="34" charset="0"/>
              </a:rPr>
              <a:t> is less than </a:t>
            </a:r>
            <a:r>
              <a:rPr lang="en-US" sz="1600" b="1" dirty="0">
                <a:latin typeface="Source Sans 3" panose="020B0303030403020204" pitchFamily="34" charset="0"/>
                <a:cs typeface="Calibri" panose="020F0502020204030204" pitchFamily="34" charset="0"/>
              </a:rPr>
              <a:t>n</a:t>
            </a:r>
            <a:r>
              <a:rPr lang="en-US" sz="1600" dirty="0">
                <a:latin typeface="Source Sans 3" panose="020B0303030403020204" pitchFamily="34" charset="0"/>
                <a:cs typeface="Calibri" panose="020F0502020204030204" pitchFamily="34" charset="0"/>
              </a:rPr>
              <a:t>. </a:t>
            </a:r>
          </a:p>
        </p:txBody>
      </p:sp>
      <p:sp>
        <p:nvSpPr>
          <p:cNvPr id="6" name="TextBox 5">
            <a:extLst>
              <a:ext uri="{FF2B5EF4-FFF2-40B4-BE49-F238E27FC236}">
                <a16:creationId xmlns:a16="http://schemas.microsoft.com/office/drawing/2014/main" id="{D9B8AAC0-40D2-96E0-E97A-18854793F193}"/>
              </a:ext>
            </a:extLst>
          </p:cNvPr>
          <p:cNvSpPr txBox="1"/>
          <p:nvPr/>
        </p:nvSpPr>
        <p:spPr>
          <a:xfrm>
            <a:off x="9230671" y="2529244"/>
            <a:ext cx="2999764" cy="2800767"/>
          </a:xfrm>
          <a:prstGeom prst="rect">
            <a:avLst/>
          </a:prstGeom>
          <a:noFill/>
        </p:spPr>
        <p:txBody>
          <a:bodyPr wrap="square" rtlCol="0">
            <a:spAutoFit/>
          </a:bodyPr>
          <a:lstStyle/>
          <a:p>
            <a:pPr algn="l"/>
            <a:r>
              <a:rPr lang="en-US" sz="1600" dirty="0">
                <a:latin typeface="Source Sans 3" panose="020B0303030403020204" pitchFamily="34" charset="0"/>
                <a:cs typeface="Calibri" panose="020F0502020204030204" pitchFamily="34" charset="0"/>
              </a:rPr>
              <a:t>Here’s some hand-written assembly that could have been emitted instead. This version </a:t>
            </a:r>
            <a:r>
              <a:rPr lang="en-US" sz="1600" b="1" dirty="0">
                <a:solidFill>
                  <a:schemeClr val="accent1"/>
                </a:solidFill>
                <a:latin typeface="Source Sans 3" panose="020B0303030403020204" pitchFamily="34" charset="0"/>
                <a:cs typeface="Calibri" panose="020F0502020204030204" pitchFamily="34" charset="0"/>
              </a:rPr>
              <a:t>unconditionally jumps backward </a:t>
            </a:r>
            <a:r>
              <a:rPr lang="en-US" sz="1600" dirty="0">
                <a:latin typeface="Source Sans 3" panose="020B0303030403020204" pitchFamily="34" charset="0"/>
                <a:cs typeface="Calibri" panose="020F0502020204030204" pitchFamily="34" charset="0"/>
              </a:rPr>
              <a:t>after the body of the </a:t>
            </a:r>
            <a:r>
              <a:rPr lang="en-US" sz="1600" b="1" dirty="0">
                <a:latin typeface="Source Code Pro" panose="020B0309030403020204" pitchFamily="34" charset="0"/>
                <a:ea typeface="Source Code Pro" panose="020B0309030403020204" pitchFamily="34" charset="0"/>
                <a:cs typeface="Calibri" panose="020F0502020204030204" pitchFamily="34" charset="0"/>
              </a:rPr>
              <a:t>for</a:t>
            </a:r>
            <a:r>
              <a:rPr lang="en-US" sz="1600" dirty="0">
                <a:latin typeface="Source Sans 3" panose="020B0303030403020204" pitchFamily="34" charset="0"/>
                <a:cs typeface="Calibri" panose="020F0502020204030204" pitchFamily="34" charset="0"/>
              </a:rPr>
              <a:t> loop executes.  </a:t>
            </a:r>
          </a:p>
          <a:p>
            <a:pPr algn="l"/>
            <a:br>
              <a:rPr lang="en-US" sz="1600" dirty="0">
                <a:latin typeface="Source Sans 3" panose="020B0303030403020204" pitchFamily="34" charset="0"/>
                <a:cs typeface="Calibri" panose="020F0502020204030204" pitchFamily="34" charset="0"/>
              </a:rPr>
            </a:br>
            <a:r>
              <a:rPr lang="en-US" sz="1600" dirty="0">
                <a:latin typeface="Source Sans 3" panose="020B0303030403020204" pitchFamily="34" charset="0"/>
                <a:cs typeface="Calibri" panose="020F0502020204030204" pitchFamily="34" charset="0"/>
              </a:rPr>
              <a:t>Each time we reach the top of the loop, </a:t>
            </a:r>
            <a:r>
              <a:rPr lang="en-US" sz="1600" b="1" dirty="0" err="1">
                <a:latin typeface="Source Code Pro" panose="020B0309030403020204" pitchFamily="34" charset="0"/>
                <a:ea typeface="Source Code Pro" panose="020B0309030403020204" pitchFamily="34" charset="0"/>
                <a:cs typeface="Calibri" panose="020F0502020204030204" pitchFamily="34" charset="0"/>
              </a:rPr>
              <a:t>cmpq</a:t>
            </a:r>
            <a:r>
              <a:rPr lang="en-US" sz="1600" dirty="0">
                <a:latin typeface="Source Sans 3" panose="020B0303030403020204" pitchFamily="34" charset="0"/>
                <a:cs typeface="Calibri" panose="020F0502020204030204" pitchFamily="34" charset="0"/>
              </a:rPr>
              <a:t> checks whether </a:t>
            </a:r>
            <a:r>
              <a:rPr lang="en-US" sz="1600" b="1" dirty="0" err="1">
                <a:latin typeface="Source Code Pro" panose="020B0309030403020204" pitchFamily="34" charset="0"/>
                <a:ea typeface="Source Code Pro" panose="020B0309030403020204" pitchFamily="34" charset="0"/>
                <a:cs typeface="Calibri" panose="020F0502020204030204" pitchFamily="34" charset="0"/>
              </a:rPr>
              <a:t>i</a:t>
            </a:r>
            <a:r>
              <a:rPr lang="en-US" sz="1600" dirty="0">
                <a:latin typeface="Source Sans 3" panose="020B0303030403020204" pitchFamily="34" charset="0"/>
                <a:cs typeface="Calibri" panose="020F0502020204030204" pitchFamily="34" charset="0"/>
              </a:rPr>
              <a:t> </a:t>
            </a:r>
            <a:r>
              <a:rPr lang="en-US" sz="1600" b="1" dirty="0">
                <a:latin typeface="Source Code Pro" panose="020B0309030403020204" pitchFamily="34" charset="0"/>
                <a:ea typeface="Source Code Pro" panose="020B0309030403020204" pitchFamily="34" charset="0"/>
                <a:cs typeface="Calibri" panose="020F0502020204030204" pitchFamily="34" charset="0"/>
              </a:rPr>
              <a:t>&gt;=</a:t>
            </a:r>
            <a:r>
              <a:rPr lang="en-US" sz="1600" dirty="0">
                <a:latin typeface="Source Sans 3" panose="020B0303030403020204" pitchFamily="34" charset="0"/>
                <a:cs typeface="Calibri" panose="020F0502020204030204" pitchFamily="34" charset="0"/>
              </a:rPr>
              <a:t> </a:t>
            </a:r>
            <a:r>
              <a:rPr lang="en-US" sz="1600" b="1" dirty="0">
                <a:latin typeface="Source Code Pro" panose="020B0309030403020204" pitchFamily="34" charset="0"/>
                <a:ea typeface="Source Code Pro" panose="020B0309030403020204" pitchFamily="34" charset="0"/>
                <a:cs typeface="Calibri" panose="020F0502020204030204" pitchFamily="34" charset="0"/>
              </a:rPr>
              <a:t>n</a:t>
            </a:r>
            <a:r>
              <a:rPr lang="en-US" sz="1600" dirty="0">
                <a:latin typeface="Source Sans 3" panose="020B0303030403020204" pitchFamily="34" charset="0"/>
                <a:cs typeface="Calibri" panose="020F0502020204030204" pitchFamily="34" charset="0"/>
              </a:rPr>
              <a:t>. If so, execution jumps around the body of the loop.</a:t>
            </a:r>
          </a:p>
        </p:txBody>
      </p:sp>
      <p:sp>
        <p:nvSpPr>
          <p:cNvPr id="7" name="TextBox 6">
            <a:extLst>
              <a:ext uri="{FF2B5EF4-FFF2-40B4-BE49-F238E27FC236}">
                <a16:creationId xmlns:a16="http://schemas.microsoft.com/office/drawing/2014/main" id="{F46EDA3F-6682-F3C0-2BB4-C60E68A5DAA5}"/>
              </a:ext>
            </a:extLst>
          </p:cNvPr>
          <p:cNvSpPr txBox="1"/>
          <p:nvPr/>
        </p:nvSpPr>
        <p:spPr>
          <a:xfrm>
            <a:off x="152400" y="5228038"/>
            <a:ext cx="11582400" cy="1569660"/>
          </a:xfrm>
          <a:prstGeom prst="rect">
            <a:avLst/>
          </a:prstGeom>
          <a:noFill/>
        </p:spPr>
        <p:txBody>
          <a:bodyPr wrap="square" rtlCol="0">
            <a:spAutoFit/>
          </a:bodyPr>
          <a:lstStyle/>
          <a:p>
            <a:pPr algn="l"/>
            <a:r>
              <a:rPr lang="en-US" sz="1600" b="1" dirty="0">
                <a:solidFill>
                  <a:schemeClr val="accent1"/>
                </a:solidFill>
                <a:latin typeface="Source Sans 3" panose="020B0303030403020204" pitchFamily="34" charset="0"/>
              </a:rPr>
              <a:t>Key Takeaways</a:t>
            </a:r>
            <a:r>
              <a:rPr lang="en-US" sz="1600" dirty="0">
                <a:latin typeface="Source Sans 3" panose="020B0303030403020204" pitchFamily="34" charset="0"/>
              </a:rPr>
              <a:t>:</a:t>
            </a:r>
          </a:p>
          <a:p>
            <a:pPr marL="285750" indent="-285750" algn="l">
              <a:buFont typeface="Arial" panose="020B0604020202020204" pitchFamily="34" charset="0"/>
              <a:buChar char="•"/>
            </a:pPr>
            <a:r>
              <a:rPr lang="en-US" sz="1600" dirty="0">
                <a:latin typeface="Source Sans 3" panose="020B0303030403020204" pitchFamily="34" charset="0"/>
              </a:rPr>
              <a:t>Both versions have a </a:t>
            </a:r>
            <a:r>
              <a:rPr lang="en-US" sz="1600" b="1" dirty="0">
                <a:solidFill>
                  <a:schemeClr val="accent1"/>
                </a:solidFill>
                <a:latin typeface="Source Sans 3" panose="020B0303030403020204" pitchFamily="34" charset="0"/>
              </a:rPr>
              <a:t>static instruction count of 9</a:t>
            </a:r>
            <a:r>
              <a:rPr lang="en-US" sz="1600" dirty="0">
                <a:latin typeface="Source Sans 3" panose="020B0303030403020204" pitchFamily="34" charset="0"/>
              </a:rPr>
              <a:t>, though static instruction count </a:t>
            </a:r>
            <a:r>
              <a:rPr lang="en-US" sz="1600" b="1" dirty="0">
                <a:solidFill>
                  <a:schemeClr val="accent1"/>
                </a:solidFill>
                <a:latin typeface="Source Sans 3" panose="020B0303030403020204" pitchFamily="34" charset="0"/>
              </a:rPr>
              <a:t>doesn’t tell the whole story</a:t>
            </a:r>
            <a:r>
              <a:rPr lang="en-US" sz="1600" dirty="0">
                <a:latin typeface="Source Sans 3" panose="020B0303030403020204" pitchFamily="34" charset="0"/>
              </a:rPr>
              <a:t>.</a:t>
            </a:r>
          </a:p>
          <a:p>
            <a:pPr marL="285750" indent="-285750" algn="l">
              <a:buFont typeface="Arial" panose="020B0604020202020204" pitchFamily="34" charset="0"/>
              <a:buChar char="•"/>
            </a:pPr>
            <a:r>
              <a:rPr lang="en-US" sz="1600" dirty="0">
                <a:latin typeface="Source Sans 3" panose="020B0303030403020204" pitchFamily="34" charset="0"/>
              </a:rPr>
              <a:t>The assembly on the left runs the loop in </a:t>
            </a:r>
            <a:r>
              <a:rPr lang="en-US" sz="1600" b="1" dirty="0">
                <a:solidFill>
                  <a:schemeClr val="accent1"/>
                </a:solidFill>
                <a:latin typeface="Source Sans 3" panose="020B0303030403020204" pitchFamily="34" charset="0"/>
              </a:rPr>
              <a:t>just four instructions per iteration</a:t>
            </a:r>
            <a:r>
              <a:rPr lang="en-US" sz="1600" dirty="0">
                <a:latin typeface="Source Sans 3" panose="020B0303030403020204" pitchFamily="34" charset="0"/>
              </a:rPr>
              <a:t>—</a:t>
            </a:r>
            <a:r>
              <a:rPr lang="en-US" sz="1600" b="1" dirty="0" err="1">
                <a:latin typeface="Source Code Pro" panose="020B0309030403020204" pitchFamily="34" charset="0"/>
                <a:ea typeface="Source Code Pro" panose="020B0309030403020204" pitchFamily="34" charset="0"/>
              </a:rPr>
              <a:t>addl</a:t>
            </a:r>
            <a:r>
              <a:rPr lang="en-US" sz="1600" dirty="0">
                <a:latin typeface="Source Sans 3" panose="020B0303030403020204" pitchFamily="34" charset="0"/>
              </a:rPr>
              <a:t>, </a:t>
            </a:r>
            <a:r>
              <a:rPr lang="en-US" sz="1600" b="1" dirty="0" err="1">
                <a:latin typeface="Source Code Pro" panose="020B0309030403020204" pitchFamily="34" charset="0"/>
                <a:ea typeface="Source Code Pro" panose="020B0309030403020204" pitchFamily="34" charset="0"/>
              </a:rPr>
              <a:t>addq</a:t>
            </a:r>
            <a:r>
              <a:rPr lang="en-US" sz="1600" dirty="0">
                <a:latin typeface="Source Sans 3" panose="020B0303030403020204" pitchFamily="34" charset="0"/>
              </a:rPr>
              <a:t>, </a:t>
            </a:r>
            <a:r>
              <a:rPr lang="en-US" sz="1600" b="1" dirty="0" err="1">
                <a:latin typeface="Source Code Pro" panose="020B0309030403020204" pitchFamily="34" charset="0"/>
                <a:ea typeface="Source Code Pro" panose="020B0309030403020204" pitchFamily="34" charset="0"/>
              </a:rPr>
              <a:t>cmpq</a:t>
            </a:r>
            <a:r>
              <a:rPr lang="en-US" sz="1600" dirty="0">
                <a:latin typeface="Source Sans 3" panose="020B0303030403020204" pitchFamily="34" charset="0"/>
              </a:rPr>
              <a:t>, and </a:t>
            </a:r>
            <a:r>
              <a:rPr lang="en-US" sz="1600" b="1" dirty="0" err="1">
                <a:latin typeface="Source Code Pro" panose="020B0309030403020204" pitchFamily="34" charset="0"/>
                <a:ea typeface="Source Code Pro" panose="020B0309030403020204" pitchFamily="34" charset="0"/>
              </a:rPr>
              <a:t>jb</a:t>
            </a:r>
            <a:r>
              <a:rPr lang="en-US" sz="1600" dirty="0" err="1">
                <a:latin typeface="Source Sans 3" panose="020B0303030403020204" pitchFamily="34" charset="0"/>
              </a:rPr>
              <a:t>.</a:t>
            </a:r>
            <a:r>
              <a:rPr lang="en-US" sz="1600" dirty="0">
                <a:latin typeface="Source Sans 3" panose="020B0303030403020204" pitchFamily="34" charset="0"/>
              </a:rPr>
              <a:t>  The assembly on the right requires </a:t>
            </a:r>
            <a:r>
              <a:rPr lang="en-US" sz="1600" b="1" dirty="0">
                <a:solidFill>
                  <a:srgbClr val="C00000"/>
                </a:solidFill>
                <a:latin typeface="Source Sans 3" panose="020B0303030403020204" pitchFamily="34" charset="0"/>
              </a:rPr>
              <a:t>five instructions</a:t>
            </a:r>
            <a:r>
              <a:rPr lang="en-US" sz="1600" dirty="0">
                <a:latin typeface="Source Sans 3" panose="020B0303030403020204" pitchFamily="34" charset="0"/>
              </a:rPr>
              <a:t> per iteration, because each one includes </a:t>
            </a:r>
            <a:r>
              <a:rPr lang="en-US" sz="1600" b="1" dirty="0">
                <a:solidFill>
                  <a:schemeClr val="accent1"/>
                </a:solidFill>
                <a:latin typeface="Source Sans 3" panose="020B0303030403020204" pitchFamily="34" charset="0"/>
              </a:rPr>
              <a:t>an unconditional backward jump </a:t>
            </a:r>
            <a:r>
              <a:rPr lang="en-US" sz="1600" dirty="0">
                <a:latin typeface="Source Sans 3" panose="020B0303030403020204" pitchFamily="34" charset="0"/>
              </a:rPr>
              <a:t>right at the end.</a:t>
            </a:r>
          </a:p>
          <a:p>
            <a:pPr marL="285750" indent="-285750" algn="l">
              <a:buFont typeface="Arial" panose="020B0604020202020204" pitchFamily="34" charset="0"/>
              <a:buChar char="•"/>
            </a:pPr>
            <a:r>
              <a:rPr lang="en-US" sz="1600" dirty="0">
                <a:latin typeface="Source Sans 3" panose="020B0303030403020204" pitchFamily="34" charset="0"/>
              </a:rPr>
              <a:t>For larger arrays, that extra instruction per iteration means the version on the right </a:t>
            </a:r>
            <a:r>
              <a:rPr lang="en-US" sz="1600" b="1" dirty="0">
                <a:solidFill>
                  <a:srgbClr val="C00000"/>
                </a:solidFill>
                <a:latin typeface="Source Sans 3" panose="020B0303030403020204" pitchFamily="34" charset="0"/>
              </a:rPr>
              <a:t>executes ~25% more instructions</a:t>
            </a:r>
            <a:r>
              <a:rPr lang="en-US" sz="1600" dirty="0">
                <a:latin typeface="Source Sans 3" panose="020B0303030403020204" pitchFamily="34" charset="0"/>
              </a:rPr>
              <a:t>.</a:t>
            </a:r>
          </a:p>
          <a:p>
            <a:pPr marL="742950" lvl="1" indent="-285750" algn="l">
              <a:buFont typeface="Arial" panose="020B0604020202020204" pitchFamily="34" charset="0"/>
              <a:buChar char="•"/>
            </a:pPr>
            <a:r>
              <a:rPr lang="en-US" sz="1600" dirty="0">
                <a:latin typeface="Source Sans 3" panose="020B0303030403020204" pitchFamily="34" charset="0"/>
              </a:rPr>
              <a:t>Restated, the </a:t>
            </a:r>
            <a:r>
              <a:rPr lang="en-US" sz="1600" b="1" dirty="0">
                <a:solidFill>
                  <a:schemeClr val="accent1"/>
                </a:solidFill>
                <a:latin typeface="Source Sans 3" panose="020B0303030403020204" pitchFamily="34" charset="0"/>
              </a:rPr>
              <a:t>dynamic instruction counts</a:t>
            </a:r>
            <a:r>
              <a:rPr lang="en-US" sz="1600" dirty="0">
                <a:latin typeface="Source Sans 3" panose="020B0303030403020204" pitchFamily="34" charset="0"/>
              </a:rPr>
              <a:t> are very different, and the left version is therefore </a:t>
            </a:r>
            <a:r>
              <a:rPr lang="en-US" sz="1600" b="1" dirty="0">
                <a:solidFill>
                  <a:schemeClr val="accent1"/>
                </a:solidFill>
                <a:latin typeface="Source Sans 3" panose="020B0303030403020204" pitchFamily="34" charset="0"/>
              </a:rPr>
              <a:t>more efficient</a:t>
            </a:r>
            <a:r>
              <a:rPr lang="en-US" sz="1600" dirty="0">
                <a:latin typeface="Source Sans 3" panose="020B0303030403020204" pitchFamily="34" charset="0"/>
              </a:rPr>
              <a:t>.</a:t>
            </a:r>
          </a:p>
        </p:txBody>
      </p:sp>
    </p:spTree>
    <p:extLst>
      <p:ext uri="{BB962C8B-B14F-4D97-AF65-F5344CB8AC3E}">
        <p14:creationId xmlns:p14="http://schemas.microsoft.com/office/powerpoint/2010/main" val="240206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dissolve">
                                      <p:cBhvr>
                                        <p:cTn id="27" dur="5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dissolve">
                                      <p:cBhvr>
                                        <p:cTn id="32" dur="500"/>
                                        <p:tgtEl>
                                          <p:spTgt spid="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7">
                                            <p:txEl>
                                              <p:pRg st="2" end="2"/>
                                            </p:txEl>
                                          </p:spTgt>
                                        </p:tgtEl>
                                        <p:attrNameLst>
                                          <p:attrName>style.visibility</p:attrName>
                                        </p:attrNameLst>
                                      </p:cBhvr>
                                      <p:to>
                                        <p:strVal val="visible"/>
                                      </p:to>
                                    </p:set>
                                    <p:animEffect transition="in" filter="dissolve">
                                      <p:cBhvr>
                                        <p:cTn id="37" dur="500"/>
                                        <p:tgtEl>
                                          <p:spTgt spid="7">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7">
                                            <p:txEl>
                                              <p:pRg st="3" end="3"/>
                                            </p:txEl>
                                          </p:spTgt>
                                        </p:tgtEl>
                                        <p:attrNameLst>
                                          <p:attrName>style.visibility</p:attrName>
                                        </p:attrNameLst>
                                      </p:cBhvr>
                                      <p:to>
                                        <p:strVal val="visible"/>
                                      </p:to>
                                    </p:set>
                                    <p:animEffect transition="in" filter="dissolve">
                                      <p:cBhvr>
                                        <p:cTn id="42" dur="500"/>
                                        <p:tgtEl>
                                          <p:spTgt spid="7">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7">
                                            <p:txEl>
                                              <p:pRg st="4" end="4"/>
                                            </p:txEl>
                                          </p:spTgt>
                                        </p:tgtEl>
                                        <p:attrNameLst>
                                          <p:attrName>style.visibility</p:attrName>
                                        </p:attrNameLst>
                                      </p:cBhvr>
                                      <p:to>
                                        <p:strVal val="visible"/>
                                      </p:to>
                                    </p:set>
                                    <p:animEffect transition="in" filter="dissolve">
                                      <p:cBhvr>
                                        <p:cTn id="4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CEA4A-4CEE-9B29-BF03-2785271F185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E6654E-FF87-CCA3-8CC4-DE522C412302}"/>
              </a:ext>
            </a:extLst>
          </p:cNvPr>
          <p:cNvSpPr>
            <a:spLocks noGrp="1"/>
          </p:cNvSpPr>
          <p:nvPr>
            <p:ph idx="1"/>
          </p:nvPr>
        </p:nvSpPr>
        <p:spPr>
          <a:xfrm>
            <a:off x="152400" y="1295400"/>
            <a:ext cx="11811000" cy="2667000"/>
          </a:xfrm>
        </p:spPr>
        <p:txBody>
          <a:bodyPr/>
          <a:lstStyle/>
          <a:p>
            <a:pPr marL="0" indent="0">
              <a:buNone/>
            </a:pPr>
            <a:r>
              <a:rPr lang="en-US" sz="2400" b="1" dirty="0">
                <a:latin typeface="Source Code Pro" panose="020B0309030403020204" pitchFamily="34" charset="0"/>
                <a:ea typeface="Source Code Pro" panose="020B0309030403020204" pitchFamily="34" charset="0"/>
                <a:cs typeface="Consolas" panose="020B0609020204030204" pitchFamily="49" charset="0"/>
              </a:rPr>
              <a:t>set</a:t>
            </a:r>
            <a:r>
              <a:rPr lang="en-US" sz="2400" dirty="0">
                <a:latin typeface="Source Sans 3" panose="020B0303030403020204" pitchFamily="34" charset="0"/>
              </a:rPr>
              <a:t> instructions </a:t>
            </a:r>
            <a:r>
              <a:rPr lang="en-US" sz="2400" b="1" dirty="0">
                <a:solidFill>
                  <a:schemeClr val="accent1"/>
                </a:solidFill>
                <a:latin typeface="Source Sans 3" panose="020B0303030403020204" pitchFamily="34" charset="0"/>
              </a:rPr>
              <a:t>conditionally set a byte to 0 or 1</a:t>
            </a:r>
            <a:r>
              <a:rPr lang="en-US" sz="2400" dirty="0">
                <a:latin typeface="Source Sans 3" panose="020B0303030403020204" pitchFamily="34" charset="0"/>
              </a:rPr>
              <a:t>.</a:t>
            </a:r>
            <a:endParaRPr lang="en-US" sz="2400" b="1" dirty="0">
              <a:latin typeface="Source Sans 3" panose="020B0303030403020204" pitchFamily="34" charset="0"/>
            </a:endParaRPr>
          </a:p>
          <a:p>
            <a:r>
              <a:rPr lang="en-US" sz="2400" b="1" dirty="0" err="1">
                <a:latin typeface="Source Code Pro" panose="020B0309030403020204" pitchFamily="34" charset="0"/>
                <a:ea typeface="Source Code Pro" panose="020B0309030403020204" pitchFamily="34" charset="0"/>
              </a:rPr>
              <a:t>setg</a:t>
            </a:r>
            <a:r>
              <a:rPr lang="en-US" sz="2400" dirty="0">
                <a:latin typeface="Source Sans 3" panose="020B0303030403020204" pitchFamily="34" charset="0"/>
              </a:rPr>
              <a:t>, for instance, </a:t>
            </a:r>
            <a:r>
              <a:rPr lang="en-US" sz="2400" b="1" dirty="0">
                <a:solidFill>
                  <a:schemeClr val="accent1"/>
                </a:solidFill>
                <a:latin typeface="Source Sans 3" panose="020B0303030403020204" pitchFamily="34" charset="0"/>
              </a:rPr>
              <a:t>sets the destination byte to 1</a:t>
            </a:r>
            <a:r>
              <a:rPr lang="en-US" sz="2400" dirty="0">
                <a:latin typeface="Source Sans 3" panose="020B0303030403020204" pitchFamily="34" charset="0"/>
              </a:rPr>
              <a:t> when the preceding signed comparison indicates the second operand is greater than </a:t>
            </a:r>
            <a:r>
              <a:rPr lang="en-US" sz="2400">
                <a:latin typeface="Source Sans 3" panose="020B0303030403020204" pitchFamily="34" charset="0"/>
              </a:rPr>
              <a:t>the first, </a:t>
            </a:r>
            <a:r>
              <a:rPr lang="en-US" sz="2400" dirty="0">
                <a:latin typeface="Source Sans 3" panose="020B0303030403020204" pitchFamily="34" charset="0"/>
              </a:rPr>
              <a:t>and </a:t>
            </a:r>
            <a:r>
              <a:rPr lang="en-US" sz="2400" b="1" dirty="0">
                <a:solidFill>
                  <a:schemeClr val="accent1"/>
                </a:solidFill>
                <a:latin typeface="Source Sans 3" panose="020B0303030403020204" pitchFamily="34" charset="0"/>
              </a:rPr>
              <a:t>0 otherwise</a:t>
            </a:r>
            <a:r>
              <a:rPr lang="en-US" sz="2400" dirty="0">
                <a:latin typeface="Source Sans 3" panose="020B0303030403020204" pitchFamily="34" charset="0"/>
              </a:rPr>
              <a:t>.</a:t>
            </a:r>
          </a:p>
          <a:p>
            <a:pPr lvl="1"/>
            <a:r>
              <a:rPr lang="en-US" sz="2000" dirty="0">
                <a:latin typeface="Source Sans 3" panose="020B0303030403020204" pitchFamily="34" charset="0"/>
              </a:rPr>
              <a:t>The </a:t>
            </a:r>
            <a:r>
              <a:rPr lang="en-US" sz="2000" b="1" dirty="0">
                <a:solidFill>
                  <a:schemeClr val="accent1"/>
                </a:solidFill>
                <a:latin typeface="Source Sans 3" panose="020B0303030403020204" pitchFamily="34" charset="0"/>
              </a:rPr>
              <a:t>same set of suffixes you saw with conditional jumps</a:t>
            </a:r>
            <a:r>
              <a:rPr lang="en-US" sz="2000" dirty="0">
                <a:latin typeface="Source Sans 3" panose="020B0303030403020204" pitchFamily="34" charset="0"/>
              </a:rPr>
              <a:t> are all available with </a:t>
            </a:r>
            <a:r>
              <a:rPr lang="en-US" sz="2000" b="1" dirty="0">
                <a:latin typeface="Source Code Pro" panose="020B0309030403020204" pitchFamily="34" charset="0"/>
                <a:ea typeface="Source Code Pro" panose="020B0309030403020204" pitchFamily="34" charset="0"/>
                <a:cs typeface="Consolas" panose="020B0609020204030204" pitchFamily="49" charset="0"/>
              </a:rPr>
              <a:t>set</a:t>
            </a:r>
            <a:r>
              <a:rPr lang="en-US" sz="2000" dirty="0">
                <a:latin typeface="Source Sans 3" panose="020B0303030403020204" pitchFamily="34" charset="0"/>
              </a:rPr>
              <a:t> instructions as well: </a:t>
            </a:r>
            <a:r>
              <a:rPr lang="en-US" sz="2000" b="1" dirty="0" err="1">
                <a:latin typeface="Source Code Pro" panose="020B0309030403020204" pitchFamily="34" charset="0"/>
                <a:ea typeface="Source Code Pro" panose="020B0309030403020204" pitchFamily="34" charset="0"/>
              </a:rPr>
              <a:t>setle</a:t>
            </a:r>
            <a:r>
              <a:rPr lang="en-US" sz="2000" dirty="0">
                <a:latin typeface="Source Sans 3" panose="020B0303030403020204" pitchFamily="34" charset="0"/>
              </a:rPr>
              <a:t>, </a:t>
            </a:r>
            <a:r>
              <a:rPr lang="en-US" sz="2000" b="1" dirty="0" err="1">
                <a:latin typeface="Source Code Pro" panose="020B0309030403020204" pitchFamily="34" charset="0"/>
                <a:ea typeface="Source Code Pro" panose="020B0309030403020204" pitchFamily="34" charset="0"/>
              </a:rPr>
              <a:t>setn</a:t>
            </a:r>
            <a:r>
              <a:rPr lang="en-US" sz="2000" dirty="0">
                <a:latin typeface="Source Sans 3" panose="020B0303030403020204" pitchFamily="34" charset="0"/>
              </a:rPr>
              <a:t>, </a:t>
            </a:r>
            <a:r>
              <a:rPr lang="en-US" sz="2000" b="1" dirty="0">
                <a:latin typeface="Source Code Pro" panose="020B0309030403020204" pitchFamily="34" charset="0"/>
                <a:ea typeface="Source Code Pro" panose="020B0309030403020204" pitchFamily="34" charset="0"/>
              </a:rPr>
              <a:t>seta</a:t>
            </a:r>
            <a:r>
              <a:rPr lang="en-US" sz="2000" dirty="0">
                <a:latin typeface="Source Sans 3" panose="020B0303030403020204" pitchFamily="34" charset="0"/>
              </a:rPr>
              <a:t>, </a:t>
            </a:r>
            <a:r>
              <a:rPr lang="en-US" sz="2000" b="1" dirty="0" err="1">
                <a:latin typeface="Source Code Pro" panose="020B0309030403020204" pitchFamily="34" charset="0"/>
                <a:ea typeface="Source Code Pro" panose="020B0309030403020204" pitchFamily="34" charset="0"/>
              </a:rPr>
              <a:t>setbe</a:t>
            </a:r>
            <a:r>
              <a:rPr lang="en-US" sz="2000" dirty="0">
                <a:latin typeface="Source Sans 3" panose="020B0303030403020204" pitchFamily="34" charset="0"/>
              </a:rPr>
              <a:t>, and so forth.</a:t>
            </a:r>
          </a:p>
          <a:p>
            <a:pPr lvl="1"/>
            <a:r>
              <a:rPr lang="en-US" sz="2000" dirty="0">
                <a:latin typeface="Source Sans 3" panose="020B0303030403020204" pitchFamily="34" charset="0"/>
              </a:rPr>
              <a:t>The destination can either be a </a:t>
            </a:r>
            <a:r>
              <a:rPr lang="en-US" sz="2000" b="1" dirty="0">
                <a:solidFill>
                  <a:schemeClr val="accent1"/>
                </a:solidFill>
                <a:latin typeface="Source Sans 3" panose="020B0303030403020204" pitchFamily="34" charset="0"/>
              </a:rPr>
              <a:t>single-byte subregister</a:t>
            </a:r>
            <a:r>
              <a:rPr lang="en-US" sz="2000" dirty="0">
                <a:latin typeface="Source Sans 3" panose="020B0303030403020204" pitchFamily="34" charset="0"/>
              </a:rPr>
              <a:t> (e.g., </a:t>
            </a:r>
            <a:r>
              <a:rPr lang="en-US" sz="2000" b="1" dirty="0">
                <a:latin typeface="Source Code Pro" panose="020B0309030403020204" pitchFamily="34" charset="0"/>
                <a:ea typeface="Source Code Pro" panose="020B0309030403020204" pitchFamily="34" charset="0"/>
              </a:rPr>
              <a:t>%bl</a:t>
            </a:r>
            <a:r>
              <a:rPr lang="en-US" sz="2000" dirty="0">
                <a:latin typeface="Source Sans 3" panose="020B0303030403020204" pitchFamily="34" charset="0"/>
              </a:rPr>
              <a:t>) or a </a:t>
            </a:r>
            <a:r>
              <a:rPr lang="en-US" sz="2000" b="1" dirty="0">
                <a:solidFill>
                  <a:schemeClr val="accent1"/>
                </a:solidFill>
                <a:latin typeface="Source Sans 3" panose="020B0303030403020204" pitchFamily="34" charset="0"/>
              </a:rPr>
              <a:t>memory address</a:t>
            </a:r>
            <a:r>
              <a:rPr lang="en-US" sz="2000" dirty="0">
                <a:latin typeface="Source Sans 3" panose="020B0303030403020204" pitchFamily="34" charset="0"/>
              </a:rPr>
              <a:t>. When the destination is a subregister, </a:t>
            </a:r>
            <a:r>
              <a:rPr lang="en-US" sz="2000" b="1" dirty="0">
                <a:solidFill>
                  <a:schemeClr val="accent1"/>
                </a:solidFill>
                <a:latin typeface="Source Sans 3" panose="020B0303030403020204" pitchFamily="34" charset="0"/>
              </a:rPr>
              <a:t>only that byte changes </a:t>
            </a:r>
            <a:r>
              <a:rPr lang="en-US" sz="2000" dirty="0">
                <a:latin typeface="Source Sans 3" panose="020B0303030403020204" pitchFamily="34" charset="0"/>
              </a:rPr>
              <a:t>— </a:t>
            </a:r>
            <a:r>
              <a:rPr lang="en-US" sz="2000" b="1" dirty="0">
                <a:solidFill>
                  <a:schemeClr val="accent1"/>
                </a:solidFill>
                <a:latin typeface="Source Sans 3" panose="020B0303030403020204" pitchFamily="34" charset="0"/>
              </a:rPr>
              <a:t>the rest of the register is left alone</a:t>
            </a:r>
            <a:r>
              <a:rPr lang="en-US" sz="2000" dirty="0">
                <a:latin typeface="Source Sans 3" panose="020B0303030403020204" pitchFamily="34" charset="0"/>
              </a:rPr>
              <a:t>.</a:t>
            </a:r>
            <a:br>
              <a:rPr lang="en-US" sz="2000" dirty="0">
                <a:latin typeface="Source Sans 3" panose="020B0303030403020204" pitchFamily="34" charset="0"/>
              </a:rPr>
            </a:br>
            <a:br>
              <a:rPr lang="en-US" sz="2000" dirty="0">
                <a:latin typeface="Source Sans 3" panose="020B0303030403020204" pitchFamily="34" charset="0"/>
              </a:rPr>
            </a:br>
            <a:br>
              <a:rPr lang="en-US" sz="2000" dirty="0">
                <a:latin typeface="Source Sans 3" panose="020B0303030403020204" pitchFamily="34" charset="0"/>
              </a:rPr>
            </a:br>
            <a:br>
              <a:rPr lang="en-US" sz="2000" dirty="0">
                <a:latin typeface="Source Sans 3" panose="020B0303030403020204" pitchFamily="34" charset="0"/>
              </a:rPr>
            </a:br>
            <a:br>
              <a:rPr lang="en-US" sz="2000" dirty="0">
                <a:latin typeface="Source Sans 3" panose="020B0303030403020204" pitchFamily="34" charset="0"/>
              </a:rPr>
            </a:br>
            <a:br>
              <a:rPr lang="en-US" sz="2000" dirty="0">
                <a:latin typeface="Source Sans 3" panose="020B0303030403020204" pitchFamily="34" charset="0"/>
              </a:rPr>
            </a:br>
            <a:endParaRPr lang="en-US" sz="2000" dirty="0">
              <a:latin typeface="Source Sans 3" panose="020B0303030403020204" pitchFamily="34" charset="0"/>
            </a:endParaRPr>
          </a:p>
          <a:p>
            <a:pPr lvl="1">
              <a:buClr>
                <a:schemeClr val="tx1"/>
              </a:buClr>
            </a:pPr>
            <a:r>
              <a:rPr lang="en-US" sz="2000" b="1" dirty="0">
                <a:solidFill>
                  <a:srgbClr val="C00000"/>
                </a:solidFill>
                <a:latin typeface="Source Sans 3" panose="020B0303030403020204" pitchFamily="34" charset="0"/>
              </a:rPr>
              <a:t>Pro tip</a:t>
            </a:r>
            <a:r>
              <a:rPr lang="en-US" sz="2000" dirty="0">
                <a:latin typeface="Source Sans 3" panose="020B0303030403020204" pitchFamily="34" charset="0"/>
              </a:rPr>
              <a:t>: Only </a:t>
            </a:r>
            <a:r>
              <a:rPr lang="en-US" sz="2000" b="1" dirty="0">
                <a:latin typeface="Source Code Pro" panose="020B0309030403020204" pitchFamily="34" charset="0"/>
                <a:ea typeface="Source Code Pro" panose="020B0309030403020204" pitchFamily="34" charset="0"/>
              </a:rPr>
              <a:t>%al</a:t>
            </a:r>
            <a:r>
              <a:rPr lang="en-US" sz="2000" dirty="0">
                <a:latin typeface="Source Sans 3" panose="020B0303030403020204" pitchFamily="34" charset="0"/>
              </a:rPr>
              <a:t> matters for the one-byte </a:t>
            </a:r>
            <a:r>
              <a:rPr lang="en-US" sz="2000" b="1" dirty="0">
                <a:latin typeface="Source Code Pro" panose="020B0309030403020204" pitchFamily="34" charset="0"/>
                <a:ea typeface="Source Code Pro" panose="020B0309030403020204" pitchFamily="34" charset="0"/>
              </a:rPr>
              <a:t>bool</a:t>
            </a:r>
            <a:r>
              <a:rPr lang="en-US" sz="2000" dirty="0">
                <a:latin typeface="Source Sans 3" panose="020B0303030403020204" pitchFamily="34" charset="0"/>
              </a:rPr>
              <a:t> return value, but compilers often follow </a:t>
            </a:r>
            <a:r>
              <a:rPr lang="en-US" sz="2000" b="1" dirty="0">
                <a:latin typeface="Source Code Pro" panose="020B0309030403020204" pitchFamily="34" charset="0"/>
                <a:ea typeface="Source Code Pro" panose="020B0309030403020204" pitchFamily="34" charset="0"/>
                <a:cs typeface="Consolas" panose="020B0609020204030204" pitchFamily="49" charset="0"/>
              </a:rPr>
              <a:t>set</a:t>
            </a:r>
            <a:r>
              <a:rPr lang="en-US" sz="2000" dirty="0">
                <a:latin typeface="Source Sans 3" panose="020B0303030403020204" pitchFamily="34" charset="0"/>
              </a:rPr>
              <a:t> with </a:t>
            </a:r>
            <a:r>
              <a:rPr lang="en-US" sz="2000" b="1" dirty="0" err="1">
                <a:latin typeface="Source Code Pro" panose="020B0309030403020204" pitchFamily="34" charset="0"/>
                <a:ea typeface="Source Code Pro" panose="020B0309030403020204" pitchFamily="34" charset="0"/>
              </a:rPr>
              <a:t>movzbl</a:t>
            </a:r>
            <a:r>
              <a:rPr lang="en-US" sz="2000" dirty="0">
                <a:latin typeface="Source Sans 3" panose="020B0303030403020204" pitchFamily="34" charset="0"/>
              </a:rPr>
              <a:t> so the whole register </a:t>
            </a:r>
            <a:r>
              <a:rPr lang="en-US" sz="2000" b="1" dirty="0">
                <a:solidFill>
                  <a:srgbClr val="4472C4"/>
                </a:solidFill>
                <a:latin typeface="Source Sans 3" panose="020B0303030403020204" pitchFamily="34" charset="0"/>
              </a:rPr>
              <a:t>cleanly holds 0 or 1 for whatever runs next</a:t>
            </a:r>
            <a:r>
              <a:rPr lang="en-US" sz="2000" dirty="0">
                <a:latin typeface="Source Sans 3" panose="020B0303030403020204" pitchFamily="34" charset="0"/>
              </a:rPr>
              <a:t>.</a:t>
            </a:r>
            <a:endParaRPr lang="en-US" sz="2400" i="1" dirty="0">
              <a:latin typeface="Source Sans 3" panose="020B0303030403020204" pitchFamily="34" charset="0"/>
            </a:endParaRPr>
          </a:p>
          <a:p>
            <a:pPr marL="0" indent="0" algn="ctr">
              <a:buNone/>
            </a:pPr>
            <a:endParaRPr lang="en-US" sz="2400" i="1" dirty="0">
              <a:latin typeface="Source Sans 3" panose="020B0303030403020204" pitchFamily="34" charset="0"/>
            </a:endParaRPr>
          </a:p>
          <a:p>
            <a:pPr marL="0" indent="0" algn="ctr">
              <a:buNone/>
            </a:pPr>
            <a:endParaRPr lang="en-US" sz="2400" i="1" dirty="0">
              <a:latin typeface="Source Sans 3" panose="020B0303030403020204" pitchFamily="34" charset="0"/>
            </a:endParaRPr>
          </a:p>
        </p:txBody>
      </p:sp>
      <p:sp>
        <p:nvSpPr>
          <p:cNvPr id="2" name="Title 1">
            <a:extLst>
              <a:ext uri="{FF2B5EF4-FFF2-40B4-BE49-F238E27FC236}">
                <a16:creationId xmlns:a16="http://schemas.microsoft.com/office/drawing/2014/main" id="{1A88733B-922F-4CB6-E83B-F6A87646AE35}"/>
              </a:ext>
            </a:extLst>
          </p:cNvPr>
          <p:cNvSpPr>
            <a:spLocks noGrp="1"/>
          </p:cNvSpPr>
          <p:nvPr>
            <p:ph type="title"/>
          </p:nvPr>
        </p:nvSpPr>
        <p:spPr/>
        <p:txBody>
          <a:bodyPr/>
          <a:lstStyle/>
          <a:p>
            <a:r>
              <a:rPr lang="en-US" dirty="0">
                <a:latin typeface="Source Sans 3" panose="020B0303030403020204" pitchFamily="34" charset="0"/>
              </a:rPr>
              <a:t>Conditional </a:t>
            </a:r>
            <a:r>
              <a:rPr lang="en-US" dirty="0">
                <a:latin typeface="Source Code Pro" panose="020B0309030403020204" pitchFamily="34" charset="0"/>
                <a:ea typeface="Source Code Pro" panose="020B0309030403020204" pitchFamily="34" charset="0"/>
              </a:rPr>
              <a:t>set</a:t>
            </a:r>
            <a:r>
              <a:rPr lang="en-US" dirty="0">
                <a:latin typeface="Source Sans 3" panose="020B0303030403020204" pitchFamily="34" charset="0"/>
              </a:rPr>
              <a:t>s: Answers in a Single Byte</a:t>
            </a:r>
          </a:p>
        </p:txBody>
      </p:sp>
      <p:sp>
        <p:nvSpPr>
          <p:cNvPr id="14" name="TextBox 13">
            <a:extLst>
              <a:ext uri="{FF2B5EF4-FFF2-40B4-BE49-F238E27FC236}">
                <a16:creationId xmlns:a16="http://schemas.microsoft.com/office/drawing/2014/main" id="{8369BABD-7B21-AABD-E91A-63F89775AF45}"/>
              </a:ext>
            </a:extLst>
          </p:cNvPr>
          <p:cNvSpPr txBox="1"/>
          <p:nvPr/>
        </p:nvSpPr>
        <p:spPr>
          <a:xfrm>
            <a:off x="6629400" y="3780472"/>
            <a:ext cx="3962400" cy="1477328"/>
          </a:xfrm>
          <a:prstGeom prst="rect">
            <a:avLst/>
          </a:prstGeom>
          <a:noFill/>
          <a:ln>
            <a:solidFill>
              <a:schemeClr val="accent1"/>
            </a:solidFill>
            <a:prstDash val="dash"/>
          </a:ln>
        </p:spPr>
        <p:txBody>
          <a:bodyPr wrap="square" rtlCol="0">
            <a:spAutoFit/>
          </a:bodyPr>
          <a:lstStyle/>
          <a:p>
            <a:pPr algn="l"/>
            <a:r>
              <a:rPr lang="en-US" dirty="0" err="1">
                <a:latin typeface="Source Code Pro" panose="020B0309030403020204" pitchFamily="34" charset="0"/>
                <a:ea typeface="Source Code Pro" panose="020B0309030403020204" pitchFamily="34" charset="0"/>
              </a:rPr>
              <a:t>is_small</a:t>
            </a:r>
            <a:r>
              <a:rPr lang="en-US" dirty="0">
                <a:latin typeface="Source Code Pro" panose="020B0309030403020204" pitchFamily="34" charset="0"/>
                <a:ea typeface="Source Code Pro" panose="020B0309030403020204" pitchFamily="34" charset="0"/>
              </a:rPr>
              <a:t>:</a:t>
            </a: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cmp</a:t>
            </a:r>
            <a:r>
              <a:rPr lang="en-US" dirty="0">
                <a:latin typeface="Source Code Pro" panose="020B0309030403020204" pitchFamily="34" charset="0"/>
                <a:ea typeface="Source Code Pro" panose="020B0309030403020204" pitchFamily="34" charset="0"/>
              </a:rPr>
              <a:t> $255, %</a:t>
            </a:r>
            <a:r>
              <a:rPr lang="en-US" dirty="0" err="1">
                <a:latin typeface="Source Code Pro" panose="020B0309030403020204" pitchFamily="34" charset="0"/>
                <a:ea typeface="Source Code Pro" panose="020B0309030403020204" pitchFamily="34" charset="0"/>
              </a:rPr>
              <a:t>rdi</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setbe</a:t>
            </a:r>
            <a:r>
              <a:rPr lang="en-US" dirty="0">
                <a:latin typeface="Source Code Pro" panose="020B0309030403020204" pitchFamily="34" charset="0"/>
                <a:ea typeface="Source Code Pro" panose="020B0309030403020204" pitchFamily="34" charset="0"/>
              </a:rPr>
              <a:t> %al</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movzbl</a:t>
            </a:r>
            <a:r>
              <a:rPr lang="en-US" dirty="0">
                <a:latin typeface="Source Code Pro" panose="020B0309030403020204" pitchFamily="34" charset="0"/>
                <a:ea typeface="Source Code Pro" panose="020B0309030403020204" pitchFamily="34" charset="0"/>
              </a:rPr>
              <a:t> %al, %</a:t>
            </a:r>
            <a:r>
              <a:rPr lang="en-US" dirty="0" err="1">
                <a:latin typeface="Source Code Pro" panose="020B0309030403020204" pitchFamily="34" charset="0"/>
                <a:ea typeface="Source Code Pro" panose="020B0309030403020204" pitchFamily="34" charset="0"/>
              </a:rPr>
              <a:t>eax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ret</a:t>
            </a:r>
          </a:p>
        </p:txBody>
      </p:sp>
      <p:sp>
        <p:nvSpPr>
          <p:cNvPr id="15" name="TextBox 14">
            <a:extLst>
              <a:ext uri="{FF2B5EF4-FFF2-40B4-BE49-F238E27FC236}">
                <a16:creationId xmlns:a16="http://schemas.microsoft.com/office/drawing/2014/main" id="{1155F295-BE8F-545E-96E9-5E7267A7ADAA}"/>
              </a:ext>
            </a:extLst>
          </p:cNvPr>
          <p:cNvSpPr txBox="1"/>
          <p:nvPr/>
        </p:nvSpPr>
        <p:spPr>
          <a:xfrm>
            <a:off x="1219200" y="4149804"/>
            <a:ext cx="4778655" cy="923330"/>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bool </a:t>
            </a:r>
            <a:r>
              <a:rPr lang="en-US" dirty="0" err="1">
                <a:latin typeface="Source Code Pro" panose="020B0309030403020204" pitchFamily="34" charset="0"/>
                <a:ea typeface="Source Code Pro" panose="020B0309030403020204" pitchFamily="34" charset="0"/>
              </a:rPr>
              <a:t>is_small</a:t>
            </a:r>
            <a:r>
              <a:rPr lang="en-US" dirty="0">
                <a:latin typeface="Source Code Pro" panose="020B0309030403020204" pitchFamily="34" charset="0"/>
                <a:ea typeface="Source Code Pro" panose="020B0309030403020204" pitchFamily="34" charset="0"/>
              </a:rPr>
              <a:t>(unsigned long x) {</a:t>
            </a:r>
          </a:p>
          <a:p>
            <a:pPr algn="l"/>
            <a:r>
              <a:rPr lang="en-US" dirty="0">
                <a:latin typeface="Source Code Pro" panose="020B0309030403020204" pitchFamily="34" charset="0"/>
                <a:ea typeface="Source Code Pro" panose="020B0309030403020204" pitchFamily="34" charset="0"/>
              </a:rPr>
              <a:t>   return x &lt; 256;</a:t>
            </a:r>
          </a:p>
          <a:p>
            <a:pPr algn="l"/>
            <a:r>
              <a:rPr lang="en-US" dirty="0">
                <a:latin typeface="Source Code Pro" panose="020B0309030403020204" pitchFamily="34" charset="0"/>
                <a:ea typeface="Source Code Pro" panose="020B0309030403020204" pitchFamily="34" charset="0"/>
              </a:rPr>
              <a:t>}</a:t>
            </a:r>
          </a:p>
        </p:txBody>
      </p:sp>
      <p:sp>
        <p:nvSpPr>
          <p:cNvPr id="16" name="TextBox 15">
            <a:extLst>
              <a:ext uri="{FF2B5EF4-FFF2-40B4-BE49-F238E27FC236}">
                <a16:creationId xmlns:a16="http://schemas.microsoft.com/office/drawing/2014/main" id="{96AC5E2A-FCE0-1E3D-0144-25884A10FEAC}"/>
              </a:ext>
            </a:extLst>
          </p:cNvPr>
          <p:cNvSpPr txBox="1"/>
          <p:nvPr/>
        </p:nvSpPr>
        <p:spPr>
          <a:xfrm>
            <a:off x="5409193" y="3780472"/>
            <a:ext cx="1220207" cy="369332"/>
          </a:xfrm>
          <a:prstGeom prst="rect">
            <a:avLst/>
          </a:prstGeom>
          <a:noFill/>
        </p:spPr>
        <p:txBody>
          <a:bodyPr wrap="square" rtlCol="0">
            <a:spAutoFit/>
          </a:bodyPr>
          <a:lstStyle/>
          <a:p>
            <a:r>
              <a:rPr lang="en-US" b="1" dirty="0">
                <a:solidFill>
                  <a:schemeClr val="accent1"/>
                </a:solidFill>
                <a:latin typeface="Source Sans 3" panose="020B0303030403020204" pitchFamily="34" charset="0"/>
              </a:rPr>
              <a:t>Assembly</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17" name="TextBox 16">
            <a:extLst>
              <a:ext uri="{FF2B5EF4-FFF2-40B4-BE49-F238E27FC236}">
                <a16:creationId xmlns:a16="http://schemas.microsoft.com/office/drawing/2014/main" id="{BD23C112-C863-B731-04F9-142774E5A3B4}"/>
              </a:ext>
            </a:extLst>
          </p:cNvPr>
          <p:cNvSpPr txBox="1"/>
          <p:nvPr/>
        </p:nvSpPr>
        <p:spPr>
          <a:xfrm>
            <a:off x="381001" y="4102448"/>
            <a:ext cx="685800" cy="369332"/>
          </a:xfrm>
          <a:prstGeom prst="rect">
            <a:avLst/>
          </a:prstGeom>
          <a:noFill/>
        </p:spPr>
        <p:txBody>
          <a:bodyPr wrap="square" rtlCol="0">
            <a:spAutoFit/>
          </a:bodyPr>
          <a:lstStyle/>
          <a:p>
            <a:r>
              <a:rPr lang="en-US" b="1" dirty="0">
                <a:solidFill>
                  <a:schemeClr val="accent1"/>
                </a:solidFill>
                <a:latin typeface="Source Sans 3" panose="020B0303030403020204" pitchFamily="34" charset="0"/>
              </a:rPr>
              <a:t>C</a:t>
            </a:r>
            <a:r>
              <a:rPr lang="en-US" dirty="0">
                <a:latin typeface="Source Sans 3" panose="020B0303030403020204" pitchFamily="34" charset="0"/>
              </a:rPr>
              <a:t>:</a:t>
            </a:r>
            <a:endParaRPr lang="en-US" b="1" dirty="0">
              <a:latin typeface="Source Sans 3" panose="020B0303030403020204" pitchFamily="34" charset="0"/>
            </a:endParaRPr>
          </a:p>
        </p:txBody>
      </p:sp>
    </p:spTree>
    <p:extLst>
      <p:ext uri="{BB962C8B-B14F-4D97-AF65-F5344CB8AC3E}">
        <p14:creationId xmlns:p14="http://schemas.microsoft.com/office/powerpoint/2010/main" val="1173618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dissolve">
                                      <p:cBhvr>
                                        <p:cTn id="22" dur="500"/>
                                        <p:tgtEl>
                                          <p:spTgt spid="17"/>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5">
                                            <p:bg/>
                                          </p:spTgt>
                                        </p:tgtEl>
                                        <p:attrNameLst>
                                          <p:attrName>style.visibility</p:attrName>
                                        </p:attrNameLst>
                                      </p:cBhvr>
                                      <p:to>
                                        <p:strVal val="visible"/>
                                      </p:to>
                                    </p:set>
                                    <p:animEffect transition="in" filter="dissolve">
                                      <p:cBhvr>
                                        <p:cTn id="25" dur="500"/>
                                        <p:tgtEl>
                                          <p:spTgt spid="15">
                                            <p:bg/>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5">
                                            <p:txEl>
                                              <p:pRg st="0" end="0"/>
                                            </p:txEl>
                                          </p:spTgt>
                                        </p:tgtEl>
                                        <p:attrNameLst>
                                          <p:attrName>style.visibility</p:attrName>
                                        </p:attrNameLst>
                                      </p:cBhvr>
                                      <p:to>
                                        <p:strVal val="visible"/>
                                      </p:to>
                                    </p:set>
                                    <p:animEffect transition="in" filter="dissolve">
                                      <p:cBhvr>
                                        <p:cTn id="28" dur="500"/>
                                        <p:tgtEl>
                                          <p:spTgt spid="15">
                                            <p:txEl>
                                              <p:pRg st="0" end="0"/>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5">
                                            <p:txEl>
                                              <p:pRg st="1" end="1"/>
                                            </p:txEl>
                                          </p:spTgt>
                                        </p:tgtEl>
                                        <p:attrNameLst>
                                          <p:attrName>style.visibility</p:attrName>
                                        </p:attrNameLst>
                                      </p:cBhvr>
                                      <p:to>
                                        <p:strVal val="visible"/>
                                      </p:to>
                                    </p:set>
                                    <p:animEffect transition="in" filter="dissolve">
                                      <p:cBhvr>
                                        <p:cTn id="31" dur="500"/>
                                        <p:tgtEl>
                                          <p:spTgt spid="15">
                                            <p:txEl>
                                              <p:pRg st="1" end="1"/>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5">
                                            <p:txEl>
                                              <p:pRg st="2" end="2"/>
                                            </p:txEl>
                                          </p:spTgt>
                                        </p:tgtEl>
                                        <p:attrNameLst>
                                          <p:attrName>style.visibility</p:attrName>
                                        </p:attrNameLst>
                                      </p:cBhvr>
                                      <p:to>
                                        <p:strVal val="visible"/>
                                      </p:to>
                                    </p:set>
                                    <p:animEffect transition="in" filter="dissolve">
                                      <p:cBhvr>
                                        <p:cTn id="34" dur="500"/>
                                        <p:tgtEl>
                                          <p:spTgt spid="15">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dissolve">
                                      <p:cBhvr>
                                        <p:cTn id="39" dur="500"/>
                                        <p:tgtEl>
                                          <p:spTgt spid="1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dissolv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dissolve">
                                      <p:cBhvr>
                                        <p:cTn id="4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4" grpId="0" animBg="1"/>
      <p:bldP spid="15" grpId="0" build="allAtOnce" animBg="1"/>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dirty="0">
                <a:latin typeface="Source Sans 3" panose="020B0303030403020204" pitchFamily="34" charset="0"/>
              </a:rPr>
              <a:t>Conditional </a:t>
            </a:r>
            <a:r>
              <a:rPr lang="en-US" dirty="0">
                <a:latin typeface="Source Code Pro" panose="020B0309030403020204" pitchFamily="34" charset="0"/>
                <a:ea typeface="Source Code Pro" panose="020B0309030403020204" pitchFamily="34" charset="0"/>
              </a:rPr>
              <a:t>set</a:t>
            </a:r>
            <a:r>
              <a:rPr lang="en-US" dirty="0">
                <a:latin typeface="Source Sans 3" panose="020B0303030403020204" pitchFamily="34" charset="0"/>
              </a:rPr>
              <a:t>s: Answers in a Single Byte</a:t>
            </a:r>
            <a:endParaRPr lang="en-US" dirty="0"/>
          </a:p>
        </p:txBody>
      </p:sp>
      <p:graphicFrame>
        <p:nvGraphicFramePr>
          <p:cNvPr id="7" name="Content Placeholder 3">
            <a:extLst>
              <a:ext uri="{FF2B5EF4-FFF2-40B4-BE49-F238E27FC236}">
                <a16:creationId xmlns:a16="http://schemas.microsoft.com/office/drawing/2014/main" id="{A6DA668A-3B8F-D744-BF92-B90E898800BC}"/>
              </a:ext>
            </a:extLst>
          </p:cNvPr>
          <p:cNvGraphicFramePr>
            <a:graphicFrameLocks/>
          </p:cNvGraphicFramePr>
          <p:nvPr>
            <p:extLst>
              <p:ext uri="{D42A27DB-BD31-4B8C-83A1-F6EECF244321}">
                <p14:modId xmlns:p14="http://schemas.microsoft.com/office/powerpoint/2010/main" val="663670614"/>
              </p:ext>
            </p:extLst>
          </p:nvPr>
        </p:nvGraphicFramePr>
        <p:xfrm>
          <a:off x="457200" y="1447800"/>
          <a:ext cx="11277600" cy="4937760"/>
        </p:xfrm>
        <a:graphic>
          <a:graphicData uri="http://schemas.openxmlformats.org/drawingml/2006/table">
            <a:tbl>
              <a:tblPr firstRow="1" bandRow="1">
                <a:tableStyleId>{7E9639D4-E3E2-4D34-9284-5A2195B3D0D7}</a:tableStyleId>
              </a:tblPr>
              <a:tblGrid>
                <a:gridCol w="3759200">
                  <a:extLst>
                    <a:ext uri="{9D8B030D-6E8A-4147-A177-3AD203B41FA5}">
                      <a16:colId xmlns:a16="http://schemas.microsoft.com/office/drawing/2014/main" val="3231654358"/>
                    </a:ext>
                  </a:extLst>
                </a:gridCol>
                <a:gridCol w="3759200">
                  <a:extLst>
                    <a:ext uri="{9D8B030D-6E8A-4147-A177-3AD203B41FA5}">
                      <a16:colId xmlns:a16="http://schemas.microsoft.com/office/drawing/2014/main" val="1224624564"/>
                    </a:ext>
                  </a:extLst>
                </a:gridCol>
                <a:gridCol w="3759200">
                  <a:extLst>
                    <a:ext uri="{9D8B030D-6E8A-4147-A177-3AD203B41FA5}">
                      <a16:colId xmlns:a16="http://schemas.microsoft.com/office/drawing/2014/main" val="4198587295"/>
                    </a:ext>
                  </a:extLst>
                </a:gridCol>
              </a:tblGrid>
              <a:tr h="365760">
                <a:tc>
                  <a:txBody>
                    <a:bodyPr/>
                    <a:lstStyle/>
                    <a:p>
                      <a:r>
                        <a:rPr lang="en-US" dirty="0"/>
                        <a:t>Instruction</a:t>
                      </a:r>
                    </a:p>
                  </a:txBody>
                  <a:tcPr/>
                </a:tc>
                <a:tc>
                  <a:txBody>
                    <a:bodyPr/>
                    <a:lstStyle/>
                    <a:p>
                      <a:r>
                        <a:rPr lang="en-US" dirty="0"/>
                        <a:t>Synonym</a:t>
                      </a:r>
                    </a:p>
                  </a:txBody>
                  <a:tcPr/>
                </a:tc>
                <a:tc>
                  <a:txBody>
                    <a:bodyPr/>
                    <a:lstStyle/>
                    <a:p>
                      <a:r>
                        <a:rPr lang="en-US" dirty="0"/>
                        <a:t>Set Condition (1 if true, 0 if false)</a:t>
                      </a:r>
                    </a:p>
                  </a:txBody>
                  <a:tcPr/>
                </a:tc>
                <a:extLst>
                  <a:ext uri="{0D108BD9-81ED-4DB2-BD59-A6C34878D82A}">
                    <a16:rowId xmlns:a16="http://schemas.microsoft.com/office/drawing/2014/main" val="309108804"/>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sete</a:t>
                      </a:r>
                      <a:r>
                        <a:rPr lang="en-US" dirty="0">
                          <a:latin typeface="Source Code Pro" panose="020B0309030403020204" pitchFamily="34" charset="0"/>
                          <a:ea typeface="Source Code Pro" panose="020B0309030403020204" pitchFamily="34" charset="0"/>
                          <a:cs typeface="Consolas" panose="020B0609020204030204" pitchFamily="49" charset="0"/>
                        </a:rPr>
                        <a:t> D</a:t>
                      </a:r>
                    </a:p>
                  </a:txBody>
                  <a:tcPr/>
                </a:tc>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setz</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Equal / zero</a:t>
                      </a:r>
                    </a:p>
                  </a:txBody>
                  <a:tcPr/>
                </a:tc>
                <a:extLst>
                  <a:ext uri="{0D108BD9-81ED-4DB2-BD59-A6C34878D82A}">
                    <a16:rowId xmlns:a16="http://schemas.microsoft.com/office/drawing/2014/main" val="1578506649"/>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setne</a:t>
                      </a:r>
                      <a:r>
                        <a:rPr lang="en-US" dirty="0">
                          <a:latin typeface="Source Code Pro" panose="020B0309030403020204" pitchFamily="34" charset="0"/>
                          <a:ea typeface="Source Code Pro" panose="020B0309030403020204" pitchFamily="34"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setnz</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Not equal / not zero</a:t>
                      </a:r>
                    </a:p>
                  </a:txBody>
                  <a:tcPr/>
                </a:tc>
                <a:extLst>
                  <a:ext uri="{0D108BD9-81ED-4DB2-BD59-A6C34878D82A}">
                    <a16:rowId xmlns:a16="http://schemas.microsoft.com/office/drawing/2014/main" val="850718582"/>
                  </a:ext>
                </a:extLst>
              </a:tr>
              <a:tr h="365760">
                <a:tc>
                  <a:txBody>
                    <a:bodyPr/>
                    <a:lstStyle/>
                    <a:p>
                      <a:r>
                        <a:rPr lang="en-US" dirty="0">
                          <a:latin typeface="Source Code Pro" panose="020B0309030403020204" pitchFamily="34" charset="0"/>
                          <a:ea typeface="Source Code Pro" panose="020B0309030403020204" pitchFamily="34" charset="0"/>
                          <a:cs typeface="Consolas" panose="020B0609020204030204" pitchFamily="49" charset="0"/>
                        </a:rPr>
                        <a:t>sets D</a:t>
                      </a:r>
                    </a:p>
                  </a:txBody>
                  <a:tcPr/>
                </a:tc>
                <a:tc>
                  <a:txBody>
                    <a:bodyPr/>
                    <a:lstStyle/>
                    <a:p>
                      <a:endParaRPr lang="en-US" dirty="0">
                        <a:latin typeface="Source Code Pro" panose="020B0309030403020204" pitchFamily="34" charset="0"/>
                        <a:ea typeface="Source Code Pro" panose="020B0309030403020204" pitchFamily="34" charset="0"/>
                      </a:endParaRPr>
                    </a:p>
                  </a:txBody>
                  <a:tcPr/>
                </a:tc>
                <a:tc>
                  <a:txBody>
                    <a:bodyPr/>
                    <a:lstStyle/>
                    <a:p>
                      <a:r>
                        <a:rPr lang="en-US" dirty="0">
                          <a:latin typeface="Source Sans 3" panose="020B0303030403020204" pitchFamily="34" charset="0"/>
                        </a:rPr>
                        <a:t>Negative (regardless of overflow)</a:t>
                      </a:r>
                    </a:p>
                  </a:txBody>
                  <a:tcPr/>
                </a:tc>
                <a:extLst>
                  <a:ext uri="{0D108BD9-81ED-4DB2-BD59-A6C34878D82A}">
                    <a16:rowId xmlns:a16="http://schemas.microsoft.com/office/drawing/2014/main" val="893394719"/>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setns</a:t>
                      </a:r>
                      <a:r>
                        <a:rPr lang="en-US" dirty="0">
                          <a:latin typeface="Source Code Pro" panose="020B0309030403020204" pitchFamily="34" charset="0"/>
                          <a:ea typeface="Source Code Pro" panose="020B0309030403020204" pitchFamily="34" charset="0"/>
                          <a:cs typeface="Consolas" panose="020B0609020204030204" pitchFamily="49" charset="0"/>
                        </a:rPr>
                        <a:t> D</a:t>
                      </a:r>
                    </a:p>
                  </a:txBody>
                  <a:tcPr/>
                </a:tc>
                <a:tc>
                  <a:txBody>
                    <a:bodyPr/>
                    <a:lstStyle/>
                    <a:p>
                      <a:endParaRPr lang="en-US" dirty="0">
                        <a:latin typeface="Source Code Pro" panose="020B0309030403020204" pitchFamily="34" charset="0"/>
                        <a:ea typeface="Source Code Pro" panose="020B0309030403020204" pitchFamily="34" charset="0"/>
                      </a:endParaRPr>
                    </a:p>
                  </a:txBody>
                  <a:tcPr/>
                </a:tc>
                <a:tc>
                  <a:txBody>
                    <a:bodyPr/>
                    <a:lstStyle/>
                    <a:p>
                      <a:r>
                        <a:rPr lang="en-US" dirty="0">
                          <a:latin typeface="Source Sans 3" panose="020B0303030403020204" pitchFamily="34" charset="0"/>
                        </a:rPr>
                        <a:t>Nonnegative (regardless of overflow)</a:t>
                      </a:r>
                    </a:p>
                  </a:txBody>
                  <a:tcPr/>
                </a:tc>
                <a:extLst>
                  <a:ext uri="{0D108BD9-81ED-4DB2-BD59-A6C34878D82A}">
                    <a16:rowId xmlns:a16="http://schemas.microsoft.com/office/drawing/2014/main" val="1833998801"/>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setg</a:t>
                      </a:r>
                      <a:r>
                        <a:rPr lang="en-US" dirty="0">
                          <a:latin typeface="Source Code Pro" panose="020B0309030403020204" pitchFamily="34" charset="0"/>
                          <a:ea typeface="Source Code Pro" panose="020B0309030403020204" pitchFamily="34"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setnle</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Greater (signed &gt;)</a:t>
                      </a:r>
                    </a:p>
                  </a:txBody>
                  <a:tcPr/>
                </a:tc>
                <a:extLst>
                  <a:ext uri="{0D108BD9-81ED-4DB2-BD59-A6C34878D82A}">
                    <a16:rowId xmlns:a16="http://schemas.microsoft.com/office/drawing/2014/main" val="263179765"/>
                  </a:ext>
                </a:extLst>
              </a:tr>
              <a:tr h="54864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setge</a:t>
                      </a:r>
                      <a:r>
                        <a:rPr lang="en-US" dirty="0">
                          <a:latin typeface="Source Code Pro" panose="020B0309030403020204" pitchFamily="34" charset="0"/>
                          <a:ea typeface="Source Code Pro" panose="020B0309030403020204" pitchFamily="34"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setnl</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Greater or equal (signed &gt;=)</a:t>
                      </a:r>
                    </a:p>
                  </a:txBody>
                  <a:tcPr/>
                </a:tc>
                <a:extLst>
                  <a:ext uri="{0D108BD9-81ED-4DB2-BD59-A6C34878D82A}">
                    <a16:rowId xmlns:a16="http://schemas.microsoft.com/office/drawing/2014/main" val="2246496874"/>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setl</a:t>
                      </a:r>
                      <a:r>
                        <a:rPr lang="en-US" dirty="0">
                          <a:latin typeface="Source Code Pro" panose="020B0309030403020204" pitchFamily="34" charset="0"/>
                          <a:ea typeface="Source Code Pro" panose="020B0309030403020204" pitchFamily="34"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setnge</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Less (signed &lt;)</a:t>
                      </a:r>
                    </a:p>
                  </a:txBody>
                  <a:tcPr/>
                </a:tc>
                <a:extLst>
                  <a:ext uri="{0D108BD9-81ED-4DB2-BD59-A6C34878D82A}">
                    <a16:rowId xmlns:a16="http://schemas.microsoft.com/office/drawing/2014/main" val="4122665798"/>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setle</a:t>
                      </a:r>
                      <a:r>
                        <a:rPr lang="en-US" dirty="0">
                          <a:latin typeface="Source Code Pro" panose="020B0309030403020204" pitchFamily="34" charset="0"/>
                          <a:ea typeface="Source Code Pro" panose="020B0309030403020204" pitchFamily="34"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setng</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Less or equal (signed &lt;=)</a:t>
                      </a:r>
                    </a:p>
                  </a:txBody>
                  <a:tcPr/>
                </a:tc>
                <a:extLst>
                  <a:ext uri="{0D108BD9-81ED-4DB2-BD59-A6C34878D82A}">
                    <a16:rowId xmlns:a16="http://schemas.microsoft.com/office/drawing/2014/main" val="2436167288"/>
                  </a:ext>
                </a:extLst>
              </a:tr>
              <a:tr h="365760">
                <a:tc>
                  <a:txBody>
                    <a:bodyPr/>
                    <a:lstStyle/>
                    <a:p>
                      <a:r>
                        <a:rPr lang="en-US" dirty="0">
                          <a:latin typeface="Source Code Pro" panose="020B0309030403020204" pitchFamily="34" charset="0"/>
                          <a:ea typeface="Source Code Pro" panose="020B0309030403020204" pitchFamily="34" charset="0"/>
                          <a:cs typeface="Consolas" panose="020B0609020204030204" pitchFamily="49" charset="0"/>
                        </a:rPr>
                        <a:t>seta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setnbe</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Above (unsigned &gt;)</a:t>
                      </a:r>
                    </a:p>
                  </a:txBody>
                  <a:tcPr/>
                </a:tc>
                <a:extLst>
                  <a:ext uri="{0D108BD9-81ED-4DB2-BD59-A6C34878D82A}">
                    <a16:rowId xmlns:a16="http://schemas.microsoft.com/office/drawing/2014/main" val="1192051391"/>
                  </a:ext>
                </a:extLst>
              </a:tr>
              <a:tr h="365760">
                <a:tc>
                  <a:txBody>
                    <a:bodyPr/>
                    <a:lstStyle/>
                    <a:p>
                      <a:r>
                        <a:rPr lang="en-US" dirty="0">
                          <a:latin typeface="Source Code Pro" panose="020B0309030403020204" pitchFamily="34" charset="0"/>
                          <a:ea typeface="Source Code Pro" panose="020B0309030403020204" pitchFamily="34" charset="0"/>
                          <a:cs typeface="Consolas" panose="020B0609020204030204" pitchFamily="49" charset="0"/>
                        </a:rPr>
                        <a:t>setae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setnb</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Above or equal (unsigned &gt;=)</a:t>
                      </a:r>
                    </a:p>
                  </a:txBody>
                  <a:tcPr/>
                </a:tc>
                <a:extLst>
                  <a:ext uri="{0D108BD9-81ED-4DB2-BD59-A6C34878D82A}">
                    <a16:rowId xmlns:a16="http://schemas.microsoft.com/office/drawing/2014/main" val="3471406641"/>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setb</a:t>
                      </a:r>
                      <a:r>
                        <a:rPr lang="en-US" dirty="0">
                          <a:latin typeface="Source Code Pro" panose="020B0309030403020204" pitchFamily="34" charset="0"/>
                          <a:ea typeface="Source Code Pro" panose="020B0309030403020204" pitchFamily="34"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setnae</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Below (unsigned &lt;)</a:t>
                      </a:r>
                    </a:p>
                  </a:txBody>
                  <a:tcPr/>
                </a:tc>
                <a:extLst>
                  <a:ext uri="{0D108BD9-81ED-4DB2-BD59-A6C34878D82A}">
                    <a16:rowId xmlns:a16="http://schemas.microsoft.com/office/drawing/2014/main" val="2805478896"/>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setbe</a:t>
                      </a:r>
                      <a:r>
                        <a:rPr lang="en-US" dirty="0">
                          <a:latin typeface="Source Code Pro" panose="020B0309030403020204" pitchFamily="34" charset="0"/>
                          <a:ea typeface="Source Code Pro" panose="020B0309030403020204" pitchFamily="34"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setna</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Below or equal (unsigned &lt;=)</a:t>
                      </a:r>
                    </a:p>
                  </a:txBody>
                  <a:tcPr/>
                </a:tc>
                <a:extLst>
                  <a:ext uri="{0D108BD9-81ED-4DB2-BD59-A6C34878D82A}">
                    <a16:rowId xmlns:a16="http://schemas.microsoft.com/office/drawing/2014/main" val="4196062135"/>
                  </a:ext>
                </a:extLst>
              </a:tr>
            </a:tbl>
          </a:graphicData>
        </a:graphic>
      </p:graphicFrame>
    </p:spTree>
    <p:extLst>
      <p:ext uri="{BB962C8B-B14F-4D97-AF65-F5344CB8AC3E}">
        <p14:creationId xmlns:p14="http://schemas.microsoft.com/office/powerpoint/2010/main" val="2184877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5D6DB-736D-FE6F-8281-F793A4FDFE4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F4FA94-49BC-F2FA-55C8-7F1B39837C80}"/>
              </a:ext>
            </a:extLst>
          </p:cNvPr>
          <p:cNvSpPr>
            <a:spLocks noGrp="1"/>
          </p:cNvSpPr>
          <p:nvPr>
            <p:ph idx="1"/>
          </p:nvPr>
        </p:nvSpPr>
        <p:spPr>
          <a:xfrm>
            <a:off x="152400" y="1295400"/>
            <a:ext cx="11811000" cy="2667000"/>
          </a:xfrm>
        </p:spPr>
        <p:txBody>
          <a:bodyPr/>
          <a:lstStyle/>
          <a:p>
            <a:pPr marL="0" indent="0">
              <a:buNone/>
            </a:pPr>
            <a:r>
              <a:rPr lang="en-US" sz="2400" b="1" dirty="0" err="1">
                <a:latin typeface="Source Code Pro" panose="020B0309030403020204" pitchFamily="34" charset="0"/>
                <a:ea typeface="Source Code Pro" panose="020B0309030403020204" pitchFamily="34" charset="0"/>
                <a:cs typeface="Consolas" panose="020B0609020204030204" pitchFamily="49" charset="0"/>
              </a:rPr>
              <a:t>cmovcc</a:t>
            </a:r>
            <a:r>
              <a:rPr lang="en-US" sz="2400" dirty="0">
                <a:latin typeface="Source Sans 3" panose="020B0303030403020204" pitchFamily="34" charset="0"/>
              </a:rPr>
              <a:t> instructions </a:t>
            </a:r>
            <a:r>
              <a:rPr lang="en-US" sz="2400" b="1" dirty="0">
                <a:solidFill>
                  <a:schemeClr val="accent1"/>
                </a:solidFill>
                <a:latin typeface="Source Sans 3" panose="020B0303030403020204" pitchFamily="34" charset="0"/>
              </a:rPr>
              <a:t>conditionally move </a:t>
            </a:r>
            <a:r>
              <a:rPr lang="en-US" sz="2400" dirty="0">
                <a:latin typeface="Source Sans 3" panose="020B0303030403020204" pitchFamily="34" charset="0"/>
              </a:rPr>
              <a:t>data, from a source to a destination register.</a:t>
            </a:r>
            <a:endParaRPr lang="en-US" sz="2400" b="1" dirty="0">
              <a:latin typeface="Source Sans 3" panose="020B0303030403020204" pitchFamily="34" charset="0"/>
            </a:endParaRPr>
          </a:p>
          <a:p>
            <a:r>
              <a:rPr lang="en-US" sz="2400" b="1" dirty="0" err="1">
                <a:latin typeface="Source Code Pro" panose="020B0309030403020204" pitchFamily="34" charset="0"/>
                <a:ea typeface="Source Code Pro" panose="020B0309030403020204" pitchFamily="34" charset="0"/>
              </a:rPr>
              <a:t>cmovge</a:t>
            </a:r>
            <a:r>
              <a:rPr lang="en-US" sz="2400" dirty="0">
                <a:latin typeface="Source Sans 3" panose="020B0303030403020204" pitchFamily="34" charset="0"/>
                <a:ea typeface="Source Code Pro" panose="020B0309030403020204" pitchFamily="34" charset="0"/>
              </a:rPr>
              <a:t> moves data </a:t>
            </a:r>
            <a:r>
              <a:rPr lang="en-US" sz="2400" b="1" dirty="0">
                <a:solidFill>
                  <a:schemeClr val="accent1"/>
                </a:solidFill>
                <a:latin typeface="Source Sans 3" panose="020B0303030403020204" pitchFamily="34" charset="0"/>
                <a:ea typeface="Source Code Pro" panose="020B0309030403020204" pitchFamily="34" charset="0"/>
              </a:rPr>
              <a:t>in precisely the same scenario</a:t>
            </a:r>
            <a:r>
              <a:rPr lang="en-US" sz="2400" dirty="0">
                <a:latin typeface="Source Sans 3" panose="020B0303030403020204" pitchFamily="34" charset="0"/>
                <a:ea typeface="Source Code Pro" panose="020B0309030403020204" pitchFamily="34" charset="0"/>
              </a:rPr>
              <a:t> that </a:t>
            </a:r>
            <a:r>
              <a:rPr lang="en-US" sz="2400" b="1" dirty="0" err="1">
                <a:latin typeface="Source Code Pro" panose="020B0309030403020204" pitchFamily="34" charset="0"/>
                <a:ea typeface="Source Code Pro" panose="020B0309030403020204" pitchFamily="34" charset="0"/>
              </a:rPr>
              <a:t>jge</a:t>
            </a:r>
            <a:r>
              <a:rPr lang="en-US" sz="2400" dirty="0">
                <a:latin typeface="Source Sans 3" panose="020B0303030403020204" pitchFamily="34" charset="0"/>
                <a:ea typeface="Source Code Pro" panose="020B0309030403020204" pitchFamily="34" charset="0"/>
              </a:rPr>
              <a:t> jumps.</a:t>
            </a:r>
          </a:p>
          <a:p>
            <a:r>
              <a:rPr lang="en-US" sz="2400" dirty="0">
                <a:latin typeface="Source Sans 3" panose="020B0303030403020204" pitchFamily="34" charset="0"/>
                <a:ea typeface="Source Code Pro" panose="020B0309030403020204" pitchFamily="34" charset="0"/>
              </a:rPr>
              <a:t>Compilers sometimes use conditional moves to translate </a:t>
            </a:r>
            <a:r>
              <a:rPr lang="en-US" sz="2400" b="1" dirty="0">
                <a:solidFill>
                  <a:schemeClr val="accent1"/>
                </a:solidFill>
                <a:latin typeface="Source Sans 3" panose="020B0303030403020204" pitchFamily="34" charset="0"/>
                <a:ea typeface="Source Code Pro" panose="020B0309030403020204" pitchFamily="34" charset="0"/>
              </a:rPr>
              <a:t>ternaries </a:t>
            </a:r>
            <a:r>
              <a:rPr lang="en-US" sz="2400" dirty="0">
                <a:latin typeface="Source Sans 3" panose="020B0303030403020204" pitchFamily="34" charset="0"/>
                <a:ea typeface="Source Code Pro" panose="020B0309030403020204" pitchFamily="34" charset="0"/>
              </a:rPr>
              <a:t>into assembly.</a:t>
            </a:r>
            <a:br>
              <a:rPr lang="en-US" sz="2000" dirty="0">
                <a:latin typeface="Source Sans 3" panose="020B0303030403020204" pitchFamily="34" charset="0"/>
              </a:rPr>
            </a:br>
            <a:br>
              <a:rPr lang="en-US" sz="2000" dirty="0">
                <a:latin typeface="Source Sans 3" panose="020B0303030403020204" pitchFamily="34" charset="0"/>
              </a:rPr>
            </a:br>
            <a:br>
              <a:rPr lang="en-US" sz="2000" dirty="0">
                <a:latin typeface="Source Sans 3" panose="020B0303030403020204" pitchFamily="34" charset="0"/>
              </a:rPr>
            </a:br>
            <a:br>
              <a:rPr lang="en-US" sz="2000" dirty="0">
                <a:latin typeface="Source Sans 3" panose="020B0303030403020204" pitchFamily="34" charset="0"/>
              </a:rPr>
            </a:br>
            <a:br>
              <a:rPr lang="en-US" sz="2000" dirty="0">
                <a:latin typeface="Source Sans 3" panose="020B0303030403020204" pitchFamily="34" charset="0"/>
              </a:rPr>
            </a:br>
            <a:br>
              <a:rPr lang="en-US" sz="2000" dirty="0">
                <a:latin typeface="Source Sans 3" panose="020B0303030403020204" pitchFamily="34" charset="0"/>
              </a:rPr>
            </a:br>
            <a:endParaRPr lang="en-US" sz="2400" i="1" dirty="0">
              <a:latin typeface="Source Sans 3" panose="020B0303030403020204" pitchFamily="34" charset="0"/>
            </a:endParaRPr>
          </a:p>
          <a:p>
            <a:pPr marL="0" indent="0" algn="ctr">
              <a:buNone/>
            </a:pPr>
            <a:endParaRPr lang="en-US" sz="2400" i="1" dirty="0">
              <a:latin typeface="Source Sans 3" panose="020B0303030403020204" pitchFamily="34" charset="0"/>
            </a:endParaRPr>
          </a:p>
        </p:txBody>
      </p:sp>
      <p:sp>
        <p:nvSpPr>
          <p:cNvPr id="2" name="Title 1">
            <a:extLst>
              <a:ext uri="{FF2B5EF4-FFF2-40B4-BE49-F238E27FC236}">
                <a16:creationId xmlns:a16="http://schemas.microsoft.com/office/drawing/2014/main" id="{90498D04-3B96-A938-3E81-6720E2F437A8}"/>
              </a:ext>
            </a:extLst>
          </p:cNvPr>
          <p:cNvSpPr>
            <a:spLocks noGrp="1"/>
          </p:cNvSpPr>
          <p:nvPr>
            <p:ph type="title"/>
          </p:nvPr>
        </p:nvSpPr>
        <p:spPr/>
        <p:txBody>
          <a:bodyPr/>
          <a:lstStyle/>
          <a:p>
            <a:r>
              <a:rPr lang="en-US" dirty="0">
                <a:latin typeface="Source Sans 3" panose="020B0303030403020204" pitchFamily="34" charset="0"/>
              </a:rPr>
              <a:t>Conditional Moves: Changing Your Mind</a:t>
            </a:r>
          </a:p>
        </p:txBody>
      </p:sp>
      <p:sp>
        <p:nvSpPr>
          <p:cNvPr id="14" name="TextBox 13">
            <a:extLst>
              <a:ext uri="{FF2B5EF4-FFF2-40B4-BE49-F238E27FC236}">
                <a16:creationId xmlns:a16="http://schemas.microsoft.com/office/drawing/2014/main" id="{B3F13982-8017-DBE6-8F05-A91CBC2AE3EF}"/>
              </a:ext>
            </a:extLst>
          </p:cNvPr>
          <p:cNvSpPr txBox="1"/>
          <p:nvPr/>
        </p:nvSpPr>
        <p:spPr>
          <a:xfrm>
            <a:off x="1469745" y="3926616"/>
            <a:ext cx="3026055" cy="1477328"/>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max:</a:t>
            </a: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cmp</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edi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esi</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mov    %</a:t>
            </a:r>
            <a:r>
              <a:rPr lang="en-US" dirty="0" err="1">
                <a:latin typeface="Source Code Pro" panose="020B0309030403020204" pitchFamily="34" charset="0"/>
                <a:ea typeface="Source Code Pro" panose="020B0309030403020204" pitchFamily="34" charset="0"/>
              </a:rPr>
              <a:t>edi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eax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cmovge</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esi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eax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retq</a:t>
            </a:r>
            <a:endParaRPr lang="en-US" dirty="0">
              <a:latin typeface="Source Code Pro" panose="020B0309030403020204" pitchFamily="34" charset="0"/>
              <a:ea typeface="Source Code Pro" panose="020B0309030403020204" pitchFamily="34" charset="0"/>
            </a:endParaRPr>
          </a:p>
        </p:txBody>
      </p:sp>
      <p:sp>
        <p:nvSpPr>
          <p:cNvPr id="15" name="TextBox 14">
            <a:extLst>
              <a:ext uri="{FF2B5EF4-FFF2-40B4-BE49-F238E27FC236}">
                <a16:creationId xmlns:a16="http://schemas.microsoft.com/office/drawing/2014/main" id="{A2F11046-97A8-2071-7100-7A6096FD9E69}"/>
              </a:ext>
            </a:extLst>
          </p:cNvPr>
          <p:cNvSpPr txBox="1"/>
          <p:nvPr/>
        </p:nvSpPr>
        <p:spPr>
          <a:xfrm>
            <a:off x="1469745" y="2866756"/>
            <a:ext cx="3635655" cy="923330"/>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int max(int x, int y) {</a:t>
            </a:r>
          </a:p>
          <a:p>
            <a:pPr algn="l"/>
            <a:r>
              <a:rPr lang="en-US" dirty="0">
                <a:latin typeface="Source Code Pro" panose="020B0309030403020204" pitchFamily="34" charset="0"/>
                <a:ea typeface="Source Code Pro" panose="020B0309030403020204" pitchFamily="34" charset="0"/>
              </a:rPr>
              <a:t>   return x &gt; y ? x : y;</a:t>
            </a:r>
          </a:p>
          <a:p>
            <a:pPr algn="l"/>
            <a:r>
              <a:rPr lang="en-US" dirty="0">
                <a:latin typeface="Source Code Pro" panose="020B0309030403020204" pitchFamily="34" charset="0"/>
                <a:ea typeface="Source Code Pro" panose="020B0309030403020204" pitchFamily="34" charset="0"/>
              </a:rPr>
              <a:t>}</a:t>
            </a:r>
          </a:p>
        </p:txBody>
      </p:sp>
      <p:sp>
        <p:nvSpPr>
          <p:cNvPr id="16" name="TextBox 15">
            <a:extLst>
              <a:ext uri="{FF2B5EF4-FFF2-40B4-BE49-F238E27FC236}">
                <a16:creationId xmlns:a16="http://schemas.microsoft.com/office/drawing/2014/main" id="{1EC3C083-1838-83E8-00E9-429B6513520B}"/>
              </a:ext>
            </a:extLst>
          </p:cNvPr>
          <p:cNvSpPr txBox="1"/>
          <p:nvPr/>
        </p:nvSpPr>
        <p:spPr>
          <a:xfrm>
            <a:off x="249539" y="3886200"/>
            <a:ext cx="1220206" cy="369332"/>
          </a:xfrm>
          <a:prstGeom prst="rect">
            <a:avLst/>
          </a:prstGeom>
          <a:solidFill>
            <a:schemeClr val="bg1"/>
          </a:solidFill>
        </p:spPr>
        <p:txBody>
          <a:bodyPr wrap="none" rtlCol="0">
            <a:spAutoFit/>
          </a:bodyPr>
          <a:lstStyle/>
          <a:p>
            <a:r>
              <a:rPr lang="en-US" b="1" dirty="0">
                <a:solidFill>
                  <a:schemeClr val="accent1"/>
                </a:solidFill>
                <a:latin typeface="Source Sans 3" panose="020B0303030403020204" pitchFamily="34" charset="0"/>
              </a:rPr>
              <a:t>Assembly</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17" name="TextBox 16">
            <a:extLst>
              <a:ext uri="{FF2B5EF4-FFF2-40B4-BE49-F238E27FC236}">
                <a16:creationId xmlns:a16="http://schemas.microsoft.com/office/drawing/2014/main" id="{89FBA067-EECB-BAB2-FF6D-BAE448E997EB}"/>
              </a:ext>
            </a:extLst>
          </p:cNvPr>
          <p:cNvSpPr txBox="1"/>
          <p:nvPr/>
        </p:nvSpPr>
        <p:spPr>
          <a:xfrm>
            <a:off x="766117" y="2866756"/>
            <a:ext cx="685800" cy="369332"/>
          </a:xfrm>
          <a:prstGeom prst="rect">
            <a:avLst/>
          </a:prstGeom>
          <a:noFill/>
        </p:spPr>
        <p:txBody>
          <a:bodyPr wrap="square" rtlCol="0">
            <a:spAutoFit/>
          </a:bodyPr>
          <a:lstStyle/>
          <a:p>
            <a:r>
              <a:rPr lang="en-US" b="1" dirty="0">
                <a:solidFill>
                  <a:schemeClr val="accent1"/>
                </a:solidFill>
                <a:latin typeface="Source Sans 3" panose="020B0303030403020204" pitchFamily="34" charset="0"/>
              </a:rPr>
              <a:t>C</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4" name="TextBox 3">
            <a:extLst>
              <a:ext uri="{FF2B5EF4-FFF2-40B4-BE49-F238E27FC236}">
                <a16:creationId xmlns:a16="http://schemas.microsoft.com/office/drawing/2014/main" id="{4BB7BB02-C26A-D258-7D3A-B5321EB91FA5}"/>
              </a:ext>
            </a:extLst>
          </p:cNvPr>
          <p:cNvSpPr txBox="1"/>
          <p:nvPr/>
        </p:nvSpPr>
        <p:spPr>
          <a:xfrm>
            <a:off x="10972" y="5520504"/>
            <a:ext cx="5943600" cy="1077218"/>
          </a:xfrm>
          <a:prstGeom prst="rect">
            <a:avLst/>
          </a:prstGeom>
          <a:noFill/>
        </p:spPr>
        <p:txBody>
          <a:bodyPr wrap="square" rtlCol="0">
            <a:spAutoFit/>
          </a:bodyPr>
          <a:lstStyle/>
          <a:p>
            <a:pPr algn="ctr"/>
            <a:r>
              <a:rPr lang="en-US" sz="1600" dirty="0">
                <a:latin typeface="Source Sans 3" panose="020B0303030403020204" pitchFamily="34" charset="0"/>
                <a:cs typeface="Calibri" panose="020F0502020204030204" pitchFamily="34" charset="0"/>
              </a:rPr>
              <a:t>Note the </a:t>
            </a:r>
            <a:r>
              <a:rPr lang="en-US" sz="1600" b="1" dirty="0">
                <a:solidFill>
                  <a:srgbClr val="4472C4"/>
                </a:solidFill>
                <a:latin typeface="Source Sans 3" panose="020B0303030403020204" pitchFamily="34" charset="0"/>
                <a:cs typeface="Calibri" panose="020F0502020204030204" pitchFamily="34" charset="0"/>
              </a:rPr>
              <a:t>unconditional move</a:t>
            </a:r>
            <a:r>
              <a:rPr lang="en-US" sz="1600" dirty="0">
                <a:latin typeface="Source Sans 3" panose="020B0303030403020204" pitchFamily="34" charset="0"/>
                <a:cs typeface="Calibri" panose="020F0502020204030204" pitchFamily="34" charset="0"/>
              </a:rPr>
              <a:t> stages </a:t>
            </a:r>
            <a:r>
              <a:rPr lang="en-US" sz="1600" b="1" dirty="0">
                <a:latin typeface="Source Code Pro" panose="020B0309030403020204" pitchFamily="34" charset="0"/>
                <a:ea typeface="Source Code Pro" panose="020B0309030403020204" pitchFamily="34" charset="0"/>
                <a:cs typeface="Calibri" panose="020F0502020204030204" pitchFamily="34" charset="0"/>
              </a:rPr>
              <a:t>x</a:t>
            </a:r>
            <a:r>
              <a:rPr lang="en-US" sz="1600" dirty="0">
                <a:latin typeface="Source Sans 3" panose="020B0303030403020204" pitchFamily="34" charset="0"/>
                <a:cs typeface="Calibri" panose="020F0502020204030204" pitchFamily="34" charset="0"/>
              </a:rPr>
              <a:t> to be returned, as if by default. The </a:t>
            </a:r>
            <a:r>
              <a:rPr lang="en-US" sz="1600" b="1" dirty="0">
                <a:solidFill>
                  <a:schemeClr val="accent1"/>
                </a:solidFill>
                <a:latin typeface="Source Sans 3" panose="020B0303030403020204" pitchFamily="34" charset="0"/>
                <a:cs typeface="Calibri" panose="020F0502020204030204" pitchFamily="34" charset="0"/>
              </a:rPr>
              <a:t>conditional move</a:t>
            </a:r>
            <a:r>
              <a:rPr lang="en-US" sz="1600" dirty="0">
                <a:latin typeface="Source Sans 3" panose="020B0303030403020204" pitchFamily="34" charset="0"/>
                <a:cs typeface="Calibri" panose="020F0502020204030204" pitchFamily="34" charset="0"/>
              </a:rPr>
              <a:t> decides if the default </a:t>
            </a:r>
            <a:r>
              <a:rPr lang="en-US" sz="1600" b="1" dirty="0">
                <a:solidFill>
                  <a:srgbClr val="C00000"/>
                </a:solidFill>
                <a:latin typeface="Source Sans 3" panose="020B0303030403020204" pitchFamily="34" charset="0"/>
                <a:cs typeface="Calibri" panose="020F0502020204030204" pitchFamily="34" charset="0"/>
              </a:rPr>
              <a:t>wasn’t right</a:t>
            </a:r>
            <a:r>
              <a:rPr lang="en-US" sz="1600" dirty="0">
                <a:latin typeface="Source Sans 3" panose="020B0303030403020204" pitchFamily="34" charset="0"/>
                <a:cs typeface="Calibri" panose="020F0502020204030204" pitchFamily="34" charset="0"/>
              </a:rPr>
              <a:t>.</a:t>
            </a:r>
          </a:p>
          <a:p>
            <a:pPr algn="ctr"/>
            <a:r>
              <a:rPr lang="en-US" sz="1600" b="1" dirty="0">
                <a:solidFill>
                  <a:schemeClr val="accent1"/>
                </a:solidFill>
                <a:latin typeface="Source Sans 3" panose="020B0303030403020204" pitchFamily="34" charset="0"/>
                <a:cs typeface="Calibri" panose="020F0502020204030204" pitchFamily="34" charset="0"/>
              </a:rPr>
              <a:t>Thought question</a:t>
            </a:r>
            <a:r>
              <a:rPr lang="en-US" sz="1600" dirty="0">
                <a:latin typeface="Source Sans 3" panose="020B0303030403020204" pitchFamily="34" charset="0"/>
                <a:cs typeface="Calibri" panose="020F0502020204030204" pitchFamily="34" charset="0"/>
              </a:rPr>
              <a:t>: The </a:t>
            </a:r>
            <a:r>
              <a:rPr lang="en-US" sz="1600" b="1" dirty="0" err="1">
                <a:latin typeface="Source Code Pro" panose="020B0309030403020204" pitchFamily="34" charset="0"/>
                <a:ea typeface="Source Code Pro" panose="020B0309030403020204" pitchFamily="34" charset="0"/>
                <a:cs typeface="Calibri" panose="020F0502020204030204" pitchFamily="34" charset="0"/>
              </a:rPr>
              <a:t>cmp</a:t>
            </a:r>
            <a:r>
              <a:rPr lang="en-US" sz="1600" dirty="0">
                <a:latin typeface="Source Sans 3" panose="020B0303030403020204" pitchFamily="34" charset="0"/>
                <a:cs typeface="Calibri" panose="020F0502020204030204" pitchFamily="34" charset="0"/>
              </a:rPr>
              <a:t> and </a:t>
            </a:r>
            <a:r>
              <a:rPr lang="en-US" sz="1600" b="1" dirty="0" err="1">
                <a:latin typeface="Source Code Pro" panose="020B0309030403020204" pitchFamily="34" charset="0"/>
                <a:ea typeface="Source Code Pro" panose="020B0309030403020204" pitchFamily="34" charset="0"/>
                <a:cs typeface="Calibri" panose="020F0502020204030204" pitchFamily="34" charset="0"/>
              </a:rPr>
              <a:t>cmovge</a:t>
            </a:r>
            <a:r>
              <a:rPr lang="en-US" sz="1600" dirty="0">
                <a:latin typeface="Source Sans 3" panose="020B0303030403020204" pitchFamily="34" charset="0"/>
                <a:cs typeface="Calibri" panose="020F0502020204030204" pitchFamily="34" charset="0"/>
              </a:rPr>
              <a:t> are separated by an unconditional </a:t>
            </a:r>
            <a:r>
              <a:rPr lang="en-US" sz="1600" b="1" dirty="0">
                <a:latin typeface="Source Code Pro" panose="020B0309030403020204" pitchFamily="34" charset="0"/>
                <a:ea typeface="Source Code Pro" panose="020B0309030403020204" pitchFamily="34" charset="0"/>
                <a:cs typeface="Calibri" panose="020F0502020204030204" pitchFamily="34" charset="0"/>
              </a:rPr>
              <a:t>mov</a:t>
            </a:r>
            <a:r>
              <a:rPr lang="en-US" sz="1600" dirty="0">
                <a:latin typeface="Source Sans 3" panose="020B0303030403020204" pitchFamily="34" charset="0"/>
                <a:cs typeface="Calibri" panose="020F0502020204030204" pitchFamily="34" charset="0"/>
              </a:rPr>
              <a:t> instruction.  Why does </a:t>
            </a:r>
            <a:r>
              <a:rPr lang="en-US" sz="1600" b="1" dirty="0" err="1">
                <a:latin typeface="Source Code Pro" panose="020B0309030403020204" pitchFamily="34" charset="0"/>
                <a:ea typeface="Source Code Pro" panose="020B0309030403020204" pitchFamily="34" charset="0"/>
                <a:cs typeface="Calibri" panose="020F0502020204030204" pitchFamily="34" charset="0"/>
              </a:rPr>
              <a:t>cmovge</a:t>
            </a:r>
            <a:r>
              <a:rPr lang="en-US" sz="1600" dirty="0">
                <a:latin typeface="Source Sans 3" panose="020B0303030403020204" pitchFamily="34" charset="0"/>
                <a:cs typeface="Calibri" panose="020F0502020204030204" pitchFamily="34" charset="0"/>
              </a:rPr>
              <a:t> still work?</a:t>
            </a:r>
          </a:p>
        </p:txBody>
      </p:sp>
      <p:sp>
        <p:nvSpPr>
          <p:cNvPr id="6" name="TextBox 5">
            <a:extLst>
              <a:ext uri="{FF2B5EF4-FFF2-40B4-BE49-F238E27FC236}">
                <a16:creationId xmlns:a16="http://schemas.microsoft.com/office/drawing/2014/main" id="{388BDEB9-8DB0-985E-8D87-43FC7CCC9A57}"/>
              </a:ext>
            </a:extLst>
          </p:cNvPr>
          <p:cNvSpPr txBox="1"/>
          <p:nvPr/>
        </p:nvSpPr>
        <p:spPr>
          <a:xfrm>
            <a:off x="8708745" y="3618720"/>
            <a:ext cx="3026055" cy="2585323"/>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max:</a:t>
            </a: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cmp</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edi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esi</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jge</a:t>
            </a:r>
            <a:r>
              <a:rPr lang="en-US" dirty="0">
                <a:latin typeface="Source Code Pro" panose="020B0309030403020204" pitchFamily="34" charset="0"/>
                <a:ea typeface="Source Code Pro" panose="020B0309030403020204" pitchFamily="34" charset="0"/>
              </a:rPr>
              <a:t>    .L1</a:t>
            </a:r>
          </a:p>
          <a:p>
            <a:pPr algn="l"/>
            <a:r>
              <a:rPr lang="en-US" dirty="0">
                <a:latin typeface="Source Code Pro" panose="020B0309030403020204" pitchFamily="34" charset="0"/>
                <a:ea typeface="Source Code Pro" panose="020B0309030403020204" pitchFamily="34" charset="0"/>
              </a:rPr>
              <a:t>   mov    %</a:t>
            </a:r>
            <a:r>
              <a:rPr lang="en-US" dirty="0" err="1">
                <a:latin typeface="Source Code Pro" panose="020B0309030403020204" pitchFamily="34" charset="0"/>
                <a:ea typeface="Source Code Pro" panose="020B0309030403020204" pitchFamily="34" charset="0"/>
              </a:rPr>
              <a:t>edi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eax</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jmp</a:t>
            </a:r>
            <a:r>
              <a:rPr lang="en-US" dirty="0">
                <a:latin typeface="Source Code Pro" panose="020B0309030403020204" pitchFamily="34" charset="0"/>
                <a:ea typeface="Source Code Pro" panose="020B0309030403020204" pitchFamily="34" charset="0"/>
              </a:rPr>
              <a:t>   .L2</a:t>
            </a:r>
          </a:p>
          <a:p>
            <a:pPr algn="l"/>
            <a:r>
              <a:rPr lang="en-US" dirty="0">
                <a:latin typeface="Source Code Pro" panose="020B0309030403020204" pitchFamily="34" charset="0"/>
                <a:ea typeface="Source Code Pro" panose="020B0309030403020204" pitchFamily="34" charset="0"/>
              </a:rPr>
              <a:t>.L1:</a:t>
            </a:r>
          </a:p>
          <a:p>
            <a:pPr algn="l"/>
            <a:r>
              <a:rPr lang="en-US" dirty="0">
                <a:latin typeface="Source Code Pro" panose="020B0309030403020204" pitchFamily="34" charset="0"/>
                <a:ea typeface="Source Code Pro" panose="020B0309030403020204" pitchFamily="34" charset="0"/>
              </a:rPr>
              <a:t>   mov    %</a:t>
            </a:r>
            <a:r>
              <a:rPr lang="en-US" dirty="0" err="1">
                <a:latin typeface="Source Code Pro" panose="020B0309030403020204" pitchFamily="34" charset="0"/>
                <a:ea typeface="Source Code Pro" panose="020B0309030403020204" pitchFamily="34" charset="0"/>
              </a:rPr>
              <a:t>esi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eax</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.L2:</a:t>
            </a: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retq</a:t>
            </a:r>
            <a:endParaRPr lang="en-US" dirty="0">
              <a:latin typeface="Source Code Pro" panose="020B0309030403020204" pitchFamily="34" charset="0"/>
              <a:ea typeface="Source Code Pro" panose="020B0309030403020204" pitchFamily="34" charset="0"/>
            </a:endParaRPr>
          </a:p>
        </p:txBody>
      </p:sp>
      <p:sp>
        <p:nvSpPr>
          <p:cNvPr id="7" name="TextBox 6">
            <a:extLst>
              <a:ext uri="{FF2B5EF4-FFF2-40B4-BE49-F238E27FC236}">
                <a16:creationId xmlns:a16="http://schemas.microsoft.com/office/drawing/2014/main" id="{A068B911-0EC2-C353-84BC-522394F673B9}"/>
              </a:ext>
            </a:extLst>
          </p:cNvPr>
          <p:cNvSpPr txBox="1"/>
          <p:nvPr/>
        </p:nvSpPr>
        <p:spPr>
          <a:xfrm>
            <a:off x="8273186" y="2971800"/>
            <a:ext cx="3766414" cy="584775"/>
          </a:xfrm>
          <a:prstGeom prst="rect">
            <a:avLst/>
          </a:prstGeom>
          <a:noFill/>
        </p:spPr>
        <p:txBody>
          <a:bodyPr wrap="square" rtlCol="0">
            <a:spAutoFit/>
          </a:bodyPr>
          <a:lstStyle/>
          <a:p>
            <a:pPr algn="ctr"/>
            <a:r>
              <a:rPr lang="en-US" sz="1600" b="1" dirty="0">
                <a:solidFill>
                  <a:schemeClr val="accent1"/>
                </a:solidFill>
                <a:latin typeface="Source Sans 3" panose="020B0303030403020204" pitchFamily="34" charset="0"/>
                <a:cs typeface="Calibri" panose="020F0502020204030204" pitchFamily="34" charset="0"/>
              </a:rPr>
              <a:t>Aside</a:t>
            </a:r>
            <a:r>
              <a:rPr lang="en-US" sz="1600" dirty="0">
                <a:latin typeface="Source Sans 3" panose="020B0303030403020204" pitchFamily="34" charset="0"/>
                <a:cs typeface="Calibri" panose="020F0502020204030204" pitchFamily="34" charset="0"/>
              </a:rPr>
              <a:t>: This is what the code for </a:t>
            </a:r>
            <a:r>
              <a:rPr lang="en-US" sz="1600" b="1" dirty="0">
                <a:latin typeface="Source Code Pro" panose="020B0309030403020204" pitchFamily="34" charset="0"/>
                <a:ea typeface="Source Code Pro" panose="020B0309030403020204" pitchFamily="34" charset="0"/>
                <a:cs typeface="Calibri" panose="020F0502020204030204" pitchFamily="34" charset="0"/>
              </a:rPr>
              <a:t>max</a:t>
            </a:r>
            <a:r>
              <a:rPr lang="en-US" sz="1600" dirty="0">
                <a:latin typeface="Source Sans 3" panose="020B0303030403020204" pitchFamily="34" charset="0"/>
                <a:cs typeface="Calibri" panose="020F0502020204030204" pitchFamily="34" charset="0"/>
              </a:rPr>
              <a:t> might look like if conditional moves didn’t exist.</a:t>
            </a:r>
          </a:p>
        </p:txBody>
      </p:sp>
      <p:pic>
        <p:nvPicPr>
          <p:cNvPr id="8" name="Picture 7">
            <a:extLst>
              <a:ext uri="{FF2B5EF4-FFF2-40B4-BE49-F238E27FC236}">
                <a16:creationId xmlns:a16="http://schemas.microsoft.com/office/drawing/2014/main" id="{719A20D7-801E-4E60-846F-DCCED8292BF4}"/>
              </a:ext>
            </a:extLst>
          </p:cNvPr>
          <p:cNvPicPr>
            <a:picLocks noChangeAspect="1"/>
          </p:cNvPicPr>
          <p:nvPr/>
        </p:nvPicPr>
        <p:blipFill>
          <a:blip r:embed="rId3"/>
          <a:stretch>
            <a:fillRect/>
          </a:stretch>
        </p:blipFill>
        <p:spPr>
          <a:xfrm>
            <a:off x="4604614" y="3824055"/>
            <a:ext cx="2485414" cy="1022908"/>
          </a:xfrm>
          <a:prstGeom prst="rect">
            <a:avLst/>
          </a:prstGeom>
        </p:spPr>
      </p:pic>
      <p:pic>
        <p:nvPicPr>
          <p:cNvPr id="9" name="Picture 8">
            <a:extLst>
              <a:ext uri="{FF2B5EF4-FFF2-40B4-BE49-F238E27FC236}">
                <a16:creationId xmlns:a16="http://schemas.microsoft.com/office/drawing/2014/main" id="{DDADACE4-A21A-0A03-3BFF-CA503A93435E}"/>
              </a:ext>
            </a:extLst>
          </p:cNvPr>
          <p:cNvPicPr>
            <a:picLocks noChangeAspect="1"/>
          </p:cNvPicPr>
          <p:nvPr/>
        </p:nvPicPr>
        <p:blipFill>
          <a:blip r:embed="rId4"/>
          <a:stretch>
            <a:fillRect/>
          </a:stretch>
        </p:blipFill>
        <p:spPr>
          <a:xfrm>
            <a:off x="6324600" y="5562600"/>
            <a:ext cx="2322856" cy="1022909"/>
          </a:xfrm>
          <a:prstGeom prst="rect">
            <a:avLst/>
          </a:prstGeom>
        </p:spPr>
      </p:pic>
      <p:sp>
        <p:nvSpPr>
          <p:cNvPr id="10" name="TextBox 9">
            <a:extLst>
              <a:ext uri="{FF2B5EF4-FFF2-40B4-BE49-F238E27FC236}">
                <a16:creationId xmlns:a16="http://schemas.microsoft.com/office/drawing/2014/main" id="{7760E69B-3BD8-6B50-428E-731CF43AC210}"/>
              </a:ext>
            </a:extLst>
          </p:cNvPr>
          <p:cNvSpPr txBox="1"/>
          <p:nvPr/>
        </p:nvSpPr>
        <p:spPr>
          <a:xfrm>
            <a:off x="4932921" y="4732690"/>
            <a:ext cx="1828800" cy="461665"/>
          </a:xfrm>
          <a:prstGeom prst="rect">
            <a:avLst/>
          </a:prstGeom>
          <a:noFill/>
        </p:spPr>
        <p:txBody>
          <a:bodyPr wrap="square" rtlCol="0">
            <a:spAutoFit/>
          </a:bodyPr>
          <a:lstStyle/>
          <a:p>
            <a:pPr algn="ctr"/>
            <a:r>
              <a:rPr lang="en-US" sz="1200" i="1" dirty="0">
                <a:latin typeface="Source Sans 3" panose="020B0303030403020204" pitchFamily="34" charset="0"/>
                <a:cs typeface="Calibri" panose="020F0502020204030204" pitchFamily="34" charset="0"/>
              </a:rPr>
              <a:t>only four instructions with no branching: often fast</a:t>
            </a:r>
          </a:p>
        </p:txBody>
      </p:sp>
      <p:sp>
        <p:nvSpPr>
          <p:cNvPr id="11" name="TextBox 10">
            <a:extLst>
              <a:ext uri="{FF2B5EF4-FFF2-40B4-BE49-F238E27FC236}">
                <a16:creationId xmlns:a16="http://schemas.microsoft.com/office/drawing/2014/main" id="{92913FF4-2FBD-7207-8361-0938D2795466}"/>
              </a:ext>
            </a:extLst>
          </p:cNvPr>
          <p:cNvSpPr txBox="1"/>
          <p:nvPr/>
        </p:nvSpPr>
        <p:spPr>
          <a:xfrm>
            <a:off x="8534400" y="6266188"/>
            <a:ext cx="2477744" cy="461665"/>
          </a:xfrm>
          <a:prstGeom prst="rect">
            <a:avLst/>
          </a:prstGeom>
          <a:noFill/>
        </p:spPr>
        <p:txBody>
          <a:bodyPr wrap="square" rtlCol="0">
            <a:spAutoFit/>
          </a:bodyPr>
          <a:lstStyle/>
          <a:p>
            <a:pPr algn="ctr"/>
            <a:r>
              <a:rPr lang="en-US" sz="1200" i="1" dirty="0">
                <a:latin typeface="Source Sans 3" panose="020B0303030403020204" pitchFamily="34" charset="0"/>
                <a:cs typeface="Calibri" panose="020F0502020204030204" pitchFamily="34" charset="0"/>
              </a:rPr>
              <a:t>six instruction total, either four or five run, one or two branches: slower</a:t>
            </a:r>
          </a:p>
        </p:txBody>
      </p:sp>
    </p:spTree>
    <p:extLst>
      <p:ext uri="{BB962C8B-B14F-4D97-AF65-F5344CB8AC3E}">
        <p14:creationId xmlns:p14="http://schemas.microsoft.com/office/powerpoint/2010/main" val="3676142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dissolve">
                                      <p:cBhvr>
                                        <p:cTn id="17" dur="500"/>
                                        <p:tgtEl>
                                          <p:spTgt spid="17"/>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5">
                                            <p:bg/>
                                          </p:spTgt>
                                        </p:tgtEl>
                                        <p:attrNameLst>
                                          <p:attrName>style.visibility</p:attrName>
                                        </p:attrNameLst>
                                      </p:cBhvr>
                                      <p:to>
                                        <p:strVal val="visible"/>
                                      </p:to>
                                    </p:set>
                                    <p:animEffect transition="in" filter="dissolve">
                                      <p:cBhvr>
                                        <p:cTn id="20" dur="500"/>
                                        <p:tgtEl>
                                          <p:spTgt spid="15">
                                            <p:bg/>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animEffect transition="in" filter="dissolve">
                                      <p:cBhvr>
                                        <p:cTn id="23" dur="500"/>
                                        <p:tgtEl>
                                          <p:spTgt spid="15">
                                            <p:txEl>
                                              <p:pRg st="0" end="0"/>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5">
                                            <p:txEl>
                                              <p:pRg st="1" end="1"/>
                                            </p:txEl>
                                          </p:spTgt>
                                        </p:tgtEl>
                                        <p:attrNameLst>
                                          <p:attrName>style.visibility</p:attrName>
                                        </p:attrNameLst>
                                      </p:cBhvr>
                                      <p:to>
                                        <p:strVal val="visible"/>
                                      </p:to>
                                    </p:set>
                                    <p:animEffect transition="in" filter="dissolve">
                                      <p:cBhvr>
                                        <p:cTn id="26" dur="500"/>
                                        <p:tgtEl>
                                          <p:spTgt spid="15">
                                            <p:txEl>
                                              <p:pRg st="1" end="1"/>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5">
                                            <p:txEl>
                                              <p:pRg st="2" end="2"/>
                                            </p:txEl>
                                          </p:spTgt>
                                        </p:tgtEl>
                                        <p:attrNameLst>
                                          <p:attrName>style.visibility</p:attrName>
                                        </p:attrNameLst>
                                      </p:cBhvr>
                                      <p:to>
                                        <p:strVal val="visible"/>
                                      </p:to>
                                    </p:set>
                                    <p:animEffect transition="in" filter="dissolve">
                                      <p:cBhvr>
                                        <p:cTn id="29" dur="500"/>
                                        <p:tgtEl>
                                          <p:spTgt spid="15">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dissolve">
                                      <p:cBhvr>
                                        <p:cTn id="34" dur="500"/>
                                        <p:tgtEl>
                                          <p:spTgt spid="14"/>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dissolv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4">
                                            <p:txEl>
                                              <p:pRg st="0" end="0"/>
                                            </p:txEl>
                                          </p:spTgt>
                                        </p:tgtEl>
                                        <p:attrNameLst>
                                          <p:attrName>style.visibility</p:attrName>
                                        </p:attrNameLst>
                                      </p:cBhvr>
                                      <p:to>
                                        <p:strVal val="visible"/>
                                      </p:to>
                                    </p:set>
                                    <p:animEffect transition="in" filter="dissolve">
                                      <p:cBhvr>
                                        <p:cTn id="42" dur="500"/>
                                        <p:tgtEl>
                                          <p:spTgt spid="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7">
                                            <p:txEl>
                                              <p:pRg st="0" end="0"/>
                                            </p:txEl>
                                          </p:spTgt>
                                        </p:tgtEl>
                                        <p:attrNameLst>
                                          <p:attrName>style.visibility</p:attrName>
                                        </p:attrNameLst>
                                      </p:cBhvr>
                                      <p:to>
                                        <p:strVal val="visible"/>
                                      </p:to>
                                    </p:set>
                                    <p:animEffect transition="in" filter="dissolve">
                                      <p:cBhvr>
                                        <p:cTn id="47" dur="500"/>
                                        <p:tgtEl>
                                          <p:spTgt spid="7">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dissolve">
                                      <p:cBhvr>
                                        <p:cTn id="52" dur="5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dissolve">
                                      <p:cBhvr>
                                        <p:cTn id="57" dur="500"/>
                                        <p:tgtEl>
                                          <p:spTgt spid="8"/>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dissolve">
                                      <p:cBhvr>
                                        <p:cTn id="60" dur="500"/>
                                        <p:tgtEl>
                                          <p:spTgt spid="10"/>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nodeType="click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dissolve">
                                      <p:cBhvr>
                                        <p:cTn id="65" dur="500"/>
                                        <p:tgtEl>
                                          <p:spTgt spid="9"/>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dissolve">
                                      <p:cBhvr>
                                        <p:cTn id="68" dur="500"/>
                                        <p:tgtEl>
                                          <p:spTgt spid="11"/>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nodeType="clickEffect">
                                  <p:stCondLst>
                                    <p:cond delay="0"/>
                                  </p:stCondLst>
                                  <p:childTnLst>
                                    <p:set>
                                      <p:cBhvr>
                                        <p:cTn id="72" dur="1" fill="hold">
                                          <p:stCondLst>
                                            <p:cond delay="0"/>
                                          </p:stCondLst>
                                        </p:cTn>
                                        <p:tgtEl>
                                          <p:spTgt spid="4">
                                            <p:txEl>
                                              <p:pRg st="1" end="1"/>
                                            </p:txEl>
                                          </p:spTgt>
                                        </p:tgtEl>
                                        <p:attrNameLst>
                                          <p:attrName>style.visibility</p:attrName>
                                        </p:attrNameLst>
                                      </p:cBhvr>
                                      <p:to>
                                        <p:strVal val="visible"/>
                                      </p:to>
                                    </p:set>
                                    <p:animEffect transition="in" filter="dissolve">
                                      <p:cBhvr>
                                        <p:cTn id="73"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4" grpId="0" animBg="1"/>
      <p:bldP spid="15" grpId="0" build="allAtOnce" animBg="1"/>
      <p:bldP spid="16" grpId="0" animBg="1"/>
      <p:bldP spid="17" grpId="0"/>
      <p:bldP spid="6" grpId="0" animBg="1"/>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4454B-F230-2340-AAE7-7FA5C84FB1B6}"/>
              </a:ext>
            </a:extLst>
          </p:cNvPr>
          <p:cNvSpPr>
            <a:spLocks noGrp="1"/>
          </p:cNvSpPr>
          <p:nvPr>
            <p:ph type="title"/>
          </p:nvPr>
        </p:nvSpPr>
        <p:spPr/>
        <p:txBody>
          <a:bodyPr/>
          <a:lstStyle/>
          <a:p>
            <a:r>
              <a:rPr lang="en-US" dirty="0">
                <a:latin typeface="Source Sans 3" panose="020B0303030403020204" pitchFamily="34" charset="0"/>
              </a:rPr>
              <a:t>Conditional Moves: Changing Your Mind</a:t>
            </a:r>
            <a:endParaRPr lang="en-US" dirty="0"/>
          </a:p>
        </p:txBody>
      </p:sp>
      <p:graphicFrame>
        <p:nvGraphicFramePr>
          <p:cNvPr id="6" name="Content Placeholder 3">
            <a:extLst>
              <a:ext uri="{FF2B5EF4-FFF2-40B4-BE49-F238E27FC236}">
                <a16:creationId xmlns:a16="http://schemas.microsoft.com/office/drawing/2014/main" id="{5F871E49-AD61-284E-9815-A5274F4BFCBF}"/>
              </a:ext>
            </a:extLst>
          </p:cNvPr>
          <p:cNvGraphicFramePr>
            <a:graphicFrameLocks/>
          </p:cNvGraphicFramePr>
          <p:nvPr>
            <p:extLst>
              <p:ext uri="{D42A27DB-BD31-4B8C-83A1-F6EECF244321}">
                <p14:modId xmlns:p14="http://schemas.microsoft.com/office/powerpoint/2010/main" val="345143063"/>
              </p:ext>
            </p:extLst>
          </p:nvPr>
        </p:nvGraphicFramePr>
        <p:xfrm>
          <a:off x="457200" y="1447800"/>
          <a:ext cx="11277600" cy="4754880"/>
        </p:xfrm>
        <a:graphic>
          <a:graphicData uri="http://schemas.openxmlformats.org/drawingml/2006/table">
            <a:tbl>
              <a:tblPr firstRow="1" bandRow="1">
                <a:tableStyleId>{7E9639D4-E3E2-4D34-9284-5A2195B3D0D7}</a:tableStyleId>
              </a:tblPr>
              <a:tblGrid>
                <a:gridCol w="3759200">
                  <a:extLst>
                    <a:ext uri="{9D8B030D-6E8A-4147-A177-3AD203B41FA5}">
                      <a16:colId xmlns:a16="http://schemas.microsoft.com/office/drawing/2014/main" val="3231654358"/>
                    </a:ext>
                  </a:extLst>
                </a:gridCol>
                <a:gridCol w="2413000">
                  <a:extLst>
                    <a:ext uri="{9D8B030D-6E8A-4147-A177-3AD203B41FA5}">
                      <a16:colId xmlns:a16="http://schemas.microsoft.com/office/drawing/2014/main" val="1224624564"/>
                    </a:ext>
                  </a:extLst>
                </a:gridCol>
                <a:gridCol w="5105400">
                  <a:extLst>
                    <a:ext uri="{9D8B030D-6E8A-4147-A177-3AD203B41FA5}">
                      <a16:colId xmlns:a16="http://schemas.microsoft.com/office/drawing/2014/main" val="4198587295"/>
                    </a:ext>
                  </a:extLst>
                </a:gridCol>
              </a:tblGrid>
              <a:tr h="365760">
                <a:tc>
                  <a:txBody>
                    <a:bodyPr/>
                    <a:lstStyle/>
                    <a:p>
                      <a:r>
                        <a:rPr lang="en-US" dirty="0"/>
                        <a:t>Instruction</a:t>
                      </a:r>
                    </a:p>
                  </a:txBody>
                  <a:tcPr/>
                </a:tc>
                <a:tc>
                  <a:txBody>
                    <a:bodyPr/>
                    <a:lstStyle/>
                    <a:p>
                      <a:r>
                        <a:rPr lang="en-US" dirty="0"/>
                        <a:t>Synonym</a:t>
                      </a:r>
                    </a:p>
                  </a:txBody>
                  <a:tcPr/>
                </a:tc>
                <a:tc>
                  <a:txBody>
                    <a:bodyPr/>
                    <a:lstStyle/>
                    <a:p>
                      <a:r>
                        <a:rPr lang="en-US" dirty="0"/>
                        <a:t>Move Condition</a:t>
                      </a:r>
                    </a:p>
                  </a:txBody>
                  <a:tcPr/>
                </a:tc>
                <a:extLst>
                  <a:ext uri="{0D108BD9-81ED-4DB2-BD59-A6C34878D82A}">
                    <a16:rowId xmlns:a16="http://schemas.microsoft.com/office/drawing/2014/main" val="309108804"/>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cmove</a:t>
                      </a:r>
                      <a:r>
                        <a:rPr lang="en-US" dirty="0">
                          <a:latin typeface="Source Code Pro" panose="020B0309030403020204" pitchFamily="34" charset="0"/>
                          <a:ea typeface="Source Code Pro" panose="020B0309030403020204" pitchFamily="34" charset="0"/>
                          <a:cs typeface="Consolas" panose="020B0609020204030204" pitchFamily="49" charset="0"/>
                        </a:rPr>
                        <a:t> S,R</a:t>
                      </a:r>
                    </a:p>
                  </a:txBody>
                  <a:tcPr/>
                </a:tc>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cmovz</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Equal / zero (ZF = 1)</a:t>
                      </a:r>
                    </a:p>
                  </a:txBody>
                  <a:tcPr/>
                </a:tc>
                <a:extLst>
                  <a:ext uri="{0D108BD9-81ED-4DB2-BD59-A6C34878D82A}">
                    <a16:rowId xmlns:a16="http://schemas.microsoft.com/office/drawing/2014/main" val="1578506649"/>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cmovne</a:t>
                      </a:r>
                      <a:r>
                        <a:rPr lang="en-US" dirty="0">
                          <a:latin typeface="Source Code Pro" panose="020B0309030403020204" pitchFamily="34" charset="0"/>
                          <a:ea typeface="Source Code Pro" panose="020B0309030403020204" pitchFamily="34"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cmovnz</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Not equal / not zero (ZF = 0)</a:t>
                      </a:r>
                    </a:p>
                  </a:txBody>
                  <a:tcPr/>
                </a:tc>
                <a:extLst>
                  <a:ext uri="{0D108BD9-81ED-4DB2-BD59-A6C34878D82A}">
                    <a16:rowId xmlns:a16="http://schemas.microsoft.com/office/drawing/2014/main" val="850718582"/>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cmovs</a:t>
                      </a:r>
                      <a:r>
                        <a:rPr lang="en-US" dirty="0">
                          <a:latin typeface="Source Code Pro" panose="020B0309030403020204" pitchFamily="34" charset="0"/>
                          <a:ea typeface="Source Code Pro" panose="020B0309030403020204" pitchFamily="34" charset="0"/>
                          <a:cs typeface="Consolas" panose="020B0609020204030204" pitchFamily="49" charset="0"/>
                        </a:rPr>
                        <a:t> S,R</a:t>
                      </a:r>
                    </a:p>
                  </a:txBody>
                  <a:tcPr/>
                </a:tc>
                <a:tc>
                  <a:txBody>
                    <a:bodyPr/>
                    <a:lstStyle/>
                    <a:p>
                      <a:endParaRPr lang="en-US" dirty="0">
                        <a:latin typeface="Source Code Pro" panose="020B0309030403020204" pitchFamily="34" charset="0"/>
                        <a:ea typeface="Source Code Pro" panose="020B0309030403020204" pitchFamily="34" charset="0"/>
                      </a:endParaRPr>
                    </a:p>
                  </a:txBody>
                  <a:tcPr/>
                </a:tc>
                <a:tc>
                  <a:txBody>
                    <a:bodyPr/>
                    <a:lstStyle/>
                    <a:p>
                      <a:r>
                        <a:rPr lang="en-US" dirty="0">
                          <a:latin typeface="Source Sans 3" panose="020B0303030403020204" pitchFamily="34" charset="0"/>
                        </a:rPr>
                        <a:t>Negative (SF = 1)</a:t>
                      </a:r>
                    </a:p>
                  </a:txBody>
                  <a:tcPr/>
                </a:tc>
                <a:extLst>
                  <a:ext uri="{0D108BD9-81ED-4DB2-BD59-A6C34878D82A}">
                    <a16:rowId xmlns:a16="http://schemas.microsoft.com/office/drawing/2014/main" val="893394719"/>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cmovns</a:t>
                      </a:r>
                      <a:r>
                        <a:rPr lang="en-US" dirty="0">
                          <a:latin typeface="Source Code Pro" panose="020B0309030403020204" pitchFamily="34" charset="0"/>
                          <a:ea typeface="Source Code Pro" panose="020B0309030403020204" pitchFamily="34" charset="0"/>
                          <a:cs typeface="Consolas" panose="020B0609020204030204" pitchFamily="49" charset="0"/>
                        </a:rPr>
                        <a:t> S,R</a:t>
                      </a:r>
                    </a:p>
                  </a:txBody>
                  <a:tcPr/>
                </a:tc>
                <a:tc>
                  <a:txBody>
                    <a:bodyPr/>
                    <a:lstStyle/>
                    <a:p>
                      <a:endParaRPr lang="en-US" dirty="0">
                        <a:latin typeface="Source Code Pro" panose="020B0309030403020204" pitchFamily="34" charset="0"/>
                        <a:ea typeface="Source Code Pro" panose="020B0309030403020204" pitchFamily="34" charset="0"/>
                      </a:endParaRPr>
                    </a:p>
                  </a:txBody>
                  <a:tcPr/>
                </a:tc>
                <a:tc>
                  <a:txBody>
                    <a:bodyPr/>
                    <a:lstStyle/>
                    <a:p>
                      <a:r>
                        <a:rPr lang="en-US" dirty="0">
                          <a:latin typeface="Source Sans 3" panose="020B0303030403020204" pitchFamily="34" charset="0"/>
                        </a:rPr>
                        <a:t>Nonnegative (SF = 0)</a:t>
                      </a:r>
                    </a:p>
                  </a:txBody>
                  <a:tcPr/>
                </a:tc>
                <a:extLst>
                  <a:ext uri="{0D108BD9-81ED-4DB2-BD59-A6C34878D82A}">
                    <a16:rowId xmlns:a16="http://schemas.microsoft.com/office/drawing/2014/main" val="1833998801"/>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cmovg</a:t>
                      </a:r>
                      <a:r>
                        <a:rPr lang="en-US" dirty="0">
                          <a:latin typeface="Source Code Pro" panose="020B0309030403020204" pitchFamily="34" charset="0"/>
                          <a:ea typeface="Source Code Pro" panose="020B0309030403020204" pitchFamily="34"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cmovnle</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Greater (signed &gt;) (SF = 0 and SF = OF)</a:t>
                      </a:r>
                    </a:p>
                  </a:txBody>
                  <a:tcPr/>
                </a:tc>
                <a:extLst>
                  <a:ext uri="{0D108BD9-81ED-4DB2-BD59-A6C34878D82A}">
                    <a16:rowId xmlns:a16="http://schemas.microsoft.com/office/drawing/2014/main" val="263179765"/>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cmovge</a:t>
                      </a:r>
                      <a:r>
                        <a:rPr lang="en-US" dirty="0">
                          <a:latin typeface="Source Code Pro" panose="020B0309030403020204" pitchFamily="34" charset="0"/>
                          <a:ea typeface="Source Code Pro" panose="020B0309030403020204" pitchFamily="34"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cmovnl</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Greater or equal (signed &gt;=) (SF = OF)</a:t>
                      </a:r>
                    </a:p>
                  </a:txBody>
                  <a:tcPr/>
                </a:tc>
                <a:extLst>
                  <a:ext uri="{0D108BD9-81ED-4DB2-BD59-A6C34878D82A}">
                    <a16:rowId xmlns:a16="http://schemas.microsoft.com/office/drawing/2014/main" val="2246496874"/>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cmovl</a:t>
                      </a:r>
                      <a:r>
                        <a:rPr lang="en-US" dirty="0">
                          <a:latin typeface="Source Code Pro" panose="020B0309030403020204" pitchFamily="34" charset="0"/>
                          <a:ea typeface="Source Code Pro" panose="020B0309030403020204" pitchFamily="34"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cmovnge</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Less (signed &lt;) (SF != OF)</a:t>
                      </a:r>
                    </a:p>
                  </a:txBody>
                  <a:tcPr/>
                </a:tc>
                <a:extLst>
                  <a:ext uri="{0D108BD9-81ED-4DB2-BD59-A6C34878D82A}">
                    <a16:rowId xmlns:a16="http://schemas.microsoft.com/office/drawing/2014/main" val="4122665798"/>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cmovle</a:t>
                      </a:r>
                      <a:r>
                        <a:rPr lang="en-US" dirty="0">
                          <a:latin typeface="Source Code Pro" panose="020B0309030403020204" pitchFamily="34" charset="0"/>
                          <a:ea typeface="Source Code Pro" panose="020B0309030403020204" pitchFamily="34"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cmovng</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Less or equal (signed &lt;=) (ZF = 1 or SF! = OF)</a:t>
                      </a:r>
                    </a:p>
                  </a:txBody>
                  <a:tcPr/>
                </a:tc>
                <a:extLst>
                  <a:ext uri="{0D108BD9-81ED-4DB2-BD59-A6C34878D82A}">
                    <a16:rowId xmlns:a16="http://schemas.microsoft.com/office/drawing/2014/main" val="2436167288"/>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cmova</a:t>
                      </a:r>
                      <a:r>
                        <a:rPr lang="en-US" dirty="0">
                          <a:latin typeface="Source Code Pro" panose="020B0309030403020204" pitchFamily="34" charset="0"/>
                          <a:ea typeface="Source Code Pro" panose="020B0309030403020204" pitchFamily="34"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cmovnbe</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Above (unsigned &gt;) (CF = 0 and ZF = 0)</a:t>
                      </a:r>
                    </a:p>
                  </a:txBody>
                  <a:tcPr/>
                </a:tc>
                <a:extLst>
                  <a:ext uri="{0D108BD9-81ED-4DB2-BD59-A6C34878D82A}">
                    <a16:rowId xmlns:a16="http://schemas.microsoft.com/office/drawing/2014/main" val="1192051391"/>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cmovae</a:t>
                      </a:r>
                      <a:r>
                        <a:rPr lang="en-US" dirty="0">
                          <a:latin typeface="Source Code Pro" panose="020B0309030403020204" pitchFamily="34" charset="0"/>
                          <a:ea typeface="Source Code Pro" panose="020B0309030403020204" pitchFamily="34"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cmovnb</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Above or equal (unsigned &gt;=) (CF = 0)</a:t>
                      </a:r>
                    </a:p>
                  </a:txBody>
                  <a:tcPr/>
                </a:tc>
                <a:extLst>
                  <a:ext uri="{0D108BD9-81ED-4DB2-BD59-A6C34878D82A}">
                    <a16:rowId xmlns:a16="http://schemas.microsoft.com/office/drawing/2014/main" val="3471406641"/>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cmovb</a:t>
                      </a:r>
                      <a:r>
                        <a:rPr lang="en-US" dirty="0">
                          <a:latin typeface="Source Code Pro" panose="020B0309030403020204" pitchFamily="34" charset="0"/>
                          <a:ea typeface="Source Code Pro" panose="020B0309030403020204" pitchFamily="34"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cmovnae</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Below (unsigned &lt;) (CF = 1)</a:t>
                      </a:r>
                    </a:p>
                  </a:txBody>
                  <a:tcPr/>
                </a:tc>
                <a:extLst>
                  <a:ext uri="{0D108BD9-81ED-4DB2-BD59-A6C34878D82A}">
                    <a16:rowId xmlns:a16="http://schemas.microsoft.com/office/drawing/2014/main" val="2805478896"/>
                  </a:ext>
                </a:extLst>
              </a:tr>
              <a:tr h="36576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cmovbe</a:t>
                      </a:r>
                      <a:r>
                        <a:rPr lang="en-US" dirty="0">
                          <a:latin typeface="Source Code Pro" panose="020B0309030403020204" pitchFamily="34" charset="0"/>
                          <a:ea typeface="Source Code Pro" panose="020B0309030403020204" pitchFamily="34"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Source Code Pro" panose="020B0309030403020204" pitchFamily="34" charset="0"/>
                          <a:ea typeface="Source Code Pro" panose="020B0309030403020204" pitchFamily="34" charset="0"/>
                          <a:cs typeface="Consolas" panose="020B0609020204030204" pitchFamily="49" charset="0"/>
                        </a:rPr>
                        <a:t>cmovna</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r>
                        <a:rPr lang="en-US" dirty="0">
                          <a:latin typeface="Source Sans 3" panose="020B0303030403020204" pitchFamily="34" charset="0"/>
                        </a:rPr>
                        <a:t>Below or equal (unsigned &lt;=) (CF = 1 or ZF = 1)</a:t>
                      </a:r>
                    </a:p>
                  </a:txBody>
                  <a:tcPr/>
                </a:tc>
                <a:extLst>
                  <a:ext uri="{0D108BD9-81ED-4DB2-BD59-A6C34878D82A}">
                    <a16:rowId xmlns:a16="http://schemas.microsoft.com/office/drawing/2014/main" val="4196062135"/>
                  </a:ext>
                </a:extLst>
              </a:tr>
            </a:tbl>
          </a:graphicData>
        </a:graphic>
      </p:graphicFrame>
    </p:spTree>
    <p:extLst>
      <p:ext uri="{BB962C8B-B14F-4D97-AF65-F5344CB8AC3E}">
        <p14:creationId xmlns:p14="http://schemas.microsoft.com/office/powerpoint/2010/main" val="4235180486"/>
      </p:ext>
    </p:extLst>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defRPr sz="2800" dirty="0" err="1" smtClean="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23388</TotalTime>
  <Words>4068</Words>
  <Application>Microsoft Macintosh PowerPoint</Application>
  <PresentationFormat>Widescreen</PresentationFormat>
  <Paragraphs>451</Paragraphs>
  <Slides>20</Slides>
  <Notes>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Andale Mono</vt:lpstr>
      <vt:lpstr>Arial</vt:lpstr>
      <vt:lpstr>Calibri</vt:lpstr>
      <vt:lpstr>Consolas</vt:lpstr>
      <vt:lpstr>Palatino</vt:lpstr>
      <vt:lpstr>Source Code Pro</vt:lpstr>
      <vt:lpstr>Source Sans 3</vt:lpstr>
      <vt:lpstr>Tahoma</vt:lpstr>
      <vt:lpstr>Verdana</vt:lpstr>
      <vt:lpstr>Default Design</vt:lpstr>
      <vt:lpstr>CS107 Lecture 18 Assembly: Control Flow</vt:lpstr>
      <vt:lpstr>Control Flow in Assembly</vt:lpstr>
      <vt:lpstr>Control Flow in Assembly</vt:lpstr>
      <vt:lpstr>Control Flow in Assembly: Conditional Jumps</vt:lpstr>
      <vt:lpstr>Control Flow in Assembly: Etudes</vt:lpstr>
      <vt:lpstr>Control Flow in Assembly: Condition Codes</vt:lpstr>
      <vt:lpstr>Control Flow in Assembly: Condition Codes</vt:lpstr>
      <vt:lpstr>Condition Code Etudes</vt:lpstr>
      <vt:lpstr>Conditional Jump Etudes</vt:lpstr>
      <vt:lpstr>Conditional Jumps: Don’t Overcomplicate</vt:lpstr>
      <vt:lpstr>Conditional Jumps: Not Always cmp</vt:lpstr>
      <vt:lpstr>Conditional Jumps and if Statements</vt:lpstr>
      <vt:lpstr>Conditional Jumps and if Statements</vt:lpstr>
      <vt:lpstr>Conditional Jumps and if Statements</vt:lpstr>
      <vt:lpstr>Conditional Jumps and Loops</vt:lpstr>
      <vt:lpstr>Dynamic Instruction Counts </vt:lpstr>
      <vt:lpstr>Conditional sets: Answers in a Single Byte</vt:lpstr>
      <vt:lpstr>Conditional sets: Answers in a Single Byte</vt:lpstr>
      <vt:lpstr>Conditional Moves: Changing Your Mind</vt:lpstr>
      <vt:lpstr>Conditional Moves: Changing Your Mind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1919</cp:revision>
  <cp:lastPrinted>2026-02-20T19:55:17Z</cp:lastPrinted>
  <dcterms:created xsi:type="dcterms:W3CDTF">2008-06-28T20:57:21Z</dcterms:created>
  <dcterms:modified xsi:type="dcterms:W3CDTF">2026-02-20T19:55:22Z</dcterms:modified>
</cp:coreProperties>
</file>