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3.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4.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5.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6.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9"/>
  </p:notesMasterIdLst>
  <p:handoutMasterIdLst>
    <p:handoutMasterId r:id="rId60"/>
  </p:handoutMasterIdLst>
  <p:sldIdLst>
    <p:sldId id="256" r:id="rId2"/>
    <p:sldId id="810" r:id="rId3"/>
    <p:sldId id="870" r:id="rId4"/>
    <p:sldId id="875" r:id="rId5"/>
    <p:sldId id="876" r:id="rId6"/>
    <p:sldId id="877" r:id="rId7"/>
    <p:sldId id="878" r:id="rId8"/>
    <p:sldId id="816" r:id="rId9"/>
    <p:sldId id="885" r:id="rId10"/>
    <p:sldId id="886" r:id="rId11"/>
    <p:sldId id="887" r:id="rId12"/>
    <p:sldId id="888" r:id="rId13"/>
    <p:sldId id="889" r:id="rId14"/>
    <p:sldId id="954" r:id="rId15"/>
    <p:sldId id="821" r:id="rId16"/>
    <p:sldId id="879" r:id="rId17"/>
    <p:sldId id="880" r:id="rId18"/>
    <p:sldId id="881" r:id="rId19"/>
    <p:sldId id="882" r:id="rId20"/>
    <p:sldId id="883" r:id="rId21"/>
    <p:sldId id="833" r:id="rId22"/>
    <p:sldId id="695" r:id="rId23"/>
    <p:sldId id="1047" r:id="rId24"/>
    <p:sldId id="1048" r:id="rId25"/>
    <p:sldId id="828" r:id="rId26"/>
    <p:sldId id="917" r:id="rId27"/>
    <p:sldId id="918" r:id="rId28"/>
    <p:sldId id="893" r:id="rId29"/>
    <p:sldId id="894" r:id="rId30"/>
    <p:sldId id="895" r:id="rId31"/>
    <p:sldId id="896" r:id="rId32"/>
    <p:sldId id="898" r:id="rId33"/>
    <p:sldId id="899" r:id="rId34"/>
    <p:sldId id="900" r:id="rId35"/>
    <p:sldId id="897" r:id="rId36"/>
    <p:sldId id="901" r:id="rId37"/>
    <p:sldId id="903" r:id="rId38"/>
    <p:sldId id="904" r:id="rId39"/>
    <p:sldId id="905" r:id="rId40"/>
    <p:sldId id="906" r:id="rId41"/>
    <p:sldId id="909" r:id="rId42"/>
    <p:sldId id="910" r:id="rId43"/>
    <p:sldId id="911" r:id="rId44"/>
    <p:sldId id="912" r:id="rId45"/>
    <p:sldId id="913" r:id="rId46"/>
    <p:sldId id="914" r:id="rId47"/>
    <p:sldId id="1050" r:id="rId48"/>
    <p:sldId id="919" r:id="rId49"/>
    <p:sldId id="962" r:id="rId50"/>
    <p:sldId id="920" r:id="rId51"/>
    <p:sldId id="964" r:id="rId52"/>
    <p:sldId id="966" r:id="rId53"/>
    <p:sldId id="965" r:id="rId54"/>
    <p:sldId id="967" r:id="rId55"/>
    <p:sldId id="968" r:id="rId56"/>
    <p:sldId id="935" r:id="rId57"/>
    <p:sldId id="701" r:id="rId58"/>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Lst>
        </p14:section>
        <p14:section name="rip" id="{C501A7CB-EBE6-2D4B-8D00-98438CEA73A0}">
          <p14:sldIdLst/>
        </p14:section>
        <p14:section name="Stack" id="{B34DF485-F020-BD41-A75E-21BB8A49DA00}">
          <p14:sldIdLst>
            <p14:sldId id="810"/>
            <p14:sldId id="870"/>
            <p14:sldId id="875"/>
            <p14:sldId id="876"/>
            <p14:sldId id="877"/>
            <p14:sldId id="878"/>
            <p14:sldId id="816"/>
            <p14:sldId id="885"/>
            <p14:sldId id="886"/>
            <p14:sldId id="887"/>
            <p14:sldId id="888"/>
            <p14:sldId id="889"/>
            <p14:sldId id="954"/>
            <p14:sldId id="821"/>
            <p14:sldId id="879"/>
            <p14:sldId id="880"/>
            <p14:sldId id="881"/>
            <p14:sldId id="882"/>
            <p14:sldId id="883"/>
            <p14:sldId id="833"/>
            <p14:sldId id="695"/>
            <p14:sldId id="1047"/>
            <p14:sldId id="1048"/>
            <p14:sldId id="828"/>
            <p14:sldId id="917"/>
            <p14:sldId id="918"/>
            <p14:sldId id="893"/>
            <p14:sldId id="894"/>
            <p14:sldId id="895"/>
            <p14:sldId id="896"/>
            <p14:sldId id="898"/>
            <p14:sldId id="899"/>
            <p14:sldId id="900"/>
            <p14:sldId id="897"/>
            <p14:sldId id="901"/>
            <p14:sldId id="903"/>
            <p14:sldId id="904"/>
            <p14:sldId id="905"/>
            <p14:sldId id="906"/>
            <p14:sldId id="909"/>
            <p14:sldId id="910"/>
            <p14:sldId id="911"/>
            <p14:sldId id="912"/>
            <p14:sldId id="913"/>
            <p14:sldId id="914"/>
            <p14:sldId id="1050"/>
            <p14:sldId id="919"/>
            <p14:sldId id="962"/>
            <p14:sldId id="920"/>
            <p14:sldId id="964"/>
            <p14:sldId id="966"/>
            <p14:sldId id="965"/>
            <p14:sldId id="967"/>
            <p14:sldId id="968"/>
            <p14:sldId id="935"/>
            <p14:sldId id="70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2092"/>
    <a:srgbClr val="008000"/>
    <a:srgbClr val="0432FF"/>
    <a:srgbClr val="D62ED6"/>
    <a:srgbClr val="4472C4"/>
    <a:srgbClr val="F8F8F8"/>
    <a:srgbClr val="D27BD6"/>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849" autoAdjust="0"/>
  </p:normalViewPr>
  <p:slideViewPr>
    <p:cSldViewPr>
      <p:cViewPr varScale="1">
        <p:scale>
          <a:sx n="105" d="100"/>
          <a:sy n="105" d="100"/>
        </p:scale>
        <p:origin x="280" y="192"/>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901484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4151630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3627994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3682194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126768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247953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Function pointers!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2274063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834271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3418958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444856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338271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280219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212020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Nick </a:t>
            </a:r>
            <a:r>
              <a:rPr lang="en-US" altLang="x-none" sz="800" dirty="0" err="1">
                <a:latin typeface="Calibri" charset="0"/>
              </a:rPr>
              <a:t>Troccoli</a:t>
            </a:r>
            <a:r>
              <a:rPr lang="en-US" altLang="x-none" sz="800" dirty="0">
                <a:latin typeface="Calibri" charset="0"/>
              </a:rPr>
              <a:t>,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2.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4.xml.rels><?xml version="1.0" encoding="UTF-8" standalone="yes"?>
<Relationships xmlns="http://schemas.openxmlformats.org/package/2006/relationships"><Relationship Id="rId8" Type="http://schemas.openxmlformats.org/officeDocument/2006/relationships/tags" Target="../tags/tag18.xml"/><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0" Type="http://schemas.openxmlformats.org/officeDocument/2006/relationships/tags" Target="../tags/tag20.xml"/><Relationship Id="rId4" Type="http://schemas.openxmlformats.org/officeDocument/2006/relationships/tags" Target="../tags/tag14.xml"/><Relationship Id="rId9" Type="http://schemas.openxmlformats.org/officeDocument/2006/relationships/tags" Target="../tags/tag19.xml"/></Relationships>
</file>

<file path=ppt/slides/_rels/slide5.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slideLayout" Target="../slideLayouts/slideLayout2.xml"/><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tags" Target="../tags/tag33.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tags" Target="../tags/tag32.xml"/><Relationship Id="rId5" Type="http://schemas.openxmlformats.org/officeDocument/2006/relationships/tags" Target="../tags/tag2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s>
</file>

<file path=ppt/slides/_rels/slide6.xml.rels><?xml version="1.0" encoding="UTF-8" standalone="yes"?>
<Relationships xmlns="http://schemas.openxmlformats.org/package/2006/relationships"><Relationship Id="rId8" Type="http://schemas.openxmlformats.org/officeDocument/2006/relationships/tags" Target="../tags/tag41.xml"/><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tags" Target="../tags/tag44.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s>
</file>

<file path=ppt/slides/_rels/slide7.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slideLayout" Target="../slideLayouts/slideLayout2.xml"/><Relationship Id="rId5" Type="http://schemas.openxmlformats.org/officeDocument/2006/relationships/tags" Target="../tags/tag49.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57.xml"/><Relationship Id="rId7"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63.xml"/><Relationship Id="rId7"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69.xml"/><Relationship Id="rId7"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75.xml"/><Relationship Id="rId7"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81.xml"/><Relationship Id="rId7"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6.xml"/><Relationship Id="rId1" Type="http://schemas.openxmlformats.org/officeDocument/2006/relationships/tags" Target="../tags/tag85.xml"/></Relationships>
</file>

<file path=ppt/slides/_rels/slide29.xml.rels><?xml version="1.0" encoding="UTF-8" standalone="yes"?>
<Relationships xmlns="http://schemas.openxmlformats.org/package/2006/relationships"><Relationship Id="rId3" Type="http://schemas.openxmlformats.org/officeDocument/2006/relationships/tags" Target="../tags/tag89.xml"/><Relationship Id="rId7"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s>
</file>

<file path=ppt/slides/_rels/slide30.xml.rels><?xml version="1.0" encoding="UTF-8" standalone="yes"?>
<Relationships xmlns="http://schemas.openxmlformats.org/package/2006/relationships"><Relationship Id="rId3" Type="http://schemas.openxmlformats.org/officeDocument/2006/relationships/tags" Target="../tags/tag95.xml"/><Relationship Id="rId7" Type="http://schemas.openxmlformats.org/officeDocument/2006/relationships/slideLayout" Target="../slideLayouts/slideLayout2.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s>
</file>

<file path=ppt/slides/_rels/slide31.xml.rels><?xml version="1.0" encoding="UTF-8" standalone="yes"?>
<Relationships xmlns="http://schemas.openxmlformats.org/package/2006/relationships"><Relationship Id="rId3" Type="http://schemas.openxmlformats.org/officeDocument/2006/relationships/tags" Target="../tags/tag101.xml"/><Relationship Id="rId7" Type="http://schemas.openxmlformats.org/officeDocument/2006/relationships/slideLayout" Target="../slideLayouts/slideLayout2.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s>
</file>

<file path=ppt/slides/_rels/slide32.xml.rels><?xml version="1.0" encoding="UTF-8" standalone="yes"?>
<Relationships xmlns="http://schemas.openxmlformats.org/package/2006/relationships"><Relationship Id="rId3" Type="http://schemas.openxmlformats.org/officeDocument/2006/relationships/tags" Target="../tags/tag107.xml"/><Relationship Id="rId7" Type="http://schemas.openxmlformats.org/officeDocument/2006/relationships/slideLayout" Target="../slideLayouts/slideLayout2.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s>
</file>

<file path=ppt/slides/_rels/slide33.xml.rels><?xml version="1.0" encoding="UTF-8" standalone="yes"?>
<Relationships xmlns="http://schemas.openxmlformats.org/package/2006/relationships"><Relationship Id="rId3" Type="http://schemas.openxmlformats.org/officeDocument/2006/relationships/tags" Target="../tags/tag113.xml"/><Relationship Id="rId7" Type="http://schemas.openxmlformats.org/officeDocument/2006/relationships/slideLayout" Target="../slideLayouts/slideLayout2.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s>
</file>

<file path=ppt/slides/_rels/slide34.xml.rels><?xml version="1.0" encoding="UTF-8" standalone="yes"?>
<Relationships xmlns="http://schemas.openxmlformats.org/package/2006/relationships"><Relationship Id="rId3" Type="http://schemas.openxmlformats.org/officeDocument/2006/relationships/tags" Target="../tags/tag119.xml"/><Relationship Id="rId7" Type="http://schemas.openxmlformats.org/officeDocument/2006/relationships/slideLayout" Target="../slideLayouts/slideLayout2.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s>
</file>

<file path=ppt/slides/_rels/slide35.xml.rels><?xml version="1.0" encoding="UTF-8" standalone="yes"?>
<Relationships xmlns="http://schemas.openxmlformats.org/package/2006/relationships"><Relationship Id="rId3" Type="http://schemas.openxmlformats.org/officeDocument/2006/relationships/tags" Target="../tags/tag125.xml"/><Relationship Id="rId7" Type="http://schemas.openxmlformats.org/officeDocument/2006/relationships/slideLayout" Target="../slideLayouts/slideLayout2.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s>
</file>

<file path=ppt/slides/_rels/slide36.xml.rels><?xml version="1.0" encoding="UTF-8" standalone="yes"?>
<Relationships xmlns="http://schemas.openxmlformats.org/package/2006/relationships"><Relationship Id="rId3" Type="http://schemas.openxmlformats.org/officeDocument/2006/relationships/tags" Target="../tags/tag131.xml"/><Relationship Id="rId7" Type="http://schemas.openxmlformats.org/officeDocument/2006/relationships/slideLayout" Target="../slideLayouts/slideLayout2.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tags" Target="../tags/tag134.xml"/><Relationship Id="rId5" Type="http://schemas.openxmlformats.org/officeDocument/2006/relationships/tags" Target="../tags/tag133.xml"/><Relationship Id="rId4" Type="http://schemas.openxmlformats.org/officeDocument/2006/relationships/tags" Target="../tags/tag132.xml"/></Relationships>
</file>

<file path=ppt/slides/_rels/slide37.xml.rels><?xml version="1.0" encoding="UTF-8" standalone="yes"?>
<Relationships xmlns="http://schemas.openxmlformats.org/package/2006/relationships"><Relationship Id="rId3" Type="http://schemas.openxmlformats.org/officeDocument/2006/relationships/tags" Target="../tags/tag137.xml"/><Relationship Id="rId7" Type="http://schemas.openxmlformats.org/officeDocument/2006/relationships/slideLayout" Target="../slideLayouts/slideLayout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s>
</file>

<file path=ppt/slides/_rels/slide38.xml.rels><?xml version="1.0" encoding="UTF-8" standalone="yes"?>
<Relationships xmlns="http://schemas.openxmlformats.org/package/2006/relationships"><Relationship Id="rId3" Type="http://schemas.openxmlformats.org/officeDocument/2006/relationships/tags" Target="../tags/tag143.xml"/><Relationship Id="rId7" Type="http://schemas.openxmlformats.org/officeDocument/2006/relationships/slideLayout" Target="../slideLayouts/slideLayout2.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s>
</file>

<file path=ppt/slides/_rels/slide39.xml.rels><?xml version="1.0" encoding="UTF-8" standalone="yes"?>
<Relationships xmlns="http://schemas.openxmlformats.org/package/2006/relationships"><Relationship Id="rId8" Type="http://schemas.openxmlformats.org/officeDocument/2006/relationships/tags" Target="../tags/tag154.xml"/><Relationship Id="rId3" Type="http://schemas.openxmlformats.org/officeDocument/2006/relationships/tags" Target="../tags/tag149.xml"/><Relationship Id="rId7" Type="http://schemas.openxmlformats.org/officeDocument/2006/relationships/tags" Target="../tags/tag153.xml"/><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9"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tags" Target="../tags/tag162.xml"/><Relationship Id="rId3" Type="http://schemas.openxmlformats.org/officeDocument/2006/relationships/tags" Target="../tags/tag157.xml"/><Relationship Id="rId7" Type="http://schemas.openxmlformats.org/officeDocument/2006/relationships/tags" Target="../tags/tag161.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2.xml"/><Relationship Id="rId5" Type="http://schemas.openxmlformats.org/officeDocument/2006/relationships/tags" Target="../tags/tag159.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s>
</file>

<file path=ppt/slides/_rels/slide41.xml.rels><?xml version="1.0" encoding="UTF-8" standalone="yes"?>
<Relationships xmlns="http://schemas.openxmlformats.org/package/2006/relationships"><Relationship Id="rId8" Type="http://schemas.openxmlformats.org/officeDocument/2006/relationships/tags" Target="../tags/tag172.xml"/><Relationship Id="rId13" Type="http://schemas.openxmlformats.org/officeDocument/2006/relationships/slideLayout" Target="../slideLayouts/slideLayout2.xml"/><Relationship Id="rId3" Type="http://schemas.openxmlformats.org/officeDocument/2006/relationships/tags" Target="../tags/tag167.xml"/><Relationship Id="rId7" Type="http://schemas.openxmlformats.org/officeDocument/2006/relationships/tags" Target="../tags/tag171.xml"/><Relationship Id="rId12" Type="http://schemas.openxmlformats.org/officeDocument/2006/relationships/tags" Target="../tags/tag17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tags" Target="../tags/tag170.xml"/><Relationship Id="rId11" Type="http://schemas.openxmlformats.org/officeDocument/2006/relationships/tags" Target="../tags/tag175.xml"/><Relationship Id="rId5" Type="http://schemas.openxmlformats.org/officeDocument/2006/relationships/tags" Target="../tags/tag169.xml"/><Relationship Id="rId10" Type="http://schemas.openxmlformats.org/officeDocument/2006/relationships/tags" Target="../tags/tag174.xml"/><Relationship Id="rId4" Type="http://schemas.openxmlformats.org/officeDocument/2006/relationships/tags" Target="../tags/tag168.xml"/><Relationship Id="rId9" Type="http://schemas.openxmlformats.org/officeDocument/2006/relationships/tags" Target="../tags/tag173.xml"/></Relationships>
</file>

<file path=ppt/slides/_rels/slide42.xml.rels><?xml version="1.0" encoding="UTF-8" standalone="yes"?>
<Relationships xmlns="http://schemas.openxmlformats.org/package/2006/relationships"><Relationship Id="rId8" Type="http://schemas.openxmlformats.org/officeDocument/2006/relationships/tags" Target="../tags/tag184.xml"/><Relationship Id="rId13" Type="http://schemas.openxmlformats.org/officeDocument/2006/relationships/tags" Target="../tags/tag189.xml"/><Relationship Id="rId3" Type="http://schemas.openxmlformats.org/officeDocument/2006/relationships/tags" Target="../tags/tag179.xml"/><Relationship Id="rId7" Type="http://schemas.openxmlformats.org/officeDocument/2006/relationships/tags" Target="../tags/tag183.xml"/><Relationship Id="rId12" Type="http://schemas.openxmlformats.org/officeDocument/2006/relationships/tags" Target="../tags/tag188.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tags" Target="../tags/tag187.xml"/><Relationship Id="rId5" Type="http://schemas.openxmlformats.org/officeDocument/2006/relationships/tags" Target="../tags/tag181.xml"/><Relationship Id="rId15" Type="http://schemas.openxmlformats.org/officeDocument/2006/relationships/slideLayout" Target="../slideLayouts/slideLayout2.xml"/><Relationship Id="rId10" Type="http://schemas.openxmlformats.org/officeDocument/2006/relationships/tags" Target="../tags/tag186.xml"/><Relationship Id="rId4" Type="http://schemas.openxmlformats.org/officeDocument/2006/relationships/tags" Target="../tags/tag180.xml"/><Relationship Id="rId9" Type="http://schemas.openxmlformats.org/officeDocument/2006/relationships/tags" Target="../tags/tag185.xml"/><Relationship Id="rId14" Type="http://schemas.openxmlformats.org/officeDocument/2006/relationships/tags" Target="../tags/tag190.xml"/></Relationships>
</file>

<file path=ppt/slides/_rels/slide43.xml.rels><?xml version="1.0" encoding="UTF-8" standalone="yes"?>
<Relationships xmlns="http://schemas.openxmlformats.org/package/2006/relationships"><Relationship Id="rId8" Type="http://schemas.openxmlformats.org/officeDocument/2006/relationships/tags" Target="../tags/tag198.xml"/><Relationship Id="rId13" Type="http://schemas.openxmlformats.org/officeDocument/2006/relationships/tags" Target="../tags/tag203.xml"/><Relationship Id="rId3" Type="http://schemas.openxmlformats.org/officeDocument/2006/relationships/tags" Target="../tags/tag193.xml"/><Relationship Id="rId7" Type="http://schemas.openxmlformats.org/officeDocument/2006/relationships/tags" Target="../tags/tag197.xml"/><Relationship Id="rId12" Type="http://schemas.openxmlformats.org/officeDocument/2006/relationships/tags" Target="../tags/tag202.xml"/><Relationship Id="rId17" Type="http://schemas.openxmlformats.org/officeDocument/2006/relationships/slideLayout" Target="../slideLayouts/slideLayout2.xml"/><Relationship Id="rId2" Type="http://schemas.openxmlformats.org/officeDocument/2006/relationships/tags" Target="../tags/tag192.xml"/><Relationship Id="rId16" Type="http://schemas.openxmlformats.org/officeDocument/2006/relationships/tags" Target="../tags/tag206.xml"/><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tags" Target="../tags/tag201.xml"/><Relationship Id="rId5" Type="http://schemas.openxmlformats.org/officeDocument/2006/relationships/tags" Target="../tags/tag195.xml"/><Relationship Id="rId15" Type="http://schemas.openxmlformats.org/officeDocument/2006/relationships/tags" Target="../tags/tag205.xml"/><Relationship Id="rId10" Type="http://schemas.openxmlformats.org/officeDocument/2006/relationships/tags" Target="../tags/tag200.xml"/><Relationship Id="rId4" Type="http://schemas.openxmlformats.org/officeDocument/2006/relationships/tags" Target="../tags/tag194.xml"/><Relationship Id="rId9" Type="http://schemas.openxmlformats.org/officeDocument/2006/relationships/tags" Target="../tags/tag199.xml"/><Relationship Id="rId14" Type="http://schemas.openxmlformats.org/officeDocument/2006/relationships/tags" Target="../tags/tag204.xml"/></Relationships>
</file>

<file path=ppt/slides/_rels/slide44.xml.rels><?xml version="1.0" encoding="UTF-8" standalone="yes"?>
<Relationships xmlns="http://schemas.openxmlformats.org/package/2006/relationships"><Relationship Id="rId8" Type="http://schemas.openxmlformats.org/officeDocument/2006/relationships/tags" Target="../tags/tag214.xml"/><Relationship Id="rId13" Type="http://schemas.openxmlformats.org/officeDocument/2006/relationships/tags" Target="../tags/tag219.xml"/><Relationship Id="rId18" Type="http://schemas.openxmlformats.org/officeDocument/2006/relationships/tags" Target="../tags/tag224.xml"/><Relationship Id="rId3" Type="http://schemas.openxmlformats.org/officeDocument/2006/relationships/tags" Target="../tags/tag209.xml"/><Relationship Id="rId7" Type="http://schemas.openxmlformats.org/officeDocument/2006/relationships/tags" Target="../tags/tag213.xml"/><Relationship Id="rId12" Type="http://schemas.openxmlformats.org/officeDocument/2006/relationships/tags" Target="../tags/tag218.xml"/><Relationship Id="rId17" Type="http://schemas.openxmlformats.org/officeDocument/2006/relationships/tags" Target="../tags/tag223.xml"/><Relationship Id="rId2" Type="http://schemas.openxmlformats.org/officeDocument/2006/relationships/tags" Target="../tags/tag208.xml"/><Relationship Id="rId16" Type="http://schemas.openxmlformats.org/officeDocument/2006/relationships/tags" Target="../tags/tag222.xml"/><Relationship Id="rId1" Type="http://schemas.openxmlformats.org/officeDocument/2006/relationships/tags" Target="../tags/tag207.xml"/><Relationship Id="rId6" Type="http://schemas.openxmlformats.org/officeDocument/2006/relationships/tags" Target="../tags/tag212.xml"/><Relationship Id="rId11" Type="http://schemas.openxmlformats.org/officeDocument/2006/relationships/tags" Target="../tags/tag217.xml"/><Relationship Id="rId5" Type="http://schemas.openxmlformats.org/officeDocument/2006/relationships/tags" Target="../tags/tag211.xml"/><Relationship Id="rId15" Type="http://schemas.openxmlformats.org/officeDocument/2006/relationships/tags" Target="../tags/tag221.xml"/><Relationship Id="rId10" Type="http://schemas.openxmlformats.org/officeDocument/2006/relationships/tags" Target="../tags/tag216.xml"/><Relationship Id="rId19" Type="http://schemas.openxmlformats.org/officeDocument/2006/relationships/slideLayout" Target="../slideLayouts/slideLayout2.xml"/><Relationship Id="rId4" Type="http://schemas.openxmlformats.org/officeDocument/2006/relationships/tags" Target="../tags/tag210.xml"/><Relationship Id="rId9" Type="http://schemas.openxmlformats.org/officeDocument/2006/relationships/tags" Target="../tags/tag215.xml"/><Relationship Id="rId14" Type="http://schemas.openxmlformats.org/officeDocument/2006/relationships/tags" Target="../tags/tag220.xml"/></Relationships>
</file>

<file path=ppt/slides/_rels/slide45.xml.rels><?xml version="1.0" encoding="UTF-8" standalone="yes"?>
<Relationships xmlns="http://schemas.openxmlformats.org/package/2006/relationships"><Relationship Id="rId8" Type="http://schemas.openxmlformats.org/officeDocument/2006/relationships/tags" Target="../tags/tag232.xml"/><Relationship Id="rId13" Type="http://schemas.openxmlformats.org/officeDocument/2006/relationships/tags" Target="../tags/tag237.xml"/><Relationship Id="rId18" Type="http://schemas.openxmlformats.org/officeDocument/2006/relationships/tags" Target="../tags/tag242.xml"/><Relationship Id="rId3" Type="http://schemas.openxmlformats.org/officeDocument/2006/relationships/tags" Target="../tags/tag227.xml"/><Relationship Id="rId7" Type="http://schemas.openxmlformats.org/officeDocument/2006/relationships/tags" Target="../tags/tag231.xml"/><Relationship Id="rId12" Type="http://schemas.openxmlformats.org/officeDocument/2006/relationships/tags" Target="../tags/tag236.xml"/><Relationship Id="rId17" Type="http://schemas.openxmlformats.org/officeDocument/2006/relationships/tags" Target="../tags/tag241.xml"/><Relationship Id="rId2" Type="http://schemas.openxmlformats.org/officeDocument/2006/relationships/tags" Target="../tags/tag226.xml"/><Relationship Id="rId16" Type="http://schemas.openxmlformats.org/officeDocument/2006/relationships/tags" Target="../tags/tag240.xml"/><Relationship Id="rId1" Type="http://schemas.openxmlformats.org/officeDocument/2006/relationships/tags" Target="../tags/tag225.xml"/><Relationship Id="rId6" Type="http://schemas.openxmlformats.org/officeDocument/2006/relationships/tags" Target="../tags/tag230.xml"/><Relationship Id="rId11" Type="http://schemas.openxmlformats.org/officeDocument/2006/relationships/tags" Target="../tags/tag235.xml"/><Relationship Id="rId5" Type="http://schemas.openxmlformats.org/officeDocument/2006/relationships/tags" Target="../tags/tag229.xml"/><Relationship Id="rId15" Type="http://schemas.openxmlformats.org/officeDocument/2006/relationships/tags" Target="../tags/tag239.xml"/><Relationship Id="rId10" Type="http://schemas.openxmlformats.org/officeDocument/2006/relationships/tags" Target="../tags/tag234.xml"/><Relationship Id="rId19" Type="http://schemas.openxmlformats.org/officeDocument/2006/relationships/slideLayout" Target="../slideLayouts/slideLayout2.xml"/><Relationship Id="rId4" Type="http://schemas.openxmlformats.org/officeDocument/2006/relationships/tags" Target="../tags/tag228.xml"/><Relationship Id="rId9" Type="http://schemas.openxmlformats.org/officeDocument/2006/relationships/tags" Target="../tags/tag233.xml"/><Relationship Id="rId14" Type="http://schemas.openxmlformats.org/officeDocument/2006/relationships/tags" Target="../tags/tag238.xml"/></Relationships>
</file>

<file path=ppt/slides/_rels/slide46.xml.rels><?xml version="1.0" encoding="UTF-8" standalone="yes"?>
<Relationships xmlns="http://schemas.openxmlformats.org/package/2006/relationships"><Relationship Id="rId8" Type="http://schemas.openxmlformats.org/officeDocument/2006/relationships/tags" Target="../tags/tag250.xml"/><Relationship Id="rId13" Type="http://schemas.openxmlformats.org/officeDocument/2006/relationships/tags" Target="../tags/tag255.xml"/><Relationship Id="rId18" Type="http://schemas.openxmlformats.org/officeDocument/2006/relationships/tags" Target="../tags/tag260.xml"/><Relationship Id="rId3" Type="http://schemas.openxmlformats.org/officeDocument/2006/relationships/tags" Target="../tags/tag245.xml"/><Relationship Id="rId7" Type="http://schemas.openxmlformats.org/officeDocument/2006/relationships/tags" Target="../tags/tag249.xml"/><Relationship Id="rId12" Type="http://schemas.openxmlformats.org/officeDocument/2006/relationships/tags" Target="../tags/tag254.xml"/><Relationship Id="rId17" Type="http://schemas.openxmlformats.org/officeDocument/2006/relationships/tags" Target="../tags/tag259.xml"/><Relationship Id="rId2" Type="http://schemas.openxmlformats.org/officeDocument/2006/relationships/tags" Target="../tags/tag244.xml"/><Relationship Id="rId16" Type="http://schemas.openxmlformats.org/officeDocument/2006/relationships/tags" Target="../tags/tag258.xml"/><Relationship Id="rId1" Type="http://schemas.openxmlformats.org/officeDocument/2006/relationships/tags" Target="../tags/tag243.xml"/><Relationship Id="rId6" Type="http://schemas.openxmlformats.org/officeDocument/2006/relationships/tags" Target="../tags/tag248.xml"/><Relationship Id="rId11" Type="http://schemas.openxmlformats.org/officeDocument/2006/relationships/tags" Target="../tags/tag253.xml"/><Relationship Id="rId5" Type="http://schemas.openxmlformats.org/officeDocument/2006/relationships/tags" Target="../tags/tag247.xml"/><Relationship Id="rId15" Type="http://schemas.openxmlformats.org/officeDocument/2006/relationships/tags" Target="../tags/tag257.xml"/><Relationship Id="rId10" Type="http://schemas.openxmlformats.org/officeDocument/2006/relationships/tags" Target="../tags/tag252.xml"/><Relationship Id="rId19" Type="http://schemas.openxmlformats.org/officeDocument/2006/relationships/slideLayout" Target="../slideLayouts/slideLayout2.xml"/><Relationship Id="rId4" Type="http://schemas.openxmlformats.org/officeDocument/2006/relationships/tags" Target="../tags/tag246.xml"/><Relationship Id="rId9" Type="http://schemas.openxmlformats.org/officeDocument/2006/relationships/tags" Target="../tags/tag251.xml"/><Relationship Id="rId14" Type="http://schemas.openxmlformats.org/officeDocument/2006/relationships/tags" Target="../tags/tag256.xml"/></Relationships>
</file>

<file path=ppt/slides/_rels/slide47.xml.rels><?xml version="1.0" encoding="UTF-8" standalone="yes"?>
<Relationships xmlns="http://schemas.openxmlformats.org/package/2006/relationships"><Relationship Id="rId8" Type="http://schemas.openxmlformats.org/officeDocument/2006/relationships/tags" Target="../tags/tag268.xml"/><Relationship Id="rId13" Type="http://schemas.openxmlformats.org/officeDocument/2006/relationships/tags" Target="../tags/tag273.xml"/><Relationship Id="rId18" Type="http://schemas.openxmlformats.org/officeDocument/2006/relationships/tags" Target="../tags/tag278.xml"/><Relationship Id="rId3" Type="http://schemas.openxmlformats.org/officeDocument/2006/relationships/tags" Target="../tags/tag263.xml"/><Relationship Id="rId7" Type="http://schemas.openxmlformats.org/officeDocument/2006/relationships/tags" Target="../tags/tag267.xml"/><Relationship Id="rId12" Type="http://schemas.openxmlformats.org/officeDocument/2006/relationships/tags" Target="../tags/tag272.xml"/><Relationship Id="rId17" Type="http://schemas.openxmlformats.org/officeDocument/2006/relationships/tags" Target="../tags/tag277.xml"/><Relationship Id="rId2" Type="http://schemas.openxmlformats.org/officeDocument/2006/relationships/tags" Target="../tags/tag262.xml"/><Relationship Id="rId16" Type="http://schemas.openxmlformats.org/officeDocument/2006/relationships/tags" Target="../tags/tag276.xml"/><Relationship Id="rId1" Type="http://schemas.openxmlformats.org/officeDocument/2006/relationships/tags" Target="../tags/tag261.xml"/><Relationship Id="rId6" Type="http://schemas.openxmlformats.org/officeDocument/2006/relationships/tags" Target="../tags/tag266.xml"/><Relationship Id="rId11" Type="http://schemas.openxmlformats.org/officeDocument/2006/relationships/tags" Target="../tags/tag271.xml"/><Relationship Id="rId5" Type="http://schemas.openxmlformats.org/officeDocument/2006/relationships/tags" Target="../tags/tag265.xml"/><Relationship Id="rId15" Type="http://schemas.openxmlformats.org/officeDocument/2006/relationships/tags" Target="../tags/tag275.xml"/><Relationship Id="rId10" Type="http://schemas.openxmlformats.org/officeDocument/2006/relationships/tags" Target="../tags/tag270.xml"/><Relationship Id="rId19" Type="http://schemas.openxmlformats.org/officeDocument/2006/relationships/slideLayout" Target="../slideLayouts/slideLayout2.xml"/><Relationship Id="rId4" Type="http://schemas.openxmlformats.org/officeDocument/2006/relationships/tags" Target="../tags/tag264.xml"/><Relationship Id="rId9" Type="http://schemas.openxmlformats.org/officeDocument/2006/relationships/tags" Target="../tags/tag269.xml"/><Relationship Id="rId14" Type="http://schemas.openxmlformats.org/officeDocument/2006/relationships/tags" Target="../tags/tag27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latin typeface="Source Sans 3" panose="020B0303030403020204" pitchFamily="34" charset="0"/>
              </a:rPr>
              <a:t>CS107 Lecture 19</a:t>
            </a:r>
            <a:br>
              <a:rPr lang="en-US" dirty="0">
                <a:latin typeface="Source Sans 3" panose="020B0303030403020204" pitchFamily="34" charset="0"/>
              </a:rPr>
            </a:br>
            <a:r>
              <a:rPr lang="en-US" sz="3400" dirty="0">
                <a:latin typeface="Source Sans 3" panose="020B0303030403020204" pitchFamily="34" charset="0"/>
              </a:rPr>
              <a:t>Assembly: Function Call</a:t>
            </a:r>
          </a:p>
        </p:txBody>
      </p:sp>
      <p:sp>
        <p:nvSpPr>
          <p:cNvPr id="5" name="Subtitle 2">
            <a:extLst>
              <a:ext uri="{FF2B5EF4-FFF2-40B4-BE49-F238E27FC236}">
                <a16:creationId xmlns:a16="http://schemas.microsoft.com/office/drawing/2014/main" id="{7EAE79CE-9F35-A3C5-5C62-574DDC41B1FE}"/>
              </a:ext>
            </a:extLst>
          </p:cNvPr>
          <p:cNvSpPr txBox="1">
            <a:spLocks/>
          </p:cNvSpPr>
          <p:nvPr/>
        </p:nvSpPr>
        <p:spPr bwMode="auto">
          <a:xfrm>
            <a:off x="1676400" y="4114800"/>
            <a:ext cx="883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360"/>
              </a:spcBef>
              <a:spcAft>
                <a:spcPts val="0"/>
              </a:spcAft>
            </a:pPr>
            <a:r>
              <a:rPr lang="en-US" sz="2000" dirty="0">
                <a:latin typeface="Source Sans 3" panose="020B0303030403020204" pitchFamily="34" charset="0"/>
              </a:rPr>
              <a:t>Reading: B&amp;O 3.7</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latin typeface="Source Sans 3" panose="020B0303030403020204" pitchFamily="34" charset="0"/>
              </a:rPr>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t>Transfer Control </a:t>
            </a:r>
            <a:r>
              <a:rPr lang="en-US" dirty="0"/>
              <a:t>– %rip must be adjusted to execute the callee’s instructions and then resume the caller’s instructions afterwards.</a:t>
            </a:r>
          </a:p>
          <a:p>
            <a:r>
              <a:rPr lang="en-US" b="1" dirty="0"/>
              <a:t>Pass Data </a:t>
            </a:r>
            <a:r>
              <a:rPr lang="en-US" dirty="0"/>
              <a:t>– we must pass parameters and extract return values.</a:t>
            </a:r>
          </a:p>
          <a:p>
            <a:r>
              <a:rPr lang="en-US" b="1" dirty="0"/>
              <a:t>Manage Memory </a:t>
            </a:r>
            <a:r>
              <a:rPr lang="en-US" dirty="0"/>
              <a:t>– we must handle the callee’s stack space needs.</a:t>
            </a:r>
          </a:p>
          <a:p>
            <a:endParaRPr lang="en-US" dirty="0"/>
          </a:p>
          <a:p>
            <a:endParaRPr lang="en-US" dirty="0"/>
          </a:p>
          <a:p>
            <a:endParaRPr lang="en-US" dirty="0"/>
          </a:p>
          <a:p>
            <a:pPr marL="0" indent="0">
              <a:buNone/>
            </a:pPr>
            <a:r>
              <a:rPr lang="en-US" dirty="0"/>
              <a:t>Terminology:  </a:t>
            </a:r>
            <a:r>
              <a:rPr lang="en-US" b="1" dirty="0"/>
              <a:t>caller</a:t>
            </a:r>
            <a:r>
              <a:rPr lang="en-US" dirty="0"/>
              <a:t> function calls the </a:t>
            </a:r>
            <a:r>
              <a:rPr lang="en-US" b="1" dirty="0"/>
              <a:t>callee</a:t>
            </a:r>
            <a:r>
              <a:rPr lang="en-US" dirty="0"/>
              <a:t> function.</a:t>
            </a:r>
          </a:p>
        </p:txBody>
      </p:sp>
      <p:sp>
        <p:nvSpPr>
          <p:cNvPr id="4" name="Rectangle 3">
            <a:extLst>
              <a:ext uri="{FF2B5EF4-FFF2-40B4-BE49-F238E27FC236}">
                <a16:creationId xmlns:a16="http://schemas.microsoft.com/office/drawing/2014/main" id="{43142C1D-9162-C746-9CC9-9BB734BECE3C}"/>
              </a:ext>
            </a:extLst>
          </p:cNvPr>
          <p:cNvSpPr/>
          <p:nvPr/>
        </p:nvSpPr>
        <p:spPr bwMode="auto">
          <a:xfrm>
            <a:off x="4114800" y="3886200"/>
            <a:ext cx="3962400" cy="107128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eaLnBrk="1" hangingPunct="1"/>
            <a:r>
              <a:rPr lang="en-US" sz="2800" dirty="0">
                <a:cs typeface="Courier New" panose="02070309020205020404" pitchFamily="49" charset="0"/>
              </a:rPr>
              <a:t>How does assembly interact with the stack?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17892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dissolve">
                                      <p:cBhvr>
                                        <p:cTn id="12" dur="500"/>
                                        <p:tgtEl>
                                          <p:spTgt spid="3">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latin typeface="Source Sans 3" panose="020B0303030403020204" pitchFamily="34" charset="0"/>
                <a:ea typeface="Source Code Pro" panose="020B0309030403020204" pitchFamily="34" charset="0"/>
              </a:rPr>
              <a:t>Tracking </a:t>
            </a:r>
            <a:r>
              <a:rPr lang="en-US" dirty="0">
                <a:latin typeface="Source Code Pro" panose="020B0309030403020204" pitchFamily="34" charset="0"/>
                <a:ea typeface="Source Code Pro" panose="020B0309030403020204" pitchFamily="34" charset="0"/>
              </a:rPr>
              <a:t>%</a:t>
            </a:r>
            <a:r>
              <a:rPr lang="en-US" dirty="0" err="1">
                <a:latin typeface="Source Code Pro" panose="020B0309030403020204" pitchFamily="34" charset="0"/>
                <a:ea typeface="Source Code Pro" panose="020B0309030403020204" pitchFamily="34" charset="0"/>
              </a:rPr>
              <a:t>rsp</a:t>
            </a:r>
            <a:endParaRPr lang="en-US" dirty="0">
              <a:latin typeface="Source Code Pro" panose="020B0309030403020204" pitchFamily="34" charset="0"/>
              <a:ea typeface="Source Code Pro" panose="020B0309030403020204" pitchFamily="34" charset="0"/>
            </a:endParaRPr>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22719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flipV="1">
            <a:off x="3803139" y="4038600"/>
            <a:ext cx="958738" cy="31319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Tree>
    <p:extLst>
      <p:ext uri="{BB962C8B-B14F-4D97-AF65-F5344CB8AC3E}">
        <p14:creationId xmlns:p14="http://schemas.microsoft.com/office/powerpoint/2010/main" val="24455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dissolve">
                                      <p:cBhvr>
                                        <p:cTn id="13" dur="500"/>
                                        <p:tgtEl>
                                          <p:spTgt spid="2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par>
                                <p:cTn id="20" presetID="9"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dissolve">
                                      <p:cBhvr>
                                        <p:cTn id="25" dur="500"/>
                                        <p:tgtEl>
                                          <p:spTgt spid="12"/>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dissolve">
                                      <p:cBhvr>
                                        <p:cTn id="28" dur="500"/>
                                        <p:tgtEl>
                                          <p:spTgt spid="7"/>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dissolve">
                                      <p:cBhvr>
                                        <p:cTn id="31" dur="500"/>
                                        <p:tgtEl>
                                          <p:spTgt spid="13"/>
                                        </p:tgtEl>
                                      </p:cBhvr>
                                    </p:animEffect>
                                  </p:childTnLst>
                                </p:cTn>
                              </p:par>
                              <p:par>
                                <p:cTn id="32" presetID="9"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dissolv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dissolve">
                                      <p:cBhvr>
                                        <p:cTn id="39" dur="500"/>
                                        <p:tgtEl>
                                          <p:spTgt spid="16"/>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dissolve">
                                      <p:cBhvr>
                                        <p:cTn id="42" dur="500"/>
                                        <p:tgtEl>
                                          <p:spTgt spid="14"/>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dissolve">
                                      <p:cBhvr>
                                        <p:cTn id="4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9" grpId="0" animBg="1"/>
      <p:bldP spid="12" grpId="0" animBg="1"/>
      <p:bldP spid="13" grpId="0" animBg="1"/>
      <p:bldP spid="14" grpId="0" animBg="1"/>
      <p:bldP spid="15"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676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1440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foo()        </a:t>
            </a:r>
          </a:p>
        </p:txBody>
      </p:sp>
      <p:sp>
        <p:nvSpPr>
          <p:cNvPr id="21" name="Title 1">
            <a:extLst>
              <a:ext uri="{FF2B5EF4-FFF2-40B4-BE49-F238E27FC236}">
                <a16:creationId xmlns:a16="http://schemas.microsoft.com/office/drawing/2014/main" id="{9605BE47-EE78-81B8-2F5D-BD2AAADD6118}"/>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ea typeface="Source Code Pro" panose="020B0309030403020204" pitchFamily="34" charset="0"/>
              </a:rPr>
              <a:t>Tracking </a:t>
            </a:r>
            <a:r>
              <a:rPr lang="en-US" dirty="0">
                <a:latin typeface="Source Code Pro" panose="020B0309030403020204" pitchFamily="34" charset="0"/>
                <a:ea typeface="Source Code Pro" panose="020B0309030403020204" pitchFamily="34" charset="0"/>
              </a:rPr>
              <a:t>%</a:t>
            </a:r>
            <a:r>
              <a:rPr lang="en-US" dirty="0" err="1">
                <a:latin typeface="Source Code Pro" panose="020B0309030403020204" pitchFamily="34" charset="0"/>
                <a:ea typeface="Source Code Pro" panose="020B0309030403020204" pitchFamily="34" charset="0"/>
              </a:rPr>
              <a:t>rsp</a:t>
            </a:r>
            <a:endParaRPr lang="en-US" dirty="0">
              <a:latin typeface="Source Code Pro" panose="020B0309030403020204" pitchFamily="34" charset="0"/>
              <a:ea typeface="Source Code Pro" panose="020B0309030403020204" pitchFamily="34" charset="0"/>
            </a:endParaRPr>
          </a:p>
        </p:txBody>
      </p:sp>
    </p:spTree>
    <p:extLst>
      <p:ext uri="{BB962C8B-B14F-4D97-AF65-F5344CB8AC3E}">
        <p14:creationId xmlns:p14="http://schemas.microsoft.com/office/powerpoint/2010/main" val="3060711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2023601"/>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6012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foo()        </a:t>
            </a:r>
          </a:p>
        </p:txBody>
      </p:sp>
      <p:sp>
        <p:nvSpPr>
          <p:cNvPr id="18" name="Rectangle 17">
            <a:extLst>
              <a:ext uri="{FF2B5EF4-FFF2-40B4-BE49-F238E27FC236}">
                <a16:creationId xmlns:a16="http://schemas.microsoft.com/office/drawing/2014/main" id="{96C67A1A-BC63-3143-8B4A-3E777A61C484}"/>
              </a:ext>
            </a:extLst>
          </p:cNvPr>
          <p:cNvSpPr/>
          <p:nvPr>
            <p:custDataLst>
              <p:tags r:id="rId12"/>
            </p:custDataLst>
          </p:nvPr>
        </p:nvSpPr>
        <p:spPr>
          <a:xfrm>
            <a:off x="4764085" y="44958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bar()        </a:t>
            </a:r>
          </a:p>
        </p:txBody>
      </p:sp>
      <p:sp>
        <p:nvSpPr>
          <p:cNvPr id="19" name="Title 1">
            <a:extLst>
              <a:ext uri="{FF2B5EF4-FFF2-40B4-BE49-F238E27FC236}">
                <a16:creationId xmlns:a16="http://schemas.microsoft.com/office/drawing/2014/main" id="{75C93125-A3FF-BE10-DC7A-9C05F4BB6366}"/>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ea typeface="Source Code Pro" panose="020B0309030403020204" pitchFamily="34" charset="0"/>
              </a:rPr>
              <a:t>Tracking </a:t>
            </a:r>
            <a:r>
              <a:rPr lang="en-US" dirty="0">
                <a:latin typeface="Source Code Pro" panose="020B0309030403020204" pitchFamily="34" charset="0"/>
                <a:ea typeface="Source Code Pro" panose="020B0309030403020204" pitchFamily="34" charset="0"/>
              </a:rPr>
              <a:t>%</a:t>
            </a:r>
            <a:r>
              <a:rPr lang="en-US" dirty="0" err="1">
                <a:latin typeface="Source Code Pro" panose="020B0309030403020204" pitchFamily="34" charset="0"/>
                <a:ea typeface="Source Code Pro" panose="020B0309030403020204" pitchFamily="34" charset="0"/>
              </a:rPr>
              <a:t>rsp</a:t>
            </a:r>
            <a:endParaRPr lang="en-US" dirty="0">
              <a:latin typeface="Source Code Pro" panose="020B0309030403020204" pitchFamily="34" charset="0"/>
              <a:ea typeface="Source Code Pro" panose="020B0309030403020204" pitchFamily="34" charset="0"/>
            </a:endParaRPr>
          </a:p>
        </p:txBody>
      </p:sp>
    </p:spTree>
    <p:extLst>
      <p:ext uri="{BB962C8B-B14F-4D97-AF65-F5344CB8AC3E}">
        <p14:creationId xmlns:p14="http://schemas.microsoft.com/office/powerpoint/2010/main" val="3571308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676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1440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foo()        </a:t>
            </a:r>
          </a:p>
        </p:txBody>
      </p:sp>
      <p:sp>
        <p:nvSpPr>
          <p:cNvPr id="18" name="Title 1">
            <a:extLst>
              <a:ext uri="{FF2B5EF4-FFF2-40B4-BE49-F238E27FC236}">
                <a16:creationId xmlns:a16="http://schemas.microsoft.com/office/drawing/2014/main" id="{4573646A-376D-5552-E270-A620495B6D72}"/>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ea typeface="Source Code Pro" panose="020B0309030403020204" pitchFamily="34" charset="0"/>
              </a:rPr>
              <a:t>Tracking </a:t>
            </a:r>
            <a:r>
              <a:rPr lang="en-US" dirty="0">
                <a:latin typeface="Source Code Pro" panose="020B0309030403020204" pitchFamily="34" charset="0"/>
                <a:ea typeface="Source Code Pro" panose="020B0309030403020204" pitchFamily="34" charset="0"/>
              </a:rPr>
              <a:t>%</a:t>
            </a:r>
            <a:r>
              <a:rPr lang="en-US" dirty="0" err="1">
                <a:latin typeface="Source Code Pro" panose="020B0309030403020204" pitchFamily="34" charset="0"/>
                <a:ea typeface="Source Code Pro" panose="020B0309030403020204" pitchFamily="34" charset="0"/>
              </a:rPr>
              <a:t>rsp</a:t>
            </a:r>
            <a:endParaRPr lang="en-US" dirty="0">
              <a:latin typeface="Source Code Pro" panose="020B0309030403020204" pitchFamily="34" charset="0"/>
              <a:ea typeface="Source Code Pro" panose="020B0309030403020204" pitchFamily="34" charset="0"/>
            </a:endParaRPr>
          </a:p>
        </p:txBody>
      </p:sp>
    </p:spTree>
    <p:extLst>
      <p:ext uri="{BB962C8B-B14F-4D97-AF65-F5344CB8AC3E}">
        <p14:creationId xmlns:p14="http://schemas.microsoft.com/office/powerpoint/2010/main" val="1023320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29361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flipV="1">
            <a:off x="3803139" y="4038600"/>
            <a:ext cx="958738" cy="31319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9" name="Rectangle 18">
            <a:extLst>
              <a:ext uri="{FF2B5EF4-FFF2-40B4-BE49-F238E27FC236}">
                <a16:creationId xmlns:a16="http://schemas.microsoft.com/office/drawing/2014/main" id="{6E298DB9-223D-A04C-9FD8-A46E89A6B65B}"/>
              </a:ext>
            </a:extLst>
          </p:cNvPr>
          <p:cNvSpPr/>
          <p:nvPr/>
        </p:nvSpPr>
        <p:spPr bwMode="auto">
          <a:xfrm>
            <a:off x="7696200" y="3048000"/>
            <a:ext cx="4191000" cy="318486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ctr">
              <a:buNone/>
            </a:pPr>
            <a:r>
              <a:rPr lang="en-US" sz="2800" b="1" dirty="0"/>
              <a:t>Key idea: %</a:t>
            </a:r>
            <a:r>
              <a:rPr lang="en-US" sz="2800" b="1" dirty="0" err="1"/>
              <a:t>rsp</a:t>
            </a:r>
            <a:r>
              <a:rPr lang="en-US" sz="2800" b="1" dirty="0"/>
              <a:t> </a:t>
            </a:r>
            <a:r>
              <a:rPr lang="en-US" sz="2800" dirty="0"/>
              <a:t>must point to the same place before a function is called and after that function returns, since stack frames go away when a function finishes.</a:t>
            </a:r>
          </a:p>
        </p:txBody>
      </p:sp>
      <p:sp>
        <p:nvSpPr>
          <p:cNvPr id="17" name="Title 1">
            <a:extLst>
              <a:ext uri="{FF2B5EF4-FFF2-40B4-BE49-F238E27FC236}">
                <a16:creationId xmlns:a16="http://schemas.microsoft.com/office/drawing/2014/main" id="{D23132FC-FE0E-81ED-4C7D-AC380702FF62}"/>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ea typeface="Source Code Pro" panose="020B0309030403020204" pitchFamily="34" charset="0"/>
              </a:rPr>
              <a:t>Tracking </a:t>
            </a:r>
            <a:r>
              <a:rPr lang="en-US" dirty="0">
                <a:latin typeface="Source Code Pro" panose="020B0309030403020204" pitchFamily="34" charset="0"/>
                <a:ea typeface="Source Code Pro" panose="020B0309030403020204" pitchFamily="34" charset="0"/>
              </a:rPr>
              <a:t>%</a:t>
            </a:r>
            <a:r>
              <a:rPr lang="en-US" dirty="0" err="1">
                <a:latin typeface="Source Code Pro" panose="020B0309030403020204" pitchFamily="34" charset="0"/>
                <a:ea typeface="Source Code Pro" panose="020B0309030403020204" pitchFamily="34" charset="0"/>
              </a:rPr>
              <a:t>rsp</a:t>
            </a:r>
            <a:endParaRPr lang="en-US" dirty="0">
              <a:latin typeface="Source Code Pro" panose="020B0309030403020204" pitchFamily="34" charset="0"/>
              <a:ea typeface="Source Code Pro" panose="020B0309030403020204" pitchFamily="34" charset="0"/>
            </a:endParaRPr>
          </a:p>
        </p:txBody>
      </p:sp>
    </p:spTree>
    <p:extLst>
      <p:ext uri="{BB962C8B-B14F-4D97-AF65-F5344CB8AC3E}">
        <p14:creationId xmlns:p14="http://schemas.microsoft.com/office/powerpoint/2010/main" val="30017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latin typeface="Source Sans 3" panose="020B0303030403020204" pitchFamily="34" charset="0"/>
              </a:rPr>
              <a:t>Understanding </a:t>
            </a:r>
            <a:r>
              <a:rPr lang="en-US" dirty="0">
                <a:latin typeface="Source Code Pro" panose="020B0309030403020204" pitchFamily="34" charset="0"/>
                <a:ea typeface="Source Code Pro" panose="020B0309030403020204" pitchFamily="34" charset="0"/>
              </a:rPr>
              <a:t>push</a:t>
            </a:r>
            <a:r>
              <a:rPr lang="en-US" dirty="0">
                <a:latin typeface="Source Sans 3" panose="020B0303030403020204" pitchFamily="34" charset="0"/>
              </a:rPr>
              <a:t> and </a:t>
            </a:r>
            <a:r>
              <a:rPr lang="en-US" dirty="0">
                <a:latin typeface="Source Code Pro" panose="020B0309030403020204" pitchFamily="34" charset="0"/>
                <a:ea typeface="Source Code Pro" panose="020B0309030403020204" pitchFamily="34" charset="0"/>
              </a:rPr>
              <a:t>pop</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800860922"/>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p>
                      <a:r>
                        <a:rPr lang="en-US" sz="2800" dirty="0">
                          <a:latin typeface="Consolas" panose="020B0609020204030204" pitchFamily="49" charset="0"/>
                          <a:cs typeface="Consolas" panose="020B0609020204030204" pitchFamily="49" charset="0"/>
                        </a:rPr>
                        <a:t>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347069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4063952364"/>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a:solidFill>
                            <a:srgbClr val="FF0000"/>
                          </a:solidFill>
                          <a:latin typeface="Consolas" panose="020B0609020204030204" pitchFamily="49" charset="0"/>
                          <a:cs typeface="Consolas" panose="020B0609020204030204" pitchFamily="49" charset="0"/>
                        </a:rPr>
                        <a:t>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8;</a:t>
                      </a:r>
                    </a:p>
                    <a:p>
                      <a:r>
                        <a:rPr lang="en-US" sz="2800" dirty="0">
                          <a:solidFill>
                            <a:schemeClr val="bg1">
                              <a:lumMod val="85000"/>
                            </a:schemeClr>
                          </a:solidFill>
                          <a:latin typeface="Consolas" panose="020B0609020204030204" pitchFamily="49" charset="0"/>
                          <a:cs typeface="Consolas" panose="020B0609020204030204" pitchFamily="49" charset="0"/>
                        </a:rPr>
                        <a:t>M[R[%</a:t>
                      </a:r>
                      <a:r>
                        <a:rPr lang="en-US" sz="2800" dirty="0" err="1">
                          <a:solidFill>
                            <a:schemeClr val="bg1">
                              <a:lumMod val="85000"/>
                            </a:schemeClr>
                          </a:solidFill>
                          <a:latin typeface="Consolas" panose="020B0609020204030204" pitchFamily="49" charset="0"/>
                          <a:cs typeface="Consolas" panose="020B0609020204030204" pitchFamily="49" charset="0"/>
                        </a:rPr>
                        <a:t>rsp</a:t>
                      </a:r>
                      <a:r>
                        <a:rPr lang="en-US" sz="2800" dirty="0">
                          <a:solidFill>
                            <a:schemeClr val="bg1">
                              <a:lumMod val="85000"/>
                            </a:schemeClr>
                          </a:solidFill>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
        <p:nvSpPr>
          <p:cNvPr id="7" name="Title 1">
            <a:extLst>
              <a:ext uri="{FF2B5EF4-FFF2-40B4-BE49-F238E27FC236}">
                <a16:creationId xmlns:a16="http://schemas.microsoft.com/office/drawing/2014/main" id="{4AFD849E-1169-D08B-73FE-4E545A6ECA92}"/>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Understanding </a:t>
            </a:r>
            <a:r>
              <a:rPr lang="en-US" dirty="0">
                <a:latin typeface="Source Code Pro" panose="020B0309030403020204" pitchFamily="34" charset="0"/>
                <a:ea typeface="Source Code Pro" panose="020B0309030403020204" pitchFamily="34" charset="0"/>
              </a:rPr>
              <a:t>push</a:t>
            </a:r>
            <a:r>
              <a:rPr lang="en-US" dirty="0">
                <a:latin typeface="Source Sans 3" panose="020B0303030403020204" pitchFamily="34" charset="0"/>
              </a:rPr>
              <a:t> and </a:t>
            </a:r>
            <a:r>
              <a:rPr lang="en-US" dirty="0">
                <a:latin typeface="Source Code Pro" panose="020B0309030403020204" pitchFamily="34" charset="0"/>
                <a:ea typeface="Source Code Pro" panose="020B0309030403020204" pitchFamily="34" charset="0"/>
              </a:rPr>
              <a:t>pop</a:t>
            </a:r>
          </a:p>
        </p:txBody>
      </p:sp>
    </p:spTree>
    <p:extLst>
      <p:ext uri="{BB962C8B-B14F-4D97-AF65-F5344CB8AC3E}">
        <p14:creationId xmlns:p14="http://schemas.microsoft.com/office/powerpoint/2010/main" val="2296990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3387018735"/>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0" dirty="0">
                          <a:solidFill>
                            <a:schemeClr val="bg1">
                              <a:lumMod val="85000"/>
                            </a:schemeClr>
                          </a:solidFill>
                          <a:latin typeface="Consolas" panose="020B0609020204030204" pitchFamily="49" charset="0"/>
                          <a:cs typeface="Consolas" panose="020B0609020204030204" pitchFamily="49" charset="0"/>
                        </a:rPr>
                        <a:t>R[%</a:t>
                      </a:r>
                      <a:r>
                        <a:rPr lang="en-US" sz="2800" b="0" dirty="0" err="1">
                          <a:solidFill>
                            <a:schemeClr val="bg1">
                              <a:lumMod val="85000"/>
                            </a:schemeClr>
                          </a:solidFill>
                          <a:latin typeface="Consolas" panose="020B0609020204030204" pitchFamily="49" charset="0"/>
                          <a:cs typeface="Consolas" panose="020B0609020204030204" pitchFamily="49" charset="0"/>
                        </a:rPr>
                        <a:t>rsp</a:t>
                      </a:r>
                      <a:r>
                        <a:rPr lang="en-US" sz="2800" b="0" dirty="0">
                          <a:solidFill>
                            <a:schemeClr val="bg1">
                              <a:lumMod val="85000"/>
                            </a:schemeClr>
                          </a:solidFill>
                          <a:latin typeface="Consolas" panose="020B0609020204030204" pitchFamily="49" charset="0"/>
                          <a:cs typeface="Consolas" panose="020B0609020204030204" pitchFamily="49" charset="0"/>
                        </a:rPr>
                        <a:t>] ⟵ R[%</a:t>
                      </a:r>
                      <a:r>
                        <a:rPr lang="en-US" sz="2800" b="0" dirty="0" err="1">
                          <a:solidFill>
                            <a:schemeClr val="bg1">
                              <a:lumMod val="85000"/>
                            </a:schemeClr>
                          </a:solidFill>
                          <a:latin typeface="Consolas" panose="020B0609020204030204" pitchFamily="49" charset="0"/>
                          <a:cs typeface="Consolas" panose="020B0609020204030204" pitchFamily="49" charset="0"/>
                        </a:rPr>
                        <a:t>rsp</a:t>
                      </a:r>
                      <a:r>
                        <a:rPr lang="en-US" sz="2800" b="0" dirty="0">
                          <a:solidFill>
                            <a:schemeClr val="bg1">
                              <a:lumMod val="85000"/>
                            </a:schemeClr>
                          </a:solidFill>
                          <a:latin typeface="Consolas" panose="020B0609020204030204" pitchFamily="49" charset="0"/>
                          <a:cs typeface="Consolas" panose="020B0609020204030204" pitchFamily="49" charset="0"/>
                        </a:rPr>
                        <a:t>] – 8;</a:t>
                      </a:r>
                    </a:p>
                    <a:p>
                      <a:r>
                        <a:rPr lang="en-US" sz="2800" b="1" dirty="0">
                          <a:solidFill>
                            <a:srgbClr val="FF0000"/>
                          </a:solidFill>
                          <a:latin typeface="Consolas" panose="020B0609020204030204" pitchFamily="49" charset="0"/>
                          <a:cs typeface="Consolas" panose="020B0609020204030204" pitchFamily="49" charset="0"/>
                        </a:rPr>
                        <a:t>M[R[%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
        <p:nvSpPr>
          <p:cNvPr id="7" name="Title 1">
            <a:extLst>
              <a:ext uri="{FF2B5EF4-FFF2-40B4-BE49-F238E27FC236}">
                <a16:creationId xmlns:a16="http://schemas.microsoft.com/office/drawing/2014/main" id="{89D25869-834B-B95F-FCAC-FC024183D3EC}"/>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Understanding </a:t>
            </a:r>
            <a:r>
              <a:rPr lang="en-US" dirty="0">
                <a:latin typeface="Source Code Pro" panose="020B0309030403020204" pitchFamily="34" charset="0"/>
                <a:ea typeface="Source Code Pro" panose="020B0309030403020204" pitchFamily="34" charset="0"/>
              </a:rPr>
              <a:t>push</a:t>
            </a:r>
            <a:r>
              <a:rPr lang="en-US" dirty="0">
                <a:latin typeface="Source Sans 3" panose="020B0303030403020204" pitchFamily="34" charset="0"/>
              </a:rPr>
              <a:t> and </a:t>
            </a:r>
            <a:r>
              <a:rPr lang="en-US" dirty="0">
                <a:latin typeface="Source Code Pro" panose="020B0309030403020204" pitchFamily="34" charset="0"/>
                <a:ea typeface="Source Code Pro" panose="020B0309030403020204" pitchFamily="34" charset="0"/>
              </a:rPr>
              <a:t>pop</a:t>
            </a:r>
          </a:p>
        </p:txBody>
      </p:sp>
    </p:spTree>
    <p:extLst>
      <p:ext uri="{BB962C8B-B14F-4D97-AF65-F5344CB8AC3E}">
        <p14:creationId xmlns:p14="http://schemas.microsoft.com/office/powerpoint/2010/main" val="719577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562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a:p>
            <a:endParaRPr lang="en-US" dirty="0"/>
          </a:p>
          <a:p>
            <a:endParaRPr lang="en-US" dirty="0"/>
          </a:p>
          <a:p>
            <a:endParaRPr lang="en-US" dirty="0"/>
          </a:p>
          <a:p>
            <a:pPr marL="0" indent="0">
              <a:buNone/>
            </a:pPr>
            <a:endParaRPr lang="en-US" dirty="0"/>
          </a:p>
          <a:p>
            <a:pPr marL="0" indent="0">
              <a:buNone/>
            </a:pPr>
            <a:endParaRPr lang="en-US" sz="600" dirty="0"/>
          </a:p>
          <a:p>
            <a:r>
              <a:rPr lang="en-US" dirty="0"/>
              <a:t>This behavior is equivalent to the following, but </a:t>
            </a:r>
            <a:r>
              <a:rPr lang="en-US" b="1" dirty="0" err="1"/>
              <a:t>pushq</a:t>
            </a:r>
            <a:r>
              <a:rPr lang="en-US" dirty="0"/>
              <a:t> is a shorter instruction:</a:t>
            </a:r>
          </a:p>
          <a:p>
            <a:pPr marL="0" indent="0">
              <a:spcBef>
                <a:spcPts val="0"/>
              </a:spcBef>
              <a:buNone/>
            </a:pPr>
            <a:r>
              <a:rPr lang="en-US" dirty="0"/>
              <a:t>            </a:t>
            </a:r>
            <a:r>
              <a:rPr lang="en-US" b="1" dirty="0" err="1">
                <a:latin typeface="Consolas" panose="020B0609020204030204" pitchFamily="49" charset="0"/>
                <a:cs typeface="Consolas" panose="020B0609020204030204" pitchFamily="49" charset="0"/>
              </a:rPr>
              <a:t>subq</a:t>
            </a:r>
            <a:r>
              <a:rPr lang="en-US" b="1" dirty="0">
                <a:latin typeface="Consolas" panose="020B0609020204030204" pitchFamily="49" charset="0"/>
                <a:cs typeface="Consolas" panose="020B0609020204030204" pitchFamily="49" charset="0"/>
              </a:rPr>
              <a:t> $8, %</a:t>
            </a:r>
            <a:r>
              <a:rPr lang="en-US" b="1" dirty="0" err="1">
                <a:latin typeface="Consolas" panose="020B0609020204030204" pitchFamily="49" charset="0"/>
                <a:cs typeface="Consolas" panose="020B0609020204030204" pitchFamily="49" charset="0"/>
              </a:rPr>
              <a:t>rsp</a:t>
            </a:r>
            <a:endParaRPr lang="en-US" b="1" dirty="0">
              <a:latin typeface="Consolas" panose="020B0609020204030204" pitchFamily="49" charset="0"/>
              <a:cs typeface="Consolas" panose="020B0609020204030204" pitchFamily="49" charset="0"/>
            </a:endParaRPr>
          </a:p>
          <a:p>
            <a:pPr marL="0" indent="0">
              <a:spcBef>
                <a:spcPts val="0"/>
              </a:spcBef>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movq</a:t>
            </a:r>
            <a:r>
              <a:rPr lang="en-US" b="1" dirty="0">
                <a:latin typeface="Consolas" panose="020B0609020204030204" pitchFamily="49" charset="0"/>
                <a:cs typeface="Consolas" panose="020B0609020204030204" pitchFamily="49" charset="0"/>
              </a:rPr>
              <a:t>  </a:t>
            </a:r>
            <a:r>
              <a:rPr lang="en-US" b="1" i="1" dirty="0">
                <a:latin typeface="Consolas" panose="020B0609020204030204" pitchFamily="49" charset="0"/>
                <a:cs typeface="Consolas" panose="020B0609020204030204" pitchFamily="49" charset="0"/>
              </a:rPr>
              <a:t>S</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rsp</a:t>
            </a:r>
            <a:r>
              <a:rPr lang="en-US" b="1" dirty="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p>
          <a:p>
            <a:r>
              <a:rPr lang="en-US" dirty="0"/>
              <a:t>Sometimes, you’ll see instructions just explicitly decrement the stack pointer to make room for new local variables.</a:t>
            </a:r>
            <a:endParaRPr lang="en-US" b="1" dirty="0"/>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p>
                      <a:r>
                        <a:rPr lang="en-US" sz="2800" dirty="0">
                          <a:latin typeface="Consolas" panose="020B0609020204030204" pitchFamily="49" charset="0"/>
                          <a:cs typeface="Consolas" panose="020B0609020204030204" pitchFamily="49" charset="0"/>
                        </a:rPr>
                        <a:t>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
        <p:nvSpPr>
          <p:cNvPr id="7" name="Title 1">
            <a:extLst>
              <a:ext uri="{FF2B5EF4-FFF2-40B4-BE49-F238E27FC236}">
                <a16:creationId xmlns:a16="http://schemas.microsoft.com/office/drawing/2014/main" id="{499DCAE4-E694-C15B-8863-8E056642FE0E}"/>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Understanding </a:t>
            </a:r>
            <a:r>
              <a:rPr lang="en-US" dirty="0">
                <a:latin typeface="Source Code Pro" panose="020B0309030403020204" pitchFamily="34" charset="0"/>
                <a:ea typeface="Source Code Pro" panose="020B0309030403020204" pitchFamily="34" charset="0"/>
              </a:rPr>
              <a:t>push</a:t>
            </a:r>
            <a:r>
              <a:rPr lang="en-US" dirty="0">
                <a:latin typeface="Source Sans 3" panose="020B0303030403020204" pitchFamily="34" charset="0"/>
              </a:rPr>
              <a:t> and </a:t>
            </a:r>
            <a:r>
              <a:rPr lang="en-US" dirty="0">
                <a:latin typeface="Source Code Pro" panose="020B0309030403020204" pitchFamily="34" charset="0"/>
                <a:ea typeface="Source Code Pro" panose="020B0309030403020204" pitchFamily="34" charset="0"/>
              </a:rPr>
              <a:t>pop</a:t>
            </a:r>
          </a:p>
        </p:txBody>
      </p:sp>
    </p:spTree>
    <p:extLst>
      <p:ext uri="{BB962C8B-B14F-4D97-AF65-F5344CB8AC3E}">
        <p14:creationId xmlns:p14="http://schemas.microsoft.com/office/powerpoint/2010/main" val="75626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animEffect transition="in" filter="dissolve">
                                      <p:cBhvr>
                                        <p:cTn id="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pop </a:t>
            </a:r>
            <a:r>
              <a:rPr lang="en-US" dirty="0"/>
              <a:t>instruction pops the topmost data from the stack and stores it in the specified destination, adjusting </a:t>
            </a:r>
            <a:r>
              <a:rPr lang="en-US" b="1" dirty="0"/>
              <a:t>%</a:t>
            </a:r>
            <a:r>
              <a:rPr lang="en-US" b="1" dirty="0" err="1"/>
              <a:t>rsp</a:t>
            </a:r>
            <a:r>
              <a:rPr lang="en-US" dirty="0"/>
              <a:t> accordingly.</a:t>
            </a:r>
          </a:p>
          <a:p>
            <a:endParaRPr lang="en-US" dirty="0"/>
          </a:p>
          <a:p>
            <a:endParaRPr lang="en-US" dirty="0"/>
          </a:p>
          <a:p>
            <a:endParaRPr lang="en-US" dirty="0"/>
          </a:p>
          <a:p>
            <a:endParaRPr lang="en-US" dirty="0"/>
          </a:p>
          <a:p>
            <a:endParaRPr lang="en-US" dirty="0"/>
          </a:p>
          <a:p>
            <a:r>
              <a:rPr lang="en-US" b="1" dirty="0"/>
              <a:t>Note</a:t>
            </a:r>
            <a:r>
              <a:rPr lang="en-US" dirty="0"/>
              <a:t>:</a:t>
            </a:r>
            <a:r>
              <a:rPr lang="en-US" b="1" dirty="0"/>
              <a:t> </a:t>
            </a:r>
            <a:r>
              <a:rPr lang="en-US" dirty="0"/>
              <a:t>this doesn’t remove/clear out the data.  It just increments %</a:t>
            </a:r>
            <a:r>
              <a:rPr lang="en-US" dirty="0" err="1"/>
              <a:t>rsp</a:t>
            </a:r>
            <a:r>
              <a:rPr lang="en-US" dirty="0"/>
              <a:t> to indicate the next push can overwrite that location.</a:t>
            </a:r>
            <a:endParaRPr lang="en-US" b="1" dirty="0"/>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1158629467"/>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popq</a:t>
                      </a:r>
                      <a:r>
                        <a:rPr lang="en-US" sz="2800" b="0" dirty="0">
                          <a:latin typeface="Consolas" panose="020B0609020204030204" pitchFamily="49" charset="0"/>
                          <a:cs typeface="Consolas" panose="020B0609020204030204" pitchFamily="49" charset="0"/>
                        </a:rPr>
                        <a:t> D</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Consolas" panose="020B0609020204030204" pitchFamily="49" charset="0"/>
                          <a:cs typeface="Consolas" panose="020B0609020204030204" pitchFamily="49" charset="0"/>
                        </a:rPr>
                        <a:t>D ⟵ 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a:t>
                      </a:r>
                    </a:p>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
        <p:nvSpPr>
          <p:cNvPr id="7" name="Title 1">
            <a:extLst>
              <a:ext uri="{FF2B5EF4-FFF2-40B4-BE49-F238E27FC236}">
                <a16:creationId xmlns:a16="http://schemas.microsoft.com/office/drawing/2014/main" id="{DC14993E-8F74-E586-98E3-A6B8A50C8A23}"/>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Understanding </a:t>
            </a:r>
            <a:r>
              <a:rPr lang="en-US" dirty="0">
                <a:latin typeface="Source Code Pro" panose="020B0309030403020204" pitchFamily="34" charset="0"/>
                <a:ea typeface="Source Code Pro" panose="020B0309030403020204" pitchFamily="34" charset="0"/>
              </a:rPr>
              <a:t>push</a:t>
            </a:r>
            <a:r>
              <a:rPr lang="en-US" dirty="0">
                <a:latin typeface="Source Sans 3" panose="020B0303030403020204" pitchFamily="34" charset="0"/>
              </a:rPr>
              <a:t> and </a:t>
            </a:r>
            <a:r>
              <a:rPr lang="en-US" dirty="0">
                <a:latin typeface="Source Code Pro" panose="020B0309030403020204" pitchFamily="34" charset="0"/>
                <a:ea typeface="Source Code Pro" panose="020B0309030403020204" pitchFamily="34" charset="0"/>
              </a:rPr>
              <a:t>pop</a:t>
            </a:r>
          </a:p>
        </p:txBody>
      </p:sp>
    </p:spTree>
    <p:extLst>
      <p:ext uri="{BB962C8B-B14F-4D97-AF65-F5344CB8AC3E}">
        <p14:creationId xmlns:p14="http://schemas.microsoft.com/office/powerpoint/2010/main" val="45278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6" end="6"/>
                                            </p:txEl>
                                          </p:spTgt>
                                        </p:tgtEl>
                                        <p:attrNameLst>
                                          <p:attrName>style.visibility</p:attrName>
                                        </p:attrNameLst>
                                      </p:cBhvr>
                                      <p:to>
                                        <p:strVal val="visible"/>
                                      </p:to>
                                    </p:set>
                                    <p:animEffect transition="in" filter="dissolve">
                                      <p:cBhvr>
                                        <p:cTn id="1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pop </a:t>
            </a:r>
            <a:r>
              <a:rPr lang="en-US" dirty="0"/>
              <a:t>instruction pops the topmost data from the stack and stores it in the specified destination, adjusting </a:t>
            </a:r>
            <a:r>
              <a:rPr lang="en-US" b="1" dirty="0"/>
              <a:t>%</a:t>
            </a:r>
            <a:r>
              <a:rPr lang="en-US" b="1" dirty="0" err="1"/>
              <a:t>rsp</a:t>
            </a:r>
            <a:r>
              <a:rPr lang="en-US" dirty="0"/>
              <a:t> accordingly.</a:t>
            </a:r>
          </a:p>
          <a:p>
            <a:endParaRPr lang="en-US" dirty="0"/>
          </a:p>
          <a:p>
            <a:endParaRPr lang="en-US" dirty="0"/>
          </a:p>
          <a:p>
            <a:endParaRPr lang="en-US" dirty="0"/>
          </a:p>
          <a:p>
            <a:endParaRPr lang="en-US" dirty="0"/>
          </a:p>
          <a:p>
            <a:pPr marL="0" indent="0">
              <a:buNone/>
            </a:pPr>
            <a:endParaRPr lang="en-US" sz="1000" dirty="0"/>
          </a:p>
          <a:p>
            <a:r>
              <a:rPr lang="en-US" dirty="0"/>
              <a:t>This behavior is equivalent to the following, but </a:t>
            </a:r>
            <a:r>
              <a:rPr lang="en-US" dirty="0" err="1"/>
              <a:t>popq</a:t>
            </a:r>
            <a:r>
              <a:rPr lang="en-US" dirty="0"/>
              <a:t> is a shorter instruction: </a:t>
            </a:r>
          </a:p>
          <a:p>
            <a:pPr marL="0" indent="0">
              <a:spcBef>
                <a:spcPts val="0"/>
              </a:spcBef>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movq</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rsp</a:t>
            </a:r>
            <a:r>
              <a:rPr lang="en-US" b="1" dirty="0">
                <a:latin typeface="Consolas" panose="020B0609020204030204" pitchFamily="49" charset="0"/>
                <a:cs typeface="Consolas" panose="020B0609020204030204" pitchFamily="49" charset="0"/>
              </a:rPr>
              <a:t>), </a:t>
            </a:r>
            <a:r>
              <a:rPr lang="en-US" b="1" i="1" dirty="0">
                <a:latin typeface="Consolas" panose="020B0609020204030204" pitchFamily="49" charset="0"/>
                <a:cs typeface="Consolas" panose="020B0609020204030204" pitchFamily="49" charset="0"/>
              </a:rPr>
              <a:t>D</a:t>
            </a:r>
          </a:p>
          <a:p>
            <a:pPr marL="0" indent="0">
              <a:spcBef>
                <a:spcPts val="0"/>
              </a:spcBef>
              <a:buNone/>
            </a:pPr>
            <a:r>
              <a:rPr lang="en-US" b="1" i="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addq</a:t>
            </a:r>
            <a:r>
              <a:rPr lang="en-US" b="1" dirty="0">
                <a:latin typeface="Consolas" panose="020B0609020204030204" pitchFamily="49" charset="0"/>
                <a:cs typeface="Consolas" panose="020B0609020204030204" pitchFamily="49" charset="0"/>
              </a:rPr>
              <a:t> $8, %</a:t>
            </a:r>
            <a:r>
              <a:rPr lang="en-US" b="1" dirty="0" err="1">
                <a:latin typeface="Consolas" panose="020B0609020204030204" pitchFamily="49" charset="0"/>
                <a:cs typeface="Consolas" panose="020B0609020204030204" pitchFamily="49" charset="0"/>
              </a:rPr>
              <a:t>rsp</a:t>
            </a:r>
            <a:endParaRPr lang="en-US" b="1" dirty="0">
              <a:latin typeface="Consolas" panose="020B0609020204030204" pitchFamily="49" charset="0"/>
              <a:cs typeface="Consolas" panose="020B0609020204030204" pitchFamily="49" charset="0"/>
            </a:endParaRPr>
          </a:p>
          <a:p>
            <a:pPr>
              <a:spcBef>
                <a:spcPts val="0"/>
              </a:spcBef>
            </a:pPr>
            <a:r>
              <a:rPr lang="en-US" dirty="0"/>
              <a:t>Sometimes, you’ll see instructions just explicitly increment the stack pointer to pop data.</a:t>
            </a:r>
            <a:endParaRPr lang="en-US" b="1" dirty="0"/>
          </a:p>
          <a:p>
            <a:pPr marL="0" indent="0">
              <a:spcBef>
                <a:spcPts val="0"/>
              </a:spcBef>
              <a:buNone/>
            </a:pPr>
            <a:endParaRPr lang="en-US" b="1" dirty="0">
              <a:latin typeface="Consolas" panose="020B0609020204030204" pitchFamily="49" charset="0"/>
              <a:cs typeface="Consolas" panose="020B0609020204030204" pitchFamily="49" charset="0"/>
            </a:endParaRP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popq</a:t>
                      </a:r>
                      <a:r>
                        <a:rPr lang="en-US" sz="2800" b="0" dirty="0">
                          <a:latin typeface="Consolas" panose="020B0609020204030204" pitchFamily="49" charset="0"/>
                          <a:cs typeface="Consolas" panose="020B0609020204030204" pitchFamily="49" charset="0"/>
                        </a:rPr>
                        <a:t> D</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Consolas" panose="020B0609020204030204" pitchFamily="49" charset="0"/>
                          <a:cs typeface="Consolas" panose="020B0609020204030204" pitchFamily="49" charset="0"/>
                        </a:rPr>
                        <a:t>D ⟵ 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a:t>
                      </a:r>
                    </a:p>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
        <p:nvSpPr>
          <p:cNvPr id="7" name="Title 1">
            <a:extLst>
              <a:ext uri="{FF2B5EF4-FFF2-40B4-BE49-F238E27FC236}">
                <a16:creationId xmlns:a16="http://schemas.microsoft.com/office/drawing/2014/main" id="{0687E874-596A-1483-8BDA-E4ACDE41BA29}"/>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Understanding </a:t>
            </a:r>
            <a:r>
              <a:rPr lang="en-US" dirty="0">
                <a:latin typeface="Source Code Pro" panose="020B0309030403020204" pitchFamily="34" charset="0"/>
                <a:ea typeface="Source Code Pro" panose="020B0309030403020204" pitchFamily="34" charset="0"/>
              </a:rPr>
              <a:t>push</a:t>
            </a:r>
            <a:r>
              <a:rPr lang="en-US" dirty="0">
                <a:latin typeface="Source Sans 3" panose="020B0303030403020204" pitchFamily="34" charset="0"/>
              </a:rPr>
              <a:t> and </a:t>
            </a:r>
            <a:r>
              <a:rPr lang="en-US" dirty="0">
                <a:latin typeface="Source Code Pro" panose="020B0309030403020204" pitchFamily="34" charset="0"/>
                <a:ea typeface="Source Code Pro" panose="020B0309030403020204" pitchFamily="34" charset="0"/>
              </a:rPr>
              <a:t>pop</a:t>
            </a:r>
          </a:p>
        </p:txBody>
      </p:sp>
    </p:spTree>
    <p:extLst>
      <p:ext uri="{BB962C8B-B14F-4D97-AF65-F5344CB8AC3E}">
        <p14:creationId xmlns:p14="http://schemas.microsoft.com/office/powerpoint/2010/main" val="70319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animEffect transition="in" filter="dissolve">
                                      <p:cBhvr>
                                        <p:cTn id="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40BC-BD83-694F-808D-D13D9D9B6617}"/>
              </a:ext>
            </a:extLst>
          </p:cNvPr>
          <p:cNvSpPr>
            <a:spLocks noGrp="1"/>
          </p:cNvSpPr>
          <p:nvPr>
            <p:ph type="title"/>
          </p:nvPr>
        </p:nvSpPr>
        <p:spPr/>
        <p:txBody>
          <a:bodyPr/>
          <a:lstStyle/>
          <a:p>
            <a:r>
              <a:rPr lang="en-US" dirty="0">
                <a:latin typeface="Source Code Pro" panose="020B0309030403020204" pitchFamily="34" charset="0"/>
                <a:ea typeface="Source Code Pro" panose="020B0309030403020204" pitchFamily="34" charset="0"/>
              </a:rPr>
              <a:t>push</a:t>
            </a:r>
            <a:r>
              <a:rPr lang="en-US" dirty="0"/>
              <a:t> </a:t>
            </a:r>
            <a:r>
              <a:rPr lang="en-US" dirty="0">
                <a:latin typeface="Source Sans 3" panose="020B0303030403020204" pitchFamily="34" charset="0"/>
              </a:rPr>
              <a:t>and</a:t>
            </a:r>
            <a:r>
              <a:rPr lang="en-US" dirty="0"/>
              <a:t> </a:t>
            </a:r>
            <a:r>
              <a:rPr lang="en-US" dirty="0">
                <a:latin typeface="Source Code Pro" panose="020B0309030403020204" pitchFamily="34" charset="0"/>
                <a:ea typeface="Source Code Pro" panose="020B0309030403020204" pitchFamily="34" charset="0"/>
              </a:rPr>
              <a:t>pop</a:t>
            </a:r>
            <a:r>
              <a:rPr lang="en-US" dirty="0"/>
              <a:t> </a:t>
            </a:r>
            <a:r>
              <a:rPr lang="en-US" dirty="0">
                <a:latin typeface="Source Sans 3" panose="020B0303030403020204" pitchFamily="34" charset="0"/>
              </a:rPr>
              <a:t>Etude</a:t>
            </a:r>
          </a:p>
        </p:txBody>
      </p:sp>
      <p:graphicFrame>
        <p:nvGraphicFramePr>
          <p:cNvPr id="4" name="Table 3">
            <a:extLst>
              <a:ext uri="{FF2B5EF4-FFF2-40B4-BE49-F238E27FC236}">
                <a16:creationId xmlns:a16="http://schemas.microsoft.com/office/drawing/2014/main" id="{841BDA3F-B8B0-5E42-8E86-DEEA77837CF5}"/>
              </a:ext>
            </a:extLst>
          </p:cNvPr>
          <p:cNvGraphicFramePr>
            <a:graphicFrameLocks noGrp="1"/>
          </p:cNvGraphicFramePr>
          <p:nvPr>
            <p:extLst>
              <p:ext uri="{D42A27DB-BD31-4B8C-83A1-F6EECF244321}">
                <p14:modId xmlns:p14="http://schemas.microsoft.com/office/powerpoint/2010/main" val="3261945274"/>
              </p:ext>
            </p:extLst>
          </p:nvPr>
        </p:nvGraphicFramePr>
        <p:xfrm>
          <a:off x="689263" y="1357745"/>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a:t>Initially</a:t>
                      </a:r>
                      <a:endParaRPr lang="en-US" dirty="0"/>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0x108</a:t>
                      </a:r>
                    </a:p>
                  </a:txBody>
                  <a:tcPr/>
                </a:tc>
                <a:extLst>
                  <a:ext uri="{0D108BD9-81ED-4DB2-BD59-A6C34878D82A}">
                    <a16:rowId xmlns:a16="http://schemas.microsoft.com/office/drawing/2014/main" val="3215293811"/>
                  </a:ext>
                </a:extLst>
              </a:tr>
            </a:tbl>
          </a:graphicData>
        </a:graphic>
      </p:graphicFrame>
      <p:sp>
        <p:nvSpPr>
          <p:cNvPr id="5" name="Rectangle 4">
            <a:extLst>
              <a:ext uri="{FF2B5EF4-FFF2-40B4-BE49-F238E27FC236}">
                <a16:creationId xmlns:a16="http://schemas.microsoft.com/office/drawing/2014/main" id="{FD6B4310-2F7A-744E-83D8-67C33E4458EE}"/>
              </a:ext>
            </a:extLst>
          </p:cNvPr>
          <p:cNvSpPr/>
          <p:nvPr/>
        </p:nvSpPr>
        <p:spPr>
          <a:xfrm>
            <a:off x="1984663" y="3618222"/>
            <a:ext cx="18288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6872A60-12A6-DA46-A5F1-0E43612B97CD}"/>
              </a:ext>
            </a:extLst>
          </p:cNvPr>
          <p:cNvSpPr txBox="1"/>
          <p:nvPr/>
        </p:nvSpPr>
        <p:spPr>
          <a:xfrm>
            <a:off x="2054120" y="3262745"/>
            <a:ext cx="1689886" cy="369332"/>
          </a:xfrm>
          <a:prstGeom prst="rect">
            <a:avLst/>
          </a:prstGeom>
          <a:noFill/>
        </p:spPr>
        <p:txBody>
          <a:bodyPr wrap="none" rtlCol="0">
            <a:spAutoFit/>
          </a:bodyPr>
          <a:lstStyle/>
          <a:p>
            <a:r>
              <a:rPr lang="en-US" dirty="0"/>
              <a:t>Stack “bottom”</a:t>
            </a:r>
          </a:p>
        </p:txBody>
      </p:sp>
      <p:sp>
        <p:nvSpPr>
          <p:cNvPr id="7" name="TextBox 6">
            <a:extLst>
              <a:ext uri="{FF2B5EF4-FFF2-40B4-BE49-F238E27FC236}">
                <a16:creationId xmlns:a16="http://schemas.microsoft.com/office/drawing/2014/main" id="{80114253-AB4A-534E-94BF-0F6465DEBEFA}"/>
              </a:ext>
            </a:extLst>
          </p:cNvPr>
          <p:cNvSpPr txBox="1"/>
          <p:nvPr/>
        </p:nvSpPr>
        <p:spPr>
          <a:xfrm>
            <a:off x="2289463" y="5904222"/>
            <a:ext cx="1300357" cy="369332"/>
          </a:xfrm>
          <a:prstGeom prst="rect">
            <a:avLst/>
          </a:prstGeom>
          <a:noFill/>
        </p:spPr>
        <p:txBody>
          <a:bodyPr wrap="none" rtlCol="0">
            <a:spAutoFit/>
          </a:bodyPr>
          <a:lstStyle/>
          <a:p>
            <a:r>
              <a:rPr lang="en-US" dirty="0"/>
              <a:t>Stack “top”</a:t>
            </a:r>
          </a:p>
        </p:txBody>
      </p:sp>
      <p:sp>
        <p:nvSpPr>
          <p:cNvPr id="8" name="TextBox 7">
            <a:extLst>
              <a:ext uri="{FF2B5EF4-FFF2-40B4-BE49-F238E27FC236}">
                <a16:creationId xmlns:a16="http://schemas.microsoft.com/office/drawing/2014/main" id="{9DB97624-781A-1841-A059-9EC927D7D3ED}"/>
              </a:ext>
            </a:extLst>
          </p:cNvPr>
          <p:cNvSpPr txBox="1"/>
          <p:nvPr/>
        </p:nvSpPr>
        <p:spPr>
          <a:xfrm>
            <a:off x="1171620" y="5763306"/>
            <a:ext cx="813043" cy="369332"/>
          </a:xfrm>
          <a:prstGeom prst="rect">
            <a:avLst/>
          </a:prstGeom>
          <a:noFill/>
        </p:spPr>
        <p:txBody>
          <a:bodyPr wrap="none" rtlCol="0">
            <a:spAutoFit/>
          </a:bodyPr>
          <a:lstStyle/>
          <a:p>
            <a:r>
              <a:rPr lang="en-US" dirty="0"/>
              <a:t>0x108</a:t>
            </a:r>
          </a:p>
        </p:txBody>
      </p:sp>
      <p:cxnSp>
        <p:nvCxnSpPr>
          <p:cNvPr id="10" name="Straight Arrow Connector 9">
            <a:extLst>
              <a:ext uri="{FF2B5EF4-FFF2-40B4-BE49-F238E27FC236}">
                <a16:creationId xmlns:a16="http://schemas.microsoft.com/office/drawing/2014/main" id="{D5A55124-B771-B84B-B0EB-FDE752455191}"/>
              </a:ext>
            </a:extLst>
          </p:cNvPr>
          <p:cNvCxnSpPr/>
          <p:nvPr/>
        </p:nvCxnSpPr>
        <p:spPr>
          <a:xfrm flipV="1">
            <a:off x="994063" y="3618222"/>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1EF27E0-29E2-044E-8BCA-9AFAE0127D59}"/>
              </a:ext>
            </a:extLst>
          </p:cNvPr>
          <p:cNvSpPr txBox="1"/>
          <p:nvPr/>
        </p:nvSpPr>
        <p:spPr>
          <a:xfrm>
            <a:off x="369501" y="4353744"/>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graphicFrame>
        <p:nvGraphicFramePr>
          <p:cNvPr id="12" name="Table 11">
            <a:extLst>
              <a:ext uri="{FF2B5EF4-FFF2-40B4-BE49-F238E27FC236}">
                <a16:creationId xmlns:a16="http://schemas.microsoft.com/office/drawing/2014/main" id="{E1FDD814-239C-5A40-AA91-E826C85AD0D2}"/>
              </a:ext>
            </a:extLst>
          </p:cNvPr>
          <p:cNvGraphicFramePr>
            <a:graphicFrameLocks noGrp="1"/>
          </p:cNvGraphicFramePr>
          <p:nvPr>
            <p:extLst>
              <p:ext uri="{D42A27DB-BD31-4B8C-83A1-F6EECF244321}">
                <p14:modId xmlns:p14="http://schemas.microsoft.com/office/powerpoint/2010/main" val="3729590306"/>
              </p:ext>
            </p:extLst>
          </p:nvPr>
        </p:nvGraphicFramePr>
        <p:xfrm>
          <a:off x="4533900" y="1371600"/>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err="1">
                          <a:latin typeface="Consolas" panose="020B0609020204030204" pitchFamily="49" charset="0"/>
                          <a:cs typeface="Consolas" panose="020B0609020204030204" pitchFamily="49" charset="0"/>
                        </a:rPr>
                        <a:t>pushq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0x108</a:t>
                      </a:r>
                    </a:p>
                  </a:txBody>
                  <a:tcPr/>
                </a:tc>
                <a:extLst>
                  <a:ext uri="{0D108BD9-81ED-4DB2-BD59-A6C34878D82A}">
                    <a16:rowId xmlns:a16="http://schemas.microsoft.com/office/drawing/2014/main" val="3215293811"/>
                  </a:ext>
                </a:extLst>
              </a:tr>
            </a:tbl>
          </a:graphicData>
        </a:graphic>
      </p:graphicFrame>
      <p:sp>
        <p:nvSpPr>
          <p:cNvPr id="13" name="Rectangle 12">
            <a:extLst>
              <a:ext uri="{FF2B5EF4-FFF2-40B4-BE49-F238E27FC236}">
                <a16:creationId xmlns:a16="http://schemas.microsoft.com/office/drawing/2014/main" id="{6B8EFC49-D8EF-5741-BFAE-AF2DABFA6E54}"/>
              </a:ext>
            </a:extLst>
          </p:cNvPr>
          <p:cNvSpPr/>
          <p:nvPr/>
        </p:nvSpPr>
        <p:spPr>
          <a:xfrm>
            <a:off x="5829300" y="3632077"/>
            <a:ext cx="1828800" cy="22860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6DFE428-B8ED-FE4A-ABB4-16C7E1CD91D6}"/>
              </a:ext>
            </a:extLst>
          </p:cNvPr>
          <p:cNvSpPr txBox="1"/>
          <p:nvPr/>
        </p:nvSpPr>
        <p:spPr>
          <a:xfrm>
            <a:off x="5898757" y="3276600"/>
            <a:ext cx="1689886" cy="369332"/>
          </a:xfrm>
          <a:prstGeom prst="rect">
            <a:avLst/>
          </a:prstGeom>
          <a:noFill/>
        </p:spPr>
        <p:txBody>
          <a:bodyPr wrap="none" rtlCol="0">
            <a:spAutoFit/>
          </a:bodyPr>
          <a:lstStyle/>
          <a:p>
            <a:r>
              <a:rPr lang="en-US" dirty="0"/>
              <a:t>Stack “bottom”</a:t>
            </a:r>
          </a:p>
        </p:txBody>
      </p:sp>
      <p:sp>
        <p:nvSpPr>
          <p:cNvPr id="15" name="TextBox 14">
            <a:extLst>
              <a:ext uri="{FF2B5EF4-FFF2-40B4-BE49-F238E27FC236}">
                <a16:creationId xmlns:a16="http://schemas.microsoft.com/office/drawing/2014/main" id="{B2A5E64F-AC0D-0A45-BD41-0BE83B960E82}"/>
              </a:ext>
            </a:extLst>
          </p:cNvPr>
          <p:cNvSpPr txBox="1"/>
          <p:nvPr/>
        </p:nvSpPr>
        <p:spPr>
          <a:xfrm>
            <a:off x="6134100" y="6336268"/>
            <a:ext cx="1300357" cy="369332"/>
          </a:xfrm>
          <a:prstGeom prst="rect">
            <a:avLst/>
          </a:prstGeom>
          <a:noFill/>
        </p:spPr>
        <p:txBody>
          <a:bodyPr wrap="none" rtlCol="0">
            <a:spAutoFit/>
          </a:bodyPr>
          <a:lstStyle/>
          <a:p>
            <a:r>
              <a:rPr lang="en-US" dirty="0"/>
              <a:t>Stack “top”</a:t>
            </a:r>
          </a:p>
        </p:txBody>
      </p:sp>
      <p:cxnSp>
        <p:nvCxnSpPr>
          <p:cNvPr id="17" name="Straight Arrow Connector 16">
            <a:extLst>
              <a:ext uri="{FF2B5EF4-FFF2-40B4-BE49-F238E27FC236}">
                <a16:creationId xmlns:a16="http://schemas.microsoft.com/office/drawing/2014/main" id="{0A7CB0C9-048F-294D-8425-3C0658F6B717}"/>
              </a:ext>
            </a:extLst>
          </p:cNvPr>
          <p:cNvCxnSpPr/>
          <p:nvPr/>
        </p:nvCxnSpPr>
        <p:spPr>
          <a:xfrm flipV="1">
            <a:off x="4838700" y="3632077"/>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B527712-CE44-2A46-A3F4-C7DB284A8889}"/>
              </a:ext>
            </a:extLst>
          </p:cNvPr>
          <p:cNvSpPr txBox="1"/>
          <p:nvPr/>
        </p:nvSpPr>
        <p:spPr>
          <a:xfrm>
            <a:off x="4214138" y="4367599"/>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graphicFrame>
        <p:nvGraphicFramePr>
          <p:cNvPr id="19" name="Table 18">
            <a:extLst>
              <a:ext uri="{FF2B5EF4-FFF2-40B4-BE49-F238E27FC236}">
                <a16:creationId xmlns:a16="http://schemas.microsoft.com/office/drawing/2014/main" id="{3AD84AC3-895E-4F46-9BD4-98EF1CE3B802}"/>
              </a:ext>
            </a:extLst>
          </p:cNvPr>
          <p:cNvGraphicFramePr>
            <a:graphicFrameLocks noGrp="1"/>
          </p:cNvGraphicFramePr>
          <p:nvPr>
            <p:extLst>
              <p:ext uri="{D42A27DB-BD31-4B8C-83A1-F6EECF244321}">
                <p14:modId xmlns:p14="http://schemas.microsoft.com/office/powerpoint/2010/main" val="1482705336"/>
              </p:ext>
            </p:extLst>
          </p:nvPr>
        </p:nvGraphicFramePr>
        <p:xfrm>
          <a:off x="8378537" y="1357745"/>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err="1">
                          <a:latin typeface="Consolas" panose="020B0609020204030204" pitchFamily="49" charset="0"/>
                          <a:cs typeface="Consolas" panose="020B0609020204030204" pitchFamily="49" charset="0"/>
                        </a:rPr>
                        <a:t>popq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0x100</a:t>
                      </a:r>
                    </a:p>
                  </a:txBody>
                  <a:tcPr/>
                </a:tc>
                <a:extLst>
                  <a:ext uri="{0D108BD9-81ED-4DB2-BD59-A6C34878D82A}">
                    <a16:rowId xmlns:a16="http://schemas.microsoft.com/office/drawing/2014/main" val="3215293811"/>
                  </a:ext>
                </a:extLst>
              </a:tr>
            </a:tbl>
          </a:graphicData>
        </a:graphic>
      </p:graphicFrame>
      <p:sp>
        <p:nvSpPr>
          <p:cNvPr id="21" name="TextBox 20">
            <a:extLst>
              <a:ext uri="{FF2B5EF4-FFF2-40B4-BE49-F238E27FC236}">
                <a16:creationId xmlns:a16="http://schemas.microsoft.com/office/drawing/2014/main" id="{B8B6E59D-8DA9-1241-8481-522A99B75008}"/>
              </a:ext>
            </a:extLst>
          </p:cNvPr>
          <p:cNvSpPr txBox="1"/>
          <p:nvPr/>
        </p:nvSpPr>
        <p:spPr>
          <a:xfrm>
            <a:off x="9743394" y="3262745"/>
            <a:ext cx="1689886" cy="369332"/>
          </a:xfrm>
          <a:prstGeom prst="rect">
            <a:avLst/>
          </a:prstGeom>
          <a:noFill/>
        </p:spPr>
        <p:txBody>
          <a:bodyPr wrap="none" rtlCol="0">
            <a:spAutoFit/>
          </a:bodyPr>
          <a:lstStyle/>
          <a:p>
            <a:r>
              <a:rPr lang="en-US" dirty="0"/>
              <a:t>Stack “bottom”</a:t>
            </a:r>
          </a:p>
        </p:txBody>
      </p:sp>
      <p:sp>
        <p:nvSpPr>
          <p:cNvPr id="23" name="TextBox 22">
            <a:extLst>
              <a:ext uri="{FF2B5EF4-FFF2-40B4-BE49-F238E27FC236}">
                <a16:creationId xmlns:a16="http://schemas.microsoft.com/office/drawing/2014/main" id="{19463F6F-BF21-2C44-BC32-ED21E57D2EAE}"/>
              </a:ext>
            </a:extLst>
          </p:cNvPr>
          <p:cNvSpPr txBox="1"/>
          <p:nvPr/>
        </p:nvSpPr>
        <p:spPr>
          <a:xfrm>
            <a:off x="8860894" y="5763306"/>
            <a:ext cx="813043" cy="369332"/>
          </a:xfrm>
          <a:prstGeom prst="rect">
            <a:avLst/>
          </a:prstGeom>
          <a:noFill/>
        </p:spPr>
        <p:txBody>
          <a:bodyPr wrap="none" rtlCol="0">
            <a:spAutoFit/>
          </a:bodyPr>
          <a:lstStyle/>
          <a:p>
            <a:r>
              <a:rPr lang="en-US" dirty="0"/>
              <a:t>0x108</a:t>
            </a:r>
          </a:p>
        </p:txBody>
      </p:sp>
      <p:cxnSp>
        <p:nvCxnSpPr>
          <p:cNvPr id="24" name="Straight Arrow Connector 23">
            <a:extLst>
              <a:ext uri="{FF2B5EF4-FFF2-40B4-BE49-F238E27FC236}">
                <a16:creationId xmlns:a16="http://schemas.microsoft.com/office/drawing/2014/main" id="{F464A292-93B1-DF4B-894C-88008AAD6D90}"/>
              </a:ext>
            </a:extLst>
          </p:cNvPr>
          <p:cNvCxnSpPr/>
          <p:nvPr/>
        </p:nvCxnSpPr>
        <p:spPr>
          <a:xfrm flipV="1">
            <a:off x="8683337" y="3618222"/>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98BF990-1D62-D248-B566-1EFECDABF47D}"/>
              </a:ext>
            </a:extLst>
          </p:cNvPr>
          <p:cNvSpPr txBox="1"/>
          <p:nvPr/>
        </p:nvSpPr>
        <p:spPr>
          <a:xfrm>
            <a:off x="8058775" y="4353744"/>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sp>
        <p:nvSpPr>
          <p:cNvPr id="28" name="Rectangle 27">
            <a:extLst>
              <a:ext uri="{FF2B5EF4-FFF2-40B4-BE49-F238E27FC236}">
                <a16:creationId xmlns:a16="http://schemas.microsoft.com/office/drawing/2014/main" id="{BC0F2DEA-7E52-9644-B4D2-00C3DBA85FDE}"/>
              </a:ext>
            </a:extLst>
          </p:cNvPr>
          <p:cNvSpPr/>
          <p:nvPr/>
        </p:nvSpPr>
        <p:spPr>
          <a:xfrm>
            <a:off x="5829299" y="5918077"/>
            <a:ext cx="1828801" cy="4065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0x123</a:t>
            </a:r>
          </a:p>
        </p:txBody>
      </p:sp>
      <p:sp>
        <p:nvSpPr>
          <p:cNvPr id="30" name="TextBox 29">
            <a:extLst>
              <a:ext uri="{FF2B5EF4-FFF2-40B4-BE49-F238E27FC236}">
                <a16:creationId xmlns:a16="http://schemas.microsoft.com/office/drawing/2014/main" id="{A2CE2965-713C-D64D-83E0-8A13B0A051C2}"/>
              </a:ext>
            </a:extLst>
          </p:cNvPr>
          <p:cNvSpPr txBox="1"/>
          <p:nvPr/>
        </p:nvSpPr>
        <p:spPr>
          <a:xfrm>
            <a:off x="9978738" y="6336268"/>
            <a:ext cx="1300357" cy="369332"/>
          </a:xfrm>
          <a:prstGeom prst="rect">
            <a:avLst/>
          </a:prstGeom>
          <a:noFill/>
        </p:spPr>
        <p:txBody>
          <a:bodyPr wrap="none" rtlCol="0">
            <a:spAutoFit/>
          </a:bodyPr>
          <a:lstStyle/>
          <a:p>
            <a:r>
              <a:rPr lang="en-US" dirty="0"/>
              <a:t>Stack “top”</a:t>
            </a:r>
          </a:p>
        </p:txBody>
      </p:sp>
      <p:sp>
        <p:nvSpPr>
          <p:cNvPr id="34" name="TextBox 33">
            <a:extLst>
              <a:ext uri="{FF2B5EF4-FFF2-40B4-BE49-F238E27FC236}">
                <a16:creationId xmlns:a16="http://schemas.microsoft.com/office/drawing/2014/main" id="{E72B5C97-ACD0-1548-9574-6684C2621713}"/>
              </a:ext>
            </a:extLst>
          </p:cNvPr>
          <p:cNvSpPr txBox="1"/>
          <p:nvPr/>
        </p:nvSpPr>
        <p:spPr>
          <a:xfrm>
            <a:off x="5016257" y="5777161"/>
            <a:ext cx="813043" cy="369332"/>
          </a:xfrm>
          <a:prstGeom prst="rect">
            <a:avLst/>
          </a:prstGeom>
          <a:noFill/>
        </p:spPr>
        <p:txBody>
          <a:bodyPr wrap="none" rtlCol="0">
            <a:spAutoFit/>
          </a:bodyPr>
          <a:lstStyle/>
          <a:p>
            <a:r>
              <a:rPr lang="en-US" dirty="0"/>
              <a:t>0x108</a:t>
            </a:r>
          </a:p>
        </p:txBody>
      </p:sp>
      <p:sp>
        <p:nvSpPr>
          <p:cNvPr id="35" name="TextBox 34">
            <a:extLst>
              <a:ext uri="{FF2B5EF4-FFF2-40B4-BE49-F238E27FC236}">
                <a16:creationId xmlns:a16="http://schemas.microsoft.com/office/drawing/2014/main" id="{D8F1F0BF-12FA-7F4D-AE78-CE2FD40685B7}"/>
              </a:ext>
            </a:extLst>
          </p:cNvPr>
          <p:cNvSpPr txBox="1"/>
          <p:nvPr/>
        </p:nvSpPr>
        <p:spPr>
          <a:xfrm>
            <a:off x="5016256" y="6119336"/>
            <a:ext cx="813043" cy="369332"/>
          </a:xfrm>
          <a:prstGeom prst="rect">
            <a:avLst/>
          </a:prstGeom>
          <a:noFill/>
        </p:spPr>
        <p:txBody>
          <a:bodyPr wrap="none" rtlCol="0">
            <a:spAutoFit/>
          </a:bodyPr>
          <a:lstStyle/>
          <a:p>
            <a:r>
              <a:rPr lang="en-US" dirty="0"/>
              <a:t>0x100</a:t>
            </a:r>
          </a:p>
        </p:txBody>
      </p:sp>
      <p:sp>
        <p:nvSpPr>
          <p:cNvPr id="36" name="TextBox 35">
            <a:extLst>
              <a:ext uri="{FF2B5EF4-FFF2-40B4-BE49-F238E27FC236}">
                <a16:creationId xmlns:a16="http://schemas.microsoft.com/office/drawing/2014/main" id="{40D5A595-B328-744D-9566-750CD5E00255}"/>
              </a:ext>
            </a:extLst>
          </p:cNvPr>
          <p:cNvSpPr txBox="1"/>
          <p:nvPr/>
        </p:nvSpPr>
        <p:spPr>
          <a:xfrm>
            <a:off x="8860893" y="6139934"/>
            <a:ext cx="813043" cy="369332"/>
          </a:xfrm>
          <a:prstGeom prst="rect">
            <a:avLst/>
          </a:prstGeom>
          <a:noFill/>
        </p:spPr>
        <p:txBody>
          <a:bodyPr wrap="none" rtlCol="0">
            <a:spAutoFit/>
          </a:bodyPr>
          <a:lstStyle/>
          <a:p>
            <a:r>
              <a:rPr lang="en-US" dirty="0"/>
              <a:t>0x100</a:t>
            </a:r>
          </a:p>
        </p:txBody>
      </p:sp>
      <p:sp>
        <p:nvSpPr>
          <p:cNvPr id="38" name="Freeform 37">
            <a:extLst>
              <a:ext uri="{FF2B5EF4-FFF2-40B4-BE49-F238E27FC236}">
                <a16:creationId xmlns:a16="http://schemas.microsoft.com/office/drawing/2014/main" id="{EF5B1B33-AD07-B04C-BECC-02EED31579EF}"/>
              </a:ext>
            </a:extLst>
          </p:cNvPr>
          <p:cNvSpPr/>
          <p:nvPr/>
        </p:nvSpPr>
        <p:spPr>
          <a:xfrm>
            <a:off x="11158429" y="5890797"/>
            <a:ext cx="804971" cy="691432"/>
          </a:xfrm>
          <a:custGeom>
            <a:avLst/>
            <a:gdLst>
              <a:gd name="connsiteX0" fmla="*/ 0 w 666920"/>
              <a:gd name="connsiteY0" fmla="*/ 691432 h 691432"/>
              <a:gd name="connsiteX1" fmla="*/ 587829 w 666920"/>
              <a:gd name="connsiteY1" fmla="*/ 466460 h 691432"/>
              <a:gd name="connsiteX2" fmla="*/ 638629 w 666920"/>
              <a:gd name="connsiteY2" fmla="*/ 45546 h 691432"/>
              <a:gd name="connsiteX3" fmla="*/ 377372 w 666920"/>
              <a:gd name="connsiteY3" fmla="*/ 31032 h 691432"/>
            </a:gdLst>
            <a:ahLst/>
            <a:cxnLst>
              <a:cxn ang="0">
                <a:pos x="connsiteX0" y="connsiteY0"/>
              </a:cxn>
              <a:cxn ang="0">
                <a:pos x="connsiteX1" y="connsiteY1"/>
              </a:cxn>
              <a:cxn ang="0">
                <a:pos x="connsiteX2" y="connsiteY2"/>
              </a:cxn>
              <a:cxn ang="0">
                <a:pos x="connsiteX3" y="connsiteY3"/>
              </a:cxn>
            </a:cxnLst>
            <a:rect l="l" t="t" r="r" b="b"/>
            <a:pathLst>
              <a:path w="666920" h="691432">
                <a:moveTo>
                  <a:pt x="0" y="691432"/>
                </a:moveTo>
                <a:cubicBezTo>
                  <a:pt x="240695" y="632770"/>
                  <a:pt x="481391" y="574108"/>
                  <a:pt x="587829" y="466460"/>
                </a:cubicBezTo>
                <a:cubicBezTo>
                  <a:pt x="694267" y="358812"/>
                  <a:pt x="673705" y="118117"/>
                  <a:pt x="638629" y="45546"/>
                </a:cubicBezTo>
                <a:cubicBezTo>
                  <a:pt x="603553" y="-27025"/>
                  <a:pt x="490462" y="2003"/>
                  <a:pt x="377372" y="31032"/>
                </a:cubicBezTo>
              </a:path>
            </a:pathLst>
          </a:custGeom>
          <a:noFill/>
          <a:ln w="7620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079D4C6-60D5-6D48-8875-8C195BD25AFD}"/>
              </a:ext>
            </a:extLst>
          </p:cNvPr>
          <p:cNvSpPr/>
          <p:nvPr/>
        </p:nvSpPr>
        <p:spPr>
          <a:xfrm>
            <a:off x="9673937" y="3618222"/>
            <a:ext cx="1828800" cy="22860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9F1044C-9251-BC44-B5A3-77D15295AABF}"/>
              </a:ext>
            </a:extLst>
          </p:cNvPr>
          <p:cNvSpPr/>
          <p:nvPr/>
        </p:nvSpPr>
        <p:spPr>
          <a:xfrm>
            <a:off x="9673936" y="5904222"/>
            <a:ext cx="1828801" cy="4065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0x123</a:t>
            </a:r>
          </a:p>
        </p:txBody>
      </p:sp>
      <p:sp>
        <p:nvSpPr>
          <p:cNvPr id="3" name="TextBox 2">
            <a:extLst>
              <a:ext uri="{FF2B5EF4-FFF2-40B4-BE49-F238E27FC236}">
                <a16:creationId xmlns:a16="http://schemas.microsoft.com/office/drawing/2014/main" id="{A1E21188-1505-2CD8-02F4-52E24A19339A}"/>
              </a:ext>
            </a:extLst>
          </p:cNvPr>
          <p:cNvSpPr txBox="1"/>
          <p:nvPr/>
        </p:nvSpPr>
        <p:spPr>
          <a:xfrm>
            <a:off x="6096000" y="2602468"/>
            <a:ext cx="817852" cy="369332"/>
          </a:xfrm>
          <a:prstGeom prst="rect">
            <a:avLst/>
          </a:prstGeom>
          <a:solidFill>
            <a:schemeClr val="bg1"/>
          </a:solidFill>
        </p:spPr>
        <p:txBody>
          <a:bodyPr wrap="none" rtlCol="0">
            <a:spAutoFit/>
          </a:bodyPr>
          <a:lstStyle/>
          <a:p>
            <a:r>
              <a:rPr lang="en-US" dirty="0">
                <a:latin typeface="Consolas" panose="020B0609020204030204" pitchFamily="49" charset="0"/>
                <a:cs typeface="Consolas" panose="020B0609020204030204" pitchFamily="49" charset="0"/>
              </a:rPr>
              <a:t>0x100</a:t>
            </a:r>
          </a:p>
        </p:txBody>
      </p:sp>
      <p:sp>
        <p:nvSpPr>
          <p:cNvPr id="9" name="TextBox 8">
            <a:extLst>
              <a:ext uri="{FF2B5EF4-FFF2-40B4-BE49-F238E27FC236}">
                <a16:creationId xmlns:a16="http://schemas.microsoft.com/office/drawing/2014/main" id="{A1657713-8198-5B33-4D66-DC5BCE1B87FC}"/>
              </a:ext>
            </a:extLst>
          </p:cNvPr>
          <p:cNvSpPr txBox="1"/>
          <p:nvPr/>
        </p:nvSpPr>
        <p:spPr>
          <a:xfrm>
            <a:off x="9940637" y="2582797"/>
            <a:ext cx="817853" cy="369332"/>
          </a:xfrm>
          <a:prstGeom prst="rect">
            <a:avLst/>
          </a:prstGeom>
          <a:solidFill>
            <a:schemeClr val="bg1"/>
          </a:solidFill>
        </p:spPr>
        <p:txBody>
          <a:bodyPr wrap="none" rtlCol="0">
            <a:spAutoFit/>
          </a:bodyPr>
          <a:lstStyle/>
          <a:p>
            <a:r>
              <a:rPr lang="en-US" dirty="0">
                <a:latin typeface="Consolas" panose="020B0609020204030204" pitchFamily="49" charset="0"/>
                <a:cs typeface="Consolas" panose="020B0609020204030204" pitchFamily="49" charset="0"/>
              </a:rPr>
              <a:t>0x108</a:t>
            </a:r>
          </a:p>
        </p:txBody>
      </p:sp>
    </p:spTree>
    <p:extLst>
      <p:ext uri="{BB962C8B-B14F-4D97-AF65-F5344CB8AC3E}">
        <p14:creationId xmlns:p14="http://schemas.microsoft.com/office/powerpoint/2010/main" val="153401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dissolve">
                                      <p:cBhvr>
                                        <p:cTn id="15" dur="500"/>
                                        <p:tgtEl>
                                          <p:spTgt spid="1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dissolve">
                                      <p:cBhvr>
                                        <p:cTn id="21" dur="500"/>
                                        <p:tgtEl>
                                          <p:spTgt spid="15"/>
                                        </p:tgtEl>
                                      </p:cBhvr>
                                    </p:animEffect>
                                  </p:childTnLst>
                                </p:cTn>
                              </p:par>
                              <p:par>
                                <p:cTn id="22" presetID="9" presetClass="entr" presetSubtype="0"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dissolve">
                                      <p:cBhvr>
                                        <p:cTn id="24" dur="500"/>
                                        <p:tgtEl>
                                          <p:spTgt spid="17"/>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dissolve">
                                      <p:cBhvr>
                                        <p:cTn id="27" dur="500"/>
                                        <p:tgtEl>
                                          <p:spTgt spid="18"/>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dissolve">
                                      <p:cBhvr>
                                        <p:cTn id="30" dur="500"/>
                                        <p:tgtEl>
                                          <p:spTgt spid="28"/>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dissolve">
                                      <p:cBhvr>
                                        <p:cTn id="33" dur="500"/>
                                        <p:tgtEl>
                                          <p:spTgt spid="34"/>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dissolve">
                                      <p:cBhvr>
                                        <p:cTn id="36" dur="500"/>
                                        <p:tgtEl>
                                          <p:spTgt spid="35"/>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dissolve">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dissolve">
                                      <p:cBhvr>
                                        <p:cTn id="46" dur="500"/>
                                        <p:tgtEl>
                                          <p:spTgt spid="21"/>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dissolve">
                                      <p:cBhvr>
                                        <p:cTn id="49" dur="500"/>
                                        <p:tgtEl>
                                          <p:spTgt spid="23"/>
                                        </p:tgtEl>
                                      </p:cBhvr>
                                    </p:animEffect>
                                  </p:childTnLst>
                                </p:cTn>
                              </p:par>
                              <p:par>
                                <p:cTn id="50" presetID="9" presetClass="entr" presetSubtype="0"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dissolve">
                                      <p:cBhvr>
                                        <p:cTn id="52" dur="500"/>
                                        <p:tgtEl>
                                          <p:spTgt spid="24"/>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dissolve">
                                      <p:cBhvr>
                                        <p:cTn id="55" dur="500"/>
                                        <p:tgtEl>
                                          <p:spTgt spid="30"/>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dissolve">
                                      <p:cBhvr>
                                        <p:cTn id="58" dur="500"/>
                                        <p:tgtEl>
                                          <p:spTgt spid="36"/>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dissolve">
                                      <p:cBhvr>
                                        <p:cTn id="61" dur="500"/>
                                        <p:tgtEl>
                                          <p:spTgt spid="38"/>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dissolve">
                                      <p:cBhvr>
                                        <p:cTn id="64" dur="500"/>
                                        <p:tgtEl>
                                          <p:spTgt spid="25"/>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dissolve">
                                      <p:cBhvr>
                                        <p:cTn id="67" dur="500"/>
                                        <p:tgtEl>
                                          <p:spTgt spid="29"/>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dissolve">
                                      <p:cBhvr>
                                        <p:cTn id="70" dur="500"/>
                                        <p:tgtEl>
                                          <p:spTgt spid="32"/>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dissolve">
                                      <p:cBhvr>
                                        <p:cTn id="7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8" grpId="0" animBg="1"/>
      <p:bldP spid="21" grpId="0"/>
      <p:bldP spid="23" grpId="0"/>
      <p:bldP spid="25" grpId="0" animBg="1"/>
      <p:bldP spid="28" grpId="0" animBg="1"/>
      <p:bldP spid="30" grpId="0"/>
      <p:bldP spid="34" grpId="0"/>
      <p:bldP spid="35" grpId="0"/>
      <p:bldP spid="36" grpId="0"/>
      <p:bldP spid="38" grpId="0" animBg="1"/>
      <p:bldP spid="29" grpId="0" animBg="1"/>
      <p:bldP spid="32" grpId="0" animBg="1"/>
      <p:bldP spid="3"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t>Pass Control </a:t>
            </a:r>
            <a:r>
              <a:rPr lang="en-US" dirty="0"/>
              <a:t>– </a:t>
            </a:r>
            <a:r>
              <a:rPr lang="en-US" b="1" dirty="0"/>
              <a:t>%rip</a:t>
            </a:r>
            <a:r>
              <a:rPr lang="en-US" dirty="0"/>
              <a:t> must be adjusted to execute the </a:t>
            </a:r>
            <a:r>
              <a:rPr lang="en-US" dirty="0" err="1"/>
              <a:t>callee’s</a:t>
            </a:r>
            <a:r>
              <a:rPr lang="en-US" dirty="0"/>
              <a:t> instructions, and then resume the caller’s instructions afterwards.</a:t>
            </a:r>
          </a:p>
          <a:p>
            <a:r>
              <a:rPr lang="en-US" b="1" dirty="0">
                <a:solidFill>
                  <a:schemeClr val="bg1">
                    <a:lumMod val="85000"/>
                  </a:schemeClr>
                </a:solidFill>
              </a:rPr>
              <a:t>Pass Data </a:t>
            </a:r>
            <a:r>
              <a:rPr lang="en-US" dirty="0">
                <a:solidFill>
                  <a:schemeClr val="bg1">
                    <a:lumMod val="85000"/>
                  </a:schemeClr>
                </a:solidFill>
              </a:rPr>
              <a:t>– we must pass any parameters and receive any return value.</a:t>
            </a:r>
          </a:p>
          <a:p>
            <a:r>
              <a:rPr lang="en-US" b="1" dirty="0">
                <a:solidFill>
                  <a:schemeClr val="bg1">
                    <a:lumMod val="85000"/>
                  </a:schemeClr>
                </a:solidFill>
              </a:rPr>
              <a:t>Manage Memory </a:t>
            </a:r>
            <a:r>
              <a:rPr lang="en-US" dirty="0">
                <a:solidFill>
                  <a:schemeClr val="bg1">
                    <a:lumMod val="85000"/>
                  </a:schemeClr>
                </a:solidFill>
              </a:rPr>
              <a:t>– we must handle any space needs of the </a:t>
            </a:r>
            <a:r>
              <a:rPr lang="en-US" dirty="0" err="1">
                <a:solidFill>
                  <a:schemeClr val="bg1">
                    <a:lumMod val="85000"/>
                  </a:schemeClr>
                </a:solidFill>
              </a:rPr>
              <a:t>callee</a:t>
            </a:r>
            <a:r>
              <a:rPr lang="en-US" dirty="0">
                <a:solidFill>
                  <a:schemeClr val="bg1">
                    <a:lumMod val="85000"/>
                  </a:schemeClr>
                </a:solidFill>
              </a:rPr>
              <a:t> on the stack.</a:t>
            </a:r>
          </a:p>
          <a:p>
            <a:endParaRPr lang="en-US" dirty="0">
              <a:solidFill>
                <a:schemeClr val="bg1">
                  <a:lumMod val="85000"/>
                </a:schemeClr>
              </a:solidFill>
            </a:endParaRPr>
          </a:p>
          <a:p>
            <a:endParaRPr lang="en-US" dirty="0">
              <a:solidFill>
                <a:schemeClr val="bg1">
                  <a:lumMod val="85000"/>
                </a:schemeClr>
              </a:solidFill>
            </a:endParaRPr>
          </a:p>
          <a:p>
            <a:endParaRPr lang="en-US" dirty="0">
              <a:solidFill>
                <a:schemeClr val="bg1">
                  <a:lumMod val="85000"/>
                </a:schemeClr>
              </a:solidFill>
            </a:endParaRPr>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Tree>
    <p:extLst>
      <p:ext uri="{BB962C8B-B14F-4D97-AF65-F5344CB8AC3E}">
        <p14:creationId xmlns:p14="http://schemas.microsoft.com/office/powerpoint/2010/main" val="535682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385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%rip </a:t>
            </a:r>
            <a:r>
              <a:rPr lang="en-US" dirty="0"/>
              <a:t>points to the next instruction to execute.  To call a function, we must remember</a:t>
            </a:r>
            <a:r>
              <a:rPr lang="en-US" b="1" dirty="0"/>
              <a:t> </a:t>
            </a:r>
            <a:r>
              <a:rPr lang="en-US" dirty="0"/>
              <a:t>that instruction address for later.</a:t>
            </a:r>
          </a:p>
          <a:p>
            <a:pPr marL="0" indent="0">
              <a:buNone/>
            </a:pPr>
            <a:r>
              <a:rPr lang="en-US" b="1" dirty="0"/>
              <a:t>Solution:</a:t>
            </a:r>
            <a:r>
              <a:rPr lang="en-US" dirty="0"/>
              <a:t> push the next value of </a:t>
            </a:r>
            <a:r>
              <a:rPr lang="en-US" b="1" dirty="0"/>
              <a:t>%rip</a:t>
            </a:r>
            <a:r>
              <a:rPr lang="en-US" dirty="0"/>
              <a:t> onto the stack. Then call the function. When it is finished, put this value back into </a:t>
            </a:r>
            <a:r>
              <a:rPr lang="en-US" b="1" dirty="0"/>
              <a:t>%rip</a:t>
            </a:r>
            <a:r>
              <a:rPr lang="en-US" dirty="0"/>
              <a:t> and continue executing as if never interrupted by the function call.</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21284352"/>
              </p:ext>
            </p:extLst>
          </p:nvPr>
        </p:nvGraphicFramePr>
        <p:xfrm>
          <a:off x="8523753" y="1776963"/>
          <a:ext cx="3200400" cy="1815848"/>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sp>
        <p:nvSpPr>
          <p:cNvPr id="15" name="Rectangle 14">
            <a:extLst>
              <a:ext uri="{FF2B5EF4-FFF2-40B4-BE49-F238E27FC236}">
                <a16:creationId xmlns:a16="http://schemas.microsoft.com/office/drawing/2014/main" id="{B089E8C5-1A5D-B94F-B7D2-C76329162DAB}"/>
              </a:ext>
            </a:extLst>
          </p:cNvPr>
          <p:cNvSpPr/>
          <p:nvPr>
            <p:custDataLst>
              <p:tags r:id="rId2"/>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0xff20</a:t>
            </a:r>
          </a:p>
        </p:txBody>
      </p:sp>
      <p:sp>
        <p:nvSpPr>
          <p:cNvPr id="16" name="Rectangle 15">
            <a:extLst>
              <a:ext uri="{FF2B5EF4-FFF2-40B4-BE49-F238E27FC236}">
                <a16:creationId xmlns:a16="http://schemas.microsoft.com/office/drawing/2014/main" id="{08FD92BF-642D-2B4B-A9A6-48F41B18F2B2}"/>
              </a:ext>
            </a:extLst>
          </p:cNvPr>
          <p:cNvSpPr/>
          <p:nvPr>
            <p:custDataLst>
              <p:tags r:id="rId3"/>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7" name="Straight Arrow Connector 16">
            <a:extLst>
              <a:ext uri="{FF2B5EF4-FFF2-40B4-BE49-F238E27FC236}">
                <a16:creationId xmlns:a16="http://schemas.microsoft.com/office/drawing/2014/main" id="{9AFB68E3-E2E5-3847-AE52-AB81C1D207FA}"/>
              </a:ext>
            </a:extLst>
          </p:cNvPr>
          <p:cNvCxnSpPr>
            <a:cxnSpLocks/>
            <a:stCxn id="15" idx="3"/>
          </p:cNvCxnSpPr>
          <p:nvPr/>
        </p:nvCxnSpPr>
        <p:spPr>
          <a:xfrm flipV="1">
            <a:off x="6734099" y="3609019"/>
            <a:ext cx="1751554" cy="164945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4"/>
            </p:custDataLst>
          </p:nvPr>
        </p:nvCxnSpPr>
        <p:spPr>
          <a:xfrm>
            <a:off x="10123953" y="35928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40331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Rectangle 27">
            <a:extLst>
              <a:ext uri="{FF2B5EF4-FFF2-40B4-BE49-F238E27FC236}">
                <a16:creationId xmlns:a16="http://schemas.microsoft.com/office/drawing/2014/main" id="{F51DCB4A-EC5E-4E42-AAB7-0653F4A36DC6}"/>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0x3026</a:t>
            </a:r>
          </a:p>
        </p:txBody>
      </p:sp>
      <p:sp>
        <p:nvSpPr>
          <p:cNvPr id="29" name="Rectangle 28">
            <a:extLst>
              <a:ext uri="{FF2B5EF4-FFF2-40B4-BE49-F238E27FC236}">
                <a16:creationId xmlns:a16="http://schemas.microsoft.com/office/drawing/2014/main" id="{FE9E5C59-57D7-D44F-BE2A-81135B5240ED}"/>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0" name="Straight Arrow Connector 29">
            <a:extLst>
              <a:ext uri="{FF2B5EF4-FFF2-40B4-BE49-F238E27FC236}">
                <a16:creationId xmlns:a16="http://schemas.microsoft.com/office/drawing/2014/main" id="{B67C57FD-EC72-E54B-8A6F-E5461838B5B5}"/>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BC212FD-F1E9-6A43-BAA1-8B6229120F15}"/>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56990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dissolv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4620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%rip </a:t>
            </a:r>
            <a:r>
              <a:rPr lang="en-US" dirty="0"/>
              <a:t>points to the next instruction to execute.  To call a function, we must remember</a:t>
            </a:r>
            <a:r>
              <a:rPr lang="en-US" b="1" dirty="0"/>
              <a:t> </a:t>
            </a:r>
            <a:r>
              <a:rPr lang="en-US" dirty="0"/>
              <a:t>that instruction address for later.</a:t>
            </a:r>
          </a:p>
          <a:p>
            <a:pPr marL="0" indent="0">
              <a:buNone/>
            </a:pPr>
            <a:r>
              <a:rPr lang="en-US" b="1" dirty="0"/>
              <a:t>Solution:</a:t>
            </a:r>
            <a:r>
              <a:rPr lang="en-US" dirty="0"/>
              <a:t> push the next value of </a:t>
            </a:r>
            <a:r>
              <a:rPr lang="en-US" b="1" dirty="0"/>
              <a:t>%rip</a:t>
            </a:r>
            <a:r>
              <a:rPr lang="en-US" dirty="0"/>
              <a:t> onto the stack. Then call the function. When it is finished, put this value back into </a:t>
            </a:r>
            <a:r>
              <a:rPr lang="en-US" b="1" dirty="0"/>
              <a:t>%rip</a:t>
            </a:r>
            <a:r>
              <a:rPr lang="en-US" dirty="0"/>
              <a:t>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3524281897"/>
              </p:ext>
            </p:extLst>
          </p:nvPr>
        </p:nvGraphicFramePr>
        <p:xfrm>
          <a:off x="8523753" y="1776963"/>
          <a:ext cx="3200400" cy="2337837"/>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41262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59B1B437-817B-D24F-94CE-C140156B990F}"/>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0xff18</a:t>
            </a:r>
          </a:p>
        </p:txBody>
      </p:sp>
      <p:sp>
        <p:nvSpPr>
          <p:cNvPr id="30" name="Rectangle 29">
            <a:extLst>
              <a:ext uri="{FF2B5EF4-FFF2-40B4-BE49-F238E27FC236}">
                <a16:creationId xmlns:a16="http://schemas.microsoft.com/office/drawing/2014/main" id="{79A91F31-C63F-C04D-A52B-3D1921A76E23}"/>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363F9294-0CC9-2A46-A2A3-1CA9F0CBC028}"/>
              </a:ext>
            </a:extLst>
          </p:cNvPr>
          <p:cNvCxnSpPr>
            <a:cxnSpLocks/>
            <a:stCxn id="29" idx="3"/>
          </p:cNvCxnSpPr>
          <p:nvPr/>
        </p:nvCxnSpPr>
        <p:spPr>
          <a:xfrm flipV="1">
            <a:off x="6734099" y="4114800"/>
            <a:ext cx="1789654" cy="114367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4C6D0083-5FA9-1548-BC50-9C108443DF7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0x3026</a:t>
            </a:r>
          </a:p>
        </p:txBody>
      </p:sp>
      <p:sp>
        <p:nvSpPr>
          <p:cNvPr id="33" name="Rectangle 32">
            <a:extLst>
              <a:ext uri="{FF2B5EF4-FFF2-40B4-BE49-F238E27FC236}">
                <a16:creationId xmlns:a16="http://schemas.microsoft.com/office/drawing/2014/main" id="{A4B37148-CFAD-674D-8AFD-87765D4E4AFE}"/>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4" name="Straight Arrow Connector 33">
            <a:extLst>
              <a:ext uri="{FF2B5EF4-FFF2-40B4-BE49-F238E27FC236}">
                <a16:creationId xmlns:a16="http://schemas.microsoft.com/office/drawing/2014/main" id="{E6494735-FC0E-844D-94E7-73E4999D068C}"/>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178D491-DEE3-2D4F-ABEA-EB0734E7F145}"/>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3006604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%rip </a:t>
            </a:r>
            <a:r>
              <a:rPr lang="en-US" dirty="0"/>
              <a:t>points to the next instruction to execute.  To call a function, we must remember</a:t>
            </a:r>
            <a:r>
              <a:rPr lang="en-US" b="1" dirty="0"/>
              <a:t> </a:t>
            </a:r>
            <a:r>
              <a:rPr lang="en-US" dirty="0"/>
              <a:t>that instruction address for later.</a:t>
            </a:r>
          </a:p>
          <a:p>
            <a:pPr marL="0" indent="0">
              <a:buNone/>
            </a:pPr>
            <a:r>
              <a:rPr lang="en-US" b="1" dirty="0"/>
              <a:t>Solution:</a:t>
            </a:r>
            <a:r>
              <a:rPr lang="en-US" dirty="0"/>
              <a:t> push the next value of </a:t>
            </a:r>
            <a:r>
              <a:rPr lang="en-US" b="1" dirty="0"/>
              <a:t>%rip</a:t>
            </a:r>
            <a:r>
              <a:rPr lang="en-US" dirty="0"/>
              <a:t> onto the stack. Then call the function. When it is finished, put this value back into </a:t>
            </a:r>
            <a:r>
              <a:rPr lang="en-US" b="1" dirty="0"/>
              <a:t>%rip</a:t>
            </a:r>
            <a:r>
              <a:rPr lang="en-US" dirty="0"/>
              <a:t>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1140391018"/>
              </p:ext>
            </p:extLst>
          </p:nvPr>
        </p:nvGraphicFramePr>
        <p:xfrm>
          <a:off x="8523753" y="1776963"/>
          <a:ext cx="3200400" cy="3381815"/>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r h="1043978">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72635436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51930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TextBox 14">
            <a:extLst>
              <a:ext uri="{FF2B5EF4-FFF2-40B4-BE49-F238E27FC236}">
                <a16:creationId xmlns:a16="http://schemas.microsoft.com/office/drawing/2014/main" id="{B6A68972-A4CB-5E40-8E9D-C5E4E114B511}"/>
              </a:ext>
            </a:extLst>
          </p:cNvPr>
          <p:cNvSpPr txBox="1"/>
          <p:nvPr/>
        </p:nvSpPr>
        <p:spPr>
          <a:xfrm>
            <a:off x="6935185" y="4344484"/>
            <a:ext cx="103425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foo()</a:t>
            </a:r>
          </a:p>
        </p:txBody>
      </p:sp>
      <p:sp>
        <p:nvSpPr>
          <p:cNvPr id="16" name="Left Bracket 15">
            <a:extLst>
              <a:ext uri="{FF2B5EF4-FFF2-40B4-BE49-F238E27FC236}">
                <a16:creationId xmlns:a16="http://schemas.microsoft.com/office/drawing/2014/main" id="{EBCC3E33-B9BE-B048-A25B-38F506034314}"/>
              </a:ext>
            </a:extLst>
          </p:cNvPr>
          <p:cNvSpPr/>
          <p:nvPr/>
        </p:nvSpPr>
        <p:spPr>
          <a:xfrm>
            <a:off x="8026100" y="4160444"/>
            <a:ext cx="355376" cy="944956"/>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0xff08</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5193011"/>
            <a:ext cx="1789654" cy="6546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0x4058</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Left Bracket 37">
            <a:extLst>
              <a:ext uri="{FF2B5EF4-FFF2-40B4-BE49-F238E27FC236}">
                <a16:creationId xmlns:a16="http://schemas.microsoft.com/office/drawing/2014/main" id="{556F2592-27A2-BC43-9CE2-C08762B80B47}"/>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TextBox 19">
            <a:extLst>
              <a:ext uri="{FF2B5EF4-FFF2-40B4-BE49-F238E27FC236}">
                <a16:creationId xmlns:a16="http://schemas.microsoft.com/office/drawing/2014/main" id="{31D7D50E-14A3-C049-B3A5-8E990444D5A8}"/>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132942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385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%rip </a:t>
            </a:r>
            <a:r>
              <a:rPr lang="en-US" dirty="0"/>
              <a:t>points to the next instruction to execute.  To call a function, we must remember</a:t>
            </a:r>
            <a:r>
              <a:rPr lang="en-US" b="1" dirty="0"/>
              <a:t> </a:t>
            </a:r>
            <a:r>
              <a:rPr lang="en-US" dirty="0"/>
              <a:t>that instruction address for later.</a:t>
            </a:r>
          </a:p>
          <a:p>
            <a:pPr marL="0" indent="0">
              <a:buNone/>
            </a:pPr>
            <a:r>
              <a:rPr lang="en-US" b="1" dirty="0"/>
              <a:t>Solution:</a:t>
            </a:r>
            <a:r>
              <a:rPr lang="en-US" dirty="0"/>
              <a:t> push the next value of </a:t>
            </a:r>
            <a:r>
              <a:rPr lang="en-US" b="1" dirty="0"/>
              <a:t>%rip</a:t>
            </a:r>
            <a:r>
              <a:rPr lang="en-US" dirty="0"/>
              <a:t> onto the stack. Then call the function. When it is finished, put this value back into </a:t>
            </a:r>
            <a:r>
              <a:rPr lang="en-US" b="1" dirty="0"/>
              <a:t>%rip</a:t>
            </a:r>
            <a:r>
              <a:rPr lang="en-US" dirty="0"/>
              <a:t>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238221137"/>
              </p:ext>
            </p:extLst>
          </p:nvPr>
        </p:nvGraphicFramePr>
        <p:xfrm>
          <a:off x="8523753" y="1776963"/>
          <a:ext cx="3200400" cy="2337837"/>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4114800"/>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0xff18</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4114800"/>
            <a:ext cx="1789654" cy="114367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0x4175</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ED71D11-DCBC-1645-8A8B-6C7DE246940F}"/>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33" name="Left Bracket 32">
            <a:extLst>
              <a:ext uri="{FF2B5EF4-FFF2-40B4-BE49-F238E27FC236}">
                <a16:creationId xmlns:a16="http://schemas.microsoft.com/office/drawing/2014/main" id="{9B8B80A7-FDA1-C84A-9F66-55A64A0AAEE3}"/>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TextBox 15">
            <a:extLst>
              <a:ext uri="{FF2B5EF4-FFF2-40B4-BE49-F238E27FC236}">
                <a16:creationId xmlns:a16="http://schemas.microsoft.com/office/drawing/2014/main" id="{E37535CF-2DA2-174D-9101-A1DA3CCD0B0F}"/>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36313049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766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%rip </a:t>
            </a:r>
            <a:r>
              <a:rPr lang="en-US" dirty="0"/>
              <a:t>points to the next instruction to execute.  To call a function, we must remember</a:t>
            </a:r>
            <a:r>
              <a:rPr lang="en-US" b="1" dirty="0"/>
              <a:t> </a:t>
            </a:r>
            <a:r>
              <a:rPr lang="en-US" dirty="0"/>
              <a:t>that instruction address for later.</a:t>
            </a:r>
          </a:p>
          <a:p>
            <a:pPr marL="0" indent="0">
              <a:buNone/>
            </a:pPr>
            <a:r>
              <a:rPr lang="en-US" b="1" dirty="0"/>
              <a:t>Solution:</a:t>
            </a:r>
            <a:r>
              <a:rPr lang="en-US" dirty="0"/>
              <a:t> push the next value of </a:t>
            </a:r>
            <a:r>
              <a:rPr lang="en-US" b="1" dirty="0"/>
              <a:t>%rip</a:t>
            </a:r>
            <a:r>
              <a:rPr lang="en-US" dirty="0"/>
              <a:t> onto the stack. Then call the function. When it is finished, put this value back into </a:t>
            </a:r>
            <a:r>
              <a:rPr lang="en-US" b="1" dirty="0"/>
              <a:t>%rip</a:t>
            </a:r>
            <a:r>
              <a:rPr lang="en-US" dirty="0"/>
              <a:t>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3069295302"/>
              </p:ext>
            </p:extLst>
          </p:nvPr>
        </p:nvGraphicFramePr>
        <p:xfrm>
          <a:off x="8523753" y="1776963"/>
          <a:ext cx="3200400" cy="1815848"/>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3581400"/>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40331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0xff20</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3574721"/>
            <a:ext cx="1789654" cy="168375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a:solidFill>
            <a:schemeClr val="accent2">
              <a:lumMod val="20000"/>
              <a:lumOff val="80000"/>
            </a:schemeClr>
          </a:solidFill>
          <a:ln w="3810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0x3026</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3059718-D9E0-6947-8B1B-20B7986F1843}"/>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4020222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a:t>Call And Return</a:t>
            </a:r>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a:xfrm>
            <a:off x="152400" y="1295400"/>
            <a:ext cx="11811000" cy="5562600"/>
          </a:xfrm>
        </p:spPr>
        <p:txBody>
          <a:bodyPr/>
          <a:lstStyle/>
          <a:p>
            <a:pPr marL="0" indent="0">
              <a:buNone/>
            </a:pPr>
            <a:r>
              <a:rPr lang="en-US" dirty="0"/>
              <a:t>The </a:t>
            </a:r>
            <a:r>
              <a:rPr lang="en-US" b="1" dirty="0"/>
              <a:t>call</a:t>
            </a:r>
            <a:r>
              <a:rPr lang="en-US" dirty="0"/>
              <a:t> instruction pushes the address of the instruction immediately following the </a:t>
            </a:r>
            <a:r>
              <a:rPr lang="en-US" b="1" dirty="0"/>
              <a:t>call</a:t>
            </a:r>
            <a:r>
              <a:rPr lang="en-US" dirty="0"/>
              <a:t> instruction onto the stack and sets </a:t>
            </a:r>
            <a:r>
              <a:rPr lang="en-US" b="1" dirty="0"/>
              <a:t>%rip</a:t>
            </a:r>
            <a:r>
              <a:rPr lang="en-US" dirty="0"/>
              <a:t> to point to the beginning of the specified function’s instructions.</a:t>
            </a:r>
            <a:endParaRPr lang="en-US" u="sng" dirty="0"/>
          </a:p>
          <a:p>
            <a:pPr marL="0" indent="0" algn="ctr">
              <a:buNone/>
            </a:pPr>
            <a:r>
              <a:rPr lang="en-US" b="1" dirty="0">
                <a:latin typeface="Consolas" panose="020B0609020204030204" pitchFamily="49" charset="0"/>
                <a:cs typeface="Consolas" panose="020B0609020204030204" pitchFamily="49" charset="0"/>
              </a:rPr>
              <a:t>   call Label		</a:t>
            </a:r>
          </a:p>
          <a:p>
            <a:pPr marL="0" indent="0" algn="ctr">
              <a:buNone/>
            </a:pPr>
            <a:r>
              <a:rPr lang="en-US" b="1" dirty="0">
                <a:latin typeface="Consolas" panose="020B0609020204030204" pitchFamily="49" charset="0"/>
                <a:cs typeface="Consolas" panose="020B0609020204030204" pitchFamily="49" charset="0"/>
              </a:rPr>
              <a:t>call *Operand</a:t>
            </a:r>
          </a:p>
          <a:p>
            <a:pPr marL="0" indent="0">
              <a:buNone/>
            </a:pPr>
            <a:r>
              <a:rPr lang="en-US" dirty="0"/>
              <a:t>The </a:t>
            </a:r>
            <a:r>
              <a:rPr lang="en-US" b="1" dirty="0"/>
              <a:t>ret</a:t>
            </a:r>
            <a:r>
              <a:rPr lang="en-US" dirty="0"/>
              <a:t> instruction pops this instruction address from the stack and stores it in </a:t>
            </a:r>
            <a:r>
              <a:rPr lang="en-US" b="1" dirty="0"/>
              <a:t>%rip</a:t>
            </a:r>
            <a:r>
              <a:rPr lang="en-US" dirty="0"/>
              <a:t>.</a:t>
            </a:r>
            <a:endParaRPr lang="en-US" u="sng" dirty="0"/>
          </a:p>
          <a:p>
            <a:pPr marL="0" indent="0" algn="ctr">
              <a:buNone/>
            </a:pPr>
            <a:r>
              <a:rPr lang="en-US" b="1" dirty="0">
                <a:latin typeface="Consolas" panose="020B0609020204030204" pitchFamily="49" charset="0"/>
                <a:cs typeface="Consolas" panose="020B0609020204030204" pitchFamily="49" charset="0"/>
              </a:rPr>
              <a:t>ret</a:t>
            </a:r>
            <a:endParaRPr lang="en-US" dirty="0"/>
          </a:p>
          <a:p>
            <a:pPr marL="0" indent="0">
              <a:buNone/>
            </a:pPr>
            <a:r>
              <a:rPr lang="en-US" dirty="0"/>
              <a:t>The </a:t>
            </a:r>
            <a:r>
              <a:rPr lang="en-US" b="1" dirty="0"/>
              <a:t>stored</a:t>
            </a:r>
            <a:r>
              <a:rPr lang="en-US" dirty="0"/>
              <a:t> </a:t>
            </a:r>
            <a:r>
              <a:rPr lang="en-US" b="1" dirty="0"/>
              <a:t>%rip</a:t>
            </a:r>
            <a:r>
              <a:rPr lang="en-US" dirty="0"/>
              <a:t> is called the </a:t>
            </a:r>
            <a:r>
              <a:rPr lang="en-US" b="1" dirty="0"/>
              <a:t>return address.  </a:t>
            </a:r>
            <a:r>
              <a:rPr lang="en-US" dirty="0"/>
              <a:t>It is the address of the instruction where execution would have continued had flow not been interrupted by the function call. (Don’t confuse this with </a:t>
            </a:r>
            <a:r>
              <a:rPr lang="en-US" b="1" dirty="0"/>
              <a:t>return value</a:t>
            </a:r>
            <a:r>
              <a:rPr lang="en-US" dirty="0"/>
              <a:t>, which is the value returned by the function via </a:t>
            </a:r>
            <a:r>
              <a:rPr lang="en-US" b="1" dirty="0"/>
              <a:t>%</a:t>
            </a:r>
            <a:r>
              <a:rPr lang="en-US" b="1" dirty="0" err="1"/>
              <a:t>rax</a:t>
            </a:r>
            <a:r>
              <a:rPr lang="en-US" dirty="0"/>
              <a:t> or a subset of it). </a:t>
            </a:r>
          </a:p>
          <a:p>
            <a:pPr marL="0" indent="0" algn="ctr">
              <a:buNone/>
            </a:pP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19781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ssolve">
                                      <p:cBhvr>
                                        <p:cTn id="7" dur="500"/>
                                        <p:tgtEl>
                                          <p:spTgt spid="3">
                                            <p:txEl>
                                              <p:pRg st="3" end="3"/>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dissolve">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dissolve">
                                      <p:cBhvr>
                                        <p:cTn id="1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9E9E-84F6-534B-8F6A-2124579FDA73}"/>
              </a:ext>
            </a:extLst>
          </p:cNvPr>
          <p:cNvSpPr>
            <a:spLocks noGrp="1"/>
          </p:cNvSpPr>
          <p:nvPr>
            <p:ph type="title"/>
          </p:nvPr>
        </p:nvSpPr>
        <p:spPr/>
        <p:txBody>
          <a:bodyPr/>
          <a:lstStyle/>
          <a:p>
            <a:r>
              <a:rPr lang="en-US" dirty="0"/>
              <a:t>Registers</a:t>
            </a:r>
          </a:p>
        </p:txBody>
      </p:sp>
      <p:sp>
        <p:nvSpPr>
          <p:cNvPr id="3" name="Content Placeholder 2">
            <a:extLst>
              <a:ext uri="{FF2B5EF4-FFF2-40B4-BE49-F238E27FC236}">
                <a16:creationId xmlns:a16="http://schemas.microsoft.com/office/drawing/2014/main" id="{C81E5376-E1BB-494D-ADE4-CD5362481E61}"/>
              </a:ext>
            </a:extLst>
          </p:cNvPr>
          <p:cNvSpPr>
            <a:spLocks noGrp="1"/>
          </p:cNvSpPr>
          <p:nvPr>
            <p:ph idx="1"/>
          </p:nvPr>
        </p:nvSpPr>
        <p:spPr/>
        <p:txBody>
          <a:bodyPr anchor="ctr"/>
          <a:lstStyle/>
          <a:p>
            <a:pPr marL="0" indent="0" algn="ctr">
              <a:buNone/>
            </a:pPr>
            <a:r>
              <a:rPr lang="en-US" sz="6600" dirty="0">
                <a:solidFill>
                  <a:srgbClr val="C00000"/>
                </a:solidFill>
              </a:rPr>
              <a:t>What does </a:t>
            </a:r>
            <a:r>
              <a:rPr lang="en-US" sz="6600" b="1" dirty="0">
                <a:solidFill>
                  <a:srgbClr val="C00000"/>
                </a:solidFill>
              </a:rPr>
              <a:t>call </a:t>
            </a:r>
            <a:r>
              <a:rPr lang="en-US" sz="6600" dirty="0">
                <a:solidFill>
                  <a:srgbClr val="C00000"/>
                </a:solidFill>
              </a:rPr>
              <a:t>do?</a:t>
            </a:r>
            <a:br>
              <a:rPr lang="en-US" sz="6600" dirty="0">
                <a:solidFill>
                  <a:srgbClr val="C00000"/>
                </a:solidFill>
              </a:rPr>
            </a:br>
            <a:endParaRPr lang="en-US" sz="4400" dirty="0">
              <a:solidFill>
                <a:srgbClr val="C00000"/>
              </a:solidFill>
            </a:endParaRPr>
          </a:p>
          <a:p>
            <a:pPr marL="0" indent="0" algn="ctr">
              <a:buNone/>
            </a:pPr>
            <a:r>
              <a:rPr lang="en-US" sz="5400" dirty="0">
                <a:solidFill>
                  <a:srgbClr val="0070C0"/>
                </a:solidFill>
              </a:rPr>
              <a:t>call pushes the next instruction address onto the stack and overwrites %rip to address another function’s very first instruction.</a:t>
            </a:r>
          </a:p>
        </p:txBody>
      </p:sp>
    </p:spTree>
    <p:extLst>
      <p:ext uri="{BB962C8B-B14F-4D97-AF65-F5344CB8AC3E}">
        <p14:creationId xmlns:p14="http://schemas.microsoft.com/office/powerpoint/2010/main" val="137258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9E9E-84F6-534B-8F6A-2124579FDA73}"/>
              </a:ext>
            </a:extLst>
          </p:cNvPr>
          <p:cNvSpPr>
            <a:spLocks noGrp="1"/>
          </p:cNvSpPr>
          <p:nvPr>
            <p:ph type="title"/>
          </p:nvPr>
        </p:nvSpPr>
        <p:spPr/>
        <p:txBody>
          <a:bodyPr/>
          <a:lstStyle/>
          <a:p>
            <a:r>
              <a:rPr lang="en-US" dirty="0"/>
              <a:t>Registers</a:t>
            </a:r>
          </a:p>
        </p:txBody>
      </p:sp>
      <p:sp>
        <p:nvSpPr>
          <p:cNvPr id="3" name="Content Placeholder 2">
            <a:extLst>
              <a:ext uri="{FF2B5EF4-FFF2-40B4-BE49-F238E27FC236}">
                <a16:creationId xmlns:a16="http://schemas.microsoft.com/office/drawing/2014/main" id="{C81E5376-E1BB-494D-ADE4-CD5362481E61}"/>
              </a:ext>
            </a:extLst>
          </p:cNvPr>
          <p:cNvSpPr>
            <a:spLocks noGrp="1"/>
          </p:cNvSpPr>
          <p:nvPr>
            <p:ph idx="1"/>
          </p:nvPr>
        </p:nvSpPr>
        <p:spPr/>
        <p:txBody>
          <a:bodyPr anchor="ctr"/>
          <a:lstStyle/>
          <a:p>
            <a:pPr marL="0" indent="0" algn="ctr">
              <a:buNone/>
            </a:pPr>
            <a:r>
              <a:rPr lang="en-US" sz="6600" dirty="0">
                <a:solidFill>
                  <a:srgbClr val="C00000"/>
                </a:solidFill>
              </a:rPr>
              <a:t>What does </a:t>
            </a:r>
            <a:r>
              <a:rPr lang="en-US" sz="6600" b="1" dirty="0">
                <a:solidFill>
                  <a:srgbClr val="C00000"/>
                </a:solidFill>
              </a:rPr>
              <a:t>ret </a:t>
            </a:r>
            <a:r>
              <a:rPr lang="en-US" sz="6600" dirty="0">
                <a:solidFill>
                  <a:srgbClr val="C00000"/>
                </a:solidFill>
              </a:rPr>
              <a:t>do?</a:t>
            </a:r>
            <a:br>
              <a:rPr lang="en-US" sz="6600" dirty="0">
                <a:solidFill>
                  <a:srgbClr val="C00000"/>
                </a:solidFill>
              </a:rPr>
            </a:br>
            <a:endParaRPr lang="en-US" sz="4400" dirty="0">
              <a:solidFill>
                <a:srgbClr val="C00000"/>
              </a:solidFill>
            </a:endParaRPr>
          </a:p>
          <a:p>
            <a:pPr marL="0" indent="0" algn="ctr">
              <a:buNone/>
            </a:pPr>
            <a:r>
              <a:rPr lang="en-US" sz="5400" dirty="0">
                <a:solidFill>
                  <a:srgbClr val="0070C0"/>
                </a:solidFill>
              </a:rPr>
              <a:t>ret pops off the 8 bytes from the top of the stack and places it in %rip, thereby resuming execution in the caller.</a:t>
            </a:r>
          </a:p>
        </p:txBody>
      </p:sp>
      <p:sp>
        <p:nvSpPr>
          <p:cNvPr id="4" name="Rectangle 3">
            <a:extLst>
              <a:ext uri="{FF2B5EF4-FFF2-40B4-BE49-F238E27FC236}">
                <a16:creationId xmlns:a16="http://schemas.microsoft.com/office/drawing/2014/main" id="{B5A51C58-AA9F-B348-A773-AA4A10431127}"/>
              </a:ext>
            </a:extLst>
          </p:cNvPr>
          <p:cNvSpPr/>
          <p:nvPr/>
        </p:nvSpPr>
        <p:spPr bwMode="auto">
          <a:xfrm>
            <a:off x="1077685" y="5933342"/>
            <a:ext cx="10036629" cy="56270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eaLnBrk="1" hangingPunct="1"/>
            <a:r>
              <a:rPr lang="en-US" sz="2800" b="1" dirty="0">
                <a:latin typeface="+mn-lt"/>
                <a:cs typeface="Courier New" panose="02070309020205020404" pitchFamily="49" charset="0"/>
              </a:rPr>
              <a:t>ret</a:t>
            </a:r>
            <a:r>
              <a:rPr lang="en-US" sz="2800" dirty="0">
                <a:latin typeface="+mn-lt"/>
                <a:cs typeface="Courier New" panose="02070309020205020404" pitchFamily="49" charset="0"/>
              </a:rPr>
              <a:t> is separate from the </a:t>
            </a:r>
            <a:r>
              <a:rPr lang="en-US" sz="2800" i="1" dirty="0">
                <a:latin typeface="+mn-lt"/>
                <a:cs typeface="Courier New" panose="02070309020205020404" pitchFamily="49" charset="0"/>
              </a:rPr>
              <a:t>return value</a:t>
            </a:r>
            <a:r>
              <a:rPr lang="en-US" sz="2800" dirty="0">
                <a:latin typeface="+mn-lt"/>
                <a:cs typeface="Courier New" panose="02070309020205020404" pitchFamily="49" charset="0"/>
              </a:rPr>
              <a:t> of the function (put in %</a:t>
            </a:r>
            <a:r>
              <a:rPr lang="en-US" sz="2800" dirty="0" err="1">
                <a:latin typeface="+mn-lt"/>
                <a:cs typeface="Courier New" panose="02070309020205020404" pitchFamily="49" charset="0"/>
              </a:rPr>
              <a:t>rax</a:t>
            </a:r>
            <a:r>
              <a:rPr lang="en-US" sz="2800" dirty="0">
                <a:latin typeface="+mn-lt"/>
                <a:cs typeface="Courier New" panose="02070309020205020404" pitchFamily="49" charset="0"/>
              </a:rPr>
              <a:t>).</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70155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AA482-F63B-0C6F-4216-ADFEA6EB5F7B}"/>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C3C915BF-8F64-1D47-1186-48EB80900C03}"/>
              </a:ext>
            </a:extLst>
          </p:cNvPr>
          <p:cNvSpPr>
            <a:spLocks noGrp="1"/>
          </p:cNvSpPr>
          <p:nvPr>
            <p:ph idx="1"/>
          </p:nvPr>
        </p:nvSpPr>
        <p:spPr/>
        <p:txBody>
          <a:bodyPr/>
          <a:lstStyle/>
          <a:p>
            <a:pPr marL="0" indent="0">
              <a:buNone/>
            </a:pPr>
            <a:r>
              <a:rPr lang="en-US" dirty="0"/>
              <a:t>The </a:t>
            </a:r>
            <a:r>
              <a:rPr lang="en-US" b="1" dirty="0"/>
              <a:t>call</a:t>
            </a:r>
            <a:r>
              <a:rPr lang="en-US" dirty="0"/>
              <a:t> instruction pushes the address of the instruction immediately following the </a:t>
            </a:r>
            <a:r>
              <a:rPr lang="en-US" b="1" dirty="0"/>
              <a:t>call</a:t>
            </a:r>
            <a:r>
              <a:rPr lang="en-US" dirty="0"/>
              <a:t> instruction onto the stack and sets %rip to point to the beginning of the specified function’s instructions.</a:t>
            </a:r>
            <a:endParaRPr lang="en-US" u="sng" dirty="0"/>
          </a:p>
          <a:p>
            <a:pPr marL="0" indent="0" algn="ctr">
              <a:buNone/>
            </a:pPr>
            <a:r>
              <a:rPr lang="en-US" b="1" dirty="0">
                <a:latin typeface="Consolas" panose="020B0609020204030204" pitchFamily="49" charset="0"/>
                <a:cs typeface="Consolas" panose="020B0609020204030204" pitchFamily="49" charset="0"/>
              </a:rPr>
              <a:t>   call Label		</a:t>
            </a:r>
          </a:p>
          <a:p>
            <a:pPr marL="0" indent="0" algn="ctr">
              <a:buNone/>
            </a:pPr>
            <a:r>
              <a:rPr lang="en-US" b="1" dirty="0">
                <a:latin typeface="Consolas" panose="020B0609020204030204" pitchFamily="49" charset="0"/>
                <a:cs typeface="Consolas" panose="020B0609020204030204" pitchFamily="49" charset="0"/>
              </a:rPr>
              <a:t>call *Operand</a:t>
            </a:r>
          </a:p>
          <a:p>
            <a:r>
              <a:rPr lang="en-US" dirty="0"/>
              <a:t>Why would we use </a:t>
            </a:r>
            <a:r>
              <a:rPr lang="en-US" b="1" dirty="0"/>
              <a:t>call</a:t>
            </a:r>
            <a:r>
              <a:rPr lang="en-US" dirty="0"/>
              <a:t> with a register instead of hardcoding the function name in the assembly?  </a:t>
            </a:r>
            <a:r>
              <a:rPr lang="en-US" i="1" dirty="0"/>
              <a:t>When would we not know the function to call until we run the code?</a:t>
            </a:r>
          </a:p>
          <a:p>
            <a:r>
              <a:rPr lang="en-US" dirty="0"/>
              <a:t>Function pointers!  e.g., </a:t>
            </a:r>
            <a:r>
              <a:rPr lang="en-US" dirty="0" err="1"/>
              <a:t>qsort</a:t>
            </a:r>
            <a:r>
              <a:rPr lang="en-US" dirty="0"/>
              <a:t> – </a:t>
            </a:r>
            <a:r>
              <a:rPr lang="en-US" dirty="0" err="1"/>
              <a:t>qsort</a:t>
            </a:r>
            <a:r>
              <a:rPr lang="en-US" dirty="0"/>
              <a:t> calls a function passed through as a parameter and stored in a register.</a:t>
            </a:r>
          </a:p>
        </p:txBody>
      </p:sp>
    </p:spTree>
    <p:extLst>
      <p:ext uri="{BB962C8B-B14F-4D97-AF65-F5344CB8AC3E}">
        <p14:creationId xmlns:p14="http://schemas.microsoft.com/office/powerpoint/2010/main" val="1388846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ssolv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dissolv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56E59-8070-DA4F-91EC-15C7D1C33F07}"/>
              </a:ext>
            </a:extLst>
          </p:cNvPr>
          <p:cNvSpPr>
            <a:spLocks noGrp="1"/>
          </p:cNvSpPr>
          <p:nvPr>
            <p:ph type="title"/>
          </p:nvPr>
        </p:nvSpPr>
        <p:spPr/>
        <p:txBody>
          <a:bodyPr/>
          <a:lstStyle/>
          <a:p>
            <a:r>
              <a:rPr lang="en-US" dirty="0"/>
              <a:t>Parameters and Return</a:t>
            </a:r>
          </a:p>
        </p:txBody>
      </p:sp>
      <p:sp>
        <p:nvSpPr>
          <p:cNvPr id="3" name="Content Placeholder 2">
            <a:extLst>
              <a:ext uri="{FF2B5EF4-FFF2-40B4-BE49-F238E27FC236}">
                <a16:creationId xmlns:a16="http://schemas.microsoft.com/office/drawing/2014/main" id="{3B2005B2-F65D-CA4E-B996-7BE762E85575}"/>
              </a:ext>
            </a:extLst>
          </p:cNvPr>
          <p:cNvSpPr>
            <a:spLocks noGrp="1"/>
          </p:cNvSpPr>
          <p:nvPr>
            <p:ph idx="1"/>
          </p:nvPr>
        </p:nvSpPr>
        <p:spPr/>
        <p:txBody>
          <a:bodyPr/>
          <a:lstStyle/>
          <a:p>
            <a:r>
              <a:rPr lang="en-US" dirty="0"/>
              <a:t>There are special registers that store parameters and the return value.</a:t>
            </a:r>
          </a:p>
          <a:p>
            <a:r>
              <a:rPr lang="en-US" dirty="0"/>
              <a:t>To call a function, we must put any parameters we are passing into the correct registers. </a:t>
            </a:r>
            <a:r>
              <a:rPr lang="en-US" b="1" dirty="0"/>
              <a:t>(%</a:t>
            </a:r>
            <a:r>
              <a:rPr lang="en-US" b="1" dirty="0" err="1"/>
              <a:t>rdi</a:t>
            </a:r>
            <a:r>
              <a:rPr lang="en-US" dirty="0"/>
              <a:t>, </a:t>
            </a:r>
            <a:r>
              <a:rPr lang="en-US" b="1" dirty="0"/>
              <a:t>%</a:t>
            </a:r>
            <a:r>
              <a:rPr lang="en-US" b="1" dirty="0" err="1"/>
              <a:t>rsi</a:t>
            </a:r>
            <a:r>
              <a:rPr lang="en-US" dirty="0"/>
              <a:t>, </a:t>
            </a:r>
            <a:r>
              <a:rPr lang="en-US" b="1" dirty="0"/>
              <a:t>%</a:t>
            </a:r>
            <a:r>
              <a:rPr lang="en-US" b="1" dirty="0" err="1"/>
              <a:t>rdx</a:t>
            </a:r>
            <a:r>
              <a:rPr lang="en-US" dirty="0"/>
              <a:t>, </a:t>
            </a:r>
            <a:r>
              <a:rPr lang="en-US" b="1" dirty="0"/>
              <a:t>%</a:t>
            </a:r>
            <a:r>
              <a:rPr lang="en-US" b="1" dirty="0" err="1"/>
              <a:t>rcx</a:t>
            </a:r>
            <a:r>
              <a:rPr lang="en-US" dirty="0"/>
              <a:t>, </a:t>
            </a:r>
            <a:r>
              <a:rPr lang="en-US" b="1" dirty="0"/>
              <a:t>%r8</a:t>
            </a:r>
            <a:r>
              <a:rPr lang="en-US" dirty="0"/>
              <a:t>, </a:t>
            </a:r>
            <a:r>
              <a:rPr lang="en-US" b="1" dirty="0"/>
              <a:t>%r9</a:t>
            </a:r>
            <a:r>
              <a:rPr lang="en-US" dirty="0"/>
              <a:t>, in that order)</a:t>
            </a:r>
          </a:p>
          <a:p>
            <a:r>
              <a:rPr lang="en-US" dirty="0"/>
              <a:t>Parameters beyond the first 6 are placed directly on the stack.</a:t>
            </a:r>
          </a:p>
          <a:p>
            <a:r>
              <a:rPr lang="en-US" dirty="0"/>
              <a:t>If the caller expects a return value, it looks in </a:t>
            </a:r>
            <a:r>
              <a:rPr lang="en-US" b="1" dirty="0"/>
              <a:t>%</a:t>
            </a:r>
            <a:r>
              <a:rPr lang="en-US" b="1" dirty="0" err="1"/>
              <a:t>rax</a:t>
            </a:r>
            <a:r>
              <a:rPr lang="en-US" dirty="0"/>
              <a:t> after the </a:t>
            </a:r>
            <a:r>
              <a:rPr lang="en-US" dirty="0" err="1"/>
              <a:t>callee</a:t>
            </a:r>
            <a:r>
              <a:rPr lang="en-US" dirty="0"/>
              <a:t> completes.</a:t>
            </a:r>
          </a:p>
          <a:p>
            <a:endParaRPr lang="en-US" dirty="0"/>
          </a:p>
        </p:txBody>
      </p:sp>
    </p:spTree>
    <p:extLst>
      <p:ext uri="{BB962C8B-B14F-4D97-AF65-F5344CB8AC3E}">
        <p14:creationId xmlns:p14="http://schemas.microsoft.com/office/powerpoint/2010/main" val="183730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1C04-9FDA-8D43-8297-73B306C56D3F}"/>
              </a:ext>
            </a:extLst>
          </p:cNvPr>
          <p:cNvSpPr>
            <a:spLocks noGrp="1"/>
          </p:cNvSpPr>
          <p:nvPr>
            <p:ph type="title"/>
          </p:nvPr>
        </p:nvSpPr>
        <p:spPr/>
        <p:txBody>
          <a:bodyPr/>
          <a:lstStyle/>
          <a:p>
            <a:r>
              <a:rPr lang="en-US" dirty="0"/>
              <a:t>Local Storage</a:t>
            </a:r>
          </a:p>
        </p:txBody>
      </p:sp>
      <p:sp>
        <p:nvSpPr>
          <p:cNvPr id="3" name="Content Placeholder 2">
            <a:extLst>
              <a:ext uri="{FF2B5EF4-FFF2-40B4-BE49-F238E27FC236}">
                <a16:creationId xmlns:a16="http://schemas.microsoft.com/office/drawing/2014/main" id="{948AB629-442E-1349-89FC-75F4960EF545}"/>
              </a:ext>
            </a:extLst>
          </p:cNvPr>
          <p:cNvSpPr>
            <a:spLocks noGrp="1"/>
          </p:cNvSpPr>
          <p:nvPr>
            <p:ph idx="1"/>
          </p:nvPr>
        </p:nvSpPr>
        <p:spPr/>
        <p:txBody>
          <a:bodyPr/>
          <a:lstStyle/>
          <a:p>
            <a:r>
              <a:rPr lang="en-US" dirty="0"/>
              <a:t>So far, all local variables have been stored directly in registers.</a:t>
            </a:r>
          </a:p>
          <a:p>
            <a:r>
              <a:rPr lang="en-US" dirty="0"/>
              <a:t>There are </a:t>
            </a:r>
            <a:r>
              <a:rPr lang="en-US" b="1" dirty="0"/>
              <a:t>four</a:t>
            </a:r>
            <a:r>
              <a:rPr lang="en-US" dirty="0"/>
              <a:t> common reasons that a local variable must be stored in memory instead of a register:</a:t>
            </a:r>
          </a:p>
          <a:p>
            <a:pPr lvl="1"/>
            <a:r>
              <a:rPr lang="en-US" dirty="0"/>
              <a:t>We’ve simply run out of registers—we only have 16, some of which are special-purpose.</a:t>
            </a:r>
          </a:p>
          <a:p>
            <a:pPr lvl="1"/>
            <a:r>
              <a:rPr lang="en-US" dirty="0"/>
              <a:t>Not all </a:t>
            </a:r>
            <a:r>
              <a:rPr lang="en-US"/>
              <a:t>registers are </a:t>
            </a:r>
            <a:r>
              <a:rPr lang="en-US" dirty="0"/>
              <a:t>protected against function calls, so any variables or important partial results stored in registers sometimes need to be flushed out to the stack.</a:t>
            </a:r>
          </a:p>
          <a:p>
            <a:pPr lvl="1"/>
            <a:r>
              <a:rPr lang="en-US" dirty="0"/>
              <a:t>The &amp; operator is applied to a variable, so we need a true address for it</a:t>
            </a:r>
          </a:p>
          <a:p>
            <a:pPr lvl="1"/>
            <a:r>
              <a:rPr lang="en-US" dirty="0"/>
              <a:t>The variables themselves are arrays or structs and are better stores on the stack as an aggregate of memory.</a:t>
            </a:r>
          </a:p>
        </p:txBody>
      </p:sp>
    </p:spTree>
    <p:extLst>
      <p:ext uri="{BB962C8B-B14F-4D97-AF65-F5344CB8AC3E}">
        <p14:creationId xmlns:p14="http://schemas.microsoft.com/office/powerpoint/2010/main" val="412632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D03F-2612-0F45-8735-A7C8E170B2CE}"/>
              </a:ext>
            </a:extLst>
          </p:cNvPr>
          <p:cNvSpPr>
            <a:spLocks noGrp="1"/>
          </p:cNvSpPr>
          <p:nvPr>
            <p:ph type="title"/>
          </p:nvPr>
        </p:nvSpPr>
        <p:spPr/>
        <p:txBody>
          <a:bodyPr/>
          <a:lstStyle/>
          <a:p>
            <a:r>
              <a:rPr lang="en-US" dirty="0"/>
              <a:t>Local Storage</a:t>
            </a:r>
          </a:p>
        </p:txBody>
      </p:sp>
      <p:sp>
        <p:nvSpPr>
          <p:cNvPr id="4" name="Content Placeholder 3">
            <a:extLst>
              <a:ext uri="{FF2B5EF4-FFF2-40B4-BE49-F238E27FC236}">
                <a16:creationId xmlns:a16="http://schemas.microsoft.com/office/drawing/2014/main" id="{1ECDAC58-6FAF-7C4C-AD65-C6DE6767A261}"/>
              </a:ext>
            </a:extLst>
          </p:cNvPr>
          <p:cNvSpPr>
            <a:spLocks noGrp="1"/>
          </p:cNvSpPr>
          <p:nvPr>
            <p:ph sz="half" idx="1"/>
          </p:nvPr>
        </p:nvSpPr>
        <p:spPr>
          <a:xfrm>
            <a:off x="228600" y="1295399"/>
            <a:ext cx="11734799" cy="2452253"/>
          </a:xfrm>
        </p:spPr>
        <p:txBody>
          <a:bodyPr/>
          <a:lstStyle/>
          <a:p>
            <a:pPr marL="0" indent="0">
              <a:spcBef>
                <a:spcPts val="0"/>
              </a:spcBef>
              <a:buNone/>
            </a:pPr>
            <a:r>
              <a:rPr lang="en-US" dirty="0">
                <a:latin typeface="Consolas" panose="020B0609020204030204" pitchFamily="49" charset="0"/>
                <a:cs typeface="Consolas" panose="020B0609020204030204" pitchFamily="49" charset="0"/>
              </a:rPr>
              <a:t>long caller() {</a:t>
            </a:r>
          </a:p>
          <a:p>
            <a:pPr marL="0" indent="0">
              <a:spcBef>
                <a:spcPts val="0"/>
              </a:spcBef>
              <a:buNone/>
            </a:pPr>
            <a:r>
              <a:rPr lang="en-US" dirty="0">
                <a:solidFill>
                  <a:schemeClr val="accent2"/>
                </a:solidFill>
                <a:latin typeface="Consolas" panose="020B0609020204030204" pitchFamily="49" charset="0"/>
                <a:cs typeface="Consolas" panose="020B0609020204030204" pitchFamily="49" charset="0"/>
              </a:rPr>
              <a:t>    long arg1 = 534;</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long arg2 = 1057;</a:t>
            </a: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long sum = </a:t>
            </a:r>
            <a:r>
              <a:rPr lang="en-US" dirty="0" err="1">
                <a:solidFill>
                  <a:srgbClr val="0432FF"/>
                </a:solidFill>
                <a:latin typeface="Consolas" panose="020B0609020204030204" pitchFamily="49" charset="0"/>
                <a:cs typeface="Consolas" panose="020B0609020204030204" pitchFamily="49" charset="0"/>
              </a:rPr>
              <a:t>swap_add</a:t>
            </a:r>
            <a:r>
              <a:rPr lang="en-US" dirty="0">
                <a:solidFill>
                  <a:srgbClr val="0432FF"/>
                </a:solidFill>
                <a:latin typeface="Consolas" panose="020B0609020204030204" pitchFamily="49" charset="0"/>
                <a:cs typeface="Consolas" panose="020B0609020204030204" pitchFamily="49" charset="0"/>
              </a:rPr>
              <a:t>(&amp;arg1, &amp;arg2);</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5" name="Content Placeholder 4">
            <a:extLst>
              <a:ext uri="{FF2B5EF4-FFF2-40B4-BE49-F238E27FC236}">
                <a16:creationId xmlns:a16="http://schemas.microsoft.com/office/drawing/2014/main" id="{844760CF-73B4-4243-82C9-F4A8C5444BB9}"/>
              </a:ext>
            </a:extLst>
          </p:cNvPr>
          <p:cNvSpPr>
            <a:spLocks noGrp="1"/>
          </p:cNvSpPr>
          <p:nvPr>
            <p:ph sz="half" idx="10"/>
          </p:nvPr>
        </p:nvSpPr>
        <p:spPr>
          <a:xfrm>
            <a:off x="228600" y="3740729"/>
            <a:ext cx="11734799" cy="2452254"/>
          </a:xfrm>
        </p:spPr>
        <p:txBody>
          <a:bodyPr/>
          <a:lstStyle/>
          <a:p>
            <a:pPr marL="0" indent="0">
              <a:spcBef>
                <a:spcPts val="0"/>
              </a:spcBef>
              <a:buNone/>
            </a:pPr>
            <a:r>
              <a:rPr lang="en-US" dirty="0">
                <a:latin typeface="Consolas" panose="020B0609020204030204" pitchFamily="49" charset="0"/>
                <a:cs typeface="Consolas" panose="020B0609020204030204" pitchFamily="49" charset="0"/>
              </a:rPr>
              <a:t>caller:</a:t>
            </a:r>
          </a:p>
          <a:p>
            <a:pPr marL="0" indent="0">
              <a:spcBef>
                <a:spcPts val="0"/>
              </a:spcBef>
              <a:buNone/>
            </a:pPr>
            <a:r>
              <a:rPr lang="en-US" dirty="0">
                <a:latin typeface="Consolas" panose="020B0609020204030204" pitchFamily="49" charset="0"/>
                <a:cs typeface="Consolas" panose="020B0609020204030204" pitchFamily="49" charset="0"/>
              </a:rPr>
              <a:t>    sub   $0x10, %</a:t>
            </a:r>
            <a:r>
              <a:rPr lang="en-US" dirty="0" err="1">
                <a:latin typeface="Consolas" panose="020B0609020204030204" pitchFamily="49" charset="0"/>
                <a:cs typeface="Consolas" panose="020B0609020204030204" pitchFamily="49" charset="0"/>
              </a:rPr>
              <a:t>rsp</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16 bytes for stack frame</a:t>
            </a:r>
          </a:p>
          <a:p>
            <a:pPr marL="0" indent="0">
              <a:spcBef>
                <a:spcPts val="0"/>
              </a:spcBef>
              <a:buNone/>
            </a:pPr>
            <a:r>
              <a:rPr lang="en-US" dirty="0">
                <a:solidFill>
                  <a:srgbClr val="D62ED6"/>
                </a:solidFill>
                <a:latin typeface="Consolas" panose="020B0609020204030204" pitchFamily="49" charset="0"/>
                <a:cs typeface="Consolas" panose="020B0609020204030204" pitchFamily="49" charset="0"/>
              </a:rPr>
              <a:t>    </a:t>
            </a:r>
            <a:r>
              <a:rPr lang="en-US" dirty="0" err="1">
                <a:solidFill>
                  <a:schemeClr val="accent2"/>
                </a:solidFill>
                <a:latin typeface="Consolas" panose="020B0609020204030204" pitchFamily="49" charset="0"/>
                <a:cs typeface="Consolas" panose="020B0609020204030204" pitchFamily="49" charset="0"/>
              </a:rPr>
              <a:t>movq</a:t>
            </a:r>
            <a:r>
              <a:rPr lang="en-US" dirty="0">
                <a:solidFill>
                  <a:schemeClr val="accent2"/>
                </a:solidFill>
                <a:latin typeface="Consolas" panose="020B0609020204030204" pitchFamily="49" charset="0"/>
                <a:cs typeface="Consolas" panose="020B0609020204030204" pitchFamily="49" charset="0"/>
              </a:rPr>
              <a:t>  $0x216, 0x8(%</a:t>
            </a:r>
            <a:r>
              <a:rPr lang="en-US" dirty="0" err="1">
                <a:solidFill>
                  <a:schemeClr val="accent2"/>
                </a:solidFill>
                <a:latin typeface="Consolas" panose="020B0609020204030204" pitchFamily="49" charset="0"/>
                <a:cs typeface="Consolas" panose="020B0609020204030204" pitchFamily="49" charset="0"/>
              </a:rPr>
              <a:t>rsp</a:t>
            </a:r>
            <a:r>
              <a:rPr lang="en-US" dirty="0">
                <a:solidFill>
                  <a:schemeClr val="accent2"/>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store 534 in arg1</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a:t>
            </a:r>
            <a:r>
              <a:rPr lang="en-US" dirty="0" err="1">
                <a:solidFill>
                  <a:srgbClr val="FF0000"/>
                </a:solidFill>
                <a:latin typeface="Consolas" panose="020B0609020204030204" pitchFamily="49" charset="0"/>
                <a:cs typeface="Consolas" panose="020B0609020204030204" pitchFamily="49" charset="0"/>
              </a:rPr>
              <a:t>movq</a:t>
            </a:r>
            <a:r>
              <a:rPr lang="en-US" dirty="0">
                <a:solidFill>
                  <a:srgbClr val="FF0000"/>
                </a:solidFill>
                <a:latin typeface="Consolas" panose="020B0609020204030204" pitchFamily="49" charset="0"/>
                <a:cs typeface="Consolas" panose="020B0609020204030204" pitchFamily="49" charset="0"/>
              </a:rPr>
              <a:t>  $0x421, (%</a:t>
            </a:r>
            <a:r>
              <a:rPr lang="en-US" dirty="0" err="1">
                <a:solidFill>
                  <a:srgbClr val="FF0000"/>
                </a:solidFill>
                <a:latin typeface="Consolas" panose="020B0609020204030204" pitchFamily="49" charset="0"/>
                <a:cs typeface="Consolas" panose="020B0609020204030204" pitchFamily="49" charset="0"/>
              </a:rPr>
              <a:t>rsp</a:t>
            </a:r>
            <a:r>
              <a:rPr lang="en-US" dirty="0">
                <a:solidFill>
                  <a:srgbClr val="FF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store 1057 in arg2</a:t>
            </a: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mov   %</a:t>
            </a:r>
            <a:r>
              <a:rPr lang="en-US" dirty="0" err="1">
                <a:solidFill>
                  <a:srgbClr val="0432FF"/>
                </a:solidFill>
                <a:latin typeface="Consolas" panose="020B0609020204030204" pitchFamily="49" charset="0"/>
                <a:cs typeface="Consolas" panose="020B0609020204030204" pitchFamily="49" charset="0"/>
              </a:rPr>
              <a:t>rsp</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rsi</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compute &amp;arg2 as second </a:t>
            </a:r>
            <a:r>
              <a:rPr lang="en-US" dirty="0" err="1">
                <a:solidFill>
                  <a:srgbClr val="00B050"/>
                </a:solidFill>
                <a:latin typeface="Consolas" panose="020B0609020204030204" pitchFamily="49" charset="0"/>
                <a:cs typeface="Consolas" panose="020B0609020204030204" pitchFamily="49" charset="0"/>
              </a:rPr>
              <a:t>arg</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lea   0x8(%</a:t>
            </a:r>
            <a:r>
              <a:rPr lang="en-US" dirty="0" err="1">
                <a:solidFill>
                  <a:srgbClr val="0432FF"/>
                </a:solidFill>
                <a:latin typeface="Consolas" panose="020B0609020204030204" pitchFamily="49" charset="0"/>
                <a:cs typeface="Consolas" panose="020B0609020204030204" pitchFamily="49" charset="0"/>
              </a:rPr>
              <a:t>rsp</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rdi</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compute &amp;arg1 as first </a:t>
            </a:r>
            <a:r>
              <a:rPr lang="en-US" dirty="0" err="1">
                <a:solidFill>
                  <a:srgbClr val="00B050"/>
                </a:solidFill>
                <a:latin typeface="Consolas" panose="020B0609020204030204" pitchFamily="49" charset="0"/>
                <a:cs typeface="Consolas" panose="020B0609020204030204" pitchFamily="49" charset="0"/>
              </a:rPr>
              <a:t>arg</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callq</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swap_add</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call </a:t>
            </a:r>
            <a:r>
              <a:rPr lang="en-US" dirty="0" err="1">
                <a:solidFill>
                  <a:srgbClr val="00B050"/>
                </a:solidFill>
                <a:latin typeface="Consolas" panose="020B0609020204030204" pitchFamily="49" charset="0"/>
                <a:cs typeface="Consolas" panose="020B0609020204030204" pitchFamily="49" charset="0"/>
              </a:rPr>
              <a:t>swap_add</a:t>
            </a:r>
            <a:r>
              <a:rPr lang="en-US" dirty="0">
                <a:solidFill>
                  <a:srgbClr val="00B050"/>
                </a:solidFill>
                <a:latin typeface="Consolas" panose="020B0609020204030204" pitchFamily="49" charset="0"/>
                <a:cs typeface="Consolas" panose="020B0609020204030204" pitchFamily="49" charset="0"/>
              </a:rPr>
              <a:t>(&amp;arg1, &amp;arg2)</a:t>
            </a:r>
          </a:p>
        </p:txBody>
      </p:sp>
      <p:cxnSp>
        <p:nvCxnSpPr>
          <p:cNvPr id="7" name="Straight Connector 6">
            <a:extLst>
              <a:ext uri="{FF2B5EF4-FFF2-40B4-BE49-F238E27FC236}">
                <a16:creationId xmlns:a16="http://schemas.microsoft.com/office/drawing/2014/main" id="{EA0955F0-0255-824B-94B1-1FCA5C5B3672}"/>
              </a:ext>
            </a:extLst>
          </p:cNvPr>
          <p:cNvCxnSpPr>
            <a:cxnSpLocks/>
          </p:cNvCxnSpPr>
          <p:nvPr/>
        </p:nvCxnSpPr>
        <p:spPr>
          <a:xfrm flipH="1">
            <a:off x="0" y="3740729"/>
            <a:ext cx="1219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575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ssolv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dissolv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dissolv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dissolv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dissolve">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743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15240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11430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274320"/>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4247317"/>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183797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743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15240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11430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0xffea08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1524000"/>
            <a:ext cx="359278" cy="248153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0x40054f</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7432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01EE6ACC-4990-1D42-965D-4079A017FAA1}"/>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1" dirty="0">
                <a:solidFill>
                  <a:srgbClr val="FF0000"/>
                </a:solidFill>
                <a:latin typeface="Consolas" panose="020B0609020204030204" pitchFamily="49" charset="0"/>
                <a:cs typeface="Consolas" panose="020B0609020204030204" pitchFamily="49" charset="0"/>
              </a:rPr>
              <a:t>0x40054f &lt;+0&gt;:    sub    $0x18,%rsp</a:t>
            </a:r>
          </a:p>
          <a:p>
            <a:pPr algn="l"/>
            <a:r>
              <a:rPr lang="en-US" dirty="0">
                <a:solidFill>
                  <a:schemeClr val="tx1"/>
                </a:solidFill>
                <a:latin typeface="Consolas" panose="020B0609020204030204" pitchFamily="49" charset="0"/>
                <a:cs typeface="Consolas" panose="020B0609020204030204" pitchFamily="49" charset="0"/>
              </a:rPr>
              <a:t>0x400553 &lt;+4&gt;: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$0x1,0xc(%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Tree>
    <p:extLst>
      <p:ext uri="{BB962C8B-B14F-4D97-AF65-F5344CB8AC3E}">
        <p14:creationId xmlns:p14="http://schemas.microsoft.com/office/powerpoint/2010/main" val="31918321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166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0x400553</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1" dirty="0">
                <a:solidFill>
                  <a:srgbClr val="FF0000"/>
                </a:solidFill>
                <a:latin typeface="Consolas" panose="020B0609020204030204" pitchFamily="49" charset="0"/>
                <a:cs typeface="Consolas" panose="020B0609020204030204" pitchFamily="49" charset="0"/>
              </a:rPr>
              <a:t>0x40054f &lt;+0&gt;:    sub    $0x18,%rsp</a:t>
            </a:r>
          </a:p>
          <a:p>
            <a:pPr algn="l"/>
            <a:r>
              <a:rPr lang="en-US" dirty="0">
                <a:solidFill>
                  <a:schemeClr val="tx1"/>
                </a:solidFill>
                <a:latin typeface="Consolas" panose="020B0609020204030204" pitchFamily="49" charset="0"/>
                <a:cs typeface="Consolas" panose="020B0609020204030204" pitchFamily="49" charset="0"/>
              </a:rPr>
              <a:t>0x400553 &lt;+4&gt;: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$0x1,0xc(%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20" name="Rectangle 19">
            <a:extLst>
              <a:ext uri="{FF2B5EF4-FFF2-40B4-BE49-F238E27FC236}">
                <a16:creationId xmlns:a16="http://schemas.microsoft.com/office/drawing/2014/main" id="{0BBBC659-3215-774E-95EC-407EC09876EB}"/>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50609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0x40055b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0x40054f &lt;+0&gt;:    sub    $0x18,%rsp</a:t>
            </a:r>
          </a:p>
          <a:p>
            <a:pPr algn="l"/>
            <a:r>
              <a:rPr lang="en-US" b="1" dirty="0">
                <a:solidFill>
                  <a:srgbClr val="FF0000"/>
                </a:solidFill>
                <a:latin typeface="Consolas" panose="020B0609020204030204" pitchFamily="49" charset="0"/>
                <a:cs typeface="Consolas" panose="020B0609020204030204" pitchFamily="49" charset="0"/>
              </a:rPr>
              <a:t>0x400553 &lt;+4&gt;: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$0x1,0xc(%</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296A6451-09E6-3043-9D48-C302EFC4167A}"/>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12610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0x400563</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0x40054f &lt;+0&gt;:    sub    $0x18,%rsp</a:t>
            </a:r>
          </a:p>
          <a:p>
            <a:pPr algn="l"/>
            <a:r>
              <a:rPr lang="en-US" dirty="0">
                <a:solidFill>
                  <a:schemeClr val="bg1">
                    <a:lumMod val="65000"/>
                  </a:schemeClr>
                </a:solidFill>
                <a:latin typeface="Consolas" panose="020B0609020204030204" pitchFamily="49" charset="0"/>
                <a:cs typeface="Consolas" panose="020B0609020204030204" pitchFamily="49" charset="0"/>
              </a:rPr>
              <a:t>0x400553 &lt;+4&gt;: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$0x1,0xc(%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0x40055b &lt;+12&gt;: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$0x2,0x8(%</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04400BFE-7D03-8C42-A48D-36C7EA389A70}"/>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25616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0x40056b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2225040"/>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0x400553 &lt;+4&gt;: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$0x1,0xc(%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0x40055b &lt;+12&gt;: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$0x2,0x8(%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0x400563 &lt;+20&gt;: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$0x3,0x4(%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0D0E65D2-B785-4C48-B23A-E1271233D047}"/>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5065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2"/>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3"/>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0x400572</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4"/>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5"/>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0x40055b &lt;+12&gt;: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$0x2,0x8(%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0x400563 &lt;+20&gt;: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$0x3,0x4(%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0x40056b &lt;+28&gt;: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cxnSp>
        <p:nvCxnSpPr>
          <p:cNvPr id="18" name="Straight Arrow Connector 17">
            <a:extLst>
              <a:ext uri="{FF2B5EF4-FFF2-40B4-BE49-F238E27FC236}">
                <a16:creationId xmlns:a16="http://schemas.microsoft.com/office/drawing/2014/main" id="{EAFD27CF-0D7D-C94A-B178-F8224F9B45A0}"/>
              </a:ext>
            </a:extLst>
          </p:cNvPr>
          <p:cNvCxnSpPr>
            <a:cxnSpLocks/>
          </p:cNvCxnSpPr>
          <p:nvPr>
            <p:custDataLst>
              <p:tags r:id="rId6"/>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A07F4C9-D279-654F-8B90-0CE2D211783A}"/>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39132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320040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4507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43843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0x400574</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31760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0x400563 &lt;+20&gt;: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$0x3,0x4(%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0x40056b &lt;+28&gt;: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0x400572 &lt;+35&gt;:   </a:t>
            </a:r>
            <a:r>
              <a:rPr lang="en-US" b="1" dirty="0" err="1">
                <a:solidFill>
                  <a:srgbClr val="FF0000"/>
                </a:solidFill>
                <a:latin typeface="Consolas" panose="020B0609020204030204" pitchFamily="49" charset="0"/>
                <a:cs typeface="Consolas" panose="020B0609020204030204" pitchFamily="49" charset="0"/>
              </a:rPr>
              <a:t>pushq</a:t>
            </a:r>
            <a:r>
              <a:rPr lang="en-US" b="1" dirty="0">
                <a:solidFill>
                  <a:srgbClr val="FF0000"/>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2EB3F4D-409C-3045-AD5F-C6F2B81FDC0B}"/>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43240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140466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0x40056b &lt;+28&gt;: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b="1" dirty="0">
                <a:solidFill>
                  <a:srgbClr val="FF0000"/>
                </a:solidFill>
                <a:latin typeface="Consolas" panose="020B0609020204030204" pitchFamily="49" charset="0"/>
                <a:cs typeface="Consolas" panose="020B0609020204030204" pitchFamily="49" charset="0"/>
              </a:rPr>
              <a:t>0x400574 &lt;+37&gt;:   </a:t>
            </a:r>
            <a:r>
              <a:rPr lang="en-US" b="1" dirty="0" err="1">
                <a:solidFill>
                  <a:srgbClr val="FF0000"/>
                </a:solidFill>
                <a:latin typeface="Consolas" panose="020B0609020204030204" pitchFamily="49" charset="0"/>
                <a:cs typeface="Consolas" panose="020B0609020204030204" pitchFamily="49" charset="0"/>
              </a:rPr>
              <a:t>pushq</a:t>
            </a:r>
            <a:r>
              <a:rPr lang="en-US" b="1" dirty="0">
                <a:solidFill>
                  <a:srgbClr val="FF0000"/>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8F318450-BEB7-DA49-BBA0-D1624811860D}"/>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9027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140466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ECCDDDA5-4F88-BA41-B8FB-D5ED39FFC415}"/>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17666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34" name="Rectangle 33">
            <a:extLst>
              <a:ext uri="{FF2B5EF4-FFF2-40B4-BE49-F238E27FC236}">
                <a16:creationId xmlns:a16="http://schemas.microsoft.com/office/drawing/2014/main" id="{8636FD02-4EA7-CC4F-A2A3-F837B67ADAAF}"/>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32636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114F7253-62F1-DC48-844F-9E47D879C6FF}"/>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24269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0x400582</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dirty="0">
                <a:solidFill>
                  <a:schemeClr val="bg1">
                    <a:lumMod val="65000"/>
                  </a:schemeClr>
                </a:solidFill>
                <a:latin typeface="Consolas" panose="020B0609020204030204" pitchFamily="49" charset="0"/>
                <a:cs typeface="Consolas" panose="020B0609020204030204" pitchFamily="49" charset="0"/>
              </a:rPr>
              <a:t>0x400576 &lt;+39&gt;: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$0x2,%r9d</a:t>
            </a:r>
          </a:p>
          <a:p>
            <a:pPr algn="l"/>
            <a:r>
              <a:rPr lang="en-US" b="1" dirty="0">
                <a:solidFill>
                  <a:srgbClr val="FF0000"/>
                </a:solidFill>
                <a:latin typeface="Consolas" panose="020B0609020204030204" pitchFamily="49" charset="0"/>
                <a:cs typeface="Consolas" panose="020B0609020204030204" pitchFamily="49" charset="0"/>
              </a:rPr>
              <a:t>0x40057c &lt;+45&gt;: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9FA4A76-5D0C-544D-B040-B32767488B64}"/>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7417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0x400587</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0x400576 &lt;+39&gt;: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$0x2,%r9d</a:t>
            </a:r>
          </a:p>
          <a:p>
            <a:pPr algn="l"/>
            <a:r>
              <a:rPr lang="en-US" dirty="0">
                <a:solidFill>
                  <a:schemeClr val="bg1">
                    <a:lumMod val="65000"/>
                  </a:schemeClr>
                </a:solidFill>
                <a:latin typeface="Consolas" panose="020B0609020204030204" pitchFamily="49" charset="0"/>
                <a:cs typeface="Consolas" panose="020B0609020204030204" pitchFamily="49" charset="0"/>
              </a:rPr>
              <a:t>0x40057c &lt;+45&gt;: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$0x1,%r8d</a:t>
            </a:r>
          </a:p>
          <a:p>
            <a:pPr algn="l"/>
            <a:r>
              <a:rPr lang="en-US" b="1" dirty="0">
                <a:solidFill>
                  <a:srgbClr val="FF0000"/>
                </a:solidFill>
                <a:latin typeface="Consolas" panose="020B0609020204030204" pitchFamily="49" charset="0"/>
                <a:cs typeface="Consolas" panose="020B0609020204030204" pitchFamily="49" charset="0"/>
              </a:rPr>
              <a:t>0x400582 &lt;+51&gt;:   lea    0x10(%</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rcx</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9356D69C-D383-E34E-95A5-CECD2548323D}"/>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81442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0x40057c &lt;+45&gt;: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$0x1,%r8d</a:t>
            </a:r>
          </a:p>
          <a:p>
            <a:pPr algn="l"/>
            <a:r>
              <a:rPr lang="en-US" dirty="0">
                <a:solidFill>
                  <a:schemeClr val="bg1">
                    <a:lumMod val="65000"/>
                  </a:schemeClr>
                </a:solidFill>
                <a:latin typeface="Consolas" panose="020B0609020204030204" pitchFamily="49" charset="0"/>
                <a:cs typeface="Consolas" panose="020B0609020204030204" pitchFamily="49" charset="0"/>
              </a:rPr>
              <a:t>0x400582 &lt;+51&gt;:   lea    0x10(%</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rcx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0x400587 &lt;+56&gt;:   lea    0x14(%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rdx</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8A280093-FC83-0A42-AD0F-A3B4FCDC2A78}"/>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67797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0x400591</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0x400582 &lt;+51&gt;:   lea    0x10(%</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rcx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0x400587 &lt;+56&gt;:   lea    0x14(%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0x40058c &lt;+61&gt;:   lea    0x18(%</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rsi</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5"/>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6"/>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195DA11-7118-6647-93DB-5870B9513934}"/>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8744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0x400587 &lt;+56&gt;:   lea    0x14(%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0x400591 &lt;+66&gt;:   lea    0x1c(%</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rdi</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558015E-18D9-3043-A983-D47BF2E2FFE0}"/>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7531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7371505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51511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0x40059b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031621774"/>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6412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0xffe9d8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100522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5132744"/>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855148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51511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0x40059b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031621774"/>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6412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0xffe9d8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100522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a:solidFill>
            <a:schemeClr val="accent2"/>
          </a:solidFill>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r>
              <a:rPr lang="en-US"/>
              <a:t>0x400546</a:t>
            </a:r>
            <a:endParaRPr lang="en-US" dirty="0"/>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5132744"/>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761708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C3D27F-556C-B848-968B-1058C2A9D344}"/>
              </a:ext>
            </a:extLst>
          </p:cNvPr>
          <p:cNvSpPr>
            <a:spLocks noGrp="1"/>
          </p:cNvSpPr>
          <p:nvPr>
            <p:ph type="title"/>
          </p:nvPr>
        </p:nvSpPr>
        <p:spPr/>
        <p:txBody>
          <a:bodyPr/>
          <a:lstStyle/>
          <a:p>
            <a:r>
              <a:rPr lang="en-US" dirty="0"/>
              <a:t>Register Restrictions</a:t>
            </a:r>
          </a:p>
        </p:txBody>
      </p:sp>
      <p:sp>
        <p:nvSpPr>
          <p:cNvPr id="6" name="Content Placeholder 5">
            <a:extLst>
              <a:ext uri="{FF2B5EF4-FFF2-40B4-BE49-F238E27FC236}">
                <a16:creationId xmlns:a16="http://schemas.microsoft.com/office/drawing/2014/main" id="{79319C3F-DFD5-0649-9B24-E5158E9888DA}"/>
              </a:ext>
            </a:extLst>
          </p:cNvPr>
          <p:cNvSpPr>
            <a:spLocks noGrp="1"/>
          </p:cNvSpPr>
          <p:nvPr>
            <p:ph idx="1"/>
          </p:nvPr>
        </p:nvSpPr>
        <p:spPr/>
        <p:txBody>
          <a:bodyPr/>
          <a:lstStyle/>
          <a:p>
            <a:pPr marL="0" indent="0">
              <a:buNone/>
            </a:pPr>
            <a:r>
              <a:rPr lang="en-US" dirty="0"/>
              <a:t>There is only one copy of registers for all programs and functions.</a:t>
            </a:r>
          </a:p>
          <a:p>
            <a:r>
              <a:rPr lang="en-US" b="1" dirty="0"/>
              <a:t>Problem: </a:t>
            </a:r>
            <a:r>
              <a:rPr lang="en-US" dirty="0"/>
              <a:t>what if </a:t>
            </a:r>
            <a:r>
              <a:rPr lang="en-US" b="1" i="1" dirty="0" err="1"/>
              <a:t>funcA</a:t>
            </a:r>
            <a:r>
              <a:rPr lang="en-US" b="1" i="1" dirty="0"/>
              <a:t> </a:t>
            </a:r>
            <a:r>
              <a:rPr lang="en-US" dirty="0"/>
              <a:t>is building up a value in register %r10, and calls </a:t>
            </a:r>
            <a:r>
              <a:rPr lang="en-US" b="1" i="1" dirty="0" err="1"/>
              <a:t>funcB</a:t>
            </a:r>
            <a:r>
              <a:rPr lang="en-US" dirty="0"/>
              <a:t> in the middle, which itself has instructions that modify %r10?  </a:t>
            </a:r>
            <a:r>
              <a:rPr lang="en-US" b="1" i="1" dirty="0" err="1"/>
              <a:t>funcA</a:t>
            </a:r>
            <a:r>
              <a:rPr lang="en-US" dirty="0" err="1"/>
              <a:t>’s</a:t>
            </a:r>
            <a:r>
              <a:rPr lang="en-US" dirty="0"/>
              <a:t> value will be destroyed!</a:t>
            </a:r>
          </a:p>
          <a:p>
            <a:r>
              <a:rPr lang="en-US" b="1" dirty="0"/>
              <a:t>Solution: </a:t>
            </a:r>
            <a:r>
              <a:rPr lang="en-US" dirty="0"/>
              <a:t>lay down some "rules of the road" that callers and callees must follow when using registers so they do not interfere with one another.</a:t>
            </a:r>
          </a:p>
          <a:p>
            <a:r>
              <a:rPr lang="en-US" dirty="0"/>
              <a:t>These rules define two types of registers: </a:t>
            </a:r>
            <a:r>
              <a:rPr lang="en-US" b="1" dirty="0"/>
              <a:t>caller-owned </a:t>
            </a:r>
            <a:r>
              <a:rPr lang="en-US" dirty="0"/>
              <a:t>and </a:t>
            </a:r>
            <a:r>
              <a:rPr lang="en-US" b="1" dirty="0" err="1"/>
              <a:t>callee</a:t>
            </a:r>
            <a:r>
              <a:rPr lang="en-US" b="1" dirty="0"/>
              <a:t>-owned</a:t>
            </a:r>
            <a:endParaRPr lang="en-US" dirty="0"/>
          </a:p>
          <a:p>
            <a:pPr marL="0" indent="0">
              <a:buNone/>
            </a:pPr>
            <a:endParaRPr lang="en-US" dirty="0"/>
          </a:p>
        </p:txBody>
      </p:sp>
    </p:spTree>
    <p:extLst>
      <p:ext uri="{BB962C8B-B14F-4D97-AF65-F5344CB8AC3E}">
        <p14:creationId xmlns:p14="http://schemas.microsoft.com/office/powerpoint/2010/main" val="130260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dissolv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dissolv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dissolve">
                                      <p:cBhvr>
                                        <p:cTn id="1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a:t>
            </a:r>
            <a:r>
              <a:rPr lang="en-US" dirty="0" err="1"/>
              <a:t>Callee</a:t>
            </a:r>
            <a:endParaRPr lang="en-US" dirty="0"/>
          </a:p>
        </p:txBody>
      </p:sp>
      <p:sp>
        <p:nvSpPr>
          <p:cNvPr id="4" name="Rounded Rectangle 3">
            <a:extLst>
              <a:ext uri="{FF2B5EF4-FFF2-40B4-BE49-F238E27FC236}">
                <a16:creationId xmlns:a16="http://schemas.microsoft.com/office/drawing/2014/main" id="{23F5C80D-732E-1A46-8BCC-4925EC6967E1}"/>
              </a:ext>
            </a:extLst>
          </p:cNvPr>
          <p:cNvSpPr/>
          <p:nvPr/>
        </p:nvSpPr>
        <p:spPr>
          <a:xfrm>
            <a:off x="4762500" y="14478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5" name="Rounded Rectangle 4">
            <a:extLst>
              <a:ext uri="{FF2B5EF4-FFF2-40B4-BE49-F238E27FC236}">
                <a16:creationId xmlns:a16="http://schemas.microsoft.com/office/drawing/2014/main" id="{B1A09F4D-4DFC-3047-9A37-F0D96BAE9BBF}"/>
              </a:ext>
            </a:extLst>
          </p:cNvPr>
          <p:cNvSpPr/>
          <p:nvPr/>
        </p:nvSpPr>
        <p:spPr>
          <a:xfrm>
            <a:off x="4762500" y="32766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sp>
        <p:nvSpPr>
          <p:cNvPr id="6" name="Rounded Rectangle 5">
            <a:extLst>
              <a:ext uri="{FF2B5EF4-FFF2-40B4-BE49-F238E27FC236}">
                <a16:creationId xmlns:a16="http://schemas.microsoft.com/office/drawing/2014/main" id="{D1429D60-0A52-7F48-A93F-ADC1761573A1}"/>
              </a:ext>
            </a:extLst>
          </p:cNvPr>
          <p:cNvSpPr/>
          <p:nvPr/>
        </p:nvSpPr>
        <p:spPr>
          <a:xfrm>
            <a:off x="4762500" y="5105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function2</a:t>
            </a:r>
          </a:p>
        </p:txBody>
      </p:sp>
      <p:cxnSp>
        <p:nvCxnSpPr>
          <p:cNvPr id="9" name="Straight Arrow Connector 8">
            <a:extLst>
              <a:ext uri="{FF2B5EF4-FFF2-40B4-BE49-F238E27FC236}">
                <a16:creationId xmlns:a16="http://schemas.microsoft.com/office/drawing/2014/main" id="{4EC482BD-06AE-CD48-89CE-422729B2A588}"/>
              </a:ext>
            </a:extLst>
          </p:cNvPr>
          <p:cNvCxnSpPr>
            <a:stCxn id="4" idx="2"/>
            <a:endCxn id="5" idx="0"/>
          </p:cNvCxnSpPr>
          <p:nvPr/>
        </p:nvCxnSpPr>
        <p:spPr>
          <a:xfrm>
            <a:off x="6096000" y="25908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8CD67FA-0DCB-FE44-8BEE-0D7523CCA481}"/>
              </a:ext>
            </a:extLst>
          </p:cNvPr>
          <p:cNvSpPr/>
          <p:nvPr/>
        </p:nvSpPr>
        <p:spPr bwMode="auto">
          <a:xfrm>
            <a:off x="152400" y="1447800"/>
            <a:ext cx="3649298" cy="3962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ctr">
              <a:buNone/>
            </a:pPr>
            <a:r>
              <a:rPr lang="en-US" sz="2800" b="1" dirty="0"/>
              <a:t>Caller/callee </a:t>
            </a:r>
            <a:r>
              <a:rPr lang="en-US" sz="2800" dirty="0"/>
              <a:t>is terminology that refers to a pair of functions. A single function may be both a caller and callee simultaneously (e.g. </a:t>
            </a:r>
            <a:r>
              <a:rPr lang="en-US" sz="2800" dirty="0">
                <a:latin typeface="Consolas" panose="020B0609020204030204" pitchFamily="49" charset="0"/>
                <a:cs typeface="Consolas" panose="020B0609020204030204" pitchFamily="49" charset="0"/>
              </a:rPr>
              <a:t>function1</a:t>
            </a:r>
            <a:r>
              <a:rPr lang="en-US" sz="2800" dirty="0"/>
              <a:t> at right).</a:t>
            </a:r>
          </a:p>
        </p:txBody>
      </p:sp>
      <p:cxnSp>
        <p:nvCxnSpPr>
          <p:cNvPr id="11" name="Straight Arrow Connector 10">
            <a:extLst>
              <a:ext uri="{FF2B5EF4-FFF2-40B4-BE49-F238E27FC236}">
                <a16:creationId xmlns:a16="http://schemas.microsoft.com/office/drawing/2014/main" id="{59B43853-E979-5A48-BA89-B22A88FADAF4}"/>
              </a:ext>
            </a:extLst>
          </p:cNvPr>
          <p:cNvCxnSpPr>
            <a:cxnSpLocks/>
            <a:stCxn id="5" idx="2"/>
            <a:endCxn id="6" idx="0"/>
          </p:cNvCxnSpPr>
          <p:nvPr/>
        </p:nvCxnSpPr>
        <p:spPr>
          <a:xfrm>
            <a:off x="6096000" y="44196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B692CF5-0E34-1843-9A38-A711F7E8F421}"/>
              </a:ext>
            </a:extLst>
          </p:cNvPr>
          <p:cNvSpPr txBox="1"/>
          <p:nvPr/>
        </p:nvSpPr>
        <p:spPr>
          <a:xfrm>
            <a:off x="6165272" y="2710934"/>
            <a:ext cx="646332" cy="369332"/>
          </a:xfrm>
          <a:prstGeom prst="rect">
            <a:avLst/>
          </a:prstGeom>
          <a:noFill/>
        </p:spPr>
        <p:txBody>
          <a:bodyPr wrap="none" rtlCol="0">
            <a:spAutoFit/>
          </a:bodyPr>
          <a:lstStyle/>
          <a:p>
            <a:r>
              <a:rPr lang="en-US" dirty="0"/>
              <a:t>calls</a:t>
            </a:r>
          </a:p>
        </p:txBody>
      </p:sp>
      <p:sp>
        <p:nvSpPr>
          <p:cNvPr id="15" name="TextBox 14">
            <a:extLst>
              <a:ext uri="{FF2B5EF4-FFF2-40B4-BE49-F238E27FC236}">
                <a16:creationId xmlns:a16="http://schemas.microsoft.com/office/drawing/2014/main" id="{16EC9CE0-3C75-8047-9A81-C13E57EF507B}"/>
              </a:ext>
            </a:extLst>
          </p:cNvPr>
          <p:cNvSpPr txBox="1"/>
          <p:nvPr/>
        </p:nvSpPr>
        <p:spPr>
          <a:xfrm>
            <a:off x="6165272" y="4546661"/>
            <a:ext cx="646332" cy="369332"/>
          </a:xfrm>
          <a:prstGeom prst="rect">
            <a:avLst/>
          </a:prstGeom>
          <a:noFill/>
        </p:spPr>
        <p:txBody>
          <a:bodyPr wrap="none" rtlCol="0">
            <a:spAutoFit/>
          </a:bodyPr>
          <a:lstStyle/>
          <a:p>
            <a:r>
              <a:rPr lang="en-US" dirty="0"/>
              <a:t>calls</a:t>
            </a:r>
          </a:p>
        </p:txBody>
      </p:sp>
      <p:sp>
        <p:nvSpPr>
          <p:cNvPr id="16" name="Right Brace 15">
            <a:extLst>
              <a:ext uri="{FF2B5EF4-FFF2-40B4-BE49-F238E27FC236}">
                <a16:creationId xmlns:a16="http://schemas.microsoft.com/office/drawing/2014/main" id="{380865A4-FDCD-C24E-8BA7-775B4FC9A717}"/>
              </a:ext>
            </a:extLst>
          </p:cNvPr>
          <p:cNvSpPr/>
          <p:nvPr/>
        </p:nvSpPr>
        <p:spPr>
          <a:xfrm>
            <a:off x="7772400" y="1447800"/>
            <a:ext cx="533400" cy="2971800"/>
          </a:xfrm>
          <a:prstGeom prst="rightBrace">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ectangle 17">
            <a:extLst>
              <a:ext uri="{FF2B5EF4-FFF2-40B4-BE49-F238E27FC236}">
                <a16:creationId xmlns:a16="http://schemas.microsoft.com/office/drawing/2014/main" id="{B1C48C7E-8929-F946-8887-67AAC8597706}"/>
              </a:ext>
            </a:extLst>
          </p:cNvPr>
          <p:cNvSpPr/>
          <p:nvPr/>
        </p:nvSpPr>
        <p:spPr bwMode="auto">
          <a:xfrm>
            <a:off x="8460294" y="2193667"/>
            <a:ext cx="3045906" cy="13877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a:r>
              <a:rPr lang="en-US" sz="2800" dirty="0">
                <a:latin typeface="Consolas" panose="020B0609020204030204" pitchFamily="49" charset="0"/>
                <a:cs typeface="Consolas" panose="020B0609020204030204" pitchFamily="49" charset="0"/>
              </a:rPr>
              <a:t>main</a:t>
            </a:r>
            <a:r>
              <a:rPr lang="en-US" sz="2800" dirty="0"/>
              <a:t> is the caller, and </a:t>
            </a:r>
            <a:r>
              <a:rPr lang="en-US" sz="2800" dirty="0">
                <a:latin typeface="Consolas" panose="020B0609020204030204" pitchFamily="49" charset="0"/>
                <a:cs typeface="Consolas" panose="020B0609020204030204" pitchFamily="49" charset="0"/>
              </a:rPr>
              <a:t>function1</a:t>
            </a:r>
            <a:r>
              <a:rPr lang="en-US" sz="2800" dirty="0"/>
              <a:t> is the </a:t>
            </a:r>
            <a:r>
              <a:rPr lang="en-US" sz="2800" dirty="0" err="1"/>
              <a:t>callee</a:t>
            </a:r>
            <a:r>
              <a:rPr lang="en-US" sz="2800" dirty="0"/>
              <a:t>.</a:t>
            </a:r>
          </a:p>
        </p:txBody>
      </p:sp>
      <p:sp>
        <p:nvSpPr>
          <p:cNvPr id="19" name="Right Brace 18">
            <a:extLst>
              <a:ext uri="{FF2B5EF4-FFF2-40B4-BE49-F238E27FC236}">
                <a16:creationId xmlns:a16="http://schemas.microsoft.com/office/drawing/2014/main" id="{AF0235BD-FF90-C24B-9391-33B48F38061A}"/>
              </a:ext>
            </a:extLst>
          </p:cNvPr>
          <p:cNvSpPr/>
          <p:nvPr/>
        </p:nvSpPr>
        <p:spPr>
          <a:xfrm>
            <a:off x="7407993" y="3276600"/>
            <a:ext cx="533400" cy="2971800"/>
          </a:xfrm>
          <a:prstGeom prst="rightBrace">
            <a:avLst>
              <a:gd name="adj1" fmla="val 8333"/>
              <a:gd name="adj2" fmla="val 79837"/>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Rectangle 19">
            <a:extLst>
              <a:ext uri="{FF2B5EF4-FFF2-40B4-BE49-F238E27FC236}">
                <a16:creationId xmlns:a16="http://schemas.microsoft.com/office/drawing/2014/main" id="{F4E9F6AF-6517-4642-A657-EB78CE70EEFA}"/>
              </a:ext>
            </a:extLst>
          </p:cNvPr>
          <p:cNvSpPr/>
          <p:nvPr/>
        </p:nvSpPr>
        <p:spPr bwMode="auto">
          <a:xfrm>
            <a:off x="8042564" y="4645922"/>
            <a:ext cx="2582504" cy="187496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a:r>
              <a:rPr lang="en-US" sz="2800" dirty="0">
                <a:latin typeface="Consolas" panose="020B0609020204030204" pitchFamily="49" charset="0"/>
                <a:cs typeface="Consolas" panose="020B0609020204030204" pitchFamily="49" charset="0"/>
              </a:rPr>
              <a:t>function1</a:t>
            </a:r>
            <a:r>
              <a:rPr lang="en-US" sz="2800" dirty="0"/>
              <a:t> is the caller, and </a:t>
            </a:r>
            <a:r>
              <a:rPr lang="en-US" sz="2800" dirty="0">
                <a:latin typeface="Consolas" panose="020B0609020204030204" pitchFamily="49" charset="0"/>
                <a:cs typeface="Consolas" panose="020B0609020204030204" pitchFamily="49" charset="0"/>
              </a:rPr>
              <a:t>function2</a:t>
            </a:r>
            <a:r>
              <a:rPr lang="en-US" sz="2800" dirty="0"/>
              <a:t> is the </a:t>
            </a:r>
            <a:r>
              <a:rPr lang="en-US" sz="2800" dirty="0" err="1"/>
              <a:t>callee</a:t>
            </a:r>
            <a:r>
              <a:rPr lang="en-US" sz="2800" dirty="0"/>
              <a:t>.</a:t>
            </a:r>
          </a:p>
        </p:txBody>
      </p:sp>
    </p:spTree>
    <p:extLst>
      <p:ext uri="{BB962C8B-B14F-4D97-AF65-F5344CB8AC3E}">
        <p14:creationId xmlns:p14="http://schemas.microsoft.com/office/powerpoint/2010/main" val="168010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dissolv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dissolve">
                                      <p:cBhvr>
                                        <p:cTn id="20" dur="500"/>
                                        <p:tgtEl>
                                          <p:spTgt spid="19"/>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dissolve">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18" grpId="0" animBg="1"/>
      <p:bldP spid="19" grpId="0" animBg="1"/>
      <p:bldP spid="2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47F7B-FC11-964C-9064-DA2CAFDAC012}"/>
              </a:ext>
            </a:extLst>
          </p:cNvPr>
          <p:cNvSpPr>
            <a:spLocks noGrp="1"/>
          </p:cNvSpPr>
          <p:nvPr>
            <p:ph type="title"/>
          </p:nvPr>
        </p:nvSpPr>
        <p:spPr/>
        <p:txBody>
          <a:bodyPr/>
          <a:lstStyle/>
          <a:p>
            <a:r>
              <a:rPr lang="en-US" dirty="0"/>
              <a:t>Register Restrictions</a:t>
            </a:r>
          </a:p>
        </p:txBody>
      </p:sp>
      <p:sp>
        <p:nvSpPr>
          <p:cNvPr id="5" name="Content Placeholder 4">
            <a:extLst>
              <a:ext uri="{FF2B5EF4-FFF2-40B4-BE49-F238E27FC236}">
                <a16:creationId xmlns:a16="http://schemas.microsoft.com/office/drawing/2014/main" id="{1FB6852D-913D-DE4A-9FAC-1ECABCDB4C04}"/>
              </a:ext>
            </a:extLst>
          </p:cNvPr>
          <p:cNvSpPr>
            <a:spLocks noGrp="1"/>
          </p:cNvSpPr>
          <p:nvPr>
            <p:ph sz="half" idx="1"/>
          </p:nvPr>
        </p:nvSpPr>
        <p:spPr/>
        <p:txBody>
          <a:bodyPr/>
          <a:lstStyle/>
          <a:p>
            <a:r>
              <a:rPr lang="en-US" dirty="0" err="1"/>
              <a:t>Callee</a:t>
            </a:r>
            <a:r>
              <a:rPr lang="en-US" dirty="0"/>
              <a:t> must </a:t>
            </a:r>
            <a:r>
              <a:rPr lang="en-US" i="1" dirty="0"/>
              <a:t>save</a:t>
            </a:r>
            <a:r>
              <a:rPr lang="en-US" dirty="0"/>
              <a:t> the existing value and </a:t>
            </a:r>
            <a:r>
              <a:rPr lang="en-US" i="1" dirty="0"/>
              <a:t>restore</a:t>
            </a:r>
            <a:r>
              <a:rPr lang="en-US" dirty="0"/>
              <a:t> it when done.</a:t>
            </a:r>
          </a:p>
          <a:p>
            <a:r>
              <a:rPr lang="en-US" dirty="0"/>
              <a:t>Caller can store values in them and assume they’ll be preserved across function calls.</a:t>
            </a:r>
          </a:p>
        </p:txBody>
      </p:sp>
      <p:sp>
        <p:nvSpPr>
          <p:cNvPr id="6" name="Content Placeholder 5">
            <a:extLst>
              <a:ext uri="{FF2B5EF4-FFF2-40B4-BE49-F238E27FC236}">
                <a16:creationId xmlns:a16="http://schemas.microsoft.com/office/drawing/2014/main" id="{E5679340-A2F8-434C-B57D-3BDF0E6C1C45}"/>
              </a:ext>
            </a:extLst>
          </p:cNvPr>
          <p:cNvSpPr>
            <a:spLocks noGrp="1"/>
          </p:cNvSpPr>
          <p:nvPr>
            <p:ph sz="half" idx="10"/>
          </p:nvPr>
        </p:nvSpPr>
        <p:spPr>
          <a:xfrm>
            <a:off x="6172200" y="2316956"/>
            <a:ext cx="5833872" cy="4464844"/>
          </a:xfrm>
        </p:spPr>
        <p:txBody>
          <a:bodyPr/>
          <a:lstStyle/>
          <a:p>
            <a:r>
              <a:rPr lang="en-US" dirty="0" err="1"/>
              <a:t>Callee</a:t>
            </a:r>
            <a:r>
              <a:rPr lang="en-US" dirty="0"/>
              <a:t> does not need to save the existing value.</a:t>
            </a:r>
          </a:p>
          <a:p>
            <a:r>
              <a:rPr lang="en-US" dirty="0"/>
              <a:t>Caller’s values could be overwritten by a callee!  The caller may consider saving values elsewhere before calling functions.</a:t>
            </a:r>
          </a:p>
        </p:txBody>
      </p:sp>
      <p:sp>
        <p:nvSpPr>
          <p:cNvPr id="7" name="Text Placeholder 6">
            <a:extLst>
              <a:ext uri="{FF2B5EF4-FFF2-40B4-BE49-F238E27FC236}">
                <a16:creationId xmlns:a16="http://schemas.microsoft.com/office/drawing/2014/main" id="{161AF229-959A-2242-89F4-8FCD5FE7031B}"/>
              </a:ext>
            </a:extLst>
          </p:cNvPr>
          <p:cNvSpPr>
            <a:spLocks noGrp="1"/>
          </p:cNvSpPr>
          <p:nvPr>
            <p:ph type="body" idx="11"/>
          </p:nvPr>
        </p:nvSpPr>
        <p:spPr/>
        <p:txBody>
          <a:bodyPr/>
          <a:lstStyle/>
          <a:p>
            <a:r>
              <a:rPr lang="en-US" dirty="0"/>
              <a:t>Caller-Owned</a:t>
            </a:r>
          </a:p>
        </p:txBody>
      </p:sp>
      <p:sp>
        <p:nvSpPr>
          <p:cNvPr id="8" name="Text Placeholder 7">
            <a:extLst>
              <a:ext uri="{FF2B5EF4-FFF2-40B4-BE49-F238E27FC236}">
                <a16:creationId xmlns:a16="http://schemas.microsoft.com/office/drawing/2014/main" id="{33AD237C-E5D6-8244-BE89-EE4440F86DD2}"/>
              </a:ext>
            </a:extLst>
          </p:cNvPr>
          <p:cNvSpPr>
            <a:spLocks noGrp="1"/>
          </p:cNvSpPr>
          <p:nvPr>
            <p:ph type="body" idx="12"/>
          </p:nvPr>
        </p:nvSpPr>
        <p:spPr/>
        <p:txBody>
          <a:bodyPr/>
          <a:lstStyle/>
          <a:p>
            <a:r>
              <a:rPr lang="en-US" dirty="0" err="1"/>
              <a:t>Callee</a:t>
            </a:r>
            <a:r>
              <a:rPr lang="en-US" dirty="0"/>
              <a:t>-Owned</a:t>
            </a:r>
          </a:p>
        </p:txBody>
      </p:sp>
    </p:spTree>
    <p:extLst>
      <p:ext uri="{BB962C8B-B14F-4D97-AF65-F5344CB8AC3E}">
        <p14:creationId xmlns:p14="http://schemas.microsoft.com/office/powerpoint/2010/main" val="151940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dissolv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dissolve">
                                      <p:cBhvr>
                                        <p:cTn id="2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Caller-Owned Registers</a:t>
            </a:r>
          </a:p>
        </p:txBody>
      </p:sp>
      <p:sp>
        <p:nvSpPr>
          <p:cNvPr id="21" name="Rounded Rectangle 20">
            <a:extLst>
              <a:ext uri="{FF2B5EF4-FFF2-40B4-BE49-F238E27FC236}">
                <a16:creationId xmlns:a16="http://schemas.microsoft.com/office/drawing/2014/main" id="{2268636C-2D24-4242-8923-D120F2B8D00A}"/>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22" name="Rounded Rectangle 21">
            <a:extLst>
              <a:ext uri="{FF2B5EF4-FFF2-40B4-BE49-F238E27FC236}">
                <a16:creationId xmlns:a16="http://schemas.microsoft.com/office/drawing/2014/main" id="{C7D7D41F-F588-3646-A995-1CFC4BB077DC}"/>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24" name="Straight Arrow Connector 23">
            <a:extLst>
              <a:ext uri="{FF2B5EF4-FFF2-40B4-BE49-F238E27FC236}">
                <a16:creationId xmlns:a16="http://schemas.microsoft.com/office/drawing/2014/main" id="{2FAC7D8C-FF9E-0446-B803-BE64369B8D38}"/>
              </a:ext>
            </a:extLst>
          </p:cNvPr>
          <p:cNvCxnSpPr>
            <a:stCxn id="21" idx="2"/>
            <a:endCxn id="22"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6FC0AFD-C95F-8C48-81C7-9D8699B53099}"/>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
        <p:nvSpPr>
          <p:cNvPr id="28" name="Rectangle 27">
            <a:extLst>
              <a:ext uri="{FF2B5EF4-FFF2-40B4-BE49-F238E27FC236}">
                <a16:creationId xmlns:a16="http://schemas.microsoft.com/office/drawing/2014/main" id="{50524C7C-1022-284A-8F17-1544A14E162C}"/>
              </a:ext>
            </a:extLst>
          </p:cNvPr>
          <p:cNvSpPr/>
          <p:nvPr/>
        </p:nvSpPr>
        <p:spPr bwMode="auto">
          <a:xfrm>
            <a:off x="5410200" y="1788467"/>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a:r>
              <a:rPr lang="en-US" sz="2800" dirty="0">
                <a:latin typeface="Consolas" panose="020B0609020204030204" pitchFamily="49" charset="0"/>
                <a:cs typeface="Consolas" panose="020B0609020204030204" pitchFamily="49" charset="0"/>
              </a:rPr>
              <a:t>main</a:t>
            </a:r>
            <a:r>
              <a:rPr lang="en-US" sz="2800" dirty="0"/>
              <a:t> can use caller-owned registers and know that </a:t>
            </a:r>
            <a:r>
              <a:rPr lang="en-US" sz="2800" dirty="0">
                <a:latin typeface="Consolas" panose="020B0609020204030204" pitchFamily="49" charset="0"/>
                <a:cs typeface="Consolas" panose="020B0609020204030204" pitchFamily="49" charset="0"/>
              </a:rPr>
              <a:t>function1</a:t>
            </a:r>
            <a:r>
              <a:rPr lang="en-US" sz="2800" dirty="0"/>
              <a:t> will not permanently modify their values.</a:t>
            </a:r>
          </a:p>
        </p:txBody>
      </p:sp>
      <p:sp>
        <p:nvSpPr>
          <p:cNvPr id="29" name="Rectangle 28">
            <a:extLst>
              <a:ext uri="{FF2B5EF4-FFF2-40B4-BE49-F238E27FC236}">
                <a16:creationId xmlns:a16="http://schemas.microsoft.com/office/drawing/2014/main" id="{277979A7-D19D-6141-A1E8-9B27F5567D7C}"/>
              </a:ext>
            </a:extLst>
          </p:cNvPr>
          <p:cNvSpPr/>
          <p:nvPr/>
        </p:nvSpPr>
        <p:spPr bwMode="auto">
          <a:xfrm>
            <a:off x="5410200" y="3992478"/>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a:r>
              <a:rPr lang="en-US" sz="2800" dirty="0"/>
              <a:t>If function1 wants to use any caller-owned registers, it must save the existing values and restore them before returning.</a:t>
            </a:r>
          </a:p>
        </p:txBody>
      </p:sp>
    </p:spTree>
    <p:extLst>
      <p:ext uri="{BB962C8B-B14F-4D97-AF65-F5344CB8AC3E}">
        <p14:creationId xmlns:p14="http://schemas.microsoft.com/office/powerpoint/2010/main" val="73094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Caller-Owned Registers</a:t>
            </a:r>
          </a:p>
        </p:txBody>
      </p:sp>
      <p:sp>
        <p:nvSpPr>
          <p:cNvPr id="4" name="Rectangle 3">
            <a:extLst>
              <a:ext uri="{FF2B5EF4-FFF2-40B4-BE49-F238E27FC236}">
                <a16:creationId xmlns:a16="http://schemas.microsoft.com/office/drawing/2014/main" id="{F28AE07F-9599-AA44-9510-4756BADC16AE}"/>
              </a:ext>
            </a:extLst>
          </p:cNvPr>
          <p:cNvSpPr/>
          <p:nvPr/>
        </p:nvSpPr>
        <p:spPr>
          <a:xfrm>
            <a:off x="5867400" y="2116920"/>
            <a:ext cx="3886197" cy="3169228"/>
          </a:xfrm>
          <a:prstGeom prst="rect">
            <a:avLst/>
          </a:prstGeom>
          <a:ln>
            <a:solidFill>
              <a:schemeClr val="tx1"/>
            </a:solidFill>
          </a:ln>
        </p:spPr>
        <p:txBody>
          <a:bodyPr wrap="square">
            <a:spAutoFit/>
          </a:bodyPr>
          <a:lstStyle/>
          <a:p>
            <a:pPr marL="0" indent="0" algn="l">
              <a:spcBef>
                <a:spcPts val="0"/>
              </a:spcBef>
              <a:buNone/>
            </a:pPr>
            <a:r>
              <a:rPr lang="en-US" sz="2800" dirty="0">
                <a:latin typeface="Consolas" panose="020B0609020204030204" pitchFamily="49" charset="0"/>
                <a:cs typeface="Consolas" panose="020B0609020204030204" pitchFamily="49" charset="0"/>
              </a:rPr>
              <a:t>function1:</a:t>
            </a: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push %</a:t>
            </a:r>
            <a:r>
              <a:rPr lang="en-US" sz="2800" dirty="0" err="1">
                <a:solidFill>
                  <a:srgbClr val="FF0000"/>
                </a:solidFill>
                <a:latin typeface="Consolas" panose="020B0609020204030204" pitchFamily="49" charset="0"/>
                <a:cs typeface="Consolas" panose="020B0609020204030204" pitchFamily="49" charset="0"/>
              </a:rPr>
              <a:t>rbp</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push %</a:t>
            </a:r>
            <a:r>
              <a:rPr lang="en-US" sz="2800" dirty="0" err="1">
                <a:solidFill>
                  <a:srgbClr val="FF0000"/>
                </a:solidFill>
                <a:latin typeface="Consolas" panose="020B0609020204030204" pitchFamily="49" charset="0"/>
                <a:cs typeface="Consolas" panose="020B0609020204030204" pitchFamily="49" charset="0"/>
              </a:rPr>
              <a:t>rbx</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latin typeface="Consolas" panose="020B0609020204030204" pitchFamily="49" charset="0"/>
                <a:cs typeface="Consolas" panose="020B0609020204030204" pitchFamily="49" charset="0"/>
              </a:rPr>
              <a:t>  ...</a:t>
            </a: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pop %</a:t>
            </a:r>
            <a:r>
              <a:rPr lang="en-US" sz="2800" dirty="0" err="1">
                <a:solidFill>
                  <a:srgbClr val="FF0000"/>
                </a:solidFill>
                <a:latin typeface="Consolas" panose="020B0609020204030204" pitchFamily="49" charset="0"/>
                <a:cs typeface="Consolas" panose="020B0609020204030204" pitchFamily="49" charset="0"/>
              </a:rPr>
              <a:t>rbx</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pop %</a:t>
            </a:r>
            <a:r>
              <a:rPr lang="en-US" sz="2800" dirty="0" err="1">
                <a:solidFill>
                  <a:srgbClr val="FF0000"/>
                </a:solidFill>
                <a:latin typeface="Consolas" panose="020B0609020204030204" pitchFamily="49" charset="0"/>
                <a:cs typeface="Consolas" panose="020B0609020204030204" pitchFamily="49" charset="0"/>
              </a:rPr>
              <a:t>rbp</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retq</a:t>
            </a:r>
            <a:endParaRPr lang="en-US" sz="2800" dirty="0">
              <a:solidFill>
                <a:srgbClr val="008000"/>
              </a:solidFill>
              <a:latin typeface="Consolas" panose="020B0609020204030204" pitchFamily="49" charset="0"/>
              <a:cs typeface="Consolas" panose="020B0609020204030204" pitchFamily="49" charset="0"/>
            </a:endParaRPr>
          </a:p>
        </p:txBody>
      </p:sp>
      <p:sp>
        <p:nvSpPr>
          <p:cNvPr id="14" name="Rounded Rectangle 13">
            <a:extLst>
              <a:ext uri="{FF2B5EF4-FFF2-40B4-BE49-F238E27FC236}">
                <a16:creationId xmlns:a16="http://schemas.microsoft.com/office/drawing/2014/main" id="{361193E4-1D66-A949-9FEC-07914BC17F59}"/>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5" name="Rounded Rectangle 14">
            <a:extLst>
              <a:ext uri="{FF2B5EF4-FFF2-40B4-BE49-F238E27FC236}">
                <a16:creationId xmlns:a16="http://schemas.microsoft.com/office/drawing/2014/main" id="{A8567BAA-9713-1C41-9917-ACCD09F13F8D}"/>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6" name="Straight Arrow Connector 15">
            <a:extLst>
              <a:ext uri="{FF2B5EF4-FFF2-40B4-BE49-F238E27FC236}">
                <a16:creationId xmlns:a16="http://schemas.microsoft.com/office/drawing/2014/main" id="{811CE395-E321-DF44-9467-BA3AFE6C2739}"/>
              </a:ext>
            </a:extLst>
          </p:cNvPr>
          <p:cNvCxnSpPr>
            <a:stCxn id="14" idx="2"/>
            <a:endCxn id="15"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A5D45B4-6428-D444-A5F4-BAB9DCFC63EB}"/>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Tree>
    <p:extLst>
      <p:ext uri="{BB962C8B-B14F-4D97-AF65-F5344CB8AC3E}">
        <p14:creationId xmlns:p14="http://schemas.microsoft.com/office/powerpoint/2010/main" val="21532348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err="1"/>
              <a:t>Callee</a:t>
            </a:r>
            <a:r>
              <a:rPr lang="en-US" dirty="0"/>
              <a:t>-Owned Registers</a:t>
            </a:r>
          </a:p>
        </p:txBody>
      </p:sp>
      <p:sp>
        <p:nvSpPr>
          <p:cNvPr id="10" name="Rectangle 9">
            <a:extLst>
              <a:ext uri="{FF2B5EF4-FFF2-40B4-BE49-F238E27FC236}">
                <a16:creationId xmlns:a16="http://schemas.microsoft.com/office/drawing/2014/main" id="{DCE67071-DEA7-864F-A43A-4DBC4A878DE4}"/>
              </a:ext>
            </a:extLst>
          </p:cNvPr>
          <p:cNvSpPr/>
          <p:nvPr/>
        </p:nvSpPr>
        <p:spPr bwMode="auto">
          <a:xfrm>
            <a:off x="5410200" y="1788467"/>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a:r>
              <a:rPr lang="en-US" sz="2800" dirty="0">
                <a:latin typeface="Consolas" panose="020B0609020204030204" pitchFamily="49" charset="0"/>
                <a:cs typeface="Consolas" panose="020B0609020204030204" pitchFamily="49" charset="0"/>
              </a:rPr>
              <a:t>main</a:t>
            </a:r>
            <a:r>
              <a:rPr lang="en-US" sz="2800" dirty="0"/>
              <a:t> can use </a:t>
            </a:r>
            <a:r>
              <a:rPr lang="en-US" sz="2800" dirty="0" err="1"/>
              <a:t>callee</a:t>
            </a:r>
            <a:r>
              <a:rPr lang="en-US" sz="2800" dirty="0"/>
              <a:t>-owned registers but calling </a:t>
            </a:r>
            <a:r>
              <a:rPr lang="en-US" sz="2800" dirty="0">
                <a:latin typeface="Consolas" panose="020B0609020204030204" pitchFamily="49" charset="0"/>
                <a:cs typeface="Consolas" panose="020B0609020204030204" pitchFamily="49" charset="0"/>
              </a:rPr>
              <a:t>function1</a:t>
            </a:r>
            <a:r>
              <a:rPr lang="en-US" sz="2800" dirty="0"/>
              <a:t> may permanently modify their values.</a:t>
            </a:r>
          </a:p>
        </p:txBody>
      </p:sp>
      <p:sp>
        <p:nvSpPr>
          <p:cNvPr id="12" name="Rectangle 11">
            <a:extLst>
              <a:ext uri="{FF2B5EF4-FFF2-40B4-BE49-F238E27FC236}">
                <a16:creationId xmlns:a16="http://schemas.microsoft.com/office/drawing/2014/main" id="{EF270B96-B29C-0C42-8BB5-214D75C30967}"/>
              </a:ext>
            </a:extLst>
          </p:cNvPr>
          <p:cNvSpPr/>
          <p:nvPr/>
        </p:nvSpPr>
        <p:spPr bwMode="auto">
          <a:xfrm>
            <a:off x="5410200" y="3992478"/>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a:r>
              <a:rPr lang="en-US" sz="2800" dirty="0"/>
              <a:t>If function1 wants to use any </a:t>
            </a:r>
            <a:r>
              <a:rPr lang="en-US" sz="2800" dirty="0" err="1"/>
              <a:t>callee</a:t>
            </a:r>
            <a:r>
              <a:rPr lang="en-US" sz="2800" dirty="0"/>
              <a:t>-owned registers, it can do so without saving the existing values.</a:t>
            </a:r>
          </a:p>
        </p:txBody>
      </p:sp>
      <p:sp>
        <p:nvSpPr>
          <p:cNvPr id="13" name="Rounded Rectangle 12">
            <a:extLst>
              <a:ext uri="{FF2B5EF4-FFF2-40B4-BE49-F238E27FC236}">
                <a16:creationId xmlns:a16="http://schemas.microsoft.com/office/drawing/2014/main" id="{1D57DCF9-183D-FA43-A82E-EC0F2C045595}"/>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6" name="Rounded Rectangle 15">
            <a:extLst>
              <a:ext uri="{FF2B5EF4-FFF2-40B4-BE49-F238E27FC236}">
                <a16:creationId xmlns:a16="http://schemas.microsoft.com/office/drawing/2014/main" id="{F3F73BB8-AE80-3F41-BD04-64EE1E06BA0B}"/>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7" name="Straight Arrow Connector 16">
            <a:extLst>
              <a:ext uri="{FF2B5EF4-FFF2-40B4-BE49-F238E27FC236}">
                <a16:creationId xmlns:a16="http://schemas.microsoft.com/office/drawing/2014/main" id="{09D8135E-D70C-5340-9377-4FB176BAFE11}"/>
              </a:ext>
            </a:extLst>
          </p:cNvPr>
          <p:cNvCxnSpPr>
            <a:stCxn id="13" idx="2"/>
            <a:endCxn id="16"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2B1F633-44CE-244A-9F61-DD95DE842CAF}"/>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Tree>
    <p:extLst>
      <p:ext uri="{BB962C8B-B14F-4D97-AF65-F5344CB8AC3E}">
        <p14:creationId xmlns:p14="http://schemas.microsoft.com/office/powerpoint/2010/main" val="281143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err="1"/>
              <a:t>Callee</a:t>
            </a:r>
            <a:r>
              <a:rPr lang="en-US" dirty="0"/>
              <a:t>-Owned Registers</a:t>
            </a:r>
          </a:p>
        </p:txBody>
      </p:sp>
      <p:sp>
        <p:nvSpPr>
          <p:cNvPr id="13" name="Rounded Rectangle 12">
            <a:extLst>
              <a:ext uri="{FF2B5EF4-FFF2-40B4-BE49-F238E27FC236}">
                <a16:creationId xmlns:a16="http://schemas.microsoft.com/office/drawing/2014/main" id="{1D57DCF9-183D-FA43-A82E-EC0F2C045595}"/>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6" name="Rounded Rectangle 15">
            <a:extLst>
              <a:ext uri="{FF2B5EF4-FFF2-40B4-BE49-F238E27FC236}">
                <a16:creationId xmlns:a16="http://schemas.microsoft.com/office/drawing/2014/main" id="{F3F73BB8-AE80-3F41-BD04-64EE1E06BA0B}"/>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7" name="Straight Arrow Connector 16">
            <a:extLst>
              <a:ext uri="{FF2B5EF4-FFF2-40B4-BE49-F238E27FC236}">
                <a16:creationId xmlns:a16="http://schemas.microsoft.com/office/drawing/2014/main" id="{09D8135E-D70C-5340-9377-4FB176BAFE11}"/>
              </a:ext>
            </a:extLst>
          </p:cNvPr>
          <p:cNvCxnSpPr>
            <a:stCxn id="13" idx="2"/>
            <a:endCxn id="16"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2B1F633-44CE-244A-9F61-DD95DE842CAF}"/>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
        <p:nvSpPr>
          <p:cNvPr id="9" name="Content Placeholder 4">
            <a:extLst>
              <a:ext uri="{FF2B5EF4-FFF2-40B4-BE49-F238E27FC236}">
                <a16:creationId xmlns:a16="http://schemas.microsoft.com/office/drawing/2014/main" id="{6922B12C-1EA2-D749-96C0-879C2E5E5DAA}"/>
              </a:ext>
            </a:extLst>
          </p:cNvPr>
          <p:cNvSpPr txBox="1">
            <a:spLocks/>
          </p:cNvSpPr>
          <p:nvPr/>
        </p:nvSpPr>
        <p:spPr>
          <a:xfrm>
            <a:off x="5943600" y="2209800"/>
            <a:ext cx="4114798" cy="3424518"/>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main:</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push %r10</a:t>
            </a:r>
          </a:p>
          <a:p>
            <a:pPr marL="0" indent="0" fontAlgn="auto">
              <a:spcBef>
                <a:spcPts val="0"/>
              </a:spcBef>
              <a:spcAft>
                <a:spcPts val="0"/>
              </a:spcAft>
              <a:buFont typeface="Arial" panose="020B0604020202020204" pitchFamily="34" charset="0"/>
              <a:buNone/>
            </a:pPr>
            <a:r>
              <a:rPr lang="en-US" dirty="0">
                <a:solidFill>
                  <a:srgbClr val="FF0000"/>
                </a:solidFill>
                <a:latin typeface="Consolas" panose="020B0609020204030204" pitchFamily="49" charset="0"/>
                <a:cs typeface="Consolas" panose="020B0609020204030204" pitchFamily="49" charset="0"/>
              </a:rPr>
              <a:t>  push %r11</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callq</a:t>
            </a:r>
            <a:r>
              <a:rPr lang="en-US" dirty="0">
                <a:latin typeface="Consolas" panose="020B0609020204030204" pitchFamily="49" charset="0"/>
                <a:cs typeface="Consolas" panose="020B0609020204030204" pitchFamily="49" charset="0"/>
              </a:rPr>
              <a:t> function1</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pop %r11</a:t>
            </a:r>
          </a:p>
          <a:p>
            <a:pPr marL="0" indent="0" fontAlgn="auto">
              <a:spcBef>
                <a:spcPts val="0"/>
              </a:spcBef>
              <a:spcAft>
                <a:spcPts val="0"/>
              </a:spcAft>
              <a:buFont typeface="Arial" panose="020B0604020202020204" pitchFamily="34" charset="0"/>
              <a:buNone/>
            </a:pPr>
            <a:r>
              <a:rPr lang="en-US" dirty="0">
                <a:solidFill>
                  <a:srgbClr val="FF0000"/>
                </a:solidFill>
                <a:latin typeface="Consolas" panose="020B0609020204030204" pitchFamily="49" charset="0"/>
                <a:cs typeface="Consolas" panose="020B0609020204030204" pitchFamily="49" charset="0"/>
              </a:rPr>
              <a:t>  pop %r10</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endParaRPr lang="en-US" dirty="0">
              <a:solidFill>
                <a:srgbClr val="008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543455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A Day In the Life of </a:t>
            </a:r>
            <a:r>
              <a:rPr lang="en-US" dirty="0">
                <a:latin typeface="Consolas" panose="020B0609020204030204" pitchFamily="49" charset="0"/>
                <a:cs typeface="Consolas" panose="020B0609020204030204" pitchFamily="49" charset="0"/>
              </a:rPr>
              <a:t>function1</a:t>
            </a:r>
            <a:endParaRPr lang="en-US" dirty="0"/>
          </a:p>
        </p:txBody>
      </p:sp>
      <p:sp>
        <p:nvSpPr>
          <p:cNvPr id="4" name="Rounded Rectangle 3">
            <a:extLst>
              <a:ext uri="{FF2B5EF4-FFF2-40B4-BE49-F238E27FC236}">
                <a16:creationId xmlns:a16="http://schemas.microsoft.com/office/drawing/2014/main" id="{23F5C80D-732E-1A46-8BCC-4925EC6967E1}"/>
              </a:ext>
            </a:extLst>
          </p:cNvPr>
          <p:cNvSpPr/>
          <p:nvPr/>
        </p:nvSpPr>
        <p:spPr>
          <a:xfrm>
            <a:off x="533400" y="14478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5" name="Rounded Rectangle 4">
            <a:extLst>
              <a:ext uri="{FF2B5EF4-FFF2-40B4-BE49-F238E27FC236}">
                <a16:creationId xmlns:a16="http://schemas.microsoft.com/office/drawing/2014/main" id="{B1A09F4D-4DFC-3047-9A37-F0D96BAE9BBF}"/>
              </a:ext>
            </a:extLst>
          </p:cNvPr>
          <p:cNvSpPr/>
          <p:nvPr/>
        </p:nvSpPr>
        <p:spPr>
          <a:xfrm>
            <a:off x="533400" y="32766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sp>
        <p:nvSpPr>
          <p:cNvPr id="6" name="Rounded Rectangle 5">
            <a:extLst>
              <a:ext uri="{FF2B5EF4-FFF2-40B4-BE49-F238E27FC236}">
                <a16:creationId xmlns:a16="http://schemas.microsoft.com/office/drawing/2014/main" id="{D1429D60-0A52-7F48-A93F-ADC1761573A1}"/>
              </a:ext>
            </a:extLst>
          </p:cNvPr>
          <p:cNvSpPr/>
          <p:nvPr/>
        </p:nvSpPr>
        <p:spPr>
          <a:xfrm>
            <a:off x="533400" y="5105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function2</a:t>
            </a:r>
          </a:p>
        </p:txBody>
      </p:sp>
      <p:cxnSp>
        <p:nvCxnSpPr>
          <p:cNvPr id="9" name="Straight Arrow Connector 8">
            <a:extLst>
              <a:ext uri="{FF2B5EF4-FFF2-40B4-BE49-F238E27FC236}">
                <a16:creationId xmlns:a16="http://schemas.microsoft.com/office/drawing/2014/main" id="{4EC482BD-06AE-CD48-89CE-422729B2A588}"/>
              </a:ext>
            </a:extLst>
          </p:cNvPr>
          <p:cNvCxnSpPr>
            <a:stCxn id="4" idx="2"/>
            <a:endCxn id="5" idx="0"/>
          </p:cNvCxnSpPr>
          <p:nvPr/>
        </p:nvCxnSpPr>
        <p:spPr>
          <a:xfrm>
            <a:off x="1866900" y="25908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9B43853-E979-5A48-BA89-B22A88FADAF4}"/>
              </a:ext>
            </a:extLst>
          </p:cNvPr>
          <p:cNvCxnSpPr>
            <a:cxnSpLocks/>
            <a:stCxn id="5" idx="2"/>
            <a:endCxn id="6" idx="0"/>
          </p:cNvCxnSpPr>
          <p:nvPr/>
        </p:nvCxnSpPr>
        <p:spPr>
          <a:xfrm>
            <a:off x="1866900" y="44196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B692CF5-0E34-1843-9A38-A711F7E8F421}"/>
              </a:ext>
            </a:extLst>
          </p:cNvPr>
          <p:cNvSpPr txBox="1"/>
          <p:nvPr/>
        </p:nvSpPr>
        <p:spPr>
          <a:xfrm>
            <a:off x="1936172" y="2710934"/>
            <a:ext cx="646332" cy="369332"/>
          </a:xfrm>
          <a:prstGeom prst="rect">
            <a:avLst/>
          </a:prstGeom>
          <a:noFill/>
        </p:spPr>
        <p:txBody>
          <a:bodyPr wrap="none" rtlCol="0">
            <a:spAutoFit/>
          </a:bodyPr>
          <a:lstStyle/>
          <a:p>
            <a:r>
              <a:rPr lang="en-US" dirty="0"/>
              <a:t>calls</a:t>
            </a:r>
          </a:p>
        </p:txBody>
      </p:sp>
      <p:sp>
        <p:nvSpPr>
          <p:cNvPr id="15" name="TextBox 14">
            <a:extLst>
              <a:ext uri="{FF2B5EF4-FFF2-40B4-BE49-F238E27FC236}">
                <a16:creationId xmlns:a16="http://schemas.microsoft.com/office/drawing/2014/main" id="{16EC9CE0-3C75-8047-9A81-C13E57EF507B}"/>
              </a:ext>
            </a:extLst>
          </p:cNvPr>
          <p:cNvSpPr txBox="1"/>
          <p:nvPr/>
        </p:nvSpPr>
        <p:spPr>
          <a:xfrm>
            <a:off x="1936172" y="4546661"/>
            <a:ext cx="646332" cy="369332"/>
          </a:xfrm>
          <a:prstGeom prst="rect">
            <a:avLst/>
          </a:prstGeom>
          <a:noFill/>
        </p:spPr>
        <p:txBody>
          <a:bodyPr wrap="none" rtlCol="0">
            <a:spAutoFit/>
          </a:bodyPr>
          <a:lstStyle/>
          <a:p>
            <a:r>
              <a:rPr lang="en-US" dirty="0"/>
              <a:t>calls</a:t>
            </a:r>
          </a:p>
        </p:txBody>
      </p:sp>
      <p:sp>
        <p:nvSpPr>
          <p:cNvPr id="17" name="Rectangle 16">
            <a:extLst>
              <a:ext uri="{FF2B5EF4-FFF2-40B4-BE49-F238E27FC236}">
                <a16:creationId xmlns:a16="http://schemas.microsoft.com/office/drawing/2014/main" id="{1965D141-69D4-1045-BCDC-5926020FF02C}"/>
              </a:ext>
            </a:extLst>
          </p:cNvPr>
          <p:cNvSpPr/>
          <p:nvPr/>
        </p:nvSpPr>
        <p:spPr bwMode="auto">
          <a:xfrm>
            <a:off x="3733803" y="1219200"/>
            <a:ext cx="7924797" cy="525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b="1" dirty="0"/>
              <a:t>Caller-owned registers:</a:t>
            </a:r>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must save/restore existing values of any it wants to use</a:t>
            </a:r>
            <a:r>
              <a:rPr lang="en-US" sz="2800" dirty="0">
                <a:latin typeface="Consolas" panose="020B0609020204030204" pitchFamily="49" charset="0"/>
                <a:cs typeface="Consolas" panose="020B0609020204030204" pitchFamily="49" charset="0"/>
              </a:rPr>
              <a:t>.</a:t>
            </a:r>
            <a:endParaRPr lang="en-US" sz="2800" dirty="0"/>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can assume that calling </a:t>
            </a:r>
            <a:r>
              <a:rPr lang="en-US" sz="2800" b="1" dirty="0">
                <a:latin typeface="Consolas" panose="020B0609020204030204" pitchFamily="49" charset="0"/>
                <a:cs typeface="Consolas" panose="020B0609020204030204" pitchFamily="49" charset="0"/>
              </a:rPr>
              <a:t>function2</a:t>
            </a:r>
            <a:r>
              <a:rPr lang="en-US" sz="2800" dirty="0"/>
              <a:t> will not permanently change their values.</a:t>
            </a:r>
          </a:p>
          <a:p>
            <a:pPr algn="l"/>
            <a:endParaRPr lang="en-US" sz="2800" dirty="0"/>
          </a:p>
          <a:p>
            <a:pPr algn="l"/>
            <a:r>
              <a:rPr lang="en-US" sz="2800" b="1" dirty="0" err="1"/>
              <a:t>Callee</a:t>
            </a:r>
            <a:r>
              <a:rPr lang="en-US" sz="2800" b="1" dirty="0"/>
              <a:t>-owned registers:</a:t>
            </a:r>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does not need to save/restore existing values of any it wants to use</a:t>
            </a:r>
            <a:r>
              <a:rPr lang="en-US" sz="2800" dirty="0">
                <a:latin typeface="Consolas" panose="020B0609020204030204" pitchFamily="49" charset="0"/>
                <a:cs typeface="Consolas" panose="020B0609020204030204" pitchFamily="49" charset="0"/>
              </a:rPr>
              <a:t>.</a:t>
            </a:r>
            <a:endParaRPr lang="en-US" sz="2800" dirty="0"/>
          </a:p>
          <a:p>
            <a:pPr marL="457200" indent="-457200" algn="l">
              <a:buFont typeface="Arial" panose="020B0604020202020204" pitchFamily="34" charset="0"/>
              <a:buChar char="•"/>
            </a:pPr>
            <a:r>
              <a:rPr lang="en-US" sz="2800" dirty="0"/>
              <a:t>calling </a:t>
            </a:r>
            <a:r>
              <a:rPr lang="en-US" sz="2800" b="1" dirty="0">
                <a:latin typeface="Consolas" panose="020B0609020204030204" pitchFamily="49" charset="0"/>
                <a:cs typeface="Consolas" panose="020B0609020204030204" pitchFamily="49" charset="0"/>
              </a:rPr>
              <a:t>function2</a:t>
            </a:r>
            <a:r>
              <a:rPr lang="en-US" sz="2800" dirty="0"/>
              <a:t> may permanently change their values.</a:t>
            </a:r>
          </a:p>
        </p:txBody>
      </p:sp>
    </p:spTree>
    <p:extLst>
      <p:ext uri="{BB962C8B-B14F-4D97-AF65-F5344CB8AC3E}">
        <p14:creationId xmlns:p14="http://schemas.microsoft.com/office/powerpoint/2010/main" val="393121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animEffect transition="in" filter="dissolve">
                                      <p:cBhvr>
                                        <p:cTn id="7" dur="500"/>
                                        <p:tgtEl>
                                          <p:spTgt spid="1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7">
                                            <p:txEl>
                                              <p:pRg st="2" end="2"/>
                                            </p:txEl>
                                          </p:spTgt>
                                        </p:tgtEl>
                                        <p:attrNameLst>
                                          <p:attrName>style.visibility</p:attrName>
                                        </p:attrNameLst>
                                      </p:cBhvr>
                                      <p:to>
                                        <p:strVal val="visible"/>
                                      </p:to>
                                    </p:set>
                                    <p:animEffect transition="in" filter="dissolve">
                                      <p:cBhvr>
                                        <p:cTn id="12" dur="500"/>
                                        <p:tgtEl>
                                          <p:spTgt spid="1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7">
                                            <p:txEl>
                                              <p:pRg st="5" end="5"/>
                                            </p:txEl>
                                          </p:spTgt>
                                        </p:tgtEl>
                                        <p:attrNameLst>
                                          <p:attrName>style.visibility</p:attrName>
                                        </p:attrNameLst>
                                      </p:cBhvr>
                                      <p:to>
                                        <p:strVal val="visible"/>
                                      </p:to>
                                    </p:set>
                                    <p:animEffect transition="in" filter="dissolve">
                                      <p:cBhvr>
                                        <p:cTn id="17" dur="500"/>
                                        <p:tgtEl>
                                          <p:spTgt spid="17">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7">
                                            <p:txEl>
                                              <p:pRg st="6" end="6"/>
                                            </p:txEl>
                                          </p:spTgt>
                                        </p:tgtEl>
                                        <p:attrNameLst>
                                          <p:attrName>style.visibility</p:attrName>
                                        </p:attrNameLst>
                                      </p:cBhvr>
                                      <p:to>
                                        <p:strVal val="visible"/>
                                      </p:to>
                                    </p:set>
                                    <p:animEffect transition="in" filter="dissolve">
                                      <p:cBhvr>
                                        <p:cTn id="22" dur="500"/>
                                        <p:tgtEl>
                                          <p:spTgt spid="1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A48B1-099C-DC4E-A758-5CD0625E6ADE}"/>
              </a:ext>
            </a:extLst>
          </p:cNvPr>
          <p:cNvSpPr>
            <a:spLocks noGrp="1"/>
          </p:cNvSpPr>
          <p:nvPr>
            <p:ph type="title"/>
          </p:nvPr>
        </p:nvSpPr>
        <p:spPr/>
        <p:txBody>
          <a:bodyPr/>
          <a:lstStyle/>
          <a:p>
            <a:r>
              <a:rPr lang="en-US" dirty="0"/>
              <a:t>Example: Recursion</a:t>
            </a:r>
          </a:p>
        </p:txBody>
      </p:sp>
      <p:sp>
        <p:nvSpPr>
          <p:cNvPr id="3" name="Content Placeholder 2">
            <a:extLst>
              <a:ext uri="{FF2B5EF4-FFF2-40B4-BE49-F238E27FC236}">
                <a16:creationId xmlns:a16="http://schemas.microsoft.com/office/drawing/2014/main" id="{AE2AF72C-8CF5-FF41-B17B-1C33A77A041A}"/>
              </a:ext>
            </a:extLst>
          </p:cNvPr>
          <p:cNvSpPr>
            <a:spLocks noGrp="1"/>
          </p:cNvSpPr>
          <p:nvPr>
            <p:ph idx="1"/>
          </p:nvPr>
        </p:nvSpPr>
        <p:spPr/>
        <p:txBody>
          <a:bodyPr/>
          <a:lstStyle/>
          <a:p>
            <a:r>
              <a:rPr lang="en-US" dirty="0"/>
              <a:t>Let’s look at an example of recursion at the assembly level.</a:t>
            </a:r>
          </a:p>
          <a:p>
            <a:r>
              <a:rPr lang="en-US" dirty="0"/>
              <a:t>We’ll use everything we’ve learned about registers, the stack, function calls, parameters, and assembly instructions!</a:t>
            </a:r>
          </a:p>
          <a:p>
            <a:r>
              <a:rPr lang="en-US" dirty="0"/>
              <a:t>We’ll also see how helpful GDB can be when tracing through assembly.</a:t>
            </a:r>
          </a:p>
        </p:txBody>
      </p:sp>
      <p:pic>
        <p:nvPicPr>
          <p:cNvPr id="4" name="Picture 3">
            <a:extLst>
              <a:ext uri="{FF2B5EF4-FFF2-40B4-BE49-F238E27FC236}">
                <a16:creationId xmlns:a16="http://schemas.microsoft.com/office/drawing/2014/main" id="{9BECC1E9-9A0E-5B4D-AB13-B860F128A50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03850" y="4870450"/>
            <a:ext cx="1384300" cy="1384300"/>
          </a:xfrm>
          <a:prstGeom prst="rect">
            <a:avLst/>
          </a:prstGeom>
        </p:spPr>
      </p:pic>
      <p:sp>
        <p:nvSpPr>
          <p:cNvPr id="5" name="TextBox 4">
            <a:extLst>
              <a:ext uri="{FF2B5EF4-FFF2-40B4-BE49-F238E27FC236}">
                <a16:creationId xmlns:a16="http://schemas.microsoft.com/office/drawing/2014/main" id="{F5F52610-BB7D-3044-A74C-1374D8915BAC}"/>
              </a:ext>
            </a:extLst>
          </p:cNvPr>
          <p:cNvSpPr txBox="1"/>
          <p:nvPr/>
        </p:nvSpPr>
        <p:spPr>
          <a:xfrm>
            <a:off x="4940074" y="6292334"/>
            <a:ext cx="2311851"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rfact.c</a:t>
            </a:r>
            <a:r>
              <a:rPr lang="en-US" dirty="0">
                <a:latin typeface="Consolas" panose="020B0609020204030204" pitchFamily="49" charset="0"/>
                <a:cs typeface="Consolas" panose="020B0609020204030204" pitchFamily="49" charset="0"/>
              </a:rPr>
              <a:t> </a:t>
            </a:r>
            <a:r>
              <a:rPr lang="en-US" dirty="0">
                <a:latin typeface="+mn-lt"/>
                <a:cs typeface="Consolas" panose="020B0609020204030204" pitchFamily="49" charset="0"/>
              </a:rPr>
              <a:t>and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rfact</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367342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55A3-C37B-6F4B-8A83-87432C25E289}"/>
              </a:ext>
            </a:extLst>
          </p:cNvPr>
          <p:cNvSpPr>
            <a:spLocks noGrp="1"/>
          </p:cNvSpPr>
          <p:nvPr>
            <p:ph type="title"/>
          </p:nvPr>
        </p:nvSpPr>
        <p:spPr/>
        <p:txBody>
          <a:bodyPr/>
          <a:lstStyle/>
          <a:p>
            <a:r>
              <a:rPr lang="en-US" dirty="0"/>
              <a:t>Our First Assembly</a:t>
            </a:r>
          </a:p>
        </p:txBody>
      </p:sp>
      <p:sp>
        <p:nvSpPr>
          <p:cNvPr id="3" name="Content Placeholder 2">
            <a:extLst>
              <a:ext uri="{FF2B5EF4-FFF2-40B4-BE49-F238E27FC236}">
                <a16:creationId xmlns:a16="http://schemas.microsoft.com/office/drawing/2014/main" id="{EED57563-B18F-9E4D-8BD4-E8BB60A3A703}"/>
              </a:ext>
            </a:extLst>
          </p:cNvPr>
          <p:cNvSpPr>
            <a:spLocks noGrp="1"/>
          </p:cNvSpPr>
          <p:nvPr>
            <p:ph idx="1"/>
          </p:nvPr>
        </p:nvSpPr>
        <p:spPr/>
        <p:txBody>
          <a:bodyPr/>
          <a:lstStyle/>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int </a:t>
            </a:r>
            <a:r>
              <a:rPr lang="en-US" sz="2200" b="1" dirty="0" err="1">
                <a:solidFill>
                  <a:srgbClr val="0070C0"/>
                </a:solidFill>
                <a:latin typeface="Consolas" panose="020B0609020204030204" pitchFamily="49" charset="0"/>
                <a:cs typeface="Consolas" panose="020B0609020204030204" pitchFamily="49" charset="0"/>
              </a:rPr>
              <a:t>sum_array</a:t>
            </a:r>
            <a:r>
              <a:rPr lang="en-US" sz="2200" dirty="0">
                <a:solidFill>
                  <a:prstClr val="black"/>
                </a:solidFill>
                <a:latin typeface="Consolas" panose="020B0609020204030204" pitchFamily="49" charset="0"/>
                <a:cs typeface="Consolas" panose="020B0609020204030204" pitchFamily="49" charset="0"/>
              </a:rPr>
              <a:t>(int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 int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int sum = 0;</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for (int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 0;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&lt;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sum +=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return sum;</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a:t>
            </a:r>
            <a:endParaRPr lang="en-US" dirty="0">
              <a:solidFill>
                <a:prstClr val="black"/>
              </a:solidFill>
              <a:latin typeface="Consolas" panose="020B0609020204030204" pitchFamily="49" charset="0"/>
              <a:cs typeface="Consolas" panose="020B0609020204030204" pitchFamily="49" charset="0"/>
            </a:endParaRPr>
          </a:p>
          <a:p>
            <a:pPr marL="0" indent="0">
              <a:spcBef>
                <a:spcPts val="0"/>
              </a:spcBef>
              <a:buNone/>
            </a:pPr>
            <a:endParaRPr lang="en-US" sz="2200" b="1" dirty="0">
              <a:solidFill>
                <a:srgbClr val="00B0F0"/>
              </a:solidFill>
              <a:latin typeface="Consolas" panose="020B0609020204030204" pitchFamily="49" charset="0"/>
              <a:cs typeface="Consolas" panose="020B0609020204030204" pitchFamily="49" charset="0"/>
            </a:endParaRPr>
          </a:p>
          <a:p>
            <a:pPr marL="0" indent="0">
              <a:spcBef>
                <a:spcPts val="0"/>
              </a:spcBef>
              <a:buNone/>
            </a:pPr>
            <a:r>
              <a:rPr lang="en-US" sz="2000" b="1" dirty="0">
                <a:solidFill>
                  <a:srgbClr val="00B0F0"/>
                </a:solidFill>
                <a:latin typeface="Consolas" panose="020B0609020204030204" pitchFamily="49" charset="0"/>
                <a:cs typeface="Consolas" panose="020B0609020204030204" pitchFamily="49" charset="0"/>
              </a:rPr>
              <a:t>0000000000401136 &lt;</a:t>
            </a:r>
            <a:r>
              <a:rPr lang="en-US" sz="2000" b="1" dirty="0" err="1">
                <a:solidFill>
                  <a:srgbClr val="00B0F0"/>
                </a:solidFill>
                <a:latin typeface="Consolas" panose="020B0609020204030204" pitchFamily="49" charset="0"/>
                <a:cs typeface="Consolas" panose="020B0609020204030204" pitchFamily="49" charset="0"/>
              </a:rPr>
              <a:t>sum_array</a:t>
            </a:r>
            <a:r>
              <a:rPr lang="en-US" sz="2000" b="1" dirty="0">
                <a:solidFill>
                  <a:srgbClr val="00B0F0"/>
                </a:solidFill>
                <a:latin typeface="Consolas" panose="020B0609020204030204" pitchFamily="49" charset="0"/>
                <a:cs typeface="Consolas" panose="020B0609020204030204" pitchFamily="49" charset="0"/>
              </a:rPr>
              <a:t>&gt;:</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401136 &lt;+0&gt;:  mov    $0x0,%eax</a:t>
            </a:r>
          </a:p>
          <a:p>
            <a:pPr marL="0" indent="0">
              <a:spcBef>
                <a:spcPts val="0"/>
              </a:spcBef>
              <a:buNone/>
            </a:pPr>
            <a:r>
              <a:rPr lang="en-US" sz="2000" dirty="0">
                <a:latin typeface="Consolas" panose="020B0609020204030204" pitchFamily="49" charset="0"/>
                <a:cs typeface="Consolas" panose="020B0609020204030204" pitchFamily="49" charset="0"/>
              </a:rPr>
              <a:t>  40113b &lt;+5&gt;:  mov    $0x0,%edx</a:t>
            </a:r>
          </a:p>
          <a:p>
            <a:pPr marL="0" indent="0">
              <a:spcBef>
                <a:spcPts val="0"/>
              </a:spcBef>
              <a:buNone/>
            </a:pPr>
            <a:r>
              <a:rPr lang="en-US" sz="2000" dirty="0">
                <a:latin typeface="Consolas" panose="020B0609020204030204" pitchFamily="49" charset="0"/>
                <a:cs typeface="Consolas" panose="020B0609020204030204" pitchFamily="49" charset="0"/>
              </a:rPr>
              <a:t>  401140 &lt;+10&gt;: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esi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401142 &lt;+12&gt;: </a:t>
            </a:r>
            <a:r>
              <a:rPr lang="en-US" sz="2000" dirty="0" err="1">
                <a:latin typeface="Consolas" panose="020B0609020204030204" pitchFamily="49" charset="0"/>
                <a:cs typeface="Consolas" panose="020B0609020204030204" pitchFamily="49" charset="0"/>
              </a:rPr>
              <a:t>jge</a:t>
            </a:r>
            <a:r>
              <a:rPr lang="en-US" sz="2000" dirty="0">
                <a:latin typeface="Consolas" panose="020B0609020204030204" pitchFamily="49" charset="0"/>
                <a:cs typeface="Consolas" panose="020B0609020204030204" pitchFamily="49" charset="0"/>
              </a:rPr>
              <a:t>    0x40114f &lt;sum_array+25&gt;</a:t>
            </a:r>
          </a:p>
          <a:p>
            <a:pPr marL="0" indent="0">
              <a:spcBef>
                <a:spcPts val="0"/>
              </a:spcBef>
              <a:buNone/>
            </a:pPr>
            <a:r>
              <a:rPr lang="en-US" sz="2000" dirty="0">
                <a:latin typeface="Consolas" panose="020B0609020204030204" pitchFamily="49" charset="0"/>
                <a:cs typeface="Consolas" panose="020B0609020204030204" pitchFamily="49" charset="0"/>
              </a:rPr>
              <a:t>  401144 &lt;+14&gt;: </a:t>
            </a:r>
            <a:r>
              <a:rPr lang="en-US" sz="2000" dirty="0" err="1">
                <a:latin typeface="Consolas" panose="020B0609020204030204" pitchFamily="49" charset="0"/>
                <a:cs typeface="Consolas" panose="020B0609020204030204" pitchFamily="49" charset="0"/>
              </a:rPr>
              <a:t>movslq</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eax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401147 &lt;+17&gt;: add    (%rdi,%rcx,4),%</a:t>
            </a:r>
            <a:r>
              <a:rPr lang="en-US" sz="2000" dirty="0" err="1">
                <a:latin typeface="Consolas" panose="020B0609020204030204" pitchFamily="49" charset="0"/>
                <a:cs typeface="Consolas" panose="020B0609020204030204" pitchFamily="49" charset="0"/>
              </a:rPr>
              <a:t>edx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40114a &lt;+20&gt;: add    $0x1,%eax</a:t>
            </a:r>
          </a:p>
          <a:p>
            <a:pPr marL="0" indent="0">
              <a:spcBef>
                <a:spcPts val="0"/>
              </a:spcBef>
              <a:buNone/>
            </a:pPr>
            <a:r>
              <a:rPr lang="en-US" sz="2000" dirty="0">
                <a:latin typeface="Consolas" panose="020B0609020204030204" pitchFamily="49" charset="0"/>
                <a:cs typeface="Consolas" panose="020B0609020204030204" pitchFamily="49" charset="0"/>
              </a:rPr>
              <a:t>  40114d &lt;+23&gt;: </a:t>
            </a:r>
            <a:r>
              <a:rPr lang="en-US" sz="2000" dirty="0" err="1">
                <a:latin typeface="Consolas" panose="020B0609020204030204" pitchFamily="49" charset="0"/>
                <a:cs typeface="Consolas" panose="020B0609020204030204" pitchFamily="49" charset="0"/>
              </a:rPr>
              <a:t>jmp</a:t>
            </a:r>
            <a:r>
              <a:rPr lang="en-US" sz="2000" dirty="0">
                <a:latin typeface="Consolas" panose="020B0609020204030204" pitchFamily="49" charset="0"/>
                <a:cs typeface="Consolas" panose="020B0609020204030204" pitchFamily="49" charset="0"/>
              </a:rPr>
              <a:t>    0x401140 &lt;sum_array+10&gt;</a:t>
            </a:r>
          </a:p>
          <a:p>
            <a:pPr marL="0" indent="0">
              <a:spcBef>
                <a:spcPts val="0"/>
              </a:spcBef>
              <a:buNone/>
            </a:pPr>
            <a:r>
              <a:rPr lang="en-US" sz="2000" dirty="0">
                <a:latin typeface="Consolas" panose="020B0609020204030204" pitchFamily="49" charset="0"/>
                <a:cs typeface="Consolas" panose="020B0609020204030204" pitchFamily="49" charset="0"/>
              </a:rPr>
              <a:t>  40114f &lt;+25&gt;: mov    %</a:t>
            </a:r>
            <a:r>
              <a:rPr lang="en-US" sz="2000" dirty="0" err="1">
                <a:latin typeface="Consolas" panose="020B0609020204030204" pitchFamily="49" charset="0"/>
                <a:cs typeface="Consolas" panose="020B0609020204030204" pitchFamily="49" charset="0"/>
              </a:rPr>
              <a:t>edx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401151 &lt;+27&gt;: </a:t>
            </a:r>
            <a:r>
              <a:rPr lang="en-US" sz="2000" dirty="0" err="1">
                <a:latin typeface="Consolas" panose="020B0609020204030204" pitchFamily="49" charset="0"/>
                <a:cs typeface="Consolas" panose="020B0609020204030204" pitchFamily="49" charset="0"/>
              </a:rPr>
              <a:t>retq</a:t>
            </a:r>
            <a:endParaRPr lang="en-US" sz="2000" dirty="0">
              <a:latin typeface="Consolas" panose="020B0609020204030204" pitchFamily="49" charset="0"/>
              <a:cs typeface="Consolas" panose="020B0609020204030204" pitchFamily="49" charset="0"/>
            </a:endParaRPr>
          </a:p>
        </p:txBody>
      </p:sp>
      <p:cxnSp>
        <p:nvCxnSpPr>
          <p:cNvPr id="6" name="Straight Connector 5">
            <a:extLst>
              <a:ext uri="{FF2B5EF4-FFF2-40B4-BE49-F238E27FC236}">
                <a16:creationId xmlns:a16="http://schemas.microsoft.com/office/drawing/2014/main" id="{FDBAF4DF-13A9-134B-A8AF-880ED550BA1B}"/>
              </a:ext>
            </a:extLst>
          </p:cNvPr>
          <p:cNvCxnSpPr>
            <a:cxnSpLocks/>
          </p:cNvCxnSpPr>
          <p:nvPr/>
        </p:nvCxnSpPr>
        <p:spPr>
          <a:xfrm>
            <a:off x="152400" y="3581400"/>
            <a:ext cx="67056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39F0F2A-95F7-FA45-9DB8-1FB92D48FDF1}"/>
              </a:ext>
            </a:extLst>
          </p:cNvPr>
          <p:cNvSpPr/>
          <p:nvPr/>
        </p:nvSpPr>
        <p:spPr>
          <a:xfrm>
            <a:off x="6400800" y="1295402"/>
            <a:ext cx="5562600" cy="1600198"/>
          </a:xfrm>
          <a:prstGeom prst="rect">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dirty="0">
                <a:solidFill>
                  <a:schemeClr val="tx1"/>
                </a:solidFill>
              </a:rPr>
              <a:t>We’re done with all our assembly lectures!  Now we can fully understand what’s going on in the assembly below, including how someone would call </a:t>
            </a:r>
            <a:r>
              <a:rPr lang="en-US" sz="2000" b="1" dirty="0" err="1">
                <a:solidFill>
                  <a:schemeClr val="tx1"/>
                </a:solidFill>
              </a:rPr>
              <a:t>sum_array</a:t>
            </a:r>
            <a:r>
              <a:rPr lang="en-US" sz="2000" dirty="0">
                <a:solidFill>
                  <a:schemeClr val="tx1"/>
                </a:solidFill>
              </a:rPr>
              <a:t> in assembly and what the </a:t>
            </a:r>
            <a:r>
              <a:rPr lang="en-US" sz="2000" b="1" dirty="0">
                <a:solidFill>
                  <a:schemeClr val="tx1"/>
                </a:solidFill>
              </a:rPr>
              <a:t>ret</a:t>
            </a:r>
            <a:r>
              <a:rPr lang="en-US" sz="2000" dirty="0">
                <a:solidFill>
                  <a:schemeClr val="tx1"/>
                </a:solidFill>
              </a:rPr>
              <a:t> instruction does.</a:t>
            </a:r>
          </a:p>
        </p:txBody>
      </p:sp>
    </p:spTree>
    <p:extLst>
      <p:ext uri="{BB962C8B-B14F-4D97-AF65-F5344CB8AC3E}">
        <p14:creationId xmlns:p14="http://schemas.microsoft.com/office/powerpoint/2010/main" val="344002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dissolve">
                                      <p:cBhvr>
                                        <p:cTn id="7" dur="500"/>
                                        <p:tgtEl>
                                          <p:spTgt spid="7">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dissolve">
                                      <p:cBhvr>
                                        <p:cTn id="10"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animBg="1"/>
    </p:bld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15810</TotalTime>
  <Words>6851</Words>
  <Application>Microsoft Macintosh PowerPoint</Application>
  <PresentationFormat>Widescreen</PresentationFormat>
  <Paragraphs>1255</Paragraphs>
  <Slides>57</Slides>
  <Notes>14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57</vt:i4>
      </vt:variant>
    </vt:vector>
  </HeadingPairs>
  <TitlesOfParts>
    <vt:vector size="67" baseType="lpstr">
      <vt:lpstr>Andale Mono</vt:lpstr>
      <vt:lpstr>Arial</vt:lpstr>
      <vt:lpstr>Calibri</vt:lpstr>
      <vt:lpstr>Consolas</vt:lpstr>
      <vt:lpstr>Courier New</vt:lpstr>
      <vt:lpstr>Source Code Pro</vt:lpstr>
      <vt:lpstr>Source Sans 3</vt:lpstr>
      <vt:lpstr>Tahoma</vt:lpstr>
      <vt:lpstr>Verdana</vt:lpstr>
      <vt:lpstr>Default Design</vt:lpstr>
      <vt:lpstr>CS107 Lecture 19 Assembly: Function Call</vt:lpstr>
      <vt:lpstr>Calling Functions In Assembly</vt:lpstr>
      <vt:lpstr>Tracking %rsp</vt:lpstr>
      <vt:lpstr>Tracking %rsp</vt:lpstr>
      <vt:lpstr>Tracking %rsp</vt:lpstr>
      <vt:lpstr>Tracking %rsp</vt:lpstr>
      <vt:lpstr>Tracking %rsp</vt:lpstr>
      <vt:lpstr>Understanding push and pop</vt:lpstr>
      <vt:lpstr>Understanding push and pop</vt:lpstr>
      <vt:lpstr>Understanding push and pop</vt:lpstr>
      <vt:lpstr>Understanding push and pop</vt:lpstr>
      <vt:lpstr>Understanding push and pop</vt:lpstr>
      <vt:lpstr>Understanding push and pop</vt:lpstr>
      <vt:lpstr>push and pop Etude</vt:lpstr>
      <vt:lpstr>Calling Functions In Assembly</vt:lpstr>
      <vt:lpstr>Remembering Where We Left Off</vt:lpstr>
      <vt:lpstr>Remembering Where We Left Off</vt:lpstr>
      <vt:lpstr>Remembering Where We Left Off</vt:lpstr>
      <vt:lpstr>Remembering Where We Left Off</vt:lpstr>
      <vt:lpstr>Remembering Where We Left Off</vt:lpstr>
      <vt:lpstr>Call And Return</vt:lpstr>
      <vt:lpstr>Registers</vt:lpstr>
      <vt:lpstr>Registers</vt:lpstr>
      <vt:lpstr>Function Pointers</vt:lpstr>
      <vt:lpstr>Parameters and Return</vt:lpstr>
      <vt:lpstr>Local Storage</vt:lpstr>
      <vt:lpstr>Local Storage</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Register Restrictions</vt:lpstr>
      <vt:lpstr>Caller/Callee</vt:lpstr>
      <vt:lpstr>Register Restrictions</vt:lpstr>
      <vt:lpstr>Caller-Owned Registers</vt:lpstr>
      <vt:lpstr>Caller-Owned Registers</vt:lpstr>
      <vt:lpstr>Callee-Owned Registers</vt:lpstr>
      <vt:lpstr>Callee-Owned Registers</vt:lpstr>
      <vt:lpstr>A Day In the Life of function1</vt:lpstr>
      <vt:lpstr>Example: Recursion</vt:lpstr>
      <vt:lpstr>Our First Assembly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1845</cp:revision>
  <cp:lastPrinted>2019-05-20T19:08:43Z</cp:lastPrinted>
  <dcterms:created xsi:type="dcterms:W3CDTF">2008-06-28T20:57:21Z</dcterms:created>
  <dcterms:modified xsi:type="dcterms:W3CDTF">2026-02-20T22:15:18Z</dcterms:modified>
</cp:coreProperties>
</file>