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notesMasterIdLst>
    <p:notesMasterId r:id="rId31"/>
  </p:notesMasterIdLst>
  <p:handoutMasterIdLst>
    <p:handoutMasterId r:id="rId32"/>
  </p:handoutMasterIdLst>
  <p:sldIdLst>
    <p:sldId id="256" r:id="rId2"/>
    <p:sldId id="489" r:id="rId3"/>
    <p:sldId id="517" r:id="rId4"/>
    <p:sldId id="491" r:id="rId5"/>
    <p:sldId id="513" r:id="rId6"/>
    <p:sldId id="514" r:id="rId7"/>
    <p:sldId id="515" r:id="rId8"/>
    <p:sldId id="281" r:id="rId9"/>
    <p:sldId id="433" r:id="rId10"/>
    <p:sldId id="289" r:id="rId11"/>
    <p:sldId id="516" r:id="rId12"/>
    <p:sldId id="290" r:id="rId13"/>
    <p:sldId id="498" r:id="rId14"/>
    <p:sldId id="499" r:id="rId15"/>
    <p:sldId id="294" r:id="rId16"/>
    <p:sldId id="500" r:id="rId17"/>
    <p:sldId id="501" r:id="rId18"/>
    <p:sldId id="297" r:id="rId19"/>
    <p:sldId id="502" r:id="rId20"/>
    <p:sldId id="503" r:id="rId21"/>
    <p:sldId id="301" r:id="rId22"/>
    <p:sldId id="300" r:id="rId23"/>
    <p:sldId id="504" r:id="rId24"/>
    <p:sldId id="505" r:id="rId25"/>
    <p:sldId id="507" r:id="rId26"/>
    <p:sldId id="434" r:id="rId27"/>
    <p:sldId id="508" r:id="rId28"/>
    <p:sldId id="511" r:id="rId29"/>
    <p:sldId id="317" r:id="rId30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000"/>
    <a:srgbClr val="FF9300"/>
    <a:srgbClr val="DDDDDD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1" autoAdjust="0"/>
    <p:restoredTop sz="82122" autoAdjust="0"/>
  </p:normalViewPr>
  <p:slideViewPr>
    <p:cSldViewPr>
      <p:cViewPr>
        <p:scale>
          <a:sx n="98" d="100"/>
          <a:sy n="98" d="100"/>
        </p:scale>
        <p:origin x="296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Make sure poll is working</a:t>
            </a:r>
          </a:p>
          <a:p>
            <a:pPr marL="228600" indent="-228600">
              <a:buAutoNum type="arabicPeriod"/>
            </a:pPr>
            <a:r>
              <a:rPr lang="en-US" dirty="0"/>
              <a:t>Make sure </a:t>
            </a:r>
            <a:r>
              <a:rPr lang="en-US" dirty="0" err="1"/>
              <a:t>wifi</a:t>
            </a:r>
            <a:r>
              <a:rPr lang="en-US" dirty="0"/>
              <a:t> connected</a:t>
            </a:r>
          </a:p>
          <a:p>
            <a:pPr marL="228600" indent="-228600">
              <a:buAutoNum type="arabicPeriod"/>
            </a:pPr>
            <a:r>
              <a:rPr lang="en-US" dirty="0"/>
              <a:t>Make sure Desktop folder is set up for terminal demo</a:t>
            </a:r>
          </a:p>
          <a:p>
            <a:pPr marL="228600" indent="-228600">
              <a:buAutoNum type="arabicPeriod"/>
            </a:pPr>
            <a:r>
              <a:rPr lang="en-US" dirty="0"/>
              <a:t>Make sure myth home </a:t>
            </a:r>
            <a:r>
              <a:rPr lang="en-US" dirty="0" err="1"/>
              <a:t>dir</a:t>
            </a:r>
            <a:r>
              <a:rPr lang="en-US" dirty="0"/>
              <a:t> is ok to ls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51024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32293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How are you doing? (This is an open ended question, answer however you like!)</a:t>
            </a:r>
          </a:p>
          <a:p>
            <a:r>
              <a:rPr lang="en-US"/>
              <a:t>https://www.polleverywhere.com/free_text_polls/DBAkHCJpcoYqBdA3iczqj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56879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90939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00863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96855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47728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82409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32112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documented in next slide!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2464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41566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goal to only code in C? No – one more tool in your toolbox</a:t>
            </a:r>
          </a:p>
          <a:p>
            <a:r>
              <a:rPr lang="en-US" dirty="0"/>
              <a:t>Right </a:t>
            </a:r>
            <a:r>
              <a:rPr lang="en-US"/>
              <a:t>language for the situation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459211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Manipulations that are easy in C, harder elsewhere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9150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9069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89502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11220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34487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41775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provided to the program when it is run on command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98240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\n</a:t>
            </a:r>
          </a:p>
          <a:p>
            <a:r>
              <a:rPr lang="en-US" dirty="0" err="1"/>
              <a:t>stdio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9339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motivate more by showing multiline print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849221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08249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82359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762683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608888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971483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946507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67901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56544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15270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007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0104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96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5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872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127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2186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94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560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3273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38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ollev.stanford.ed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cs107.stanford.edu/resources/getting-started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obe.com/tiobe-index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cs107.stanford.edu/resources/getting-started.html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adget.com/2015/05/01/boeing-787-dreamliner-software-bug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vd.nist.gov/vuln/detail/CVE-2019-3857" TargetMode="External"/><Relationship Id="rId5" Type="http://schemas.openxmlformats.org/officeDocument/2006/relationships/hyperlink" Target="https://computer.howstuffworks.com/question75.htm" TargetMode="External"/><Relationship Id="rId4" Type="http://schemas.openxmlformats.org/officeDocument/2006/relationships/hyperlink" Target="https://arstechnica.com/uncategorized/2004/12/4490-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Lecture 2</a:t>
            </a:r>
            <a:br>
              <a:rPr lang="en-US" dirty="0"/>
            </a:br>
            <a:r>
              <a:rPr lang="en-US" sz="3400" dirty="0"/>
              <a:t>Unix and 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89B5AC-9D10-0FB7-7229-B7F7BEFB226B}"/>
              </a:ext>
            </a:extLst>
          </p:cNvPr>
          <p:cNvSpPr txBox="1">
            <a:spLocks/>
          </p:cNvSpPr>
          <p:nvPr/>
        </p:nvSpPr>
        <p:spPr bwMode="auto">
          <a:xfrm>
            <a:off x="2895600" y="5410200"/>
            <a:ext cx="640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b="1" i="1" dirty="0"/>
              <a:t>While you’re waiting – get set up with </a:t>
            </a:r>
            <a:r>
              <a:rPr lang="en-US" sz="2000" b="1" i="1" dirty="0" err="1"/>
              <a:t>PollEverywhere</a:t>
            </a:r>
            <a:r>
              <a:rPr lang="en-US" sz="2000" b="1" i="1" dirty="0"/>
              <a:t>!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b="1" i="1" dirty="0"/>
              <a:t>Visit </a:t>
            </a:r>
            <a:r>
              <a:rPr lang="en-US" sz="2000" b="1" i="1" dirty="0" err="1"/>
              <a:t>pollev.stanford.edu</a:t>
            </a:r>
            <a:r>
              <a:rPr lang="en-US" sz="2000" b="1" i="1" dirty="0"/>
              <a:t> to set up your account.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A79DB-8B7D-5BC0-83BA-FAA47988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PollEverywhere</a:t>
            </a:r>
            <a:r>
              <a:rPr lang="en-US" dirty="0"/>
              <a:t> Trial Run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3E1BC-6EED-A1DC-F26C-3F6B14621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11811000" cy="5562600"/>
          </a:xfrm>
        </p:spPr>
        <p:txBody>
          <a:bodyPr/>
          <a:lstStyle/>
          <a:p>
            <a:r>
              <a:rPr lang="en-US" sz="2600" dirty="0"/>
              <a:t>Not counted for attendance (that starts next lecture), just a chance to try it out</a:t>
            </a:r>
          </a:p>
          <a:p>
            <a:r>
              <a:rPr lang="en-US" sz="2600" dirty="0"/>
              <a:t>Visit </a:t>
            </a:r>
            <a:r>
              <a:rPr lang="en-US" sz="2600" dirty="0">
                <a:hlinkClick r:id="rId3"/>
              </a:rPr>
              <a:t>pollev.stanford.edu </a:t>
            </a:r>
            <a:r>
              <a:rPr lang="en-US" sz="2600" dirty="0"/>
              <a:t>on any device (or use the </a:t>
            </a:r>
            <a:r>
              <a:rPr lang="en-US" sz="2600" dirty="0" err="1"/>
              <a:t>PollEverywhere</a:t>
            </a:r>
            <a:r>
              <a:rPr lang="en-US" sz="2600" dirty="0"/>
              <a:t> app) to log in; use your </a:t>
            </a:r>
            <a:r>
              <a:rPr lang="en-US" sz="2600" b="1" dirty="0"/>
              <a:t>@</a:t>
            </a:r>
            <a:r>
              <a:rPr lang="en-US" sz="2600" b="1" dirty="0" err="1"/>
              <a:t>stanford.edu</a:t>
            </a:r>
            <a:r>
              <a:rPr lang="en-US" sz="2600" b="1" dirty="0"/>
              <a:t> email – NOT your personal email!</a:t>
            </a:r>
          </a:p>
          <a:p>
            <a:r>
              <a:rPr lang="en-US" sz="2600" dirty="0"/>
              <a:t>Responses not anonymized, but only viewed in aggregate – you must be present in the lecture room to receive credit.  Grades are posted on Canvas.</a:t>
            </a:r>
          </a:p>
          <a:p>
            <a:r>
              <a:rPr lang="en-US" sz="2600" dirty="0"/>
              <a:t>Polls will prompt for location check-in; </a:t>
            </a:r>
            <a:r>
              <a:rPr lang="en-US" sz="2600" b="1" dirty="0"/>
              <a:t>make sure you have a confirmed location check-in (banner at top of page) prior</a:t>
            </a:r>
            <a:r>
              <a:rPr lang="en-US" sz="2600" dirty="0"/>
              <a:t> to inputting response.</a:t>
            </a:r>
          </a:p>
          <a:p>
            <a:r>
              <a:rPr lang="en-US" sz="2600" dirty="0"/>
              <a:t>For any issues, come see Diego (Lecture Credit TA) after lecture.  We will also display a list at the end of each lecture of anyone with a response but no location check-in; come talk to Diego to get it resolved.  We must resolve any poll issues after that class to ensure you receive credit. </a:t>
            </a:r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834529-9668-1147-57A5-6772FBA5CA05}"/>
              </a:ext>
            </a:extLst>
          </p:cNvPr>
          <p:cNvGrpSpPr/>
          <p:nvPr/>
        </p:nvGrpSpPr>
        <p:grpSpPr>
          <a:xfrm>
            <a:off x="3901041" y="5616388"/>
            <a:ext cx="4389917" cy="1101379"/>
            <a:chOff x="6218716" y="5480455"/>
            <a:chExt cx="4389917" cy="110137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DD10732-6F99-E24E-333C-BF65D2EECE70}"/>
                </a:ext>
              </a:extLst>
            </p:cNvPr>
            <p:cNvSpPr txBox="1"/>
            <p:nvPr/>
          </p:nvSpPr>
          <p:spPr>
            <a:xfrm>
              <a:off x="6218716" y="5504616"/>
              <a:ext cx="4375463" cy="10772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  <a:effectLst>
              <a:outerShdw blurRad="355600" dist="76200" dir="30600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b="1" dirty="0"/>
                <a:t>Try it out! </a:t>
              </a:r>
            </a:p>
            <a:p>
              <a:pPr algn="l"/>
              <a:r>
                <a:rPr lang="en-US" sz="3200" dirty="0" err="1"/>
                <a:t>pollev.com</a:t>
              </a:r>
              <a:r>
                <a:rPr lang="en-US" sz="3200" dirty="0"/>
                <a:t>/cs107 </a:t>
              </a:r>
            </a:p>
          </p:txBody>
        </p:sp>
        <p:pic>
          <p:nvPicPr>
            <p:cNvPr id="10" name="Picture 9" descr="QR code for pollev.com/cs107">
              <a:extLst>
                <a:ext uri="{FF2B5EF4-FFF2-40B4-BE49-F238E27FC236}">
                  <a16:creationId xmlns:a16="http://schemas.microsoft.com/office/drawing/2014/main" id="{2C411494-18EA-96EA-44BC-FC3E26D87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25000" y="5480455"/>
              <a:ext cx="1083633" cy="10948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266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AF5CF-8DD4-DB7E-4065-5387A92915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E787BE-9483-7B50-46B5-56866BBB33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free_text_polls/DBAkHCJpcoYqBdA3iczqj">
            <a:extLst>
              <a:ext uri="{FF2B5EF4-FFF2-40B4-BE49-F238E27FC236}">
                <a16:creationId xmlns:a16="http://schemas.microsoft.com/office/drawing/2014/main" id="{8B4BB01D-1654-78E2-E0D4-E4D3522D189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18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32F34B-EB70-572A-7C21-B1496DF06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53BD2-F796-D96F-0859-C4B18F567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 to input your lab preferences through 11:59PM PDT Thurs!  Link is on the course website (under “Labs”).</a:t>
            </a:r>
          </a:p>
          <a:p>
            <a:r>
              <a:rPr lang="en-US" dirty="0"/>
              <a:t>Helper Hours scheduled and starting this week!</a:t>
            </a:r>
          </a:p>
          <a:p>
            <a:r>
              <a:rPr lang="en-US" dirty="0"/>
              <a:t>assign0 released, due Mon 11:59PM PDT</a:t>
            </a:r>
          </a:p>
          <a:p>
            <a:r>
              <a:rPr lang="en-US" dirty="0"/>
              <a:t>Make sure to submit our OAE accommodations form or our exam information form on the course homepage if applicable!</a:t>
            </a:r>
          </a:p>
        </p:txBody>
      </p:sp>
    </p:spTree>
    <p:extLst>
      <p:ext uri="{BB962C8B-B14F-4D97-AF65-F5344CB8AC3E}">
        <p14:creationId xmlns:p14="http://schemas.microsoft.com/office/powerpoint/2010/main" val="235793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to navigate a computer and edit/run programs using the terminal</a:t>
            </a:r>
          </a:p>
          <a:p>
            <a:r>
              <a:rPr lang="en-US" dirty="0"/>
              <a:t>Understand the differences between C and other languages and how to write C programs</a:t>
            </a:r>
          </a:p>
        </p:txBody>
      </p:sp>
    </p:spTree>
    <p:extLst>
      <p:ext uri="{BB962C8B-B14F-4D97-AF65-F5344CB8AC3E}">
        <p14:creationId xmlns:p14="http://schemas.microsoft.com/office/powerpoint/2010/main" val="799275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88750" algn="r"/>
              </a:tabLst>
            </a:pPr>
            <a:r>
              <a:rPr lang="en-US" dirty="0"/>
              <a:t>Unix and the Command Line</a:t>
            </a:r>
          </a:p>
          <a:p>
            <a:pPr>
              <a:tabLst>
                <a:tab pos="11588750" algn="r"/>
              </a:tabLst>
            </a:pPr>
            <a:r>
              <a:rPr lang="en-US" dirty="0"/>
              <a:t>Getting Started With C</a:t>
            </a:r>
          </a:p>
          <a:p>
            <a:pPr marL="0" indent="0">
              <a:buNone/>
              <a:tabLst>
                <a:tab pos="11588750" algn="r"/>
              </a:tabLst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9907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88750" algn="r"/>
              </a:tabLst>
            </a:pPr>
            <a:r>
              <a:rPr lang="en-US" b="1" dirty="0"/>
              <a:t>Unix and the Command Line</a:t>
            </a:r>
          </a:p>
          <a:p>
            <a:pPr>
              <a:tabLst>
                <a:tab pos="1158875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Getting Started With C	</a:t>
            </a:r>
          </a:p>
        </p:txBody>
      </p:sp>
    </p:spTree>
    <p:extLst>
      <p:ext uri="{BB962C8B-B14F-4D97-AF65-F5344CB8AC3E}">
        <p14:creationId xmlns:p14="http://schemas.microsoft.com/office/powerpoint/2010/main" val="3965484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2A83-6CEF-334D-9F1F-DB8B016B7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Command Line?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E2FB8-EEC4-6644-B13B-F221D4307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command-line</a:t>
            </a:r>
            <a:r>
              <a:rPr lang="en-US" dirty="0"/>
              <a:t> is a text-based interface (i.e., </a:t>
            </a:r>
            <a:r>
              <a:rPr lang="en-US" b="1" dirty="0"/>
              <a:t>terminal </a:t>
            </a:r>
            <a:r>
              <a:rPr lang="en-US" dirty="0"/>
              <a:t>interface) to navigate a computer, instead of a Graphical User Interface (GUI).</a:t>
            </a:r>
          </a:p>
        </p:txBody>
      </p:sp>
      <p:pic>
        <p:nvPicPr>
          <p:cNvPr id="5" name="Picture 4" descr="A graphical user interface displaying files on a computer.  It is displaying the contents of a folder called &quot;lectures&quot; with lecture documents in it, but is displaying it using a visual icons and a graphical interface.">
            <a:extLst>
              <a:ext uri="{FF2B5EF4-FFF2-40B4-BE49-F238E27FC236}">
                <a16:creationId xmlns:a16="http://schemas.microsoft.com/office/drawing/2014/main" id="{EE15B869-958D-E94D-81AB-13BC87D42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362200"/>
            <a:ext cx="6009510" cy="3733800"/>
          </a:xfrm>
          <a:prstGeom prst="rect">
            <a:avLst/>
          </a:prstGeom>
        </p:spPr>
      </p:pic>
      <p:pic>
        <p:nvPicPr>
          <p:cNvPr id="9" name="Picture 8" descr="A command line user interface displaying files on a computer.  It is displaying the contents of a folder called &quot;lectures&quot; with lecture documents in it, but is displaying it using a text based interface.">
            <a:extLst>
              <a:ext uri="{FF2B5EF4-FFF2-40B4-BE49-F238E27FC236}">
                <a16:creationId xmlns:a16="http://schemas.microsoft.com/office/drawing/2014/main" id="{3BC3D833-7511-B448-A57B-9AB29EBA0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2206577"/>
            <a:ext cx="5791200" cy="40450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694469-A301-3841-9D82-12A7ADE12091}"/>
              </a:ext>
            </a:extLst>
          </p:cNvPr>
          <p:cNvSpPr txBox="1"/>
          <p:nvPr/>
        </p:nvSpPr>
        <p:spPr>
          <a:xfrm>
            <a:off x="1819624" y="6088445"/>
            <a:ext cx="2685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Graphical User Interface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E8C8D5-96ED-1D4E-96D2-C5DDD9AF2FA0}"/>
              </a:ext>
            </a:extLst>
          </p:cNvPr>
          <p:cNvSpPr txBox="1"/>
          <p:nvPr/>
        </p:nvSpPr>
        <p:spPr>
          <a:xfrm>
            <a:off x="7936689" y="6088445"/>
            <a:ext cx="2262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Text-based interface</a:t>
            </a:r>
          </a:p>
        </p:txBody>
      </p:sp>
    </p:spTree>
    <p:extLst>
      <p:ext uri="{BB962C8B-B14F-4D97-AF65-F5344CB8AC3E}">
        <p14:creationId xmlns:p14="http://schemas.microsoft.com/office/powerpoint/2010/main" val="532025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0645-217B-B545-B4DB-B0E8D2B0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Commands To 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8C2B0-7297-4F42-8297-DD96D10EF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cd</a:t>
            </a:r>
            <a:r>
              <a:rPr lang="en-US" dirty="0"/>
              <a:t> – change directories (..) </a:t>
            </a:r>
          </a:p>
          <a:p>
            <a:r>
              <a:rPr lang="en-US" b="1" dirty="0"/>
              <a:t>ls</a:t>
            </a:r>
            <a:r>
              <a:rPr lang="en-US" dirty="0"/>
              <a:t> – list directory contents</a:t>
            </a:r>
            <a:endParaRPr lang="en-US" b="1" dirty="0"/>
          </a:p>
          <a:p>
            <a:r>
              <a:rPr lang="en-US" b="1" dirty="0" err="1"/>
              <a:t>mkdir</a:t>
            </a:r>
            <a:r>
              <a:rPr lang="en-US" dirty="0"/>
              <a:t> – make directory</a:t>
            </a:r>
          </a:p>
          <a:p>
            <a:r>
              <a:rPr lang="en-US" b="1" dirty="0"/>
              <a:t>emacs</a:t>
            </a:r>
            <a:r>
              <a:rPr lang="en-US" dirty="0"/>
              <a:t> – open text editor</a:t>
            </a:r>
          </a:p>
          <a:p>
            <a:r>
              <a:rPr lang="en-US" b="1" dirty="0" err="1"/>
              <a:t>rm</a:t>
            </a:r>
            <a:r>
              <a:rPr lang="en-US" dirty="0"/>
              <a:t> – remove file or folder</a:t>
            </a:r>
          </a:p>
          <a:p>
            <a:r>
              <a:rPr lang="en-US" b="1" dirty="0"/>
              <a:t>man</a:t>
            </a:r>
            <a:r>
              <a:rPr lang="en-US" dirty="0"/>
              <a:t> – view manual pages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747EC-5EA0-684D-A9A3-088B2F2EFB5A}"/>
              </a:ext>
            </a:extLst>
          </p:cNvPr>
          <p:cNvSpPr txBox="1"/>
          <p:nvPr/>
        </p:nvSpPr>
        <p:spPr>
          <a:xfrm>
            <a:off x="7315200" y="4609376"/>
            <a:ext cx="4570468" cy="1421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See the course website for more commands and a complete reference.</a:t>
            </a:r>
          </a:p>
        </p:txBody>
      </p:sp>
    </p:spTree>
    <p:extLst>
      <p:ext uri="{BB962C8B-B14F-4D97-AF65-F5344CB8AC3E}">
        <p14:creationId xmlns:p14="http://schemas.microsoft.com/office/powerpoint/2010/main" val="227342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2E77A5-EDA8-6841-8D8B-141154FF1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Using Unix and the Command Line</a:t>
            </a:r>
          </a:p>
        </p:txBody>
      </p:sp>
      <p:pic>
        <p:nvPicPr>
          <p:cNvPr id="7" name="Image">
            <a:extLst>
              <a:ext uri="{FF2B5EF4-FFF2-40B4-BE49-F238E27FC236}">
                <a16:creationId xmlns:a16="http://schemas.microsoft.com/office/drawing/2014/main" id="{8DB01688-24D5-CF45-A991-E7DA29878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328" y="4589467"/>
            <a:ext cx="1127632" cy="112763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BE42C7-9A2E-C74D-81FC-C25F57B84956}"/>
              </a:ext>
            </a:extLst>
          </p:cNvPr>
          <p:cNvSpPr txBox="1"/>
          <p:nvPr/>
        </p:nvSpPr>
        <p:spPr>
          <a:xfrm>
            <a:off x="1821879" y="5750436"/>
            <a:ext cx="85625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Get up and running with our guide: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http://cs107.stanford.edu/resources/getting-started.html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145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1588750" algn="r"/>
              </a:tabLst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Unix and the Command Line</a:t>
            </a:r>
          </a:p>
          <a:p>
            <a:pPr>
              <a:tabLst>
                <a:tab pos="11588750" algn="r"/>
              </a:tabLst>
            </a:pPr>
            <a:r>
              <a:rPr lang="en-US" b="1" dirty="0"/>
              <a:t>Getting Started </a:t>
            </a:r>
            <a:r>
              <a:rPr lang="en-US" b="1"/>
              <a:t>With C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64423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81F817-6936-224C-B39E-2266F35C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 Language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5A5E3C-72C6-6448-B86E-6DA8E8518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 </a:t>
            </a:r>
            <a:r>
              <a:rPr lang="en-US" dirty="0"/>
              <a:t>was created around 1970 to make writing Unix and Unix tools easier.</a:t>
            </a:r>
          </a:p>
          <a:p>
            <a:r>
              <a:rPr lang="en-US" dirty="0"/>
              <a:t>Part of the C/C++/Java family of languages (C++ and Java were created later)</a:t>
            </a:r>
          </a:p>
          <a:p>
            <a:r>
              <a:rPr lang="en-US" dirty="0"/>
              <a:t>Design principles:</a:t>
            </a:r>
          </a:p>
          <a:p>
            <a:pPr lvl="1"/>
            <a:r>
              <a:rPr lang="en-US" dirty="0"/>
              <a:t>Small, simple abstractions of hardware</a:t>
            </a:r>
          </a:p>
          <a:p>
            <a:pPr lvl="1"/>
            <a:r>
              <a:rPr lang="en-US" dirty="0"/>
              <a:t>Minimalist aesthetic</a:t>
            </a:r>
          </a:p>
          <a:p>
            <a:pPr lvl="1"/>
            <a:r>
              <a:rPr lang="en-US" dirty="0"/>
              <a:t>Prioritizes efficiency and minimalism over safety and high-level abstractions</a:t>
            </a:r>
          </a:p>
          <a:p>
            <a:r>
              <a:rPr lang="en-US" dirty="0"/>
              <a:t>Procedural (you write functions, no classes or methods) – vs. C++ or Python where you can write functions but also classes with methods</a:t>
            </a:r>
          </a:p>
          <a:p>
            <a:r>
              <a:rPr lang="en-US" dirty="0"/>
              <a:t>Doesn’t have all features you may know from other languages (e.g., no pass by reference, no classes and objects, no ADTs, no extensive libraries, weak compiler and almost no runtime checks – which can cause security vulnerabilities!)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3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7C3CD-6398-B24B-B4AF-1B971171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DDC6A-63A8-9F4B-A310-209809C5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41604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Many tools (and even other languages, like Python!) are built with C.</a:t>
            </a:r>
          </a:p>
          <a:p>
            <a:r>
              <a:rPr lang="en-US" dirty="0"/>
              <a:t>C is the language of choice for fast, highly efficient programs.</a:t>
            </a:r>
          </a:p>
          <a:p>
            <a:r>
              <a:rPr lang="en-US" dirty="0"/>
              <a:t>C is popular for systems programming (operating systems, networking, etc.)</a:t>
            </a:r>
          </a:p>
          <a:p>
            <a:r>
              <a:rPr lang="en-US" dirty="0"/>
              <a:t>C lets you work at a lower level to manipulate and understand the underlying system.</a:t>
            </a:r>
          </a:p>
        </p:txBody>
      </p:sp>
    </p:spTree>
    <p:extLst>
      <p:ext uri="{BB962C8B-B14F-4D97-AF65-F5344CB8AC3E}">
        <p14:creationId xmlns:p14="http://schemas.microsoft.com/office/powerpoint/2010/main" val="892501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B6282-FF0F-C740-83C7-17A2E6DFF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Language Popularity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22060E-0D01-3D4F-A2B4-5F6C917EA06F}"/>
              </a:ext>
            </a:extLst>
          </p:cNvPr>
          <p:cNvSpPr txBox="1"/>
          <p:nvPr/>
        </p:nvSpPr>
        <p:spPr>
          <a:xfrm>
            <a:off x="3810000" y="6256611"/>
            <a:ext cx="4856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hlinkClick r:id="rId3"/>
              </a:rPr>
              <a:t>https://www.tiobe.com/tiobe-index/</a:t>
            </a:r>
            <a:endParaRPr lang="en-US" sz="2400" dirty="0">
              <a:latin typeface="+mn-lt"/>
            </a:endParaRPr>
          </a:p>
        </p:txBody>
      </p:sp>
      <p:pic>
        <p:nvPicPr>
          <p:cNvPr id="7" name="Content Placeholder 6" descr="A graph showing the popularity of different programming languages over time from 2002 to 2026.  C is second most popular, underneath Python, with about half the popularity of python.">
            <a:extLst>
              <a:ext uri="{FF2B5EF4-FFF2-40B4-BE49-F238E27FC236}">
                <a16:creationId xmlns:a16="http://schemas.microsoft.com/office/drawing/2014/main" id="{A1072506-8D40-F615-AFCE-9CB7664565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2400" y="1883963"/>
            <a:ext cx="11811000" cy="4004474"/>
          </a:xfrm>
        </p:spPr>
      </p:pic>
    </p:spTree>
    <p:extLst>
      <p:ext uri="{BB962C8B-B14F-4D97-AF65-F5344CB8AC3E}">
        <p14:creationId xmlns:p14="http://schemas.microsoft.com/office/powerpoint/2010/main" val="1470029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74301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95BCCB-22E5-494C-A83D-4FA47C86725A}"/>
              </a:ext>
            </a:extLst>
          </p:cNvPr>
          <p:cNvSpPr txBox="1"/>
          <p:nvPr/>
        </p:nvSpPr>
        <p:spPr>
          <a:xfrm>
            <a:off x="7010400" y="5153025"/>
            <a:ext cx="4724400" cy="104644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b="1" dirty="0">
                <a:latin typeface="Calibri"/>
                <a:ea typeface="ＭＳ Ｐゴシック" charset="0"/>
                <a:cs typeface="Calibri"/>
              </a:rPr>
              <a:t>Program comments</a:t>
            </a:r>
          </a:p>
          <a:p>
            <a:pPr algn="l">
              <a:defRPr/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You can write block or inline comments.</a:t>
            </a:r>
            <a:endParaRPr lang="en-US" dirty="0">
              <a:solidFill>
                <a:srgbClr val="008000"/>
              </a:solidFill>
              <a:latin typeface="Consolas" charset="0"/>
              <a:ea typeface="ＭＳ Ｐゴシック" charset="0"/>
            </a:endParaRPr>
          </a:p>
          <a:p>
            <a:pPr algn="l">
              <a:defRPr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73642092-BBD7-644F-AD28-7CC1F33CF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219200"/>
            <a:ext cx="5791200" cy="1905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3769852B-6BDE-BE42-BF7B-A2B44E8A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124200"/>
            <a:ext cx="31242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258816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BC11A-DCAD-D14F-BED4-A6A079E69033}"/>
              </a:ext>
            </a:extLst>
          </p:cNvPr>
          <p:cNvSpPr txBox="1"/>
          <p:nvPr/>
        </p:nvSpPr>
        <p:spPr>
          <a:xfrm>
            <a:off x="6781800" y="5030787"/>
            <a:ext cx="4953000" cy="1446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b="1" dirty="0">
                <a:latin typeface="Calibri"/>
                <a:ea typeface="ＭＳ Ｐゴシック" charset="0"/>
                <a:cs typeface="Calibri"/>
              </a:rPr>
              <a:t>Import statements</a:t>
            </a:r>
            <a:endParaRPr lang="en-US" b="1" dirty="0">
              <a:latin typeface="Arial" charset="0"/>
              <a:ea typeface="ＭＳ Ｐゴシック" charset="0"/>
            </a:endParaRPr>
          </a:p>
          <a:p>
            <a:pPr algn="l">
              <a:defRPr/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C libraries are written with angle brackets.</a:t>
            </a:r>
          </a:p>
          <a:p>
            <a:pPr algn="l">
              <a:defRPr/>
            </a:pPr>
            <a:r>
              <a:rPr lang="en-US" sz="2200" dirty="0">
                <a:latin typeface="Calibri"/>
                <a:ea typeface="ＭＳ Ｐゴシック" charset="0"/>
                <a:cs typeface="Calibri"/>
              </a:rPr>
              <a:t>Local libraries have quotes:</a:t>
            </a:r>
          </a:p>
          <a:p>
            <a:pPr algn="l">
              <a:defRPr/>
            </a:pPr>
            <a:r>
              <a:rPr lang="en-US" sz="2200" dirty="0">
                <a:latin typeface="Consolas" charset="0"/>
                <a:ea typeface="ＭＳ Ｐゴシック" charset="0"/>
              </a:rPr>
              <a:t>#include "</a:t>
            </a:r>
            <a:r>
              <a:rPr lang="en-US" sz="2200" dirty="0" err="1">
                <a:latin typeface="Consolas" charset="0"/>
                <a:ea typeface="ＭＳ Ｐゴシック" charset="0"/>
              </a:rPr>
              <a:t>lib.h</a:t>
            </a:r>
            <a:r>
              <a:rPr lang="en-US" sz="2200" dirty="0">
                <a:latin typeface="Consolas" charset="0"/>
                <a:ea typeface="ＭＳ Ｐゴシック" charset="0"/>
              </a:rPr>
              <a:t>"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B9F5F3C4-1179-AF45-A000-A848189BD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124200"/>
            <a:ext cx="28956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795691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A6C27-5C63-F34F-BC8B-91C6DDF6AAE1}"/>
              </a:ext>
            </a:extLst>
          </p:cNvPr>
          <p:cNvSpPr txBox="1"/>
          <p:nvPr/>
        </p:nvSpPr>
        <p:spPr>
          <a:xfrm>
            <a:off x="5897562" y="5707559"/>
            <a:ext cx="5837238" cy="76944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Main function 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entry point for the program</a:t>
            </a:r>
          </a:p>
          <a:p>
            <a:pPr algn="l" eaLnBrk="1" hangingPunct="1"/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Should always return an integer (0 = success)</a:t>
            </a: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58B66D8-8883-BC4B-98CE-9320E48AB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86200"/>
            <a:ext cx="5410200" cy="1524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445315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A6C27-5C63-F34F-BC8B-91C6DDF6AAE1}"/>
              </a:ext>
            </a:extLst>
          </p:cNvPr>
          <p:cNvSpPr txBox="1"/>
          <p:nvPr/>
        </p:nvSpPr>
        <p:spPr>
          <a:xfrm>
            <a:off x="5897562" y="4351638"/>
            <a:ext cx="5837238" cy="212365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Main parameters 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takes two parameters, both relating to the </a:t>
            </a:r>
            <a:r>
              <a:rPr lang="en-US" alt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command line arguments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used to execute the program. (split by spaces)</a:t>
            </a:r>
          </a:p>
          <a:p>
            <a:pPr algn="l" eaLnBrk="1" hangingPunct="1"/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argc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is the </a:t>
            </a:r>
            <a:r>
              <a:rPr lang="en-US" alt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number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of arguments in </a:t>
            </a:r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is an </a:t>
            </a:r>
            <a:r>
              <a:rPr lang="en-US" altLang="en-US" sz="2200" i="1" dirty="0">
                <a:latin typeface="Calibri" panose="020F0502020204030204" pitchFamily="34" charset="0"/>
                <a:cs typeface="Calibri" panose="020F0502020204030204" pitchFamily="34" charset="0"/>
              </a:rPr>
              <a:t>array of arguments</a:t>
            </a:r>
            <a:r>
              <a:rPr lang="en-US" altLang="en-US" sz="2200" b="1" i="1" dirty="0">
                <a:latin typeface="Calibri" panose="020F0502020204030204" pitchFamily="34" charset="0"/>
                <a:cs typeface="Calibri" panose="020F0502020204030204" pitchFamily="34" charset="0"/>
              </a:rPr>
              <a:t> (char * is C string)</a:t>
            </a:r>
            <a:endParaRPr lang="en-US" altLang="en-US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58B66D8-8883-BC4B-98CE-9320E48AB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810000"/>
            <a:ext cx="3352800" cy="4572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07A64A-E50A-DEB6-6364-CD0DB43490F2}"/>
              </a:ext>
            </a:extLst>
          </p:cNvPr>
          <p:cNvSpPr txBox="1"/>
          <p:nvPr/>
        </p:nvSpPr>
        <p:spPr>
          <a:xfrm>
            <a:off x="5897562" y="2592628"/>
            <a:ext cx="5837238" cy="14465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If user runs ls -a:</a:t>
            </a:r>
          </a:p>
          <a:p>
            <a:pPr algn="l" eaLnBrk="1" hangingPunct="1"/>
            <a:endParaRPr lang="en-US" altLang="en-US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/>
            <a:r>
              <a:rPr lang="en-US" alt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argv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= [“ls”, “-a”]</a:t>
            </a:r>
          </a:p>
          <a:p>
            <a:pPr algn="l" eaLnBrk="1" hangingPunct="1"/>
            <a:r>
              <a:rPr lang="en-US" alt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argc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= 2</a:t>
            </a:r>
          </a:p>
        </p:txBody>
      </p:sp>
    </p:spTree>
    <p:extLst>
      <p:ext uri="{BB962C8B-B14F-4D97-AF65-F5344CB8AC3E}">
        <p14:creationId xmlns:p14="http://schemas.microsoft.com/office/powerpoint/2010/main" val="273516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C516-0D31-414D-AF61-D72D26B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C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6599-2A7C-FD4B-AD11-466DA468C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</a:t>
            </a:r>
            <a:r>
              <a:rPr lang="en-US" sz="2000" b="1" dirty="0" err="1">
                <a:solidFill>
                  <a:srgbClr val="008000"/>
                </a:solidFill>
                <a:latin typeface="Consolas" charset="0"/>
              </a:rPr>
              <a:t>hello.c</a:t>
            </a:r>
            <a:endParaRPr lang="en-US" sz="2000" b="1" dirty="0">
              <a:solidFill>
                <a:srgbClr val="00800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This program prints a welcome message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 to the user.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*/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#include &lt;</a:t>
            </a:r>
            <a:r>
              <a:rPr lang="en-US" sz="2000" dirty="0" err="1">
                <a:latin typeface="Consolas" charset="0"/>
              </a:rPr>
              <a:t>stdio.h</a:t>
            </a:r>
            <a:r>
              <a:rPr lang="en-US" sz="2000" dirty="0">
                <a:latin typeface="Consolas" charset="0"/>
              </a:rPr>
              <a:t>&gt;	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0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000" dirty="0">
              <a:solidFill>
                <a:srgbClr val="00B050"/>
              </a:solidFill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latin typeface="Consolas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b="1" dirty="0">
                <a:latin typeface="Consolas" charset="0"/>
              </a:rPr>
              <a:t>main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argc</a:t>
            </a:r>
            <a:r>
              <a:rPr lang="en-US" sz="2000" dirty="0">
                <a:latin typeface="Consolas" charset="0"/>
              </a:rPr>
              <a:t>, char *</a:t>
            </a:r>
            <a:r>
              <a:rPr lang="en-US" sz="2000" dirty="0" err="1">
                <a:latin typeface="Consolas" charset="0"/>
              </a:rPr>
              <a:t>argv</a:t>
            </a:r>
            <a:r>
              <a:rPr lang="en-US" sz="20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000" dirty="0">
                <a:latin typeface="Consolas" charset="0"/>
              </a:rPr>
              <a:t>    </a:t>
            </a:r>
            <a:r>
              <a:rPr lang="en-US" sz="2000" dirty="0" err="1">
                <a:latin typeface="Consolas" charset="0"/>
              </a:rPr>
              <a:t>printf</a:t>
            </a:r>
            <a:r>
              <a:rPr lang="en-US" sz="2000" dirty="0">
                <a:latin typeface="Consolas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000" dirty="0">
                <a:latin typeface="Consolas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    return 0;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B1F68-435C-F548-8145-CD5857D6047E}"/>
              </a:ext>
            </a:extLst>
          </p:cNvPr>
          <p:cNvSpPr txBox="1"/>
          <p:nvPr/>
        </p:nvSpPr>
        <p:spPr>
          <a:xfrm>
            <a:off x="5897562" y="6046113"/>
            <a:ext cx="5837238" cy="4308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mpd="sng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printf</a:t>
            </a:r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prints output to the screen</a:t>
            </a:r>
            <a:endParaRPr lang="en-US" altLang="en-US" sz="2200" dirty="0">
              <a:latin typeface="Consolas" panose="020B0609020204030204" pitchFamily="49" charset="0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298039F0-0499-B04D-B40D-2ADCA2217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191000"/>
            <a:ext cx="3810000" cy="381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483572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21E3-05B3-894C-B27A-CF30687B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Console Output: </a:t>
            </a:r>
            <a:r>
              <a:rPr lang="en-US" dirty="0" err="1"/>
              <a:t>printf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C9BC4-7B80-544C-88D3-F8ABDE57B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char *</a:t>
            </a:r>
            <a:r>
              <a:rPr lang="en-US" altLang="en-US" dirty="0" err="1">
                <a:latin typeface="Consolas" panose="020B0609020204030204" pitchFamily="49" charset="0"/>
              </a:rPr>
              <a:t>classPrefix</a:t>
            </a:r>
            <a:r>
              <a:rPr lang="en-US" altLang="en-US" dirty="0">
                <a:latin typeface="Consolas" panose="020B0609020204030204" pitchFamily="49" charset="0"/>
              </a:rPr>
              <a:t> =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"CS"</a:t>
            </a:r>
            <a:r>
              <a:rPr lang="en-US" altLang="en-US" dirty="0">
                <a:latin typeface="Consolas" panose="020B0609020204030204" pitchFamily="49" charset="0"/>
              </a:rPr>
              <a:t>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int </a:t>
            </a:r>
            <a:r>
              <a:rPr lang="en-US" altLang="en-US" dirty="0" err="1">
                <a:latin typeface="Consolas" panose="020B0609020204030204" pitchFamily="49" charset="0"/>
              </a:rPr>
              <a:t>classNumber</a:t>
            </a:r>
            <a:r>
              <a:rPr lang="en-US" altLang="en-US" dirty="0">
                <a:latin typeface="Consolas" panose="020B0609020204030204" pitchFamily="49" charset="0"/>
              </a:rPr>
              <a:t> = 107;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// I want to print “You are in CS107” w/ these variables</a:t>
            </a:r>
            <a:endParaRPr lang="en-US" altLang="en-US" dirty="0">
              <a:latin typeface="Consolas" panose="020B0609020204030204" pitchFamily="49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// "+" concatenation not possible in C 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  <a:sym typeface="Wingdings" pitchFamily="2" charset="2"/>
              </a:rPr>
              <a:t></a:t>
            </a:r>
            <a:endParaRPr lang="en-US" altLang="en-US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dirty="0" err="1">
                <a:latin typeface="Consolas" panose="020B0609020204030204" pitchFamily="49" charset="0"/>
              </a:rPr>
              <a:t>printf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"You are in " </a:t>
            </a:r>
            <a:r>
              <a:rPr lang="en-US" altLang="en-US" dirty="0">
                <a:latin typeface="Consolas" panose="020B0609020204030204" pitchFamily="49" charset="0"/>
              </a:rPr>
              <a:t>+ </a:t>
            </a:r>
            <a:r>
              <a:rPr lang="en-US" altLang="en-US" dirty="0" err="1">
                <a:latin typeface="Consolas" panose="020B0609020204030204" pitchFamily="49" charset="0"/>
              </a:rPr>
              <a:t>classPrefix</a:t>
            </a:r>
            <a:r>
              <a:rPr lang="en-US" altLang="en-US" dirty="0">
                <a:latin typeface="Consolas" panose="020B0609020204030204" pitchFamily="49" charset="0"/>
              </a:rPr>
              <a:t> + </a:t>
            </a:r>
            <a:r>
              <a:rPr lang="en-US" altLang="en-US" dirty="0" err="1">
                <a:latin typeface="Consolas" panose="020B0609020204030204" pitchFamily="49" charset="0"/>
              </a:rPr>
              <a:t>classNumber</a:t>
            </a:r>
            <a:r>
              <a:rPr lang="en-US" altLang="en-US" dirty="0">
                <a:latin typeface="Consolas" panose="020B0609020204030204" pitchFamily="49" charset="0"/>
              </a:rPr>
              <a:t> +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"!"</a:t>
            </a:r>
            <a:r>
              <a:rPr lang="en-US" altLang="en-US" dirty="0">
                <a:latin typeface="Consolas" panose="020B0609020204030204" pitchFamily="49" charset="0"/>
              </a:rPr>
              <a:t>);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spcBef>
                <a:spcPts val="0"/>
              </a:spcBef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// instead: use “placeholders”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// replaced in order by variable values – types must match</a:t>
            </a:r>
            <a:endParaRPr lang="en-US" altLang="en-US" dirty="0">
              <a:latin typeface="Consolas" panose="020B0609020204030204" pitchFamily="49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dirty="0" err="1">
                <a:latin typeface="Consolas" panose="020B0609020204030204" pitchFamily="49" charset="0"/>
              </a:rPr>
              <a:t>printf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"You are in %</a:t>
            </a:r>
            <a:r>
              <a:rPr lang="en-US" alt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s%d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!"</a:t>
            </a:r>
            <a:r>
              <a:rPr lang="en-US" altLang="en-US" dirty="0">
                <a:latin typeface="Consolas" panose="020B0609020204030204" pitchFamily="49" charset="0"/>
              </a:rPr>
              <a:t>, </a:t>
            </a:r>
            <a:r>
              <a:rPr lang="en-US" altLang="en-US" dirty="0" err="1">
                <a:latin typeface="Consolas" panose="020B0609020204030204" pitchFamily="49" charset="0"/>
              </a:rPr>
              <a:t>classPrefix</a:t>
            </a:r>
            <a:r>
              <a:rPr lang="en-US" altLang="en-US" dirty="0">
                <a:latin typeface="Consolas" panose="020B0609020204030204" pitchFamily="49" charset="0"/>
              </a:rPr>
              <a:t>, </a:t>
            </a:r>
            <a:r>
              <a:rPr lang="en-US" altLang="en-US" dirty="0" err="1">
                <a:latin typeface="Consolas" panose="020B0609020204030204" pitchFamily="49" charset="0"/>
              </a:rPr>
              <a:t>classNumber</a:t>
            </a:r>
            <a:r>
              <a:rPr lang="en-US" altLang="en-US" dirty="0">
                <a:latin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endParaRPr lang="en-US" altLang="en-US" i="1" dirty="0"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i="1" dirty="0">
                <a:cs typeface="Consolas" panose="020B0609020204030204" pitchFamily="49" charset="0"/>
              </a:rPr>
              <a:t>Placeholder option examples:        </a:t>
            </a:r>
            <a:r>
              <a:rPr lang="en-US" altLang="en-US" dirty="0">
                <a:cs typeface="Consolas" panose="020B0609020204030204" pitchFamily="49" charset="0"/>
              </a:rPr>
              <a:t>%s (string)        %d (integer)        %f (double)</a:t>
            </a:r>
          </a:p>
          <a:p>
            <a:pPr>
              <a:buNone/>
            </a:pPr>
            <a:r>
              <a:rPr lang="en-US" altLang="en-US" dirty="0"/>
              <a:t>Function signature:</a:t>
            </a: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err="1">
                <a:latin typeface="Consolas" panose="020B0609020204030204" pitchFamily="49" charset="0"/>
              </a:rPr>
              <a:t>printf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b="1" i="1" dirty="0">
                <a:latin typeface="Consolas" panose="020B0609020204030204" pitchFamily="49" charset="0"/>
              </a:rPr>
              <a:t>text, arg1, arg2, arg3,...</a:t>
            </a:r>
            <a:r>
              <a:rPr lang="en-US" altLang="en-US" i="1" dirty="0">
                <a:latin typeface="Consolas" panose="020B0609020204030204" pitchFamily="49" charset="0"/>
              </a:rPr>
              <a:t>);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970A714-6BDF-0CB5-15B7-77957AC4F776}"/>
              </a:ext>
            </a:extLst>
          </p:cNvPr>
          <p:cNvGrpSpPr/>
          <p:nvPr/>
        </p:nvGrpSpPr>
        <p:grpSpPr>
          <a:xfrm>
            <a:off x="4038600" y="5106860"/>
            <a:ext cx="2333431" cy="507026"/>
            <a:chOff x="4114800" y="5271717"/>
            <a:chExt cx="2333431" cy="507026"/>
          </a:xfrm>
        </p:grpSpPr>
        <p:sp>
          <p:nvSpPr>
            <p:cNvPr id="10" name="Left Bracket 9">
              <a:extLst>
                <a:ext uri="{FF2B5EF4-FFF2-40B4-BE49-F238E27FC236}">
                  <a16:creationId xmlns:a16="http://schemas.microsoft.com/office/drawing/2014/main" id="{5E4E6B1D-5B48-D04B-BCDB-821C1B2FFCD8}"/>
                </a:ext>
              </a:extLst>
            </p:cNvPr>
            <p:cNvSpPr/>
            <p:nvPr/>
          </p:nvSpPr>
          <p:spPr>
            <a:xfrm rot="16200000">
              <a:off x="4152900" y="5233617"/>
              <a:ext cx="152400" cy="2286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50F5D7EB-83BD-6641-BDCD-3735AA43997D}"/>
                </a:ext>
              </a:extLst>
            </p:cNvPr>
            <p:cNvSpPr/>
            <p:nvPr/>
          </p:nvSpPr>
          <p:spPr>
            <a:xfrm>
              <a:off x="4238431" y="5296631"/>
              <a:ext cx="2209800" cy="482112"/>
            </a:xfrm>
            <a:custGeom>
              <a:avLst/>
              <a:gdLst>
                <a:gd name="connsiteX0" fmla="*/ 0 w 1230164"/>
                <a:gd name="connsiteY0" fmla="*/ 111833 h 482112"/>
                <a:gd name="connsiteX1" fmla="*/ 203931 w 1230164"/>
                <a:gd name="connsiteY1" fmla="*/ 447332 h 482112"/>
                <a:gd name="connsiteX2" fmla="*/ 1059125 w 1230164"/>
                <a:gd name="connsiteY2" fmla="*/ 421018 h 482112"/>
                <a:gd name="connsiteX3" fmla="*/ 1230164 w 1230164"/>
                <a:gd name="connsiteY3" fmla="*/ 0 h 48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0164" h="482112">
                  <a:moveTo>
                    <a:pt x="0" y="111833"/>
                  </a:moveTo>
                  <a:cubicBezTo>
                    <a:pt x="13705" y="253817"/>
                    <a:pt x="27410" y="395801"/>
                    <a:pt x="203931" y="447332"/>
                  </a:cubicBezTo>
                  <a:cubicBezTo>
                    <a:pt x="380452" y="498863"/>
                    <a:pt x="888086" y="495573"/>
                    <a:pt x="1059125" y="421018"/>
                  </a:cubicBezTo>
                  <a:cubicBezTo>
                    <a:pt x="1230164" y="346463"/>
                    <a:pt x="1230164" y="173231"/>
                    <a:pt x="1230164" y="0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673B633-B799-9C14-5FA9-9928044BE130}"/>
              </a:ext>
            </a:extLst>
          </p:cNvPr>
          <p:cNvGrpSpPr/>
          <p:nvPr/>
        </p:nvGrpSpPr>
        <p:grpSpPr>
          <a:xfrm>
            <a:off x="4417971" y="5106860"/>
            <a:ext cx="4829368" cy="531940"/>
            <a:chOff x="4467031" y="5271716"/>
            <a:chExt cx="4829368" cy="531940"/>
          </a:xfrm>
        </p:grpSpPr>
        <p:sp>
          <p:nvSpPr>
            <p:cNvPr id="11" name="Left Bracket 10">
              <a:extLst>
                <a:ext uri="{FF2B5EF4-FFF2-40B4-BE49-F238E27FC236}">
                  <a16:creationId xmlns:a16="http://schemas.microsoft.com/office/drawing/2014/main" id="{C44C85C8-B6C2-054E-83CF-FF1DC398B7B8}"/>
                </a:ext>
              </a:extLst>
            </p:cNvPr>
            <p:cNvSpPr/>
            <p:nvPr/>
          </p:nvSpPr>
          <p:spPr>
            <a:xfrm rot="16200000">
              <a:off x="4505131" y="5233616"/>
              <a:ext cx="152400" cy="228600"/>
            </a:xfrm>
            <a:prstGeom prst="leftBracket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6E7598D-E6F4-504D-849A-9950137D58D2}"/>
                </a:ext>
              </a:extLst>
            </p:cNvPr>
            <p:cNvSpPr/>
            <p:nvPr/>
          </p:nvSpPr>
          <p:spPr>
            <a:xfrm>
              <a:off x="4581330" y="5321544"/>
              <a:ext cx="4715069" cy="482112"/>
            </a:xfrm>
            <a:custGeom>
              <a:avLst/>
              <a:gdLst>
                <a:gd name="connsiteX0" fmla="*/ 0 w 1230164"/>
                <a:gd name="connsiteY0" fmla="*/ 111833 h 482112"/>
                <a:gd name="connsiteX1" fmla="*/ 203931 w 1230164"/>
                <a:gd name="connsiteY1" fmla="*/ 447332 h 482112"/>
                <a:gd name="connsiteX2" fmla="*/ 1059125 w 1230164"/>
                <a:gd name="connsiteY2" fmla="*/ 421018 h 482112"/>
                <a:gd name="connsiteX3" fmla="*/ 1230164 w 1230164"/>
                <a:gd name="connsiteY3" fmla="*/ 0 h 48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0164" h="482112">
                  <a:moveTo>
                    <a:pt x="0" y="111833"/>
                  </a:moveTo>
                  <a:cubicBezTo>
                    <a:pt x="13705" y="253817"/>
                    <a:pt x="27410" y="395801"/>
                    <a:pt x="203931" y="447332"/>
                  </a:cubicBezTo>
                  <a:cubicBezTo>
                    <a:pt x="380452" y="498863"/>
                    <a:pt x="888086" y="495573"/>
                    <a:pt x="1059125" y="421018"/>
                  </a:cubicBezTo>
                  <a:cubicBezTo>
                    <a:pt x="1230164" y="346463"/>
                    <a:pt x="1230164" y="173231"/>
                    <a:pt x="1230164" y="0"/>
                  </a:cubicBezTo>
                </a:path>
              </a:pathLst>
            </a:custGeom>
            <a:noFill/>
            <a:ln w="3810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165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0BB5B-0E46-1A45-8C75-61A2856A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Familiar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E5965-FDFC-0547-8029-C1CCDCD17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x = 42 + 7 * -5; 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variables, types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double pi = 3.14159;</a:t>
            </a:r>
            <a:endParaRPr lang="en-US" sz="2000" dirty="0">
              <a:solidFill>
                <a:srgbClr val="008000"/>
              </a:solidFill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char c = 'Q';        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/* two comment styles */</a:t>
            </a:r>
            <a:endParaRPr lang="en-US" sz="20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for (</a:t>
            </a:r>
            <a:r>
              <a:rPr lang="en-US" sz="2000" dirty="0" err="1">
                <a:latin typeface="Consolas" charset="0"/>
              </a:rPr>
              <a:t>int</a:t>
            </a:r>
            <a:r>
              <a:rPr lang="en-US" sz="2000" dirty="0">
                <a:latin typeface="Consolas" charset="0"/>
              </a:rPr>
              <a:t>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 = 0;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 &lt; 10;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++) {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for loops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if (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 % 2 == 0) {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if statements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    x += </a:t>
            </a:r>
            <a:r>
              <a:rPr lang="en-US" sz="2000" dirty="0" err="1">
                <a:latin typeface="Consolas" charset="0"/>
              </a:rPr>
              <a:t>i</a:t>
            </a:r>
            <a:r>
              <a:rPr lang="en-US" sz="2000" dirty="0">
                <a:latin typeface="Consolas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while (x &gt; 0 &amp;&amp; c == 'Q' || b) {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while loops, logic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x = x / 2;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if (x == 42) { 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    return 0;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endParaRPr lang="en-US" sz="12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500"/>
              </a:spcBef>
              <a:buNone/>
              <a:defRPr/>
            </a:pPr>
            <a:r>
              <a:rPr lang="en-US" sz="2000" dirty="0">
                <a:latin typeface="Consolas" charset="0"/>
              </a:rPr>
              <a:t>binky(x, 17, c);                  </a:t>
            </a: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function call</a:t>
            </a:r>
            <a:endParaRPr lang="en-US" sz="1200" dirty="0">
              <a:latin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90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F09BE-7344-8B45-B32D-7A5A15B9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949E6-4D1B-0946-8F7F-AF73AD02B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To declare Booleans, (e.g.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bool b = ____</a:t>
            </a:r>
            <a:r>
              <a:rPr lang="en-US" b="1" dirty="0"/>
              <a:t>), you must include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stdbool.h</a:t>
            </a:r>
            <a:r>
              <a:rPr lang="en-US" b="1" dirty="0"/>
              <a:t>:</a:t>
            </a:r>
          </a:p>
          <a:p>
            <a:pPr marL="0" indent="0">
              <a:buNone/>
            </a:pPr>
            <a:endParaRPr lang="en-US" sz="1200" dirty="0"/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#include &lt;</a:t>
            </a:r>
            <a:r>
              <a:rPr lang="en-US" sz="2400" dirty="0" err="1">
                <a:latin typeface="Consolas" charset="0"/>
              </a:rPr>
              <a:t>stdio.h</a:t>
            </a:r>
            <a:r>
              <a:rPr lang="en-US" sz="2400" dirty="0">
                <a:latin typeface="Consolas" charset="0"/>
              </a:rPr>
              <a:t>&gt;	</a:t>
            </a:r>
            <a:r>
              <a:rPr lang="en-US" sz="2400" dirty="0">
                <a:solidFill>
                  <a:srgbClr val="008000"/>
                </a:solidFill>
                <a:latin typeface="Consolas" charset="0"/>
              </a:rPr>
              <a:t> // for </a:t>
            </a:r>
            <a:r>
              <a:rPr lang="en-US" sz="2400" dirty="0" err="1">
                <a:solidFill>
                  <a:srgbClr val="008000"/>
                </a:solidFill>
                <a:latin typeface="Consolas" charset="0"/>
              </a:rPr>
              <a:t>printf</a:t>
            </a:r>
            <a:endParaRPr lang="en-US" sz="2400" dirty="0">
              <a:solidFill>
                <a:srgbClr val="008000"/>
              </a:solidFill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#include &lt;</a:t>
            </a:r>
            <a:r>
              <a:rPr lang="en-US" sz="2400" dirty="0" err="1">
                <a:latin typeface="Consolas" charset="0"/>
              </a:rPr>
              <a:t>stdbool.h</a:t>
            </a:r>
            <a:r>
              <a:rPr lang="en-US" sz="2400" dirty="0">
                <a:latin typeface="Consolas" charset="0"/>
              </a:rPr>
              <a:t>&gt;	</a:t>
            </a:r>
            <a:r>
              <a:rPr lang="en-US" sz="2400" dirty="0">
                <a:solidFill>
                  <a:srgbClr val="008000"/>
                </a:solidFill>
                <a:latin typeface="Consolas" charset="0"/>
              </a:rPr>
              <a:t> // for bool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endParaRPr lang="en-US" sz="2400" dirty="0">
              <a:latin typeface="Consolas" charset="0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b="1" dirty="0">
                <a:latin typeface="Consolas" charset="0"/>
              </a:rPr>
              <a:t>main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dirty="0" err="1">
                <a:latin typeface="Consolas" charset="0"/>
              </a:rPr>
              <a:t>argc</a:t>
            </a:r>
            <a:r>
              <a:rPr lang="en-US" sz="2400" dirty="0">
                <a:latin typeface="Consolas" charset="0"/>
              </a:rPr>
              <a:t>, char *</a:t>
            </a:r>
            <a:r>
              <a:rPr lang="en-US" sz="2400" dirty="0" err="1">
                <a:latin typeface="Consolas" charset="0"/>
              </a:rPr>
              <a:t>argv</a:t>
            </a:r>
            <a:r>
              <a:rPr lang="en-US" sz="24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bool x = 5 &gt; 2 &amp;&amp; binky(</a:t>
            </a:r>
            <a:r>
              <a:rPr lang="en-US" sz="2400" dirty="0" err="1">
                <a:latin typeface="Consolas" charset="0"/>
              </a:rPr>
              <a:t>argc</a:t>
            </a:r>
            <a:r>
              <a:rPr lang="en-US" sz="2400" dirty="0">
                <a:latin typeface="Consolas" charset="0"/>
              </a:rPr>
              <a:t>) &gt; 0;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if (x)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	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} else {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	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"Howdy,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    return 0;</a:t>
            </a:r>
          </a:p>
          <a:p>
            <a:pPr>
              <a:lnSpc>
                <a:spcPct val="80000"/>
              </a:lnSpc>
              <a:spcBef>
                <a:spcPts val="200"/>
              </a:spcBef>
              <a:buNone/>
              <a:defRPr/>
            </a:pPr>
            <a:r>
              <a:rPr lang="en-US" sz="2400" dirty="0">
                <a:latin typeface="Consolas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58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C0F30-6C03-364D-80D9-C2AB858C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D1299-5897-BC4B-81E9-B3FBA150C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 treats a nonzero value as </a:t>
            </a:r>
            <a:r>
              <a:rPr lang="en-US" u="sng" dirty="0"/>
              <a:t>true</a:t>
            </a:r>
            <a:r>
              <a:rPr lang="en-US" dirty="0"/>
              <a:t>, and a zero value as </a:t>
            </a:r>
            <a:r>
              <a:rPr lang="en-US" u="sng" dirty="0"/>
              <a:t>false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sz="1600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#include &lt;</a:t>
            </a:r>
            <a:r>
              <a:rPr lang="en-US" sz="2400" dirty="0" err="1">
                <a:latin typeface="Consolas" charset="0"/>
              </a:rPr>
              <a:t>stdio.h</a:t>
            </a:r>
            <a:r>
              <a:rPr lang="en-US" sz="2400" dirty="0">
                <a:latin typeface="Consolas" charset="0"/>
              </a:rPr>
              <a:t>&gt;	</a:t>
            </a:r>
            <a:endParaRPr lang="en-US" sz="2400" dirty="0">
              <a:solidFill>
                <a:srgbClr val="008000"/>
              </a:solidFill>
              <a:latin typeface="Consolas" charset="0"/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sz="2400" dirty="0">
              <a:latin typeface="Consolas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b="1" dirty="0">
                <a:latin typeface="Consolas" charset="0"/>
              </a:rPr>
              <a:t>main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</a:t>
            </a:r>
            <a:r>
              <a:rPr lang="en-US" sz="2400" dirty="0" err="1">
                <a:latin typeface="Consolas" charset="0"/>
              </a:rPr>
              <a:t>argc</a:t>
            </a:r>
            <a:r>
              <a:rPr lang="en-US" sz="2400" dirty="0">
                <a:latin typeface="Consolas" charset="0"/>
              </a:rPr>
              <a:t>, char *</a:t>
            </a:r>
            <a:r>
              <a:rPr lang="en-US" sz="2400" dirty="0" err="1">
                <a:latin typeface="Consolas" charset="0"/>
              </a:rPr>
              <a:t>argv</a:t>
            </a:r>
            <a:r>
              <a:rPr lang="en-US" sz="2400" dirty="0">
                <a:latin typeface="Consolas" charset="0"/>
              </a:rPr>
              <a:t>[])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</a:t>
            </a:r>
            <a:r>
              <a:rPr lang="en-US" sz="2400" dirty="0" err="1">
                <a:latin typeface="Consolas" charset="0"/>
              </a:rPr>
              <a:t>int</a:t>
            </a:r>
            <a:r>
              <a:rPr lang="en-US" sz="2400" dirty="0">
                <a:latin typeface="Consolas" charset="0"/>
              </a:rPr>
              <a:t> x = 5;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if (x) {   </a:t>
            </a:r>
            <a:r>
              <a:rPr lang="en-US" sz="2400" dirty="0">
                <a:solidFill>
                  <a:srgbClr val="008000"/>
                </a:solidFill>
                <a:latin typeface="Consolas" charset="0"/>
              </a:rPr>
              <a:t>// true</a:t>
            </a:r>
            <a:r>
              <a:rPr lang="en-US" sz="2400" dirty="0">
                <a:latin typeface="Consolas" charset="0"/>
              </a:rPr>
              <a:t>	  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"Hello,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} else {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	      </a:t>
            </a:r>
            <a:r>
              <a:rPr lang="en-US" sz="2400" dirty="0" err="1">
                <a:latin typeface="Consolas" charset="0"/>
              </a:rPr>
              <a:t>printf</a:t>
            </a:r>
            <a:r>
              <a:rPr lang="en-US" sz="2400" dirty="0">
                <a:latin typeface="Consolas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onsolas" charset="0"/>
              </a:rPr>
              <a:t>"Howdy, world!\n"</a:t>
            </a:r>
            <a:r>
              <a:rPr lang="en-US" sz="2400" dirty="0">
                <a:latin typeface="Consolas" charset="0"/>
              </a:rPr>
              <a:t>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}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    return 0;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dirty="0">
                <a:latin typeface="Consolas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442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CB87C-C336-C048-9C5C-236CE148E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Writing, Debugging and Compiling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AF00D-4CD9-9643-BBD1-B5F66175C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81534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will use:</a:t>
            </a:r>
          </a:p>
          <a:p>
            <a:r>
              <a:rPr lang="en-US" dirty="0"/>
              <a:t>the </a:t>
            </a:r>
            <a:r>
              <a:rPr lang="en-US" b="1" dirty="0"/>
              <a:t>emacs</a:t>
            </a:r>
            <a:r>
              <a:rPr lang="en-US" dirty="0"/>
              <a:t> text editor to write our C programs</a:t>
            </a:r>
          </a:p>
          <a:p>
            <a:r>
              <a:rPr lang="en-US" dirty="0"/>
              <a:t>the</a:t>
            </a:r>
            <a:r>
              <a:rPr lang="en-US" b="1" dirty="0"/>
              <a:t> make </a:t>
            </a:r>
            <a:r>
              <a:rPr lang="en-US" dirty="0"/>
              <a:t>tool to compile our C programs</a:t>
            </a:r>
          </a:p>
          <a:p>
            <a:r>
              <a:rPr lang="en-US" dirty="0"/>
              <a:t>the </a:t>
            </a:r>
            <a:r>
              <a:rPr lang="en-US" b="1" dirty="0" err="1"/>
              <a:t>gdb</a:t>
            </a:r>
            <a:r>
              <a:rPr lang="en-US" dirty="0"/>
              <a:t> debugger to debug our programs</a:t>
            </a:r>
          </a:p>
          <a:p>
            <a:r>
              <a:rPr lang="en-US" dirty="0"/>
              <a:t>the </a:t>
            </a:r>
            <a:r>
              <a:rPr lang="en-US" b="1" dirty="0" err="1"/>
              <a:t>valgrind</a:t>
            </a:r>
            <a:r>
              <a:rPr lang="en-US" dirty="0"/>
              <a:t> tools to debug memory errors and measure program efficiency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68B00469-7690-B141-AF31-96A23C561CF5}"/>
              </a:ext>
            </a:extLst>
          </p:cNvPr>
          <p:cNvSpPr/>
          <p:nvPr/>
        </p:nvSpPr>
        <p:spPr>
          <a:xfrm>
            <a:off x="8839200" y="1905000"/>
            <a:ext cx="381000" cy="838200"/>
          </a:xfrm>
          <a:prstGeom prst="righ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871B1C-5A78-5540-BBBE-27918872C424}"/>
              </a:ext>
            </a:extLst>
          </p:cNvPr>
          <p:cNvSpPr txBox="1"/>
          <p:nvPr/>
        </p:nvSpPr>
        <p:spPr>
          <a:xfrm>
            <a:off x="9448800" y="2093267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Now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C12FB5FB-870C-0C4C-860B-8C011BEE8878}"/>
              </a:ext>
            </a:extLst>
          </p:cNvPr>
          <p:cNvSpPr/>
          <p:nvPr/>
        </p:nvSpPr>
        <p:spPr>
          <a:xfrm>
            <a:off x="8851900" y="3009900"/>
            <a:ext cx="381000" cy="12573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347F2B-B737-CE47-AF19-ED26ED53C873}"/>
              </a:ext>
            </a:extLst>
          </p:cNvPr>
          <p:cNvSpPr txBox="1"/>
          <p:nvPr/>
        </p:nvSpPr>
        <p:spPr>
          <a:xfrm>
            <a:off x="9477153" y="3396902"/>
            <a:ext cx="1571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Next week</a:t>
            </a:r>
          </a:p>
        </p:txBody>
      </p:sp>
    </p:spTree>
    <p:extLst>
      <p:ext uri="{BB962C8B-B14F-4D97-AF65-F5344CB8AC3E}">
        <p14:creationId xmlns:p14="http://schemas.microsoft.com/office/powerpoint/2010/main" val="269307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0645-217B-B545-B4DB-B0E8D2B0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On C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8C2B0-7297-4F42-8297-DD96D10EF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ssh</a:t>
            </a:r>
            <a:r>
              <a:rPr lang="en-US" dirty="0"/>
              <a:t> – remotely log in to Myth computers</a:t>
            </a:r>
          </a:p>
          <a:p>
            <a:r>
              <a:rPr lang="en-US" b="1" dirty="0"/>
              <a:t>Emacs</a:t>
            </a:r>
            <a:r>
              <a:rPr lang="en-US" dirty="0"/>
              <a:t> – text editor to write and edit C programs</a:t>
            </a:r>
          </a:p>
          <a:p>
            <a:pPr lvl="1"/>
            <a:r>
              <a:rPr lang="en-US" dirty="0"/>
              <a:t>Use the mouse to position cursor, scroll, and highlight text</a:t>
            </a:r>
          </a:p>
          <a:p>
            <a:pPr lvl="1"/>
            <a:r>
              <a:rPr lang="en-US" dirty="0" err="1"/>
              <a:t>Ctl</a:t>
            </a:r>
            <a:r>
              <a:rPr lang="en-US" dirty="0"/>
              <a:t>-x </a:t>
            </a:r>
            <a:r>
              <a:rPr lang="en-US" dirty="0" err="1"/>
              <a:t>Ctl</a:t>
            </a:r>
            <a:r>
              <a:rPr lang="en-US" dirty="0"/>
              <a:t>-s to save, </a:t>
            </a:r>
            <a:r>
              <a:rPr lang="en-US" dirty="0" err="1"/>
              <a:t>Ctl</a:t>
            </a:r>
            <a:r>
              <a:rPr lang="en-US" dirty="0"/>
              <a:t>-x </a:t>
            </a:r>
            <a:r>
              <a:rPr lang="en-US" dirty="0" err="1"/>
              <a:t>Ctl</a:t>
            </a:r>
            <a:r>
              <a:rPr lang="en-US" dirty="0"/>
              <a:t>-c to quit</a:t>
            </a:r>
          </a:p>
          <a:p>
            <a:r>
              <a:rPr lang="en-US" b="1" dirty="0"/>
              <a:t>make</a:t>
            </a:r>
            <a:r>
              <a:rPr lang="en-US" dirty="0"/>
              <a:t> – compile program using provided </a:t>
            </a:r>
            <a:r>
              <a:rPr lang="en-US" dirty="0" err="1"/>
              <a:t>Makefile</a:t>
            </a:r>
            <a:endParaRPr lang="en-US" dirty="0"/>
          </a:p>
          <a:p>
            <a:r>
              <a:rPr lang="en-US" b="1" dirty="0"/>
              <a:t>./</a:t>
            </a:r>
            <a:r>
              <a:rPr lang="en-US" b="1" dirty="0" err="1"/>
              <a:t>myprogram</a:t>
            </a:r>
            <a:r>
              <a:rPr lang="en-US" dirty="0"/>
              <a:t> – run executable program (optionally with arguments)</a:t>
            </a:r>
          </a:p>
          <a:p>
            <a:r>
              <a:rPr lang="en-US" b="1" dirty="0"/>
              <a:t>make clean</a:t>
            </a:r>
            <a:r>
              <a:rPr lang="en-US" dirty="0"/>
              <a:t> – remove executables and other compiler files</a:t>
            </a:r>
          </a:p>
          <a:p>
            <a:r>
              <a:rPr lang="en-US" dirty="0"/>
              <a:t>Lecture code is accessible at </a:t>
            </a:r>
            <a:r>
              <a:rPr lang="en-US" b="1" dirty="0"/>
              <a:t>/</a:t>
            </a:r>
            <a:r>
              <a:rPr lang="en-US" b="1" dirty="0" err="1"/>
              <a:t>usr</a:t>
            </a:r>
            <a:r>
              <a:rPr lang="en-US" b="1" dirty="0"/>
              <a:t>/class/cs107/lecture-code/</a:t>
            </a:r>
            <a:r>
              <a:rPr lang="en-US" b="1" dirty="0" err="1"/>
              <a:t>lect</a:t>
            </a:r>
            <a:r>
              <a:rPr lang="en-US" b="1" dirty="0"/>
              <a:t>[N]</a:t>
            </a:r>
          </a:p>
          <a:p>
            <a:pPr lvl="1"/>
            <a:r>
              <a:rPr lang="en-US" dirty="0"/>
              <a:t>Make your own copy: </a:t>
            </a:r>
            <a:r>
              <a:rPr lang="en-US" b="1" dirty="0"/>
              <a:t>cp -r /</a:t>
            </a:r>
            <a:r>
              <a:rPr lang="en-US" b="1" dirty="0" err="1"/>
              <a:t>usr</a:t>
            </a:r>
            <a:r>
              <a:rPr lang="en-US" b="1" dirty="0"/>
              <a:t>/class/cs107/lecture-code/</a:t>
            </a:r>
            <a:r>
              <a:rPr lang="en-US" b="1" dirty="0" err="1"/>
              <a:t>lect</a:t>
            </a:r>
            <a:r>
              <a:rPr lang="en-US" b="1" dirty="0"/>
              <a:t>[N] </a:t>
            </a:r>
            <a:r>
              <a:rPr lang="en-US" b="1" dirty="0" err="1"/>
              <a:t>lect</a:t>
            </a:r>
            <a:r>
              <a:rPr lang="en-US" b="1" dirty="0"/>
              <a:t>[N] </a:t>
            </a:r>
          </a:p>
          <a:p>
            <a:pPr lvl="1"/>
            <a:r>
              <a:rPr lang="en-US" dirty="0"/>
              <a:t>See the website for even more commands, and a complete reference.</a:t>
            </a:r>
          </a:p>
        </p:txBody>
      </p:sp>
    </p:spTree>
    <p:extLst>
      <p:ext uri="{BB962C8B-B14F-4D97-AF65-F5344CB8AC3E}">
        <p14:creationId xmlns:p14="http://schemas.microsoft.com/office/powerpoint/2010/main" val="1336315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2E77A5-EDA8-6841-8D8B-141154FF1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Compiling And Running A C Program</a:t>
            </a:r>
          </a:p>
        </p:txBody>
      </p:sp>
      <p:pic>
        <p:nvPicPr>
          <p:cNvPr id="5" name="Image">
            <a:extLst>
              <a:ext uri="{FF2B5EF4-FFF2-40B4-BE49-F238E27FC236}">
                <a16:creationId xmlns:a16="http://schemas.microsoft.com/office/drawing/2014/main" id="{0E1CF01B-A34A-F24F-AF80-20A7E9E34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328" y="4589467"/>
            <a:ext cx="1127632" cy="112763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420863-EE75-374B-87DD-2DF3771E9D45}"/>
              </a:ext>
            </a:extLst>
          </p:cNvPr>
          <p:cNvSpPr txBox="1"/>
          <p:nvPr/>
        </p:nvSpPr>
        <p:spPr>
          <a:xfrm>
            <a:off x="1821879" y="5750436"/>
            <a:ext cx="85625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Get up and running with our guide: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http://cs107.stanford.edu/resources/getting-started.html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690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D60F-8103-5D46-B399-6E500F31D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6AAF1-298C-E044-B9F2-DD6C35771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Assignment 0 </a:t>
            </a:r>
            <a:r>
              <a:rPr lang="en-US" dirty="0"/>
              <a:t>(Intro to Unix and C) is due on </a:t>
            </a:r>
            <a:r>
              <a:rPr lang="en-US" b="1" dirty="0">
                <a:solidFill>
                  <a:schemeClr val="accent1"/>
                </a:solidFill>
              </a:rPr>
              <a:t>Mon. 4/6 at 11:59PM PDT</a:t>
            </a:r>
            <a:r>
              <a:rPr lang="en-US" dirty="0"/>
              <a:t>.</a:t>
            </a:r>
            <a:endParaRPr lang="en-US" b="1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There are </a:t>
            </a:r>
            <a:r>
              <a:rPr lang="en-US" b="1" dirty="0"/>
              <a:t>5</a:t>
            </a:r>
            <a:r>
              <a:rPr lang="en-US" dirty="0"/>
              <a:t> parts to the assignment, which is meant to get you comfortable using the command line, and editing/compiling/running C programs:</a:t>
            </a:r>
          </a:p>
          <a:p>
            <a:r>
              <a:rPr lang="en-US" dirty="0"/>
              <a:t>Visit the website resources to become familiar with different Unix commands</a:t>
            </a:r>
          </a:p>
          <a:p>
            <a:r>
              <a:rPr lang="en-US" b="1" dirty="0"/>
              <a:t>Clone</a:t>
            </a:r>
            <a:r>
              <a:rPr lang="en-US" dirty="0"/>
              <a:t> the assign0 starter project</a:t>
            </a:r>
          </a:p>
          <a:p>
            <a:r>
              <a:rPr lang="en-US" b="1" dirty="0"/>
              <a:t>Answer</a:t>
            </a:r>
            <a:r>
              <a:rPr lang="en-US" dirty="0"/>
              <a:t> several questions in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readme.txt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/>
              <a:t>Compile </a:t>
            </a:r>
            <a:r>
              <a:rPr lang="en-US" dirty="0"/>
              <a:t>a provided C program and </a:t>
            </a:r>
            <a:r>
              <a:rPr lang="en-US" b="1" dirty="0"/>
              <a:t>modify</a:t>
            </a:r>
            <a:r>
              <a:rPr lang="en-US" dirty="0"/>
              <a:t> it</a:t>
            </a:r>
          </a:p>
          <a:p>
            <a:r>
              <a:rPr lang="en-US" b="1" dirty="0"/>
              <a:t>Submit</a:t>
            </a:r>
            <a:r>
              <a:rPr lang="en-US" dirty="0"/>
              <a:t> the assignment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4587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691EA-5483-274E-AE6D-16CFE4F2E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EE2FF-A895-F44E-AC25-5D55BACE3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sure to reboot Boeing </a:t>
            </a:r>
            <a:r>
              <a:rPr lang="en-US" dirty="0" err="1"/>
              <a:t>Dreamliners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every 248 days</a:t>
            </a:r>
            <a:endParaRPr lang="en-US" dirty="0"/>
          </a:p>
          <a:p>
            <a:r>
              <a:rPr lang="en-US" dirty="0"/>
              <a:t>Comair/Delta airline had to </a:t>
            </a:r>
            <a:r>
              <a:rPr lang="en-US" dirty="0">
                <a:hlinkClick r:id="rId4"/>
              </a:rPr>
              <a:t>cancel thousands of flights </a:t>
            </a:r>
            <a:r>
              <a:rPr lang="en-US" dirty="0"/>
              <a:t>days before Christmas</a:t>
            </a:r>
          </a:p>
          <a:p>
            <a:r>
              <a:rPr lang="en-US" dirty="0"/>
              <a:t>Many operating systems </a:t>
            </a:r>
            <a:r>
              <a:rPr lang="en-US" dirty="0">
                <a:hlinkClick r:id="rId5"/>
              </a:rPr>
              <a:t>may have issues</a:t>
            </a:r>
            <a:r>
              <a:rPr lang="en-US" dirty="0"/>
              <a:t> storing timestamp values beginning on Jan 19, 2038</a:t>
            </a:r>
          </a:p>
          <a:p>
            <a:r>
              <a:rPr lang="en-US" dirty="0">
                <a:hlinkClick r:id="rId6"/>
              </a:rPr>
              <a:t>Reported vulnerability CVE-2019-3857 </a:t>
            </a:r>
            <a:r>
              <a:rPr lang="en-US" dirty="0"/>
              <a:t>in libssh2 may allow a hacker to remotely execute code</a:t>
            </a:r>
          </a:p>
          <a:p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Next time:</a:t>
            </a:r>
            <a:r>
              <a:rPr lang="en-US" dirty="0"/>
              <a:t> </a:t>
            </a:r>
            <a:r>
              <a:rPr lang="en-US" i="1" dirty="0"/>
              <a:t>How can a computer represent integer numbers?</a:t>
            </a:r>
            <a:r>
              <a:rPr lang="en-US" dirty="0"/>
              <a:t>  </a:t>
            </a:r>
            <a:r>
              <a:rPr lang="en-US" i="1" dirty="0"/>
              <a:t>What are the limitations?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9664714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13799</TotalTime>
  <Words>2112</Words>
  <Application>Microsoft Macintosh PowerPoint</Application>
  <PresentationFormat>Widescreen</PresentationFormat>
  <Paragraphs>295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 Lecture 2 Unix and C</vt:lpstr>
      <vt:lpstr>PollEverywhere Trial Run</vt:lpstr>
      <vt:lpstr>PowerPoint Presentation</vt:lpstr>
      <vt:lpstr>Announcements</vt:lpstr>
      <vt:lpstr>Learning Goals</vt:lpstr>
      <vt:lpstr>Lecture Plan</vt:lpstr>
      <vt:lpstr>Lecture Plan</vt:lpstr>
      <vt:lpstr>What is the Command Line?</vt:lpstr>
      <vt:lpstr>Unix Commands To Try</vt:lpstr>
      <vt:lpstr>Demo: Using Unix and the Command Line</vt:lpstr>
      <vt:lpstr>Lecture Plan</vt:lpstr>
      <vt:lpstr>The C Language</vt:lpstr>
      <vt:lpstr>Why C?</vt:lpstr>
      <vt:lpstr>Programming Language Popularity</vt:lpstr>
      <vt:lpstr>Our First C Program</vt:lpstr>
      <vt:lpstr>Our First C Program</vt:lpstr>
      <vt:lpstr>Our First C Program</vt:lpstr>
      <vt:lpstr>Our First C Program</vt:lpstr>
      <vt:lpstr>Our First C Program</vt:lpstr>
      <vt:lpstr>Our First C Program</vt:lpstr>
      <vt:lpstr>Console Output: printf</vt:lpstr>
      <vt:lpstr>Familiar Syntax</vt:lpstr>
      <vt:lpstr>Boolean Variables</vt:lpstr>
      <vt:lpstr>Boolean Expressions</vt:lpstr>
      <vt:lpstr>Writing, Debugging and Compiling</vt:lpstr>
      <vt:lpstr>Working On C Programs</vt:lpstr>
      <vt:lpstr>Demo: Compiling And Running A C Program</vt:lpstr>
      <vt:lpstr>Assign0</vt:lpstr>
      <vt:lpstr>Preview: Next Time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Nick Troccoli</cp:lastModifiedBy>
  <cp:revision>1143</cp:revision>
  <cp:lastPrinted>2019-04-05T19:17:15Z</cp:lastPrinted>
  <dcterms:created xsi:type="dcterms:W3CDTF">2008-06-28T20:57:21Z</dcterms:created>
  <dcterms:modified xsi:type="dcterms:W3CDTF">2026-04-01T01:12:14Z</dcterms:modified>
  <cp:category/>
</cp:coreProperties>
</file>