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handoutMasterIdLst>
    <p:handoutMasterId r:id="rId35"/>
  </p:handoutMasterIdLst>
  <p:sldIdLst>
    <p:sldId id="256" r:id="rId2"/>
    <p:sldId id="1055" r:id="rId3"/>
    <p:sldId id="1056" r:id="rId4"/>
    <p:sldId id="1057" r:id="rId5"/>
    <p:sldId id="1058" r:id="rId6"/>
    <p:sldId id="1059" r:id="rId7"/>
    <p:sldId id="1060" r:id="rId8"/>
    <p:sldId id="1062" r:id="rId9"/>
    <p:sldId id="1061" r:id="rId10"/>
    <p:sldId id="1063" r:id="rId11"/>
    <p:sldId id="851" r:id="rId12"/>
    <p:sldId id="1064" r:id="rId13"/>
    <p:sldId id="1065" r:id="rId14"/>
    <p:sldId id="862" r:id="rId15"/>
    <p:sldId id="855" r:id="rId16"/>
    <p:sldId id="845" r:id="rId17"/>
    <p:sldId id="856" r:id="rId18"/>
    <p:sldId id="1098" r:id="rId19"/>
    <p:sldId id="1099" r:id="rId20"/>
    <p:sldId id="1164" r:id="rId21"/>
    <p:sldId id="1096" r:id="rId22"/>
    <p:sldId id="941" r:id="rId23"/>
    <p:sldId id="942" r:id="rId24"/>
    <p:sldId id="943" r:id="rId25"/>
    <p:sldId id="944" r:id="rId26"/>
    <p:sldId id="945" r:id="rId27"/>
    <p:sldId id="946" r:id="rId28"/>
    <p:sldId id="947" r:id="rId29"/>
    <p:sldId id="948" r:id="rId30"/>
    <p:sldId id="949" r:id="rId31"/>
    <p:sldId id="955" r:id="rId32"/>
    <p:sldId id="956" r:id="rId33"/>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Owned" id="{80D0AD77-D12B-3949-94D9-90B59F69004B}">
          <p14:sldIdLst>
            <p14:sldId id="1055"/>
            <p14:sldId id="1056"/>
            <p14:sldId id="1057"/>
            <p14:sldId id="1058"/>
            <p14:sldId id="1059"/>
            <p14:sldId id="1060"/>
            <p14:sldId id="1062"/>
            <p14:sldId id="1061"/>
            <p14:sldId id="1063"/>
            <p14:sldId id="851"/>
            <p14:sldId id="1064"/>
            <p14:sldId id="1065"/>
            <p14:sldId id="862"/>
            <p14:sldId id="855"/>
            <p14:sldId id="845"/>
            <p14:sldId id="856"/>
          </p14:sldIdLst>
        </p14:section>
        <p14:section name="Recursion" id="{13BECB0B-258C-1D4D-A42A-BD59A3F6DA19}">
          <p14:sldIdLst>
            <p14:sldId id="1098"/>
            <p14:sldId id="1099"/>
            <p14:sldId id="1164"/>
            <p14:sldId id="1096"/>
            <p14:sldId id="941"/>
            <p14:sldId id="942"/>
            <p14:sldId id="943"/>
            <p14:sldId id="944"/>
            <p14:sldId id="945"/>
            <p14:sldId id="946"/>
            <p14:sldId id="947"/>
            <p14:sldId id="948"/>
            <p14:sldId id="949"/>
            <p14:sldId id="955"/>
            <p14:sldId id="95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53" autoAdjust="0"/>
    <p:restoredTop sz="86849" autoAdjust="0"/>
  </p:normalViewPr>
  <p:slideViewPr>
    <p:cSldViewPr>
      <p:cViewPr varScale="1">
        <p:scale>
          <a:sx n="105" d="100"/>
          <a:sy n="105" d="100"/>
        </p:scale>
        <p:origin x="1464"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Loader</a:t>
            </a:r>
            <a:r>
              <a:rPr lang="en-US" sz="1200" b="0" i="0" kern="1200" dirty="0">
                <a:solidFill>
                  <a:schemeClr val="tx1"/>
                </a:solidFill>
                <a:effectLst/>
                <a:latin typeface="Arial" charset="0"/>
                <a:ea typeface="+mn-ea"/>
                <a:cs typeface="+mn-cs"/>
              </a:rPr>
              <a:t> is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of the </a:t>
            </a:r>
            <a:r>
              <a:rPr lang="en-US" sz="1200" b="1" i="0" kern="1200" dirty="0">
                <a:solidFill>
                  <a:schemeClr val="tx1"/>
                </a:solidFill>
                <a:effectLst/>
                <a:latin typeface="Arial" charset="0"/>
                <a:ea typeface="+mn-ea"/>
                <a:cs typeface="+mn-cs"/>
              </a:rPr>
              <a:t>operating system</a:t>
            </a:r>
            <a:r>
              <a:rPr lang="en-US" sz="1200" b="0" i="0" kern="1200" dirty="0">
                <a:solidFill>
                  <a:schemeClr val="tx1"/>
                </a:solidFill>
                <a:effectLst/>
                <a:latin typeface="Arial" charset="0"/>
                <a:ea typeface="+mn-ea"/>
                <a:cs typeface="+mn-cs"/>
              </a:rPr>
              <a:t> which loads the executable from the disk into the primary memory(RAM) for execution. It allocates the memory space to the executable module in main memory and then transfers control to the beginning instruction of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846402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nytimes.com/2019/11/19/technology/end-to-end-encryption.html" TargetMode="External"/><Relationship Id="rId2" Type="http://schemas.openxmlformats.org/officeDocument/2006/relationships/hyperlink" Target="https://www.cnbc.com/2016/03/29/apple-vs-fbi-all-you-need-to-know.html" TargetMode="External"/><Relationship Id="rId1" Type="http://schemas.openxmlformats.org/officeDocument/2006/relationships/slideLayout" Target="../slideLayouts/slideLayout2.xml"/><Relationship Id="rId4" Type="http://schemas.openxmlformats.org/officeDocument/2006/relationships/hyperlink" Target="https://www.economist.com/open-future/2019/12/13/surveillance-is-a-fact-of-life-so-make-privacy-a-human-righ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mashable.com/article/how-to-remove-personal-info-from-google-search-resul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2.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20</a:t>
            </a:r>
            <a:br>
              <a:rPr lang="en-US" dirty="0">
                <a:latin typeface="Source Sans 3" panose="020B0303030403020204" pitchFamily="34" charset="0"/>
              </a:rPr>
            </a:br>
            <a:r>
              <a:rPr lang="en-US" sz="3400" dirty="0">
                <a:latin typeface="Source Sans 3" panose="020B0303030403020204" pitchFamily="34" charset="0"/>
              </a:rPr>
              <a:t>Reverse Engineering, Privacy and Trust</a:t>
            </a:r>
            <a:br>
              <a:rPr lang="en-US" sz="3400" dirty="0">
                <a:latin typeface="Source Sans 3" panose="020B0303030403020204" pitchFamily="34" charset="0"/>
              </a:rPr>
            </a:br>
            <a:r>
              <a:rPr lang="en-US" sz="3400" dirty="0">
                <a:latin typeface="Source Sans 3" panose="020B0303030403020204" pitchFamily="34" charset="0"/>
              </a:rPr>
              <a:t>Managing Heap: Preamble</a:t>
            </a:r>
          </a:p>
        </p:txBody>
      </p:sp>
      <p:sp>
        <p:nvSpPr>
          <p:cNvPr id="4" name="Subtitle 2">
            <a:extLst>
              <a:ext uri="{FF2B5EF4-FFF2-40B4-BE49-F238E27FC236}">
                <a16:creationId xmlns:a16="http://schemas.microsoft.com/office/drawing/2014/main" id="{4BAF09D0-5C58-658A-830F-20EEC5E38C95}"/>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latin typeface="Source Sans 3" panose="020B0303030403020204" pitchFamily="34" charset="0"/>
              </a:rPr>
              <a:t>Reading: None!</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Privacy and Trust</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programs?</a:t>
            </a:r>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b="1" dirty="0">
                <a:solidFill>
                  <a:srgbClr val="C00000"/>
                </a:solidFill>
              </a:rPr>
              <a:t>We can learn how to reverse engineer and </a:t>
            </a:r>
            <a:r>
              <a:rPr lang="en-US" b="1" dirty="0">
                <a:solidFill>
                  <a:srgbClr val="FF0000"/>
                </a:solidFill>
              </a:rPr>
              <a:t>exploit</a:t>
            </a:r>
            <a:r>
              <a:rPr lang="en-US" b="1" dirty="0">
                <a:solidFill>
                  <a:srgbClr val="C00000"/>
                </a:solidFill>
              </a:rPr>
              <a:t> programs at the assembly level </a:t>
            </a:r>
          </a:p>
        </p:txBody>
      </p:sp>
    </p:spTree>
    <p:extLst>
      <p:ext uri="{BB962C8B-B14F-4D97-AF65-F5344CB8AC3E}">
        <p14:creationId xmlns:p14="http://schemas.microsoft.com/office/powerpoint/2010/main" val="276110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14F7-DAA7-3B11-3D72-ECA010E00834}"/>
              </a:ext>
            </a:extLst>
          </p:cNvPr>
          <p:cNvSpPr>
            <a:spLocks noGrp="1"/>
          </p:cNvSpPr>
          <p:nvPr>
            <p:ph type="title"/>
          </p:nvPr>
        </p:nvSpPr>
        <p:spPr/>
        <p:txBody>
          <a:bodyPr/>
          <a:lstStyle/>
          <a:p>
            <a:r>
              <a:rPr lang="en-US" dirty="0"/>
              <a:t>Privacy and Trust</a:t>
            </a:r>
          </a:p>
        </p:txBody>
      </p:sp>
      <p:sp>
        <p:nvSpPr>
          <p:cNvPr id="3" name="Content Placeholder 2">
            <a:extLst>
              <a:ext uri="{FF2B5EF4-FFF2-40B4-BE49-F238E27FC236}">
                <a16:creationId xmlns:a16="http://schemas.microsoft.com/office/drawing/2014/main" id="{CE780A0C-42D7-9D26-FB90-D1548B8930BB}"/>
              </a:ext>
            </a:extLst>
          </p:cNvPr>
          <p:cNvSpPr>
            <a:spLocks noGrp="1"/>
          </p:cNvSpPr>
          <p:nvPr>
            <p:ph idx="1"/>
          </p:nvPr>
        </p:nvSpPr>
        <p:spPr/>
        <p:txBody>
          <a:bodyPr/>
          <a:lstStyle/>
          <a:p>
            <a:r>
              <a:rPr lang="en-US" dirty="0"/>
              <a:t>Learning about machine code and program execution helps us better understand computer security.</a:t>
            </a:r>
          </a:p>
          <a:p>
            <a:r>
              <a:rPr lang="en-US" dirty="0"/>
              <a:t>Computer security (the protection of data, devices, and networks from disruption, harm, theft, unauthorized access or modification) is important in part because it helps us maintain privacy and trust.</a:t>
            </a:r>
          </a:p>
        </p:txBody>
      </p:sp>
    </p:spTree>
    <p:extLst>
      <p:ext uri="{BB962C8B-B14F-4D97-AF65-F5344CB8AC3E}">
        <p14:creationId xmlns:p14="http://schemas.microsoft.com/office/powerpoint/2010/main" val="4094404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83097-4FDF-9DF6-635F-5CCBA7F1F9C2}"/>
              </a:ext>
            </a:extLst>
          </p:cNvPr>
          <p:cNvSpPr>
            <a:spLocks noGrp="1"/>
          </p:cNvSpPr>
          <p:nvPr>
            <p:ph type="title"/>
          </p:nvPr>
        </p:nvSpPr>
        <p:spPr>
          <a:xfrm>
            <a:off x="384572" y="1600200"/>
            <a:ext cx="11422856" cy="4664070"/>
          </a:xfrm>
        </p:spPr>
        <p:txBody>
          <a:bodyPr/>
          <a:lstStyle/>
          <a:p>
            <a:r>
              <a:rPr lang="en-US" dirty="0"/>
              <a:t>Have you been affected by a data breach/hack or some other unauthorized access to your data?</a:t>
            </a:r>
            <a:br>
              <a:rPr lang="en-US" dirty="0"/>
            </a:br>
            <a:br>
              <a:rPr lang="en-US" dirty="0"/>
            </a:br>
            <a:endParaRPr lang="en-US" dirty="0"/>
          </a:p>
        </p:txBody>
      </p:sp>
      <p:sp>
        <p:nvSpPr>
          <p:cNvPr id="2" name="TextBox 1">
            <a:extLst>
              <a:ext uri="{FF2B5EF4-FFF2-40B4-BE49-F238E27FC236}">
                <a16:creationId xmlns:a16="http://schemas.microsoft.com/office/drawing/2014/main" id="{EF5EEABB-39CA-F694-1344-7535941469A0}"/>
              </a:ext>
            </a:extLst>
          </p:cNvPr>
          <p:cNvSpPr txBox="1"/>
          <p:nvPr/>
        </p:nvSpPr>
        <p:spPr>
          <a:xfrm>
            <a:off x="152400" y="5410200"/>
            <a:ext cx="11811000" cy="1015663"/>
          </a:xfrm>
          <a:prstGeom prst="rect">
            <a:avLst/>
          </a:prstGeom>
          <a:noFill/>
        </p:spPr>
        <p:txBody>
          <a:bodyPr wrap="square" rtlCol="0">
            <a:spAutoFit/>
          </a:bodyPr>
          <a:lstStyle/>
          <a:p>
            <a:pPr algn="ctr"/>
            <a:r>
              <a:rPr lang="en-US" sz="6000" b="1" dirty="0">
                <a:latin typeface="Tahoma" panose="020B0604030504040204" pitchFamily="34" charset="0"/>
                <a:ea typeface="Tahoma" panose="020B0604030504040204" pitchFamily="34" charset="0"/>
                <a:cs typeface="Tahoma" panose="020B0604030504040204" pitchFamily="34" charset="0"/>
              </a:rPr>
              <a:t>How did that make you feel?</a:t>
            </a:r>
          </a:p>
        </p:txBody>
      </p:sp>
    </p:spTree>
    <p:extLst>
      <p:ext uri="{BB962C8B-B14F-4D97-AF65-F5344CB8AC3E}">
        <p14:creationId xmlns:p14="http://schemas.microsoft.com/office/powerpoint/2010/main" val="1971376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dirty="0"/>
              <a:t>What is privacy? Here are 4 ways of framing it:</a:t>
            </a:r>
          </a:p>
          <a:p>
            <a:r>
              <a:rPr lang="en-US" dirty="0"/>
              <a:t>Privacy as </a:t>
            </a:r>
            <a:r>
              <a:rPr lang="en-US" b="1" dirty="0"/>
              <a:t>control of information</a:t>
            </a:r>
            <a:r>
              <a:rPr lang="en-US" dirty="0"/>
              <a:t>: controlling how our private information is shared with others.</a:t>
            </a:r>
          </a:p>
          <a:p>
            <a:r>
              <a:rPr lang="en-US" dirty="0"/>
              <a:t>Privacy as </a:t>
            </a:r>
            <a:r>
              <a:rPr lang="en-US" b="1" dirty="0"/>
              <a:t>autonomy</a:t>
            </a:r>
            <a:r>
              <a:rPr lang="en-US" dirty="0"/>
              <a:t>: the agency to decide for ourselves what is valuable.</a:t>
            </a:r>
          </a:p>
          <a:p>
            <a:r>
              <a:rPr lang="en-US" dirty="0"/>
              <a:t>Privacy as </a:t>
            </a:r>
            <a:r>
              <a:rPr lang="en-US" b="1" dirty="0"/>
              <a:t>social good</a:t>
            </a:r>
            <a:r>
              <a:rPr lang="en-US" dirty="0"/>
              <a:t>: social life would be severely compromised without privacy.</a:t>
            </a:r>
          </a:p>
          <a:p>
            <a:r>
              <a:rPr lang="en-US" dirty="0"/>
              <a:t>Privacy as a display of </a:t>
            </a:r>
            <a:r>
              <a:rPr lang="en-US" b="1" dirty="0"/>
              <a:t>trust</a:t>
            </a:r>
            <a:r>
              <a:rPr lang="en-US" dirty="0"/>
              <a:t>: privacy enables trusting relationships.</a:t>
            </a:r>
          </a:p>
          <a:p>
            <a:endParaRPr lang="en-US" dirty="0"/>
          </a:p>
          <a:p>
            <a:endParaRPr lang="en-US" dirty="0"/>
          </a:p>
          <a:p>
            <a:pPr marL="0" indent="0">
              <a:buNone/>
            </a:pPr>
            <a:r>
              <a:rPr lang="en-US" dirty="0"/>
              <a:t>First two are </a:t>
            </a:r>
            <a:r>
              <a:rPr lang="en-US" i="1" dirty="0"/>
              <a:t>individualist</a:t>
            </a:r>
            <a:r>
              <a:rPr lang="en-US" dirty="0"/>
              <a:t> –the value of privacy as an individual right.</a:t>
            </a:r>
          </a:p>
          <a:p>
            <a:pPr marL="0" indent="0">
              <a:buNone/>
            </a:pPr>
            <a:r>
              <a:rPr lang="en-US" dirty="0"/>
              <a:t>Second two are </a:t>
            </a:r>
            <a:r>
              <a:rPr lang="en-US" i="1" dirty="0"/>
              <a:t>social</a:t>
            </a:r>
            <a:r>
              <a:rPr lang="en-US" dirty="0"/>
              <a:t> – the value of privacy for a group.</a:t>
            </a:r>
          </a:p>
          <a:p>
            <a:endParaRPr lang="en-US" dirty="0"/>
          </a:p>
        </p:txBody>
      </p:sp>
    </p:spTree>
    <p:extLst>
      <p:ext uri="{BB962C8B-B14F-4D97-AF65-F5344CB8AC3E}">
        <p14:creationId xmlns:p14="http://schemas.microsoft.com/office/powerpoint/2010/main" val="274480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control of information</a:t>
            </a:r>
            <a:r>
              <a:rPr lang="en-US" sz="3600" dirty="0"/>
              <a:t>: controlling how our private information is shared with others.</a:t>
            </a:r>
            <a:br>
              <a:rPr lang="en-US" sz="3600" dirty="0"/>
            </a:br>
            <a:endParaRPr lang="en-US" sz="3600" dirty="0"/>
          </a:p>
          <a:p>
            <a:r>
              <a:rPr lang="en-US" dirty="0"/>
              <a:t>Consent requires </a:t>
            </a:r>
            <a:r>
              <a:rPr lang="en-US" i="1" dirty="0"/>
              <a:t>free</a:t>
            </a:r>
            <a:r>
              <a:rPr lang="en-US" dirty="0"/>
              <a:t> choice with available alternatives and </a:t>
            </a:r>
            <a:r>
              <a:rPr lang="en-US" i="1" dirty="0"/>
              <a:t>informed</a:t>
            </a:r>
            <a:r>
              <a:rPr lang="en-US" dirty="0"/>
              <a:t> understanding of what is being offered.</a:t>
            </a:r>
          </a:p>
          <a:p>
            <a:pPr lvl="1"/>
            <a:r>
              <a:rPr lang="en-US" dirty="0"/>
              <a:t>How many of you just skip past the terms of service for some new online service? What are you surrendering by simply agreeing to it?</a:t>
            </a:r>
          </a:p>
          <a:p>
            <a:r>
              <a:rPr lang="en-US" dirty="0"/>
              <a:t>Control over personal data collection and aggregation (e.g., data exports from services you use, privacy dashboards, device privacy protections)</a:t>
            </a:r>
          </a:p>
          <a:p>
            <a:endParaRPr lang="en-US" dirty="0"/>
          </a:p>
          <a:p>
            <a:pPr marL="0" indent="0">
              <a:buNone/>
            </a:pPr>
            <a:endParaRPr lang="en-US" dirty="0"/>
          </a:p>
        </p:txBody>
      </p:sp>
    </p:spTree>
    <p:extLst>
      <p:ext uri="{BB962C8B-B14F-4D97-AF65-F5344CB8AC3E}">
        <p14:creationId xmlns:p14="http://schemas.microsoft.com/office/powerpoint/2010/main" val="48155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the agency to decide for ourselves what is valuable.</a:t>
            </a:r>
            <a:br>
              <a:rPr lang="en-US" sz="3600" dirty="0"/>
            </a:br>
            <a:endParaRPr lang="en-US" sz="3600" dirty="0"/>
          </a:p>
          <a:p>
            <a:r>
              <a:rPr lang="en-US" dirty="0"/>
              <a:t>Pertains to the autonomy over our own lives and our ability to lead them as we choose.</a:t>
            </a:r>
          </a:p>
          <a:p>
            <a:r>
              <a:rPr lang="en-US" dirty="0"/>
              <a:t>Do you feel your autonomy is consistently respected when using products and services? Why or why not?</a:t>
            </a:r>
          </a:p>
          <a:p>
            <a:endParaRPr lang="en-US" dirty="0"/>
          </a:p>
          <a:p>
            <a:pPr marL="0" indent="0">
              <a:buNone/>
            </a:pPr>
            <a:r>
              <a:rPr lang="en-US" dirty="0">
                <a:cs typeface="Calibri"/>
              </a:rPr>
              <a:t>"</a:t>
            </a:r>
            <a:r>
              <a:rPr lang="en-US" dirty="0"/>
              <a:t>[P]</a:t>
            </a:r>
            <a:r>
              <a:rPr lang="en-US" dirty="0" err="1"/>
              <a:t>rivacy</a:t>
            </a:r>
            <a:r>
              <a:rPr lang="en-US" dirty="0"/>
              <a:t> is valuable because it acknowledges our respect for persons as autonomous beings with the capacity to love, care and like—in other words, persons with the potential to freely develop close relationships" (Innes 1992)</a:t>
            </a:r>
          </a:p>
        </p:txBody>
      </p:sp>
    </p:spTree>
    <p:extLst>
      <p:ext uri="{BB962C8B-B14F-4D97-AF65-F5344CB8AC3E}">
        <p14:creationId xmlns:p14="http://schemas.microsoft.com/office/powerpoint/2010/main" val="305971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Individualist Models of 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and privacy as </a:t>
            </a:r>
            <a:r>
              <a:rPr lang="en-US" sz="3600" b="1" dirty="0"/>
              <a:t>control over information</a:t>
            </a:r>
            <a:r>
              <a:rPr lang="en-US" sz="3600" dirty="0"/>
              <a:t> focus on the value of privacy at an individual level.</a:t>
            </a:r>
          </a:p>
          <a:p>
            <a:pPr marL="0" indent="0">
              <a:buNone/>
            </a:pPr>
            <a:endParaRPr lang="en-US" sz="3600" dirty="0"/>
          </a:p>
          <a:p>
            <a:r>
              <a:rPr lang="en-US" dirty="0"/>
              <a:t>Individual privacy can conflict with interests of state or society.</a:t>
            </a:r>
          </a:p>
          <a:p>
            <a:r>
              <a:rPr lang="en-US" dirty="0"/>
              <a:t>Many debates over "privacy vs. security" – whether one should be sacrificed for the other</a:t>
            </a:r>
          </a:p>
          <a:p>
            <a:pPr lvl="1"/>
            <a:r>
              <a:rPr lang="en-US" dirty="0"/>
              <a:t>Apple v. FBI case re: unlocking iPhones</a:t>
            </a:r>
            <a:r>
              <a:rPr lang="en-US" dirty="0">
                <a:sym typeface="Wingdings" pitchFamily="2" charset="2"/>
              </a:rPr>
              <a:t> (</a:t>
            </a:r>
            <a:r>
              <a:rPr lang="en-US" dirty="0">
                <a:sym typeface="Wingdings" pitchFamily="2" charset="2"/>
                <a:hlinkClick r:id="rId2"/>
              </a:rPr>
              <a:t>link</a:t>
            </a:r>
            <a:r>
              <a:rPr lang="en-US" dirty="0">
                <a:sym typeface="Wingdings" pitchFamily="2" charset="2"/>
              </a:rPr>
              <a:t>)</a:t>
            </a:r>
          </a:p>
          <a:p>
            <a:pPr lvl="1"/>
            <a:r>
              <a:rPr lang="en-US" dirty="0">
                <a:sym typeface="Wingdings" pitchFamily="2" charset="2"/>
              </a:rPr>
              <a:t>Debates around encryption (</a:t>
            </a:r>
            <a:r>
              <a:rPr lang="en-US" dirty="0">
                <a:sym typeface="Wingdings" pitchFamily="2" charset="2"/>
                <a:hlinkClick r:id="rId3"/>
              </a:rPr>
              <a:t>link</a:t>
            </a:r>
            <a:r>
              <a:rPr lang="en-US" dirty="0">
                <a:sym typeface="Wingdings" pitchFamily="2" charset="2"/>
              </a:rPr>
              <a:t>)</a:t>
            </a:r>
          </a:p>
          <a:p>
            <a:pPr lvl="1"/>
            <a:r>
              <a:rPr lang="en-US" dirty="0">
                <a:sym typeface="Wingdings" pitchFamily="2" charset="2"/>
              </a:rPr>
              <a:t>Privacy in the age of surveillance (</a:t>
            </a:r>
            <a:r>
              <a:rPr lang="en-US" dirty="0">
                <a:sym typeface="Wingdings" pitchFamily="2" charset="2"/>
                <a:hlinkClick r:id="rId4"/>
              </a:rPr>
              <a:t>link</a:t>
            </a:r>
            <a:r>
              <a:rPr lang="en-US" dirty="0">
                <a:sym typeface="Wingdings" pitchFamily="2" charset="2"/>
              </a:rPr>
              <a:t>)</a:t>
            </a:r>
            <a:endParaRPr lang="en-US" dirty="0"/>
          </a:p>
        </p:txBody>
      </p:sp>
    </p:spTree>
    <p:extLst>
      <p:ext uri="{BB962C8B-B14F-4D97-AF65-F5344CB8AC3E}">
        <p14:creationId xmlns:p14="http://schemas.microsoft.com/office/powerpoint/2010/main" val="36539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social good</a:t>
            </a:r>
            <a:r>
              <a:rPr lang="en-US" sz="3600" dirty="0"/>
              <a:t>: social life would be severely compromised without privacy.</a:t>
            </a:r>
          </a:p>
          <a:p>
            <a:pPr marL="0" indent="0">
              <a:buNone/>
            </a:pPr>
            <a:endParaRPr lang="en-US" sz="3600" dirty="0"/>
          </a:p>
          <a:p>
            <a:r>
              <a:rPr lang="en-US" dirty="0"/>
              <a:t>Privacy provides a social value strongly influencing the kind of society we live in.</a:t>
            </a:r>
          </a:p>
          <a:p>
            <a:r>
              <a:rPr lang="en-US" dirty="0"/>
              <a:t>What would society look like without privacy?</a:t>
            </a:r>
          </a:p>
        </p:txBody>
      </p:sp>
    </p:spTree>
    <p:extLst>
      <p:ext uri="{BB962C8B-B14F-4D97-AF65-F5344CB8AC3E}">
        <p14:creationId xmlns:p14="http://schemas.microsoft.com/office/powerpoint/2010/main" val="3080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display of </a:t>
            </a:r>
            <a:r>
              <a:rPr lang="en-US" sz="3600" b="1" dirty="0"/>
              <a:t>trust</a:t>
            </a:r>
            <a:r>
              <a:rPr lang="en-US" sz="3600" dirty="0"/>
              <a:t>: privacy enables trusting relationships.</a:t>
            </a:r>
          </a:p>
          <a:p>
            <a:r>
              <a:rPr lang="en-US" dirty="0"/>
              <a:t>Privacy enables trusting relationships essential to cooperation. For instance, a </a:t>
            </a:r>
            <a:r>
              <a:rPr lang="en-US" i="1" dirty="0"/>
              <a:t>fiduciary</a:t>
            </a:r>
            <a:r>
              <a:rPr lang="en-US" dirty="0"/>
              <a:t>: someone who stands in a legal or ethical relationship of trust with another person or group. The fiduciary must act for the benefit of and in the best interest of the other person.</a:t>
            </a:r>
          </a:p>
          <a:p>
            <a:pPr lvl="1"/>
            <a:r>
              <a:rPr lang="en-US" dirty="0"/>
              <a:t>e.g., tax filer with access to your bank account</a:t>
            </a:r>
          </a:p>
          <a:p>
            <a:pPr lvl="1"/>
            <a:r>
              <a:rPr lang="en-US" dirty="0"/>
              <a:t>Should anyone who has access to personal info have a </a:t>
            </a:r>
            <a:r>
              <a:rPr lang="en-US" i="1" dirty="0"/>
              <a:t>fiduciary</a:t>
            </a:r>
            <a:r>
              <a:rPr lang="en-US" dirty="0"/>
              <a:t> responsibility? (Richards &amp; </a:t>
            </a:r>
            <a:r>
              <a:rPr lang="en-US" dirty="0" err="1"/>
              <a:t>Hartzog</a:t>
            </a:r>
            <a:r>
              <a:rPr lang="en-US" dirty="0"/>
              <a:t>, 2020).</a:t>
            </a:r>
          </a:p>
          <a:p>
            <a:r>
              <a:rPr lang="en-US" dirty="0"/>
              <a:t>This model of privacy stresses the essential relationship between trust placed in any holder of personal data and responsibilities that come with this trust.</a:t>
            </a:r>
          </a:p>
          <a:p>
            <a:pPr lvl="1"/>
            <a:endParaRPr lang="en-US" dirty="0"/>
          </a:p>
          <a:p>
            <a:endParaRPr lang="en-US" dirty="0"/>
          </a:p>
        </p:txBody>
      </p:sp>
    </p:spTree>
    <p:extLst>
      <p:ext uri="{BB962C8B-B14F-4D97-AF65-F5344CB8AC3E}">
        <p14:creationId xmlns:p14="http://schemas.microsoft.com/office/powerpoint/2010/main" val="144082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Models of Privacy</a:t>
            </a:r>
          </a:p>
        </p:txBody>
      </p:sp>
      <p:sp>
        <p:nvSpPr>
          <p:cNvPr id="5" name="Content Placeholder 4"/>
          <p:cNvSpPr>
            <a:spLocks noGrp="1"/>
          </p:cNvSpPr>
          <p:nvPr>
            <p:ph sz="half" idx="1"/>
          </p:nvPr>
        </p:nvSpPr>
        <p:spPr/>
        <p:txBody>
          <a:bodyPr/>
          <a:lstStyle/>
          <a:p>
            <a:pPr marL="0" indent="0">
              <a:buNone/>
            </a:pPr>
            <a:r>
              <a:rPr lang="en-US" dirty="0"/>
              <a:t>Individualist</a:t>
            </a:r>
          </a:p>
          <a:p>
            <a:pPr marL="0" indent="0">
              <a:buNone/>
            </a:pPr>
            <a:r>
              <a:rPr lang="en-US" dirty="0"/>
              <a:t> Models</a:t>
            </a:r>
          </a:p>
        </p:txBody>
      </p:sp>
      <p:sp>
        <p:nvSpPr>
          <p:cNvPr id="3" name="Content Placeholder 2"/>
          <p:cNvSpPr>
            <a:spLocks noGrp="1"/>
          </p:cNvSpPr>
          <p:nvPr>
            <p:ph sz="half" idx="10"/>
          </p:nvPr>
        </p:nvSpPr>
        <p:spPr/>
        <p:txBody>
          <a:bodyPr/>
          <a:lstStyle/>
          <a:p>
            <a:pPr marL="0" indent="0" algn="r">
              <a:buNone/>
            </a:pPr>
            <a:r>
              <a:rPr lang="en-US" dirty="0"/>
              <a:t>Societal Models </a:t>
            </a:r>
          </a:p>
          <a:p>
            <a:pPr marL="0" indent="0" algn="r">
              <a:buNone/>
            </a:pPr>
            <a:r>
              <a:rPr lang="en-US" dirty="0"/>
              <a:t>of Privacy</a:t>
            </a:r>
          </a:p>
        </p:txBody>
      </p:sp>
      <p:sp>
        <p:nvSpPr>
          <p:cNvPr id="6" name="Oval 5"/>
          <p:cNvSpPr/>
          <p:nvPr/>
        </p:nvSpPr>
        <p:spPr>
          <a:xfrm>
            <a:off x="2362200" y="1295400"/>
            <a:ext cx="3733800" cy="3200400"/>
          </a:xfrm>
          <a:prstGeom prst="ellipse">
            <a:avLst/>
          </a:prstGeom>
          <a:solidFill>
            <a:schemeClr val="accent1">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Control over Information </a:t>
            </a:r>
          </a:p>
        </p:txBody>
      </p:sp>
      <p:sp>
        <p:nvSpPr>
          <p:cNvPr id="7" name="Oval 6"/>
          <p:cNvSpPr/>
          <p:nvPr/>
        </p:nvSpPr>
        <p:spPr>
          <a:xfrm>
            <a:off x="32232" y="2895600"/>
            <a:ext cx="3733800" cy="3200400"/>
          </a:xfrm>
          <a:prstGeom prst="ellipse">
            <a:avLst/>
          </a:prstGeom>
          <a:solidFill>
            <a:schemeClr val="accent1">
              <a:lumMod val="40000"/>
              <a:lumOff val="60000"/>
              <a:alpha val="7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00"/>
                </a:solidFill>
              </a:rPr>
              <a:t>Privacy as Respect for Autonomy </a:t>
            </a:r>
          </a:p>
        </p:txBody>
      </p:sp>
      <p:sp>
        <p:nvSpPr>
          <p:cNvPr id="8" name="Oval 7"/>
          <p:cNvSpPr/>
          <p:nvPr/>
        </p:nvSpPr>
        <p:spPr>
          <a:xfrm>
            <a:off x="6096000" y="11430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a Social Good  </a:t>
            </a:r>
          </a:p>
        </p:txBody>
      </p:sp>
      <p:sp>
        <p:nvSpPr>
          <p:cNvPr id="9" name="Oval 8"/>
          <p:cNvSpPr/>
          <p:nvPr/>
        </p:nvSpPr>
        <p:spPr>
          <a:xfrm>
            <a:off x="8001000" y="28956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Privacy as based on Trust</a:t>
            </a:r>
          </a:p>
        </p:txBody>
      </p:sp>
    </p:spTree>
    <p:extLst>
      <p:ext uri="{BB962C8B-B14F-4D97-AF65-F5344CB8AC3E}">
        <p14:creationId xmlns:p14="http://schemas.microsoft.com/office/powerpoint/2010/main" val="920154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Loss of Privacy</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Loss of privacy can cause us various forms harms, including:</a:t>
            </a:r>
            <a:br>
              <a:rPr lang="en-US" dirty="0"/>
            </a:br>
            <a:endParaRPr lang="en-US" dirty="0"/>
          </a:p>
          <a:p>
            <a:r>
              <a:rPr lang="en-US" b="1" i="1" dirty="0"/>
              <a:t>Aggregation</a:t>
            </a:r>
            <a:r>
              <a:rPr lang="en-US" b="1" dirty="0"/>
              <a:t>: </a:t>
            </a:r>
            <a:r>
              <a:rPr lang="en-US" dirty="0"/>
              <a:t>combining personal information from various sources to build someone’s profile</a:t>
            </a:r>
          </a:p>
          <a:p>
            <a:r>
              <a:rPr lang="en-US" b="1" i="1" dirty="0"/>
              <a:t>Exclusion:</a:t>
            </a:r>
            <a:r>
              <a:rPr lang="en-US" dirty="0"/>
              <a:t> not knowing or understanding how our information is being used, or being unable to access or modify it (Google removing personal info from search – </a:t>
            </a:r>
            <a:r>
              <a:rPr lang="en-US" dirty="0">
                <a:hlinkClick r:id="rId2"/>
              </a:rPr>
              <a:t>link</a:t>
            </a:r>
            <a:r>
              <a:rPr lang="en-US" dirty="0"/>
              <a:t>)</a:t>
            </a:r>
          </a:p>
          <a:p>
            <a:r>
              <a:rPr lang="en-US" b="1" i="1" dirty="0"/>
              <a:t>Secondary Use</a:t>
            </a:r>
            <a:r>
              <a:rPr lang="en-US" dirty="0"/>
              <a:t>: using your information for purposes other than what was intended without permission.</a:t>
            </a:r>
            <a:endParaRPr lang="en-US" b="1" i="1" dirty="0"/>
          </a:p>
          <a:p>
            <a:pPr marL="0" indent="0">
              <a:buNone/>
            </a:pPr>
            <a:endParaRPr lang="en-US" dirty="0"/>
          </a:p>
        </p:txBody>
      </p:sp>
    </p:spTree>
    <p:extLst>
      <p:ext uri="{BB962C8B-B14F-4D97-AF65-F5344CB8AC3E}">
        <p14:creationId xmlns:p14="http://schemas.microsoft.com/office/powerpoint/2010/main" val="15341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Who Should We Trust?</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Both security and privacy rely on trusted people (who administer security, perform penetration tests, submit vulnerabilities to databases, or keep private information secret). The final piece of the security puzzle is understanding trust.</a:t>
            </a:r>
          </a:p>
          <a:p>
            <a:pPr marL="0" indent="0">
              <a:buNone/>
            </a:pPr>
            <a:endParaRPr lang="en-US" dirty="0"/>
          </a:p>
          <a:p>
            <a:pPr marL="0" indent="0">
              <a:buNone/>
            </a:pPr>
            <a:r>
              <a:rPr lang="en-US" b="1" dirty="0"/>
              <a:t>    Trust = Reliance + Risk of Betrayal</a:t>
            </a:r>
          </a:p>
          <a:p>
            <a:pPr marL="0" indent="0">
              <a:buNone/>
            </a:pPr>
            <a:endParaRPr lang="en-US" b="1" dirty="0"/>
          </a:p>
          <a:p>
            <a:pPr marL="0" indent="0">
              <a:buNone/>
            </a:pPr>
            <a:r>
              <a:rPr lang="en-US" dirty="0"/>
              <a:t>What makes trust unique to relationships between people is that trust exposes one to being </a:t>
            </a:r>
            <a:r>
              <a:rPr lang="en-US" i="1" dirty="0"/>
              <a:t>betrayed or being let down </a:t>
            </a:r>
            <a:r>
              <a:rPr lang="en-US" dirty="0"/>
              <a:t>(Baier 1986).</a:t>
            </a:r>
          </a:p>
        </p:txBody>
      </p:sp>
    </p:spTree>
    <p:extLst>
      <p:ext uri="{BB962C8B-B14F-4D97-AF65-F5344CB8AC3E}">
        <p14:creationId xmlns:p14="http://schemas.microsoft.com/office/powerpoint/2010/main" val="29598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FB50C-7E5A-C043-BE71-82F940EBBC8B}"/>
              </a:ext>
            </a:extLst>
          </p:cNvPr>
          <p:cNvSpPr>
            <a:spLocks noGrp="1"/>
          </p:cNvSpPr>
          <p:nvPr>
            <p:ph type="title"/>
          </p:nvPr>
        </p:nvSpPr>
        <p:spPr/>
        <p:txBody>
          <a:bodyPr/>
          <a:lstStyle/>
          <a:p>
            <a:r>
              <a:rPr lang="en-US" dirty="0"/>
              <a:t>Penetration Testing &amp; Trust</a:t>
            </a:r>
          </a:p>
        </p:txBody>
      </p:sp>
      <p:sp>
        <p:nvSpPr>
          <p:cNvPr id="3" name="Content Placeholder 2">
            <a:extLst>
              <a:ext uri="{FF2B5EF4-FFF2-40B4-BE49-F238E27FC236}">
                <a16:creationId xmlns:a16="http://schemas.microsoft.com/office/drawing/2014/main" id="{979EDA32-7C78-314A-B3B7-60C62D63D76B}"/>
              </a:ext>
            </a:extLst>
          </p:cNvPr>
          <p:cNvSpPr>
            <a:spLocks noGrp="1"/>
          </p:cNvSpPr>
          <p:nvPr>
            <p:ph idx="1"/>
          </p:nvPr>
        </p:nvSpPr>
        <p:spPr/>
        <p:txBody>
          <a:bodyPr/>
          <a:lstStyle/>
          <a:p>
            <a:pPr marL="0" indent="0">
              <a:buNone/>
            </a:pPr>
            <a:r>
              <a:rPr lang="en-US" dirty="0"/>
              <a:t>Penetration testing is the practice of encouraging or even hiring security researchers to find vulnerabilities in one’s own code or system.</a:t>
            </a:r>
          </a:p>
          <a:p>
            <a:endParaRPr lang="en-US" dirty="0"/>
          </a:p>
          <a:p>
            <a:pPr marL="0" indent="0">
              <a:buNone/>
            </a:pPr>
            <a:r>
              <a:rPr lang="en-US" dirty="0"/>
              <a:t>The tester is placed in a position of trust: they are given access to the system itself and encouraged to find easily and not-so-easily exploited vulnerabilities, with the expectation that the tester will share what they have found with you.</a:t>
            </a:r>
          </a:p>
          <a:p>
            <a:pPr marL="0" indent="0">
              <a:buNone/>
            </a:pPr>
            <a:endParaRPr lang="en-US" dirty="0"/>
          </a:p>
          <a:p>
            <a:pPr marL="0" indent="0">
              <a:buNone/>
            </a:pPr>
            <a:r>
              <a:rPr lang="en-US" dirty="0"/>
              <a:t>Hiring a penetration tester means </a:t>
            </a:r>
            <a:r>
              <a:rPr lang="en-US" i="1" dirty="0"/>
              <a:t>relying on </a:t>
            </a:r>
            <a:r>
              <a:rPr lang="en-US" dirty="0"/>
              <a:t>their skill at finding vulnerabilities but also </a:t>
            </a:r>
            <a:r>
              <a:rPr lang="en-US" i="1" dirty="0"/>
              <a:t>trusting </a:t>
            </a:r>
            <a:r>
              <a:rPr lang="en-US" dirty="0"/>
              <a:t>their ethical compass will lead them to tell you and to act as a trustworthy </a:t>
            </a:r>
            <a:r>
              <a:rPr lang="en-US" i="1" dirty="0"/>
              <a:t>fiduciary</a:t>
            </a:r>
            <a:r>
              <a:rPr lang="en-US" dirty="0"/>
              <a:t> (guardian of your interests).  In assign5, you will have the opportunity to exercise your own ethical compass! </a:t>
            </a:r>
          </a:p>
          <a:p>
            <a:endParaRPr lang="en-US" dirty="0"/>
          </a:p>
          <a:p>
            <a:endParaRPr lang="en-US" dirty="0"/>
          </a:p>
        </p:txBody>
      </p:sp>
    </p:spTree>
    <p:extLst>
      <p:ext uri="{BB962C8B-B14F-4D97-AF65-F5344CB8AC3E}">
        <p14:creationId xmlns:p14="http://schemas.microsoft.com/office/powerpoint/2010/main" val="1967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8C43-E3E2-1243-809A-BF122F108F04}"/>
              </a:ext>
            </a:extLst>
          </p:cNvPr>
          <p:cNvSpPr>
            <a:spLocks noGrp="1"/>
          </p:cNvSpPr>
          <p:nvPr>
            <p:ph type="title"/>
          </p:nvPr>
        </p:nvSpPr>
        <p:spPr/>
        <p:txBody>
          <a:bodyPr/>
          <a:lstStyle/>
          <a:p>
            <a:r>
              <a:rPr lang="en-US" dirty="0"/>
              <a:t>Example: Differential Privacy</a:t>
            </a:r>
          </a:p>
        </p:txBody>
      </p:sp>
      <p:sp>
        <p:nvSpPr>
          <p:cNvPr id="3" name="Content Placeholder 2">
            <a:extLst>
              <a:ext uri="{FF2B5EF4-FFF2-40B4-BE49-F238E27FC236}">
                <a16:creationId xmlns:a16="http://schemas.microsoft.com/office/drawing/2014/main" id="{E9AE748D-55CA-FD40-B791-3AA9FCC0ED03}"/>
              </a:ext>
            </a:extLst>
          </p:cNvPr>
          <p:cNvSpPr>
            <a:spLocks noGrp="1"/>
          </p:cNvSpPr>
          <p:nvPr>
            <p:ph idx="1"/>
          </p:nvPr>
        </p:nvSpPr>
        <p:spPr/>
        <p:txBody>
          <a:bodyPr/>
          <a:lstStyle/>
          <a:p>
            <a:pPr marL="0" indent="0">
              <a:buNone/>
            </a:pPr>
            <a:r>
              <a:rPr lang="en-US" dirty="0"/>
              <a:t>Imagine a large database—perhaps a medical one—with personal information and records of past activity tied to a name.</a:t>
            </a:r>
          </a:p>
          <a:p>
            <a:pPr marL="0" indent="0">
              <a:buNone/>
            </a:pPr>
            <a:endParaRPr lang="en-US" dirty="0"/>
          </a:p>
          <a:p>
            <a:pPr marL="0" indent="0">
              <a:buNone/>
            </a:pPr>
            <a:r>
              <a:rPr lang="en-US" dirty="0"/>
              <a:t>The records might be useful for research purposes, or to train a machine learning model to predict future health outcomes, but what if giving access to the records exposed the privacy of individual person’s health records?  </a:t>
            </a:r>
          </a:p>
          <a:p>
            <a:pPr marL="0" indent="0">
              <a:buNone/>
            </a:pPr>
            <a:endParaRPr lang="en-US" dirty="0"/>
          </a:p>
          <a:p>
            <a:pPr marL="0" indent="0">
              <a:buNone/>
            </a:pPr>
            <a:r>
              <a:rPr lang="en-US" dirty="0"/>
              <a:t>Differential privacy is a formal measure of privacy that attempts to address these concerns. By adding inconsequential noise (changing a birthday from 2001 to 2002, for example) or removing records, differential privacy protects individuals from </a:t>
            </a:r>
            <a:r>
              <a:rPr lang="en-US" i="1" dirty="0"/>
              <a:t>aggregation</a:t>
            </a:r>
            <a:r>
              <a:rPr lang="en-US" dirty="0"/>
              <a:t> by making them harder to identify (</a:t>
            </a:r>
            <a:r>
              <a:rPr lang="en-US" dirty="0" err="1"/>
              <a:t>Dwork</a:t>
            </a:r>
            <a:r>
              <a:rPr lang="en-US" dirty="0"/>
              <a:t> 2008). </a:t>
            </a:r>
          </a:p>
          <a:p>
            <a:pPr marL="0" indent="0">
              <a:buNone/>
            </a:pPr>
            <a:endParaRPr lang="en-US" dirty="0"/>
          </a:p>
          <a:p>
            <a:endParaRPr lang="en-US" dirty="0"/>
          </a:p>
        </p:txBody>
      </p:sp>
    </p:spTree>
    <p:extLst>
      <p:ext uri="{BB962C8B-B14F-4D97-AF65-F5344CB8AC3E}">
        <p14:creationId xmlns:p14="http://schemas.microsoft.com/office/powerpoint/2010/main" val="1733496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E528-51BA-4D0F-8C4F-319CDF78A27C}"/>
              </a:ext>
            </a:extLst>
          </p:cNvPr>
          <p:cNvSpPr>
            <a:spLocks noGrp="1"/>
          </p:cNvSpPr>
          <p:nvPr>
            <p:ph type="title"/>
          </p:nvPr>
        </p:nvSpPr>
        <p:spPr/>
        <p:txBody>
          <a:bodyPr lIns="91440" tIns="45720" rIns="91440" bIns="45720" anchor="ctr"/>
          <a:lstStyle/>
          <a:p>
            <a:r>
              <a:rPr lang="en-US" dirty="0">
                <a:latin typeface="Tahoma"/>
                <a:ea typeface="Tahoma"/>
                <a:cs typeface="Tahoma"/>
              </a:rPr>
              <a:t>Differential Privacy’s Trust Model</a:t>
            </a:r>
            <a:endParaRPr lang="en-US" dirty="0"/>
          </a:p>
        </p:txBody>
      </p:sp>
      <p:sp>
        <p:nvSpPr>
          <p:cNvPr id="3" name="Text Placeholder 2">
            <a:extLst>
              <a:ext uri="{FF2B5EF4-FFF2-40B4-BE49-F238E27FC236}">
                <a16:creationId xmlns:a16="http://schemas.microsoft.com/office/drawing/2014/main" id="{1C567614-9B89-43B5-AA84-B99550388E7E}"/>
              </a:ext>
            </a:extLst>
          </p:cNvPr>
          <p:cNvSpPr>
            <a:spLocks noGrp="1"/>
          </p:cNvSpPr>
          <p:nvPr>
            <p:ph idx="1"/>
          </p:nvPr>
        </p:nvSpPr>
        <p:spPr/>
        <p:txBody>
          <a:bodyPr/>
          <a:lstStyle/>
          <a:p>
            <a:pPr marL="0" indent="0">
              <a:buNone/>
            </a:pPr>
            <a:r>
              <a:rPr lang="en-US" dirty="0"/>
              <a:t>Differential privacy assumes that the only threat to privacy is an </a:t>
            </a:r>
            <a:r>
              <a:rPr lang="en-US" i="1" dirty="0"/>
              <a:t>external user accessing the database </a:t>
            </a:r>
            <a:r>
              <a:rPr lang="en-US" dirty="0"/>
              <a:t>who must be prevented from aggregating data that could identify a user.</a:t>
            </a:r>
          </a:p>
          <a:p>
            <a:pPr marL="0" indent="0">
              <a:buNone/>
            </a:pPr>
            <a:endParaRPr lang="en-US" dirty="0"/>
          </a:p>
          <a:p>
            <a:pPr marL="0" indent="0">
              <a:buNone/>
            </a:pPr>
            <a:r>
              <a:rPr lang="en-US" dirty="0"/>
              <a:t>In other words, the </a:t>
            </a:r>
            <a:r>
              <a:rPr lang="en-US" i="1" dirty="0"/>
              <a:t>trust model </a:t>
            </a:r>
            <a:r>
              <a:rPr lang="en-US" dirty="0"/>
              <a:t>of differential privacy is that the database owners and maintainers are to be fully trusted, and no one else.</a:t>
            </a:r>
          </a:p>
          <a:p>
            <a:pPr marL="0" indent="0">
              <a:buNone/>
            </a:pPr>
            <a:endParaRPr lang="en-US" dirty="0"/>
          </a:p>
        </p:txBody>
      </p:sp>
    </p:spTree>
    <p:extLst>
      <p:ext uri="{BB962C8B-B14F-4D97-AF65-F5344CB8AC3E}">
        <p14:creationId xmlns:p14="http://schemas.microsoft.com/office/powerpoint/2010/main" val="3799228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A6CCF-67F0-934D-9F7B-CAB94BFF89FE}"/>
              </a:ext>
            </a:extLst>
          </p:cNvPr>
          <p:cNvSpPr>
            <a:spLocks noGrp="1"/>
          </p:cNvSpPr>
          <p:nvPr>
            <p:ph type="title"/>
          </p:nvPr>
        </p:nvSpPr>
        <p:spPr/>
        <p:txBody>
          <a:bodyPr/>
          <a:lstStyle/>
          <a:p>
            <a:r>
              <a:rPr lang="en-US" dirty="0"/>
              <a:t>Differential Privacy: The Other Threats</a:t>
            </a:r>
          </a:p>
        </p:txBody>
      </p:sp>
      <p:sp>
        <p:nvSpPr>
          <p:cNvPr id="3" name="Content Placeholder 2">
            <a:extLst>
              <a:ext uri="{FF2B5EF4-FFF2-40B4-BE49-F238E27FC236}">
                <a16:creationId xmlns:a16="http://schemas.microsoft.com/office/drawing/2014/main" id="{8E9DF5D7-C528-4E4D-B328-D9532488E6E4}"/>
              </a:ext>
            </a:extLst>
          </p:cNvPr>
          <p:cNvSpPr>
            <a:spLocks noGrp="1"/>
          </p:cNvSpPr>
          <p:nvPr>
            <p:ph idx="1"/>
          </p:nvPr>
        </p:nvSpPr>
        <p:spPr/>
        <p:txBody>
          <a:bodyPr/>
          <a:lstStyle/>
          <a:p>
            <a:pPr marL="0" indent="0">
              <a:buNone/>
            </a:pPr>
            <a:r>
              <a:rPr lang="en-US" dirty="0"/>
              <a:t>But is that the only threat?  Differential privacy does not protect against improper use by people with full access to data or against data leaks from the database itself, which may be the primary data exposure risks.</a:t>
            </a:r>
          </a:p>
          <a:p>
            <a:pPr marL="0" indent="0">
              <a:buNone/>
            </a:pPr>
            <a:endParaRPr lang="en-US" dirty="0"/>
          </a:p>
          <a:p>
            <a:pPr marL="0" indent="0">
              <a:buNone/>
            </a:pPr>
            <a:r>
              <a:rPr lang="en-US" dirty="0"/>
              <a:t>Differential privacy also does not question the assumption that amassing &amp; storing large amounts of personal data is worth the risk of inevitable leaks (</a:t>
            </a:r>
            <a:r>
              <a:rPr lang="en-US" dirty="0" err="1"/>
              <a:t>Rogaway</a:t>
            </a:r>
            <a:r>
              <a:rPr lang="en-US" dirty="0"/>
              <a:t> 2015).</a:t>
            </a:r>
          </a:p>
          <a:p>
            <a:pPr marL="0" indent="0">
              <a:buNone/>
            </a:pPr>
            <a:endParaRPr lang="en-US" dirty="0"/>
          </a:p>
          <a:p>
            <a:pPr marL="0" indent="0">
              <a:buNone/>
            </a:pPr>
            <a:r>
              <a:rPr lang="en-US" dirty="0"/>
              <a:t>In every evaluation of privacy, we can ask: who is trusted? Who is distrusted? Does this model concentrate trust (and therefore power) in a single individual or small group, or does it distribute trust? </a:t>
            </a:r>
          </a:p>
        </p:txBody>
      </p:sp>
    </p:spTree>
    <p:extLst>
      <p:ext uri="{BB962C8B-B14F-4D97-AF65-F5344CB8AC3E}">
        <p14:creationId xmlns:p14="http://schemas.microsoft.com/office/powerpoint/2010/main" val="822629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8A8D28-1F9F-5545-ADD4-8BB737E04055}"/>
              </a:ext>
            </a:extLst>
          </p:cNvPr>
          <p:cNvSpPr>
            <a:spLocks noGrp="1"/>
          </p:cNvSpPr>
          <p:nvPr>
            <p:ph type="title"/>
          </p:nvPr>
        </p:nvSpPr>
        <p:spPr/>
        <p:txBody>
          <a:bodyPr/>
          <a:lstStyle/>
          <a:p>
            <a:r>
              <a:rPr lang="en-US" dirty="0"/>
              <a:t>Running a program</a:t>
            </a:r>
          </a:p>
        </p:txBody>
      </p:sp>
      <p:sp>
        <p:nvSpPr>
          <p:cNvPr id="7" name="Content Placeholder 6">
            <a:extLst>
              <a:ext uri="{FF2B5EF4-FFF2-40B4-BE49-F238E27FC236}">
                <a16:creationId xmlns:a16="http://schemas.microsoft.com/office/drawing/2014/main" id="{D93B2312-2A0C-1C4F-BAB4-01097D9D6770}"/>
              </a:ext>
            </a:extLst>
          </p:cNvPr>
          <p:cNvSpPr>
            <a:spLocks noGrp="1"/>
          </p:cNvSpPr>
          <p:nvPr>
            <p:ph idx="1"/>
          </p:nvPr>
        </p:nvSpPr>
        <p:spPr/>
        <p:txBody>
          <a:bodyPr/>
          <a:lstStyle/>
          <a:p>
            <a:r>
              <a:rPr lang="en-US" b="1" dirty="0"/>
              <a:t>Creates new process </a:t>
            </a:r>
            <a:endParaRPr lang="en-US" dirty="0"/>
          </a:p>
          <a:p>
            <a:r>
              <a:rPr lang="en-US" b="1" dirty="0"/>
              <a:t>Sets up address space/segments </a:t>
            </a:r>
            <a:endParaRPr lang="en-US" dirty="0"/>
          </a:p>
          <a:p>
            <a:r>
              <a:rPr lang="en-US" b="1" dirty="0"/>
              <a:t>Read executable file, load instructions, global data </a:t>
            </a:r>
            <a:br>
              <a:rPr lang="en-US" b="1" dirty="0"/>
            </a:br>
            <a:r>
              <a:rPr lang="en-US" dirty="0"/>
              <a:t>Mapped from file into gray segments </a:t>
            </a:r>
          </a:p>
          <a:p>
            <a:r>
              <a:rPr lang="en-US" b="1" dirty="0"/>
              <a:t>Libraries loaded on demand</a:t>
            </a:r>
          </a:p>
          <a:p>
            <a:endParaRPr lang="en-US" b="1" dirty="0"/>
          </a:p>
          <a:p>
            <a:r>
              <a:rPr lang="en-US" b="1" dirty="0"/>
              <a:t>Set up stack </a:t>
            </a:r>
            <a:br>
              <a:rPr lang="en-US" b="1" dirty="0"/>
            </a:br>
            <a:r>
              <a:rPr lang="en-US" dirty="0"/>
              <a:t>Reserve stack segment, initialize </a:t>
            </a:r>
            <a:r>
              <a:rPr lang="en-US" b="1" dirty="0"/>
              <a:t>%</a:t>
            </a:r>
            <a:r>
              <a:rPr lang="en-US" b="1" dirty="0" err="1"/>
              <a:t>rsp</a:t>
            </a:r>
            <a:r>
              <a:rPr lang="en-US" dirty="0"/>
              <a:t>, </a:t>
            </a:r>
            <a:r>
              <a:rPr lang="en-US" b="1" dirty="0" err="1"/>
              <a:t>callq</a:t>
            </a:r>
            <a:r>
              <a:rPr lang="en-US" b="1" dirty="0"/>
              <a:t> main</a:t>
            </a:r>
            <a:r>
              <a:rPr lang="en-US" dirty="0"/>
              <a:t> </a:t>
            </a:r>
          </a:p>
          <a:p>
            <a:r>
              <a:rPr lang="en-US" b="1" dirty="0"/>
              <a:t>malloc written in C, heap will initialize itself on first use </a:t>
            </a:r>
            <a:br>
              <a:rPr lang="en-US" b="1" dirty="0"/>
            </a:br>
            <a:r>
              <a:rPr lang="en-US" dirty="0"/>
              <a:t>Asks OS for large memory region,</a:t>
            </a:r>
            <a:br>
              <a:rPr lang="en-US" dirty="0"/>
            </a:br>
            <a:r>
              <a:rPr lang="en-US" dirty="0"/>
              <a:t>parcels out to service requests </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40698CD4-A982-7D4D-8D43-C4BF41A035ED}"/>
              </a:ext>
            </a:extLst>
          </p:cNvPr>
          <p:cNvSpPr/>
          <p:nvPr>
            <p:custDataLst>
              <p:tags r:id="rId1"/>
            </p:custDataLst>
          </p:nvPr>
        </p:nvSpPr>
        <p:spPr>
          <a:xfrm>
            <a:off x="9296400"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DCC265-D0C9-4B4A-9E44-C5ED5A64B7B0}"/>
              </a:ext>
            </a:extLst>
          </p:cNvPr>
          <p:cNvSpPr/>
          <p:nvPr>
            <p:custDataLst>
              <p:tags r:id="rId2"/>
            </p:custDataLst>
          </p:nvPr>
        </p:nvSpPr>
        <p:spPr>
          <a:xfrm>
            <a:off x="9297504"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11" name="Straight Arrow Connector 10">
            <a:extLst>
              <a:ext uri="{FF2B5EF4-FFF2-40B4-BE49-F238E27FC236}">
                <a16:creationId xmlns:a16="http://schemas.microsoft.com/office/drawing/2014/main" id="{15949787-360A-6147-BEEB-38F61406E4AC}"/>
              </a:ext>
            </a:extLst>
          </p:cNvPr>
          <p:cNvCxnSpPr>
            <a:cxnSpLocks/>
          </p:cNvCxnSpPr>
          <p:nvPr>
            <p:custDataLst>
              <p:tags r:id="rId3"/>
            </p:custDataLst>
          </p:nvPr>
        </p:nvCxnSpPr>
        <p:spPr>
          <a:xfrm flipH="1">
            <a:off x="10513391"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145502-839B-354A-9C2D-97CBE91FF2A3}"/>
              </a:ext>
            </a:extLst>
          </p:cNvPr>
          <p:cNvSpPr/>
          <p:nvPr>
            <p:custDataLst>
              <p:tags r:id="rId4"/>
            </p:custDataLst>
          </p:nvPr>
        </p:nvSpPr>
        <p:spPr>
          <a:xfrm>
            <a:off x="9296400"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15" name="Straight Arrow Connector 14">
            <a:extLst>
              <a:ext uri="{FF2B5EF4-FFF2-40B4-BE49-F238E27FC236}">
                <a16:creationId xmlns:a16="http://schemas.microsoft.com/office/drawing/2014/main" id="{E2139AC0-FD86-E643-BD3C-5A9F1D1E6820}"/>
              </a:ext>
            </a:extLst>
          </p:cNvPr>
          <p:cNvCxnSpPr>
            <a:cxnSpLocks/>
          </p:cNvCxnSpPr>
          <p:nvPr>
            <p:custDataLst>
              <p:tags r:id="rId5"/>
            </p:custDataLst>
          </p:nvPr>
        </p:nvCxnSpPr>
        <p:spPr>
          <a:xfrm flipV="1">
            <a:off x="10513391"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292FBD2-8F40-044F-A785-CE8397A18D5D}"/>
              </a:ext>
            </a:extLst>
          </p:cNvPr>
          <p:cNvSpPr txBox="1"/>
          <p:nvPr/>
        </p:nvSpPr>
        <p:spPr>
          <a:xfrm>
            <a:off x="9722149" y="1295400"/>
            <a:ext cx="1582484" cy="369332"/>
          </a:xfrm>
          <a:prstGeom prst="rect">
            <a:avLst/>
          </a:prstGeom>
          <a:noFill/>
        </p:spPr>
        <p:txBody>
          <a:bodyPr wrap="none" rtlCol="0">
            <a:spAutoFit/>
          </a:bodyPr>
          <a:lstStyle/>
          <a:p>
            <a:r>
              <a:rPr lang="en-US" u="sng" dirty="0"/>
              <a:t>Main Memory</a:t>
            </a:r>
          </a:p>
        </p:txBody>
      </p:sp>
      <p:sp>
        <p:nvSpPr>
          <p:cNvPr id="18" name="TextBox 17">
            <a:extLst>
              <a:ext uri="{FF2B5EF4-FFF2-40B4-BE49-F238E27FC236}">
                <a16:creationId xmlns:a16="http://schemas.microsoft.com/office/drawing/2014/main" id="{B8343715-25EC-FB49-9439-FCF7BB4E1EE4}"/>
              </a:ext>
            </a:extLst>
          </p:cNvPr>
          <p:cNvSpPr txBox="1"/>
          <p:nvPr/>
        </p:nvSpPr>
        <p:spPr>
          <a:xfrm>
            <a:off x="8222067"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19" name="Rectangle 18">
            <a:extLst>
              <a:ext uri="{FF2B5EF4-FFF2-40B4-BE49-F238E27FC236}">
                <a16:creationId xmlns:a16="http://schemas.microsoft.com/office/drawing/2014/main" id="{BA863B05-9D63-DF48-AAD3-38EFFD5AB57D}"/>
              </a:ext>
            </a:extLst>
          </p:cNvPr>
          <p:cNvSpPr/>
          <p:nvPr>
            <p:custDataLst>
              <p:tags r:id="rId6"/>
            </p:custDataLst>
          </p:nvPr>
        </p:nvSpPr>
        <p:spPr>
          <a:xfrm>
            <a:off x="9296400"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20" name="TextBox 19">
            <a:extLst>
              <a:ext uri="{FF2B5EF4-FFF2-40B4-BE49-F238E27FC236}">
                <a16:creationId xmlns:a16="http://schemas.microsoft.com/office/drawing/2014/main" id="{1E2A02CB-7EA1-EC44-B97C-E70705D017A1}"/>
              </a:ext>
            </a:extLst>
          </p:cNvPr>
          <p:cNvSpPr txBox="1"/>
          <p:nvPr/>
        </p:nvSpPr>
        <p:spPr>
          <a:xfrm>
            <a:off x="7726419" y="3059668"/>
            <a:ext cx="1569981" cy="369332"/>
          </a:xfrm>
          <a:prstGeom prst="rect">
            <a:avLst/>
          </a:prstGeom>
          <a:noFill/>
        </p:spPr>
        <p:txBody>
          <a:bodyPr wrap="none" rtlCol="0">
            <a:spAutoFit/>
          </a:bodyPr>
          <a:lstStyle/>
          <a:p>
            <a:r>
              <a:rPr lang="en-US" dirty="0"/>
              <a:t>0x7ffff770000</a:t>
            </a:r>
          </a:p>
        </p:txBody>
      </p:sp>
      <p:sp>
        <p:nvSpPr>
          <p:cNvPr id="21" name="TextBox 20">
            <a:extLst>
              <a:ext uri="{FF2B5EF4-FFF2-40B4-BE49-F238E27FC236}">
                <a16:creationId xmlns:a16="http://schemas.microsoft.com/office/drawing/2014/main" id="{4913A0EE-28FB-3345-AFBB-66A4D8AAB5F4}"/>
              </a:ext>
            </a:extLst>
          </p:cNvPr>
          <p:cNvSpPr txBox="1"/>
          <p:nvPr/>
        </p:nvSpPr>
        <p:spPr>
          <a:xfrm>
            <a:off x="7743090" y="1725638"/>
            <a:ext cx="1553310" cy="369332"/>
          </a:xfrm>
          <a:prstGeom prst="rect">
            <a:avLst/>
          </a:prstGeom>
          <a:noFill/>
        </p:spPr>
        <p:txBody>
          <a:bodyPr wrap="none" rtlCol="0">
            <a:spAutoFit/>
          </a:bodyPr>
          <a:lstStyle/>
          <a:p>
            <a:r>
              <a:rPr lang="en-US" dirty="0"/>
              <a:t>0x7ffffffff0000</a:t>
            </a:r>
          </a:p>
        </p:txBody>
      </p:sp>
      <p:sp>
        <p:nvSpPr>
          <p:cNvPr id="22" name="Rectangle 21">
            <a:extLst>
              <a:ext uri="{FF2B5EF4-FFF2-40B4-BE49-F238E27FC236}">
                <a16:creationId xmlns:a16="http://schemas.microsoft.com/office/drawing/2014/main" id="{AB14C05B-A164-E245-A347-A27D4A532B8F}"/>
              </a:ext>
            </a:extLst>
          </p:cNvPr>
          <p:cNvSpPr/>
          <p:nvPr>
            <p:custDataLst>
              <p:tags r:id="rId7"/>
            </p:custDataLst>
          </p:nvPr>
        </p:nvSpPr>
        <p:spPr>
          <a:xfrm>
            <a:off x="9297504"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23" name="Rectangle 22">
            <a:extLst>
              <a:ext uri="{FF2B5EF4-FFF2-40B4-BE49-F238E27FC236}">
                <a16:creationId xmlns:a16="http://schemas.microsoft.com/office/drawing/2014/main" id="{5EC2FEDF-E208-C44B-8AA5-9286B96CBE9F}"/>
              </a:ext>
            </a:extLst>
          </p:cNvPr>
          <p:cNvSpPr/>
          <p:nvPr>
            <p:custDataLst>
              <p:tags r:id="rId8"/>
            </p:custDataLst>
          </p:nvPr>
        </p:nvSpPr>
        <p:spPr>
          <a:xfrm>
            <a:off x="9297504"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24" name="TextBox 23">
            <a:extLst>
              <a:ext uri="{FF2B5EF4-FFF2-40B4-BE49-F238E27FC236}">
                <a16:creationId xmlns:a16="http://schemas.microsoft.com/office/drawing/2014/main" id="{BAE34789-00BD-5D47-A684-948F12EAFB23}"/>
              </a:ext>
            </a:extLst>
          </p:cNvPr>
          <p:cNvSpPr txBox="1"/>
          <p:nvPr/>
        </p:nvSpPr>
        <p:spPr>
          <a:xfrm>
            <a:off x="8223171"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11314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p:bldP spid="18" grpId="0"/>
      <p:bldP spid="19" grpId="0" animBg="1"/>
      <p:bldP spid="20" grpId="0"/>
      <p:bldP spid="21" grpId="0"/>
      <p:bldP spid="22" grpId="0" animBg="1"/>
      <p:bldP spid="23" grpId="0" animBg="1"/>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Stack</a:t>
            </a:r>
          </a:p>
        </p:txBody>
      </p:sp>
      <p:sp>
        <p:nvSpPr>
          <p:cNvPr id="3" name="TextBox 2">
            <a:extLst>
              <a:ext uri="{FF2B5EF4-FFF2-40B4-BE49-F238E27FC236}">
                <a16:creationId xmlns:a16="http://schemas.microsoft.com/office/drawing/2014/main" id="{5897BD04-92A2-F84D-AEFA-3E9F652794E0}"/>
              </a:ext>
            </a:extLst>
          </p:cNvPr>
          <p:cNvSpPr txBox="1"/>
          <p:nvPr/>
        </p:nvSpPr>
        <p:spPr>
          <a:xfrm>
            <a:off x="8306904" y="1905001"/>
            <a:ext cx="3738003" cy="4708981"/>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Stack memory "goes away" </a:t>
            </a:r>
            <a:r>
              <a:rPr lang="en-US" sz="2800" dirty="0">
                <a:latin typeface="Calibri" panose="020F0502020204030204" pitchFamily="34" charset="0"/>
                <a:cs typeface="Calibri" panose="020F0502020204030204" pitchFamily="34" charset="0"/>
              </a:rPr>
              <a:t>after function call ends.</a:t>
            </a:r>
          </a:p>
          <a:p>
            <a:pPr algn="l">
              <a:spcBef>
                <a:spcPts val="1200"/>
              </a:spcBef>
            </a:pPr>
            <a:r>
              <a:rPr lang="en-US" sz="2800" b="1" dirty="0">
                <a:latin typeface="Calibri" panose="020F0502020204030204" pitchFamily="34" charset="0"/>
                <a:cs typeface="Calibri" panose="020F0502020204030204" pitchFamily="34" charset="0"/>
              </a:rPr>
              <a:t>Automatically managed </a:t>
            </a:r>
            <a:r>
              <a:rPr lang="en-US" sz="2800" dirty="0">
                <a:latin typeface="Calibri" panose="020F0502020204030204" pitchFamily="34" charset="0"/>
                <a:cs typeface="Calibri" panose="020F0502020204030204" pitchFamily="34" charset="0"/>
              </a:rPr>
              <a:t>at compile-time by </a:t>
            </a:r>
            <a:r>
              <a:rPr lang="en-US" sz="2800" dirty="0" err="1">
                <a:latin typeface="Calibri" panose="020F0502020204030204" pitchFamily="34" charset="0"/>
                <a:cs typeface="Calibri" panose="020F0502020204030204" pitchFamily="34" charset="0"/>
              </a:rPr>
              <a:t>gcc</a:t>
            </a:r>
            <a:endParaRPr lang="en-US" sz="2800" dirty="0">
              <a:latin typeface="Calibri" panose="020F0502020204030204" pitchFamily="34" charset="0"/>
              <a:cs typeface="Calibri" panose="020F0502020204030204" pitchFamily="34" charset="0"/>
            </a:endParaRPr>
          </a:p>
          <a:p>
            <a:pPr algn="l">
              <a:spcBef>
                <a:spcPts val="1200"/>
              </a:spcBef>
            </a:pPr>
            <a:r>
              <a:rPr lang="en-US" sz="2800" u="sng" dirty="0">
                <a:latin typeface="Calibri" panose="020F0502020204030204" pitchFamily="34" charset="0"/>
                <a:cs typeface="Calibri" panose="020F0502020204030204" pitchFamily="34" charset="0"/>
              </a:rPr>
              <a:t>From Assembly</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Stack management amounts to moving </a:t>
            </a:r>
            <a:r>
              <a:rPr lang="en-US" sz="2800" b="1" dirty="0">
                <a:latin typeface="Calibri" panose="020F0502020204030204" pitchFamily="34" charset="0"/>
                <a:cs typeface="Calibri" panose="020F0502020204030204" pitchFamily="34" charset="0"/>
              </a:rPr>
              <a:t>%</a:t>
            </a:r>
            <a:r>
              <a:rPr lang="en-US" sz="2800" b="1" dirty="0" err="1">
                <a:latin typeface="Calibri" panose="020F0502020204030204" pitchFamily="34" charset="0"/>
                <a:cs typeface="Calibri" panose="020F0502020204030204" pitchFamily="34" charset="0"/>
              </a:rPr>
              <a:t>rsp</a:t>
            </a:r>
            <a:r>
              <a:rPr lang="en-US" sz="2800" dirty="0">
                <a:latin typeface="Calibri" panose="020F0502020204030204" pitchFamily="34" charset="0"/>
                <a:cs typeface="Calibri" panose="020F0502020204030204" pitchFamily="34" charset="0"/>
              </a:rPr>
              <a:t> up and down</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pushq</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popq</a:t>
            </a:r>
            <a:r>
              <a:rPr lang="en-US" sz="2800" dirty="0">
                <a:latin typeface="Calibri" panose="020F0502020204030204" pitchFamily="34" charset="0"/>
                <a:cs typeface="Calibri" panose="020F0502020204030204" pitchFamily="34" charset="0"/>
              </a:rPr>
              <a:t>, mov)</a:t>
            </a:r>
          </a:p>
        </p:txBody>
      </p:sp>
      <p:sp>
        <p:nvSpPr>
          <p:cNvPr id="13" name="TextBox 12">
            <a:extLst>
              <a:ext uri="{FF2B5EF4-FFF2-40B4-BE49-F238E27FC236}">
                <a16:creationId xmlns:a16="http://schemas.microsoft.com/office/drawing/2014/main" id="{799DCE2F-AF95-8B49-A766-BDEBDF20FDE6}"/>
              </a:ext>
            </a:extLst>
          </p:cNvPr>
          <p:cNvSpPr txBox="1"/>
          <p:nvPr/>
        </p:nvSpPr>
        <p:spPr>
          <a:xfrm>
            <a:off x="10972800" y="340667"/>
            <a:ext cx="1080425" cy="461665"/>
          </a:xfrm>
          <a:prstGeom prst="rect">
            <a:avLst/>
          </a:prstGeom>
          <a:noFill/>
        </p:spPr>
        <p:txBody>
          <a:bodyPr wrap="none" rtlCol="0" anchor="ctr">
            <a:spAutoFit/>
          </a:bodyPr>
          <a:lstStyle/>
          <a:p>
            <a:pPr>
              <a:buClr>
                <a:schemeClr val="accent2"/>
              </a:buClr>
            </a:pPr>
            <a:r>
              <a:rPr lang="en-US" sz="2400" dirty="0">
                <a:solidFill>
                  <a:srgbClr val="FF9300"/>
                </a:solidFill>
                <a:latin typeface="Calibri" panose="020F0502020204030204" pitchFamily="34" charset="0"/>
                <a:cs typeface="Calibri" panose="020F0502020204030204" pitchFamily="34" charset="0"/>
              </a:rPr>
              <a:t>Review</a:t>
            </a:r>
          </a:p>
        </p:txBody>
      </p:sp>
      <p:sp>
        <p:nvSpPr>
          <p:cNvPr id="4" name="Right Brace 3">
            <a:extLst>
              <a:ext uri="{FF2B5EF4-FFF2-40B4-BE49-F238E27FC236}">
                <a16:creationId xmlns:a16="http://schemas.microsoft.com/office/drawing/2014/main" id="{3BBC977E-7BD5-8B42-A65F-8A20622064F9}"/>
              </a:ext>
            </a:extLst>
          </p:cNvPr>
          <p:cNvSpPr/>
          <p:nvPr/>
        </p:nvSpPr>
        <p:spPr>
          <a:xfrm>
            <a:off x="7620000" y="1905001"/>
            <a:ext cx="381000" cy="457200"/>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Rectangle 5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66A751E-FD13-6342-9A48-89852E4C3D28}"/>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6EEE70-D3B8-1847-B558-093B43F4641B}"/>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60" name="Straight Arrow Connector 59">
            <a:extLst>
              <a:ext uri="{FF2B5EF4-FFF2-40B4-BE49-F238E27FC236}">
                <a16:creationId xmlns:a16="http://schemas.microsoft.com/office/drawing/2014/main" id="{E893AC87-948E-4345-A52E-2388169D115C}"/>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0BF2FF39-9956-4D48-94C5-E5714A7EF153}"/>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62" name="Straight Arrow Connector 61">
            <a:extLst>
              <a:ext uri="{FF2B5EF4-FFF2-40B4-BE49-F238E27FC236}">
                <a16:creationId xmlns:a16="http://schemas.microsoft.com/office/drawing/2014/main" id="{42FF9120-662F-6E4E-AC8B-079AB96836A7}"/>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42B5DDE-F007-8A48-9FBE-31E8EBF21513}"/>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64" name="TextBox 63">
            <a:extLst>
              <a:ext uri="{FF2B5EF4-FFF2-40B4-BE49-F238E27FC236}">
                <a16:creationId xmlns:a16="http://schemas.microsoft.com/office/drawing/2014/main" id="{52B19326-96F7-1B4B-8651-5B55C074F006}"/>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65" name="Rectangle 64">
            <a:extLst>
              <a:ext uri="{FF2B5EF4-FFF2-40B4-BE49-F238E27FC236}">
                <a16:creationId xmlns:a16="http://schemas.microsoft.com/office/drawing/2014/main" id="{43E2068F-2BA0-094D-B2ED-E3C881A08937}"/>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66" name="TextBox 65">
            <a:extLst>
              <a:ext uri="{FF2B5EF4-FFF2-40B4-BE49-F238E27FC236}">
                <a16:creationId xmlns:a16="http://schemas.microsoft.com/office/drawing/2014/main" id="{A8010318-AD4E-DE49-B7C9-ADCF0908025F}"/>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67" name="TextBox 66">
            <a:extLst>
              <a:ext uri="{FF2B5EF4-FFF2-40B4-BE49-F238E27FC236}">
                <a16:creationId xmlns:a16="http://schemas.microsoft.com/office/drawing/2014/main" id="{676D6342-3AC2-1444-B2EF-8F660BF3D54C}"/>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68" name="Rectangle 67">
            <a:extLst>
              <a:ext uri="{FF2B5EF4-FFF2-40B4-BE49-F238E27FC236}">
                <a16:creationId xmlns:a16="http://schemas.microsoft.com/office/drawing/2014/main" id="{A09995EA-FCDE-BF45-9641-2283139C775C}"/>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69" name="Rectangle 68">
            <a:extLst>
              <a:ext uri="{FF2B5EF4-FFF2-40B4-BE49-F238E27FC236}">
                <a16:creationId xmlns:a16="http://schemas.microsoft.com/office/drawing/2014/main" id="{82BE0BFC-86C2-324D-B5BA-EAF7B595920D}"/>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70" name="TextBox 69">
            <a:extLst>
              <a:ext uri="{FF2B5EF4-FFF2-40B4-BE49-F238E27FC236}">
                <a16:creationId xmlns:a16="http://schemas.microsoft.com/office/drawing/2014/main" id="{C092698C-F658-EA4E-91CB-9A081D3BBDE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559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Preamble: The Heap</a:t>
            </a:r>
          </a:p>
        </p:txBody>
      </p:sp>
      <p:sp>
        <p:nvSpPr>
          <p:cNvPr id="27" name="Right Brace 26">
            <a:extLst>
              <a:ext uri="{FF2B5EF4-FFF2-40B4-BE49-F238E27FC236}">
                <a16:creationId xmlns:a16="http://schemas.microsoft.com/office/drawing/2014/main" id="{E7AD2121-3C67-3A42-9B21-FEFBB1B1917D}"/>
              </a:ext>
            </a:extLst>
          </p:cNvPr>
          <p:cNvSpPr/>
          <p:nvPr/>
        </p:nvSpPr>
        <p:spPr>
          <a:xfrm>
            <a:off x="7620000" y="4267200"/>
            <a:ext cx="374589" cy="756027"/>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13A05ACF-22F8-2A4D-A30B-E2291C9EA718}"/>
              </a:ext>
            </a:extLst>
          </p:cNvPr>
          <p:cNvSpPr txBox="1"/>
          <p:nvPr/>
        </p:nvSpPr>
        <p:spPr>
          <a:xfrm>
            <a:off x="8315222" y="2027128"/>
            <a:ext cx="3738003" cy="4278094"/>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Heap memory persists </a:t>
            </a:r>
            <a:r>
              <a:rPr lang="en-US" sz="2800" dirty="0">
                <a:latin typeface="Calibri" panose="020F0502020204030204" pitchFamily="34" charset="0"/>
                <a:cs typeface="Calibri" panose="020F0502020204030204" pitchFamily="34" charset="0"/>
              </a:rPr>
              <a:t>until caller indicates it no longer needs it.</a:t>
            </a:r>
          </a:p>
          <a:p>
            <a:pPr algn="l">
              <a:spcBef>
                <a:spcPts val="1200"/>
              </a:spcBef>
            </a:pPr>
            <a:r>
              <a:rPr lang="en-US" sz="2800" b="1" dirty="0">
                <a:latin typeface="Calibri" panose="020F0502020204030204" pitchFamily="34" charset="0"/>
                <a:cs typeface="Calibri" panose="020F0502020204030204" pitchFamily="34" charset="0"/>
              </a:rPr>
              <a:t>Managed </a:t>
            </a:r>
            <a:r>
              <a:rPr lang="en-US" sz="2800" dirty="0">
                <a:latin typeface="Calibri" panose="020F0502020204030204" pitchFamily="34" charset="0"/>
                <a:cs typeface="Calibri" panose="020F0502020204030204" pitchFamily="34" charset="0"/>
              </a:rPr>
              <a:t>by C standard library functions</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(malloc, </a:t>
            </a:r>
            <a:r>
              <a:rPr lang="en-US" sz="2800" dirty="0" err="1">
                <a:latin typeface="Calibri" panose="020F0502020204030204" pitchFamily="34" charset="0"/>
                <a:cs typeface="Calibri" panose="020F0502020204030204" pitchFamily="34" charset="0"/>
              </a:rPr>
              <a:t>realloc</a:t>
            </a:r>
            <a:r>
              <a:rPr lang="en-US" sz="2800" dirty="0">
                <a:latin typeface="Calibri" panose="020F0502020204030204" pitchFamily="34" charset="0"/>
                <a:cs typeface="Calibri" panose="020F0502020204030204" pitchFamily="34" charset="0"/>
              </a:rPr>
              <a:t>, free)</a:t>
            </a:r>
          </a:p>
          <a:p>
            <a:pPr algn="l">
              <a:spcBef>
                <a:spcPts val="1200"/>
              </a:spcBef>
            </a:pPr>
            <a:r>
              <a:rPr lang="en-US" sz="2800" u="sng" dirty="0">
                <a:latin typeface="Calibri" panose="020F0502020204030204" pitchFamily="34" charset="0"/>
                <a:cs typeface="Calibri" panose="020F0502020204030204" pitchFamily="34" charset="0"/>
              </a:rPr>
              <a:t>This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How does heap management work?</a:t>
            </a:r>
          </a:p>
        </p:txBody>
      </p:sp>
      <p:sp>
        <p:nvSpPr>
          <p:cNvPr id="30" name="Rectangle 2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6687A21B-9F57-5A43-A249-CA881F7E655C}"/>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5BE73FF7-D872-CE47-AE46-BEA8B2E31318}"/>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32" name="Straight Arrow Connector 31">
            <a:extLst>
              <a:ext uri="{FF2B5EF4-FFF2-40B4-BE49-F238E27FC236}">
                <a16:creationId xmlns:a16="http://schemas.microsoft.com/office/drawing/2014/main" id="{ED548930-408C-374C-9909-51C121A4C949}"/>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F1037E7-4033-B741-B202-C08B6BC501F8}"/>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34" name="Straight Arrow Connector 33">
            <a:extLst>
              <a:ext uri="{FF2B5EF4-FFF2-40B4-BE49-F238E27FC236}">
                <a16:creationId xmlns:a16="http://schemas.microsoft.com/office/drawing/2014/main" id="{3FA29A0D-CC0E-364E-A411-ECD8DEA50A5E}"/>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9AE90D0-46CD-FA40-82F4-3FF75B891A61}"/>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37" name="TextBox 36">
            <a:extLst>
              <a:ext uri="{FF2B5EF4-FFF2-40B4-BE49-F238E27FC236}">
                <a16:creationId xmlns:a16="http://schemas.microsoft.com/office/drawing/2014/main" id="{8A66390B-59C2-934D-A6A7-CFB43D27146E}"/>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38" name="Rectangle 37">
            <a:extLst>
              <a:ext uri="{FF2B5EF4-FFF2-40B4-BE49-F238E27FC236}">
                <a16:creationId xmlns:a16="http://schemas.microsoft.com/office/drawing/2014/main" id="{18EC040A-3DA1-A744-9146-EEBA42F01DB6}"/>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39" name="TextBox 38">
            <a:extLst>
              <a:ext uri="{FF2B5EF4-FFF2-40B4-BE49-F238E27FC236}">
                <a16:creationId xmlns:a16="http://schemas.microsoft.com/office/drawing/2014/main" id="{309B4E79-57BD-6F4C-8E5F-0568C4BB9EC9}"/>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40" name="TextBox 39">
            <a:extLst>
              <a:ext uri="{FF2B5EF4-FFF2-40B4-BE49-F238E27FC236}">
                <a16:creationId xmlns:a16="http://schemas.microsoft.com/office/drawing/2014/main" id="{9413BD55-2A74-694E-8787-5B68C1038428}"/>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41" name="Rectangle 40">
            <a:extLst>
              <a:ext uri="{FF2B5EF4-FFF2-40B4-BE49-F238E27FC236}">
                <a16:creationId xmlns:a16="http://schemas.microsoft.com/office/drawing/2014/main" id="{E508F3C8-7F89-1445-A2BF-249D214568F8}"/>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42" name="Rectangle 41">
            <a:extLst>
              <a:ext uri="{FF2B5EF4-FFF2-40B4-BE49-F238E27FC236}">
                <a16:creationId xmlns:a16="http://schemas.microsoft.com/office/drawing/2014/main" id="{622B909E-7E5F-B442-88C0-FE10DEE005AE}"/>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43" name="TextBox 42">
            <a:extLst>
              <a:ext uri="{FF2B5EF4-FFF2-40B4-BE49-F238E27FC236}">
                <a16:creationId xmlns:a16="http://schemas.microsoft.com/office/drawing/2014/main" id="{FC720E6B-4818-074A-8C41-B5DC1149272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2337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Your role so far: Client</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address of new, larger 	allocated memory region.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(NULL, size)</a:t>
            </a:r>
            <a:r>
              <a:rPr lang="en-US" dirty="0">
                <a:latin typeface="Calibri" panose="020F0502020204030204" pitchFamily="34" charset="0"/>
                <a:cs typeface="Calibri" panose="020F0502020204030204" pitchFamily="34" charset="0"/>
              </a:rPr>
              <a:t> -&gt; </a:t>
            </a:r>
            <a:r>
              <a:rPr lang="en-US" dirty="0">
                <a:latin typeface="Consolas" panose="020B0609020204030204" pitchFamily="49" charset="0"/>
                <a:cs typeface="Consolas" panose="020B0609020204030204" pitchFamily="49" charset="0"/>
              </a:rPr>
              <a:t>malloc(size)</a:t>
            </a:r>
          </a:p>
        </p:txBody>
      </p:sp>
    </p:spTree>
    <p:extLst>
      <p:ext uri="{BB962C8B-B14F-4D97-AF65-F5344CB8AC3E}">
        <p14:creationId xmlns:p14="http://schemas.microsoft.com/office/powerpoint/2010/main" val="39667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15709</TotalTime>
  <Words>2798</Words>
  <Application>Microsoft Macintosh PowerPoint</Application>
  <PresentationFormat>Widescreen</PresentationFormat>
  <Paragraphs>357</Paragraphs>
  <Slides>32</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Andale Mono</vt:lpstr>
      <vt:lpstr>Arial</vt:lpstr>
      <vt:lpstr>Calibri</vt:lpstr>
      <vt:lpstr>Consolas</vt:lpstr>
      <vt:lpstr>Source Sans 3</vt:lpstr>
      <vt:lpstr>Tahoma</vt:lpstr>
      <vt:lpstr>Verdana</vt:lpstr>
      <vt:lpstr>Wingdings</vt:lpstr>
      <vt:lpstr>Default Design</vt:lpstr>
      <vt:lpstr>CS107 Lecture 20 Reverse Engineering, Privacy and Trust Managing Heap: Preamble</vt:lpstr>
      <vt:lpstr>Privacy and Trust</vt:lpstr>
      <vt:lpstr>Privacy and Trust</vt:lpstr>
      <vt:lpstr>Have you been affected by a data breach/hack or some other unauthorized access to your data?  </vt:lpstr>
      <vt:lpstr>Privacy</vt:lpstr>
      <vt:lpstr>Privacy</vt:lpstr>
      <vt:lpstr>Privacy</vt:lpstr>
      <vt:lpstr>Individualist Models of Privacy</vt:lpstr>
      <vt:lpstr>Privacy</vt:lpstr>
      <vt:lpstr>Privacy</vt:lpstr>
      <vt:lpstr>Models of Privacy</vt:lpstr>
      <vt:lpstr>Loss of Privacy</vt:lpstr>
      <vt:lpstr>Who Should We Trust?</vt:lpstr>
      <vt:lpstr>Penetration Testing &amp; Trust</vt:lpstr>
      <vt:lpstr>Example: Differential Privacy</vt:lpstr>
      <vt:lpstr>Differential Privacy’s Trust Model</vt:lpstr>
      <vt:lpstr>Differential Privacy: The Other Threats</vt:lpstr>
      <vt:lpstr>Running a program</vt:lpstr>
      <vt:lpstr>The Stack</vt:lpstr>
      <vt:lpstr>Preamble: The Heap</vt:lpstr>
      <vt:lpstr>Your role so far: Client</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1838</cp:revision>
  <cp:lastPrinted>2025-02-23T02:24:21Z</cp:lastPrinted>
  <dcterms:created xsi:type="dcterms:W3CDTF">2008-06-28T20:57:21Z</dcterms:created>
  <dcterms:modified xsi:type="dcterms:W3CDTF">2026-02-20T22:22:14Z</dcterms:modified>
</cp:coreProperties>
</file>