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handoutMasterIdLst>
    <p:handoutMasterId r:id="rId45"/>
  </p:handoutMasterIdLst>
  <p:sldIdLst>
    <p:sldId id="256" r:id="rId2"/>
    <p:sldId id="951" r:id="rId3"/>
    <p:sldId id="960" r:id="rId4"/>
    <p:sldId id="961" r:id="rId5"/>
    <p:sldId id="981" r:id="rId6"/>
    <p:sldId id="1204" r:id="rId7"/>
    <p:sldId id="1166" r:id="rId8"/>
    <p:sldId id="963" r:id="rId9"/>
    <p:sldId id="964" r:id="rId10"/>
    <p:sldId id="965" r:id="rId11"/>
    <p:sldId id="966" r:id="rId12"/>
    <p:sldId id="968" r:id="rId13"/>
    <p:sldId id="969" r:id="rId14"/>
    <p:sldId id="970" r:id="rId15"/>
    <p:sldId id="971" r:id="rId16"/>
    <p:sldId id="972" r:id="rId17"/>
    <p:sldId id="991" r:id="rId18"/>
    <p:sldId id="976" r:id="rId19"/>
    <p:sldId id="992" r:id="rId20"/>
    <p:sldId id="993" r:id="rId21"/>
    <p:sldId id="994" r:id="rId22"/>
    <p:sldId id="995" r:id="rId23"/>
    <p:sldId id="996" r:id="rId24"/>
    <p:sldId id="997" r:id="rId25"/>
    <p:sldId id="998" r:id="rId26"/>
    <p:sldId id="1005" r:id="rId27"/>
    <p:sldId id="1250" r:id="rId28"/>
    <p:sldId id="1251" r:id="rId29"/>
    <p:sldId id="978" r:id="rId30"/>
    <p:sldId id="1200" r:id="rId31"/>
    <p:sldId id="1252" r:id="rId32"/>
    <p:sldId id="1253" r:id="rId33"/>
    <p:sldId id="1254" r:id="rId34"/>
    <p:sldId id="1031" r:id="rId35"/>
    <p:sldId id="1248" r:id="rId36"/>
    <p:sldId id="1249" r:id="rId37"/>
    <p:sldId id="1000" r:id="rId38"/>
    <p:sldId id="1032" r:id="rId39"/>
    <p:sldId id="1001" r:id="rId40"/>
    <p:sldId id="1002" r:id="rId41"/>
    <p:sldId id="1003" r:id="rId42"/>
    <p:sldId id="1004" r:id="rId43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Requirements" id="{B34DF485-F020-BD41-A75E-21BB8A49DA00}">
          <p14:sldIdLst>
            <p14:sldId id="951"/>
            <p14:sldId id="960"/>
            <p14:sldId id="961"/>
            <p14:sldId id="981"/>
            <p14:sldId id="1204"/>
            <p14:sldId id="1166"/>
          </p14:sldIdLst>
        </p14:section>
        <p14:section name="Bump" id="{6F5F170A-E221-974F-813D-26127FCDD3B9}">
          <p14:sldIdLst>
            <p14:sldId id="963"/>
            <p14:sldId id="964"/>
            <p14:sldId id="965"/>
            <p14:sldId id="966"/>
            <p14:sldId id="968"/>
            <p14:sldId id="969"/>
            <p14:sldId id="970"/>
            <p14:sldId id="971"/>
            <p14:sldId id="972"/>
          </p14:sldIdLst>
        </p14:section>
        <p14:section name="Implicit" id="{80D0AD77-D12B-3949-94D9-90B59F69004B}">
          <p14:sldIdLst>
            <p14:sldId id="991"/>
            <p14:sldId id="976"/>
            <p14:sldId id="992"/>
            <p14:sldId id="993"/>
            <p14:sldId id="994"/>
            <p14:sldId id="995"/>
            <p14:sldId id="996"/>
            <p14:sldId id="997"/>
            <p14:sldId id="998"/>
            <p14:sldId id="1005"/>
            <p14:sldId id="1250"/>
            <p14:sldId id="1251"/>
            <p14:sldId id="978"/>
            <p14:sldId id="1200"/>
            <p14:sldId id="1252"/>
            <p14:sldId id="1253"/>
            <p14:sldId id="1254"/>
            <p14:sldId id="1031"/>
            <p14:sldId id="1248"/>
            <p14:sldId id="1249"/>
            <p14:sldId id="1000"/>
            <p14:sldId id="1032"/>
            <p14:sldId id="1001"/>
            <p14:sldId id="1002"/>
            <p14:sldId id="1003"/>
            <p14:sldId id="10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432FF"/>
    <a:srgbClr val="FEC101"/>
    <a:srgbClr val="4472C4"/>
    <a:srgbClr val="F8F8F8"/>
    <a:srgbClr val="D27BD6"/>
    <a:srgbClr val="D62ED6"/>
    <a:srgbClr val="942092"/>
    <a:srgbClr val="FF9999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14" autoAdjust="0"/>
    <p:restoredTop sz="86936" autoAdjust="0"/>
  </p:normalViewPr>
  <p:slideViewPr>
    <p:cSldViewPr>
      <p:cViewPr varScale="1">
        <p:scale>
          <a:sx n="92" d="100"/>
          <a:sy n="92" d="100"/>
        </p:scale>
        <p:origin x="184" y="8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10939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29716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57825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18914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4187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only what we need!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1711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F759E-3159-9205-296B-5F577A83F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CA8910-36D0-E36C-F993-27F22C851C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8A8AD5-D850-D2E9-2784-0AF3D3D1C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Obviously cannot get to 100% because we’re storing headers in heap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D07B0-B535-A1E5-58AF-472B9D330A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7649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6D8BB-6819-A34C-166D-AF04FEB54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C0AD86-4B6F-0D8C-D947-27A902489A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3F452F-0CFC-C27E-50B0-D4D80E4E4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Obviously cannot get to 100% because we’re storing headers in heap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C04BAC-13CA-7AB1-59D6-229B16F22A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07978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9498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64512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01696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6968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297389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97880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86395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68910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21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Managing The Heap, Take I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13B3CF7-AC5B-6466-4FB8-42C0C4BE2AE3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B&amp;O 9.9 and 9.11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FC0D6-AE26-6747-AB8B-B0023083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Topic 6: Heap Allocators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FFA2B-6CB9-F44F-93A3-BF65C81D2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20396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How can a heap allocator’s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core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malloc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,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and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operations</a:t>
            </a:r>
            <a:r>
              <a:rPr lang="en-US" dirty="0">
                <a:latin typeface="Source Sans 3" panose="020B0303030403020204" pitchFamily="34" charset="0"/>
              </a:rPr>
              <a:t> be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designed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implemented</a:t>
            </a:r>
            <a:r>
              <a:rPr lang="en-US" dirty="0">
                <a:latin typeface="Source Sans 3" panose="020B0303030403020204" pitchFamily="34" charset="0"/>
              </a:rPr>
              <a:t>? What factors are crucial?</a:t>
            </a:r>
          </a:p>
          <a:p>
            <a:r>
              <a:rPr lang="en-US" sz="2400" dirty="0">
                <a:latin typeface="Source Sans 3" panose="020B0303030403020204" pitchFamily="34" charset="0"/>
              </a:rPr>
              <a:t>They should handle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arbitrary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sequences</a:t>
            </a:r>
            <a:r>
              <a:rPr lang="en-US" sz="2400" dirty="0">
                <a:latin typeface="Source Sans 3" panose="020B0303030403020204" pitchFamily="34" charset="0"/>
              </a:rPr>
              <a:t> of allocation and deallocation requests.</a:t>
            </a:r>
          </a:p>
          <a:p>
            <a:pPr lvl="1"/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Allocators </a:t>
            </a:r>
            <a:r>
              <a:rPr lang="en-US" sz="18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shouldn’t assume anything about the order</a:t>
            </a:r>
            <a:r>
              <a:rPr lang="en-US" sz="1800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of </a:t>
            </a:r>
            <a:r>
              <a:rPr lang="en-US" sz="18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malloc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, </a:t>
            </a:r>
            <a:r>
              <a:rPr lang="en-US" sz="18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realloc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, and </a:t>
            </a:r>
            <a:r>
              <a:rPr lang="en-US" sz="18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free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 requests.</a:t>
            </a:r>
            <a:endParaRPr lang="en-US" sz="1800" dirty="0">
              <a:latin typeface="Source Sans 3" panose="020B0303030403020204" pitchFamily="34" charset="0"/>
            </a:endParaRPr>
          </a:p>
          <a:p>
            <a:r>
              <a:rPr lang="en-US" sz="2400" dirty="0">
                <a:latin typeface="Source Sans 3" panose="020B0303030403020204" pitchFamily="34" charset="0"/>
              </a:rPr>
              <a:t>They should track what memory has been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allocated</a:t>
            </a:r>
            <a:r>
              <a:rPr lang="en-US" sz="2400" dirty="0">
                <a:latin typeface="Source Sans 3" panose="020B0303030403020204" pitchFamily="34" charset="0"/>
              </a:rPr>
              <a:t> and what memory is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free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lvl="1"/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Allocators must </a:t>
            </a:r>
            <a:r>
              <a:rPr lang="en-US" sz="18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maintain metadata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 associated with each memory block and mark them as </a:t>
            </a:r>
            <a:r>
              <a:rPr lang="en-US" sz="18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in use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 versus </a:t>
            </a:r>
            <a:r>
              <a:rPr lang="en-US" sz="18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free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 if they’re to distinguish between the two. Otherwise, it can’t easily handle </a:t>
            </a:r>
            <a:r>
              <a:rPr lang="en-US" sz="18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malloc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, </a:t>
            </a:r>
            <a:r>
              <a:rPr lang="en-US" sz="18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realloc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, and </a:t>
            </a:r>
            <a:r>
              <a:rPr lang="en-US" sz="1800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free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 requests.</a:t>
            </a:r>
            <a:endParaRPr lang="en-US" sz="1800" dirty="0">
              <a:latin typeface="Source Sans 3" panose="020B0303030403020204" pitchFamily="34" charset="0"/>
            </a:endParaRPr>
          </a:p>
          <a:p>
            <a:r>
              <a:rPr lang="en-US" sz="2400" dirty="0">
                <a:latin typeface="Source Sans 3" panose="020B0303030403020204" pitchFamily="34" charset="0"/>
              </a:rPr>
              <a:t>They need to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decide what memory to use</a:t>
            </a:r>
            <a:r>
              <a:rPr lang="en-US" sz="2400" dirty="0">
                <a:latin typeface="Source Sans 3" panose="020B0303030403020204" pitchFamily="34" charset="0"/>
              </a:rPr>
              <a:t> to fulfill an allocation request.</a:t>
            </a:r>
          </a:p>
          <a:p>
            <a:pPr lvl="1"/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Heap allocator often have </a:t>
            </a:r>
            <a:r>
              <a:rPr lang="en-US" sz="18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options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 to choose from when fulfilling allocation requests. It must choose an appropriate block of memory </a:t>
            </a:r>
            <a:r>
              <a:rPr lang="en-US" sz="1800" b="1" dirty="0">
                <a:solidFill>
                  <a:schemeClr val="accent1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based on its allocation strategy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  <a:endParaRPr lang="en-US" sz="1800" dirty="0">
              <a:latin typeface="Source Sans 3" panose="020B0303030403020204" pitchFamily="34" charset="0"/>
            </a:endParaRPr>
          </a:p>
          <a:p>
            <a:r>
              <a:rPr lang="en-US" sz="2400" dirty="0">
                <a:latin typeface="Source Sans 3" panose="020B0303030403020204" pitchFamily="34" charset="0"/>
              </a:rPr>
              <a:t>They should service requests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 quickly as possible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  <a:p>
            <a:pPr lvl="1"/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Heap allocators should respond to allocation requests 🔥 </a:t>
            </a:r>
            <a:r>
              <a:rPr lang="en-US" sz="1800" b="1" dirty="0">
                <a:solidFill>
                  <a:srgbClr val="FF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with blazing speed 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🔥. Otherwise, their implementations will be viewed as </a:t>
            </a:r>
            <a:r>
              <a:rPr lang="en-US" sz="1800" b="1" dirty="0">
                <a:solidFill>
                  <a:srgbClr val="C0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inefficient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 and the source of </a:t>
            </a:r>
            <a:r>
              <a:rPr lang="en-US" sz="1800" b="1" dirty="0">
                <a:solidFill>
                  <a:srgbClr val="C00000"/>
                </a:solidFill>
                <a:latin typeface="Source Sans 3" panose="020B0303030403020204" pitchFamily="34" charset="0"/>
                <a:cs typeface="Courier New" panose="02070309020205020404" pitchFamily="49" charset="0"/>
              </a:rPr>
              <a:t>bottlenecks</a:t>
            </a:r>
            <a:r>
              <a:rPr lang="en-US" sz="1800" dirty="0">
                <a:latin typeface="Source Sans 3" panose="020B0303030403020204" pitchFamily="34" charset="0"/>
                <a:cs typeface="Courier New" panose="02070309020205020404" pitchFamily="49" charset="0"/>
              </a:rPr>
              <a:t> in programs that rely on them.</a:t>
            </a:r>
          </a:p>
          <a:p>
            <a:r>
              <a:rPr lang="en-US" sz="2200" dirty="0">
                <a:latin typeface="Source Sans 3" panose="020B0303030403020204" pitchFamily="34" charset="0"/>
              </a:rPr>
              <a:t>Addresses returned by </a:t>
            </a:r>
            <a:r>
              <a:rPr lang="en-US" sz="22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sz="2200" dirty="0">
                <a:latin typeface="Source Sans 3" panose="020B0303030403020204" pitchFamily="34" charset="0"/>
              </a:rPr>
              <a:t> and </a:t>
            </a:r>
            <a:r>
              <a:rPr lang="en-US" sz="22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sz="2200" dirty="0">
                <a:latin typeface="Source Sans 3" panose="020B0303030403020204" pitchFamily="34" charset="0"/>
              </a:rPr>
              <a:t> must satisfy required </a:t>
            </a:r>
            <a:r>
              <a:rPr lang="en-US" sz="22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alignment restrictions</a:t>
            </a:r>
            <a:r>
              <a:rPr lang="en-US" sz="2200" dirty="0">
                <a:latin typeface="Source Sans 3" panose="020B0303030403020204" pitchFamily="34" charset="0"/>
              </a:rPr>
              <a:t> (e.g., addresses must be multiples of 8) to keep the hardware </a:t>
            </a:r>
            <a:r>
              <a:rPr lang="en-US" sz="2200" b="1" dirty="0">
                <a:solidFill>
                  <a:srgbClr val="008000"/>
                </a:solidFill>
                <a:latin typeface="Source Sans 3" panose="020B0303030403020204" pitchFamily="34" charset="0"/>
              </a:rPr>
              <a:t>happy</a:t>
            </a:r>
            <a:r>
              <a:rPr lang="en-US" sz="2200" dirty="0">
                <a:latin typeface="Source Sans 3" panose="020B0303030403020204" pitchFamily="34" charset="0"/>
              </a:rPr>
              <a:t>.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E55C8D-C2F4-3AC2-0333-C1FB5D39A747}"/>
              </a:ext>
            </a:extLst>
          </p:cNvPr>
          <p:cNvSpPr txBox="1"/>
          <p:nvPr/>
        </p:nvSpPr>
        <p:spPr>
          <a:xfrm>
            <a:off x="7737902" y="63362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🤓</a:t>
            </a:r>
          </a:p>
        </p:txBody>
      </p:sp>
    </p:spTree>
    <p:extLst>
      <p:ext uri="{BB962C8B-B14F-4D97-AF65-F5344CB8AC3E}">
        <p14:creationId xmlns:p14="http://schemas.microsoft.com/office/powerpoint/2010/main" val="90216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03045-CCFD-B44A-B013-188E26E93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Heap Allocator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EBC07-139B-F947-9EF5-B2C018586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The design and implementation of an allocator should strive to:</a:t>
            </a:r>
          </a:p>
          <a:p>
            <a:r>
              <a:rPr lang="en-US" dirty="0">
                <a:latin typeface="Source Sans 3" panose="020B0303030403020204" pitchFamily="34" charset="0"/>
              </a:rPr>
              <a:t>maximize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throughput </a:t>
            </a:r>
            <a:r>
              <a:rPr lang="en-US" dirty="0">
                <a:latin typeface="Source Sans 3" panose="020B0303030403020204" pitchFamily="34" charset="0"/>
              </a:rPr>
              <a:t>— that is, requests completed per unit time — by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minimizing average allocation time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maximize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utilization</a:t>
            </a:r>
            <a:r>
              <a:rPr lang="en-US" dirty="0">
                <a:latin typeface="Source Sans 3" panose="020B0303030403020204" pitchFamily="34" charset="0"/>
              </a:rPr>
              <a:t> — that’s how efficiently we make use of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limited heap memory</a:t>
            </a:r>
            <a:r>
              <a:rPr lang="en-US" dirty="0">
                <a:latin typeface="Source Sans 3" panose="020B0303030403020204" pitchFamily="34" charset="0"/>
              </a:rPr>
              <a:t> to satisfy requests.</a:t>
            </a:r>
          </a:p>
          <a:p>
            <a:endParaRPr lang="en-US" u="sng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So, an allocator needs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keep track of free memory blocks</a:t>
            </a:r>
            <a:r>
              <a:rPr lang="en-US" dirty="0">
                <a:latin typeface="Source Sans 3" panose="020B0303030403020204" pitchFamily="34" charset="0"/>
              </a:rPr>
              <a:t>,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decide which block to use</a:t>
            </a:r>
            <a:r>
              <a:rPr lang="en-US" dirty="0">
                <a:latin typeface="Source Sans 3" panose="020B0303030403020204" pitchFamily="34" charset="0"/>
              </a:rPr>
              <a:t>, and do it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quickly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compactly</a:t>
            </a:r>
            <a:r>
              <a:rPr lang="en-US" dirty="0">
                <a:latin typeface="Source Sans 3" panose="020B0303030403020204" pitchFamily="34" charset="0"/>
              </a:rPr>
              <a:t>. </a:t>
            </a: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That means we need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concrete, in-memory representation</a:t>
            </a:r>
            <a:r>
              <a:rPr lang="en-US" dirty="0">
                <a:latin typeface="Source Sans 3" panose="020B0303030403020204" pitchFamily="34" charset="0"/>
              </a:rPr>
              <a:t> for each block.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9BD538-D7BD-CD4D-08C7-A41A89B94D0F}"/>
              </a:ext>
            </a:extLst>
          </p:cNvPr>
          <p:cNvSpPr txBox="1"/>
          <p:nvPr/>
        </p:nvSpPr>
        <p:spPr>
          <a:xfrm>
            <a:off x="2137223" y="3962400"/>
            <a:ext cx="7917553" cy="46166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Source Sans 3" panose="020B0303030403020204" pitchFamily="34" charset="0"/>
              </a:rPr>
              <a:t>As we’ll soon see, throughput and utilization fight each other.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5A34EE9-18F9-D758-426A-142A89EDD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532" y="3331691"/>
            <a:ext cx="1497351" cy="1723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26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B132F-4C84-D64C-9C10-6FA9188E0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Fragmentation: Utilization’s Nemesis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A3706-92CD-434B-9C00-5F379CB0E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133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The root cause of poor utilization is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fragmentation</a:t>
            </a:r>
            <a:r>
              <a:rPr lang="en-US" dirty="0">
                <a:latin typeface="Source Sans 3" panose="020B0303030403020204" pitchFamily="34" charset="0"/>
              </a:rPr>
              <a:t>. Fragmentation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occurs when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otherwise unused memory isn’t available to satisfy requests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In this example, there’s enough memory in aggregate to satisfy the allocation request, but no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single free block</a:t>
            </a:r>
            <a:r>
              <a:rPr lang="en-US" dirty="0">
                <a:solidFill>
                  <a:srgbClr val="0432FF"/>
                </a:solidFill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is large enough.</a:t>
            </a:r>
          </a:p>
          <a:p>
            <a:r>
              <a:rPr lang="en-US" dirty="0">
                <a:latin typeface="Source Sans 3" panose="020B0303030403020204" pitchFamily="34" charset="0"/>
              </a:rPr>
              <a:t>In general, we want the largest address used to be as low as possible.</a:t>
            </a:r>
          </a:p>
        </p:txBody>
      </p:sp>
      <p:sp>
        <p:nvSpPr>
          <p:cNvPr id="4" name="Oval Callout 3">
            <a:extLst>
              <a:ext uri="{FF2B5EF4-FFF2-40B4-BE49-F238E27FC236}">
                <a16:creationId xmlns:a16="http://schemas.microsoft.com/office/drawing/2014/main" id="{053C99E2-CB5C-484D-A630-7641B5FBC258}"/>
              </a:ext>
            </a:extLst>
          </p:cNvPr>
          <p:cNvSpPr/>
          <p:nvPr/>
        </p:nvSpPr>
        <p:spPr>
          <a:xfrm>
            <a:off x="185225" y="3705665"/>
            <a:ext cx="4038600" cy="1524000"/>
          </a:xfrm>
          <a:prstGeom prst="wedgeEllipseCallout">
            <a:avLst>
              <a:gd name="adj1" fmla="val -54063"/>
              <a:gd name="adj2" fmla="val 551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ource Sans 3" panose="020B0303030403020204" pitchFamily="34" charset="0"/>
              </a:rPr>
              <a:t>Request 6</a:t>
            </a:r>
            <a:r>
              <a:rPr lang="en-US" sz="2000" dirty="0">
                <a:latin typeface="Source Sans 3" panose="020B0303030403020204" pitchFamily="34" charset="0"/>
              </a:rPr>
              <a:t>: Hi!  May I please have four bytes of heap memory?</a:t>
            </a:r>
            <a:endParaRPr lang="en-US" sz="2000" b="1" dirty="0">
              <a:latin typeface="Source Sans 3" panose="020B0303030403020204" pitchFamily="34" charset="0"/>
            </a:endParaRP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DB3EE0D3-8803-EF45-ADFB-A1C6AA348C48}"/>
              </a:ext>
            </a:extLst>
          </p:cNvPr>
          <p:cNvSpPr/>
          <p:nvPr/>
        </p:nvSpPr>
        <p:spPr>
          <a:xfrm>
            <a:off x="7848600" y="3695505"/>
            <a:ext cx="4191000" cy="1395828"/>
          </a:xfrm>
          <a:prstGeom prst="wedgeRoundRectCallout">
            <a:avLst>
              <a:gd name="adj1" fmla="val 53684"/>
              <a:gd name="adj2" fmla="val 84673"/>
              <a:gd name="adj3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ource Sans 3" panose="020B0303030403020204" pitchFamily="34" charset="0"/>
              </a:rPr>
              <a:t>Allocator</a:t>
            </a:r>
            <a:r>
              <a:rPr lang="en-US" sz="2000" dirty="0">
                <a:latin typeface="Source Sans 3" panose="020B0303030403020204" pitchFamily="34" charset="0"/>
              </a:rPr>
              <a:t>: I’m sorry, I don’t </a:t>
            </a:r>
            <a:br>
              <a:rPr lang="en-US" sz="2000" dirty="0">
                <a:latin typeface="Source Sans 3" panose="020B0303030403020204" pitchFamily="34" charset="0"/>
              </a:rPr>
            </a:br>
            <a:r>
              <a:rPr lang="en-US" sz="2000" dirty="0">
                <a:latin typeface="Source Sans 3" panose="020B0303030403020204" pitchFamily="34" charset="0"/>
              </a:rPr>
              <a:t>have a four-byte block available.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712DA5-C927-C544-A798-3527EE3ED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240510"/>
              </p:ext>
            </p:extLst>
          </p:nvPr>
        </p:nvGraphicFramePr>
        <p:xfrm>
          <a:off x="152400" y="5257800"/>
          <a:ext cx="11665148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240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0x15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0x16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0x17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0x19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Req. 1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Source Sans 3" panose="020B0303030403020204" pitchFamily="34" charset="0"/>
                        </a:rPr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Req. 2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Source Sans 3" panose="020B0303030403020204" pitchFamily="34" charset="0"/>
                        </a:rPr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Req. 3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Source Sans 3" panose="020B0303030403020204" pitchFamily="34" charset="0"/>
                        </a:rPr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Req. 4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Source Sans 3" panose="020B0303030403020204" pitchFamily="34" charset="0"/>
                        </a:rPr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Req. 5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Source Sans 3" panose="020B0303030403020204" pitchFamily="34" charset="0"/>
                        </a:rPr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19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A3706-92CD-434B-9C00-5F379CB0E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438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Question</a:t>
            </a:r>
            <a:r>
              <a:rPr lang="en-US" dirty="0">
                <a:latin typeface="Source Sans 3" panose="020B0303030403020204" pitchFamily="34" charset="0"/>
              </a:rPr>
              <a:t>: What if we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coalesced</a:t>
            </a:r>
            <a:r>
              <a:rPr lang="en-US" dirty="0">
                <a:latin typeface="Source Sans 3" panose="020B0303030403020204" pitchFamily="34" charset="0"/>
              </a:rPr>
              <a:t> to unify free blocks? Can we do this?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695325" indent="-223838"/>
            <a:r>
              <a:rPr lang="en-US" dirty="0">
                <a:latin typeface="Source Sans 3" panose="020B0303030403020204" pitchFamily="34" charset="0"/>
              </a:rPr>
              <a:t>Yes,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clever idea</a:t>
            </a:r>
            <a:r>
              <a:rPr lang="en-US" dirty="0">
                <a:latin typeface="Source Sans 3" panose="020B0303030403020204" pitchFamily="34" charset="0"/>
              </a:rPr>
              <a:t>! Let’s do that!</a:t>
            </a:r>
          </a:p>
          <a:p>
            <a:pPr marL="695325" indent="-223838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Sure</a:t>
            </a:r>
            <a:r>
              <a:rPr lang="en-US" dirty="0">
                <a:latin typeface="Source Sans 3" panose="020B0303030403020204" pitchFamily="34" charset="0"/>
              </a:rPr>
              <a:t>, it can be done, but doing so will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compromise throughput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695325" indent="-223838"/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No, it can’t be done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712DA5-C927-C544-A798-3527EE3ED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175884"/>
              </p:ext>
            </p:extLst>
          </p:nvPr>
        </p:nvGraphicFramePr>
        <p:xfrm>
          <a:off x="152400" y="5257800"/>
          <a:ext cx="11665148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240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0x15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0x16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0x17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0x19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Req. 1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0" dirty="0"/>
                        <a:t>Req. 2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Req. 3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0" dirty="0"/>
                        <a:t>Req. 4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Req. 5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i="1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i="1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7A7138EB-1F1E-4500-7C2F-B14F09D03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Fragmentation: Utilization’s Nemesis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8A3CFE-E57F-8FCA-C89B-FEEB66080013}"/>
              </a:ext>
            </a:extLst>
          </p:cNvPr>
          <p:cNvSpPr txBox="1"/>
          <p:nvPr/>
        </p:nvSpPr>
        <p:spPr>
          <a:xfrm>
            <a:off x="3201218" y="3733800"/>
            <a:ext cx="5789563" cy="120032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Nope</a:t>
            </a:r>
            <a:r>
              <a:rPr lang="en-US" dirty="0">
                <a:latin typeface="Source Sans 3" panose="020B0303030403020204" pitchFamily="34" charset="0"/>
              </a:rPr>
              <a:t>. The original addresses have been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shared with client code</a:t>
            </a:r>
            <a:r>
              <a:rPr lang="en-US" dirty="0">
                <a:latin typeface="Source Sans 3" panose="020B0303030403020204" pitchFamily="34" charset="0"/>
              </a:rPr>
              <a:t> and are presumably being held in variables and data structures. We can’t rearrange allocated memory blocks, since doing so would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invalidate</a:t>
            </a:r>
            <a:r>
              <a:rPr lang="en-US" dirty="0">
                <a:latin typeface="Source Sans 3" panose="020B0303030403020204" pitchFamily="34" charset="0"/>
              </a:rPr>
              <a:t> those addresses.</a:t>
            </a:r>
            <a:endParaRPr lang="en-US" b="1" dirty="0">
              <a:latin typeface="Source Sans 3" panose="020B0303030403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1E967E-E76A-0BD8-A8C3-63DA4656C8E0}"/>
              </a:ext>
            </a:extLst>
          </p:cNvPr>
          <p:cNvSpPr/>
          <p:nvPr/>
        </p:nvSpPr>
        <p:spPr>
          <a:xfrm>
            <a:off x="457200" y="3124200"/>
            <a:ext cx="4038600" cy="609600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8248C-CC45-E44F-89C8-0996AD1AD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There are two types of fragmentation.</a:t>
            </a:r>
            <a:endParaRPr lang="en-US" b="1" dirty="0">
              <a:latin typeface="Source Sans 3" panose="020B0303030403020204" pitchFamily="34" charset="0"/>
            </a:endParaRP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Internal Fragmentation</a:t>
            </a:r>
            <a:r>
              <a:rPr lang="en-US" dirty="0">
                <a:latin typeface="Source Sans 3" panose="020B0303030403020204" pitchFamily="34" charset="0"/>
              </a:rPr>
              <a:t>: an allocated block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larger than what’s needed</a:t>
            </a:r>
            <a:r>
              <a:rPr lang="en-US" dirty="0">
                <a:latin typeface="Source Sans 3" panose="020B0303030403020204" pitchFamily="34" charset="0"/>
              </a:rPr>
              <a:t>—e.g., due to minimum block size, or alignment restrictions.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An example?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malloc(45)</a:t>
            </a:r>
            <a:r>
              <a:rPr lang="en-US" dirty="0">
                <a:latin typeface="Source Sans 3" panose="020B0303030403020204" pitchFamily="34" charset="0"/>
              </a:rPr>
              <a:t> is internally promoted 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malloc(48)</a:t>
            </a:r>
            <a:r>
              <a:rPr lang="en-US" dirty="0">
                <a:latin typeface="Source Sans 3" panose="020B0303030403020204" pitchFamily="34" charset="0"/>
              </a:rPr>
              <a:t>. Those three extra bytes are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technically inaccessible </a:t>
            </a:r>
            <a:r>
              <a:rPr lang="en-US" dirty="0">
                <a:latin typeface="Source Sans 3" panose="020B0303030403020204" pitchFamily="34" charset="0"/>
              </a:rPr>
              <a:t>to the client but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can’t be used</a:t>
            </a:r>
            <a:r>
              <a:rPr lang="en-US" dirty="0">
                <a:latin typeface="Source Sans 3" panose="020B0303030403020204" pitchFamily="34" charset="0"/>
              </a:rPr>
              <a:t> for future requests.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External Fragmentation</a:t>
            </a:r>
            <a:r>
              <a:rPr lang="en-US" dirty="0">
                <a:latin typeface="Source Sans 3" panose="020B0303030403020204" pitchFamily="34" charset="0"/>
              </a:rPr>
              <a:t>: no single block is large enough to satisfy an allocation request, even though enough aggregate free memory is available.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An example? Precisely what you saw two slides ago.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CF49A2B-9075-D113-2DDE-D2A333FCE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Fragmentation: Utilization’s Nemesis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DE950F6-F2B3-825C-6AAB-4BAB6BCD99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926651"/>
              </p:ext>
            </p:extLst>
          </p:nvPr>
        </p:nvGraphicFramePr>
        <p:xfrm>
          <a:off x="228600" y="4495800"/>
          <a:ext cx="11665148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240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0x11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0x12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0x15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0x16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0x17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0x19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Req. 1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Source Sans 3" panose="020B0303030403020204" pitchFamily="34" charset="0"/>
                        </a:rPr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Req. 2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Source Sans 3" panose="020B0303030403020204" pitchFamily="34" charset="0"/>
                        </a:rPr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Req. 3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Source Sans 3" panose="020B0303030403020204" pitchFamily="34" charset="0"/>
                        </a:rPr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Req. 4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Source Sans 3" panose="020B0303030403020204" pitchFamily="34" charset="0"/>
                        </a:rPr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Req. 5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Source Sans 3" panose="020B0303030403020204" pitchFamily="34" charset="0"/>
                        </a:rPr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931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03045-CCFD-B44A-B013-188E26E93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Heap Allocator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EBC07-139B-F947-9EF5-B2C018586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The design and implementation of an allocator should strive to:</a:t>
            </a:r>
          </a:p>
          <a:p>
            <a:r>
              <a:rPr lang="en-US" dirty="0">
                <a:latin typeface="Source Sans 3" panose="020B0303030403020204" pitchFamily="34" charset="0"/>
              </a:rPr>
              <a:t>maximize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throughput </a:t>
            </a:r>
            <a:r>
              <a:rPr lang="en-US" dirty="0">
                <a:latin typeface="Source Sans 3" panose="020B0303030403020204" pitchFamily="34" charset="0"/>
              </a:rPr>
              <a:t>— that is, requests completed per unit time — by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minimizing average allocation time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maximize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utilization</a:t>
            </a:r>
            <a:r>
              <a:rPr lang="en-US" dirty="0">
                <a:latin typeface="Source Sans 3" panose="020B0303030403020204" pitchFamily="34" charset="0"/>
              </a:rPr>
              <a:t> — that’s how efficiently we make use of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limited heap memory</a:t>
            </a:r>
            <a:r>
              <a:rPr lang="en-US" dirty="0">
                <a:latin typeface="Source Sans 3" panose="020B0303030403020204" pitchFamily="34" charset="0"/>
              </a:rPr>
              <a:t> to satisfy requests.</a:t>
            </a:r>
          </a:p>
          <a:p>
            <a:pPr marL="0" indent="0">
              <a:buNone/>
            </a:pPr>
            <a:endParaRPr lang="en-US" u="sng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479EEC-75C4-1843-9CEA-BD949FE5F1F1}"/>
              </a:ext>
            </a:extLst>
          </p:cNvPr>
          <p:cNvSpPr txBox="1"/>
          <p:nvPr/>
        </p:nvSpPr>
        <p:spPr>
          <a:xfrm>
            <a:off x="1863114" y="4114800"/>
            <a:ext cx="846577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Source Sans 3" panose="020B0303030403020204" pitchFamily="34" charset="0"/>
              </a:rPr>
              <a:t>Other </a:t>
            </a:r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noble</a:t>
            </a:r>
            <a:r>
              <a:rPr lang="en-US" sz="2800" dirty="0">
                <a:latin typeface="Source Sans 3" panose="020B0303030403020204" pitchFamily="34" charset="0"/>
              </a:rPr>
              <a:t> </a:t>
            </a:r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goals</a:t>
            </a:r>
            <a:r>
              <a:rPr lang="en-US" sz="2800" dirty="0">
                <a:latin typeface="Source Sans 3" panose="020B0303030403020204" pitchFamily="34" charset="0"/>
              </a:rPr>
              <a:t>: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Locality</a:t>
            </a:r>
            <a:r>
              <a:rPr lang="en-US" sz="2800" dirty="0">
                <a:latin typeface="Source Sans 3" panose="020B0303030403020204" pitchFamily="34" charset="0"/>
              </a:rPr>
              <a:t> ("similar" blocks allocated close to each other)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Robustness</a:t>
            </a:r>
            <a:r>
              <a:rPr lang="en-US" sz="2800" dirty="0">
                <a:latin typeface="Source Sans 3" panose="020B0303030403020204" pitchFamily="34" charset="0"/>
              </a:rPr>
              <a:t> (handle client errors)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Ease of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38930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652CE-7580-C64E-B01B-73993D27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Bump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50D7E-03C1-B545-AEE7-AAAB6B654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say we want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prioritize throughput at all costs</a:t>
            </a:r>
            <a:r>
              <a:rPr lang="en-US" dirty="0">
                <a:latin typeface="Source Sans 3" panose="020B0303030403020204" pitchFamily="34" charset="0"/>
              </a:rPr>
              <a:t> but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not care about utilization</a:t>
            </a:r>
            <a:r>
              <a:rPr lang="en-US" dirty="0">
                <a:latin typeface="Source Sans 3" panose="020B0303030403020204" pitchFamily="34" charset="0"/>
              </a:rPr>
              <a:t> even one bit. This might even mean we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never reuse memory</a:t>
            </a:r>
            <a:r>
              <a:rPr lang="en-US" dirty="0">
                <a:latin typeface="Source Sans 3" panose="020B0303030403020204" pitchFamily="34" charset="0"/>
              </a:rPr>
              <a:t>—even after it’s been freed!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8BB24E-245C-3029-312C-8A9376AE131D}"/>
              </a:ext>
            </a:extLst>
          </p:cNvPr>
          <p:cNvSpPr txBox="1">
            <a:spLocks/>
          </p:cNvSpPr>
          <p:nvPr/>
        </p:nvSpPr>
        <p:spPr bwMode="auto">
          <a:xfrm>
            <a:off x="6127044" y="2590800"/>
            <a:ext cx="5833872" cy="3653118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6600" dirty="0">
                <a:solidFill>
                  <a:prstClr val="black"/>
                </a:solidFill>
                <a:latin typeface="Source Sans 3" panose="020B0303030403020204" pitchFamily="34" charset="0"/>
              </a:rPr>
              <a:t>Utilization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u="sng" dirty="0">
              <a:solidFill>
                <a:prstClr val="black"/>
              </a:solidFill>
              <a:latin typeface="Source Sans 3" panose="020B0303030403020204" pitchFamily="34" charset="0"/>
            </a:endParaRPr>
          </a:p>
          <a:p>
            <a:pPr mar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7200" dirty="0">
                <a:solidFill>
                  <a:prstClr val="black"/>
                </a:solidFill>
                <a:latin typeface="Source Sans 3" panose="020B0303030403020204" pitchFamily="34" charset="0"/>
              </a:rPr>
              <a:t>😱</a:t>
            </a:r>
            <a:endParaRPr lang="en-US" u="sng" dirty="0">
              <a:solidFill>
                <a:prstClr val="black"/>
              </a:solidFill>
              <a:latin typeface="Source Sans 3" panose="020B030303040302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u="sng" dirty="0">
              <a:solidFill>
                <a:prstClr val="black"/>
              </a:solidFill>
              <a:latin typeface="Source Sans 3" panose="020B0303030403020204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Never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 reuses memory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CA96078-F58D-3776-4C9E-E1FC16E9A167}"/>
              </a:ext>
            </a:extLst>
          </p:cNvPr>
          <p:cNvSpPr txBox="1">
            <a:spLocks/>
          </p:cNvSpPr>
          <p:nvPr/>
        </p:nvSpPr>
        <p:spPr>
          <a:xfrm>
            <a:off x="164027" y="2590800"/>
            <a:ext cx="5833872" cy="3653118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  <a:prstDash val="dash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6600" dirty="0">
                <a:solidFill>
                  <a:prstClr val="black"/>
                </a:solidFill>
                <a:latin typeface="Source Sans 3" panose="020B0303030403020204" pitchFamily="34" charset="0"/>
              </a:rPr>
              <a:t>Throughput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solidFill>
                <a:prstClr val="black"/>
              </a:solidFill>
              <a:latin typeface="Source Sans 3" panose="020B0303030403020204" pitchFamily="34" charset="0"/>
            </a:endParaRPr>
          </a:p>
          <a:p>
            <a:pPr mar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7200" dirty="0">
                <a:solidFill>
                  <a:prstClr val="black"/>
                </a:solidFill>
                <a:latin typeface="Source Sans 3" panose="020B0303030403020204" pitchFamily="34" charset="0"/>
              </a:rPr>
              <a:t>⭐️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solidFill>
                <a:prstClr val="black"/>
              </a:solidFill>
              <a:latin typeface="Source Sans 3" panose="020B0303030403020204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Ultra fast</a:t>
            </a:r>
            <a:r>
              <a:rPr lang="en-US" dirty="0">
                <a:solidFill>
                  <a:prstClr val="black"/>
                </a:solidFill>
                <a:latin typeface="Source Sans 3" panose="020B0303030403020204" pitchFamily="34" charset="0"/>
              </a:rPr>
              <a:t>, short routines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8F0C94-531A-CC25-100A-0F3D41EC79DC}"/>
              </a:ext>
            </a:extLst>
          </p:cNvPr>
          <p:cNvSpPr txBox="1"/>
          <p:nvPr/>
        </p:nvSpPr>
        <p:spPr>
          <a:xfrm>
            <a:off x="4690872" y="3886200"/>
            <a:ext cx="27432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ource Sans 3" panose="020B0303030403020204" pitchFamily="34" charset="0"/>
              </a:rPr>
              <a:t>What would this allocator look like?</a:t>
            </a:r>
          </a:p>
        </p:txBody>
      </p:sp>
    </p:spTree>
    <p:extLst>
      <p:ext uri="{BB962C8B-B14F-4D97-AF65-F5344CB8AC3E}">
        <p14:creationId xmlns:p14="http://schemas.microsoft.com/office/powerpoint/2010/main" val="124538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 animBg="1"/>
      <p:bldP spid="5" grpId="0" build="allAtOnce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32FFE-B696-794D-9E17-1BA8B352C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bump allocator</a:t>
            </a:r>
            <a:r>
              <a:rPr lang="en-US" dirty="0">
                <a:latin typeface="Source Sans 3" panose="020B0303030403020204" pitchFamily="34" charset="0"/>
              </a:rPr>
              <a:t> is an allocator that simply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allocates the next available memory location</a:t>
            </a:r>
            <a:r>
              <a:rPr lang="en-US" dirty="0">
                <a:latin typeface="Source Sans 3" panose="020B0303030403020204" pitchFamily="34" charset="0"/>
              </a:rPr>
              <a:t> in response to both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 requests and does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nothing</a:t>
            </a:r>
            <a:r>
              <a:rPr lang="en-US" dirty="0">
                <a:latin typeface="Source Sans 3" panose="020B0303030403020204" pitchFamily="34" charset="0"/>
              </a:rPr>
              <a:t> in response 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Throughput</a:t>
            </a:r>
            <a:r>
              <a:rPr lang="en-US" dirty="0">
                <a:latin typeface="Source Sans 3" panose="020B0303030403020204" pitchFamily="34" charset="0"/>
              </a:rPr>
              <a:t>: each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call executes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only a handful of instructions</a:t>
            </a:r>
            <a:r>
              <a:rPr lang="en-US" dirty="0">
                <a:latin typeface="Source Sans 3" panose="020B0303030403020204" pitchFamily="34" charset="0"/>
              </a:rPr>
              <a:t>, and the implementation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 is empty—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essentially a no-op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It is easy to find the next memory location to service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 requests.</a:t>
            </a:r>
          </a:p>
          <a:p>
            <a:pPr lvl="1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 does nothing!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Utilization</a:t>
            </a:r>
            <a:r>
              <a:rPr lang="en-US" dirty="0">
                <a:latin typeface="Source Sans 3" panose="020B0303030403020204" pitchFamily="34" charset="0"/>
              </a:rPr>
              <a:t>: we use each memory block at most once. No freeing at all, so no memory is ever reused.</a:t>
            </a:r>
            <a:r>
              <a:rPr lang="en-US" dirty="0">
                <a:latin typeface="Source Sans 3" panose="020B0303030403020204" pitchFamily="34" charset="0"/>
                <a:sym typeface="Wingdings" pitchFamily="2" charset="2"/>
              </a:rPr>
              <a:t> </a:t>
            </a:r>
            <a:br>
              <a:rPr lang="en-US" dirty="0">
                <a:latin typeface="Source Sans 3" panose="020B0303030403020204" pitchFamily="34" charset="0"/>
                <a:sym typeface="Wingdings" pitchFamily="2" charset="2"/>
              </a:rPr>
            </a:br>
            <a:endParaRPr lang="en-US" dirty="0">
              <a:latin typeface="Source Sans 3" panose="020B0303030403020204" pitchFamily="34" charset="0"/>
              <a:sym typeface="Wingdings" pitchFamily="2" charset="2"/>
            </a:endParaRPr>
          </a:p>
          <a:p>
            <a:pPr marL="0" indent="0" algn="ctr">
              <a:buNone/>
            </a:pPr>
            <a:r>
              <a:rPr lang="en-US" sz="2000" dirty="0">
                <a:latin typeface="Source Sans 3" panose="020B0303030403020204" pitchFamily="34" charset="0"/>
                <a:sym typeface="Wingdings" pitchFamily="2" charset="2"/>
              </a:rPr>
              <a:t>We provide a bump allocator implementation as a code reading exercise in your </a:t>
            </a:r>
            <a:r>
              <a:rPr lang="en-US" sz="2000" b="1" dirty="0">
                <a:latin typeface="Source Code Pro" panose="020B0309030403020204" pitchFamily="34" charset="0"/>
                <a:ea typeface="Source Code Pro" panose="020B0309030403020204" pitchFamily="34" charset="0"/>
                <a:sym typeface="Wingdings" pitchFamily="2" charset="2"/>
              </a:rPr>
              <a:t>assign6</a:t>
            </a:r>
            <a:r>
              <a:rPr lang="en-US" sz="2000" dirty="0">
                <a:latin typeface="Source Sans 3" panose="020B0303030403020204" pitchFamily="34" charset="0"/>
                <a:sym typeface="Wingdings" pitchFamily="2" charset="2"/>
              </a:rPr>
              <a:t> repo.</a:t>
            </a:r>
            <a:endParaRPr lang="en-US" sz="2000" dirty="0">
              <a:latin typeface="Source Sans 3" panose="020B0303030403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2918036-304B-9737-4BF0-E02C4CD39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Bump Allocator</a:t>
            </a:r>
          </a:p>
        </p:txBody>
      </p:sp>
    </p:spTree>
    <p:extLst>
      <p:ext uri="{BB962C8B-B14F-4D97-AF65-F5344CB8AC3E}">
        <p14:creationId xmlns:p14="http://schemas.microsoft.com/office/powerpoint/2010/main" val="88755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malloc(24);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55C071E-B741-D34D-A0F4-95D5DC2CC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887091"/>
              </p:ext>
            </p:extLst>
          </p:nvPr>
        </p:nvGraphicFramePr>
        <p:xfrm>
          <a:off x="152400" y="5257800"/>
          <a:ext cx="11658600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10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AVAILABLE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166596" marR="166596" marT="83298" marB="832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407D14D0-0529-0286-555A-6FA583C76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Bump Allocator</a:t>
            </a:r>
          </a:p>
        </p:txBody>
      </p:sp>
    </p:spTree>
    <p:extLst>
      <p:ext uri="{BB962C8B-B14F-4D97-AF65-F5344CB8AC3E}">
        <p14:creationId xmlns:p14="http://schemas.microsoft.com/office/powerpoint/2010/main" val="2431985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malloc(24);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55C071E-B741-D34D-A0F4-95D5DC2CC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851283"/>
              </p:ext>
            </p:extLst>
          </p:nvPr>
        </p:nvGraphicFramePr>
        <p:xfrm>
          <a:off x="152400" y="5257800"/>
          <a:ext cx="11751130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20128">
                  <a:extLst>
                    <a:ext uri="{9D8B030D-6E8A-4147-A177-3AD203B41FA5}">
                      <a16:colId xmlns:a16="http://schemas.microsoft.com/office/drawing/2014/main" val="1110225066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2121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AVAILABLE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898C4EF-371F-BC42-B262-72CEFD3152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552428"/>
              </p:ext>
            </p:extLst>
          </p:nvPr>
        </p:nvGraphicFramePr>
        <p:xfrm>
          <a:off x="7747000" y="1371600"/>
          <a:ext cx="4216400" cy="1179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9197BA87-6247-973B-2515-2D1A55FB0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Bump Allocator</a:t>
            </a:r>
          </a:p>
        </p:txBody>
      </p:sp>
    </p:spTree>
    <p:extLst>
      <p:ext uri="{BB962C8B-B14F-4D97-AF65-F5344CB8AC3E}">
        <p14:creationId xmlns:p14="http://schemas.microsoft.com/office/powerpoint/2010/main" val="456429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2004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malloc(24);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57AB172-D2BC-4143-9667-0506F52ED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541411"/>
              </p:ext>
            </p:extLst>
          </p:nvPr>
        </p:nvGraphicFramePr>
        <p:xfrm>
          <a:off x="7747000" y="1371600"/>
          <a:ext cx="4216400" cy="1902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F6E5DA6-3173-A142-A1F6-B82527FA0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163004"/>
              </p:ext>
            </p:extLst>
          </p:nvPr>
        </p:nvGraphicFramePr>
        <p:xfrm>
          <a:off x="152400" y="5257800"/>
          <a:ext cx="11790784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20128">
                  <a:extLst>
                    <a:ext uri="{9D8B030D-6E8A-4147-A177-3AD203B41FA5}">
                      <a16:colId xmlns:a16="http://schemas.microsoft.com/office/drawing/2014/main" val="1110225066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450416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715445">
                  <a:extLst>
                    <a:ext uri="{9D8B030D-6E8A-4147-A177-3AD203B41FA5}">
                      <a16:colId xmlns:a16="http://schemas.microsoft.com/office/drawing/2014/main" val="391929484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25177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padding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AVAILABLE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238297E9-5368-D070-5F96-6266BFECC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Bump Allocator</a:t>
            </a:r>
          </a:p>
        </p:txBody>
      </p:sp>
    </p:spTree>
    <p:extLst>
      <p:ext uri="{BB962C8B-B14F-4D97-AF65-F5344CB8AC3E}">
        <p14:creationId xmlns:p14="http://schemas.microsoft.com/office/powerpoint/2010/main" val="1799212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malloc(4);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malloc(24);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4547F98-78AD-9C41-B460-E1AF1DABF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700857"/>
              </p:ext>
            </p:extLst>
          </p:nvPr>
        </p:nvGraphicFramePr>
        <p:xfrm>
          <a:off x="7747000" y="1371600"/>
          <a:ext cx="4216400" cy="2625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EF4CBA3-6C14-954C-95AD-2D82F1775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53793"/>
              </p:ext>
            </p:extLst>
          </p:nvPr>
        </p:nvGraphicFramePr>
        <p:xfrm>
          <a:off x="152400" y="5257800"/>
          <a:ext cx="11790784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20128">
                  <a:extLst>
                    <a:ext uri="{9D8B030D-6E8A-4147-A177-3AD203B41FA5}">
                      <a16:colId xmlns:a16="http://schemas.microsoft.com/office/drawing/2014/main" val="1110225066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450416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715445">
                  <a:extLst>
                    <a:ext uri="{9D8B030D-6E8A-4147-A177-3AD203B41FA5}">
                      <a16:colId xmlns:a16="http://schemas.microsoft.com/office/drawing/2014/main" val="391929484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25177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padding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4AAC6797-9FB5-22E3-AE4E-82E4D87A0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Bump Allocator</a:t>
            </a:r>
          </a:p>
        </p:txBody>
      </p:sp>
    </p:spTree>
    <p:extLst>
      <p:ext uri="{BB962C8B-B14F-4D97-AF65-F5344CB8AC3E}">
        <p14:creationId xmlns:p14="http://schemas.microsoft.com/office/powerpoint/2010/main" val="2803577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malloc(24);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B10A2B8-C062-E340-8E72-302B72E6BC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220490"/>
              </p:ext>
            </p:extLst>
          </p:nvPr>
        </p:nvGraphicFramePr>
        <p:xfrm>
          <a:off x="7747000" y="1371600"/>
          <a:ext cx="4216400" cy="2625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2DEF300-C6AB-A84C-9B71-4B18E9C72E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269857"/>
              </p:ext>
            </p:extLst>
          </p:nvPr>
        </p:nvGraphicFramePr>
        <p:xfrm>
          <a:off x="152400" y="5257800"/>
          <a:ext cx="11790784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20128">
                  <a:extLst>
                    <a:ext uri="{9D8B030D-6E8A-4147-A177-3AD203B41FA5}">
                      <a16:colId xmlns:a16="http://schemas.microsoft.com/office/drawing/2014/main" val="1110225066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450416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715445">
                  <a:extLst>
                    <a:ext uri="{9D8B030D-6E8A-4147-A177-3AD203B41FA5}">
                      <a16:colId xmlns:a16="http://schemas.microsoft.com/office/drawing/2014/main" val="391929484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25177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padding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97159F36-7E74-5B69-89CF-7F143258B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Bump Allocator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DF82D0-D43C-54B0-691D-D6E8F6949997}"/>
              </a:ext>
            </a:extLst>
          </p:cNvPr>
          <p:cNvSpPr txBox="1"/>
          <p:nvPr/>
        </p:nvSpPr>
        <p:spPr>
          <a:xfrm>
            <a:off x="5304971" y="2242523"/>
            <a:ext cx="241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Note that the value of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b</a:t>
            </a:r>
            <a:r>
              <a:rPr lang="en-US" dirty="0"/>
              <a:t> itself doesn’t change. It’s just that the memory at address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0x18</a:t>
            </a:r>
            <a:r>
              <a:rPr lang="en-US" dirty="0"/>
              <a:t> supposed to be dead.</a:t>
            </a:r>
          </a:p>
        </p:txBody>
      </p:sp>
    </p:spTree>
    <p:extLst>
      <p:ext uri="{BB962C8B-B14F-4D97-AF65-F5344CB8AC3E}">
        <p14:creationId xmlns:p14="http://schemas.microsoft.com/office/powerpoint/2010/main" val="373682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malloc(24);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91A692E-A69B-0348-BE55-05B754D63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938990"/>
              </p:ext>
            </p:extLst>
          </p:nvPr>
        </p:nvGraphicFramePr>
        <p:xfrm>
          <a:off x="7747000" y="1371600"/>
          <a:ext cx="4216400" cy="3347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NULL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273516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FA60EFE-A5F8-1746-9124-1C715505EA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811132"/>
              </p:ext>
            </p:extLst>
          </p:nvPr>
        </p:nvGraphicFramePr>
        <p:xfrm>
          <a:off x="152400" y="5257800"/>
          <a:ext cx="11790784" cy="1395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20128">
                  <a:extLst>
                    <a:ext uri="{9D8B030D-6E8A-4147-A177-3AD203B41FA5}">
                      <a16:colId xmlns:a16="http://schemas.microsoft.com/office/drawing/2014/main" val="1110225066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450416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715445">
                  <a:extLst>
                    <a:ext uri="{9D8B030D-6E8A-4147-A177-3AD203B41FA5}">
                      <a16:colId xmlns:a16="http://schemas.microsoft.com/office/drawing/2014/main" val="391929484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25177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0x2c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0x34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padding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7178BA2E-075E-9773-71D4-D5B4F52F0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Bump Allocator</a:t>
            </a:r>
          </a:p>
        </p:txBody>
      </p:sp>
    </p:spTree>
    <p:extLst>
      <p:ext uri="{BB962C8B-B14F-4D97-AF65-F5344CB8AC3E}">
        <p14:creationId xmlns:p14="http://schemas.microsoft.com/office/powerpoint/2010/main" val="3263222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C55D9-3B0E-814A-874D-4ADBAB3A1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Summary: Bump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26350-95B9-E345-A012-F41763C08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A bump allocator is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extreme</a:t>
            </a:r>
            <a:r>
              <a:rPr lang="en-US" dirty="0">
                <a:latin typeface="Source Sans 3" panose="020B0303030403020204" pitchFamily="34" charset="0"/>
              </a:rPr>
              <a:t>–it optimizes only for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throughput</a:t>
            </a:r>
            <a:r>
              <a:rPr lang="en-US" dirty="0">
                <a:latin typeface="Source Sans 3" panose="020B0303030403020204" pitchFamily="34" charset="0"/>
              </a:rPr>
              <a:t>.  </a:t>
            </a: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Better allocators strike a more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reasonable balance</a:t>
            </a:r>
            <a:r>
              <a:rPr lang="en-US" dirty="0">
                <a:latin typeface="Source Sans 3" panose="020B0303030403020204" pitchFamily="34" charset="0"/>
              </a:rPr>
              <a:t> to achieve acceptable—even admirable—levels for both. </a:t>
            </a:r>
          </a:p>
          <a:p>
            <a:pPr marL="0" indent="0">
              <a:buNone/>
            </a:pP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Questions to ponder: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How do we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keep track</a:t>
            </a:r>
            <a:r>
              <a:rPr lang="en-US" dirty="0">
                <a:latin typeface="Source Sans 3" panose="020B0303030403020204" pitchFamily="34" charset="0"/>
              </a:rPr>
              <a:t> of free blocks?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How do we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choose which free block </a:t>
            </a:r>
            <a:r>
              <a:rPr lang="en-US" dirty="0">
                <a:latin typeface="Source Sans 3" panose="020B0303030403020204" pitchFamily="34" charset="0"/>
              </a:rPr>
              <a:t>to service a request?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After choosing a block, what do we do with any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excess space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What do we do with a block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when it’s freed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</p:txBody>
      </p:sp>
      <p:pic>
        <p:nvPicPr>
          <p:cNvPr id="2050" name="Picture 2" descr="But How GIFs | Tenor">
            <a:extLst>
              <a:ext uri="{FF2B5EF4-FFF2-40B4-BE49-F238E27FC236}">
                <a16:creationId xmlns:a16="http://schemas.microsoft.com/office/drawing/2014/main" id="{7D98D729-7792-4470-1394-2EBCC2749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2286000"/>
            <a:ext cx="1701800" cy="170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20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9910-D835-8A4A-99C3-48AA7D74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Implicit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A8E33-C46B-E945-A265-96E6CAC02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872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Key idea</a:t>
            </a:r>
            <a:r>
              <a:rPr lang="en-US" dirty="0">
                <a:latin typeface="Source Sans 3" panose="020B0303030403020204" pitchFamily="34" charset="0"/>
              </a:rPr>
              <a:t>: if we’re to reuse blocks, we need a way to track which blocks are allocated and which ones are free.</a:t>
            </a:r>
          </a:p>
          <a:p>
            <a:r>
              <a:rPr lang="en-US" dirty="0">
                <a:latin typeface="Source Sans 3" panose="020B0303030403020204" pitchFamily="34" charset="0"/>
              </a:rPr>
              <a:t>We could store this information in a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separate global data structure</a:t>
            </a:r>
            <a:r>
              <a:rPr lang="en-US" dirty="0">
                <a:latin typeface="Source Sans 3" panose="020B0303030403020204" pitchFamily="34" charset="0"/>
              </a:rPr>
              <a:t>, but this is, in general,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inefficient</a:t>
            </a:r>
            <a:r>
              <a:rPr lang="en-US" dirty="0">
                <a:latin typeface="Source Sans 3" panose="020B0303030403020204" pitchFamily="34" charset="0"/>
              </a:rPr>
              <a:t> and requires substantial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overhead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Another Key Idea</a:t>
            </a:r>
            <a:r>
              <a:rPr lang="en-US" dirty="0">
                <a:latin typeface="Source Sans 3" panose="020B0303030403020204" pitchFamily="34" charset="0"/>
              </a:rPr>
              <a:t>: let’s allocate extra space before each block for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header</a:t>
            </a:r>
            <a:r>
              <a:rPr lang="en-US" dirty="0">
                <a:latin typeface="Source Sans 3" panose="020B0303030403020204" pitchFamily="34" charset="0"/>
              </a:rPr>
              <a:t> storing its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payload size</a:t>
            </a:r>
            <a:r>
              <a:rPr lang="en-US" dirty="0">
                <a:latin typeface="Source Sans 3" panose="020B0303030403020204" pitchFamily="34" charset="0"/>
              </a:rPr>
              <a:t> and whether it's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 or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 use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When we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dirty="0">
                <a:latin typeface="Source Sans 3" panose="020B0303030403020204" pitchFamily="34" charset="0"/>
              </a:rPr>
              <a:t> memory, we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search all blocks</a:t>
            </a:r>
            <a:r>
              <a:rPr lang="en-US" dirty="0">
                <a:latin typeface="Source Sans 3" panose="020B0303030403020204" pitchFamily="34" charset="0"/>
              </a:rPr>
              <a:t> to find a free one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update its header</a:t>
            </a:r>
            <a:r>
              <a:rPr lang="en-US" dirty="0">
                <a:latin typeface="Source Sans 3" panose="020B0303030403020204" pitchFamily="34" charset="0"/>
              </a:rPr>
              <a:t> to reflect its allocation size and status, clipping off any excess into a free, smaller block.</a:t>
            </a:r>
          </a:p>
          <a:p>
            <a:r>
              <a:rPr lang="en-US" dirty="0">
                <a:latin typeface="Source Sans 3" panose="020B0303030403020204" pitchFamily="34" charset="0"/>
              </a:rPr>
              <a:t>When we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 a block, we update its header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mark it as free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By maintaining headers, we’re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implicitly</a:t>
            </a:r>
            <a:r>
              <a:rPr lang="en-US" dirty="0">
                <a:latin typeface="Source Sans 3" panose="020B0303030403020204" pitchFamily="34" charset="0"/>
              </a:rPr>
              <a:t> maintaining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list</a:t>
            </a:r>
            <a:r>
              <a:rPr lang="en-US" dirty="0">
                <a:latin typeface="Source Sans 3" panose="020B0303030403020204" pitchFamily="34" charset="0"/>
              </a:rPr>
              <a:t> of free blocks.</a:t>
            </a:r>
          </a:p>
        </p:txBody>
      </p:sp>
    </p:spTree>
    <p:extLst>
      <p:ext uri="{BB962C8B-B14F-4D97-AF65-F5344CB8AC3E}">
        <p14:creationId xmlns:p14="http://schemas.microsoft.com/office/powerpoint/2010/main" val="235796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378835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3C33C34F-4818-6F07-59FB-A9BFF838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Implicit Free List Allocator</a:t>
            </a:r>
          </a:p>
        </p:txBody>
      </p:sp>
    </p:spTree>
    <p:extLst>
      <p:ext uri="{BB962C8B-B14F-4D97-AF65-F5344CB8AC3E}">
        <p14:creationId xmlns:p14="http://schemas.microsoft.com/office/powerpoint/2010/main" val="1087833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610723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9B875B1-1A7F-6641-8927-2B25A0273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543382"/>
              </p:ext>
            </p:extLst>
          </p:nvPr>
        </p:nvGraphicFramePr>
        <p:xfrm>
          <a:off x="7747000" y="1371601"/>
          <a:ext cx="4216400" cy="113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20A6249C-CAC5-09A9-00D2-EB5E77F00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Implicit Free List Allocator</a:t>
            </a:r>
          </a:p>
        </p:txBody>
      </p:sp>
    </p:spTree>
    <p:extLst>
      <p:ext uri="{BB962C8B-B14F-4D97-AF65-F5344CB8AC3E}">
        <p14:creationId xmlns:p14="http://schemas.microsoft.com/office/powerpoint/2010/main" val="51179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192650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C0D8A33-1962-3845-9440-B89363FB5B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772878"/>
              </p:ext>
            </p:extLst>
          </p:nvPr>
        </p:nvGraphicFramePr>
        <p:xfrm>
          <a:off x="7747000" y="1371601"/>
          <a:ext cx="4216400" cy="181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2474ECB9-C796-8569-A6F3-21DF8AF04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Implicit Free List Allocator</a:t>
            </a:r>
          </a:p>
        </p:txBody>
      </p:sp>
    </p:spTree>
    <p:extLst>
      <p:ext uri="{BB962C8B-B14F-4D97-AF65-F5344CB8AC3E}">
        <p14:creationId xmlns:p14="http://schemas.microsoft.com/office/powerpoint/2010/main" val="2900369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587578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42A79ED-B6C7-3F4A-AFF0-DD5A60F9A6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08057"/>
              </p:ext>
            </p:extLst>
          </p:nvPr>
        </p:nvGraphicFramePr>
        <p:xfrm>
          <a:off x="7747000" y="1371601"/>
          <a:ext cx="4216400" cy="2486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969568A0-4549-AB4B-0A48-C80947CEF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Implicit Free List Allocator</a:t>
            </a:r>
          </a:p>
        </p:txBody>
      </p:sp>
    </p:spTree>
    <p:extLst>
      <p:ext uri="{BB962C8B-B14F-4D97-AF65-F5344CB8AC3E}">
        <p14:creationId xmlns:p14="http://schemas.microsoft.com/office/powerpoint/2010/main" val="2527416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260824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54D2D54-53A9-C242-887B-9DD2DD2BE0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338185"/>
              </p:ext>
            </p:extLst>
          </p:nvPr>
        </p:nvGraphicFramePr>
        <p:xfrm>
          <a:off x="7747000" y="1371601"/>
          <a:ext cx="4216400" cy="2486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03B9C2E9-ED59-6203-7572-339A2D67A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Implicit Free List Allocator</a:t>
            </a:r>
          </a:p>
        </p:txBody>
      </p:sp>
    </p:spTree>
    <p:extLst>
      <p:ext uri="{BB962C8B-B14F-4D97-AF65-F5344CB8AC3E}">
        <p14:creationId xmlns:p14="http://schemas.microsoft.com/office/powerpoint/2010/main" val="3604650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511325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8EF9E3B-1F04-6B41-84ED-91E0A16A1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477530"/>
              </p:ext>
            </p:extLst>
          </p:nvPr>
        </p:nvGraphicFramePr>
        <p:xfrm>
          <a:off x="7747000" y="1371601"/>
          <a:ext cx="4216400" cy="3162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2735161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4D690827-43AE-AFDB-8187-D68B76164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Implicit Free List Allocator</a:t>
            </a:r>
          </a:p>
        </p:txBody>
      </p:sp>
    </p:spTree>
    <p:extLst>
      <p:ext uri="{BB962C8B-B14F-4D97-AF65-F5344CB8AC3E}">
        <p14:creationId xmlns:p14="http://schemas.microsoft.com/office/powerpoint/2010/main" val="2200647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745211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6708070-3208-3845-82FD-A042B7869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762630"/>
              </p:ext>
            </p:extLst>
          </p:nvPr>
        </p:nvGraphicFramePr>
        <p:xfrm>
          <a:off x="7747000" y="1371601"/>
          <a:ext cx="4216400" cy="3162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2735161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9D9583A2-331F-D2B9-1CEC-F0374FD9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Implicit Free List Allocator</a:t>
            </a:r>
          </a:p>
        </p:txBody>
      </p:sp>
    </p:spTree>
    <p:extLst>
      <p:ext uri="{BB962C8B-B14F-4D97-AF65-F5344CB8AC3E}">
        <p14:creationId xmlns:p14="http://schemas.microsoft.com/office/powerpoint/2010/main" val="2888481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*c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*d = malloc(8);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malloc(24);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3912E4-C386-004C-8D4C-F2FA186078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237150"/>
              </p:ext>
            </p:extLst>
          </p:nvPr>
        </p:nvGraphicFramePr>
        <p:xfrm>
          <a:off x="7747000" y="1371601"/>
          <a:ext cx="4216400" cy="3839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79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78683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2735161"/>
                  </a:ext>
                </a:extLst>
              </a:tr>
              <a:tr h="6764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996564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174025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B1E5F597-43CA-E371-77EB-9619B54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Case Study: Implicit Free List Allocator</a:t>
            </a:r>
          </a:p>
        </p:txBody>
      </p:sp>
    </p:spTree>
    <p:extLst>
      <p:ext uri="{BB962C8B-B14F-4D97-AF65-F5344CB8AC3E}">
        <p14:creationId xmlns:p14="http://schemas.microsoft.com/office/powerpoint/2010/main" val="3842542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adness | Pixar Wiki | Fandom">
            <a:extLst>
              <a:ext uri="{FF2B5EF4-FFF2-40B4-BE49-F238E27FC236}">
                <a16:creationId xmlns:a16="http://schemas.microsoft.com/office/drawing/2014/main" id="{9CBF8C94-C01A-CDDF-0BD2-35E0944F2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713" y="4724400"/>
            <a:ext cx="1968500" cy="127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86BE7A-66D5-864F-85FF-98594BA37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Allocators: Representing Headers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56E0E-7042-744F-A13A-A5DE87FE7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27558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We’ll assume headers are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eight bytes</a:t>
            </a:r>
            <a:r>
              <a:rPr lang="en-US" dirty="0">
                <a:latin typeface="Source Sans 3" panose="020B0303030403020204" pitchFamily="34" charset="0"/>
              </a:rPr>
              <a:t> in size.</a:t>
            </a: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How can we store both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size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status</a:t>
            </a:r>
            <a:r>
              <a:rPr lang="en-US" dirty="0">
                <a:latin typeface="Source Sans 3" panose="020B0303030403020204" pitchFamily="34" charset="0"/>
              </a:rPr>
              <a:t>—that is,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 vs.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in use</a:t>
            </a:r>
            <a:r>
              <a:rPr lang="en-US" dirty="0">
                <a:latin typeface="Source Sans 3" panose="020B0303030403020204" pitchFamily="34" charset="0"/>
              </a:rPr>
              <a:t>—in eight bytes?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E5507CE-0C01-5E31-D9D0-6C6E2AAECAAF}"/>
              </a:ext>
            </a:extLst>
          </p:cNvPr>
          <p:cNvSpPr txBox="1">
            <a:spLocks/>
          </p:cNvSpPr>
          <p:nvPr/>
        </p:nvSpPr>
        <p:spPr>
          <a:xfrm>
            <a:off x="164027" y="2590800"/>
            <a:ext cx="5833872" cy="3653118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  <a:prstDash val="dash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Naïve Idea</a:t>
            </a:r>
            <a:r>
              <a:rPr lang="en-US" sz="2400" dirty="0">
                <a:latin typeface="Source Sans 3" panose="020B0303030403020204" pitchFamily="34" charset="0"/>
              </a:rPr>
              <a:t>: Use four bytes to store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size</a:t>
            </a:r>
            <a:r>
              <a:rPr lang="en-US" sz="2400" dirty="0">
                <a:latin typeface="Source Sans 3" panose="020B0303030403020204" pitchFamily="34" charset="0"/>
              </a:rPr>
              <a:t> (as an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Sans 3" panose="020B0303030403020204" pitchFamily="34" charset="0"/>
              </a:rPr>
              <a:t>) and use the other four bytes to store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allocation status</a:t>
            </a:r>
            <a:r>
              <a:rPr lang="en-US" sz="2400" dirty="0">
                <a:latin typeface="Source Sans 3" panose="020B0303030403020204" pitchFamily="34" charset="0"/>
              </a:rPr>
              <a:t> (also as an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Sans 3" panose="020B0303030403020204" pitchFamily="34" charset="0"/>
              </a:rPr>
              <a:t>).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Source Sans 3" panose="020B0303030403020204" pitchFamily="34" charset="0"/>
              </a:rPr>
              <a:t>Dilemma</a:t>
            </a:r>
            <a:r>
              <a:rPr lang="en-US" sz="2400" dirty="0">
                <a:latin typeface="Source Sans 3" panose="020B0303030403020204" pitchFamily="34" charset="0"/>
              </a:rPr>
              <a:t>: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sz="2400" dirty="0">
                <a:latin typeface="Source Sans 3" panose="020B0303030403020204" pitchFamily="34" charset="0"/>
              </a:rPr>
              <a:t> and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sz="2400" dirty="0">
                <a:latin typeface="Source Sans 3" panose="020B0303030403020204" pitchFamily="34" charset="0"/>
              </a:rPr>
              <a:t> take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size_t</a:t>
            </a:r>
            <a:r>
              <a:rPr lang="en-US" sz="2400" dirty="0" err="1">
                <a:latin typeface="Source Sans 3" panose="020B0303030403020204" pitchFamily="34" charset="0"/>
              </a:rPr>
              <a:t>s</a:t>
            </a:r>
            <a:r>
              <a:rPr lang="en-US" sz="2400" dirty="0">
                <a:latin typeface="Source Sans 3" panose="020B0303030403020204" pitchFamily="34" charset="0"/>
              </a:rPr>
              <a:t> as arguments, not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Sans 3" panose="020B0303030403020204" pitchFamily="34" charset="0"/>
              </a:rPr>
              <a:t>s.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6EFDF5A-75AE-8545-7628-B3195B2347CC}"/>
              </a:ext>
            </a:extLst>
          </p:cNvPr>
          <p:cNvSpPr txBox="1">
            <a:spLocks/>
          </p:cNvSpPr>
          <p:nvPr/>
        </p:nvSpPr>
        <p:spPr>
          <a:xfrm>
            <a:off x="6186844" y="2585502"/>
            <a:ext cx="5833872" cy="3653118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  <a:prstDash val="dash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Observation</a:t>
            </a:r>
            <a:r>
              <a:rPr lang="en-US" sz="2400" dirty="0">
                <a:latin typeface="Source Sans 3" panose="020B0303030403020204" pitchFamily="34" charset="0"/>
              </a:rPr>
              <a:t>: </a:t>
            </a:r>
            <a:r>
              <a:rPr lang="en-US" sz="2400" dirty="0"/>
              <a:t>Since block sizes are </a:t>
            </a:r>
            <a:r>
              <a:rPr lang="en-US" sz="2400" b="1" dirty="0">
                <a:solidFill>
                  <a:schemeClr val="accent1"/>
                </a:solidFill>
              </a:rPr>
              <a:t>multiples of 8</a:t>
            </a:r>
            <a:r>
              <a:rPr lang="en-US" sz="2400" dirty="0"/>
              <a:t>, the three LSBs are always zero.</a:t>
            </a:r>
            <a:r>
              <a:rPr lang="en-US" sz="2400" dirty="0">
                <a:latin typeface="Source Sans 3" panose="020B0303030403020204" pitchFamily="34" charset="0"/>
              </a:rPr>
              <a:t> So, use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all eight header bytes</a:t>
            </a:r>
            <a:r>
              <a:rPr lang="en-US" sz="2400" dirty="0">
                <a:latin typeface="Source Sans 3" panose="020B0303030403020204" pitchFamily="34" charset="0"/>
              </a:rPr>
              <a:t> to store the size.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Key Insight</a:t>
            </a:r>
            <a:r>
              <a:rPr lang="en-US" sz="2400" dirty="0">
                <a:latin typeface="Source Sans 3" panose="020B0303030403020204" pitchFamily="34" charset="0"/>
              </a:rPr>
              <a:t>: Since the three LSBs are always zero, we can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co-opt </a:t>
            </a:r>
            <a:r>
              <a:rPr lang="en-US" sz="2400" dirty="0">
                <a:latin typeface="Source Sans 3" panose="020B0303030403020204" pitchFamily="34" charset="0"/>
              </a:rPr>
              <a:t>one of those bits as 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Boolean allocation flag</a:t>
            </a:r>
            <a:r>
              <a:rPr lang="en-US" sz="24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9F4F0E-12A1-D778-ACED-7FC21BB1E1CB}"/>
              </a:ext>
            </a:extLst>
          </p:cNvPr>
          <p:cNvSpPr txBox="1"/>
          <p:nvPr/>
        </p:nvSpPr>
        <p:spPr>
          <a:xfrm>
            <a:off x="2085827" y="5879884"/>
            <a:ext cx="2230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This idea won’t work.</a:t>
            </a:r>
          </a:p>
        </p:txBody>
      </p:sp>
      <p:pic>
        <p:nvPicPr>
          <p:cNvPr id="3076" name="Picture 4" descr="Joy | Pixar Wiki | Fandom">
            <a:extLst>
              <a:ext uri="{FF2B5EF4-FFF2-40B4-BE49-F238E27FC236}">
                <a16:creationId xmlns:a16="http://schemas.microsoft.com/office/drawing/2014/main" id="{47B1D7F9-148D-71CC-418B-C6D769A66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630" y="4782210"/>
            <a:ext cx="1130300" cy="161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69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allAtOnce" animBg="1"/>
      <p:bldP spid="6" grpId="0" uiExpand="1" build="allAtOnce" animBg="1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5A6E9-0AA9-3925-1342-52165E62A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9AF19-9C45-2937-2750-8FD7F58CE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Allocators: Representing Headers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506A7-BADE-8048-4F54-CE2D77CB3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For </a:t>
            </a:r>
            <a:r>
              <a:rPr lang="en-US" b="1" dirty="0">
                <a:latin typeface="Source Sans 3" panose="020B0303030403020204" pitchFamily="34" charset="0"/>
              </a:rPr>
              <a:t>all blocks</a:t>
            </a:r>
            <a:r>
              <a:rPr lang="en-US" dirty="0">
                <a:latin typeface="Source Sans 3" panose="020B0303030403020204" pitchFamily="34" charset="0"/>
              </a:rPr>
              <a:t>:</a:t>
            </a:r>
          </a:p>
          <a:p>
            <a:r>
              <a:rPr lang="en-US" dirty="0">
                <a:latin typeface="Source Sans 3" panose="020B0303030403020204" pitchFamily="34" charset="0"/>
              </a:rPr>
              <a:t>Maintain a header that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stores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size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status</a:t>
            </a:r>
            <a:r>
              <a:rPr lang="en-US" dirty="0">
                <a:latin typeface="Source Sans 3" panose="020B0303030403020204" pitchFamily="34" charset="0"/>
              </a:rPr>
              <a:t> information.</a:t>
            </a:r>
          </a:p>
          <a:p>
            <a:r>
              <a:rPr lang="en-US" dirty="0">
                <a:latin typeface="Source Sans 3" panose="020B0303030403020204" pitchFamily="34" charset="0"/>
              </a:rPr>
              <a:t>View sequence of blocks as an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implicit list</a:t>
            </a:r>
            <a:r>
              <a:rPr lang="en-US" dirty="0">
                <a:latin typeface="Source Sans 3" panose="020B0303030403020204" pitchFamily="34" charset="0"/>
              </a:rPr>
              <a:t>—implicit because there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dirty="0">
                <a:latin typeface="Source Sans 3" panose="020B0303030403020204" pitchFamily="34" charset="0"/>
              </a:rPr>
              <a:t>aren’t any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next</a:t>
            </a:r>
            <a:r>
              <a:rPr lang="en-US" dirty="0">
                <a:latin typeface="Source Sans 3" panose="020B0303030403020204" pitchFamily="34" charset="0"/>
              </a:rPr>
              <a:t> or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prev</a:t>
            </a:r>
            <a:r>
              <a:rPr lang="en-US" dirty="0">
                <a:latin typeface="Source Sans 3" panose="020B0303030403020204" pitchFamily="34" charset="0"/>
              </a:rPr>
              <a:t> pointers—of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all</a:t>
            </a:r>
            <a:r>
              <a:rPr lang="en-US" dirty="0">
                <a:latin typeface="Source Sans 3" panose="020B0303030403020204" pitchFamily="34" charset="0"/>
              </a:rPr>
              <a:t> nodes, both free and in use.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dirty="0">
                <a:latin typeface="Source Sans 3" panose="020B0303030403020204" pitchFamily="34" charset="0"/>
              </a:rPr>
              <a:t>Keeping track of free blocks: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Improves</a:t>
            </a:r>
            <a:r>
              <a:rPr lang="en-US" b="1" dirty="0">
                <a:solidFill>
                  <a:srgbClr val="00B050"/>
                </a:solidFill>
                <a:latin typeface="Source Sans 3" panose="020B030303040302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memory utilization</a:t>
            </a:r>
            <a:r>
              <a:rPr lang="en-US" dirty="0">
                <a:solidFill>
                  <a:schemeClr val="accent1"/>
                </a:solidFill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(versus bump allocator)</a:t>
            </a:r>
            <a:endParaRPr lang="en-US" b="1" dirty="0">
              <a:latin typeface="Source Sans 3" panose="020B0303030403020204" pitchFamily="34" charset="0"/>
            </a:endParaRP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Decreases throughput </a:t>
            </a:r>
            <a:r>
              <a:rPr lang="en-US" dirty="0">
                <a:latin typeface="Source Sans 3" panose="020B0303030403020204" pitchFamily="34" charset="0"/>
              </a:rPr>
              <a:t>(worst case allocation request has O(A + F) time)</a:t>
            </a:r>
          </a:p>
          <a:p>
            <a:r>
              <a:rPr lang="en-US" dirty="0">
                <a:latin typeface="Source Sans 3" panose="020B0303030403020204" pitchFamily="34" charset="0"/>
              </a:rPr>
              <a:t>Increases design complexity</a:t>
            </a:r>
            <a:r>
              <a:rPr lang="en-US" dirty="0">
                <a:latin typeface="Source Sans 3" panose="020B0303030403020204" pitchFamily="34" charset="0"/>
                <a:sym typeface="Wingdings" pitchFamily="2" charset="2"/>
              </a:rPr>
              <a:t> (but compared to bump, it’s worth it)</a:t>
            </a: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3DBD63-75B6-B90A-DE51-89E248C39D8F}"/>
              </a:ext>
            </a:extLst>
          </p:cNvPr>
          <p:cNvSpPr/>
          <p:nvPr/>
        </p:nvSpPr>
        <p:spPr>
          <a:xfrm>
            <a:off x="5839334" y="1295400"/>
            <a:ext cx="5721626" cy="6858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Source Sans 3" panose="020B0303030403020204" pitchFamily="34" charset="0"/>
              </a:rPr>
              <a:t>Header</a:t>
            </a:r>
            <a:r>
              <a:rPr lang="en-US" sz="2800" dirty="0">
                <a:solidFill>
                  <a:schemeClr val="tx1"/>
                </a:solidFill>
                <a:latin typeface="Source Sans 3" panose="020B0303030403020204" pitchFamily="34" charset="0"/>
              </a:rPr>
              <a:t> (8 bytes)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CD04CB-FCA2-480F-05D6-32D01A4A0444}"/>
              </a:ext>
            </a:extLst>
          </p:cNvPr>
          <p:cNvSpPr/>
          <p:nvPr/>
        </p:nvSpPr>
        <p:spPr>
          <a:xfrm>
            <a:off x="5839333" y="2460408"/>
            <a:ext cx="4834185" cy="69249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block size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BC5387-6745-E11A-ED00-9CB76304964C}"/>
              </a:ext>
            </a:extLst>
          </p:cNvPr>
          <p:cNvSpPr/>
          <p:nvPr/>
        </p:nvSpPr>
        <p:spPr>
          <a:xfrm>
            <a:off x="10696438" y="2460408"/>
            <a:ext cx="864521" cy="69249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00X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864CF4-4E85-C769-51C4-6401F9057761}"/>
              </a:ext>
            </a:extLst>
          </p:cNvPr>
          <p:cNvSpPr txBox="1"/>
          <p:nvPr/>
        </p:nvSpPr>
        <p:spPr>
          <a:xfrm>
            <a:off x="10580964" y="3357265"/>
            <a:ext cx="1410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latin typeface="Source Sans 3" panose="020B0303030403020204" pitchFamily="34" charset="0"/>
                <a:cs typeface="Calibri" panose="020F0502020204030204" pitchFamily="34" charset="0"/>
              </a:rPr>
              <a:t>alloc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/free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AD93914-8EB6-A692-F355-0DB941DD2E17}"/>
              </a:ext>
            </a:extLst>
          </p:cNvPr>
          <p:cNvCxnSpPr>
            <a:cxnSpLocks/>
          </p:cNvCxnSpPr>
          <p:nvPr/>
        </p:nvCxnSpPr>
        <p:spPr>
          <a:xfrm flipV="1">
            <a:off x="11256345" y="2960987"/>
            <a:ext cx="0" cy="365760"/>
          </a:xfrm>
          <a:prstGeom prst="straightConnector1">
            <a:avLst/>
          </a:prstGeom>
          <a:ln w="317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79B5D9E-F7D8-A8FC-A041-27F009E951A6}"/>
              </a:ext>
            </a:extLst>
          </p:cNvPr>
          <p:cNvSpPr txBox="1"/>
          <p:nvPr/>
        </p:nvSpPr>
        <p:spPr>
          <a:xfrm>
            <a:off x="11318442" y="20574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120AFD-2693-A342-774D-F682750C0BA5}"/>
              </a:ext>
            </a:extLst>
          </p:cNvPr>
          <p:cNvSpPr txBox="1"/>
          <p:nvPr/>
        </p:nvSpPr>
        <p:spPr>
          <a:xfrm>
            <a:off x="10419859" y="20574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CB49AD-E7FB-DBE7-AF90-89E154EE616D}"/>
              </a:ext>
            </a:extLst>
          </p:cNvPr>
          <p:cNvSpPr txBox="1"/>
          <p:nvPr/>
        </p:nvSpPr>
        <p:spPr>
          <a:xfrm>
            <a:off x="5752751" y="20574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  <a:cs typeface="Consolas" panose="020B0609020204030204" pitchFamily="49" charset="0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309417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/>
      <p:bldP spid="11" grpId="0"/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7E18B-F688-EADE-F9A4-C4DD25798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ECB2F-D31D-551F-E702-40854670E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Allocators: Trivia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DD27C2E-0FAE-D33F-2705-5D33FF9EE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14" y="1487450"/>
            <a:ext cx="6099631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work through the answers to some questions about implicit  allocators as we’ve described them so far.  Some of this is useful for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assign6</a:t>
            </a:r>
            <a:r>
              <a:rPr lang="en-US" dirty="0">
                <a:latin typeface="Source Sans 3" panose="020B0303030403020204" pitchFamily="34" charset="0"/>
              </a:rPr>
              <a:t>, and some of it is just cool.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6C9098-67A7-B458-4C80-061553BC6777}"/>
              </a:ext>
            </a:extLst>
          </p:cNvPr>
          <p:cNvSpPr txBox="1"/>
          <p:nvPr/>
        </p:nvSpPr>
        <p:spPr>
          <a:xfrm>
            <a:off x="1524000" y="3657600"/>
            <a:ext cx="4419600" cy="646331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Sans 3" panose="020B0303030403020204" pitchFamily="34" charset="0"/>
              </a:rPr>
              <a:t>How do I extract the size of a block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without being confused </a:t>
            </a:r>
            <a:r>
              <a:rPr lang="en-US" dirty="0">
                <a:latin typeface="Source Sans 3" panose="020B0303030403020204" pitchFamily="34" charset="0"/>
              </a:rPr>
              <a:t>by the allocation bit?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ADA395-EC68-3397-1EBF-01528462B7E9}"/>
              </a:ext>
            </a:extLst>
          </p:cNvPr>
          <p:cNvSpPr txBox="1"/>
          <p:nvPr/>
        </p:nvSpPr>
        <p:spPr>
          <a:xfrm>
            <a:off x="137081" y="3669268"/>
            <a:ext cx="13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Question 1: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A34A7C-0690-BE49-EDA1-30F7C6FF332B}"/>
              </a:ext>
            </a:extLst>
          </p:cNvPr>
          <p:cNvSpPr txBox="1"/>
          <p:nvPr/>
        </p:nvSpPr>
        <p:spPr>
          <a:xfrm>
            <a:off x="1509486" y="4426803"/>
            <a:ext cx="4434114" cy="830997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size_t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get_size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(size_t *header) {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return *header &amp; (~0x7UL);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F74AEB-BCFE-B273-D3C2-F786EE86DC2C}"/>
              </a:ext>
            </a:extLst>
          </p:cNvPr>
          <p:cNvSpPr txBox="1"/>
          <p:nvPr/>
        </p:nvSpPr>
        <p:spPr>
          <a:xfrm>
            <a:off x="1509486" y="5364003"/>
            <a:ext cx="4419600" cy="369332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Sans 3" panose="020B0303030403020204" pitchFamily="34" charset="0"/>
              </a:rPr>
              <a:t>How do I determine if a block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free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52E6A5-DF6B-93B1-E717-7568D1C4606D}"/>
              </a:ext>
            </a:extLst>
          </p:cNvPr>
          <p:cNvSpPr txBox="1"/>
          <p:nvPr/>
        </p:nvSpPr>
        <p:spPr>
          <a:xfrm>
            <a:off x="122567" y="5375671"/>
            <a:ext cx="13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Question 2: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4FB4F5-1943-059E-61F0-9A579A08100B}"/>
              </a:ext>
            </a:extLst>
          </p:cNvPr>
          <p:cNvSpPr txBox="1"/>
          <p:nvPr/>
        </p:nvSpPr>
        <p:spPr>
          <a:xfrm>
            <a:off x="1491343" y="5834424"/>
            <a:ext cx="4434114" cy="830997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bool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is_free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(size_t *header) {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return (*header &amp; 0x1UL) == 0;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 // assumes 1 means in use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97EF08-1EE6-D84C-7C6F-211ADCBC54DC}"/>
              </a:ext>
            </a:extLst>
          </p:cNvPr>
          <p:cNvSpPr txBox="1"/>
          <p:nvPr/>
        </p:nvSpPr>
        <p:spPr>
          <a:xfrm>
            <a:off x="273957" y="4426803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Answer 1: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4BA59F-9A7B-7C8F-E8FF-C1FBAFD75AAD}"/>
              </a:ext>
            </a:extLst>
          </p:cNvPr>
          <p:cNvSpPr txBox="1"/>
          <p:nvPr/>
        </p:nvSpPr>
        <p:spPr>
          <a:xfrm>
            <a:off x="268142" y="5791200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Answer 2: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A3AE2F-3652-0F86-5841-933F79A2D128}"/>
              </a:ext>
            </a:extLst>
          </p:cNvPr>
          <p:cNvSpPr txBox="1"/>
          <p:nvPr/>
        </p:nvSpPr>
        <p:spPr>
          <a:xfrm>
            <a:off x="7493805" y="1676400"/>
            <a:ext cx="4419600" cy="369332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Sans 3" panose="020B0303030403020204" pitchFamily="34" charset="0"/>
              </a:rPr>
              <a:t>How can I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toggle</a:t>
            </a:r>
            <a:r>
              <a:rPr lang="en-US" dirty="0">
                <a:latin typeface="Source Sans 3" panose="020B0303030403020204" pitchFamily="34" charset="0"/>
              </a:rPr>
              <a:t> the allocation bit?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0F631C-7887-A7E6-0AD3-CED2A73BA24D}"/>
              </a:ext>
            </a:extLst>
          </p:cNvPr>
          <p:cNvSpPr txBox="1"/>
          <p:nvPr/>
        </p:nvSpPr>
        <p:spPr>
          <a:xfrm>
            <a:off x="6106886" y="1688068"/>
            <a:ext cx="13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Question 3: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03F5A8-A358-3F3F-4C2B-8798D63F1D91}"/>
              </a:ext>
            </a:extLst>
          </p:cNvPr>
          <p:cNvSpPr txBox="1"/>
          <p:nvPr/>
        </p:nvSpPr>
        <p:spPr>
          <a:xfrm>
            <a:off x="7479291" y="2198132"/>
            <a:ext cx="4434114" cy="830997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toggle_free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(size_t *header) {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*header ^= 0x1UL;</a:t>
            </a:r>
          </a:p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4A81C0-1D1D-7C8F-98FC-88EAA8665D13}"/>
              </a:ext>
            </a:extLst>
          </p:cNvPr>
          <p:cNvSpPr txBox="1"/>
          <p:nvPr/>
        </p:nvSpPr>
        <p:spPr>
          <a:xfrm>
            <a:off x="6256090" y="2154908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Answer 3: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BAF8B0-5C5D-A76F-3D01-B3BB2D027324}"/>
              </a:ext>
            </a:extLst>
          </p:cNvPr>
          <p:cNvSpPr txBox="1"/>
          <p:nvPr/>
        </p:nvSpPr>
        <p:spPr>
          <a:xfrm>
            <a:off x="7472034" y="3169861"/>
            <a:ext cx="4419600" cy="646331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Sans 3" panose="020B0303030403020204" pitchFamily="34" charset="0"/>
              </a:rPr>
              <a:t>Wait, does the size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include the header bytes</a:t>
            </a:r>
            <a:r>
              <a:rPr lang="en-US" dirty="0">
                <a:latin typeface="Source Sans 3" panose="020B0303030403020204" pitchFamily="34" charset="0"/>
              </a:rPr>
              <a:t> or not?  Or just the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payload bytes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08D15A-E85E-020E-0DD9-1F8C7C6D2FD7}"/>
              </a:ext>
            </a:extLst>
          </p:cNvPr>
          <p:cNvSpPr txBox="1"/>
          <p:nvPr/>
        </p:nvSpPr>
        <p:spPr>
          <a:xfrm>
            <a:off x="6085115" y="3181529"/>
            <a:ext cx="13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Question 4: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2B7934F-7B6A-A029-04CA-337E0816BBB7}"/>
              </a:ext>
            </a:extLst>
          </p:cNvPr>
          <p:cNvSpPr txBox="1"/>
          <p:nvPr/>
        </p:nvSpPr>
        <p:spPr>
          <a:xfrm>
            <a:off x="7472034" y="3897599"/>
            <a:ext cx="4434114" cy="830997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It’s completely up to you!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 All that’s important is that you’re consistent throughout your own implementation.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929B9A9-5170-0786-163E-35E6585E528A}"/>
              </a:ext>
            </a:extLst>
          </p:cNvPr>
          <p:cNvSpPr txBox="1"/>
          <p:nvPr/>
        </p:nvSpPr>
        <p:spPr>
          <a:xfrm>
            <a:off x="6248833" y="3854375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Answer 4: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815E44-0096-BFBC-C389-5E9B57B6049B}"/>
              </a:ext>
            </a:extLst>
          </p:cNvPr>
          <p:cNvSpPr txBox="1"/>
          <p:nvPr/>
        </p:nvSpPr>
        <p:spPr>
          <a:xfrm>
            <a:off x="7472034" y="4840001"/>
            <a:ext cx="4419600" cy="646331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Source Sans 3" panose="020B0303030403020204" pitchFamily="34" charset="0"/>
              </a:rPr>
              <a:t>Two of the three trailing bits aren’t used for anything. Can they be used for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something</a:t>
            </a:r>
            <a:r>
              <a:rPr lang="en-US" dirty="0">
                <a:latin typeface="Source Sans 3" panose="020B0303030403020204" pitchFamily="34" charset="0"/>
              </a:rPr>
              <a:t>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71F0D4-A839-1EDA-51E1-C3B2388AEE5D}"/>
              </a:ext>
            </a:extLst>
          </p:cNvPr>
          <p:cNvSpPr txBox="1"/>
          <p:nvPr/>
        </p:nvSpPr>
        <p:spPr>
          <a:xfrm>
            <a:off x="6085115" y="4851669"/>
            <a:ext cx="13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Question 5: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D79CF6-23C5-149F-1C9D-B9D288510648}"/>
              </a:ext>
            </a:extLst>
          </p:cNvPr>
          <p:cNvSpPr txBox="1"/>
          <p:nvPr/>
        </p:nvSpPr>
        <p:spPr>
          <a:xfrm>
            <a:off x="7443006" y="5562600"/>
            <a:ext cx="4434114" cy="1077218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Of course! More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sophisticated allocators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often use them to track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allocation statuses of neighboring blocks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.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We don’t do this in CS107!, though. This is just a neat-to-know!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8C64F5-1951-74CA-840D-2F973D863C99}"/>
              </a:ext>
            </a:extLst>
          </p:cNvPr>
          <p:cNvSpPr txBox="1"/>
          <p:nvPr/>
        </p:nvSpPr>
        <p:spPr>
          <a:xfrm>
            <a:off x="6219805" y="5562600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Answer 5: </a:t>
            </a:r>
          </a:p>
        </p:txBody>
      </p:sp>
    </p:spTree>
    <p:extLst>
      <p:ext uri="{BB962C8B-B14F-4D97-AF65-F5344CB8AC3E}">
        <p14:creationId xmlns:p14="http://schemas.microsoft.com/office/powerpoint/2010/main" val="155082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 animBg="1"/>
      <p:bldP spid="19" grpId="0"/>
      <p:bldP spid="20" grpId="0" animBg="1"/>
      <p:bldP spid="21" grpId="0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3" grpId="0" animBg="1"/>
      <p:bldP spid="3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79B2-2166-BF42-9BAD-D2AE07ECD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Allocators: Choosing Blocks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4EB8D-3A58-1643-8207-E06B9F899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How can we choose a free block to use for an allocation request?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457200" lvl="1" indent="0">
              <a:buClr>
                <a:schemeClr val="tx1"/>
              </a:buClr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First fit</a:t>
            </a:r>
            <a:r>
              <a:rPr lang="en-US" dirty="0">
                <a:latin typeface="Source Sans 3" panose="020B0303030403020204" pitchFamily="34" charset="0"/>
              </a:rPr>
              <a:t>: Search from the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beginning each time </a:t>
            </a:r>
            <a:r>
              <a:rPr lang="en-US" dirty="0">
                <a:latin typeface="Source Sans 3" panose="020B0303030403020204" pitchFamily="34" charset="0"/>
              </a:rPr>
              <a:t>and choose the first free block that fits.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Next fit</a:t>
            </a:r>
            <a:r>
              <a:rPr lang="en-US" dirty="0">
                <a:latin typeface="Source Sans 3" panose="020B0303030403020204" pitchFamily="34" charset="0"/>
              </a:rPr>
              <a:t>: Instead of starting at the beginning, continue where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previous search left off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Best fit</a:t>
            </a:r>
            <a:r>
              <a:rPr lang="en-US" dirty="0">
                <a:latin typeface="Source Sans 3" panose="020B0303030403020204" pitchFamily="34" charset="0"/>
              </a:rPr>
              <a:t>: Examine every free block and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choose the one with the smallest size that fits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lvl="1"/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What are the pros/cons of each approach?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1443038" lvl="1" indent="-985838">
              <a:buClr>
                <a:schemeClr val="tx1"/>
              </a:buClr>
              <a:buNone/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First fit</a:t>
            </a:r>
            <a:r>
              <a:rPr lang="en-US" sz="2000" dirty="0">
                <a:latin typeface="Source Sans 3" panose="020B0303030403020204" pitchFamily="34" charset="0"/>
              </a:rPr>
              <a:t>: 	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Fast</a:t>
            </a:r>
            <a:r>
              <a:rPr lang="en-US" sz="2000" dirty="0">
                <a:latin typeface="Source Sans 3" panose="020B0303030403020204" pitchFamily="34" charset="0"/>
              </a:rPr>
              <a:t> and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simple</a:t>
            </a:r>
            <a:r>
              <a:rPr lang="en-US" sz="2000" dirty="0">
                <a:latin typeface="Source Sans 3" panose="020B0303030403020204" pitchFamily="34" charset="0"/>
              </a:rPr>
              <a:t> to implement and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stops</a:t>
            </a:r>
            <a:r>
              <a:rPr lang="en-US" sz="2000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early</a:t>
            </a:r>
            <a:r>
              <a:rPr lang="en-US" sz="2000" dirty="0">
                <a:latin typeface="Source Sans 3" panose="020B0303030403020204" pitchFamily="34" charset="0"/>
              </a:rPr>
              <a:t> once a block fits. 👍  </a:t>
            </a:r>
            <a:r>
              <a:rPr lang="en-US" sz="2000" b="1" dirty="0">
                <a:solidFill>
                  <a:srgbClr val="C00000"/>
                </a:solidFill>
                <a:latin typeface="Source Sans 3" panose="020B0303030403020204" pitchFamily="34" charset="0"/>
              </a:rPr>
              <a:t>Tends to cluster </a:t>
            </a:r>
            <a:br>
              <a:rPr lang="en-US" sz="2000" b="1" dirty="0">
                <a:solidFill>
                  <a:srgbClr val="C00000"/>
                </a:solidFill>
                <a:latin typeface="Source Sans 3" panose="020B0303030403020204" pitchFamily="34" charset="0"/>
              </a:rPr>
            </a:br>
            <a:r>
              <a:rPr lang="en-US" sz="2000" b="1" dirty="0">
                <a:solidFill>
                  <a:srgbClr val="C00000"/>
                </a:solidFill>
                <a:latin typeface="Source Sans 3" panose="020B0303030403020204" pitchFamily="34" charset="0"/>
              </a:rPr>
              <a:t>small fragments near the front</a:t>
            </a:r>
            <a:r>
              <a:rPr lang="en-US" sz="2000" dirty="0">
                <a:latin typeface="Source Sans 3" panose="020B0303030403020204" pitchFamily="34" charset="0"/>
              </a:rPr>
              <a:t>, increasing fragmentation and search time over long runs.</a:t>
            </a:r>
          </a:p>
          <a:p>
            <a:pPr marL="1443038" lvl="1" indent="-985838">
              <a:buClr>
                <a:schemeClr val="tx1"/>
              </a:buClr>
              <a:buNone/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Next fit</a:t>
            </a:r>
            <a:r>
              <a:rPr lang="en-US" sz="2000" dirty="0">
                <a:latin typeface="Source Sans 3" panose="020B0303030403020204" pitchFamily="34" charset="0"/>
              </a:rPr>
              <a:t>: 	Avoids rescanning from the beginning, often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improving</a:t>
            </a:r>
            <a:r>
              <a:rPr lang="en-US" sz="2000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average</a:t>
            </a:r>
            <a:r>
              <a:rPr lang="en-US" sz="2000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search</a:t>
            </a:r>
            <a:r>
              <a:rPr lang="en-US" sz="2000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time</a:t>
            </a:r>
            <a:r>
              <a:rPr lang="en-US" sz="2000" dirty="0">
                <a:latin typeface="Source Sans 3" panose="020B0303030403020204" pitchFamily="34" charset="0"/>
              </a:rPr>
              <a:t>. Also simple, </a:t>
            </a:r>
            <a:br>
              <a:rPr lang="en-US" sz="2000" dirty="0">
                <a:latin typeface="Source Sans 3" panose="020B0303030403020204" pitchFamily="34" charset="0"/>
              </a:rPr>
            </a:br>
            <a:r>
              <a:rPr lang="en-US" sz="2000" dirty="0">
                <a:latin typeface="Source Sans 3" panose="020B0303030403020204" pitchFamily="34" charset="0"/>
              </a:rPr>
              <a:t>but </a:t>
            </a:r>
            <a:r>
              <a:rPr lang="en-US" sz="2000" b="1" dirty="0">
                <a:solidFill>
                  <a:srgbClr val="C00000"/>
                </a:solidFill>
                <a:latin typeface="Source Sans 3" panose="020B0303030403020204" pitchFamily="34" charset="0"/>
              </a:rPr>
              <a:t>can skip good fits near the front</a:t>
            </a:r>
            <a:r>
              <a:rPr lang="en-US" sz="2000" dirty="0">
                <a:latin typeface="Source Sans 3" panose="020B0303030403020204" pitchFamily="34" charset="0"/>
              </a:rPr>
              <a:t> and can cause </a:t>
            </a:r>
            <a:r>
              <a:rPr lang="en-US" sz="2000" b="1" dirty="0">
                <a:solidFill>
                  <a:srgbClr val="C00000"/>
                </a:solidFill>
                <a:latin typeface="Source Sans 3" panose="020B0303030403020204" pitchFamily="34" charset="0"/>
              </a:rPr>
              <a:t>uneven fragmentation patterns</a:t>
            </a:r>
            <a:r>
              <a:rPr lang="en-US" sz="2000" dirty="0">
                <a:latin typeface="Source Sans 3" panose="020B0303030403020204" pitchFamily="34" charset="0"/>
              </a:rPr>
              <a:t>.</a:t>
            </a:r>
          </a:p>
          <a:p>
            <a:pPr marL="1443038" lvl="1" indent="-985838">
              <a:buClr>
                <a:schemeClr val="tx1"/>
              </a:buClr>
              <a:buNone/>
            </a:pPr>
            <a:r>
              <a:rPr lang="en-US" sz="20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Best fit</a:t>
            </a:r>
            <a:r>
              <a:rPr lang="en-US" sz="2000" dirty="0">
                <a:latin typeface="Source Sans 3" panose="020B0303030403020204" pitchFamily="34" charset="0"/>
              </a:rPr>
              <a:t>: 	</a:t>
            </a:r>
            <a:r>
              <a:rPr lang="en-US" sz="2000" dirty="0"/>
              <a:t>Uses memory most tightly by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choosing the smallest fitting block</a:t>
            </a:r>
            <a:r>
              <a:rPr lang="en-US" sz="2000" dirty="0"/>
              <a:t>,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reducing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leftover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space</a:t>
            </a:r>
            <a:r>
              <a:rPr lang="en-US" sz="2000" dirty="0"/>
              <a:t>. Requires scanning all blocks, </a:t>
            </a:r>
            <a:r>
              <a:rPr lang="en-US" sz="2000" b="1" dirty="0">
                <a:solidFill>
                  <a:srgbClr val="C00000"/>
                </a:solidFill>
              </a:rPr>
              <a:t>so slower in practice</a:t>
            </a:r>
            <a:r>
              <a:rPr lang="en-US" sz="2000" dirty="0"/>
              <a:t> and can create many </a:t>
            </a:r>
            <a:r>
              <a:rPr lang="en-US" sz="2000" b="1" dirty="0">
                <a:solidFill>
                  <a:srgbClr val="C00000"/>
                </a:solidFill>
              </a:rPr>
              <a:t>tiny unusable fragments</a:t>
            </a:r>
            <a:r>
              <a:rPr lang="en-US" sz="2000" dirty="0"/>
              <a:t>.</a:t>
            </a:r>
            <a:endParaRPr lang="en-US" sz="2000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03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Allocators: Splitting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449769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A0921A-6728-7640-A0CF-1111921DC6C4}"/>
              </a:ext>
            </a:extLst>
          </p:cNvPr>
          <p:cNvSpPr txBox="1">
            <a:spLocks/>
          </p:cNvSpPr>
          <p:nvPr/>
        </p:nvSpPr>
        <p:spPr bwMode="auto">
          <a:xfrm>
            <a:off x="6553200" y="1327744"/>
            <a:ext cx="5486400" cy="3091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So far, we have seen that an allocation request often splits a free block into an allocated block and a second free block using the leftover space.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 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b="1" dirty="0">
                <a:latin typeface="Source Sans 3" panose="020B0303030403020204" pitchFamily="34" charset="0"/>
                <a:cs typeface="Consolas" panose="020B0609020204030204" pitchFamily="49" charset="0"/>
              </a:rPr>
              <a:t>What about edge cases?</a:t>
            </a:r>
          </a:p>
        </p:txBody>
      </p:sp>
    </p:spTree>
    <p:extLst>
      <p:ext uri="{BB962C8B-B14F-4D97-AF65-F5344CB8AC3E}">
        <p14:creationId xmlns:p14="http://schemas.microsoft.com/office/powerpoint/2010/main" val="220934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DB52F-6226-BBDA-0992-CFA5BB5B0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C855-C479-03DA-2409-F1D4DBB4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Allocators: Splitting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F5267-E11C-7034-0432-E9CC60A06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malloc(16);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BF968D-BE93-00A4-4E55-D17A014BAA20}"/>
              </a:ext>
            </a:extLst>
          </p:cNvPr>
          <p:cNvSpPr txBox="1">
            <a:spLocks/>
          </p:cNvSpPr>
          <p:nvPr/>
        </p:nvSpPr>
        <p:spPr bwMode="auto">
          <a:xfrm>
            <a:off x="6553200" y="1327744"/>
            <a:ext cx="5486400" cy="3091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So far, we have seen that an allocation request often splits a free block into an allocated block and a second free block using the leftover space.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 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b="1" dirty="0">
                <a:latin typeface="Source Sans 3" panose="020B0303030403020204" pitchFamily="34" charset="0"/>
                <a:cs typeface="Consolas" panose="020B0609020204030204" pitchFamily="49" charset="0"/>
              </a:rPr>
              <a:t>What about edge cases?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14C872E-FBD0-E341-E383-F98B9B1DA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909255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???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33751C7-80FD-92A0-F0A7-01AD01C2BA4D}"/>
              </a:ext>
            </a:extLst>
          </p:cNvPr>
          <p:cNvSpPr txBox="1"/>
          <p:nvPr/>
        </p:nvSpPr>
        <p:spPr>
          <a:xfrm>
            <a:off x="9437306" y="4451944"/>
            <a:ext cx="2275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Here, that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leftover space</a:t>
            </a:r>
            <a:r>
              <a:rPr lang="en-US" dirty="0">
                <a:latin typeface="Source Sans 3" panose="020B0303030403020204" pitchFamily="34" charset="0"/>
              </a:rPr>
              <a:t> is all of eight bytes. What to do?</a:t>
            </a:r>
          </a:p>
        </p:txBody>
      </p:sp>
    </p:spTree>
    <p:extLst>
      <p:ext uri="{BB962C8B-B14F-4D97-AF65-F5344CB8AC3E}">
        <p14:creationId xmlns:p14="http://schemas.microsoft.com/office/powerpoint/2010/main" val="423519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4CF0F-D231-5420-4A1E-7E6E9CBCF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0E0DF-DCB4-757C-BB74-F6A39CCFE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Allocators: Splitting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9FCBC-7BA3-39AB-3779-46299AEC0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malloc(16);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AF8A9-A835-F51E-3B98-98572D5485BE}"/>
              </a:ext>
            </a:extLst>
          </p:cNvPr>
          <p:cNvSpPr txBox="1">
            <a:spLocks/>
          </p:cNvSpPr>
          <p:nvPr/>
        </p:nvSpPr>
        <p:spPr bwMode="auto">
          <a:xfrm>
            <a:off x="6553200" y="1327744"/>
            <a:ext cx="5486400" cy="3091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So far, we have seen that an allocation request often splits a free block into an allocated block and a second free block using the leftover space.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 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b="1" dirty="0">
                <a:latin typeface="Source Sans 3" panose="020B0303030403020204" pitchFamily="34" charset="0"/>
                <a:cs typeface="Consolas" panose="020B0609020204030204" pitchFamily="49" charset="0"/>
              </a:rPr>
              <a:t>What about edge cases?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DB55FD9-3EF8-1838-8A42-0051253CAD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22762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364A49C-8934-E824-36E5-509058CDB559}"/>
              </a:ext>
            </a:extLst>
          </p:cNvPr>
          <p:cNvSpPr txBox="1"/>
          <p:nvPr/>
        </p:nvSpPr>
        <p:spPr>
          <a:xfrm>
            <a:off x="723900" y="3925669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One Idea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: Give the leftover space to </a:t>
            </a:r>
            <a:r>
              <a:rPr lang="en-US" b="1" dirty="0">
                <a:latin typeface="Source Sans 3" panose="020B0303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as extra padding.</a:t>
            </a:r>
          </a:p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Pro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: It’s simple: Pretend the client requested those extra bytes.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Con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: Those extra bytes aren’t usable for future allocations. This is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internal fragmentation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: unusable bytes within an allocated node.</a:t>
            </a:r>
            <a:endParaRPr lang="en-US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24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679FF-F2E9-5688-7FFD-BE419551F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52DAB-2BEC-F0A8-2105-631CDE133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Allocators: Splitting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4D0E9-D482-D5C5-A732-ACCEA8420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malloc(16);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86C0D57-9A90-110F-B2D5-CD76F5E8A269}"/>
              </a:ext>
            </a:extLst>
          </p:cNvPr>
          <p:cNvSpPr txBox="1">
            <a:spLocks/>
          </p:cNvSpPr>
          <p:nvPr/>
        </p:nvSpPr>
        <p:spPr bwMode="auto">
          <a:xfrm>
            <a:off x="6553200" y="1327744"/>
            <a:ext cx="5486400" cy="3091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So far, we have seen that an allocation request often splits a free block into an allocated block and a second free block using the leftover space.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  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b="1" dirty="0">
                <a:latin typeface="Source Sans 3" panose="020B0303030403020204" pitchFamily="34" charset="0"/>
                <a:cs typeface="Consolas" panose="020B0609020204030204" pitchFamily="49" charset="0"/>
              </a:rPr>
              <a:t>What about edge cases?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227BB3-B7B1-FC6F-AD5D-E48092B5ECDF}"/>
              </a:ext>
            </a:extLst>
          </p:cNvPr>
          <p:cNvSpPr txBox="1"/>
          <p:nvPr/>
        </p:nvSpPr>
        <p:spPr>
          <a:xfrm>
            <a:off x="723900" y="3925669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Another Idea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: Don’t do anything special. Just create a free block with zero bytes of payload.</a:t>
            </a:r>
          </a:p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Pro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: It’s also simple. In fact, it’s possible your code will just work without any special checks.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Con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: Those bytes aren’t usable for future allocations and will likely remain unused for the lifetime of the heap. This is called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  <a:cs typeface="Consolas" panose="020B0609020204030204" pitchFamily="49" charset="0"/>
              </a:rPr>
              <a:t>external fragmentation</a:t>
            </a:r>
            <a:r>
              <a:rPr lang="en-US" dirty="0">
                <a:latin typeface="Source Sans 3" panose="020B0303030403020204" pitchFamily="34" charset="0"/>
                <a:cs typeface="Consolas" panose="020B0609020204030204" pitchFamily="49" charset="0"/>
              </a:rPr>
              <a:t>: unusable free space between allocated blocks.</a:t>
            </a:r>
            <a:endParaRPr lang="en-US" dirty="0">
              <a:latin typeface="Source Sans 3" panose="020B0303030403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F02C2F8-0061-0DA0-4065-337444D5B2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78546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901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01285-4B35-4D46-9736-15CFB9BEC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Questions considered this far: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How do we keep track of free blocks? 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We use headers!</a:t>
            </a:r>
            <a:endParaRPr lang="en-US" dirty="0">
              <a:latin typeface="Source Sans 3" panose="020B03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How do we choose an appropriate free block in which to place a newly allocated block? 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We iterate through all blocks!</a:t>
            </a:r>
            <a:endParaRPr lang="en-US" dirty="0">
              <a:solidFill>
                <a:schemeClr val="accent1"/>
              </a:solidFill>
              <a:latin typeface="Source Sans 3" panose="020B03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After we place a newly allocated block in some free block, what do we do with the excess?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We try to make the most of it!</a:t>
            </a:r>
            <a:endParaRPr lang="en-US" dirty="0">
              <a:solidFill>
                <a:schemeClr val="accent1"/>
              </a:solidFill>
              <a:latin typeface="Source Sans 3" panose="020B03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What do we do with a block that has just been freed?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We update its header!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59D0857-E655-0B73-E9CB-49244C4D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Heap Allocator Goals Revisited</a:t>
            </a:r>
          </a:p>
        </p:txBody>
      </p:sp>
    </p:spTree>
    <p:extLst>
      <p:ext uri="{BB962C8B-B14F-4D97-AF65-F5344CB8AC3E}">
        <p14:creationId xmlns:p14="http://schemas.microsoft.com/office/powerpoint/2010/main" val="278583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Allocators: Splitting Policy Etude 1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For the following heap layout, what would the heap look like after the following request is made, assuming we are using an </a:t>
            </a:r>
            <a:r>
              <a:rPr lang="en-US" b="1" dirty="0">
                <a:latin typeface="Source Sans 3" panose="020B0303030403020204" pitchFamily="34" charset="0"/>
              </a:rPr>
              <a:t>implicit</a:t>
            </a:r>
            <a:r>
              <a:rPr lang="en-US" dirty="0">
                <a:latin typeface="Source Sans 3" panose="020B0303030403020204" pitchFamily="34" charset="0"/>
              </a:rPr>
              <a:t> free list allocator with a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Source Sans 3" panose="020B0303030403020204" pitchFamily="34" charset="0"/>
              </a:rPr>
              <a:t>first-fit</a:t>
            </a:r>
            <a:r>
              <a:rPr lang="en-US" dirty="0">
                <a:latin typeface="Source Sans 3" panose="020B0303030403020204" pitchFamily="34" charset="0"/>
              </a:rPr>
              <a:t> approach?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C948FA2-74B3-3243-B7B3-69CC262A5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419819"/>
              </p:ext>
            </p:extLst>
          </p:nvPr>
        </p:nvGraphicFramePr>
        <p:xfrm>
          <a:off x="1031805" y="2290170"/>
          <a:ext cx="10052189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5523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5523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557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55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36582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609701">
                  <a:extLst>
                    <a:ext uri="{9D8B030D-6E8A-4147-A177-3AD203B41FA5}">
                      <a16:colId xmlns:a16="http://schemas.microsoft.com/office/drawing/2014/main" val="18446393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690480192"/>
                    </a:ext>
                  </a:extLst>
                </a:gridCol>
                <a:gridCol w="97552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731643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243881">
                  <a:extLst>
                    <a:ext uri="{9D8B030D-6E8A-4147-A177-3AD203B41FA5}">
                      <a16:colId xmlns:a16="http://schemas.microsoft.com/office/drawing/2014/main" val="1087167712"/>
                    </a:ext>
                  </a:extLst>
                </a:gridCol>
                <a:gridCol w="95353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224419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794B771-8474-AD43-8F2E-725665E42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764685"/>
              </p:ext>
            </p:extLst>
          </p:nvPr>
        </p:nvGraphicFramePr>
        <p:xfrm>
          <a:off x="1031805" y="4509354"/>
          <a:ext cx="10052189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5523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5523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91996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853582">
                  <a:extLst>
                    <a:ext uri="{9D8B030D-6E8A-4147-A177-3AD203B41FA5}">
                      <a16:colId xmlns:a16="http://schemas.microsoft.com/office/drawing/2014/main" val="2020127947"/>
                    </a:ext>
                  </a:extLst>
                </a:gridCol>
                <a:gridCol w="243881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731643">
                  <a:extLst>
                    <a:ext uri="{9D8B030D-6E8A-4147-A177-3AD203B41FA5}">
                      <a16:colId xmlns:a16="http://schemas.microsoft.com/office/drawing/2014/main" val="2984511332"/>
                    </a:ext>
                  </a:extLst>
                </a:gridCol>
                <a:gridCol w="36582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609701">
                  <a:extLst>
                    <a:ext uri="{9D8B030D-6E8A-4147-A177-3AD203B41FA5}">
                      <a16:colId xmlns:a16="http://schemas.microsoft.com/office/drawing/2014/main" val="18446393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690480192"/>
                    </a:ext>
                  </a:extLst>
                </a:gridCol>
                <a:gridCol w="97552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731643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243881">
                  <a:extLst>
                    <a:ext uri="{9D8B030D-6E8A-4147-A177-3AD203B41FA5}">
                      <a16:colId xmlns:a16="http://schemas.microsoft.com/office/drawing/2014/main" val="1087167712"/>
                    </a:ext>
                  </a:extLst>
                </a:gridCol>
                <a:gridCol w="95353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224419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A4036590-2E0A-B702-0368-47B3DB6DF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298" y="5643671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Allocators: Splitting Policy Etude 2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For the following heap layout, what would the heap look like after the following request is made, assuming we are using an </a:t>
            </a:r>
            <a:r>
              <a:rPr lang="en-US" b="1" dirty="0">
                <a:latin typeface="Source Sans 3" panose="020B0303030403020204" pitchFamily="34" charset="0"/>
              </a:rPr>
              <a:t>implicit</a:t>
            </a:r>
            <a:r>
              <a:rPr lang="en-US" dirty="0">
                <a:latin typeface="Source Sans 3" panose="020B0303030403020204" pitchFamily="34" charset="0"/>
              </a:rPr>
              <a:t> free list allocator with a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Source Sans 3" panose="020B0303030403020204" pitchFamily="34" charset="0"/>
              </a:rPr>
              <a:t>best-fit</a:t>
            </a:r>
            <a:r>
              <a:rPr lang="en-US" dirty="0">
                <a:latin typeface="Source Sans 3" panose="020B0303030403020204" pitchFamily="34" charset="0"/>
              </a:rPr>
              <a:t> approach?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malloc(8);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DD7C322-7EBA-224F-93FC-45F7A45EC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580641"/>
              </p:ext>
            </p:extLst>
          </p:nvPr>
        </p:nvGraphicFramePr>
        <p:xfrm>
          <a:off x="1682114" y="2743200"/>
          <a:ext cx="8827771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5523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5523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557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55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36582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609701">
                  <a:extLst>
                    <a:ext uri="{9D8B030D-6E8A-4147-A177-3AD203B41FA5}">
                      <a16:colId xmlns:a16="http://schemas.microsoft.com/office/drawing/2014/main" val="18446393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690480192"/>
                    </a:ext>
                  </a:extLst>
                </a:gridCol>
                <a:gridCol w="60970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365821">
                  <a:extLst>
                    <a:ext uri="{9D8B030D-6E8A-4147-A177-3AD203B41FA5}">
                      <a16:colId xmlns:a16="http://schemas.microsoft.com/office/drawing/2014/main" val="2621054090"/>
                    </a:ext>
                  </a:extLst>
                </a:gridCol>
                <a:gridCol w="731643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243881">
                  <a:extLst>
                    <a:ext uri="{9D8B030D-6E8A-4147-A177-3AD203B41FA5}">
                      <a16:colId xmlns:a16="http://schemas.microsoft.com/office/drawing/2014/main" val="1087167712"/>
                    </a:ext>
                  </a:extLst>
                </a:gridCol>
                <a:gridCol w="95353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96BC9B1-6253-CC43-BBC6-27F22A019E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541899"/>
              </p:ext>
            </p:extLst>
          </p:nvPr>
        </p:nvGraphicFramePr>
        <p:xfrm>
          <a:off x="1682114" y="4860489"/>
          <a:ext cx="8827771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5523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5523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557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55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36582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609701">
                  <a:extLst>
                    <a:ext uri="{9D8B030D-6E8A-4147-A177-3AD203B41FA5}">
                      <a16:colId xmlns:a16="http://schemas.microsoft.com/office/drawing/2014/main" val="18446393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487762">
                  <a:extLst>
                    <a:ext uri="{9D8B030D-6E8A-4147-A177-3AD203B41FA5}">
                      <a16:colId xmlns:a16="http://schemas.microsoft.com/office/drawing/2014/main" val="690480192"/>
                    </a:ext>
                  </a:extLst>
                </a:gridCol>
                <a:gridCol w="609702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365821">
                  <a:extLst>
                    <a:ext uri="{9D8B030D-6E8A-4147-A177-3AD203B41FA5}">
                      <a16:colId xmlns:a16="http://schemas.microsoft.com/office/drawing/2014/main" val="2621054090"/>
                    </a:ext>
                  </a:extLst>
                </a:gridCol>
                <a:gridCol w="731643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243881">
                  <a:extLst>
                    <a:ext uri="{9D8B030D-6E8A-4147-A177-3AD203B41FA5}">
                      <a16:colId xmlns:a16="http://schemas.microsoft.com/office/drawing/2014/main" val="1087167712"/>
                    </a:ext>
                  </a:extLst>
                </a:gridCol>
                <a:gridCol w="95353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02233D0-2895-2750-50E7-F5FEB6434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298" y="5643671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4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898E9-1795-F947-BB07-68867095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Final Assignment: Implicit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DF6CE-A687-E541-87FE-BC87443A5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Must have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headers that track block information (size, status in-use or free) –you must use the eight-byte header size, storing the status using the free bits.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Must allow</a:t>
            </a:r>
            <a:r>
              <a:rPr lang="en-US" dirty="0">
                <a:latin typeface="Source Sans 3" panose="020B0303030403020204" pitchFamily="34" charset="0"/>
              </a:rPr>
              <a:t>, whenever possible, free blocks to be recycled and reused for subsequent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dirty="0">
                <a:latin typeface="Source Sans 3" panose="020B0303030403020204" pitchFamily="34" charset="0"/>
              </a:rPr>
              <a:t> requests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Must have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malloc</a:t>
            </a:r>
            <a:r>
              <a:rPr lang="en-US" dirty="0">
                <a:latin typeface="Source Sans 3" panose="020B0303030403020204" pitchFamily="34" charset="0"/>
              </a:rPr>
              <a:t> implementation that searches the heap for free blocks via its implicit list (i.e., traverses block-by-block).</a:t>
            </a:r>
          </a:p>
          <a:p>
            <a:endParaRPr lang="en-US" dirty="0">
              <a:latin typeface="Source Sans 3" panose="020B0303030403020204" pitchFamily="34" charset="0"/>
            </a:endParaRP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Does not need to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coalesce free blocks.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Does not need to</a:t>
            </a:r>
            <a:r>
              <a:rPr lang="en-US" b="1" dirty="0">
                <a:latin typeface="Source Sans 3" panose="020B0303030403020204" pitchFamily="34" charset="0"/>
              </a:rPr>
              <a:t> </a:t>
            </a:r>
            <a:r>
              <a:rPr lang="en-US" dirty="0">
                <a:latin typeface="Source Sans 3" panose="020B0303030403020204" pitchFamily="34" charset="0"/>
              </a:rPr>
              <a:t>support in-place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869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Looking Forward: 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*e = malloc(24);	 </a:t>
            </a:r>
            <a:r>
              <a:rPr lang="en-US" b="1" dirty="0">
                <a:solidFill>
                  <a:srgbClr val="00B05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returns NULL!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0CAA498-8E3C-4340-801C-767F5FEF7801}"/>
              </a:ext>
            </a:extLst>
          </p:cNvPr>
          <p:cNvSpPr/>
          <p:nvPr/>
        </p:nvSpPr>
        <p:spPr bwMode="auto">
          <a:xfrm>
            <a:off x="2914650" y="2630984"/>
            <a:ext cx="6362700" cy="178861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You do not need to worry about this problem for the implicit allocator. You will, however, for the explicit allocator (to be discussed on Friday).</a:t>
            </a:r>
            <a:endParaRPr kumimoji="0" lang="en-US" sz="2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33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Looking Forward: In-Place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(a, 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497966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80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Looking Forward: In-Place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(a, 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910813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F83CEA9-94A1-584B-999D-907806C3D0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030920"/>
              </p:ext>
            </p:extLst>
          </p:nvPr>
        </p:nvGraphicFramePr>
        <p:xfrm>
          <a:off x="7747000" y="1371600"/>
          <a:ext cx="4216400" cy="1179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70720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Looking Forward: In-Place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*a = malloc(4);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(a, 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907891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F83CEA9-94A1-584B-999D-907806C3D0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327258"/>
              </p:ext>
            </p:extLst>
          </p:nvPr>
        </p:nvGraphicFramePr>
        <p:xfrm>
          <a:off x="7747000" y="1371600"/>
          <a:ext cx="4216400" cy="1902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3971460222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06093569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Sans 3" panose="020B030303040302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39707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3311786"/>
                  </a:ext>
                </a:extLst>
              </a:tr>
              <a:tr h="72268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11399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E6B86324-F8F5-1C40-90EA-B8664C873DAF}"/>
              </a:ext>
            </a:extLst>
          </p:cNvPr>
          <p:cNvSpPr/>
          <p:nvPr/>
        </p:nvSpPr>
        <p:spPr bwMode="auto">
          <a:xfrm>
            <a:off x="1790700" y="3583835"/>
            <a:ext cx="8534400" cy="149027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The implicit allocator can always move memory to a new location for a </a:t>
            </a:r>
            <a:r>
              <a:rPr lang="en-US" sz="28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 request.  The explicit allocator must support in-place </a:t>
            </a:r>
            <a:r>
              <a:rPr lang="en-US" sz="28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 (more later).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48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C55D9-3B0E-814A-874D-4ADBAB3A1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Implicit Allocators: 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26350-95B9-E345-A012-F41763C08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An implicit allocator is an efficient implementation with reasonable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throughput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utilization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Can we do better?</a:t>
            </a:r>
          </a:p>
          <a:p>
            <a:pPr marL="0" indent="0" algn="ctr">
              <a:buNone/>
            </a:pPr>
            <a:br>
              <a:rPr lang="en-US" dirty="0">
                <a:latin typeface="Source Sans 3" panose="020B0303030403020204" pitchFamily="34" charset="0"/>
              </a:rPr>
            </a:b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How might we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avoid searching all blocks</a:t>
            </a:r>
            <a:r>
              <a:rPr lang="en-US" dirty="0">
                <a:latin typeface="Source Sans 3" panose="020B0303030403020204" pitchFamily="34" charset="0"/>
              </a:rPr>
              <a:t> for free blocks to choose from?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How can we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merge adjacent free blocks</a:t>
            </a:r>
            <a:r>
              <a:rPr lang="en-US" dirty="0">
                <a:latin typeface="Source Sans 3" panose="020B0303030403020204" pitchFamily="34" charset="0"/>
              </a:rPr>
              <a:t> into larger, more accommodating blocks without impacting throughput?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3" panose="020B0303030403020204" pitchFamily="34" charset="0"/>
              </a:rPr>
              <a:t>How might we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avoid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memcpy</a:t>
            </a:r>
            <a:r>
              <a:rPr lang="en-US" dirty="0">
                <a:latin typeface="Source Sans 3" panose="020B0303030403020204" pitchFamily="34" charset="0"/>
              </a:rPr>
              <a:t>–</a:t>
            </a:r>
            <a:r>
              <a:rPr lang="en-US" b="1" dirty="0" err="1">
                <a:solidFill>
                  <a:schemeClr val="accent1"/>
                </a:solidFill>
                <a:latin typeface="Source Sans 3" panose="020B0303030403020204" pitchFamily="34" charset="0"/>
              </a:rPr>
              <a:t>ing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 of data</a:t>
            </a:r>
            <a:r>
              <a:rPr lang="en-US" dirty="0">
                <a:latin typeface="Source Sans 3" panose="020B0303030403020204" pitchFamily="34" charset="0"/>
              </a:rPr>
              <a:t> with each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 call? Can we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support the in-place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realloc</a:t>
            </a:r>
            <a:r>
              <a:rPr lang="en-US" dirty="0">
                <a:latin typeface="Source Sans 3" panose="020B0303030403020204" pitchFamily="34" charset="0"/>
              </a:rPr>
              <a:t> we illustrated in the last few slides?</a:t>
            </a:r>
          </a:p>
        </p:txBody>
      </p:sp>
      <p:pic>
        <p:nvPicPr>
          <p:cNvPr id="4098" name="Picture 2" descr="Emoji">
            <a:extLst>
              <a:ext uri="{FF2B5EF4-FFF2-40B4-BE49-F238E27FC236}">
                <a16:creationId xmlns:a16="http://schemas.microsoft.com/office/drawing/2014/main" id="{1169458A-EB2A-30BE-061B-4FC5988A6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133600"/>
            <a:ext cx="1651000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FBFA43-9C7E-F57C-7822-573931CE5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4600" y="1695450"/>
            <a:ext cx="11176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26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20144</TotalTime>
  <Words>4109</Words>
  <Application>Microsoft Macintosh PowerPoint</Application>
  <PresentationFormat>Widescreen</PresentationFormat>
  <Paragraphs>947</Paragraphs>
  <Slides>42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 Lecture 21 Managing The Heap, Take I</vt:lpstr>
      <vt:lpstr>CS107 Topic 6: Heap Allocators</vt:lpstr>
      <vt:lpstr>Heap Allocator Goals</vt:lpstr>
      <vt:lpstr>Fragmentation: Utilization’s Nemesis</vt:lpstr>
      <vt:lpstr>Fragmentation: Utilization’s Nemesis</vt:lpstr>
      <vt:lpstr>Fragmentation: Utilization’s Nemesis</vt:lpstr>
      <vt:lpstr>Heap Allocator Goals</vt:lpstr>
      <vt:lpstr>Case Study: Bump Allocator</vt:lpstr>
      <vt:lpstr>Case Study: Bump Allocator</vt:lpstr>
      <vt:lpstr>Case Study: Bump Allocator</vt:lpstr>
      <vt:lpstr>Case Study: Bump Allocator</vt:lpstr>
      <vt:lpstr>Case Study: Bump Allocator</vt:lpstr>
      <vt:lpstr>Case Study: Bump Allocator</vt:lpstr>
      <vt:lpstr>Case Study: Bump Allocator</vt:lpstr>
      <vt:lpstr>Case Study: Bump Allocator</vt:lpstr>
      <vt:lpstr>Summary: Bump Allocator</vt:lpstr>
      <vt:lpstr>Case Study: Implicit Free List Allocator</vt:lpstr>
      <vt:lpstr>Case Study: Implicit Free List Allocator</vt:lpstr>
      <vt:lpstr>Case Study: Implicit Free List Allocator</vt:lpstr>
      <vt:lpstr>Case Study: Implicit Free List Allocator</vt:lpstr>
      <vt:lpstr>Case Study: Implicit Free List Allocator</vt:lpstr>
      <vt:lpstr>Case Study: Implicit Free List Allocator</vt:lpstr>
      <vt:lpstr>Case Study: Implicit Free List Allocator</vt:lpstr>
      <vt:lpstr>Case Study: Implicit Free List Allocator</vt:lpstr>
      <vt:lpstr>Case Study: Implicit Free List Allocator</vt:lpstr>
      <vt:lpstr>Implicit Allocators: Representing Headers</vt:lpstr>
      <vt:lpstr>Implicit Allocators: Representing Headers</vt:lpstr>
      <vt:lpstr>Implicit Allocators: Trivia</vt:lpstr>
      <vt:lpstr>Implicit Allocators: Choosing Blocks</vt:lpstr>
      <vt:lpstr>Implicit Allocators: Splitting Policy</vt:lpstr>
      <vt:lpstr>Implicit Allocators: Splitting Policy</vt:lpstr>
      <vt:lpstr>Implicit Allocators: Splitting Policy</vt:lpstr>
      <vt:lpstr>Implicit Allocators: Splitting Policy</vt:lpstr>
      <vt:lpstr>Heap Allocator Goals Revisited</vt:lpstr>
      <vt:lpstr>Implicit Allocators: Splitting Policy Etude 1</vt:lpstr>
      <vt:lpstr>Implicit Allocators: Splitting Policy Etude 2</vt:lpstr>
      <vt:lpstr>Final Assignment: Implicit Allocator</vt:lpstr>
      <vt:lpstr>Looking Forward: Coalescing</vt:lpstr>
      <vt:lpstr>Looking Forward: In-Place realloc</vt:lpstr>
      <vt:lpstr>Looking Forward: In-Place realloc</vt:lpstr>
      <vt:lpstr>Looking Forward: In-Place realloc</vt:lpstr>
      <vt:lpstr>Implicit Allocators: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1974</cp:revision>
  <cp:lastPrinted>2026-02-25T18:05:22Z</cp:lastPrinted>
  <dcterms:created xsi:type="dcterms:W3CDTF">2008-06-28T20:57:21Z</dcterms:created>
  <dcterms:modified xsi:type="dcterms:W3CDTF">2026-02-25T18:15:00Z</dcterms:modified>
</cp:coreProperties>
</file>