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2"/>
  </p:notesMasterIdLst>
  <p:handoutMasterIdLst>
    <p:handoutMasterId r:id="rId23"/>
  </p:handoutMasterIdLst>
  <p:sldIdLst>
    <p:sldId id="256" r:id="rId2"/>
    <p:sldId id="1006" r:id="rId3"/>
    <p:sldId id="1255" r:id="rId4"/>
    <p:sldId id="1010" r:id="rId5"/>
    <p:sldId id="1016" r:id="rId6"/>
    <p:sldId id="1198" r:id="rId7"/>
    <p:sldId id="1231" r:id="rId8"/>
    <p:sldId id="1140" r:id="rId9"/>
    <p:sldId id="1040" r:id="rId10"/>
    <p:sldId id="1020" r:id="rId11"/>
    <p:sldId id="1023" r:id="rId12"/>
    <p:sldId id="1024" r:id="rId13"/>
    <p:sldId id="1025" r:id="rId14"/>
    <p:sldId id="1026" r:id="rId15"/>
    <p:sldId id="1027" r:id="rId16"/>
    <p:sldId id="1256" r:id="rId17"/>
    <p:sldId id="1028" r:id="rId18"/>
    <p:sldId id="1029" r:id="rId19"/>
    <p:sldId id="1030" r:id="rId20"/>
    <p:sldId id="1257" r:id="rId21"/>
  </p:sldIdLst>
  <p:sldSz cx="12192000" cy="6858000"/>
  <p:notesSz cx="7315200" cy="9601200"/>
  <p:defaultTextStyle>
    <a:defPPr>
      <a:defRPr lang="en-US"/>
    </a:defPPr>
    <a:lvl1pPr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592FAF66-3620-A943-86AF-4D54BAB3C1D0}">
          <p14:sldIdLst>
            <p14:sldId id="256"/>
          </p14:sldIdLst>
        </p14:section>
        <p14:section name="Explicit" id="{13BECB0B-258C-1D4D-A42A-BD59A3F6DA19}">
          <p14:sldIdLst>
            <p14:sldId id="1006"/>
            <p14:sldId id="1255"/>
            <p14:sldId id="1010"/>
            <p14:sldId id="1016"/>
            <p14:sldId id="1198"/>
            <p14:sldId id="1231"/>
            <p14:sldId id="1140"/>
            <p14:sldId id="1040"/>
            <p14:sldId id="1020"/>
            <p14:sldId id="1023"/>
            <p14:sldId id="1024"/>
            <p14:sldId id="1025"/>
            <p14:sldId id="1026"/>
            <p14:sldId id="1027"/>
            <p14:sldId id="1256"/>
            <p14:sldId id="1028"/>
            <p14:sldId id="1029"/>
            <p14:sldId id="1030"/>
            <p14:sldId id="1257"/>
          </p14:sldIdLst>
        </p14:section>
        <p14:section name="Recap" id="{745DA939-E44A-0C40-BECC-2C5C1C4E8C93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32FF"/>
    <a:srgbClr val="FEC101"/>
    <a:srgbClr val="008000"/>
    <a:srgbClr val="4472C4"/>
    <a:srgbClr val="F8F8F8"/>
    <a:srgbClr val="D27BD6"/>
    <a:srgbClr val="D62ED6"/>
    <a:srgbClr val="942092"/>
    <a:srgbClr val="FF9999"/>
    <a:srgbClr val="FF9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279" autoAdjust="0"/>
    <p:restoredTop sz="87144" autoAdjust="0"/>
  </p:normalViewPr>
  <p:slideViewPr>
    <p:cSldViewPr>
      <p:cViewPr varScale="1">
        <p:scale>
          <a:sx n="135" d="100"/>
          <a:sy n="135" d="100"/>
        </p:scale>
        <p:origin x="392" y="17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2554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109" d="100"/>
          <a:sy n="109" d="100"/>
        </p:scale>
        <p:origin x="-2742" y="-78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1413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1413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fld id="{AC6EEC9E-87D7-B849-9C36-242A317D52C0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57200" y="720725"/>
            <a:ext cx="64008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fld id="{AA742258-FB98-3F4C-92C7-D00F89B753B5}" type="slidenum">
              <a:rPr lang="en-US" altLang="x-none"/>
              <a:pPr/>
              <a:t>‹#›</a:t>
            </a:fld>
            <a:endParaRPr lang="en-US" altLang="x-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8609522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2547829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7107687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10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8759127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2480089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2453534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1614495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3007854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87617488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6358CC-7F58-DB30-3867-E30947536C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1FFDB3C-1D4B-6FF9-F963-1A08417E3B6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86B51AF-6DE5-47D9-3DFB-F598A645AC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C8AD63-8874-1A9B-A841-6D5A133E2C7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9711385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50392637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06047037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Could do other ways – delayed coalescing, </a:t>
            </a:r>
            <a:r>
              <a:rPr lang="en-US" dirty="0" err="1"/>
              <a:t>coalese</a:t>
            </a:r>
            <a:r>
              <a:rPr lang="en-US" dirty="0"/>
              <a:t> to left, but for us we just do this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5084005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3">
            <a:extLst>
              <a:ext uri="{FF2B5EF4-FFF2-40B4-BE49-F238E27FC236}">
                <a16:creationId xmlns:a16="http://schemas.microsoft.com/office/drawing/2014/main" id="{78340356-4F82-7642-8E61-31438DC7957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Calibri" charset="0"/>
              <a:ea typeface="Arial" charset="0"/>
              <a:cs typeface="Arial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F175B182-7757-2B4B-B49F-0C8D0928297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14400" y="1600200"/>
            <a:ext cx="10363200" cy="20574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tx1"/>
                </a:solidFill>
                <a:latin typeface="Calibri" charset="0"/>
              </a:defRPr>
            </a:lvl1pPr>
          </a:lstStyle>
          <a:p>
            <a:pPr lvl="0"/>
            <a:endParaRPr lang="x-none" altLang="x-none" noProof="0"/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5481B511-27D1-E445-A6E2-A51E87B26D6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895600" y="4114800"/>
            <a:ext cx="6400800" cy="1524000"/>
          </a:xfrm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pPr lvl="0"/>
            <a:r>
              <a:rPr lang="en-US" altLang="x-none" noProof="0" dirty="0"/>
              <a:t>Click to edit Master subtitle style</a:t>
            </a:r>
          </a:p>
        </p:txBody>
      </p:sp>
      <p:sp>
        <p:nvSpPr>
          <p:cNvPr id="12" name="Text Box 11">
            <a:extLst>
              <a:ext uri="{FF2B5EF4-FFF2-40B4-BE49-F238E27FC236}">
                <a16:creationId xmlns:a16="http://schemas.microsoft.com/office/drawing/2014/main" id="{2CD5DE72-E8AC-D645-BD88-5BA018B0486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209800" y="6306297"/>
            <a:ext cx="7772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altLang="x-none" sz="800" dirty="0">
                <a:latin typeface="Calibri" charset="0"/>
              </a:rPr>
              <a:t>This document is copyright (C) Stanford Computer Science, licensed under Creative Commons Attribution 2.5 License.  All rights reserved.</a:t>
            </a:r>
            <a:br>
              <a:rPr lang="en-US" altLang="x-none" sz="800" dirty="0">
                <a:latin typeface="Calibri" charset="0"/>
              </a:rPr>
            </a:br>
            <a:r>
              <a:rPr lang="en-US" altLang="x-none" sz="800" dirty="0">
                <a:latin typeface="Calibri" charset="0"/>
              </a:rPr>
              <a:t>Based on slides created by Cynthia Lee, Chris Gregg, Jerry Cain, Lisa Yan, Nick </a:t>
            </a:r>
            <a:r>
              <a:rPr lang="en-US" altLang="x-none" sz="800" dirty="0" err="1">
                <a:latin typeface="Calibri" charset="0"/>
              </a:rPr>
              <a:t>Troccoli</a:t>
            </a:r>
            <a:r>
              <a:rPr lang="en-US" altLang="x-none" sz="800" dirty="0">
                <a:latin typeface="Calibri" charset="0"/>
              </a:rPr>
              <a:t>, and others.</a:t>
            </a:r>
          </a:p>
        </p:txBody>
      </p:sp>
    </p:spTree>
    <p:extLst>
      <p:ext uri="{BB962C8B-B14F-4D97-AF65-F5344CB8AC3E}">
        <p14:creationId xmlns:p14="http://schemas.microsoft.com/office/powerpoint/2010/main" val="2113104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B736492-65D5-7A4F-80A3-31C72A12A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 i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7C47DD1-735B-0D4F-9D32-27E3EDDC71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667799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BA9953C-E887-5F4C-9DD0-4F107760D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36730"/>
            <a:ext cx="10958512" cy="2852737"/>
          </a:xfrm>
          <a:prstGeom prst="rect">
            <a:avLst/>
          </a:prstGeom>
        </p:spPr>
        <p:txBody>
          <a:bodyPr anchor="ctr"/>
          <a:lstStyle>
            <a:lvl1pPr algn="ctr">
              <a:defRPr sz="6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5DDC236-00E5-2A48-8790-05E2F1718C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7"/>
            <a:ext cx="10958512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54083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FA560C6-A739-2049-B91E-DFEB262D8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053172-13CE-2343-B369-1A8A92D7D9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295400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D86B485-66BF-7341-A676-CCAF29FCB1DA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1299882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05391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C58FD81F-A890-1E4F-B50C-FA58B0FE3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EA21BD5-23D0-9A4C-8FB5-C2A851AD2C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2316956"/>
            <a:ext cx="5833872" cy="41600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FAFCA5F-2182-4F49-BA8A-15432F96A26B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2316956"/>
            <a:ext cx="5833872" cy="416452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22B291DF-3599-8746-A039-AF3E6FA7DB5C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1524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D0D46F08-21FE-D846-93BD-BD73EF536E36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61722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499823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B15EFE8-1D4D-3341-ABA9-3C476C845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88032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8478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B5AFA63-4AC5-A544-B0C8-BCA9F9986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95D5EC6-7C9A-704C-B040-4E8BFC2DC9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43400" y="1524000"/>
            <a:ext cx="76009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4F2C3107-306B-114F-B302-3E7C93CBDA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" y="1523999"/>
            <a:ext cx="41910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010409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E60B452-E427-004F-BA7B-F57002120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DCBBB664-6680-4947-9DFB-6AAFC2FF45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8600" y="1523999"/>
            <a:ext cx="41148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70EBC0EC-CB7F-8E41-B709-6B10FCE8C4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343400" y="1523999"/>
            <a:ext cx="76200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752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D44EB059-4C62-3143-8431-5E4301860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Vertical Text Placeholder 2">
            <a:extLst>
              <a:ext uri="{FF2B5EF4-FFF2-40B4-BE49-F238E27FC236}">
                <a16:creationId xmlns:a16="http://schemas.microsoft.com/office/drawing/2014/main" id="{59AEACB6-59D2-4E47-BE1E-F7C225C461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2400" y="1295400"/>
            <a:ext cx="11811000" cy="5181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873252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1BAC2715-7B69-034F-ADD4-FCB4F1C9EE1C}"/>
              </a:ext>
            </a:extLst>
          </p:cNvPr>
          <p:cNvSpPr txBox="1">
            <a:spLocks noGrp="1"/>
          </p:cNvSpPr>
          <p:nvPr userDrawn="1"/>
        </p:nvSpPr>
        <p:spPr>
          <a:xfrm>
            <a:off x="10972800" y="6356355"/>
            <a:ext cx="1016000" cy="365125"/>
          </a:xfrm>
          <a:prstGeom prst="rect">
            <a:avLst/>
          </a:prstGeom>
          <a:noFill/>
        </p:spPr>
        <p:txBody>
          <a:bodyPr lIns="0" tIns="0" rIns="0" bIns="0" anchor="b"/>
          <a:lstStyle/>
          <a:p>
            <a:pPr>
              <a:spcBef>
                <a:spcPts val="500"/>
              </a:spcBef>
            </a:pPr>
            <a:fld id="{6B0F97DD-C0E0-384C-93CD-7A62F824A3DE}" type="slidenum">
              <a:rPr lang="en-US" altLang="x-none" sz="1200">
                <a:solidFill>
                  <a:srgbClr val="424242"/>
                </a:solidFill>
                <a:latin typeface="Verdana" charset="0"/>
              </a:rPr>
              <a:pPr>
                <a:spcBef>
                  <a:spcPts val="500"/>
                </a:spcBef>
              </a:pPr>
              <a:t>‹#›</a:t>
            </a:fld>
            <a:endParaRPr lang="en-US" altLang="x-none"/>
          </a:p>
        </p:txBody>
      </p:sp>
      <p:sp>
        <p:nvSpPr>
          <p:cNvPr id="8" name="AutoShape 3">
            <a:extLst>
              <a:ext uri="{FF2B5EF4-FFF2-40B4-BE49-F238E27FC236}">
                <a16:creationId xmlns:a16="http://schemas.microsoft.com/office/drawing/2014/main" id="{85DF6712-59E7-BE4D-938E-10F7141D2A4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Tahoma" charset="0"/>
              <a:ea typeface="Arial" charset="0"/>
              <a:cs typeface="Arial" charset="0"/>
            </a:endParaRP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6DCD2242-3A48-6A44-9897-F959BCA692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" y="1295400"/>
            <a:ext cx="118364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08888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4E12E-CDB2-DA48-B93C-F340374AA4A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CS107 Lecture 22</a:t>
            </a:r>
            <a:br>
              <a:rPr lang="en-US" dirty="0">
                <a:latin typeface="Source Sans 3" panose="020B0303030403020204" pitchFamily="34" charset="0"/>
              </a:rPr>
            </a:br>
            <a:r>
              <a:rPr lang="en-US" sz="3400" dirty="0">
                <a:latin typeface="Source Sans 3" panose="020B0303030403020204" pitchFamily="34" charset="0"/>
              </a:rPr>
              <a:t>Managing The Heap, Take II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DFD75A26-B2B4-FA24-E953-F1E174D26589}"/>
              </a:ext>
            </a:extLst>
          </p:cNvPr>
          <p:cNvSpPr txBox="1">
            <a:spLocks/>
          </p:cNvSpPr>
          <p:nvPr/>
        </p:nvSpPr>
        <p:spPr bwMode="auto">
          <a:xfrm>
            <a:off x="1676400" y="4114800"/>
            <a:ext cx="88392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360"/>
              </a:spcBef>
              <a:spcAft>
                <a:spcPts val="0"/>
              </a:spcAft>
            </a:pPr>
            <a:r>
              <a:rPr lang="en-US" sz="2000" dirty="0">
                <a:latin typeface="Source Sans 3" panose="020B0303030403020204" pitchFamily="34" charset="0"/>
              </a:rPr>
              <a:t>Reading: B&amp;O 9.9 and 9.11</a:t>
            </a:r>
          </a:p>
        </p:txBody>
      </p:sp>
    </p:spTree>
    <p:extLst>
      <p:ext uri="{BB962C8B-B14F-4D97-AF65-F5344CB8AC3E}">
        <p14:creationId xmlns:p14="http://schemas.microsoft.com/office/powerpoint/2010/main" val="3057823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565BE0-D7EA-DA48-93F8-9B0BE22523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Implicit Lists: Can We Do Better?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E5C81C-17F9-634E-9DAF-16633AA2FB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The Dream</a:t>
            </a:r>
            <a:r>
              <a:rPr lang="en-US" dirty="0">
                <a:latin typeface="Source Sans 3" panose="020B0303030403020204" pitchFamily="34" charset="0"/>
              </a:rPr>
              <a:t>: It would be nice if we could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traverse just the free blocks</a:t>
            </a:r>
            <a:r>
              <a:rPr lang="en-US" dirty="0">
                <a:latin typeface="Source Sans 3" panose="020B0303030403020204" pitchFamily="34" charset="0"/>
              </a:rPr>
              <a:t>, rather than </a:t>
            </a:r>
            <a:r>
              <a:rPr lang="en-US" b="1" dirty="0">
                <a:solidFill>
                  <a:schemeClr val="accent2"/>
                </a:solidFill>
                <a:latin typeface="Source Sans 3" panose="020B0303030403020204" pitchFamily="34" charset="0"/>
              </a:rPr>
              <a:t>all of them</a:t>
            </a:r>
            <a:r>
              <a:rPr lang="en-US" dirty="0">
                <a:latin typeface="Source Sans 3" panose="020B0303030403020204" pitchFamily="34" charset="0"/>
              </a:rPr>
              <a:t>, when searching for a fit.</a:t>
            </a:r>
          </a:p>
          <a:p>
            <a:pPr marL="0" indent="0" algn="ctr">
              <a:buNone/>
            </a:pP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The Idea</a:t>
            </a:r>
            <a:r>
              <a:rPr lang="en-US" dirty="0">
                <a:latin typeface="Source Sans 3" panose="020B0303030403020204" pitchFamily="34" charset="0"/>
              </a:rPr>
              <a:t>: Let’s increase the header from 8 bytes to 24, using the additional 16 bytes to store 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prev</a:t>
            </a:r>
            <a:r>
              <a:rPr lang="en-US" dirty="0">
                <a:latin typeface="Source Sans 3" panose="020B0303030403020204" pitchFamily="34" charset="0"/>
              </a:rPr>
              <a:t> and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next</a:t>
            </a:r>
            <a:r>
              <a:rPr lang="en-US" dirty="0">
                <a:latin typeface="Source Sans 3" panose="020B0303030403020204" pitchFamily="34" charset="0"/>
              </a:rPr>
              <a:t> pointers to other free blocks.</a:t>
            </a:r>
          </a:p>
          <a:p>
            <a:pPr marL="0" indent="0" algn="ctr">
              <a:buNone/>
            </a:pPr>
            <a:r>
              <a:rPr lang="en-US" dirty="0">
                <a:latin typeface="Source Sans 3" panose="020B0303030403020204" pitchFamily="34" charset="0"/>
              </a:rPr>
              <a:t>Restated, thread a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doubly-linked list</a:t>
            </a:r>
            <a:r>
              <a:rPr lang="en-US" dirty="0">
                <a:latin typeface="Source Sans 3" panose="020B0303030403020204" pitchFamily="34" charset="0"/>
              </a:rPr>
              <a:t> through just the free nodes.</a:t>
            </a:r>
          </a:p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F8743B5D-D18F-7335-D941-2589AA62C3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4262801"/>
              </p:ext>
            </p:extLst>
          </p:nvPr>
        </p:nvGraphicFramePr>
        <p:xfrm>
          <a:off x="381000" y="3280770"/>
          <a:ext cx="1165860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71550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653897468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1344363867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1163495489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0x60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0x68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24</a:t>
                      </a:r>
                    </a:p>
                    <a:p>
                      <a:pPr algn="ctr"/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24 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b="1" dirty="0">
                        <a:solidFill>
                          <a:srgbClr val="0070C0"/>
                        </a:solidFill>
                      </a:endParaRP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24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b="1" dirty="0">
                        <a:solidFill>
                          <a:srgbClr val="C00000"/>
                        </a:solidFill>
                      </a:endParaRP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b="1" dirty="0">
                        <a:solidFill>
                          <a:srgbClr val="0070C0"/>
                        </a:solidFill>
                      </a:endParaRP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88F3CC77-6243-69A0-73CD-6E50FCEE29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5531999"/>
              </p:ext>
            </p:extLst>
          </p:nvPr>
        </p:nvGraphicFramePr>
        <p:xfrm>
          <a:off x="381000" y="5109570"/>
          <a:ext cx="1165860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71550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653897468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1344363867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1163495489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0x60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0x68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8</a:t>
                      </a:r>
                    </a:p>
                    <a:p>
                      <a:pPr algn="ctr"/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solidFill>
                            <a:srgbClr val="C00000"/>
                          </a:solidFill>
                        </a:rPr>
                        <a:t>NULL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solidFill>
                            <a:srgbClr val="0070C0"/>
                          </a:solidFill>
                        </a:rPr>
                        <a:t>0x50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8 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unused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and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ignored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unused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and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ignored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8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solidFill>
                            <a:srgbClr val="C00000"/>
                          </a:solidFill>
                        </a:rPr>
                        <a:t>0x10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solidFill>
                            <a:srgbClr val="0070C0"/>
                          </a:solidFill>
                        </a:rPr>
                        <a:t>NULL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sp>
        <p:nvSpPr>
          <p:cNvPr id="11" name="Freeform 10">
            <a:extLst>
              <a:ext uri="{FF2B5EF4-FFF2-40B4-BE49-F238E27FC236}">
                <a16:creationId xmlns:a16="http://schemas.microsoft.com/office/drawing/2014/main" id="{9BA7EDC9-9F3C-AE8E-5E4C-DDE01E1E9632}"/>
              </a:ext>
            </a:extLst>
          </p:cNvPr>
          <p:cNvSpPr/>
          <p:nvPr/>
        </p:nvSpPr>
        <p:spPr>
          <a:xfrm>
            <a:off x="2971800" y="5338169"/>
            <a:ext cx="5273801" cy="648159"/>
          </a:xfrm>
          <a:custGeom>
            <a:avLst/>
            <a:gdLst>
              <a:gd name="connsiteX0" fmla="*/ 0 w 5273801"/>
              <a:gd name="connsiteY0" fmla="*/ 1109312 h 1109312"/>
              <a:gd name="connsiteX1" fmla="*/ 374573 w 5273801"/>
              <a:gd name="connsiteY1" fmla="*/ 305081 h 1109312"/>
              <a:gd name="connsiteX2" fmla="*/ 1498294 w 5273801"/>
              <a:gd name="connsiteY2" fmla="*/ 40676 h 1109312"/>
              <a:gd name="connsiteX3" fmla="*/ 4792337 w 5273801"/>
              <a:gd name="connsiteY3" fmla="*/ 73726 h 1109312"/>
              <a:gd name="connsiteX4" fmla="*/ 5188945 w 5273801"/>
              <a:gd name="connsiteY4" fmla="*/ 723722 h 1109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73801" h="1109312">
                <a:moveTo>
                  <a:pt x="0" y="1109312"/>
                </a:moveTo>
                <a:cubicBezTo>
                  <a:pt x="62428" y="796249"/>
                  <a:pt x="124857" y="483187"/>
                  <a:pt x="374573" y="305081"/>
                </a:cubicBezTo>
                <a:cubicBezTo>
                  <a:pt x="624289" y="126975"/>
                  <a:pt x="762000" y="79235"/>
                  <a:pt x="1498294" y="40676"/>
                </a:cubicBezTo>
                <a:cubicBezTo>
                  <a:pt x="2234588" y="2117"/>
                  <a:pt x="4177229" y="-40115"/>
                  <a:pt x="4792337" y="73726"/>
                </a:cubicBezTo>
                <a:cubicBezTo>
                  <a:pt x="5407445" y="187567"/>
                  <a:pt x="5298195" y="455644"/>
                  <a:pt x="5188945" y="723722"/>
                </a:cubicBezTo>
              </a:path>
            </a:pathLst>
          </a:custGeom>
          <a:noFill/>
          <a:ln w="76200">
            <a:solidFill>
              <a:schemeClr val="accent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70C0"/>
              </a:solidFill>
            </a:endParaRPr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65B78154-8C04-45C4-5EBD-9FC1FF68F914}"/>
              </a:ext>
            </a:extLst>
          </p:cNvPr>
          <p:cNvSpPr/>
          <p:nvPr/>
        </p:nvSpPr>
        <p:spPr>
          <a:xfrm>
            <a:off x="432144" y="5152991"/>
            <a:ext cx="9016656" cy="833337"/>
          </a:xfrm>
          <a:custGeom>
            <a:avLst/>
            <a:gdLst>
              <a:gd name="connsiteX0" fmla="*/ 4974384 w 4974384"/>
              <a:gd name="connsiteY0" fmla="*/ 1548913 h 1548913"/>
              <a:gd name="connsiteX1" fmla="*/ 4522692 w 4974384"/>
              <a:gd name="connsiteY1" fmla="*/ 204855 h 1548913"/>
              <a:gd name="connsiteX2" fmla="*/ 3718461 w 4974384"/>
              <a:gd name="connsiteY2" fmla="*/ 39602 h 1548913"/>
              <a:gd name="connsiteX3" fmla="*/ 589670 w 4974384"/>
              <a:gd name="connsiteY3" fmla="*/ 105703 h 1548913"/>
              <a:gd name="connsiteX4" fmla="*/ 5776 w 4974384"/>
              <a:gd name="connsiteY4" fmla="*/ 1097221 h 15489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74384" h="1548913">
                <a:moveTo>
                  <a:pt x="4974384" y="1548913"/>
                </a:moveTo>
                <a:cubicBezTo>
                  <a:pt x="4853198" y="1002660"/>
                  <a:pt x="4732012" y="456407"/>
                  <a:pt x="4522692" y="204855"/>
                </a:cubicBezTo>
                <a:cubicBezTo>
                  <a:pt x="4313372" y="-46697"/>
                  <a:pt x="3718461" y="39602"/>
                  <a:pt x="3718461" y="39602"/>
                </a:cubicBezTo>
                <a:cubicBezTo>
                  <a:pt x="3062957" y="23077"/>
                  <a:pt x="1208451" y="-70567"/>
                  <a:pt x="589670" y="105703"/>
                </a:cubicBezTo>
                <a:cubicBezTo>
                  <a:pt x="-29111" y="281973"/>
                  <a:pt x="-11668" y="689597"/>
                  <a:pt x="5776" y="1097221"/>
                </a:cubicBezTo>
              </a:path>
            </a:pathLst>
          </a:custGeom>
          <a:noFill/>
          <a:ln w="76200">
            <a:solidFill>
              <a:srgbClr val="C0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C08AF84-FD85-2F2E-DCA4-0A627DB195F7}"/>
              </a:ext>
            </a:extLst>
          </p:cNvPr>
          <p:cNvSpPr txBox="1"/>
          <p:nvPr/>
        </p:nvSpPr>
        <p:spPr>
          <a:xfrm rot="16200000">
            <a:off x="-429966" y="4240468"/>
            <a:ext cx="12923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Source Sans 3" panose="020B0303030403020204" pitchFamily="34" charset="0"/>
              </a:rPr>
              <a:t>sans dream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1B77D17-ED5C-BC2C-333D-45E8240D18FC}"/>
              </a:ext>
            </a:extLst>
          </p:cNvPr>
          <p:cNvSpPr txBox="1"/>
          <p:nvPr/>
        </p:nvSpPr>
        <p:spPr>
          <a:xfrm rot="16200000">
            <a:off x="-437803" y="6031163"/>
            <a:ext cx="13003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Source Sans 3" panose="020B0303030403020204" pitchFamily="34" charset="0"/>
              </a:rPr>
              <a:t>avec dream</a:t>
            </a:r>
          </a:p>
        </p:txBody>
      </p:sp>
    </p:spTree>
    <p:extLst>
      <p:ext uri="{BB962C8B-B14F-4D97-AF65-F5344CB8AC3E}">
        <p14:creationId xmlns:p14="http://schemas.microsoft.com/office/powerpoint/2010/main" val="2646086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5" grpId="0"/>
      <p:bldP spid="1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2DEACE-77FC-40AD-6261-73F51E77B4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A3DEF3-15F6-4871-3395-FCE2F2F75D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Implicit Lists: Can We Do Better?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29C665-AB7F-D9D9-C972-3339C653B0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The Dream</a:t>
            </a:r>
            <a:r>
              <a:rPr lang="en-US" dirty="0">
                <a:latin typeface="Source Sans 3" panose="020B0303030403020204" pitchFamily="34" charset="0"/>
              </a:rPr>
              <a:t>: It would be nice if we could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traverse just the free blocks</a:t>
            </a:r>
            <a:r>
              <a:rPr lang="en-US" dirty="0">
                <a:latin typeface="Source Sans 3" panose="020B0303030403020204" pitchFamily="34" charset="0"/>
              </a:rPr>
              <a:t>, rather than </a:t>
            </a:r>
            <a:r>
              <a:rPr lang="en-US" b="1" dirty="0">
                <a:solidFill>
                  <a:schemeClr val="accent2"/>
                </a:solidFill>
                <a:latin typeface="Source Sans 3" panose="020B0303030403020204" pitchFamily="34" charset="0"/>
              </a:rPr>
              <a:t>all of them</a:t>
            </a:r>
            <a:r>
              <a:rPr lang="en-US" dirty="0">
                <a:latin typeface="Source Sans 3" panose="020B0303030403020204" pitchFamily="34" charset="0"/>
              </a:rPr>
              <a:t>, when searching for a fit.</a:t>
            </a:r>
          </a:p>
          <a:p>
            <a:pPr marL="0" indent="0" algn="ctr">
              <a:buNone/>
            </a:pP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The Idea</a:t>
            </a:r>
            <a:r>
              <a:rPr lang="en-US" dirty="0">
                <a:latin typeface="Source Sans 3" panose="020B0303030403020204" pitchFamily="34" charset="0"/>
              </a:rPr>
              <a:t>: Let’s increase the header from 8 bytes to 24, using the additional 16 bytes to store 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prev</a:t>
            </a:r>
            <a:r>
              <a:rPr lang="en-US" dirty="0">
                <a:latin typeface="Source Sans 3" panose="020B0303030403020204" pitchFamily="34" charset="0"/>
              </a:rPr>
              <a:t> and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next</a:t>
            </a:r>
            <a:r>
              <a:rPr lang="en-US" dirty="0">
                <a:latin typeface="Source Sans 3" panose="020B0303030403020204" pitchFamily="34" charset="0"/>
              </a:rPr>
              <a:t> pointers to other free blocks.</a:t>
            </a:r>
          </a:p>
          <a:p>
            <a:pPr marL="0" indent="0" algn="ctr">
              <a:buNone/>
            </a:pPr>
            <a:r>
              <a:rPr lang="en-US" dirty="0">
                <a:latin typeface="Source Sans 3" panose="020B0303030403020204" pitchFamily="34" charset="0"/>
              </a:rPr>
              <a:t>Restated, thread a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doubly-linked list</a:t>
            </a:r>
            <a:r>
              <a:rPr lang="en-US" dirty="0">
                <a:latin typeface="Source Sans 3" panose="020B0303030403020204" pitchFamily="34" charset="0"/>
              </a:rPr>
              <a:t> through just the free nodes.</a:t>
            </a:r>
          </a:p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69AB02F-B48C-BC99-61FF-F686CFD940D8}"/>
              </a:ext>
            </a:extLst>
          </p:cNvPr>
          <p:cNvGraphicFramePr>
            <a:graphicFrameLocks noGrp="1"/>
          </p:cNvGraphicFramePr>
          <p:nvPr/>
        </p:nvGraphicFramePr>
        <p:xfrm>
          <a:off x="381000" y="3280770"/>
          <a:ext cx="1165860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71550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653897468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1344363867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1163495489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0x60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0x68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24</a:t>
                      </a:r>
                    </a:p>
                    <a:p>
                      <a:pPr algn="ctr"/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24 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b="1" dirty="0">
                        <a:solidFill>
                          <a:srgbClr val="0070C0"/>
                        </a:solidFill>
                      </a:endParaRP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24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b="1" dirty="0">
                        <a:solidFill>
                          <a:srgbClr val="C00000"/>
                        </a:solidFill>
                      </a:endParaRP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b="1" dirty="0">
                        <a:solidFill>
                          <a:srgbClr val="0070C0"/>
                        </a:solidFill>
                      </a:endParaRP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38BB8BBE-8BE1-BFCD-8A18-F51C041261A8}"/>
              </a:ext>
            </a:extLst>
          </p:cNvPr>
          <p:cNvGraphicFramePr>
            <a:graphicFrameLocks noGrp="1"/>
          </p:cNvGraphicFramePr>
          <p:nvPr/>
        </p:nvGraphicFramePr>
        <p:xfrm>
          <a:off x="381000" y="5109570"/>
          <a:ext cx="1165860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71550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653897468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1344363867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1163495489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0x60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0x68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8</a:t>
                      </a:r>
                    </a:p>
                    <a:p>
                      <a:pPr algn="ctr"/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solidFill>
                            <a:srgbClr val="C00000"/>
                          </a:solidFill>
                        </a:rPr>
                        <a:t>NULL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solidFill>
                            <a:srgbClr val="0070C0"/>
                          </a:solidFill>
                        </a:rPr>
                        <a:t>0x50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8 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unused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and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ignored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unused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and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ignored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8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solidFill>
                            <a:srgbClr val="C00000"/>
                          </a:solidFill>
                        </a:rPr>
                        <a:t>0x10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solidFill>
                            <a:srgbClr val="0070C0"/>
                          </a:solidFill>
                        </a:rPr>
                        <a:t>NULL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sp>
        <p:nvSpPr>
          <p:cNvPr id="11" name="Freeform 10">
            <a:extLst>
              <a:ext uri="{FF2B5EF4-FFF2-40B4-BE49-F238E27FC236}">
                <a16:creationId xmlns:a16="http://schemas.microsoft.com/office/drawing/2014/main" id="{EA008708-E483-BDD5-2B00-F2DD9CD47641}"/>
              </a:ext>
            </a:extLst>
          </p:cNvPr>
          <p:cNvSpPr/>
          <p:nvPr/>
        </p:nvSpPr>
        <p:spPr>
          <a:xfrm>
            <a:off x="2971800" y="5338169"/>
            <a:ext cx="5273801" cy="648159"/>
          </a:xfrm>
          <a:custGeom>
            <a:avLst/>
            <a:gdLst>
              <a:gd name="connsiteX0" fmla="*/ 0 w 5273801"/>
              <a:gd name="connsiteY0" fmla="*/ 1109312 h 1109312"/>
              <a:gd name="connsiteX1" fmla="*/ 374573 w 5273801"/>
              <a:gd name="connsiteY1" fmla="*/ 305081 h 1109312"/>
              <a:gd name="connsiteX2" fmla="*/ 1498294 w 5273801"/>
              <a:gd name="connsiteY2" fmla="*/ 40676 h 1109312"/>
              <a:gd name="connsiteX3" fmla="*/ 4792337 w 5273801"/>
              <a:gd name="connsiteY3" fmla="*/ 73726 h 1109312"/>
              <a:gd name="connsiteX4" fmla="*/ 5188945 w 5273801"/>
              <a:gd name="connsiteY4" fmla="*/ 723722 h 1109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73801" h="1109312">
                <a:moveTo>
                  <a:pt x="0" y="1109312"/>
                </a:moveTo>
                <a:cubicBezTo>
                  <a:pt x="62428" y="796249"/>
                  <a:pt x="124857" y="483187"/>
                  <a:pt x="374573" y="305081"/>
                </a:cubicBezTo>
                <a:cubicBezTo>
                  <a:pt x="624289" y="126975"/>
                  <a:pt x="762000" y="79235"/>
                  <a:pt x="1498294" y="40676"/>
                </a:cubicBezTo>
                <a:cubicBezTo>
                  <a:pt x="2234588" y="2117"/>
                  <a:pt x="4177229" y="-40115"/>
                  <a:pt x="4792337" y="73726"/>
                </a:cubicBezTo>
                <a:cubicBezTo>
                  <a:pt x="5407445" y="187567"/>
                  <a:pt x="5298195" y="455644"/>
                  <a:pt x="5188945" y="723722"/>
                </a:cubicBezTo>
              </a:path>
            </a:pathLst>
          </a:custGeom>
          <a:noFill/>
          <a:ln w="76200">
            <a:solidFill>
              <a:schemeClr val="accent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70C0"/>
              </a:solidFill>
            </a:endParaRPr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9960F0C1-6E88-DC07-35D2-EA2FBEE6F861}"/>
              </a:ext>
            </a:extLst>
          </p:cNvPr>
          <p:cNvSpPr/>
          <p:nvPr/>
        </p:nvSpPr>
        <p:spPr>
          <a:xfrm>
            <a:off x="432144" y="5152991"/>
            <a:ext cx="9016656" cy="833337"/>
          </a:xfrm>
          <a:custGeom>
            <a:avLst/>
            <a:gdLst>
              <a:gd name="connsiteX0" fmla="*/ 4974384 w 4974384"/>
              <a:gd name="connsiteY0" fmla="*/ 1548913 h 1548913"/>
              <a:gd name="connsiteX1" fmla="*/ 4522692 w 4974384"/>
              <a:gd name="connsiteY1" fmla="*/ 204855 h 1548913"/>
              <a:gd name="connsiteX2" fmla="*/ 3718461 w 4974384"/>
              <a:gd name="connsiteY2" fmla="*/ 39602 h 1548913"/>
              <a:gd name="connsiteX3" fmla="*/ 589670 w 4974384"/>
              <a:gd name="connsiteY3" fmla="*/ 105703 h 1548913"/>
              <a:gd name="connsiteX4" fmla="*/ 5776 w 4974384"/>
              <a:gd name="connsiteY4" fmla="*/ 1097221 h 15489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74384" h="1548913">
                <a:moveTo>
                  <a:pt x="4974384" y="1548913"/>
                </a:moveTo>
                <a:cubicBezTo>
                  <a:pt x="4853198" y="1002660"/>
                  <a:pt x="4732012" y="456407"/>
                  <a:pt x="4522692" y="204855"/>
                </a:cubicBezTo>
                <a:cubicBezTo>
                  <a:pt x="4313372" y="-46697"/>
                  <a:pt x="3718461" y="39602"/>
                  <a:pt x="3718461" y="39602"/>
                </a:cubicBezTo>
                <a:cubicBezTo>
                  <a:pt x="3062957" y="23077"/>
                  <a:pt x="1208451" y="-70567"/>
                  <a:pt x="589670" y="105703"/>
                </a:cubicBezTo>
                <a:cubicBezTo>
                  <a:pt x="-29111" y="281973"/>
                  <a:pt x="-11668" y="689597"/>
                  <a:pt x="5776" y="1097221"/>
                </a:cubicBezTo>
              </a:path>
            </a:pathLst>
          </a:custGeom>
          <a:noFill/>
          <a:ln w="76200">
            <a:solidFill>
              <a:srgbClr val="C0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4A218DE-D221-53BF-A157-CAC267179FB5}"/>
              </a:ext>
            </a:extLst>
          </p:cNvPr>
          <p:cNvSpPr txBox="1"/>
          <p:nvPr/>
        </p:nvSpPr>
        <p:spPr>
          <a:xfrm rot="16200000">
            <a:off x="-429966" y="4240468"/>
            <a:ext cx="12923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Source Sans 3" panose="020B0303030403020204" pitchFamily="34" charset="0"/>
              </a:rPr>
              <a:t>sans dream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F142231-930D-69A3-E4E1-161A538DD42D}"/>
              </a:ext>
            </a:extLst>
          </p:cNvPr>
          <p:cNvSpPr txBox="1"/>
          <p:nvPr/>
        </p:nvSpPr>
        <p:spPr>
          <a:xfrm rot="16200000">
            <a:off x="-437803" y="6031163"/>
            <a:ext cx="13003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Source Sans 3" panose="020B0303030403020204" pitchFamily="34" charset="0"/>
              </a:rPr>
              <a:t>avec dream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4600750-4CCD-A40B-81A1-56A2281353FD}"/>
              </a:ext>
            </a:extLst>
          </p:cNvPr>
          <p:cNvSpPr/>
          <p:nvPr/>
        </p:nvSpPr>
        <p:spPr bwMode="auto">
          <a:xfrm rot="20735364">
            <a:off x="1477879" y="2590799"/>
            <a:ext cx="9448800" cy="2590800"/>
          </a:xfrm>
          <a:prstGeom prst="rect">
            <a:avLst/>
          </a:prstGeom>
          <a:solidFill>
            <a:schemeClr val="bg1">
              <a:alpha val="90559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2800" dirty="0">
                <a:latin typeface="Source Sans 3" panose="020B0303030403020204" pitchFamily="34" charset="0"/>
                <a:cs typeface="Courier New" panose="02070309020205020404" pitchFamily="49" charset="0"/>
              </a:rPr>
              <a:t>Unfortunately, </a:t>
            </a:r>
            <a:r>
              <a:rPr lang="en-US" sz="2800" b="1" dirty="0">
                <a:solidFill>
                  <a:srgbClr val="C00000"/>
                </a:solidFill>
                <a:latin typeface="Source Sans 3" panose="020B0303030403020204" pitchFamily="34" charset="0"/>
                <a:cs typeface="Courier New" panose="02070309020205020404" pitchFamily="49" charset="0"/>
              </a:rPr>
              <a:t>this isn’t ideal</a:t>
            </a:r>
            <a:r>
              <a:rPr lang="en-US" sz="2800" dirty="0">
                <a:latin typeface="Source Sans 3" panose="020B0303030403020204" pitchFamily="34" charset="0"/>
                <a:cs typeface="Courier New" panose="02070309020205020404" pitchFamily="49" charset="0"/>
              </a:rPr>
              <a:t>: we’ve </a:t>
            </a:r>
            <a:r>
              <a:rPr lang="en-US" sz="2800" b="1" dirty="0">
                <a:solidFill>
                  <a:srgbClr val="C00000"/>
                </a:solidFill>
                <a:latin typeface="Source Sans 3" panose="020B0303030403020204" pitchFamily="34" charset="0"/>
                <a:cs typeface="Courier New" panose="02070309020205020404" pitchFamily="49" charset="0"/>
              </a:rPr>
              <a:t>tripled</a:t>
            </a:r>
            <a:r>
              <a:rPr lang="en-US" sz="2800" dirty="0">
                <a:latin typeface="Source Sans 3" panose="020B0303030403020204" pitchFamily="34" charset="0"/>
                <a:cs typeface="Courier New" panose="02070309020205020404" pitchFamily="49" charset="0"/>
              </a:rPr>
              <a:t> the header size. That’s an </a:t>
            </a:r>
            <a:r>
              <a:rPr lang="en-US" sz="2800" b="1" dirty="0">
                <a:solidFill>
                  <a:srgbClr val="C00000"/>
                </a:solidFill>
                <a:latin typeface="Source Sans 3" panose="020B0303030403020204" pitchFamily="34" charset="0"/>
                <a:cs typeface="Courier New" panose="02070309020205020404" pitchFamily="49" charset="0"/>
              </a:rPr>
              <a:t>unacceptably large per-block overhead</a:t>
            </a:r>
            <a:r>
              <a:rPr lang="en-US" sz="2800" dirty="0">
                <a:latin typeface="Source Sans 3" panose="020B0303030403020204" pitchFamily="34" charset="0"/>
                <a:cs typeface="Courier New" panose="02070309020205020404" pitchFamily="49" charset="0"/>
              </a:rPr>
              <a:t>. </a:t>
            </a:r>
            <a:br>
              <a:rPr lang="en-US" sz="2800" dirty="0">
                <a:latin typeface="Source Sans 3" panose="020B0303030403020204" pitchFamily="34" charset="0"/>
                <a:cs typeface="Courier New" panose="02070309020205020404" pitchFamily="49" charset="0"/>
              </a:rPr>
            </a:br>
            <a:r>
              <a:rPr lang="en-US" sz="2800" dirty="0">
                <a:latin typeface="Source Sans 3" panose="020B0303030403020204" pitchFamily="34" charset="0"/>
                <a:cs typeface="Courier New" panose="02070309020205020404" pitchFamily="49" charset="0"/>
              </a:rPr>
              <a:t>When many dynamic allocations are small (e.g., lots of short C strings), </a:t>
            </a:r>
            <a:r>
              <a:rPr lang="en-US" sz="2800" b="1" dirty="0">
                <a:solidFill>
                  <a:srgbClr val="C00000"/>
                </a:solidFill>
                <a:latin typeface="Source Sans 3" panose="020B0303030403020204" pitchFamily="34" charset="0"/>
                <a:cs typeface="Courier New" panose="02070309020205020404" pitchFamily="49" charset="0"/>
              </a:rPr>
              <a:t>utilization suffers</a:t>
            </a:r>
            <a:r>
              <a:rPr lang="en-US" sz="2800" dirty="0">
                <a:latin typeface="Source Sans 3" panose="020B0303030403020204" pitchFamily="34" charset="0"/>
                <a:cs typeface="Courier New" panose="02070309020205020404" pitchFamily="49" charset="0"/>
              </a:rPr>
              <a:t>.</a:t>
            </a:r>
            <a:br>
              <a:rPr lang="en-US" sz="2800" dirty="0">
                <a:latin typeface="Source Sans 3" panose="020B0303030403020204" pitchFamily="34" charset="0"/>
                <a:cs typeface="Courier New" panose="02070309020205020404" pitchFamily="49" charset="0"/>
              </a:rPr>
            </a:br>
            <a:endParaRPr lang="en-US" sz="2800" dirty="0">
              <a:latin typeface="Source Sans 3" panose="020B0303030403020204" pitchFamily="34" charset="0"/>
              <a:cs typeface="Courier New" panose="02070309020205020404" pitchFamily="49" charset="0"/>
            </a:endParaRPr>
          </a:p>
          <a:p>
            <a:pPr algn="ctr" eaLnBrk="1" hangingPunct="1"/>
            <a:r>
              <a:rPr lang="en-US" sz="2800" dirty="0">
                <a:latin typeface="Source Sans 3" panose="020B0303030403020204" pitchFamily="34" charset="0"/>
                <a:cs typeface="Courier New" panose="02070309020205020404" pitchFamily="49" charset="0"/>
              </a:rPr>
              <a:t>Still, 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latin typeface="Source Sans 3" panose="020B0303030403020204" pitchFamily="34" charset="0"/>
                <a:cs typeface="Courier New" panose="02070309020205020404" pitchFamily="49" charset="0"/>
              </a:rPr>
              <a:t>the idea has merit</a:t>
            </a:r>
            <a:r>
              <a:rPr lang="en-US" sz="2800" dirty="0">
                <a:latin typeface="Source Sans 3" panose="020B0303030403020204" pitchFamily="34" charset="0"/>
                <a:cs typeface="Courier New" panose="02070309020205020404" pitchFamily="49" charset="0"/>
              </a:rPr>
              <a:t>.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Source Sans 3" panose="020B0303030403020204" pitchFamily="34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192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E5C81C-17F9-634E-9DAF-16633AA2FB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The Dream</a:t>
            </a:r>
            <a:r>
              <a:rPr lang="en-US" dirty="0">
                <a:latin typeface="Source Sans 3" panose="020B0303030403020204" pitchFamily="34" charset="0"/>
              </a:rPr>
              <a:t>: It would be nice if we could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traverse just the free blocks</a:t>
            </a:r>
            <a:r>
              <a:rPr lang="en-US" dirty="0">
                <a:latin typeface="Source Sans 3" panose="020B0303030403020204" pitchFamily="34" charset="0"/>
              </a:rPr>
              <a:t>, rather than </a:t>
            </a:r>
            <a:r>
              <a:rPr lang="en-US" b="1" dirty="0">
                <a:solidFill>
                  <a:schemeClr val="accent2"/>
                </a:solidFill>
                <a:latin typeface="Source Sans 3" panose="020B0303030403020204" pitchFamily="34" charset="0"/>
              </a:rPr>
              <a:t>all of them</a:t>
            </a:r>
            <a:r>
              <a:rPr lang="en-US" dirty="0">
                <a:latin typeface="Source Sans 3" panose="020B0303030403020204" pitchFamily="34" charset="0"/>
              </a:rPr>
              <a:t>, when searching for a fit.</a:t>
            </a:r>
          </a:p>
          <a:p>
            <a:pPr marL="0" indent="0" algn="ctr">
              <a:buNone/>
            </a:pP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The Idea</a:t>
            </a:r>
            <a:r>
              <a:rPr lang="en-US" dirty="0">
                <a:latin typeface="Source Sans 3" panose="020B0303030403020204" pitchFamily="34" charset="0"/>
              </a:rPr>
              <a:t>: Let’s increase the header from 8 bytes to 24, using the additional 16 bytes to store 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prev</a:t>
            </a:r>
            <a:r>
              <a:rPr lang="en-US" dirty="0">
                <a:latin typeface="Source Sans 3" panose="020B0303030403020204" pitchFamily="34" charset="0"/>
              </a:rPr>
              <a:t> and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next</a:t>
            </a:r>
            <a:r>
              <a:rPr lang="en-US" dirty="0">
                <a:latin typeface="Source Sans 3" panose="020B0303030403020204" pitchFamily="34" charset="0"/>
              </a:rPr>
              <a:t> pointers to other free blocks.</a:t>
            </a:r>
          </a:p>
          <a:p>
            <a:pPr marL="0" indent="0" algn="ctr">
              <a:buNone/>
            </a:pPr>
            <a:b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</a:b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Better Idea</a:t>
            </a:r>
            <a:r>
              <a:rPr lang="en-US" dirty="0">
                <a:latin typeface="Source Sans 3" panose="020B0303030403020204" pitchFamily="34" charset="0"/>
              </a:rPr>
              <a:t>: Since </a:t>
            </a:r>
            <a:r>
              <a:rPr lang="en-US" dirty="0"/>
              <a:t>free blocks aren’t </a:t>
            </a:r>
            <a:r>
              <a:rPr lang="en-US" b="1" dirty="0">
                <a:solidFill>
                  <a:schemeClr val="accent1"/>
                </a:solidFill>
              </a:rPr>
              <a:t>using their payloads anyway</a:t>
            </a:r>
            <a:r>
              <a:rPr lang="en-US" dirty="0"/>
              <a:t>, we can </a:t>
            </a:r>
            <a:r>
              <a:rPr lang="en-US" b="1" dirty="0">
                <a:solidFill>
                  <a:schemeClr val="accent1"/>
                </a:solidFill>
              </a:rPr>
              <a:t>secretly stash </a:t>
            </a:r>
            <a:r>
              <a:rPr lang="en-US" dirty="0"/>
              <a:t>the two pointers in the first 16 bytes.</a:t>
            </a:r>
            <a:r>
              <a:rPr lang="en-US" dirty="0">
                <a:latin typeface="Source Sans 3" panose="020B0303030403020204" pitchFamily="34" charset="0"/>
              </a:rPr>
              <a:t>  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AA5B12D-E7EF-8ABE-7908-F5B3137DE3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Implicit Lists: Can We Do Better?</a:t>
            </a:r>
          </a:p>
        </p:txBody>
      </p:sp>
      <p:pic>
        <p:nvPicPr>
          <p:cNvPr id="1028" name="Picture 4" descr="Bad Idea | Wine Bar &amp; Restaurant in Nashville, TN">
            <a:extLst>
              <a:ext uri="{FF2B5EF4-FFF2-40B4-BE49-F238E27FC236}">
                <a16:creationId xmlns:a16="http://schemas.microsoft.com/office/drawing/2014/main" id="{C1EA880E-00D6-81BD-31EB-EE6377E98E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1500" y="2209800"/>
            <a:ext cx="3429000" cy="756791"/>
          </a:xfrm>
          <a:prstGeom prst="rect">
            <a:avLst/>
          </a:prstGeom>
          <a:solidFill>
            <a:schemeClr val="bg1">
              <a:alpha val="92780"/>
            </a:schemeClr>
          </a:solidFill>
          <a:effectLst>
            <a:softEdge rad="110968"/>
          </a:effectLst>
        </p:spPr>
      </p:pic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587CA995-E5FD-B336-7B16-1C34685C60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0571045"/>
              </p:ext>
            </p:extLst>
          </p:nvPr>
        </p:nvGraphicFramePr>
        <p:xfrm>
          <a:off x="381000" y="5109570"/>
          <a:ext cx="1165860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71550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653897468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1344363867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1163495489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0x60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0x68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24</a:t>
                      </a:r>
                    </a:p>
                    <a:p>
                      <a:pPr algn="ctr"/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solidFill>
                            <a:srgbClr val="C00000"/>
                          </a:solidFill>
                        </a:rPr>
                        <a:t>NULL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solidFill>
                            <a:srgbClr val="0070C0"/>
                          </a:solidFill>
                        </a:rPr>
                        <a:t>0x50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24 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24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solidFill>
                            <a:srgbClr val="C00000"/>
                          </a:solidFill>
                        </a:rPr>
                        <a:t>0x10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solidFill>
                            <a:srgbClr val="0070C0"/>
                          </a:solidFill>
                        </a:rPr>
                        <a:t>NULL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sp>
        <p:nvSpPr>
          <p:cNvPr id="8" name="Freeform 7">
            <a:extLst>
              <a:ext uri="{FF2B5EF4-FFF2-40B4-BE49-F238E27FC236}">
                <a16:creationId xmlns:a16="http://schemas.microsoft.com/office/drawing/2014/main" id="{EB650C00-6280-875A-A65E-5403A7D06AE7}"/>
              </a:ext>
            </a:extLst>
          </p:cNvPr>
          <p:cNvSpPr/>
          <p:nvPr/>
        </p:nvSpPr>
        <p:spPr>
          <a:xfrm>
            <a:off x="2971800" y="5338169"/>
            <a:ext cx="5273801" cy="648159"/>
          </a:xfrm>
          <a:custGeom>
            <a:avLst/>
            <a:gdLst>
              <a:gd name="connsiteX0" fmla="*/ 0 w 5273801"/>
              <a:gd name="connsiteY0" fmla="*/ 1109312 h 1109312"/>
              <a:gd name="connsiteX1" fmla="*/ 374573 w 5273801"/>
              <a:gd name="connsiteY1" fmla="*/ 305081 h 1109312"/>
              <a:gd name="connsiteX2" fmla="*/ 1498294 w 5273801"/>
              <a:gd name="connsiteY2" fmla="*/ 40676 h 1109312"/>
              <a:gd name="connsiteX3" fmla="*/ 4792337 w 5273801"/>
              <a:gd name="connsiteY3" fmla="*/ 73726 h 1109312"/>
              <a:gd name="connsiteX4" fmla="*/ 5188945 w 5273801"/>
              <a:gd name="connsiteY4" fmla="*/ 723722 h 1109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73801" h="1109312">
                <a:moveTo>
                  <a:pt x="0" y="1109312"/>
                </a:moveTo>
                <a:cubicBezTo>
                  <a:pt x="62428" y="796249"/>
                  <a:pt x="124857" y="483187"/>
                  <a:pt x="374573" y="305081"/>
                </a:cubicBezTo>
                <a:cubicBezTo>
                  <a:pt x="624289" y="126975"/>
                  <a:pt x="762000" y="79235"/>
                  <a:pt x="1498294" y="40676"/>
                </a:cubicBezTo>
                <a:cubicBezTo>
                  <a:pt x="2234588" y="2117"/>
                  <a:pt x="4177229" y="-40115"/>
                  <a:pt x="4792337" y="73726"/>
                </a:cubicBezTo>
                <a:cubicBezTo>
                  <a:pt x="5407445" y="187567"/>
                  <a:pt x="5298195" y="455644"/>
                  <a:pt x="5188945" y="723722"/>
                </a:cubicBezTo>
              </a:path>
            </a:pathLst>
          </a:custGeom>
          <a:noFill/>
          <a:ln w="76200">
            <a:solidFill>
              <a:schemeClr val="accent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70C0"/>
              </a:solidFill>
            </a:endParaRP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D72AF7B2-CB04-647A-85E1-4133A64B29EF}"/>
              </a:ext>
            </a:extLst>
          </p:cNvPr>
          <p:cNvSpPr/>
          <p:nvPr/>
        </p:nvSpPr>
        <p:spPr>
          <a:xfrm>
            <a:off x="432144" y="5152991"/>
            <a:ext cx="9016656" cy="833337"/>
          </a:xfrm>
          <a:custGeom>
            <a:avLst/>
            <a:gdLst>
              <a:gd name="connsiteX0" fmla="*/ 4974384 w 4974384"/>
              <a:gd name="connsiteY0" fmla="*/ 1548913 h 1548913"/>
              <a:gd name="connsiteX1" fmla="*/ 4522692 w 4974384"/>
              <a:gd name="connsiteY1" fmla="*/ 204855 h 1548913"/>
              <a:gd name="connsiteX2" fmla="*/ 3718461 w 4974384"/>
              <a:gd name="connsiteY2" fmla="*/ 39602 h 1548913"/>
              <a:gd name="connsiteX3" fmla="*/ 589670 w 4974384"/>
              <a:gd name="connsiteY3" fmla="*/ 105703 h 1548913"/>
              <a:gd name="connsiteX4" fmla="*/ 5776 w 4974384"/>
              <a:gd name="connsiteY4" fmla="*/ 1097221 h 15489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74384" h="1548913">
                <a:moveTo>
                  <a:pt x="4974384" y="1548913"/>
                </a:moveTo>
                <a:cubicBezTo>
                  <a:pt x="4853198" y="1002660"/>
                  <a:pt x="4732012" y="456407"/>
                  <a:pt x="4522692" y="204855"/>
                </a:cubicBezTo>
                <a:cubicBezTo>
                  <a:pt x="4313372" y="-46697"/>
                  <a:pt x="3718461" y="39602"/>
                  <a:pt x="3718461" y="39602"/>
                </a:cubicBezTo>
                <a:cubicBezTo>
                  <a:pt x="3062957" y="23077"/>
                  <a:pt x="1208451" y="-70567"/>
                  <a:pt x="589670" y="105703"/>
                </a:cubicBezTo>
                <a:cubicBezTo>
                  <a:pt x="-29111" y="281973"/>
                  <a:pt x="-11668" y="689597"/>
                  <a:pt x="5776" y="1097221"/>
                </a:cubicBezTo>
              </a:path>
            </a:pathLst>
          </a:custGeom>
          <a:noFill/>
          <a:ln w="76200">
            <a:solidFill>
              <a:srgbClr val="C0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932B378-D2BC-6349-50E1-FE5B2B616A3A}"/>
              </a:ext>
            </a:extLst>
          </p:cNvPr>
          <p:cNvSpPr txBox="1"/>
          <p:nvPr/>
        </p:nvSpPr>
        <p:spPr>
          <a:xfrm>
            <a:off x="1447161" y="4495800"/>
            <a:ext cx="990600" cy="381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0x10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8EE08F2-6984-E117-6292-DF507CC53D8E}"/>
              </a:ext>
            </a:extLst>
          </p:cNvPr>
          <p:cNvSpPr txBox="1"/>
          <p:nvPr/>
        </p:nvSpPr>
        <p:spPr>
          <a:xfrm>
            <a:off x="21771" y="4507468"/>
            <a:ext cx="14253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free_list</a:t>
            </a:r>
            <a:endParaRPr lang="en-US" dirty="0">
              <a:latin typeface="Source Code Pro" panose="020B0309030403020204" pitchFamily="34" charset="0"/>
              <a:ea typeface="Source Code Pro" panose="020B0309030403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CA5B022-E1C2-FD17-FB45-186FF3C6718D}"/>
              </a:ext>
            </a:extLst>
          </p:cNvPr>
          <p:cNvSpPr txBox="1"/>
          <p:nvPr/>
        </p:nvSpPr>
        <p:spPr>
          <a:xfrm>
            <a:off x="8839200" y="4387625"/>
            <a:ext cx="2895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Note</a:t>
            </a:r>
            <a:r>
              <a:rPr lang="en-US" dirty="0">
                <a:latin typeface="Source Sans 3" panose="020B0303030403020204" pitchFamily="34" charset="0"/>
              </a:rPr>
              <a:t>: This requires the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minimum payload size</a:t>
            </a:r>
            <a:r>
              <a:rPr lang="en-US" dirty="0">
                <a:latin typeface="Source Sans 3" panose="020B0303030403020204" pitchFamily="34" charset="0"/>
              </a:rPr>
              <a:t> be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16 bytes </a:t>
            </a:r>
            <a:r>
              <a:rPr lang="en-US" dirty="0">
                <a:latin typeface="Source Sans 3" panose="020B0303030403020204" pitchFamily="34" charset="0"/>
              </a:rPr>
              <a:t>(instead of </a:t>
            </a:r>
            <a:r>
              <a:rPr lang="en-US" b="1" dirty="0">
                <a:solidFill>
                  <a:srgbClr val="C00000"/>
                </a:solidFill>
                <a:latin typeface="Source Sans 3" panose="020B0303030403020204" pitchFamily="34" charset="0"/>
              </a:rPr>
              <a:t>0</a:t>
            </a:r>
            <a:r>
              <a:rPr lang="en-US" dirty="0">
                <a:latin typeface="Source Sans 3" panose="020B0303030403020204" pitchFamily="34" charset="0"/>
              </a:rPr>
              <a:t> or </a:t>
            </a:r>
            <a:r>
              <a:rPr lang="en-US" b="1" dirty="0">
                <a:solidFill>
                  <a:srgbClr val="C00000"/>
                </a:solidFill>
                <a:latin typeface="Source Sans 3" panose="020B0303030403020204" pitchFamily="34" charset="0"/>
              </a:rPr>
              <a:t>8</a:t>
            </a:r>
            <a:r>
              <a:rPr lang="en-US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2599596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8" grpId="0" animBg="1"/>
      <p:bldP spid="9" grpId="0" animBg="1"/>
      <p:bldP spid="10" grpId="0" animBg="1"/>
      <p:bldP spid="11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EA8E33-C46B-E945-A265-96E6CAC02E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2039600" cy="518160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>
                <a:latin typeface="Source Sans 3" panose="020B0303030403020204" pitchFamily="34" charset="0"/>
              </a:rPr>
              <a:t>The idea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extends our implicit allocator </a:t>
            </a:r>
            <a:r>
              <a:rPr lang="en-US" dirty="0">
                <a:latin typeface="Source Sans 3" panose="020B0303030403020204" pitchFamily="34" charset="0"/>
              </a:rPr>
              <a:t>but stores pointers to the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next</a:t>
            </a:r>
            <a:r>
              <a:rPr lang="en-US" dirty="0">
                <a:latin typeface="Source Sans 3" panose="020B0303030403020204" pitchFamily="34" charset="0"/>
              </a:rPr>
              <a:t> and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previous</a:t>
            </a:r>
            <a:r>
              <a:rPr lang="en-US" dirty="0">
                <a:latin typeface="Source Sans 3" panose="020B0303030403020204" pitchFamily="34" charset="0"/>
              </a:rPr>
              <a:t> free blocks using the first 16 bytes of the free block’s payload.</a:t>
            </a:r>
            <a:endParaRPr lang="en-US" sz="2400" dirty="0">
              <a:latin typeface="Source Sans 3" panose="020B0303030403020204" pitchFamily="34" charset="0"/>
            </a:endParaRPr>
          </a:p>
          <a:p>
            <a:r>
              <a:rPr lang="en-US" sz="2400" dirty="0">
                <a:latin typeface="Source Sans 3" panose="020B0303030403020204" pitchFamily="34" charset="0"/>
              </a:rPr>
              <a:t>In response to each 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malloc</a:t>
            </a:r>
            <a:r>
              <a:rPr lang="en-US" sz="2400" dirty="0">
                <a:latin typeface="Source Sans 3" panose="020B0303030403020204" pitchFamily="34" charset="0"/>
              </a:rPr>
              <a:t> call, we:</a:t>
            </a:r>
          </a:p>
          <a:p>
            <a:pPr lvl="1">
              <a:buClr>
                <a:schemeClr val="tx1"/>
              </a:buClr>
            </a:pPr>
            <a:r>
              <a:rPr lang="en-US" sz="20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search our list of free blocks</a:t>
            </a:r>
            <a:r>
              <a:rPr lang="en-US" sz="2000" dirty="0">
                <a:latin typeface="Source Sans 3" panose="020B0303030403020204" pitchFamily="34" charset="0"/>
              </a:rPr>
              <a:t>—that is, the </a:t>
            </a:r>
            <a:r>
              <a:rPr lang="en-US" sz="20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free list</a:t>
            </a:r>
            <a:r>
              <a:rPr lang="en-US" sz="2000" dirty="0">
                <a:latin typeface="Source Sans 3" panose="020B0303030403020204" pitchFamily="34" charset="0"/>
              </a:rPr>
              <a:t>—to find an appropriately sized one,</a:t>
            </a:r>
          </a:p>
          <a:p>
            <a:pPr lvl="1">
              <a:buClr>
                <a:schemeClr val="tx1"/>
              </a:buClr>
            </a:pPr>
            <a:r>
              <a:rPr lang="en-US" sz="20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update its header</a:t>
            </a:r>
            <a:r>
              <a:rPr lang="en-US" sz="2000" dirty="0">
                <a:latin typeface="Source Sans 3" panose="020B0303030403020204" pitchFamily="34" charset="0"/>
              </a:rPr>
              <a:t> to note the block is now allocated,</a:t>
            </a:r>
          </a:p>
          <a:p>
            <a:pPr lvl="1">
              <a:buClr>
                <a:schemeClr val="tx1"/>
              </a:buClr>
            </a:pPr>
            <a:r>
              <a:rPr lang="en-US" sz="20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splice</a:t>
            </a:r>
            <a:r>
              <a:rPr lang="en-US" sz="2000" dirty="0">
                <a:latin typeface="Source Sans 3" panose="020B0303030403020204" pitchFamily="34" charset="0"/>
              </a:rPr>
              <a:t> the now allocated block </a:t>
            </a:r>
            <a:r>
              <a:rPr lang="en-US" sz="20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out of the free list</a:t>
            </a:r>
            <a:r>
              <a:rPr lang="en-US" sz="2000" dirty="0">
                <a:latin typeface="Source Sans 3" panose="020B0303030403020204" pitchFamily="34" charset="0"/>
              </a:rPr>
              <a:t>, and potentially</a:t>
            </a:r>
          </a:p>
          <a:p>
            <a:pPr lvl="1">
              <a:buClr>
                <a:schemeClr val="tx1"/>
              </a:buClr>
            </a:pPr>
            <a:r>
              <a:rPr lang="en-US" sz="20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create a node</a:t>
            </a:r>
            <a:r>
              <a:rPr lang="en-US" sz="2000" dirty="0">
                <a:latin typeface="Source Sans 3" panose="020B0303030403020204" pitchFamily="34" charset="0"/>
              </a:rPr>
              <a:t> out of any substantial excess payload and </a:t>
            </a:r>
            <a:r>
              <a:rPr lang="en-US" sz="20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thread it into the free list</a:t>
            </a:r>
            <a:r>
              <a:rPr lang="en-US" sz="2000" dirty="0">
                <a:latin typeface="Source Sans 3" panose="020B0303030403020204" pitchFamily="34" charset="0"/>
              </a:rPr>
              <a:t>.</a:t>
            </a:r>
          </a:p>
          <a:p>
            <a:r>
              <a:rPr lang="en-US" sz="2400" dirty="0">
                <a:latin typeface="Source Sans 3" panose="020B0303030403020204" pitchFamily="34" charset="0"/>
              </a:rPr>
              <a:t>In response to each 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free</a:t>
            </a:r>
            <a:r>
              <a:rPr lang="en-US" sz="2400" dirty="0">
                <a:latin typeface="Source Sans 3" panose="020B0303030403020204" pitchFamily="34" charset="0"/>
              </a:rPr>
              <a:t> call, we:</a:t>
            </a:r>
          </a:p>
          <a:p>
            <a:pPr lvl="1">
              <a:buClr>
                <a:schemeClr val="tx1"/>
              </a:buClr>
            </a:pPr>
            <a:r>
              <a:rPr lang="en-US" sz="20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update its header</a:t>
            </a:r>
            <a:r>
              <a:rPr lang="en-US" sz="2000" dirty="0">
                <a:latin typeface="Source Sans 3" panose="020B0303030403020204" pitchFamily="34" charset="0"/>
              </a:rPr>
              <a:t> to note the block is now free, and</a:t>
            </a:r>
          </a:p>
          <a:p>
            <a:pPr lvl="1">
              <a:buClr>
                <a:schemeClr val="tx1"/>
              </a:buClr>
            </a:pPr>
            <a:r>
              <a:rPr lang="en-US" sz="20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thread it into the free list</a:t>
            </a:r>
            <a:r>
              <a:rPr lang="en-US" sz="2000" dirty="0">
                <a:latin typeface="Source Sans 3" panose="020B0303030403020204" pitchFamily="34" charset="0"/>
              </a:rPr>
              <a:t> so it’s discoverable by </a:t>
            </a:r>
            <a:r>
              <a:rPr lang="en-US" sz="20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malloc</a:t>
            </a:r>
            <a:b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endParaRPr lang="en-US" dirty="0">
              <a:latin typeface="Source Sans 3" panose="020B0303030403020204" pitchFamily="34" charset="0"/>
            </a:endParaRPr>
          </a:p>
          <a:p>
            <a:pPr marL="0" indent="0" algn="ctr">
              <a:buClr>
                <a:schemeClr val="tx1"/>
              </a:buClr>
              <a:buNone/>
            </a:pPr>
            <a:r>
              <a:rPr lang="en-US" dirty="0">
                <a:latin typeface="Source Sans 3" panose="020B0303030403020204" pitchFamily="34" charset="0"/>
                <a:ea typeface="Source Code Pro" panose="020B0309030403020204" pitchFamily="34" charset="0"/>
              </a:rPr>
              <a:t>Our list of free blocks is called an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  <a:ea typeface="Source Code Pro" panose="020B0309030403020204" pitchFamily="34" charset="0"/>
              </a:rPr>
              <a:t>explicit free list</a:t>
            </a:r>
            <a:r>
              <a:rPr lang="en-US" dirty="0">
                <a:latin typeface="Source Sans 3" panose="020B0303030403020204" pitchFamily="34" charset="0"/>
                <a:ea typeface="Source Code Pro" panose="020B0309030403020204" pitchFamily="34" charset="0"/>
              </a:rPr>
              <a:t>, because there’s a doubly-linked list structure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  <a:ea typeface="Source Code Pro" panose="020B0309030403020204" pitchFamily="34" charset="0"/>
              </a:rPr>
              <a:t>literally weaving its way through all free nodes</a:t>
            </a:r>
            <a:r>
              <a:rPr lang="en-US" dirty="0">
                <a:latin typeface="Source Sans 3" panose="020B0303030403020204" pitchFamily="34" charset="0"/>
                <a:ea typeface="Source Code Pro" panose="020B0309030403020204" pitchFamily="34" charset="0"/>
              </a:rPr>
              <a:t>.</a:t>
            </a:r>
            <a:endParaRPr lang="en-US" b="1" dirty="0">
              <a:latin typeface="Source Sans 3" panose="020B0303030403020204" pitchFamily="34" charset="0"/>
              <a:ea typeface="Source Code Pro" panose="020B03090304030202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AA886F8-3951-E50D-0C1A-DA6BA08D13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Case Study: Explicit Free List Allocator</a:t>
            </a:r>
          </a:p>
        </p:txBody>
      </p:sp>
    </p:spTree>
    <p:extLst>
      <p:ext uri="{BB962C8B-B14F-4D97-AF65-F5344CB8AC3E}">
        <p14:creationId xmlns:p14="http://schemas.microsoft.com/office/powerpoint/2010/main" val="734382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3F5100-1DF1-B845-82FB-52FECF7F9C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46766" cy="5181600"/>
          </a:xfrm>
        </p:spPr>
        <p:txBody>
          <a:bodyPr/>
          <a:lstStyle/>
          <a:p>
            <a:pPr marL="0" indent="0" algn="ctr">
              <a:buClr>
                <a:schemeClr val="accent2"/>
              </a:buClr>
              <a:buNone/>
            </a:pPr>
            <a:r>
              <a:rPr lang="en-US" dirty="0">
                <a:latin typeface="Source Sans 3" panose="020B0303030403020204" pitchFamily="34" charset="0"/>
              </a:rPr>
              <a:t>How do you want to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organize your explicit free list</a:t>
            </a:r>
            <a:r>
              <a:rPr lang="en-US" dirty="0">
                <a:latin typeface="Source Sans 3" panose="020B0303030403020204" pitchFamily="34" charset="0"/>
              </a:rPr>
              <a:t>?</a:t>
            </a:r>
            <a:br>
              <a:rPr lang="en-US" dirty="0">
                <a:latin typeface="Source Sans 3" panose="020B0303030403020204" pitchFamily="34" charset="0"/>
              </a:rPr>
            </a:br>
            <a:endParaRPr lang="en-US" dirty="0">
              <a:latin typeface="Source Sans 3" panose="020B0303030403020204" pitchFamily="34" charset="0"/>
            </a:endParaRPr>
          </a:p>
          <a:p>
            <a:pPr marL="803275" indent="-508000">
              <a:buClr>
                <a:schemeClr val="tx1"/>
              </a:buClr>
              <a:buFont typeface="+mj-lt"/>
              <a:buAutoNum type="alphaUcPeriod"/>
            </a:pP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address-order</a:t>
            </a:r>
            <a:r>
              <a:rPr lang="en-US" dirty="0">
                <a:latin typeface="Source Sans 3" panose="020B0303030403020204" pitchFamily="34" charset="0"/>
              </a:rPr>
              <a:t> (each block’s address is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less than</a:t>
            </a:r>
            <a:r>
              <a:rPr lang="en-US" dirty="0">
                <a:latin typeface="Source Sans 3" panose="020B0303030403020204" pitchFamily="34" charset="0"/>
              </a:rPr>
              <a:t> that of its successor)</a:t>
            </a:r>
          </a:p>
          <a:p>
            <a:pPr marL="1209675" lvl="1" indent="-457200">
              <a:buClr>
                <a:schemeClr val="tx1"/>
              </a:buClr>
            </a:pPr>
            <a:r>
              <a:rPr lang="en-US" dirty="0">
                <a:latin typeface="Source Sans 3" panose="020B0303030403020204" pitchFamily="34" charset="0"/>
              </a:rPr>
              <a:t>This comes with 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Source Sans 3" panose="020B0303030403020204" pitchFamily="34" charset="0"/>
              </a:rPr>
              <a:t>better utilization scores</a:t>
            </a:r>
            <a:r>
              <a:rPr lang="en-US" dirty="0">
                <a:latin typeface="Source Sans 3" panose="020B0303030403020204" pitchFamily="34" charset="0"/>
              </a:rPr>
              <a:t>, since first fit—the most commonly used search heuristic—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tends to select nodes at lower addresses</a:t>
            </a:r>
            <a:r>
              <a:rPr lang="en-US" dirty="0">
                <a:latin typeface="Source Sans 3" panose="020B0303030403020204" pitchFamily="34" charset="0"/>
              </a:rPr>
              <a:t>.</a:t>
            </a:r>
          </a:p>
          <a:p>
            <a:pPr marL="1209675" lvl="1" indent="-457200">
              <a:buClr>
                <a:schemeClr val="tx1"/>
              </a:buClr>
            </a:pP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free</a:t>
            </a:r>
            <a:r>
              <a:rPr lang="en-US" dirty="0">
                <a:latin typeface="Source Sans 3" panose="020B0303030403020204" pitchFamily="34" charset="0"/>
              </a:rPr>
              <a:t> runs in </a:t>
            </a:r>
            <a:r>
              <a:rPr lang="en-US" b="1" dirty="0">
                <a:solidFill>
                  <a:srgbClr val="C00000"/>
                </a:solidFill>
                <a:latin typeface="Source Sans 3" panose="020B0303030403020204" pitchFamily="34" charset="0"/>
              </a:rPr>
              <a:t>linear time</a:t>
            </a:r>
            <a:r>
              <a:rPr lang="en-US" dirty="0">
                <a:latin typeface="Source Sans 3" panose="020B0303030403020204" pitchFamily="34" charset="0"/>
              </a:rPr>
              <a:t>, since the block being freed may be at a higher address and the search for its splice point typically starts at the </a:t>
            </a:r>
            <a:r>
              <a:rPr lang="en-US" b="1" dirty="0">
                <a:solidFill>
                  <a:srgbClr val="C00000"/>
                </a:solidFill>
                <a:latin typeface="Source Sans 3" panose="020B0303030403020204" pitchFamily="34" charset="0"/>
              </a:rPr>
              <a:t>front of the free list</a:t>
            </a:r>
            <a:r>
              <a:rPr lang="en-US" dirty="0">
                <a:latin typeface="Source Sans 3" panose="020B0303030403020204" pitchFamily="34" charset="0"/>
              </a:rPr>
              <a:t>.</a:t>
            </a:r>
          </a:p>
          <a:p>
            <a:pPr marL="803275" indent="-508000">
              <a:buClr>
                <a:schemeClr val="tx1"/>
              </a:buClr>
              <a:buFont typeface="+mj-lt"/>
              <a:buAutoNum type="alphaUcPeriod"/>
            </a:pP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last-in first-out</a:t>
            </a:r>
            <a:r>
              <a:rPr lang="en-US" dirty="0">
                <a:latin typeface="Source Sans 3" panose="020B0303030403020204" pitchFamily="34" charset="0"/>
              </a:rPr>
              <a:t> (push nodes onto a stack-like data structure, so recently freed blocks appear at the front of the free list)</a:t>
            </a:r>
          </a:p>
          <a:p>
            <a:pPr marL="1209675" lvl="1" indent="-457200">
              <a:buClr>
                <a:schemeClr val="tx1"/>
              </a:buClr>
            </a:pP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free</a:t>
            </a:r>
            <a:r>
              <a:rPr lang="en-US" dirty="0">
                <a:latin typeface="Source Sans 3" panose="020B0303030403020204" pitchFamily="34" charset="0"/>
              </a:rPr>
              <a:t> runs in 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Source Sans 3" panose="020B0303030403020204" pitchFamily="34" charset="0"/>
              </a:rPr>
              <a:t>constant time</a:t>
            </a:r>
            <a:r>
              <a:rPr lang="en-US" dirty="0">
                <a:latin typeface="Source Sans 3" panose="020B0303030403020204" pitchFamily="34" charset="0"/>
              </a:rPr>
              <a:t>—that’s a huge win.</a:t>
            </a:r>
          </a:p>
          <a:p>
            <a:pPr marL="1209675" lvl="1" indent="-457200">
              <a:buClr>
                <a:schemeClr val="tx1"/>
              </a:buClr>
            </a:pPr>
            <a:r>
              <a:rPr lang="en-US" b="1" dirty="0">
                <a:solidFill>
                  <a:srgbClr val="C00000"/>
                </a:solidFill>
                <a:latin typeface="Source Sans 3" panose="020B0303030403020204" pitchFamily="34" charset="0"/>
              </a:rPr>
              <a:t>Utilization scores can suffer</a:t>
            </a:r>
            <a:r>
              <a:rPr lang="en-US" dirty="0">
                <a:latin typeface="Source Sans 3" panose="020B0303030403020204" pitchFamily="34" charset="0"/>
              </a:rPr>
              <a:t>, since lower addresses </a:t>
            </a:r>
            <a:br>
              <a:rPr lang="en-US" dirty="0">
                <a:latin typeface="Source Sans 3" panose="020B0303030403020204" pitchFamily="34" charset="0"/>
              </a:rPr>
            </a:br>
            <a:r>
              <a:rPr lang="en-US" b="1" dirty="0">
                <a:solidFill>
                  <a:srgbClr val="C00000"/>
                </a:solidFill>
                <a:latin typeface="Source Sans 3" panose="020B0303030403020204" pitchFamily="34" charset="0"/>
              </a:rPr>
              <a:t>aren’t prioritized</a:t>
            </a:r>
            <a:r>
              <a:rPr lang="en-US" dirty="0">
                <a:latin typeface="Source Sans 3" panose="020B0303030403020204" pitchFamily="34" charset="0"/>
              </a:rPr>
              <a:t> as they are with an address-order scheme.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168E11BB-71EB-2831-4EBB-758695E8C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Case Study: Explicit Free List Allocator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2E85243-5BDE-F0AF-55A5-0F04762EE4F5}"/>
              </a:ext>
            </a:extLst>
          </p:cNvPr>
          <p:cNvSpPr txBox="1"/>
          <p:nvPr/>
        </p:nvSpPr>
        <p:spPr>
          <a:xfrm>
            <a:off x="3769062" y="1752600"/>
            <a:ext cx="4613442" cy="369332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You get to choose, but </a:t>
            </a:r>
            <a:r>
              <a:rPr lang="en-US" b="1" dirty="0">
                <a:solidFill>
                  <a:schemeClr val="accent1"/>
                </a:solidFill>
              </a:rPr>
              <a:t>most choose LIFO</a:t>
            </a:r>
            <a:r>
              <a:rPr lang="en-US" dirty="0"/>
              <a:t>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08DAE25-1F69-11A9-3540-004F1753996C}"/>
              </a:ext>
            </a:extLst>
          </p:cNvPr>
          <p:cNvSpPr txBox="1"/>
          <p:nvPr/>
        </p:nvSpPr>
        <p:spPr>
          <a:xfrm>
            <a:off x="2465040" y="6167735"/>
            <a:ext cx="7261924" cy="461665"/>
          </a:xfrm>
          <a:prstGeom prst="rect">
            <a:avLst/>
          </a:prstGeom>
          <a:noFill/>
          <a:ln>
            <a:solidFill>
              <a:schemeClr val="accent1"/>
            </a:solidFill>
            <a:prstDash val="dash"/>
          </a:ln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Source Sans 3" panose="020B0303030403020204" pitchFamily="34" charset="0"/>
              </a:rPr>
              <a:t>Remember: throughput and utilization fight each other.</a:t>
            </a:r>
          </a:p>
        </p:txBody>
      </p:sp>
      <p:pic>
        <p:nvPicPr>
          <p:cNvPr id="15" name="Picture 2">
            <a:extLst>
              <a:ext uri="{FF2B5EF4-FFF2-40B4-BE49-F238E27FC236}">
                <a16:creationId xmlns:a16="http://schemas.microsoft.com/office/drawing/2014/main" id="{9840E849-B84F-9DF0-77C1-C8F74D616A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6960" y="5562600"/>
            <a:ext cx="999645" cy="1150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7425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3F5100-1DF1-B845-82FB-52FECF7F9C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Clr>
                <a:schemeClr val="accent2"/>
              </a:buClr>
              <a:buNone/>
            </a:pPr>
            <a:r>
              <a:rPr lang="en-US" dirty="0">
                <a:latin typeface="Source Sans 3" panose="020B0303030403020204" pitchFamily="34" charset="0"/>
              </a:rPr>
              <a:t>How do you want to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organize your explicit free list</a:t>
            </a:r>
            <a:r>
              <a:rPr lang="en-US" dirty="0">
                <a:latin typeface="Source Sans 3" panose="020B0303030403020204" pitchFamily="34" charset="0"/>
              </a:rPr>
              <a:t>?</a:t>
            </a:r>
            <a:endParaRPr lang="en-US" dirty="0"/>
          </a:p>
          <a:p>
            <a:pPr marL="514350" indent="-514350">
              <a:buClr>
                <a:schemeClr val="tx1"/>
              </a:buClr>
              <a:buAutoNum type="alphaUcPeriod"/>
            </a:pP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address-order</a:t>
            </a:r>
            <a:r>
              <a:rPr lang="en-US" dirty="0"/>
              <a:t> 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  <a:p>
            <a:pPr marL="514350" indent="-514350">
              <a:buClr>
                <a:schemeClr val="tx1"/>
              </a:buClr>
              <a:buAutoNum type="alphaUcPeriod"/>
            </a:pP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last-in first-out</a:t>
            </a:r>
            <a:r>
              <a:rPr lang="en-US" dirty="0">
                <a:latin typeface="Source Sans 3" panose="020B0303030403020204" pitchFamily="34" charset="0"/>
              </a:rPr>
              <a:t> </a:t>
            </a:r>
            <a:endParaRPr lang="en-US" dirty="0"/>
          </a:p>
          <a:p>
            <a:pPr marL="0" indent="0">
              <a:buClr>
                <a:schemeClr val="accent2"/>
              </a:buClr>
              <a:buNone/>
            </a:pPr>
            <a:endParaRPr lang="en-US" dirty="0"/>
          </a:p>
          <a:p>
            <a:pPr marL="0" indent="0">
              <a:buClr>
                <a:schemeClr val="accent2"/>
              </a:buClr>
              <a:buNone/>
            </a:pPr>
            <a:br>
              <a:rPr lang="en-US" dirty="0"/>
            </a:br>
            <a:endParaRPr lang="en-US" dirty="0"/>
          </a:p>
          <a:p>
            <a:pPr marL="0" indent="0">
              <a:buClr>
                <a:schemeClr val="accent2"/>
              </a:buClr>
              <a:buNone/>
            </a:pPr>
            <a:endParaRPr lang="en-US" dirty="0"/>
          </a:p>
        </p:txBody>
      </p:sp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4FF1E3F6-40CE-3C45-87C9-F431FCB117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6849807"/>
              </p:ext>
            </p:extLst>
          </p:nvPr>
        </p:nvGraphicFramePr>
        <p:xfrm>
          <a:off x="152400" y="4754568"/>
          <a:ext cx="12115800" cy="112567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07720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807720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807720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807720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807720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807720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807720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807720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807720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807720">
                  <a:extLst>
                    <a:ext uri="{9D8B030D-6E8A-4147-A177-3AD203B41FA5}">
                      <a16:colId xmlns:a16="http://schemas.microsoft.com/office/drawing/2014/main" val="653897468"/>
                    </a:ext>
                  </a:extLst>
                </a:gridCol>
                <a:gridCol w="807720">
                  <a:extLst>
                    <a:ext uri="{9D8B030D-6E8A-4147-A177-3AD203B41FA5}">
                      <a16:colId xmlns:a16="http://schemas.microsoft.com/office/drawing/2014/main" val="1344363867"/>
                    </a:ext>
                  </a:extLst>
                </a:gridCol>
                <a:gridCol w="807720">
                  <a:extLst>
                    <a:ext uri="{9D8B030D-6E8A-4147-A177-3AD203B41FA5}">
                      <a16:colId xmlns:a16="http://schemas.microsoft.com/office/drawing/2014/main" val="1163495489"/>
                    </a:ext>
                  </a:extLst>
                </a:gridCol>
                <a:gridCol w="807720">
                  <a:extLst>
                    <a:ext uri="{9D8B030D-6E8A-4147-A177-3AD203B41FA5}">
                      <a16:colId xmlns:a16="http://schemas.microsoft.com/office/drawing/2014/main" val="1913020986"/>
                    </a:ext>
                  </a:extLst>
                </a:gridCol>
                <a:gridCol w="807720">
                  <a:extLst>
                    <a:ext uri="{9D8B030D-6E8A-4147-A177-3AD203B41FA5}">
                      <a16:colId xmlns:a16="http://schemas.microsoft.com/office/drawing/2014/main" val="1431975377"/>
                    </a:ext>
                  </a:extLst>
                </a:gridCol>
                <a:gridCol w="807720">
                  <a:extLst>
                    <a:ext uri="{9D8B030D-6E8A-4147-A177-3AD203B41FA5}">
                      <a16:colId xmlns:a16="http://schemas.microsoft.com/office/drawing/2014/main" val="2393477422"/>
                    </a:ext>
                  </a:extLst>
                </a:gridCol>
              </a:tblGrid>
              <a:tr h="408871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0x60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0x68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0x70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0x78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0x80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41902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16</a:t>
                      </a:r>
                    </a:p>
                    <a:p>
                      <a:pPr algn="ctr"/>
                      <a:r>
                        <a:rPr lang="en-US" sz="18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0x70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0x40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16 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0x10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NULL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NULL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0x10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058EFCB5-A785-B847-869D-183BD41E00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1582362"/>
              </p:ext>
            </p:extLst>
          </p:nvPr>
        </p:nvGraphicFramePr>
        <p:xfrm>
          <a:off x="896148" y="2392798"/>
          <a:ext cx="11219652" cy="122932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34971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934971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934971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934971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934971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934971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934971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934971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934971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934971">
                  <a:extLst>
                    <a:ext uri="{9D8B030D-6E8A-4147-A177-3AD203B41FA5}">
                      <a16:colId xmlns:a16="http://schemas.microsoft.com/office/drawing/2014/main" val="653897468"/>
                    </a:ext>
                  </a:extLst>
                </a:gridCol>
                <a:gridCol w="934971">
                  <a:extLst>
                    <a:ext uri="{9D8B030D-6E8A-4147-A177-3AD203B41FA5}">
                      <a16:colId xmlns:a16="http://schemas.microsoft.com/office/drawing/2014/main" val="1344363867"/>
                    </a:ext>
                  </a:extLst>
                </a:gridCol>
                <a:gridCol w="934971">
                  <a:extLst>
                    <a:ext uri="{9D8B030D-6E8A-4147-A177-3AD203B41FA5}">
                      <a16:colId xmlns:a16="http://schemas.microsoft.com/office/drawing/2014/main" val="1163495489"/>
                    </a:ext>
                  </a:extLst>
                </a:gridCol>
              </a:tblGrid>
              <a:tr h="514092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0x60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0x68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61564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16</a:t>
                      </a:r>
                    </a:p>
                    <a:p>
                      <a:pPr algn="ctr"/>
                      <a:r>
                        <a:rPr lang="en-US" sz="18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NULL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0x48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24 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32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0x10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NULL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sp>
        <p:nvSpPr>
          <p:cNvPr id="13" name="Freeform 12">
            <a:extLst>
              <a:ext uri="{FF2B5EF4-FFF2-40B4-BE49-F238E27FC236}">
                <a16:creationId xmlns:a16="http://schemas.microsoft.com/office/drawing/2014/main" id="{DA6B04F7-064E-8E40-AF3E-2F6965A507C6}"/>
              </a:ext>
            </a:extLst>
          </p:cNvPr>
          <p:cNvSpPr/>
          <p:nvPr/>
        </p:nvSpPr>
        <p:spPr>
          <a:xfrm>
            <a:off x="3429000" y="2491473"/>
            <a:ext cx="4477645" cy="529834"/>
          </a:xfrm>
          <a:custGeom>
            <a:avLst/>
            <a:gdLst>
              <a:gd name="connsiteX0" fmla="*/ 0 w 4126011"/>
              <a:gd name="connsiteY0" fmla="*/ 1338057 h 1338057"/>
              <a:gd name="connsiteX1" fmla="*/ 209321 w 4126011"/>
              <a:gd name="connsiteY1" fmla="*/ 621961 h 1338057"/>
              <a:gd name="connsiteX2" fmla="*/ 826265 w 4126011"/>
              <a:gd name="connsiteY2" fmla="*/ 159252 h 1338057"/>
              <a:gd name="connsiteX3" fmla="*/ 1685581 w 4126011"/>
              <a:gd name="connsiteY3" fmla="*/ 71117 h 1338057"/>
              <a:gd name="connsiteX4" fmla="*/ 3767769 w 4126011"/>
              <a:gd name="connsiteY4" fmla="*/ 71117 h 1338057"/>
              <a:gd name="connsiteX5" fmla="*/ 4109292 w 4126011"/>
              <a:gd name="connsiteY5" fmla="*/ 985517 h 1338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126011" h="1338057">
                <a:moveTo>
                  <a:pt x="0" y="1338057"/>
                </a:moveTo>
                <a:cubicBezTo>
                  <a:pt x="35805" y="1078242"/>
                  <a:pt x="71610" y="818428"/>
                  <a:pt x="209321" y="621961"/>
                </a:cubicBezTo>
                <a:cubicBezTo>
                  <a:pt x="347032" y="425494"/>
                  <a:pt x="580222" y="251059"/>
                  <a:pt x="826265" y="159252"/>
                </a:cubicBezTo>
                <a:cubicBezTo>
                  <a:pt x="1072308" y="67445"/>
                  <a:pt x="1195330" y="85806"/>
                  <a:pt x="1685581" y="71117"/>
                </a:cubicBezTo>
                <a:cubicBezTo>
                  <a:pt x="2175832" y="56428"/>
                  <a:pt x="3363817" y="-81283"/>
                  <a:pt x="3767769" y="71117"/>
                </a:cubicBezTo>
                <a:cubicBezTo>
                  <a:pt x="4171721" y="223517"/>
                  <a:pt x="4140506" y="604517"/>
                  <a:pt x="4109292" y="985517"/>
                </a:cubicBezTo>
              </a:path>
            </a:pathLst>
          </a:custGeom>
          <a:noFill/>
          <a:ln w="381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9A64C3F4-0453-2C4E-911D-0858342CE740}"/>
              </a:ext>
            </a:extLst>
          </p:cNvPr>
          <p:cNvSpPr/>
          <p:nvPr/>
        </p:nvSpPr>
        <p:spPr>
          <a:xfrm>
            <a:off x="1097994" y="2286000"/>
            <a:ext cx="7981753" cy="704525"/>
          </a:xfrm>
          <a:custGeom>
            <a:avLst/>
            <a:gdLst>
              <a:gd name="connsiteX0" fmla="*/ 7981753 w 7981753"/>
              <a:gd name="connsiteY0" fmla="*/ 1809097 h 1809097"/>
              <a:gd name="connsiteX1" fmla="*/ 7441927 w 7981753"/>
              <a:gd name="connsiteY1" fmla="*/ 531141 h 1809097"/>
              <a:gd name="connsiteX2" fmla="*/ 6219055 w 7981753"/>
              <a:gd name="connsiteY2" fmla="*/ 2331 h 1809097"/>
              <a:gd name="connsiteX3" fmla="*/ 919941 w 7981753"/>
              <a:gd name="connsiteY3" fmla="*/ 387921 h 1809097"/>
              <a:gd name="connsiteX4" fmla="*/ 38592 w 7981753"/>
              <a:gd name="connsiteY4" fmla="*/ 1489608 h 1809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1753" h="1809097">
                <a:moveTo>
                  <a:pt x="7981753" y="1809097"/>
                </a:moveTo>
                <a:cubicBezTo>
                  <a:pt x="7858731" y="1320683"/>
                  <a:pt x="7735710" y="832269"/>
                  <a:pt x="7441927" y="531141"/>
                </a:cubicBezTo>
                <a:cubicBezTo>
                  <a:pt x="7148144" y="230013"/>
                  <a:pt x="7306053" y="26201"/>
                  <a:pt x="6219055" y="2331"/>
                </a:cubicBezTo>
                <a:cubicBezTo>
                  <a:pt x="5132057" y="-21539"/>
                  <a:pt x="1950018" y="140041"/>
                  <a:pt x="919941" y="387921"/>
                </a:cubicBezTo>
                <a:cubicBezTo>
                  <a:pt x="-110136" y="635800"/>
                  <a:pt x="-35772" y="1062704"/>
                  <a:pt x="38592" y="1489608"/>
                </a:cubicBezTo>
              </a:path>
            </a:pathLst>
          </a:custGeom>
          <a:noFill/>
          <a:ln w="381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0266000-8FF2-304B-9C41-512BBBE03DA8}"/>
              </a:ext>
            </a:extLst>
          </p:cNvPr>
          <p:cNvSpPr txBox="1"/>
          <p:nvPr/>
        </p:nvSpPr>
        <p:spPr>
          <a:xfrm>
            <a:off x="48873" y="2726515"/>
            <a:ext cx="809834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n-US" dirty="0"/>
              <a:t>0x10</a:t>
            </a:r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13BC891D-569E-6D46-95A1-1AFB49C10FC6}"/>
              </a:ext>
            </a:extLst>
          </p:cNvPr>
          <p:cNvSpPr/>
          <p:nvPr/>
        </p:nvSpPr>
        <p:spPr>
          <a:xfrm flipH="1">
            <a:off x="544173" y="2990524"/>
            <a:ext cx="314534" cy="614611"/>
          </a:xfrm>
          <a:custGeom>
            <a:avLst/>
            <a:gdLst>
              <a:gd name="connsiteX0" fmla="*/ 936434 w 936434"/>
              <a:gd name="connsiteY0" fmla="*/ 0 h 1806766"/>
              <a:gd name="connsiteX1" fmla="*/ 0 w 936434"/>
              <a:gd name="connsiteY1" fmla="*/ 1806766 h 1806766"/>
              <a:gd name="connsiteX2" fmla="*/ 0 w 936434"/>
              <a:gd name="connsiteY2" fmla="*/ 1806766 h 18067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36434" h="1806766">
                <a:moveTo>
                  <a:pt x="936434" y="0"/>
                </a:moveTo>
                <a:lnTo>
                  <a:pt x="0" y="1806766"/>
                </a:lnTo>
                <a:lnTo>
                  <a:pt x="0" y="1806766"/>
                </a:lnTo>
              </a:path>
            </a:pathLst>
          </a:custGeom>
          <a:noFill/>
          <a:ln w="38100">
            <a:solidFill>
              <a:srgbClr val="0070C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F3003EB-B078-164B-8E8D-9735592DFB40}"/>
              </a:ext>
            </a:extLst>
          </p:cNvPr>
          <p:cNvSpPr txBox="1"/>
          <p:nvPr/>
        </p:nvSpPr>
        <p:spPr>
          <a:xfrm>
            <a:off x="48710" y="2265597"/>
            <a:ext cx="8968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/>
              <a:t>First free block</a:t>
            </a:r>
          </a:p>
        </p:txBody>
      </p:sp>
      <p:sp>
        <p:nvSpPr>
          <p:cNvPr id="19" name="Freeform 18">
            <a:extLst>
              <a:ext uri="{FF2B5EF4-FFF2-40B4-BE49-F238E27FC236}">
                <a16:creationId xmlns:a16="http://schemas.microsoft.com/office/drawing/2014/main" id="{3865873B-639A-634F-BE4C-3B5D33D8A501}"/>
              </a:ext>
            </a:extLst>
          </p:cNvPr>
          <p:cNvSpPr/>
          <p:nvPr/>
        </p:nvSpPr>
        <p:spPr>
          <a:xfrm>
            <a:off x="1571835" y="4336579"/>
            <a:ext cx="8443023" cy="926717"/>
          </a:xfrm>
          <a:custGeom>
            <a:avLst/>
            <a:gdLst>
              <a:gd name="connsiteX0" fmla="*/ 0 w 8443023"/>
              <a:gd name="connsiteY0" fmla="*/ 2279116 h 2279116"/>
              <a:gd name="connsiteX1" fmla="*/ 3558448 w 8443023"/>
              <a:gd name="connsiteY1" fmla="*/ 252012 h 2279116"/>
              <a:gd name="connsiteX2" fmla="*/ 7777908 w 8443023"/>
              <a:gd name="connsiteY2" fmla="*/ 252012 h 2279116"/>
              <a:gd name="connsiteX3" fmla="*/ 8372819 w 8443023"/>
              <a:gd name="connsiteY3" fmla="*/ 2257082 h 2279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443023" h="2279116">
                <a:moveTo>
                  <a:pt x="0" y="2279116"/>
                </a:moveTo>
                <a:cubicBezTo>
                  <a:pt x="1131065" y="1434489"/>
                  <a:pt x="2262130" y="589863"/>
                  <a:pt x="3558448" y="252012"/>
                </a:cubicBezTo>
                <a:cubicBezTo>
                  <a:pt x="4854766" y="-85839"/>
                  <a:pt x="6975513" y="-82166"/>
                  <a:pt x="7777908" y="252012"/>
                </a:cubicBezTo>
                <a:cubicBezTo>
                  <a:pt x="8580303" y="586190"/>
                  <a:pt x="8476561" y="1421636"/>
                  <a:pt x="8372819" y="2257082"/>
                </a:cubicBezTo>
              </a:path>
            </a:pathLst>
          </a:custGeom>
          <a:noFill/>
          <a:ln w="381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 19">
            <a:extLst>
              <a:ext uri="{FF2B5EF4-FFF2-40B4-BE49-F238E27FC236}">
                <a16:creationId xmlns:a16="http://schemas.microsoft.com/office/drawing/2014/main" id="{25F4B3FD-6FDA-D741-B8A8-2EE9A12C2325}"/>
              </a:ext>
            </a:extLst>
          </p:cNvPr>
          <p:cNvSpPr/>
          <p:nvPr/>
        </p:nvSpPr>
        <p:spPr>
          <a:xfrm>
            <a:off x="2464499" y="4785350"/>
            <a:ext cx="2717101" cy="466929"/>
          </a:xfrm>
          <a:custGeom>
            <a:avLst/>
            <a:gdLst>
              <a:gd name="connsiteX0" fmla="*/ 16247 w 2717101"/>
              <a:gd name="connsiteY0" fmla="*/ 797014 h 797014"/>
              <a:gd name="connsiteX1" fmla="*/ 346753 w 2717101"/>
              <a:gd name="connsiteY1" fmla="*/ 235153 h 797014"/>
              <a:gd name="connsiteX2" fmla="*/ 2362840 w 2717101"/>
              <a:gd name="connsiteY2" fmla="*/ 25833 h 797014"/>
              <a:gd name="connsiteX3" fmla="*/ 2704362 w 2717101"/>
              <a:gd name="connsiteY3" fmla="*/ 785997 h 7970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17101" h="797014">
                <a:moveTo>
                  <a:pt x="16247" y="797014"/>
                </a:moveTo>
                <a:cubicBezTo>
                  <a:pt x="-14050" y="580348"/>
                  <a:pt x="-44346" y="363683"/>
                  <a:pt x="346753" y="235153"/>
                </a:cubicBezTo>
                <a:cubicBezTo>
                  <a:pt x="737852" y="106623"/>
                  <a:pt x="1969905" y="-65974"/>
                  <a:pt x="2362840" y="25833"/>
                </a:cubicBezTo>
                <a:cubicBezTo>
                  <a:pt x="2755775" y="117640"/>
                  <a:pt x="2730068" y="451818"/>
                  <a:pt x="2704362" y="785997"/>
                </a:cubicBezTo>
              </a:path>
            </a:pathLst>
          </a:custGeom>
          <a:noFill/>
          <a:ln w="381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 20">
            <a:extLst>
              <a:ext uri="{FF2B5EF4-FFF2-40B4-BE49-F238E27FC236}">
                <a16:creationId xmlns:a16="http://schemas.microsoft.com/office/drawing/2014/main" id="{92F92214-F0A2-BA4E-B7CF-B33831AD249D}"/>
              </a:ext>
            </a:extLst>
          </p:cNvPr>
          <p:cNvSpPr/>
          <p:nvPr/>
        </p:nvSpPr>
        <p:spPr>
          <a:xfrm>
            <a:off x="210021" y="4497864"/>
            <a:ext cx="5825386" cy="765432"/>
          </a:xfrm>
          <a:custGeom>
            <a:avLst/>
            <a:gdLst>
              <a:gd name="connsiteX0" fmla="*/ 5825386 w 5825386"/>
              <a:gd name="connsiteY0" fmla="*/ 1306538 h 1306538"/>
              <a:gd name="connsiteX1" fmla="*/ 4525396 w 5825386"/>
              <a:gd name="connsiteY1" fmla="*/ 193835 h 1306538"/>
              <a:gd name="connsiteX2" fmla="*/ 1352538 w 5825386"/>
              <a:gd name="connsiteY2" fmla="*/ 39599 h 1306538"/>
              <a:gd name="connsiteX3" fmla="*/ 162716 w 5825386"/>
              <a:gd name="connsiteY3" fmla="*/ 634510 h 1306538"/>
              <a:gd name="connsiteX4" fmla="*/ 41531 w 5825386"/>
              <a:gd name="connsiteY4" fmla="*/ 1284505 h 1306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25386" h="1306538">
                <a:moveTo>
                  <a:pt x="5825386" y="1306538"/>
                </a:moveTo>
                <a:cubicBezTo>
                  <a:pt x="5548128" y="855764"/>
                  <a:pt x="5270870" y="404991"/>
                  <a:pt x="4525396" y="193835"/>
                </a:cubicBezTo>
                <a:cubicBezTo>
                  <a:pt x="3779922" y="-17321"/>
                  <a:pt x="2079651" y="-33847"/>
                  <a:pt x="1352538" y="39599"/>
                </a:cubicBezTo>
                <a:cubicBezTo>
                  <a:pt x="625425" y="113045"/>
                  <a:pt x="381217" y="427026"/>
                  <a:pt x="162716" y="634510"/>
                </a:cubicBezTo>
                <a:cubicBezTo>
                  <a:pt x="-55785" y="841994"/>
                  <a:pt x="-7127" y="1063249"/>
                  <a:pt x="41531" y="1284505"/>
                </a:cubicBezTo>
              </a:path>
            </a:pathLst>
          </a:custGeom>
          <a:noFill/>
          <a:ln w="381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 21">
            <a:extLst>
              <a:ext uri="{FF2B5EF4-FFF2-40B4-BE49-F238E27FC236}">
                <a16:creationId xmlns:a16="http://schemas.microsoft.com/office/drawing/2014/main" id="{E14FC4F5-445B-FA44-A14D-0CFB6CC7F08E}"/>
              </a:ext>
            </a:extLst>
          </p:cNvPr>
          <p:cNvSpPr/>
          <p:nvPr/>
        </p:nvSpPr>
        <p:spPr>
          <a:xfrm>
            <a:off x="306636" y="5770072"/>
            <a:ext cx="11521789" cy="390487"/>
          </a:xfrm>
          <a:custGeom>
            <a:avLst/>
            <a:gdLst>
              <a:gd name="connsiteX0" fmla="*/ 11424492 w 11521789"/>
              <a:gd name="connsiteY0" fmla="*/ 0 h 390487"/>
              <a:gd name="connsiteX1" fmla="*/ 11292289 w 11521789"/>
              <a:gd name="connsiteY1" fmla="*/ 363557 h 390487"/>
              <a:gd name="connsiteX2" fmla="*/ 9419422 w 11521789"/>
              <a:gd name="connsiteY2" fmla="*/ 363557 h 390487"/>
              <a:gd name="connsiteX3" fmla="*/ 1707615 w 11521789"/>
              <a:gd name="connsiteY3" fmla="*/ 374574 h 390487"/>
              <a:gd name="connsiteX4" fmla="*/ 0 w 11521789"/>
              <a:gd name="connsiteY4" fmla="*/ 55085 h 390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21789" h="390487">
                <a:moveTo>
                  <a:pt x="11424492" y="0"/>
                </a:moveTo>
                <a:cubicBezTo>
                  <a:pt x="11525479" y="151482"/>
                  <a:pt x="11626467" y="302964"/>
                  <a:pt x="11292289" y="363557"/>
                </a:cubicBezTo>
                <a:cubicBezTo>
                  <a:pt x="10958111" y="424150"/>
                  <a:pt x="9419422" y="363557"/>
                  <a:pt x="9419422" y="363557"/>
                </a:cubicBezTo>
                <a:lnTo>
                  <a:pt x="1707615" y="374574"/>
                </a:lnTo>
                <a:cubicBezTo>
                  <a:pt x="137711" y="323162"/>
                  <a:pt x="68855" y="189123"/>
                  <a:pt x="0" y="55085"/>
                </a:cubicBezTo>
              </a:path>
            </a:pathLst>
          </a:custGeom>
          <a:noFill/>
          <a:ln w="381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 23">
            <a:extLst>
              <a:ext uri="{FF2B5EF4-FFF2-40B4-BE49-F238E27FC236}">
                <a16:creationId xmlns:a16="http://schemas.microsoft.com/office/drawing/2014/main" id="{59C9654B-04BB-1843-9283-CDA3090D0C2A}"/>
              </a:ext>
            </a:extLst>
          </p:cNvPr>
          <p:cNvSpPr/>
          <p:nvPr/>
        </p:nvSpPr>
        <p:spPr>
          <a:xfrm>
            <a:off x="10014858" y="4601362"/>
            <a:ext cx="348342" cy="490254"/>
          </a:xfrm>
          <a:custGeom>
            <a:avLst/>
            <a:gdLst>
              <a:gd name="connsiteX0" fmla="*/ 936434 w 936434"/>
              <a:gd name="connsiteY0" fmla="*/ 0 h 1806766"/>
              <a:gd name="connsiteX1" fmla="*/ 0 w 936434"/>
              <a:gd name="connsiteY1" fmla="*/ 1806766 h 1806766"/>
              <a:gd name="connsiteX2" fmla="*/ 0 w 936434"/>
              <a:gd name="connsiteY2" fmla="*/ 1806766 h 18067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36434" h="1806766">
                <a:moveTo>
                  <a:pt x="936434" y="0"/>
                </a:moveTo>
                <a:lnTo>
                  <a:pt x="0" y="1806766"/>
                </a:lnTo>
                <a:lnTo>
                  <a:pt x="0" y="1806766"/>
                </a:lnTo>
              </a:path>
            </a:pathLst>
          </a:custGeom>
          <a:noFill/>
          <a:ln w="38100">
            <a:solidFill>
              <a:srgbClr val="0070C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DFE0EF8-B919-3C4A-8BFF-2A5B94C66612}"/>
              </a:ext>
            </a:extLst>
          </p:cNvPr>
          <p:cNvSpPr txBox="1"/>
          <p:nvPr/>
        </p:nvSpPr>
        <p:spPr>
          <a:xfrm>
            <a:off x="10092408" y="4270918"/>
            <a:ext cx="809834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n-US" dirty="0"/>
              <a:t>0x70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6BB46E8-166C-D84C-B774-478A157A7BCD}"/>
              </a:ext>
            </a:extLst>
          </p:cNvPr>
          <p:cNvSpPr txBox="1"/>
          <p:nvPr/>
        </p:nvSpPr>
        <p:spPr>
          <a:xfrm>
            <a:off x="10092245" y="3810000"/>
            <a:ext cx="8968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/>
              <a:t>First free block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4703D121-7063-DB9F-445E-BC3FC6EF59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Case Study: Explicit Free List Allocator</a:t>
            </a:r>
          </a:p>
        </p:txBody>
      </p:sp>
    </p:spTree>
    <p:extLst>
      <p:ext uri="{BB962C8B-B14F-4D97-AF65-F5344CB8AC3E}">
        <p14:creationId xmlns:p14="http://schemas.microsoft.com/office/powerpoint/2010/main" val="1905862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7" grpId="0"/>
      <p:bldP spid="19" grpId="0" animBg="1"/>
      <p:bldP spid="20" grpId="0" animBg="1"/>
      <p:bldP spid="21" grpId="0" animBg="1"/>
      <p:bldP spid="22" grpId="0" animBg="1"/>
      <p:bldP spid="24" grpId="0" animBg="1"/>
      <p:bldP spid="26" grpId="0" animBg="1"/>
      <p:bldP spid="2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85FF51-F12B-BC4A-8BFB-91E8AE520FA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>
                <a:latin typeface="Source Sans 3" panose="020B0303030403020204" pitchFamily="34" charset="0"/>
              </a:rPr>
              <a:t>Implicit Free List</a:t>
            </a:r>
          </a:p>
          <a:p>
            <a:r>
              <a:rPr lang="en-US" dirty="0">
                <a:latin typeface="Source Sans 3" panose="020B0303030403020204" pitchFamily="34" charset="0"/>
              </a:rPr>
              <a:t>Eight-byte header for </a:t>
            </a:r>
            <a:r>
              <a:rPr lang="en-US" b="1" dirty="0">
                <a:solidFill>
                  <a:srgbClr val="0432FF"/>
                </a:solidFill>
                <a:latin typeface="Source Sans 3" panose="020B0303030403020204" pitchFamily="34" charset="0"/>
              </a:rPr>
              <a:t>size + allocation</a:t>
            </a:r>
            <a:r>
              <a:rPr lang="en-US" dirty="0">
                <a:latin typeface="Source Sans 3" panose="020B0303030403020204" pitchFamily="34" charset="0"/>
              </a:rPr>
              <a:t> status</a:t>
            </a:r>
          </a:p>
          <a:p>
            <a:pPr marL="0" indent="0">
              <a:buNone/>
            </a:pPr>
            <a:br>
              <a:rPr lang="en-US" dirty="0">
                <a:latin typeface="Source Sans 3" panose="020B0303030403020204" pitchFamily="34" charset="0"/>
              </a:rPr>
            </a:br>
            <a:endParaRPr lang="en-US" dirty="0">
              <a:latin typeface="Source Sans 3" panose="020B0303030403020204" pitchFamily="34" charset="0"/>
            </a:endParaRPr>
          </a:p>
          <a:p>
            <a:pPr>
              <a:spcBef>
                <a:spcPts val="2200"/>
              </a:spcBef>
            </a:pPr>
            <a:r>
              <a:rPr lang="en-US" dirty="0">
                <a:latin typeface="Source Sans 3" panose="020B0303030403020204" pitchFamily="34" charset="0"/>
              </a:rPr>
              <a:t>Allocation requests are </a:t>
            </a:r>
            <a:r>
              <a:rPr lang="en-US" b="1" dirty="0">
                <a:solidFill>
                  <a:schemeClr val="accent2"/>
                </a:solidFill>
                <a:latin typeface="Source Sans 3" panose="020B0303030403020204" pitchFamily="34" charset="0"/>
              </a:rPr>
              <a:t>worst-case</a:t>
            </a:r>
            <a:r>
              <a:rPr lang="en-US" dirty="0">
                <a:latin typeface="Source Sans 3" panose="020B0303030403020204" pitchFamily="34" charset="0"/>
              </a:rPr>
              <a:t> linear in </a:t>
            </a:r>
            <a:r>
              <a:rPr lang="en-US" b="1" dirty="0">
                <a:solidFill>
                  <a:srgbClr val="0432FF"/>
                </a:solidFill>
                <a:latin typeface="Source Sans 3" panose="020B0303030403020204" pitchFamily="34" charset="0"/>
              </a:rPr>
              <a:t>total number of blocks</a:t>
            </a:r>
          </a:p>
          <a:p>
            <a:r>
              <a:rPr lang="en-US" dirty="0">
                <a:latin typeface="Source Sans 3" panose="020B0303030403020204" pitchFamily="34" charset="0"/>
              </a:rPr>
              <a:t>Implicitly </a:t>
            </a:r>
            <a:r>
              <a:rPr lang="en-US" b="1" dirty="0">
                <a:solidFill>
                  <a:srgbClr val="0432FF"/>
                </a:solidFill>
                <a:latin typeface="Source Sans 3" panose="020B0303030403020204" pitchFamily="34" charset="0"/>
              </a:rPr>
              <a:t>address-order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9926878-3CC1-224C-8053-C02ACFF103A3}"/>
              </a:ext>
            </a:extLst>
          </p:cNvPr>
          <p:cNvSpPr>
            <a:spLocks noGrp="1"/>
          </p:cNvSpPr>
          <p:nvPr>
            <p:ph sz="half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>
                <a:latin typeface="Source Sans 3" panose="020B0303030403020204" pitchFamily="34" charset="0"/>
              </a:rPr>
              <a:t>Explicit Free List</a:t>
            </a:r>
          </a:p>
          <a:p>
            <a:r>
              <a:rPr lang="en-US" dirty="0">
                <a:latin typeface="Source Sans 3" panose="020B0303030403020204" pitchFamily="34" charset="0"/>
              </a:rPr>
              <a:t>Eight-byte header for </a:t>
            </a:r>
            <a:r>
              <a:rPr lang="en-US" b="1" dirty="0">
                <a:solidFill>
                  <a:srgbClr val="0432FF"/>
                </a:solidFill>
                <a:latin typeface="Source Sans 3" panose="020B0303030403020204" pitchFamily="34" charset="0"/>
              </a:rPr>
              <a:t>size + allocation</a:t>
            </a:r>
            <a:r>
              <a:rPr lang="en-US" dirty="0">
                <a:latin typeface="Source Sans 3" panose="020B0303030403020204" pitchFamily="34" charset="0"/>
              </a:rPr>
              <a:t> status</a:t>
            </a:r>
          </a:p>
          <a:p>
            <a:pPr>
              <a:buClr>
                <a:schemeClr val="tx1"/>
              </a:buClr>
            </a:pPr>
            <a:r>
              <a:rPr lang="en-US" b="1" dirty="0">
                <a:solidFill>
                  <a:srgbClr val="0432FF"/>
                </a:solidFill>
                <a:latin typeface="Source Sans 3" panose="020B0303030403020204" pitchFamily="34" charset="0"/>
              </a:rPr>
              <a:t>Free block payloads store</a:t>
            </a:r>
            <a:r>
              <a:rPr lang="en-US" dirty="0">
                <a:latin typeface="Source Sans 3" panose="020B0303030403020204" pitchFamily="34" charset="0"/>
              </a:rPr>
              <a:t> 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prev</a:t>
            </a:r>
            <a:r>
              <a:rPr lang="en-US" dirty="0">
                <a:latin typeface="Source Sans 3" panose="020B0303030403020204" pitchFamily="34" charset="0"/>
              </a:rPr>
              <a:t> </a:t>
            </a:r>
            <a:r>
              <a:rPr lang="en-US" b="1" dirty="0">
                <a:solidFill>
                  <a:srgbClr val="0432FF"/>
                </a:solidFill>
                <a:latin typeface="Source Sans 3" panose="020B0303030403020204" pitchFamily="34" charset="0"/>
              </a:rPr>
              <a:t>and</a:t>
            </a:r>
            <a:r>
              <a:rPr lang="en-US" dirty="0">
                <a:latin typeface="Source Sans 3" panose="020B0303030403020204" pitchFamily="34" charset="0"/>
              </a:rPr>
              <a:t>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next</a:t>
            </a:r>
            <a:r>
              <a:rPr lang="en-US" dirty="0">
                <a:latin typeface="Source Sans 3" panose="020B0303030403020204" pitchFamily="34" charset="0"/>
              </a:rPr>
              <a:t> </a:t>
            </a:r>
            <a:r>
              <a:rPr lang="en-US" b="1" dirty="0">
                <a:solidFill>
                  <a:srgbClr val="0432FF"/>
                </a:solidFill>
                <a:latin typeface="Source Sans 3" panose="020B0303030403020204" pitchFamily="34" charset="0"/>
              </a:rPr>
              <a:t>free block pointers</a:t>
            </a:r>
          </a:p>
          <a:p>
            <a:pPr>
              <a:spcBef>
                <a:spcPts val="2200"/>
              </a:spcBef>
            </a:pPr>
            <a:r>
              <a:rPr lang="en-US" dirty="0">
                <a:latin typeface="Source Sans 3" panose="020B0303030403020204" pitchFamily="34" charset="0"/>
              </a:rPr>
              <a:t>Allocation requests are </a:t>
            </a:r>
            <a:r>
              <a:rPr lang="en-US" b="1" dirty="0">
                <a:solidFill>
                  <a:schemeClr val="accent2"/>
                </a:solidFill>
                <a:latin typeface="Source Sans 3" panose="020B0303030403020204" pitchFamily="34" charset="0"/>
              </a:rPr>
              <a:t>worst-case</a:t>
            </a:r>
            <a:r>
              <a:rPr lang="en-US" dirty="0">
                <a:latin typeface="Source Sans 3" panose="020B0303030403020204" pitchFamily="34" charset="0"/>
              </a:rPr>
              <a:t> linear in </a:t>
            </a:r>
            <a:r>
              <a:rPr lang="en-US" b="1" dirty="0">
                <a:solidFill>
                  <a:srgbClr val="0432FF"/>
                </a:solidFill>
                <a:latin typeface="Source Sans 3" panose="020B0303030403020204" pitchFamily="34" charset="0"/>
              </a:rPr>
              <a:t>number of free blocks</a:t>
            </a:r>
          </a:p>
          <a:p>
            <a:r>
              <a:rPr lang="en-US" dirty="0">
                <a:latin typeface="Source Sans 3" panose="020B0303030403020204" pitchFamily="34" charset="0"/>
              </a:rPr>
              <a:t>Can </a:t>
            </a:r>
            <a:r>
              <a:rPr lang="en-US" b="1" dirty="0">
                <a:solidFill>
                  <a:srgbClr val="0432FF"/>
                </a:solidFill>
                <a:latin typeface="Source Sans 3" panose="020B0303030403020204" pitchFamily="34" charset="0"/>
              </a:rPr>
              <a:t>choose</a:t>
            </a:r>
            <a:r>
              <a:rPr lang="en-US" dirty="0">
                <a:latin typeface="Source Sans 3" panose="020B0303030403020204" pitchFamily="34" charset="0"/>
              </a:rPr>
              <a:t> block ordering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CAA73C8-FF85-F1BA-2FEA-D8F3E1EF23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Case Studies: Implicit versus Explicit</a:t>
            </a:r>
          </a:p>
        </p:txBody>
      </p:sp>
      <p:pic>
        <p:nvPicPr>
          <p:cNvPr id="1026" name="Picture 2" descr="Twins Emoji 3D model | CGTrader">
            <a:extLst>
              <a:ext uri="{FF2B5EF4-FFF2-40B4-BE49-F238E27FC236}">
                <a16:creationId xmlns:a16="http://schemas.microsoft.com/office/drawing/2014/main" id="{188483FB-3A89-C0F2-9B2C-84B97E6D66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1733926"/>
            <a:ext cx="1325508" cy="856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40+ Tall Brother Stock Illustrations, Royalty-Free Vector Graphics &amp; Clip  Art - iStock">
            <a:extLst>
              <a:ext uri="{FF2B5EF4-FFF2-40B4-BE49-F238E27FC236}">
                <a16:creationId xmlns:a16="http://schemas.microsoft.com/office/drawing/2014/main" id="{D33EB74C-A98F-4042-B743-A150788315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519236" y="1294445"/>
            <a:ext cx="1735836" cy="1735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0967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ands Holding Colorful Word Yes We Can ">
            <a:extLst>
              <a:ext uri="{FF2B5EF4-FFF2-40B4-BE49-F238E27FC236}">
                <a16:creationId xmlns:a16="http://schemas.microsoft.com/office/drawing/2014/main" id="{673AB431-260D-E68B-33AE-193BBFA680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5003" y="2251681"/>
            <a:ext cx="12722006" cy="3269038"/>
          </a:xfrm>
          <a:prstGeom prst="rect">
            <a:avLst/>
          </a:prstGeom>
          <a:noFill/>
          <a:effectLst>
            <a:softEdge rad="487456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8D0560E-7B7B-8F44-A10F-D26A4BD0E1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Heap Allocator Goals Revisited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63EAD5-A8FF-4247-ABE6-3E4CA425BA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b="1" dirty="0">
                <a:solidFill>
                  <a:schemeClr val="accent1"/>
                </a:solidFill>
              </a:rPr>
              <a:t>Can we do better?</a:t>
            </a:r>
          </a:p>
          <a:p>
            <a:pPr marL="0" indent="0" algn="ctr">
              <a:buNone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Source Sans 3" panose="020B0303030403020204" pitchFamily="34" charset="0"/>
              </a:rPr>
              <a:t>Can we avoid searching all blocks for free blocks to reuse?  </a:t>
            </a:r>
            <a:br>
              <a:rPr lang="en-US" dirty="0">
                <a:latin typeface="Source Sans 3" panose="020B0303030403020204" pitchFamily="34" charset="0"/>
              </a:rPr>
            </a:br>
            <a:br>
              <a:rPr lang="en-US" dirty="0">
                <a:latin typeface="Source Sans 3" panose="020B0303030403020204" pitchFamily="34" charset="0"/>
              </a:rPr>
            </a:br>
            <a:endParaRPr lang="en-US" dirty="0">
              <a:latin typeface="Source Sans 3" panose="020B0303030403020204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Source Sans 3" panose="020B0303030403020204" pitchFamily="34" charset="0"/>
              </a:rPr>
              <a:t>Can we merge adjacent free blocks to keep large spaces available?</a:t>
            </a:r>
            <a:br>
              <a:rPr lang="en-US" dirty="0">
                <a:latin typeface="Source Sans 3" panose="020B0303030403020204" pitchFamily="34" charset="0"/>
              </a:rPr>
            </a:br>
            <a:br>
              <a:rPr lang="en-US" dirty="0">
                <a:latin typeface="Source Sans 3" panose="020B0303030403020204" pitchFamily="34" charset="0"/>
              </a:rPr>
            </a:br>
            <a:endParaRPr lang="en-US" dirty="0">
              <a:latin typeface="Source Sans 3" panose="020B0303030403020204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Source Sans 3" panose="020B0303030403020204" pitchFamily="34" charset="0"/>
              </a:rPr>
              <a:t>Can we avoid copying/moving data during 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realloc</a:t>
            </a:r>
            <a:r>
              <a:rPr lang="en-US" dirty="0">
                <a:latin typeface="Source Sans 3" panose="020B0303030403020204" pitchFamily="34" charset="0"/>
              </a:rPr>
              <a:t>?</a:t>
            </a: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8245C2A-65B2-E554-DADF-DF4BEDA2964C}"/>
              </a:ext>
            </a:extLst>
          </p:cNvPr>
          <p:cNvSpPr txBox="1"/>
          <p:nvPr/>
        </p:nvSpPr>
        <p:spPr>
          <a:xfrm>
            <a:off x="3108214" y="2895601"/>
            <a:ext cx="5883386" cy="523220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latin typeface="Source Sans 3" panose="020B0303030403020204" pitchFamily="34" charset="0"/>
              </a:rPr>
              <a:t>Yes</a:t>
            </a:r>
            <a:r>
              <a:rPr lang="en-US" sz="2800" b="1" dirty="0">
                <a:latin typeface="Source Sans 3" panose="020B0303030403020204" pitchFamily="34" charset="0"/>
              </a:rPr>
              <a:t>!  We can use a </a:t>
            </a:r>
            <a:r>
              <a:rPr lang="en-US" sz="28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doubly-linked list</a:t>
            </a:r>
            <a:r>
              <a:rPr lang="en-US" sz="2800" b="1" dirty="0">
                <a:latin typeface="Source Sans 3" panose="020B0303030403020204" pitchFamily="34" charset="0"/>
              </a:rPr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6B2F864-5EEC-EB20-3A34-B956C0E80B8C}"/>
              </a:ext>
            </a:extLst>
          </p:cNvPr>
          <p:cNvSpPr txBox="1"/>
          <p:nvPr/>
        </p:nvSpPr>
        <p:spPr>
          <a:xfrm>
            <a:off x="2705100" y="4163080"/>
            <a:ext cx="6781800" cy="523220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latin typeface="Source Sans 3" panose="020B0303030403020204" pitchFamily="34" charset="0"/>
              </a:rPr>
              <a:t>Yes</a:t>
            </a:r>
            <a:r>
              <a:rPr lang="en-US" sz="2800" b="1" dirty="0">
                <a:latin typeface="Source Sans 3" panose="020B0303030403020204" pitchFamily="34" charset="0"/>
              </a:rPr>
              <a:t>!  We’ll illustrate this in a few minutes.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2BE38B9-02B9-BC96-0F75-0126BD765070}"/>
              </a:ext>
            </a:extLst>
          </p:cNvPr>
          <p:cNvSpPr txBox="1"/>
          <p:nvPr/>
        </p:nvSpPr>
        <p:spPr>
          <a:xfrm>
            <a:off x="2582807" y="5411509"/>
            <a:ext cx="6934200" cy="523220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2"/>
                </a:solidFill>
                <a:latin typeface="Source Sans 3" panose="020B0303030403020204" pitchFamily="34" charset="0"/>
              </a:rPr>
              <a:t>Sometimes</a:t>
            </a:r>
            <a:r>
              <a:rPr lang="en-US" sz="2800" b="1" dirty="0">
                <a:latin typeface="Source Sans 3" panose="020B0303030403020204" pitchFamily="34" charset="0"/>
              </a:rPr>
              <a:t>!  We’ll illustrate this next time.</a:t>
            </a:r>
          </a:p>
        </p:txBody>
      </p:sp>
    </p:spTree>
    <p:extLst>
      <p:ext uri="{BB962C8B-B14F-4D97-AF65-F5344CB8AC3E}">
        <p14:creationId xmlns:p14="http://schemas.microsoft.com/office/powerpoint/2010/main" val="2247014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57D8F-F2CA-1D41-9D78-9832014D8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Explicit Allocators and Coalescing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D2D7C-918D-6147-A08E-CFCC22081C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38100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*a = malloc(8);</a:t>
            </a:r>
          </a:p>
          <a:p>
            <a:pPr marL="0" indent="0"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*b = malloc(8);</a:t>
            </a:r>
          </a:p>
          <a:p>
            <a:pPr marL="0" indent="0"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*c = malloc(16);</a:t>
            </a:r>
          </a:p>
          <a:p>
            <a:pPr marL="0" indent="0"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free(b);</a:t>
            </a:r>
          </a:p>
          <a:p>
            <a:pPr marL="0" indent="0"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free(a);</a:t>
            </a:r>
          </a:p>
          <a:p>
            <a:pPr marL="0" indent="0"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*d = malloc(32);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6FDEEAE-C986-D04E-ABBB-AAE2525052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8801401"/>
              </p:ext>
            </p:extLst>
          </p:nvPr>
        </p:nvGraphicFramePr>
        <p:xfrm>
          <a:off x="849630" y="5105400"/>
          <a:ext cx="1049274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65860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64</a:t>
                      </a:r>
                    </a:p>
                    <a:p>
                      <a:pPr algn="ctr"/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8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606350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D2D7C-918D-6147-A08E-CFCC22081C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3810000"/>
          </a:xfrm>
        </p:spPr>
        <p:txBody>
          <a:bodyPr/>
          <a:lstStyle/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*a = malloc(8);</a:t>
            </a:r>
          </a:p>
          <a:p>
            <a:pPr marL="0" indent="0"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*b = malloc(8);</a:t>
            </a:r>
          </a:p>
          <a:p>
            <a:pPr marL="0" indent="0"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*c = malloc(16);</a:t>
            </a:r>
          </a:p>
          <a:p>
            <a:pPr marL="0" indent="0"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free(b);</a:t>
            </a:r>
          </a:p>
          <a:p>
            <a:pPr marL="0" indent="0"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free(a);</a:t>
            </a:r>
          </a:p>
          <a:p>
            <a:pPr marL="0" indent="0"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*d = malloc(32);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6FDEEAE-C986-D04E-ABBB-AAE2525052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9492388"/>
              </p:ext>
            </p:extLst>
          </p:nvPr>
        </p:nvGraphicFramePr>
        <p:xfrm>
          <a:off x="849630" y="5105400"/>
          <a:ext cx="1049274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65860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16</a:t>
                      </a:r>
                    </a:p>
                    <a:p>
                      <a:pPr algn="ctr"/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 + pad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40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sp>
        <p:nvSpPr>
          <p:cNvPr id="7" name="Title 1">
            <a:extLst>
              <a:ext uri="{FF2B5EF4-FFF2-40B4-BE49-F238E27FC236}">
                <a16:creationId xmlns:a16="http://schemas.microsoft.com/office/drawing/2014/main" id="{5279003B-8C4E-4318-EA2B-7CD7EC1C13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Explicit Allocators and Coalescing</a:t>
            </a:r>
          </a:p>
        </p:txBody>
      </p:sp>
    </p:spTree>
    <p:extLst>
      <p:ext uri="{BB962C8B-B14F-4D97-AF65-F5344CB8AC3E}">
        <p14:creationId xmlns:p14="http://schemas.microsoft.com/office/powerpoint/2010/main" val="27126904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D2D7C-918D-6147-A08E-CFCC22081C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38100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*a = malloc(8);</a:t>
            </a:r>
          </a:p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*b = malloc(8);</a:t>
            </a:r>
          </a:p>
          <a:p>
            <a:pPr marL="0" indent="0"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*c = malloc(16);</a:t>
            </a:r>
          </a:p>
          <a:p>
            <a:pPr marL="0" indent="0"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free(b);</a:t>
            </a:r>
          </a:p>
          <a:p>
            <a:pPr marL="0" indent="0"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free(a);</a:t>
            </a:r>
          </a:p>
          <a:p>
            <a:pPr marL="0" indent="0"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*d = malloc(32);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6FDEEAE-C986-D04E-ABBB-AAE2525052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1993530"/>
              </p:ext>
            </p:extLst>
          </p:nvPr>
        </p:nvGraphicFramePr>
        <p:xfrm>
          <a:off x="849630" y="5105400"/>
          <a:ext cx="1049274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65860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16</a:t>
                      </a:r>
                    </a:p>
                    <a:p>
                      <a:pPr algn="ctr"/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 + pad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b + pad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sp>
        <p:nvSpPr>
          <p:cNvPr id="7" name="Title 1">
            <a:extLst>
              <a:ext uri="{FF2B5EF4-FFF2-40B4-BE49-F238E27FC236}">
                <a16:creationId xmlns:a16="http://schemas.microsoft.com/office/drawing/2014/main" id="{907B9228-0408-A0CE-897B-F85209B6CB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Explicit Allocators and Coalescing</a:t>
            </a:r>
          </a:p>
        </p:txBody>
      </p:sp>
    </p:spTree>
    <p:extLst>
      <p:ext uri="{BB962C8B-B14F-4D97-AF65-F5344CB8AC3E}">
        <p14:creationId xmlns:p14="http://schemas.microsoft.com/office/powerpoint/2010/main" val="4342703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D2D7C-918D-6147-A08E-CFCC22081C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38100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*a = malloc(8);</a:t>
            </a:r>
          </a:p>
          <a:p>
            <a:pPr marL="0" indent="0"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*b = malloc(8);</a:t>
            </a:r>
          </a:p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*c = malloc(16);</a:t>
            </a:r>
          </a:p>
          <a:p>
            <a:pPr marL="0" indent="0"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free(b);</a:t>
            </a:r>
          </a:p>
          <a:p>
            <a:pPr marL="0" indent="0"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free(a);</a:t>
            </a:r>
          </a:p>
          <a:p>
            <a:pPr marL="0" indent="0"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*d = malloc(32);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6FDEEAE-C986-D04E-ABBB-AAE2525052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0935682"/>
              </p:ext>
            </p:extLst>
          </p:nvPr>
        </p:nvGraphicFramePr>
        <p:xfrm>
          <a:off x="849630" y="5105400"/>
          <a:ext cx="1049274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65860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16</a:t>
                      </a:r>
                    </a:p>
                    <a:p>
                      <a:pPr algn="ctr"/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 + pad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b + pad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c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sp>
        <p:nvSpPr>
          <p:cNvPr id="7" name="Title 1">
            <a:extLst>
              <a:ext uri="{FF2B5EF4-FFF2-40B4-BE49-F238E27FC236}">
                <a16:creationId xmlns:a16="http://schemas.microsoft.com/office/drawing/2014/main" id="{087DF628-A8D9-04CD-32F6-5BC4F3CD26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Explicit Allocators and Coalescing</a:t>
            </a:r>
          </a:p>
        </p:txBody>
      </p:sp>
    </p:spTree>
    <p:extLst>
      <p:ext uri="{BB962C8B-B14F-4D97-AF65-F5344CB8AC3E}">
        <p14:creationId xmlns:p14="http://schemas.microsoft.com/office/powerpoint/2010/main" val="38503821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D2D7C-918D-6147-A08E-CFCC22081C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38100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*a = malloc(8);</a:t>
            </a:r>
          </a:p>
          <a:p>
            <a:pPr marL="0" indent="0"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*b = malloc(8);</a:t>
            </a:r>
          </a:p>
          <a:p>
            <a:pPr marL="0" indent="0"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*c = malloc(16);</a:t>
            </a:r>
          </a:p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free(b);</a:t>
            </a:r>
          </a:p>
          <a:p>
            <a:pPr marL="0" indent="0"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free(a);</a:t>
            </a:r>
          </a:p>
          <a:p>
            <a:pPr marL="0" indent="0"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*d = malloc(32);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6FDEEAE-C986-D04E-ABBB-AAE2525052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7749351"/>
              </p:ext>
            </p:extLst>
          </p:nvPr>
        </p:nvGraphicFramePr>
        <p:xfrm>
          <a:off x="849630" y="5105400"/>
          <a:ext cx="1049274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65860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16</a:t>
                      </a:r>
                    </a:p>
                    <a:p>
                      <a:pPr algn="ctr"/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 + pad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b + pad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c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sp>
        <p:nvSpPr>
          <p:cNvPr id="7" name="Title 1">
            <a:extLst>
              <a:ext uri="{FF2B5EF4-FFF2-40B4-BE49-F238E27FC236}">
                <a16:creationId xmlns:a16="http://schemas.microsoft.com/office/drawing/2014/main" id="{AA72AA26-605B-FDE6-89E0-B8EEA1A37B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Explicit Allocators and Coalescing</a:t>
            </a:r>
          </a:p>
        </p:txBody>
      </p:sp>
    </p:spTree>
    <p:extLst>
      <p:ext uri="{BB962C8B-B14F-4D97-AF65-F5344CB8AC3E}">
        <p14:creationId xmlns:p14="http://schemas.microsoft.com/office/powerpoint/2010/main" val="42234269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D2D7C-918D-6147-A08E-CFCC22081C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38100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*a = malloc(8);</a:t>
            </a:r>
          </a:p>
          <a:p>
            <a:pPr marL="0" indent="0"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*b = malloc(8);</a:t>
            </a:r>
          </a:p>
          <a:p>
            <a:pPr marL="0" indent="0"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*c = malloc(16);</a:t>
            </a:r>
          </a:p>
          <a:p>
            <a:pPr marL="0" indent="0"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free(b);</a:t>
            </a:r>
          </a:p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free(a);</a:t>
            </a:r>
          </a:p>
          <a:p>
            <a:pPr marL="0" indent="0"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*d = malloc(32);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6FDEEAE-C986-D04E-ABBB-AAE2525052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2288665"/>
              </p:ext>
            </p:extLst>
          </p:nvPr>
        </p:nvGraphicFramePr>
        <p:xfrm>
          <a:off x="849630" y="5105400"/>
          <a:ext cx="1049274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65860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16</a:t>
                      </a:r>
                    </a:p>
                    <a:p>
                      <a:pPr algn="ctr"/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 + pad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b + pad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c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sp>
        <p:nvSpPr>
          <p:cNvPr id="7" name="Title 1">
            <a:extLst>
              <a:ext uri="{FF2B5EF4-FFF2-40B4-BE49-F238E27FC236}">
                <a16:creationId xmlns:a16="http://schemas.microsoft.com/office/drawing/2014/main" id="{F43C7B4B-4D4E-FC69-4422-1B053D5AC8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Explicit Allocators and Coalescing</a:t>
            </a:r>
          </a:p>
        </p:txBody>
      </p:sp>
    </p:spTree>
    <p:extLst>
      <p:ext uri="{BB962C8B-B14F-4D97-AF65-F5344CB8AC3E}">
        <p14:creationId xmlns:p14="http://schemas.microsoft.com/office/powerpoint/2010/main" val="1572331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D4FDC2-4145-5C3C-CB6C-3C5EC3FD2A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842746-3A75-9DF0-791F-80FA302EC5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38100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*a = malloc(8);</a:t>
            </a:r>
          </a:p>
          <a:p>
            <a:pPr marL="0" indent="0"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*b = malloc(8);</a:t>
            </a:r>
          </a:p>
          <a:p>
            <a:pPr marL="0" indent="0"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*c = malloc(16);</a:t>
            </a:r>
          </a:p>
          <a:p>
            <a:pPr marL="0" indent="0"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free(b);</a:t>
            </a:r>
          </a:p>
          <a:p>
            <a:pPr marL="0" indent="0"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free(a);</a:t>
            </a:r>
          </a:p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*d = malloc(32);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CBE3987D-CE8D-4D3D-C401-04AD160D8206}"/>
              </a:ext>
            </a:extLst>
          </p:cNvPr>
          <p:cNvGraphicFramePr>
            <a:graphicFrameLocks noGrp="1"/>
          </p:cNvGraphicFramePr>
          <p:nvPr/>
        </p:nvGraphicFramePr>
        <p:xfrm>
          <a:off x="849630" y="5105400"/>
          <a:ext cx="1049274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65860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16</a:t>
                      </a:r>
                    </a:p>
                    <a:p>
                      <a:pPr algn="ctr"/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 + pad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b + pad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c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sp>
        <p:nvSpPr>
          <p:cNvPr id="7" name="Title 1">
            <a:extLst>
              <a:ext uri="{FF2B5EF4-FFF2-40B4-BE49-F238E27FC236}">
                <a16:creationId xmlns:a16="http://schemas.microsoft.com/office/drawing/2014/main" id="{D644391C-AFE7-7EED-12E1-866676F7B5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Explicit Allocators and Coalescing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E2C1606-09DA-6546-A3B9-3F88B78206E9}"/>
              </a:ext>
            </a:extLst>
          </p:cNvPr>
          <p:cNvSpPr txBox="1"/>
          <p:nvPr/>
        </p:nvSpPr>
        <p:spPr>
          <a:xfrm>
            <a:off x="6057900" y="2384792"/>
            <a:ext cx="5284470" cy="2554545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Source Sans 3" panose="020B0303030403020204" pitchFamily="34" charset="0"/>
                <a:cs typeface="Courier New" panose="02070309020205020404" pitchFamily="49" charset="0"/>
              </a:rPr>
              <a:t>We have the space, but it’s </a:t>
            </a:r>
            <a:r>
              <a:rPr lang="en-US" sz="2000" b="1" dirty="0">
                <a:solidFill>
                  <a:srgbClr val="C00000"/>
                </a:solidFill>
                <a:latin typeface="Source Sans 3" panose="020B0303030403020204" pitchFamily="34" charset="0"/>
                <a:cs typeface="Courier New" panose="02070309020205020404" pitchFamily="49" charset="0"/>
              </a:rPr>
              <a:t>split across two neighboring blocks</a:t>
            </a:r>
            <a:r>
              <a:rPr lang="en-US" sz="2000" dirty="0">
                <a:latin typeface="Source Sans 3" panose="020B0303030403020204" pitchFamily="34" charset="0"/>
                <a:cs typeface="Courier New" panose="02070309020205020404" pitchFamily="49" charset="0"/>
              </a:rPr>
              <a:t>. Because the second of the two blocks being freed is the left neighbor of the first, the </a:t>
            </a:r>
            <a:r>
              <a:rPr lang="en-US" sz="2000" b="1" dirty="0">
                <a:solidFill>
                  <a:schemeClr val="accent1"/>
                </a:solidFill>
                <a:latin typeface="Source Sans 3" panose="020B0303030403020204" pitchFamily="34" charset="0"/>
                <a:cs typeface="Courier New" panose="02070309020205020404" pitchFamily="49" charset="0"/>
              </a:rPr>
              <a:t>first can easily absorb the second</a:t>
            </a:r>
            <a:r>
              <a:rPr lang="en-US" sz="2000" dirty="0">
                <a:latin typeface="Source Sans 3" panose="020B0303030403020204" pitchFamily="34" charset="0"/>
                <a:cs typeface="Courier New" panose="02070309020205020404" pitchFamily="49" charset="0"/>
              </a:rPr>
              <a:t> to create a larger, more flexible block.</a:t>
            </a:r>
          </a:p>
          <a:p>
            <a:pPr algn="ctr"/>
            <a:endParaRPr lang="en-US" sz="2000" dirty="0">
              <a:latin typeface="Source Sans 3" panose="020B0303030403020204" pitchFamily="34" charset="0"/>
              <a:cs typeface="Courier New" panose="02070309020205020404" pitchFamily="49" charset="0"/>
            </a:endParaRPr>
          </a:p>
          <a:p>
            <a:pPr algn="ctr"/>
            <a:r>
              <a:rPr lang="en-US" sz="2000" dirty="0">
                <a:latin typeface="Source Sans 3" panose="020B0303030403020204" pitchFamily="34" charset="0"/>
                <a:cs typeface="Courier New" panose="02070309020205020404" pitchFamily="49" charset="0"/>
              </a:rPr>
              <a:t>Let’s rewind to the second </a:t>
            </a:r>
            <a:r>
              <a:rPr lang="en-US" sz="2000" b="1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free</a:t>
            </a:r>
            <a:r>
              <a:rPr lang="en-US" sz="2000" dirty="0">
                <a:latin typeface="Source Sans 3" panose="020B0303030403020204" pitchFamily="34" charset="0"/>
                <a:cs typeface="Courier New" panose="02070309020205020404" pitchFamily="49" charset="0"/>
              </a:rPr>
              <a:t> call to see what can be done to </a:t>
            </a:r>
            <a:r>
              <a:rPr lang="en-US" sz="2000" b="1" dirty="0">
                <a:solidFill>
                  <a:schemeClr val="accent1"/>
                </a:solidFill>
                <a:latin typeface="Source Sans 3" panose="020B0303030403020204" pitchFamily="34" charset="0"/>
                <a:cs typeface="Courier New" panose="02070309020205020404" pitchFamily="49" charset="0"/>
              </a:rPr>
              <a:t>right-coalesce</a:t>
            </a:r>
            <a:r>
              <a:rPr lang="en-US" sz="2000" dirty="0">
                <a:latin typeface="Source Sans 3" panose="020B0303030403020204" pitchFamily="34" charset="0"/>
                <a:cs typeface="Courier New" panose="02070309020205020404" pitchFamily="49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04963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uiExpand="1" build="allAtOnce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D2D7C-918D-6147-A08E-CFCC22081C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38100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*a = malloc(8);</a:t>
            </a:r>
          </a:p>
          <a:p>
            <a:pPr marL="0" indent="0"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*b = malloc(8);</a:t>
            </a:r>
          </a:p>
          <a:p>
            <a:pPr marL="0" indent="0"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*c = malloc(16);</a:t>
            </a:r>
          </a:p>
          <a:p>
            <a:pPr marL="0" indent="0"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free(b);</a:t>
            </a:r>
          </a:p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free(a);</a:t>
            </a:r>
          </a:p>
          <a:p>
            <a:pPr marL="0" indent="0"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*d = malloc(32);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6FDEEAE-C986-D04E-ABBB-AAE2525052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5629329"/>
              </p:ext>
            </p:extLst>
          </p:nvPr>
        </p:nvGraphicFramePr>
        <p:xfrm>
          <a:off x="849630" y="5105400"/>
          <a:ext cx="1049274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65860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16</a:t>
                      </a:r>
                    </a:p>
                    <a:p>
                      <a:pPr algn="ctr"/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 + pad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b + pad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c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sp>
        <p:nvSpPr>
          <p:cNvPr id="5" name="Rounded Rectangular Callout 4">
            <a:extLst>
              <a:ext uri="{FF2B5EF4-FFF2-40B4-BE49-F238E27FC236}">
                <a16:creationId xmlns:a16="http://schemas.microsoft.com/office/drawing/2014/main" id="{0305896B-CB89-5B45-8EB7-C16498424181}"/>
              </a:ext>
            </a:extLst>
          </p:cNvPr>
          <p:cNvSpPr/>
          <p:nvPr/>
        </p:nvSpPr>
        <p:spPr>
          <a:xfrm>
            <a:off x="1219200" y="4267200"/>
            <a:ext cx="3505200" cy="1143000"/>
          </a:xfrm>
          <a:prstGeom prst="wedgeRoundRectCallout">
            <a:avLst>
              <a:gd name="adj1" fmla="val -36972"/>
              <a:gd name="adj2" fmla="val 99127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atin typeface="Source Sans 3" panose="020B0303030403020204" pitchFamily="34" charset="0"/>
              </a:rPr>
              <a:t>Hey, look!  I have a free right neighbor.  Let’s merge households.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2CE36F0-C7E6-D9D7-0D53-6A0DCB5665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Explicit Allocators and Coalescing</a:t>
            </a:r>
          </a:p>
        </p:txBody>
      </p:sp>
    </p:spTree>
    <p:extLst>
      <p:ext uri="{BB962C8B-B14F-4D97-AF65-F5344CB8AC3E}">
        <p14:creationId xmlns:p14="http://schemas.microsoft.com/office/powerpoint/2010/main" val="39253046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D2D7C-918D-6147-A08E-CFCC22081C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38100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*a = malloc(8);</a:t>
            </a:r>
          </a:p>
          <a:p>
            <a:pPr marL="0" indent="0"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*b = malloc(8);</a:t>
            </a:r>
          </a:p>
          <a:p>
            <a:pPr marL="0" indent="0"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*c = malloc(16);</a:t>
            </a:r>
          </a:p>
          <a:p>
            <a:pPr marL="0" indent="0"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free(b);</a:t>
            </a:r>
          </a:p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free(a);</a:t>
            </a:r>
          </a:p>
          <a:p>
            <a:pPr marL="0" indent="0"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*d = malloc(32);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6FDEEAE-C986-D04E-ABBB-AAE2525052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4892210"/>
              </p:ext>
            </p:extLst>
          </p:nvPr>
        </p:nvGraphicFramePr>
        <p:xfrm>
          <a:off x="849630" y="5105400"/>
          <a:ext cx="1049274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65860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40</a:t>
                      </a:r>
                    </a:p>
                    <a:p>
                      <a:pPr algn="ctr"/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c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sp>
        <p:nvSpPr>
          <p:cNvPr id="8" name="Title 1">
            <a:extLst>
              <a:ext uri="{FF2B5EF4-FFF2-40B4-BE49-F238E27FC236}">
                <a16:creationId xmlns:a16="http://schemas.microsoft.com/office/drawing/2014/main" id="{1CF29634-A52A-6C91-2ECA-CA41881090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Explicit Allocators and Coalescing</a:t>
            </a:r>
          </a:p>
        </p:txBody>
      </p:sp>
      <p:sp>
        <p:nvSpPr>
          <p:cNvPr id="2" name="Rounded Rectangular Callout 1">
            <a:extLst>
              <a:ext uri="{FF2B5EF4-FFF2-40B4-BE49-F238E27FC236}">
                <a16:creationId xmlns:a16="http://schemas.microsoft.com/office/drawing/2014/main" id="{E9BAFD4B-B254-1106-0A79-6AD349E55F89}"/>
              </a:ext>
            </a:extLst>
          </p:cNvPr>
          <p:cNvSpPr/>
          <p:nvPr/>
        </p:nvSpPr>
        <p:spPr>
          <a:xfrm>
            <a:off x="1219200" y="4267200"/>
            <a:ext cx="3505200" cy="1143000"/>
          </a:xfrm>
          <a:prstGeom prst="wedgeRoundRectCallout">
            <a:avLst>
              <a:gd name="adj1" fmla="val -36972"/>
              <a:gd name="adj2" fmla="val 99127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atin typeface="Source Sans 3" panose="020B0303030403020204" pitchFamily="34" charset="0"/>
              </a:rPr>
              <a:t>Hey, look!  I have a free right neighbor.  Let’s merge households.</a:t>
            </a:r>
          </a:p>
        </p:txBody>
      </p:sp>
    </p:spTree>
    <p:extLst>
      <p:ext uri="{BB962C8B-B14F-4D97-AF65-F5344CB8AC3E}">
        <p14:creationId xmlns:p14="http://schemas.microsoft.com/office/powerpoint/2010/main" val="10652277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D2D7C-918D-6147-A08E-CFCC22081C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38100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*a = malloc(8);</a:t>
            </a:r>
          </a:p>
          <a:p>
            <a:pPr marL="0" indent="0"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*b = malloc(8);</a:t>
            </a:r>
          </a:p>
          <a:p>
            <a:pPr marL="0" indent="0"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*c = malloc(16);</a:t>
            </a:r>
          </a:p>
          <a:p>
            <a:pPr marL="0" indent="0"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free(b);</a:t>
            </a:r>
          </a:p>
          <a:p>
            <a:pPr marL="0" indent="0"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free(a);</a:t>
            </a:r>
          </a:p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*d = malloc(32);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7AEF7E1C-1A9C-0540-9688-760FA4BE0A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5631119"/>
              </p:ext>
            </p:extLst>
          </p:nvPr>
        </p:nvGraphicFramePr>
        <p:xfrm>
          <a:off x="849630" y="5105400"/>
          <a:ext cx="1049274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65860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40</a:t>
                      </a:r>
                    </a:p>
                    <a:p>
                      <a:pPr algn="ctr"/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c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sp>
        <p:nvSpPr>
          <p:cNvPr id="9" name="Title 1">
            <a:extLst>
              <a:ext uri="{FF2B5EF4-FFF2-40B4-BE49-F238E27FC236}">
                <a16:creationId xmlns:a16="http://schemas.microsoft.com/office/drawing/2014/main" id="{7CD8F37D-AEA3-93B9-7B22-AA52DC715A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Explicit Allocators and Coalescing</a:t>
            </a:r>
          </a:p>
        </p:txBody>
      </p:sp>
    </p:spTree>
    <p:extLst>
      <p:ext uri="{BB962C8B-B14F-4D97-AF65-F5344CB8AC3E}">
        <p14:creationId xmlns:p14="http://schemas.microsoft.com/office/powerpoint/2010/main" val="20954977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8F340B-E582-0172-B196-7D7ADD3E84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ands Holding Colorful Word Yes We Can ">
            <a:extLst>
              <a:ext uri="{FF2B5EF4-FFF2-40B4-BE49-F238E27FC236}">
                <a16:creationId xmlns:a16="http://schemas.microsoft.com/office/drawing/2014/main" id="{6D8A7DE1-2929-7644-AE0D-CEB652D109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5003" y="2251681"/>
            <a:ext cx="12722006" cy="3269038"/>
          </a:xfrm>
          <a:prstGeom prst="rect">
            <a:avLst/>
          </a:prstGeom>
          <a:noFill/>
          <a:effectLst>
            <a:softEdge rad="487456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17A8DF5-912B-EAE2-BEFC-2D16E1DF39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Heap Allocator Goals Revisited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05B540-7F43-C03F-B72E-9808F6B368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b="1" dirty="0">
                <a:solidFill>
                  <a:schemeClr val="accent1"/>
                </a:solidFill>
              </a:rPr>
              <a:t>Can we do better?</a:t>
            </a:r>
          </a:p>
          <a:p>
            <a:pPr marL="0" indent="0" algn="ctr">
              <a:buNone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Source Sans 3" panose="020B0303030403020204" pitchFamily="34" charset="0"/>
              </a:rPr>
              <a:t>Can we avoid searching all blocks for free blocks to reuse?  </a:t>
            </a:r>
            <a:br>
              <a:rPr lang="en-US" dirty="0">
                <a:latin typeface="Source Sans 3" panose="020B0303030403020204" pitchFamily="34" charset="0"/>
              </a:rPr>
            </a:br>
            <a:br>
              <a:rPr lang="en-US" dirty="0">
                <a:latin typeface="Source Sans 3" panose="020B0303030403020204" pitchFamily="34" charset="0"/>
              </a:rPr>
            </a:br>
            <a:endParaRPr lang="en-US" dirty="0">
              <a:latin typeface="Source Sans 3" panose="020B0303030403020204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Source Sans 3" panose="020B0303030403020204" pitchFamily="34" charset="0"/>
              </a:rPr>
              <a:t>Can we merge adjacent free blocks to keep large spaces available?</a:t>
            </a:r>
            <a:br>
              <a:rPr lang="en-US" dirty="0">
                <a:latin typeface="Source Sans 3" panose="020B0303030403020204" pitchFamily="34" charset="0"/>
              </a:rPr>
            </a:br>
            <a:br>
              <a:rPr lang="en-US" dirty="0">
                <a:latin typeface="Source Sans 3" panose="020B0303030403020204" pitchFamily="34" charset="0"/>
              </a:rPr>
            </a:br>
            <a:endParaRPr lang="en-US" dirty="0">
              <a:latin typeface="Source Sans 3" panose="020B0303030403020204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Source Sans 3" panose="020B0303030403020204" pitchFamily="34" charset="0"/>
              </a:rPr>
              <a:t>Can we avoid copying/moving data during 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realloc</a:t>
            </a:r>
            <a:r>
              <a:rPr lang="en-US" dirty="0">
                <a:latin typeface="Source Sans 3" panose="020B0303030403020204" pitchFamily="34" charset="0"/>
              </a:rPr>
              <a:t>?</a:t>
            </a: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F07330A-BFA1-3F13-5C61-D7BF7F569CA7}"/>
              </a:ext>
            </a:extLst>
          </p:cNvPr>
          <p:cNvSpPr txBox="1"/>
          <p:nvPr/>
        </p:nvSpPr>
        <p:spPr>
          <a:xfrm>
            <a:off x="3108214" y="2895601"/>
            <a:ext cx="5883386" cy="523220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latin typeface="Source Sans 3" panose="020B0303030403020204" pitchFamily="34" charset="0"/>
              </a:rPr>
              <a:t>Yes</a:t>
            </a:r>
            <a:r>
              <a:rPr lang="en-US" sz="2800" b="1" dirty="0">
                <a:latin typeface="Source Sans 3" panose="020B0303030403020204" pitchFamily="34" charset="0"/>
              </a:rPr>
              <a:t>!  We can use a </a:t>
            </a:r>
            <a:r>
              <a:rPr lang="en-US" sz="28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doubly-linked list</a:t>
            </a:r>
            <a:r>
              <a:rPr lang="en-US" sz="2800" b="1" dirty="0">
                <a:latin typeface="Source Sans 3" panose="020B0303030403020204" pitchFamily="34" charset="0"/>
              </a:rPr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F944752-8300-0D6D-FB6E-90C8D5121886}"/>
              </a:ext>
            </a:extLst>
          </p:cNvPr>
          <p:cNvSpPr txBox="1"/>
          <p:nvPr/>
        </p:nvSpPr>
        <p:spPr>
          <a:xfrm>
            <a:off x="2705100" y="4163080"/>
            <a:ext cx="6781800" cy="523220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latin typeface="Source Sans 3" panose="020B0303030403020204" pitchFamily="34" charset="0"/>
              </a:rPr>
              <a:t>Yes</a:t>
            </a:r>
            <a:r>
              <a:rPr lang="en-US" sz="2800" b="1" dirty="0">
                <a:latin typeface="Source Sans 3" panose="020B0303030403020204" pitchFamily="34" charset="0"/>
              </a:rPr>
              <a:t>!  We’ll illustrate this in a few minutes.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8541F0B-6656-7216-F20B-29999D1490EE}"/>
              </a:ext>
            </a:extLst>
          </p:cNvPr>
          <p:cNvSpPr txBox="1"/>
          <p:nvPr/>
        </p:nvSpPr>
        <p:spPr>
          <a:xfrm>
            <a:off x="2582807" y="5411509"/>
            <a:ext cx="6934200" cy="523220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2"/>
                </a:solidFill>
                <a:latin typeface="Source Sans 3" panose="020B0303030403020204" pitchFamily="34" charset="0"/>
              </a:rPr>
              <a:t>Sometimes</a:t>
            </a:r>
            <a:r>
              <a:rPr lang="en-US" sz="2800" b="1" dirty="0">
                <a:latin typeface="Source Sans 3" panose="020B0303030403020204" pitchFamily="34" charset="0"/>
              </a:rPr>
              <a:t>!  We’ll illustrate this next time.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EA75A09-496F-7F1C-A71D-3E04AF2591BA}"/>
              </a:ext>
            </a:extLst>
          </p:cNvPr>
          <p:cNvSpPr txBox="1"/>
          <p:nvPr/>
        </p:nvSpPr>
        <p:spPr>
          <a:xfrm>
            <a:off x="9784080" y="4980621"/>
            <a:ext cx="2286000" cy="1384995"/>
          </a:xfrm>
          <a:prstGeom prst="rect">
            <a:avLst/>
          </a:prstGeom>
          <a:noFill/>
          <a:ln>
            <a:solidFill>
              <a:schemeClr val="accent1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l"/>
            <a:r>
              <a:rPr lang="en-US" sz="1400" dirty="0">
                <a:latin typeface="Source Sans 3" panose="020B0303030403020204" pitchFamily="34" charset="0"/>
              </a:rPr>
              <a:t>We’ll focus on this come Monday, but if you understand right coalescing, you then you can guess what we do to support in-place </a:t>
            </a:r>
            <a:r>
              <a:rPr lang="en-US" sz="1400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realloc</a:t>
            </a:r>
            <a:r>
              <a:rPr lang="en-US" sz="1400" dirty="0"/>
              <a:t>.</a:t>
            </a:r>
          </a:p>
        </p:txBody>
      </p:sp>
      <p:sp>
        <p:nvSpPr>
          <p:cNvPr id="9" name="Left Brace 8">
            <a:extLst>
              <a:ext uri="{FF2B5EF4-FFF2-40B4-BE49-F238E27FC236}">
                <a16:creationId xmlns:a16="http://schemas.microsoft.com/office/drawing/2014/main" id="{AD9107DC-ECB8-A0F5-06FA-48901113B39B}"/>
              </a:ext>
            </a:extLst>
          </p:cNvPr>
          <p:cNvSpPr/>
          <p:nvPr/>
        </p:nvSpPr>
        <p:spPr>
          <a:xfrm>
            <a:off x="9574343" y="4980620"/>
            <a:ext cx="209737" cy="1384995"/>
          </a:xfrm>
          <a:prstGeom prst="leftBrac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3008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</p:bldLst>
  </p:timing>
</p:sld>
</file>

<file path=ppt/theme/theme1.xml><?xml version="1.0" encoding="utf-8"?>
<a:theme xmlns:a="http://schemas.openxmlformats.org/drawingml/2006/main" name="Default Design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18059</TotalTime>
  <Words>1860</Words>
  <Application>Microsoft Macintosh PowerPoint</Application>
  <PresentationFormat>Widescreen</PresentationFormat>
  <Paragraphs>493</Paragraphs>
  <Slides>20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9" baseType="lpstr">
      <vt:lpstr>Andale Mono</vt:lpstr>
      <vt:lpstr>Arial</vt:lpstr>
      <vt:lpstr>Calibri</vt:lpstr>
      <vt:lpstr>Consolas</vt:lpstr>
      <vt:lpstr>Source Code Pro</vt:lpstr>
      <vt:lpstr>Source Sans 3</vt:lpstr>
      <vt:lpstr>Tahoma</vt:lpstr>
      <vt:lpstr>Verdana</vt:lpstr>
      <vt:lpstr>Default Design</vt:lpstr>
      <vt:lpstr>CS107 Lecture 22 Managing The Heap, Take II</vt:lpstr>
      <vt:lpstr>Implicit Lists: Can We Do Better?</vt:lpstr>
      <vt:lpstr>Implicit Lists: Can We Do Better?</vt:lpstr>
      <vt:lpstr>Implicit Lists: Can We Do Better?</vt:lpstr>
      <vt:lpstr>Case Study: Explicit Free List Allocator</vt:lpstr>
      <vt:lpstr>Case Study: Explicit Free List Allocator</vt:lpstr>
      <vt:lpstr>Case Study: Explicit Free List Allocator</vt:lpstr>
      <vt:lpstr>Case Studies: Implicit versus Explicit</vt:lpstr>
      <vt:lpstr>Heap Allocator Goals Revisited</vt:lpstr>
      <vt:lpstr>Explicit Allocators and Coalescing</vt:lpstr>
      <vt:lpstr>Explicit Allocators and Coalescing</vt:lpstr>
      <vt:lpstr>Explicit Allocators and Coalescing</vt:lpstr>
      <vt:lpstr>Explicit Allocators and Coalescing</vt:lpstr>
      <vt:lpstr>Explicit Allocators and Coalescing</vt:lpstr>
      <vt:lpstr>Explicit Allocators and Coalescing</vt:lpstr>
      <vt:lpstr>Explicit Allocators and Coalescing</vt:lpstr>
      <vt:lpstr>Explicit Allocators and Coalescing</vt:lpstr>
      <vt:lpstr>Explicit Allocators and Coalescing</vt:lpstr>
      <vt:lpstr>Explicit Allocators and Coalescing</vt:lpstr>
      <vt:lpstr>Heap Allocator Goals Revisited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106A Lecture Slides</dc:title>
  <dc:creator/>
  <cp:keywords/>
  <dc:description/>
  <cp:lastModifiedBy>Jerry Cain</cp:lastModifiedBy>
  <cp:revision>1960</cp:revision>
  <cp:lastPrinted>2024-11-12T20:35:47Z</cp:lastPrinted>
  <dcterms:created xsi:type="dcterms:W3CDTF">2008-06-28T20:57:21Z</dcterms:created>
  <dcterms:modified xsi:type="dcterms:W3CDTF">2026-02-27T21:58:45Z</dcterms:modified>
</cp:coreProperties>
</file>