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1255" r:id="rId2"/>
    <p:sldId id="1250" r:id="rId3"/>
    <p:sldId id="1257" r:id="rId4"/>
    <p:sldId id="1050" r:id="rId5"/>
    <p:sldId id="1051" r:id="rId6"/>
    <p:sldId id="1258" r:id="rId7"/>
    <p:sldId id="1054" r:id="rId8"/>
    <p:sldId id="1056" r:id="rId9"/>
    <p:sldId id="1247" r:id="rId10"/>
    <p:sldId id="1251" r:id="rId11"/>
    <p:sldId id="1259" r:id="rId12"/>
    <p:sldId id="1060" r:id="rId13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1255"/>
            <p14:sldId id="1250"/>
            <p14:sldId id="1257"/>
            <p14:sldId id="1050"/>
            <p14:sldId id="1051"/>
            <p14:sldId id="1258"/>
            <p14:sldId id="1054"/>
            <p14:sldId id="1056"/>
            <p14:sldId id="1247"/>
            <p14:sldId id="1251"/>
            <p14:sldId id="1259"/>
            <p14:sldId id="1060"/>
          </p14:sldIdLst>
        </p14:section>
        <p14:section name="Optimization" id="{FBD55031-DED5-9445-8340-34E75A703C74}">
          <p14:sldIdLst/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ED6"/>
    <a:srgbClr val="0432FF"/>
    <a:srgbClr val="008000"/>
    <a:srgbClr val="4472C4"/>
    <a:srgbClr val="F8F8F8"/>
    <a:srgbClr val="D27BD6"/>
    <a:srgbClr val="942092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06" autoAdjust="0"/>
    <p:restoredTop sz="86871" autoAdjust="0"/>
  </p:normalViewPr>
  <p:slideViewPr>
    <p:cSldViewPr>
      <p:cViewPr varScale="1">
        <p:scale>
          <a:sx n="103" d="100"/>
          <a:sy n="103" d="100"/>
        </p:scale>
        <p:origin x="208" y="8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51216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42868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5301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CE0E4-A359-C7E7-90F8-3490DFD16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A03218-E8FD-2753-1AC5-35AD3D9C4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0144B1-70EB-E1E8-BAC2-D2EAB5FCBA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DDBC4-AA3A-CFDC-B116-C4893FE36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71667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7945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78198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7325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21388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6C52E-9701-C376-5160-3667F4EC1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C26A3-BBD0-1B41-6A7F-E8ACA5426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5F3F02-9BE0-2C5E-998D-557908DA2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2326C-EA37-8F7F-8826-43DD4947F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0458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23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Managing The Heap, Take III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FD75A26-B2B4-FA24-E953-F1E174D26589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None</a:t>
            </a:r>
          </a:p>
        </p:txBody>
      </p:sp>
    </p:spTree>
    <p:extLst>
      <p:ext uri="{BB962C8B-B14F-4D97-AF65-F5344CB8AC3E}">
        <p14:creationId xmlns:p14="http://schemas.microsoft.com/office/powerpoint/2010/main" val="34906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Allocation and Coalescing Etude 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explicit</a:t>
            </a:r>
            <a:r>
              <a:rPr lang="en-US" dirty="0">
                <a:latin typeface="Source Sans 3" panose="020B0303030403020204" pitchFamily="34" charset="0"/>
              </a:rPr>
              <a:t> free list allocator with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first-fit</a:t>
            </a:r>
            <a:r>
              <a:rPr lang="en-US" dirty="0">
                <a:latin typeface="Source Sans 3" panose="020B0303030403020204" pitchFamily="34" charset="0"/>
              </a:rPr>
              <a:t> approach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coalesce on free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D467528-48B8-FA4C-8C7A-0FC20AA30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94067"/>
              </p:ext>
            </p:extLst>
          </p:nvPr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E9DE37F-5933-CF4A-8168-9DC7C9BFBEB3}"/>
              </a:ext>
            </a:extLst>
          </p:cNvPr>
          <p:cNvSpPr/>
          <p:nvPr/>
        </p:nvSpPr>
        <p:spPr>
          <a:xfrm>
            <a:off x="304802" y="3040560"/>
            <a:ext cx="4190997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8F0CDA-09F1-704F-8B09-B9E0190D1252}"/>
              </a:ext>
            </a:extLst>
          </p:cNvPr>
          <p:cNvSpPr/>
          <p:nvPr/>
        </p:nvSpPr>
        <p:spPr>
          <a:xfrm>
            <a:off x="4495800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BCA951-ADAC-164C-98BC-44DC44EB8206}"/>
              </a:ext>
            </a:extLst>
          </p:cNvPr>
          <p:cNvSpPr/>
          <p:nvPr/>
        </p:nvSpPr>
        <p:spPr>
          <a:xfrm>
            <a:off x="7649496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CB79D40-7AEC-A345-A88A-67B669778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050464"/>
              </p:ext>
            </p:extLst>
          </p:nvPr>
        </p:nvGraphicFramePr>
        <p:xfrm>
          <a:off x="308520" y="498738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37881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716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 F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DCE2AFEC-507D-F84E-BD41-5CD00F43F300}"/>
              </a:ext>
            </a:extLst>
          </p:cNvPr>
          <p:cNvSpPr/>
          <p:nvPr/>
        </p:nvSpPr>
        <p:spPr>
          <a:xfrm>
            <a:off x="308520" y="5448300"/>
            <a:ext cx="734097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531002-1BF9-1A46-A69A-A923B038E7B7}"/>
              </a:ext>
            </a:extLst>
          </p:cNvPr>
          <p:cNvSpPr/>
          <p:nvPr/>
        </p:nvSpPr>
        <p:spPr>
          <a:xfrm>
            <a:off x="7653214" y="5448300"/>
            <a:ext cx="3127249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1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F340B-E582-0172-B196-7D7ADD3E8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ands Holding Colorful Word Yes We Can ">
            <a:extLst>
              <a:ext uri="{FF2B5EF4-FFF2-40B4-BE49-F238E27FC236}">
                <a16:creationId xmlns:a16="http://schemas.microsoft.com/office/drawing/2014/main" id="{6D8A7DE1-2929-7644-AE0D-CEB652D10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003" y="2251681"/>
            <a:ext cx="12722006" cy="3269038"/>
          </a:xfrm>
          <a:prstGeom prst="rect">
            <a:avLst/>
          </a:prstGeom>
          <a:noFill/>
          <a:effectLst>
            <a:softEdge rad="487456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7A8DF5-912B-EAE2-BEFC-2D16E1DF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Heap Allocator Goals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5B540-7F43-C03F-B72E-9808F6B36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Can we do better?</a:t>
            </a:r>
          </a:p>
          <a:p>
            <a:pPr marL="0" indent="0" algn="ctr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Can we avoid searching all blocks for free blocks to reuse?  </a:t>
            </a: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Can we merge adjacent free blocks to keep large spaces available?</a:t>
            </a: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Can we avoid copying/moving data during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07330A-BFA1-3F13-5C61-D7BF7F569CA7}"/>
              </a:ext>
            </a:extLst>
          </p:cNvPr>
          <p:cNvSpPr txBox="1"/>
          <p:nvPr/>
        </p:nvSpPr>
        <p:spPr>
          <a:xfrm>
            <a:off x="3108214" y="2895601"/>
            <a:ext cx="5883386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Yes</a:t>
            </a:r>
            <a:r>
              <a:rPr lang="en-US" sz="2800" b="1" dirty="0">
                <a:latin typeface="Source Sans 3" panose="020B0303030403020204" pitchFamily="34" charset="0"/>
              </a:rPr>
              <a:t>!  We can use a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doubly-linked list</a:t>
            </a:r>
            <a:r>
              <a:rPr lang="en-US" sz="2800" b="1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944752-8300-0D6D-FB6E-90C8D5121886}"/>
              </a:ext>
            </a:extLst>
          </p:cNvPr>
          <p:cNvSpPr txBox="1"/>
          <p:nvPr/>
        </p:nvSpPr>
        <p:spPr>
          <a:xfrm>
            <a:off x="2705100" y="4163080"/>
            <a:ext cx="6781800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Yes</a:t>
            </a:r>
            <a:r>
              <a:rPr lang="en-US" sz="2800" b="1" dirty="0">
                <a:latin typeface="Source Sans 3" panose="020B0303030403020204" pitchFamily="34" charset="0"/>
              </a:rPr>
              <a:t>!  We’ll illustrate this in a few minutes.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41F0B-6656-7216-F20B-29999D1490EE}"/>
              </a:ext>
            </a:extLst>
          </p:cNvPr>
          <p:cNvSpPr txBox="1"/>
          <p:nvPr/>
        </p:nvSpPr>
        <p:spPr>
          <a:xfrm>
            <a:off x="2582807" y="5411509"/>
            <a:ext cx="6934200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Sometimes</a:t>
            </a:r>
            <a:r>
              <a:rPr lang="en-US" sz="2800" b="1" dirty="0">
                <a:latin typeface="Source Sans 3" panose="020B0303030403020204" pitchFamily="34" charset="0"/>
              </a:rPr>
              <a:t>!  We’ll illustrate this next time.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21C019-5939-A6B9-49AF-E243F22C7DF6}"/>
              </a:ext>
            </a:extLst>
          </p:cNvPr>
          <p:cNvSpPr txBox="1"/>
          <p:nvPr/>
        </p:nvSpPr>
        <p:spPr>
          <a:xfrm>
            <a:off x="7838503" y="5991508"/>
            <a:ext cx="3357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Next time has arrived! ⏰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E4D9E5-36F8-EE42-0338-165CC93E3322}"/>
              </a:ext>
            </a:extLst>
          </p:cNvPr>
          <p:cNvCxnSpPr>
            <a:cxnSpLocks/>
          </p:cNvCxnSpPr>
          <p:nvPr/>
        </p:nvCxnSpPr>
        <p:spPr>
          <a:xfrm>
            <a:off x="7696200" y="5655959"/>
            <a:ext cx="1820807" cy="343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ticker of a Cartoon Now Symbol Stock Vector - Illustration of sign,  drawing: 150423959">
            <a:extLst>
              <a:ext uri="{FF2B5EF4-FFF2-40B4-BE49-F238E27FC236}">
                <a16:creationId xmlns:a16="http://schemas.microsoft.com/office/drawing/2014/main" id="{0E43FA46-6026-12D5-7D36-1B8049966F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28" b="33055"/>
          <a:stretch>
            <a:fillRect/>
          </a:stretch>
        </p:blipFill>
        <p:spPr bwMode="auto">
          <a:xfrm>
            <a:off x="8188556" y="5513157"/>
            <a:ext cx="803044" cy="28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00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E7B9D-160E-E84A-9D07-21A49665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For our implicit allocator,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isn’t even remotely clever.  We always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dirty="0">
                <a:latin typeface="Source Sans 3" panose="020B0303030403020204" pitchFamily="34" charset="0"/>
              </a:rPr>
              <a:t> a new block,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memcpy</a:t>
            </a:r>
            <a:r>
              <a:rPr lang="en-US" dirty="0">
                <a:latin typeface="Source Sans 3" panose="020B0303030403020204" pitchFamily="34" charset="0"/>
              </a:rPr>
              <a:t> the data from old to new, and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the old block before returning the new payload address.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Always!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Sometimes we can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resize in place</a:t>
            </a:r>
            <a:r>
              <a:rPr lang="en-US" dirty="0">
                <a:latin typeface="Source Sans 3" panose="020B0303030403020204" pitchFamily="34" charset="0"/>
              </a:rPr>
              <a:t>. Your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explicit allocator</a:t>
            </a:r>
            <a:r>
              <a:rPr lang="en-US" dirty="0">
                <a:latin typeface="Source Sans 3" panose="020B0303030403020204" pitchFamily="34" charset="0"/>
              </a:rPr>
              <a:t> should try this:</a:t>
            </a:r>
          </a:p>
          <a:p>
            <a:pPr lvl="1"/>
            <a:r>
              <a:rPr lang="en-US" b="1" dirty="0">
                <a:latin typeface="Source Sans 3" panose="020B0303030403020204" pitchFamily="34" charset="0"/>
              </a:rPr>
              <a:t>Case 1: </a:t>
            </a:r>
            <a:r>
              <a:rPr lang="en-US" dirty="0">
                <a:latin typeface="Source Sans 3" panose="020B0303030403020204" pitchFamily="34" charset="0"/>
              </a:rPr>
              <a:t>size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bigger</a:t>
            </a:r>
            <a:r>
              <a:rPr lang="en-US" dirty="0">
                <a:latin typeface="Source Sans 3" panose="020B0303030403020204" pitchFamily="34" charset="0"/>
              </a:rPr>
              <a:t>, but we added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padding to the block</a:t>
            </a:r>
            <a:r>
              <a:rPr lang="en-US" dirty="0">
                <a:latin typeface="Source Sans 3" panose="020B0303030403020204" pitchFamily="34" charset="0"/>
              </a:rPr>
              <a:t>, and we can just use that.</a:t>
            </a:r>
          </a:p>
          <a:p>
            <a:pPr lvl="1"/>
            <a:r>
              <a:rPr lang="en-US" b="1" dirty="0">
                <a:latin typeface="Source Sans 3" panose="020B0303030403020204" pitchFamily="34" charset="0"/>
              </a:rPr>
              <a:t>Case 2:</a:t>
            </a:r>
            <a:r>
              <a:rPr lang="en-US" dirty="0">
                <a:latin typeface="Source Sans 3" panose="020B0303030403020204" pitchFamily="34" charset="0"/>
              </a:rPr>
              <a:t> size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smaller</a:t>
            </a:r>
            <a:r>
              <a:rPr lang="en-US" dirty="0">
                <a:latin typeface="Source Sans 3" panose="020B0303030403020204" pitchFamily="34" charset="0"/>
              </a:rPr>
              <a:t>, so we can use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existing block</a:t>
            </a:r>
            <a:r>
              <a:rPr lang="en-US" dirty="0">
                <a:latin typeface="Source Sans 3" panose="020B0303030403020204" pitchFamily="34" charset="0"/>
              </a:rPr>
              <a:t> and perhaps even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clip off the excess</a:t>
            </a:r>
            <a:r>
              <a:rPr lang="en-US" dirty="0">
                <a:latin typeface="Source Sans 3" panose="020B0303030403020204" pitchFamily="34" charset="0"/>
              </a:rPr>
              <a:t> to create another free node.</a:t>
            </a:r>
          </a:p>
          <a:p>
            <a:pPr lvl="1"/>
            <a:r>
              <a:rPr lang="en-US" b="1" dirty="0">
                <a:latin typeface="Source Sans 3" panose="020B0303030403020204" pitchFamily="34" charset="0"/>
              </a:rPr>
              <a:t>Case 3: </a:t>
            </a:r>
            <a:r>
              <a:rPr lang="en-US" dirty="0">
                <a:latin typeface="Source Sans 3" panose="020B0303030403020204" pitchFamily="34" charset="0"/>
              </a:rPr>
              <a:t>size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bigger</a:t>
            </a:r>
            <a:r>
              <a:rPr lang="en-US" dirty="0">
                <a:latin typeface="Source Sans 3" panose="020B0303030403020204" pitchFamily="34" charset="0"/>
              </a:rPr>
              <a:t>, and current block isn’t big enough, but adjacent blocks are free.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D51A66-BCA2-C6C3-2F35-6A422C374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In-Place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14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 = </a:t>
            </a:r>
            <a:r>
              <a:rPr lang="en-US" b="1" dirty="0" err="1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48);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17282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29596E26-97CE-554E-28F8-B92610FC2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In-Place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6640EA-B2B1-0C66-43AC-EC9C66737DBA}"/>
              </a:ext>
            </a:extLst>
          </p:cNvPr>
          <p:cNvSpPr txBox="1"/>
          <p:nvPr/>
        </p:nvSpPr>
        <p:spPr>
          <a:xfrm>
            <a:off x="6324600" y="2074151"/>
            <a:ext cx="5715000" cy="3046988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’s earlier request couldn’t do anything with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excess eight bytes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, so it was just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lumped into the payload as padding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. </a:t>
            </a:r>
            <a:b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</a:br>
            <a:endParaRPr lang="en-US" sz="2400" dirty="0">
              <a:latin typeface="Source Sans 3" panose="020B0303030403020204" pitchFamily="34" charset="0"/>
              <a:cs typeface="Courier New" panose="02070309020205020404" pitchFamily="49" charset="0"/>
            </a:endParaRPr>
          </a:p>
          <a:p>
            <a:pPr algn="ctr"/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Now they are requesting a larger size that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can accommodated with that padding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!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realloc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can return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same address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without doing anything else.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DE13EA-B967-1083-D48E-BE75E495CF84}"/>
              </a:ext>
            </a:extLst>
          </p:cNvPr>
          <p:cNvSpPr txBox="1"/>
          <p:nvPr/>
        </p:nvSpPr>
        <p:spPr>
          <a:xfrm>
            <a:off x="5203780" y="3358943"/>
            <a:ext cx="1120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Case 1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9892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FD054-9B63-4B3A-7731-8EE5C255C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C04D4-95C8-EE56-AA1C-3A4BA6FA5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 = </a:t>
            </a:r>
            <a:r>
              <a:rPr lang="en-US" b="1" dirty="0" err="1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E74191D-8ADF-BB52-4B95-8BD87047AF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066446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5BA4A5D0-93AF-93F2-8EBB-40955F69B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In-Place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92C804-AED3-6217-0919-EE88AA97F2E9}"/>
              </a:ext>
            </a:extLst>
          </p:cNvPr>
          <p:cNvSpPr txBox="1"/>
          <p:nvPr/>
        </p:nvSpPr>
        <p:spPr>
          <a:xfrm>
            <a:off x="5203780" y="3358943"/>
            <a:ext cx="1120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Case 2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F6DF354-1FBB-B4D3-AD27-D8FD1C0C0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308369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EF64B2D-0945-55E2-C113-F4E8E6CE6767}"/>
              </a:ext>
            </a:extLst>
          </p:cNvPr>
          <p:cNvSpPr txBox="1"/>
          <p:nvPr/>
        </p:nvSpPr>
        <p:spPr>
          <a:xfrm>
            <a:off x="6324600" y="2074151"/>
            <a:ext cx="5715000" cy="3046988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If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realloc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is being asked to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reduce the size of the block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, we can always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return the same address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b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</a:br>
            <a:endParaRPr lang="en-US" sz="2400" dirty="0">
              <a:latin typeface="Source Sans 3" panose="020B0303030403020204" pitchFamily="34" charset="0"/>
              <a:cs typeface="Courier New" panose="02070309020205020404" pitchFamily="49" charset="0"/>
            </a:endParaRPr>
          </a:p>
          <a:p>
            <a:pPr algn="ctr"/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If the new size is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at least 24 bytes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less than the old size,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excess payload 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can be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 cordoned off into another block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b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</a:b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Woo!</a:t>
            </a:r>
          </a:p>
        </p:txBody>
      </p:sp>
    </p:spTree>
    <p:extLst>
      <p:ext uri="{BB962C8B-B14F-4D97-AF65-F5344CB8AC3E}">
        <p14:creationId xmlns:p14="http://schemas.microsoft.com/office/powerpoint/2010/main" val="18294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uiExpand="1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 = </a:t>
            </a:r>
            <a:r>
              <a:rPr lang="en-US" b="1" dirty="0" err="1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219571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F3834279-CA8C-BC44-745F-98BB64583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In-Place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F55EEC-A40E-B690-72E5-EFF4B2835CE5}"/>
              </a:ext>
            </a:extLst>
          </p:cNvPr>
          <p:cNvSpPr txBox="1"/>
          <p:nvPr/>
        </p:nvSpPr>
        <p:spPr>
          <a:xfrm>
            <a:off x="5203780" y="3358943"/>
            <a:ext cx="1120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Case 3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69259E2-B9B7-7119-99D6-7099A3C7C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03112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A214ACC-6103-907C-6176-2F6644CF0EEA}"/>
              </a:ext>
            </a:extLst>
          </p:cNvPr>
          <p:cNvSpPr txBox="1"/>
          <p:nvPr/>
        </p:nvSpPr>
        <p:spPr>
          <a:xfrm>
            <a:off x="6324600" y="2074151"/>
            <a:ext cx="5715000" cy="3046988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Even with the padding, </a:t>
            </a:r>
            <a:r>
              <a:rPr lang="en-US" sz="24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there isn’t enough space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within the original block to accommodate the larger size. </a:t>
            </a:r>
            <a:b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</a:br>
            <a:endParaRPr lang="en-US" sz="2400" dirty="0">
              <a:latin typeface="Source Sans 3" panose="020B0303030403020204" pitchFamily="34" charset="0"/>
              <a:cs typeface="Courier New" panose="02070309020205020404" pitchFamily="49" charset="0"/>
            </a:endParaRPr>
          </a:p>
          <a:p>
            <a:pPr algn="ctr"/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right neighbor is free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, so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realloc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can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absorb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that right neighbor into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original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. (Had there been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excess payload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, we’d have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clipped off a new free block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296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9" grpId="0" uiExpan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 = </a:t>
            </a:r>
            <a:r>
              <a:rPr lang="en-US" b="1" dirty="0" err="1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47797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F883C4B2-1C26-1B48-3983-8C722FEF1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Allocators and In-Place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E711C4-BB31-8273-CBE9-6C06EF60268E}"/>
              </a:ext>
            </a:extLst>
          </p:cNvPr>
          <p:cNvSpPr txBox="1"/>
          <p:nvPr/>
        </p:nvSpPr>
        <p:spPr>
          <a:xfrm>
            <a:off x="3530244" y="3358943"/>
            <a:ext cx="2794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Case 3 Generalized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1FFA2EB-3AC0-E2DA-D32F-C700A9265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705827"/>
              </p:ext>
            </p:extLst>
          </p:nvPr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C6E5397-4288-9B5E-4E9A-F1690F59E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992904"/>
              </p:ext>
            </p:extLst>
          </p:nvPr>
        </p:nvGraphicFramePr>
        <p:xfrm>
          <a:off x="840665" y="5106496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36FBF4B-E39F-2EC5-56F0-08F092C970B2}"/>
              </a:ext>
            </a:extLst>
          </p:cNvPr>
          <p:cNvSpPr txBox="1"/>
          <p:nvPr/>
        </p:nvSpPr>
        <p:spPr>
          <a:xfrm>
            <a:off x="6324600" y="2074151"/>
            <a:ext cx="5715000" cy="3046988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For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assign6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, you should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combine with your right neighbors 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as much as possible until there’s enough space, or until you </a:t>
            </a:r>
            <a:r>
              <a:rPr lang="en-US" sz="24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run out of free blocks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and </a:t>
            </a:r>
            <a:r>
              <a:rPr lang="en-US" sz="24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resort to a move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b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</a:br>
            <a:endParaRPr lang="en-US" sz="2400" dirty="0">
              <a:latin typeface="Source Sans 3" panose="020B0303030403020204" pitchFamily="34" charset="0"/>
              <a:cs typeface="Courier New" panose="02070309020205020404" pitchFamily="49" charset="0"/>
            </a:endParaRPr>
          </a:p>
          <a:p>
            <a:pPr algn="ctr"/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(If you </a:t>
            </a:r>
            <a:r>
              <a:rPr lang="en-US" sz="24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run out of blocks 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and still can’t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realloc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 in place, you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don’t need to revert  or restore the original blocks</a:t>
            </a:r>
            <a:r>
              <a:rPr lang="en-US" sz="2400" dirty="0">
                <a:latin typeface="Source Sans 3" panose="020B0303030403020204" pitchFamily="34" charset="0"/>
                <a:cs typeface="Courier New" panose="02070309020205020404" pitchFamily="49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7250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9" grpId="0" uiExpand="1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explicit</a:t>
            </a:r>
            <a:r>
              <a:rPr lang="en-US" dirty="0">
                <a:latin typeface="Source Sans 3" panose="020B0303030403020204" pitchFamily="34" charset="0"/>
              </a:rPr>
              <a:t> free list allocator with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first-fit</a:t>
            </a:r>
            <a:r>
              <a:rPr lang="en-US" dirty="0">
                <a:latin typeface="Source Sans 3" panose="020B0303030403020204" pitchFamily="34" charset="0"/>
              </a:rPr>
              <a:t> approach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coalesce on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b="1" dirty="0">
                <a:latin typeface="Source Sans 3" panose="020B0303030403020204" pitchFamily="34" charset="0"/>
              </a:rPr>
              <a:t> +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in-place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24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431030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352800"/>
            <a:ext cx="521782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0ECB327-4ECF-14C4-AB9B-915FD4A1C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098393"/>
              </p:ext>
            </p:extLst>
          </p:nvPr>
        </p:nvGraphicFramePr>
        <p:xfrm>
          <a:off x="308810" y="5181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417F8830-767B-D606-8AA1-DA3A9AB1A4B5}"/>
              </a:ext>
            </a:extLst>
          </p:cNvPr>
          <p:cNvSpPr/>
          <p:nvPr/>
        </p:nvSpPr>
        <p:spPr>
          <a:xfrm>
            <a:off x="308810" y="5638800"/>
            <a:ext cx="419100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6446F3-F294-23CD-E701-40FB022B3F6C}"/>
              </a:ext>
            </a:extLst>
          </p:cNvPr>
          <p:cNvSpPr/>
          <p:nvPr/>
        </p:nvSpPr>
        <p:spPr>
          <a:xfrm>
            <a:off x="8723026" y="5638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94A17B-3310-014E-6BF2-AA4233C4BD9C}"/>
              </a:ext>
            </a:extLst>
          </p:cNvPr>
          <p:cNvSpPr/>
          <p:nvPr/>
        </p:nvSpPr>
        <p:spPr>
          <a:xfrm>
            <a:off x="4495800" y="5638800"/>
            <a:ext cx="419100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507E08B2-9FAA-3DCC-A439-01715971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Allocation and Coalescing Etude 2</a:t>
            </a:r>
          </a:p>
        </p:txBody>
      </p:sp>
    </p:spTree>
    <p:extLst>
      <p:ext uri="{BB962C8B-B14F-4D97-AF65-F5344CB8AC3E}">
        <p14:creationId xmlns:p14="http://schemas.microsoft.com/office/powerpoint/2010/main" val="99357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explicit</a:t>
            </a:r>
            <a:r>
              <a:rPr lang="en-US" dirty="0">
                <a:latin typeface="Source Sans 3" panose="020B0303030403020204" pitchFamily="34" charset="0"/>
              </a:rPr>
              <a:t> free list allocator with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first-fit</a:t>
            </a:r>
            <a:r>
              <a:rPr lang="en-US" dirty="0">
                <a:latin typeface="Source Sans 3" panose="020B0303030403020204" pitchFamily="34" charset="0"/>
              </a:rPr>
              <a:t> approach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coalesce on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b="1" dirty="0">
                <a:latin typeface="Source Sans 3" panose="020B0303030403020204" pitchFamily="34" charset="0"/>
              </a:rPr>
              <a:t> +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in-place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08EE6F0-DB6E-114D-92B6-F32DFC946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949330"/>
              </p:ext>
            </p:extLst>
          </p:nvPr>
        </p:nvGraphicFramePr>
        <p:xfrm>
          <a:off x="308810" y="5137968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71F3866-1E0D-B642-ABD6-57B0F535F3FD}"/>
              </a:ext>
            </a:extLst>
          </p:cNvPr>
          <p:cNvSpPr/>
          <p:nvPr/>
        </p:nvSpPr>
        <p:spPr>
          <a:xfrm>
            <a:off x="308810" y="5595168"/>
            <a:ext cx="841421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5965B7-8808-A440-AAC5-172C817CA702}"/>
              </a:ext>
            </a:extLst>
          </p:cNvPr>
          <p:cNvSpPr/>
          <p:nvPr/>
        </p:nvSpPr>
        <p:spPr>
          <a:xfrm>
            <a:off x="8723026" y="5595168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62DE319-0D28-4C06-B596-CD9085727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Allocation and Coalescing Etude 3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349F08E-8119-3200-41AF-35922D438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249981"/>
              </p:ext>
            </p:extLst>
          </p:nvPr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D2D59106-91DE-C724-1B07-51F08B023807}"/>
              </a:ext>
            </a:extLst>
          </p:cNvPr>
          <p:cNvSpPr/>
          <p:nvPr/>
        </p:nvSpPr>
        <p:spPr>
          <a:xfrm>
            <a:off x="308810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49D51D-15F7-1C3A-A5F8-4639AF46A154}"/>
              </a:ext>
            </a:extLst>
          </p:cNvPr>
          <p:cNvSpPr/>
          <p:nvPr/>
        </p:nvSpPr>
        <p:spPr>
          <a:xfrm>
            <a:off x="8723026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34CF92-69A7-22AE-E115-75C4AAD042CF}"/>
              </a:ext>
            </a:extLst>
          </p:cNvPr>
          <p:cNvSpPr/>
          <p:nvPr/>
        </p:nvSpPr>
        <p:spPr>
          <a:xfrm>
            <a:off x="3468974" y="3352800"/>
            <a:ext cx="521782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4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73D21-823E-4589-AB48-D19948FA2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BAE872-0F2A-3BD3-5066-63F44CFA6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explicit</a:t>
            </a:r>
            <a:r>
              <a:rPr lang="en-US" dirty="0">
                <a:latin typeface="Source Sans 3" panose="020B0303030403020204" pitchFamily="34" charset="0"/>
              </a:rPr>
              <a:t> free list allocator with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first-fit</a:t>
            </a:r>
            <a:r>
              <a:rPr lang="en-US" dirty="0">
                <a:latin typeface="Source Sans 3" panose="020B0303030403020204" pitchFamily="34" charset="0"/>
              </a:rPr>
              <a:t> approach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coalesce on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b="1" dirty="0">
                <a:latin typeface="Source Sans 3" panose="020B0303030403020204" pitchFamily="34" charset="0"/>
              </a:rPr>
              <a:t> +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in-place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1E14EC9-8BEF-2B43-7E9C-930BD704AD5C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137968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6506B980-D9D1-3099-1EF1-C23F3A31BD9D}"/>
              </a:ext>
            </a:extLst>
          </p:cNvPr>
          <p:cNvSpPr/>
          <p:nvPr/>
        </p:nvSpPr>
        <p:spPr>
          <a:xfrm>
            <a:off x="308810" y="5595168"/>
            <a:ext cx="841421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AE8353-D866-9A1B-4715-083F24383234}"/>
              </a:ext>
            </a:extLst>
          </p:cNvPr>
          <p:cNvSpPr/>
          <p:nvPr/>
        </p:nvSpPr>
        <p:spPr>
          <a:xfrm>
            <a:off x="8723026" y="5595168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DFCAF5E-8635-1B41-7DD2-91E5E0489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Explicit Allocation and Coalescing Etude 4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CF5BD8A-3C27-928F-54EF-3C15C9A0FCC0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3781A5EE-6C7E-4ECE-642F-D92AA9EB35CE}"/>
              </a:ext>
            </a:extLst>
          </p:cNvPr>
          <p:cNvSpPr/>
          <p:nvPr/>
        </p:nvSpPr>
        <p:spPr>
          <a:xfrm>
            <a:off x="308810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291AC5-B3B4-75E9-8A27-CC82CDCCD264}"/>
              </a:ext>
            </a:extLst>
          </p:cNvPr>
          <p:cNvSpPr/>
          <p:nvPr/>
        </p:nvSpPr>
        <p:spPr>
          <a:xfrm>
            <a:off x="8723026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FDEC89-D557-D1BF-03F7-E9694CE15338}"/>
              </a:ext>
            </a:extLst>
          </p:cNvPr>
          <p:cNvSpPr/>
          <p:nvPr/>
        </p:nvSpPr>
        <p:spPr>
          <a:xfrm>
            <a:off x="3468974" y="3352800"/>
            <a:ext cx="521782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00943B-A6AA-5618-7C00-4A4E249A6D61}"/>
              </a:ext>
            </a:extLst>
          </p:cNvPr>
          <p:cNvSpPr txBox="1"/>
          <p:nvPr/>
        </p:nvSpPr>
        <p:spPr>
          <a:xfrm>
            <a:off x="6170326" y="4387032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  <a:cs typeface="Courier New" panose="02070309020205020404" pitchFamily="49" charset="0"/>
              </a:rPr>
              <a:t>For our explicit allocator,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we can’t have a payload with less than 16 bytes</a:t>
            </a:r>
            <a:r>
              <a:rPr lang="en-US" sz="1600" dirty="0">
                <a:latin typeface="Source Sans 3" panose="020B0303030403020204" pitchFamily="34" charset="0"/>
                <a:cs typeface="Courier New" panose="02070309020205020404" pitchFamily="49" charset="0"/>
              </a:rPr>
              <a:t>. The only sensible option for the remaining eight bytes is to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add it in as padding</a:t>
            </a:r>
            <a:r>
              <a:rPr lang="en-US" sz="16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32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98E9-1795-F947-BB07-68867095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Final Assignment: Explicit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DF6CE-A687-E541-87FE-BC87443A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Must have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headers that track block information as with implicit (size, status in-use or free). You can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copy your implicit version</a:t>
            </a:r>
            <a:r>
              <a:rPr lang="en-US" dirty="0">
                <a:latin typeface="Source Sans 3" panose="020B0303030403020204" pitchFamily="34" charset="0"/>
              </a:rPr>
              <a:t> to get started.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Must have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an explicit free list managed as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doubly-linked list</a:t>
            </a:r>
            <a:r>
              <a:rPr lang="en-US" dirty="0">
                <a:latin typeface="Source Sans 3" panose="020B0303030403020204" pitchFamily="34" charset="0"/>
              </a:rPr>
              <a:t>, using the first 16 bytes of each free block’s payload for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next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prev</a:t>
            </a:r>
            <a:r>
              <a:rPr lang="en-US" dirty="0">
                <a:latin typeface="Source Sans 3" panose="020B0303030403020204" pitchFamily="34" charset="0"/>
              </a:rPr>
              <a:t> pointers.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Must have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dirty="0">
                <a:latin typeface="Source Sans 3" panose="020B0303030403020204" pitchFamily="34" charset="0"/>
              </a:rPr>
              <a:t> implementation that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searches the explicit list</a:t>
            </a:r>
            <a:r>
              <a:rPr lang="en-US" dirty="0">
                <a:latin typeface="Source Sans 3" panose="020B0303030403020204" pitchFamily="34" charset="0"/>
              </a:rPr>
              <a:t> of free blocks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ignores blocks marked as in use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must right-coalesce </a:t>
            </a:r>
            <a:r>
              <a:rPr lang="en-US" dirty="0">
                <a:latin typeface="Source Sans 3" panose="020B0303030403020204" pitchFamily="34" charset="0"/>
              </a:rPr>
              <a:t>its neighbor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whenever possible</a:t>
            </a:r>
            <a:r>
              <a:rPr lang="en-US" dirty="0">
                <a:latin typeface="Source Sans 3" panose="020B0303030403020204" pitchFamily="34" charset="0"/>
              </a:rPr>
              <a:t>. You may, though you’re not required to, right-coalesce more than one if you’d like.</a:t>
            </a:r>
          </a:p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Must support</a:t>
            </a:r>
            <a:r>
              <a:rPr lang="en-US" dirty="0">
                <a:latin typeface="Source Sans 3" panose="020B0303030403020204" pitchFamily="34" charset="0"/>
              </a:rPr>
              <a:t> in-place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whenever possible</a:t>
            </a:r>
            <a:r>
              <a:rPr lang="en-US" dirty="0">
                <a:latin typeface="Source Sans 3" panose="020B0303030403020204" pitchFamily="34" charset="0"/>
              </a:rPr>
              <a:t>. When in-place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is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not possible</a:t>
            </a:r>
            <a:r>
              <a:rPr lang="en-US" dirty="0">
                <a:latin typeface="Source Sans 3" panose="020B0303030403020204" pitchFamily="34" charset="0"/>
              </a:rPr>
              <a:t>, you should still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absorb all adjacent free blocks</a:t>
            </a:r>
            <a:r>
              <a:rPr lang="en-US" dirty="0">
                <a:latin typeface="Source Sans 3" panose="020B0303030403020204" pitchFamily="34" charset="0"/>
              </a:rPr>
              <a:t> until you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exhaustively absorb all of them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b="1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62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18393</TotalTime>
  <Words>1195</Words>
  <Application>Microsoft Macintosh PowerPoint</Application>
  <PresentationFormat>Widescreen</PresentationFormat>
  <Paragraphs>355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23 Managing The Heap, Take III</vt:lpstr>
      <vt:lpstr>Explicit Allocation and Coalescing Etude 1</vt:lpstr>
      <vt:lpstr>Heap Allocator Goals Revisited</vt:lpstr>
      <vt:lpstr>Explicit Allocators and In-Place realloc</vt:lpstr>
      <vt:lpstr>Explicit Allocators and In-Place realloc</vt:lpstr>
      <vt:lpstr>Explicit Allocators and In-Place realloc</vt:lpstr>
      <vt:lpstr>Explicit Allocators and In-Place realloc</vt:lpstr>
      <vt:lpstr>Explicit Allocators and In-Place realloc</vt:lpstr>
      <vt:lpstr>Explicit Allocation and Coalescing Etude 2</vt:lpstr>
      <vt:lpstr>Explicit Allocation and Coalescing Etude 3</vt:lpstr>
      <vt:lpstr>Explicit Allocation and Coalescing Etude 4</vt:lpstr>
      <vt:lpstr>Final Assignment: Explicit Allocator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1888</cp:revision>
  <cp:lastPrinted>2025-03-03T04:09:49Z</cp:lastPrinted>
  <dcterms:created xsi:type="dcterms:W3CDTF">2008-06-28T20:57:21Z</dcterms:created>
  <dcterms:modified xsi:type="dcterms:W3CDTF">2026-03-02T16:54:13Z</dcterms:modified>
</cp:coreProperties>
</file>