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1062" r:id="rId3"/>
    <p:sldId id="1064" r:id="rId4"/>
    <p:sldId id="1065" r:id="rId5"/>
    <p:sldId id="1134" r:id="rId6"/>
    <p:sldId id="1066" r:id="rId7"/>
    <p:sldId id="1068" r:id="rId8"/>
    <p:sldId id="1070" r:id="rId9"/>
    <p:sldId id="1071" r:id="rId10"/>
    <p:sldId id="1133" r:id="rId11"/>
    <p:sldId id="1083" r:id="rId12"/>
    <p:sldId id="1118" r:id="rId13"/>
    <p:sldId id="1117" r:id="rId14"/>
    <p:sldId id="1089" r:id="rId15"/>
    <p:sldId id="1073" r:id="rId16"/>
    <p:sldId id="1094" r:id="rId17"/>
    <p:sldId id="1096" r:id="rId18"/>
    <p:sldId id="1130" r:id="rId19"/>
    <p:sldId id="1099" r:id="rId20"/>
    <p:sldId id="1135" r:id="rId21"/>
    <p:sldId id="1116" r:id="rId2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>
            <p14:sldId id="1062"/>
            <p14:sldId id="1064"/>
            <p14:sldId id="1065"/>
            <p14:sldId id="1134"/>
            <p14:sldId id="1066"/>
            <p14:sldId id="1068"/>
            <p14:sldId id="1070"/>
            <p14:sldId id="1071"/>
            <p14:sldId id="1133"/>
            <p14:sldId id="1083"/>
            <p14:sldId id="1118"/>
            <p14:sldId id="1117"/>
            <p14:sldId id="1089"/>
            <p14:sldId id="1073"/>
            <p14:sldId id="1094"/>
            <p14:sldId id="1096"/>
            <p14:sldId id="1130"/>
            <p14:sldId id="1099"/>
            <p14:sldId id="1135"/>
            <p14:sldId id="1116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9300"/>
    <a:srgbClr val="D62ED6"/>
    <a:srgbClr val="008000"/>
    <a:srgbClr val="4472C4"/>
    <a:srgbClr val="F8F8F8"/>
    <a:srgbClr val="D27BD6"/>
    <a:srgbClr val="942092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6849" autoAdjust="0"/>
  </p:normalViewPr>
  <p:slideViewPr>
    <p:cSldViewPr>
      <p:cViewPr varScale="1">
        <p:scale>
          <a:sx n="76" d="100"/>
          <a:sy n="76" d="100"/>
        </p:scale>
        <p:origin x="200" y="8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087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87541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478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6722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22597-A46B-DD15-9D5F-363D5E23F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DD0B86-ED06-61EA-504C-C21F9B56A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F04CB-8A2C-38FA-3D46-0CCFD2131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0D72-58C3-8D1C-42A2-5F5154ECB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97817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378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cc.gnu.org/onlinedocs/gcc/Optimize-Option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24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Optimization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Reading: B&amp;O 5</a:t>
            </a:r>
            <a:endParaRPr lang="en-US" sz="24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366D-A4A6-1B46-BA88-AD6CBE62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Code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B36C-E5D1-2147-B1CD-D6D4C2E17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Optimization is the task of making your program more efficient in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space</a:t>
            </a:r>
            <a:r>
              <a:rPr lang="en-US" dirty="0">
                <a:latin typeface="Source Sans 3" panose="020B0303030403020204" pitchFamily="34" charset="0"/>
              </a:rPr>
              <a:t> and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time</a:t>
            </a:r>
            <a:r>
              <a:rPr lang="en-US" dirty="0">
                <a:latin typeface="Source Sans 3" panose="020B0303030403020204" pitchFamily="34" charset="0"/>
              </a:rPr>
              <a:t>. You’ve studied Big-O notation in prerequisite courses, so you know something about efficiency already.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Targeted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intentional</a:t>
            </a:r>
            <a:r>
              <a:rPr lang="en-US" sz="2400" dirty="0">
                <a:latin typeface="Source Sans 3" panose="020B0303030403020204" pitchFamily="34" charset="0"/>
              </a:rPr>
              <a:t> optimizations designed to address true bottlenecks can result in huge speed and memory gains. 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14605" lvl="1" indent="0" algn="ctr">
              <a:buNone/>
            </a:pPr>
            <a:r>
              <a:rPr lang="en-US" sz="2800" dirty="0">
                <a:latin typeface="Source Sans 3" panose="020B0303030403020204" pitchFamily="34" charset="0"/>
              </a:rPr>
              <a:t>Most optimization decisions can be summarized this way. </a:t>
            </a:r>
          </a:p>
          <a:p>
            <a:pPr marL="14605" lvl="1" indent="0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471805" lvl="1" indent="-457200"/>
            <a:r>
              <a:rPr lang="en-US" dirty="0">
                <a:latin typeface="Source Sans 3" panose="020B0303030403020204" pitchFamily="34" charset="0"/>
              </a:rPr>
              <a:t>If you’re doing something infrequently on small inputs, do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whatever is simplest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471805" lvl="1" indent="-457200"/>
            <a:r>
              <a:rPr lang="en-US" dirty="0">
                <a:latin typeface="Source Sans 3" panose="020B0303030403020204" pitchFamily="34" charset="0"/>
              </a:rPr>
              <a:t>If you’re doing something often or on big inputs, keep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primary algorithm’s asymptotic cost reasonably low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471805" lvl="1" indent="-457200"/>
            <a:r>
              <a:rPr lang="en-US" dirty="0">
                <a:latin typeface="Source Sans 3" panose="020B0303030403020204" pitchFamily="34" charset="0"/>
              </a:rPr>
              <a:t>Let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work its magic.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Brute-force micro-optimization </a:t>
            </a:r>
            <a:b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should be a last resort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457200" lvl="1" indent="0">
              <a:buClr>
                <a:schemeClr val="tx1"/>
              </a:buClr>
              <a:buNone/>
            </a:pPr>
            <a:endParaRPr lang="en-US" i="1" dirty="0">
              <a:latin typeface="Source Sans 3" panose="020B0303030403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E8B5B-BF2F-25BF-AC1C-BB565F1CD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5431969"/>
            <a:ext cx="1295400" cy="123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2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Code Optimization and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15000"/>
          </a:xfrm>
        </p:spPr>
        <p:txBody>
          <a:bodyPr/>
          <a:lstStyle/>
          <a:p>
            <a:pPr marL="357505" lvl="1"/>
            <a:r>
              <a:rPr lang="en-US" dirty="0">
                <a:latin typeface="Source Sans 3" panose="020B0303030403020204" pitchFamily="34" charset="0"/>
              </a:rPr>
              <a:t>Today, we’ll be comparing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two levels of optimization</a:t>
            </a:r>
            <a:r>
              <a:rPr lang="en-US" dirty="0">
                <a:latin typeface="Source Sans 3" panose="020B0303030403020204" pitchFamily="34" charset="0"/>
              </a:rPr>
              <a:t> in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compiler:</a:t>
            </a:r>
          </a:p>
          <a:p>
            <a:pPr marL="638493" lvl="2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–O0  // mostly a literal translation of C</a:t>
            </a:r>
          </a:p>
          <a:p>
            <a:pPr marL="638493" lvl="2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–O2  // enables almost all reasonable optimizations </a:t>
            </a:r>
          </a:p>
          <a:p>
            <a:pPr marL="638493" lvl="2"/>
            <a:r>
              <a:rPr lang="en-US" dirty="0">
                <a:latin typeface="Source Sans 3" panose="020B0303030403020204" pitchFamily="34" charset="0"/>
              </a:rPr>
              <a:t>(we also use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–Og</a:t>
            </a:r>
            <a:r>
              <a:rPr lang="en-US" dirty="0">
                <a:latin typeface="Source Sans 3" panose="020B0303030403020204" pitchFamily="34" charset="0"/>
              </a:rPr>
              <a:t>, which is like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–O0</a:t>
            </a:r>
            <a:r>
              <a:rPr lang="en-US" dirty="0">
                <a:latin typeface="Source Sans 3" panose="020B0303030403020204" pitchFamily="34" charset="0"/>
              </a:rPr>
              <a:t>, but it’s more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-friendly)</a:t>
            </a:r>
          </a:p>
          <a:p>
            <a:pPr marL="586105" lvl="2" indent="0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357505" lvl="1"/>
            <a:r>
              <a:rPr lang="en-US" dirty="0">
                <a:latin typeface="Source Sans 3" panose="020B0303030403020204" pitchFamily="34" charset="0"/>
              </a:rPr>
              <a:t>There are other custom and more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aggressive</a:t>
            </a:r>
            <a:r>
              <a:rPr lang="en-US" dirty="0">
                <a:latin typeface="Source Sans 3" panose="020B0303030403020204" pitchFamily="34" charset="0"/>
              </a:rPr>
              <a:t> levels of optimization, e.g.:</a:t>
            </a:r>
          </a:p>
          <a:p>
            <a:pPr marL="638493" lvl="2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-O3     // more aggressive than -O2, trade size for speed</a:t>
            </a:r>
          </a:p>
          <a:p>
            <a:pPr marL="638493" lvl="2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Os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// optimize for code size</a:t>
            </a:r>
          </a:p>
          <a:p>
            <a:pPr marL="638493" lvl="2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Ofast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// disregard standards compliance (!!)</a:t>
            </a:r>
          </a:p>
          <a:p>
            <a:pPr marL="409893" lvl="2" indent="0">
              <a:buNone/>
            </a:pP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357505" lvl="1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optimizations target one or both of: </a:t>
            </a:r>
          </a:p>
          <a:p>
            <a:pPr marL="814705" lvl="2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static instruction count</a:t>
            </a:r>
            <a:r>
              <a:rPr lang="en-US" dirty="0">
                <a:latin typeface="Source Sans 3" panose="020B0303030403020204" pitchFamily="34" charset="0"/>
              </a:rPr>
              <a:t>, which is the literal number of instructions (targeted by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Os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  <a:p>
            <a:pPr marL="814705" lvl="2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dynamic instruction count</a:t>
            </a:r>
            <a:r>
              <a:rPr lang="en-US" dirty="0">
                <a:latin typeface="Source Sans 3" panose="020B0303030403020204" pitchFamily="34" charset="0"/>
              </a:rPr>
              <a:t>, which correlates with cycle count and execution time</a:t>
            </a:r>
          </a:p>
          <a:p>
            <a:pPr marL="814705" lvl="2"/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357505" lvl="1"/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An exhaustive list of optimization-driven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flags is 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  <a:hlinkClick r:id="rId2"/>
              </a:rPr>
              <a:t>right here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.</a:t>
            </a: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0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875A-0A5F-154A-8B30-ADBFC63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Matrix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CCC4-8EA5-D64B-A391-F5E594CA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-44132">
              <a:buNone/>
            </a:pP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Here’s your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standard matrix multiply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, a triply-nested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for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loop:</a:t>
            </a:r>
          </a:p>
          <a:p>
            <a:pPr marL="413068" lvl="2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6C5B5F-901A-1E4D-998A-BE4B5E3B6640}"/>
              </a:ext>
            </a:extLst>
          </p:cNvPr>
          <p:cNvSpPr/>
          <p:nvPr/>
        </p:nvSpPr>
        <p:spPr bwMode="auto">
          <a:xfrm>
            <a:off x="152400" y="5429070"/>
            <a:ext cx="5638800" cy="12003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	// -O0 (no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optimization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1.32M 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50^2: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10.61M 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18.09M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F466A-12C9-4446-BF51-D6F4FEB06BF2}"/>
              </a:ext>
            </a:extLst>
          </p:cNvPr>
          <p:cNvSpPr/>
          <p:nvPr/>
        </p:nvSpPr>
        <p:spPr bwMode="auto">
          <a:xfrm>
            <a:off x="5867400" y="5429070"/>
            <a:ext cx="6096000" cy="12003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mult_opt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// -O2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optimization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0.19M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50^2: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2.04M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13.92M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E98B9-44F8-8D16-AEC5-ED2DDA7B6E87}"/>
              </a:ext>
            </a:extLst>
          </p:cNvPr>
          <p:cNvSpPr txBox="1"/>
          <p:nvPr/>
        </p:nvSpPr>
        <p:spPr>
          <a:xfrm>
            <a:off x="1058710" y="2066526"/>
            <a:ext cx="10074579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void mm(double a[][DIM], double b[][DIM], double c[][DIM], size_t n) {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 {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for (size_t j = 0; j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j++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 {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for (size_t k = 0; k &lt; n; k++) {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   c[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][j] += a[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][k] * b[k][j];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}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}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}</a:t>
            </a:r>
          </a:p>
          <a:p>
            <a:pPr marL="120650" lvl="3" algn="l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09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69BB3-33EE-1C37-46F6-68E3C1561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ADC72-0615-7873-AB75-C7088B505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callgrind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8772F-6DD5-7179-F981-877030ACA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callgrind</a:t>
            </a:r>
            <a:r>
              <a:rPr lang="en-US" dirty="0">
                <a:latin typeface="Source Sans 3" panose="020B0303030403020204" pitchFamily="34" charset="0"/>
              </a:rPr>
              <a:t> is another tool in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valgrind</a:t>
            </a:r>
            <a:r>
              <a:rPr lang="en-US" dirty="0">
                <a:latin typeface="Source Sans 3" panose="020B0303030403020204" pitchFamily="34" charset="0"/>
              </a:rPr>
              <a:t> suite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callgrind</a:t>
            </a:r>
            <a:r>
              <a:rPr lang="en-US" dirty="0">
                <a:latin typeface="Source Sans 3" panose="020B0303030403020204" pitchFamily="34" charset="0"/>
              </a:rPr>
              <a:t> is a </a:t>
            </a:r>
            <a:r>
              <a:rPr lang="en-US" b="1" dirty="0">
                <a:latin typeface="Source Sans 3" panose="020B0303030403020204" pitchFamily="34" charset="0"/>
              </a:rPr>
              <a:t>profiler</a:t>
            </a:r>
            <a:r>
              <a:rPr lang="en-US" dirty="0">
                <a:latin typeface="Source Sans 3" panose="020B0303030403020204" pitchFamily="34" charset="0"/>
              </a:rPr>
              <a:t> that measures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instruction counts</a:t>
            </a:r>
            <a:r>
              <a:rPr lang="en-US" dirty="0">
                <a:latin typeface="Source Sans 3" panose="020B0303030403020204" pitchFamily="34" charset="0"/>
              </a:rPr>
              <a:t>, which is one obvious way to measure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efficiency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It’s often used to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measure the number of instructions executed in each program run and decide where they came from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Typical workflow:</a:t>
            </a:r>
          </a:p>
          <a:p>
            <a:pPr marL="0" indent="0"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valgrind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--tool=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callgrind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[--toggle-collect=&lt;name&gt;] &lt;command&gt; 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callgrind_annotate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--auto=yes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callgrind.out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.&lt;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pid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58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Sans 3" panose="020B0303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br>
              <a:rPr lang="en-US" dirty="0"/>
            </a:br>
            <a:br>
              <a:rPr lang="en-US" dirty="0"/>
            </a:br>
            <a:r>
              <a:rPr lang="en-US" dirty="0"/>
              <a:t>Constant Folding</a:t>
            </a:r>
          </a:p>
          <a:p>
            <a:pPr marL="0" indent="0" algn="ctr">
              <a:buNone/>
            </a:pPr>
            <a:r>
              <a:rPr lang="en-US" dirty="0"/>
              <a:t>Common Sub-expression Elimination</a:t>
            </a:r>
          </a:p>
          <a:p>
            <a:pPr marL="0" indent="0" algn="ctr">
              <a:buNone/>
            </a:pPr>
            <a:r>
              <a:rPr lang="en-US" dirty="0"/>
              <a:t>Dead Code</a:t>
            </a:r>
          </a:p>
          <a:p>
            <a:pPr marL="0" indent="0" algn="ctr">
              <a:buNone/>
            </a:pPr>
            <a:r>
              <a:rPr lang="en-US" dirty="0"/>
              <a:t>Strength Reduction</a:t>
            </a:r>
          </a:p>
          <a:p>
            <a:pPr marL="0" indent="0" algn="ctr">
              <a:buNone/>
            </a:pPr>
            <a:r>
              <a:rPr lang="en-US" dirty="0"/>
              <a:t>Code Motion</a:t>
            </a:r>
          </a:p>
          <a:p>
            <a:pPr marL="0" indent="0" algn="ctr">
              <a:buNone/>
            </a:pPr>
            <a:r>
              <a:rPr lang="en-US" dirty="0"/>
              <a:t>Tail Recursion</a:t>
            </a:r>
          </a:p>
        </p:txBody>
      </p:sp>
    </p:spTree>
    <p:extLst>
      <p:ext uri="{BB962C8B-B14F-4D97-AF65-F5344CB8AC3E}">
        <p14:creationId xmlns:p14="http://schemas.microsoft.com/office/powerpoint/2010/main" val="389469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Constant folding</a:t>
            </a:r>
            <a:r>
              <a:rPr lang="en-US" dirty="0">
                <a:latin typeface="Source Sans 3" panose="020B0303030403020204" pitchFamily="34" charset="0"/>
              </a:rPr>
              <a:t> pre-calculates constants at compile time whenever possible.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 seconds = 60 * 60 * 24 *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n_days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722804-CFF3-0CD5-1D09-0F49C5918671}"/>
              </a:ext>
            </a:extLst>
          </p:cNvPr>
          <p:cNvSpPr txBox="1">
            <a:spLocks/>
          </p:cNvSpPr>
          <p:nvPr/>
        </p:nvSpPr>
        <p:spPr bwMode="auto">
          <a:xfrm>
            <a:off x="162697" y="3733800"/>
            <a:ext cx="11811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 fold(int param) {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char </a:t>
            </a:r>
            <a:r>
              <a:rPr lang="en-US" sz="20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arr</a:t>
            </a:r>
            <a:r>
              <a:rPr lang="en-US" sz="2000" b="1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[5];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D62ED6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 a = 0x107;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FF93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 b = a * </a:t>
            </a:r>
            <a:r>
              <a:rPr lang="en-US" sz="2000" b="1" dirty="0" err="1">
                <a:solidFill>
                  <a:srgbClr val="FF93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sizeof</a:t>
            </a:r>
            <a:r>
              <a:rPr lang="en-US" sz="2000" b="1" dirty="0">
                <a:solidFill>
                  <a:srgbClr val="FF93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solidFill>
                  <a:srgbClr val="FF93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arr</a:t>
            </a:r>
            <a:r>
              <a:rPr lang="en-US" sz="2000" b="1" dirty="0">
                <a:solidFill>
                  <a:srgbClr val="FF93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 c = sqrt(2.0);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return a * param + (a + 0x15 / c +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strlen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("Hello") * b - 0x37) / 4;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7526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Constant Folding: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324100" y="1219200"/>
            <a:ext cx="7543800" cy="54834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00000000000011b9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11b9:	55                   	push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11ba:	48 89 e5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11bd:	41 54                	push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11bf:	53                   	push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11c0:	48 83 </a:t>
            </a:r>
            <a:r>
              <a:rPr lang="en-US" sz="9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30          	sub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11c4:	89 7d cc             	mov    %edi,-0x34(%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11c7:	c7 45 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07 01 00 00 	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$0x107,-0x14(%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11ce:	8b 45 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11d1:	48 98                	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cltq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11d3:	89 c2                	mov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11d5:	89 d0                	mov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11d7:	c1 e0 02             	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shl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$0x2,%eax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11da:	01 d0                	add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11dc:	89 45 e8             	mov    %eax,-0x18(%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11df:	48 8b 05 2a 0e 00 00 	mov    0xe2a(%rip),%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2010 &lt;_IO_stdin_used+0x10&gt;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11e6:	66 48 0f 6e c0       	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%rax,%xmm0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11eb:	e8 b0 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10a0 &lt;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sqrt@plt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11f0:	f2 0f 2c c0          	cvttsd2si %xmm0,%eax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11f4:	89 45 e4             	mov    %eax,-0x1c(%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11f7:	8b 45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11fa:	0f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45 cc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-0x34(%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11fe:	41 89 c4             	mov    %eax,%r12d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1201:	b8 15 00 00 00       	mov    $0x15,%eax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1206:	99      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cltd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1207:	f7 7d e4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idivl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-0x1c(%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120a:	89 c2   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120c:	8b 45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120f:	01 d0                	add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1211:	48 63 d8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movslq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1214:	48 8d 05 ed 0d 00 00 	lea    0xded(%rip),%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2008 &lt;_IO_stdin_used+0x8&gt;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121b:	48 89 c7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121e:	e8 1d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1040 &lt;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strlen@plt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1223:	8b 55 e8             	mov    -0x18(%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1226:	48 63 d2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movslq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1229:	48 0f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c2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122d:	48 01 d8             	add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1230:	48 83 e8 37          	sub    $0x37,%rax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1234:	48 c1 e8 02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shr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$0x2,%rax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1238:	44 01 e0             	add    %r12d,%eax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123b:	48 83 c4 30          	add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123f:	5b                   	pop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1240:	41 5c                	pop 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1242:	5d                   	pop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1243:	c3                   	ret</a:t>
            </a:r>
          </a:p>
        </p:txBody>
      </p:sp>
    </p:spTree>
    <p:extLst>
      <p:ext uri="{BB962C8B-B14F-4D97-AF65-F5344CB8AC3E}">
        <p14:creationId xmlns:p14="http://schemas.microsoft.com/office/powerpoint/2010/main" val="368148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Constant Folding: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895600" y="1447800"/>
            <a:ext cx="6858000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00000000000011b0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11b0:   69 c7 07 01 00 00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$0x107,%edi,%eax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11b6:   05 a5 06 00 00          add    $0x6a5,%eax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11bb:   c3               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3F542-1D3E-154B-BDBE-3525D74B4BA9}"/>
              </a:ext>
            </a:extLst>
          </p:cNvPr>
          <p:cNvSpPr txBox="1"/>
          <p:nvPr/>
        </p:nvSpPr>
        <p:spPr>
          <a:xfrm>
            <a:off x="152400" y="5715000"/>
            <a:ext cx="1158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is the consequence of this for you as a programmer? What should you do differently knowing that compilers can do this for you?</a:t>
            </a:r>
          </a:p>
        </p:txBody>
      </p:sp>
    </p:spTree>
    <p:extLst>
      <p:ext uri="{BB962C8B-B14F-4D97-AF65-F5344CB8AC3E}">
        <p14:creationId xmlns:p14="http://schemas.microsoft.com/office/powerpoint/2010/main" val="153453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4F961-AD85-6643-CFA4-7EA5589B8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3952-43B4-FEDA-4F38-02DF16507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Constant Folding: Less Contrived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CC16-192B-7003-6420-4EE80825A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295400"/>
            <a:ext cx="8305800" cy="1524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unsigned 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cf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(unsigned long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val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unsigned long ones = ~0U / UCHAR_MAX;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unsigned long highs = ones &lt;&lt; (CHAR_BIT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return 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val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- ones) &amp; highs;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9598F8-F5DE-3A0F-8E27-02BE512BC946}"/>
              </a:ext>
            </a:extLst>
          </p:cNvPr>
          <p:cNvSpPr txBox="1"/>
          <p:nvPr/>
        </p:nvSpPr>
        <p:spPr>
          <a:xfrm>
            <a:off x="304800" y="2057400"/>
            <a:ext cx="381000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compiled with -O0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push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rsp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%rdi,-0x18(%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$0x1010101,-0x8(%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-0x8(%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shl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$0x7,%rax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%rax,-0x10(%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-0x18(%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edx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-0x8(%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sub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edx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mov -0x10(%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and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edx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pop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rbp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34797D-EFCC-1AC8-0905-AB4C4B0D347E}"/>
              </a:ext>
            </a:extLst>
          </p:cNvPr>
          <p:cNvSpPr txBox="1"/>
          <p:nvPr/>
        </p:nvSpPr>
        <p:spPr>
          <a:xfrm>
            <a:off x="4876800" y="4962435"/>
            <a:ext cx="55626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compiled with –O2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lea -0x1010101(%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and $0x80808080,%eax</a:t>
            </a: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8DB0C-17DF-5108-CDEC-5B63274A81A9}"/>
              </a:ext>
            </a:extLst>
          </p:cNvPr>
          <p:cNvSpPr txBox="1"/>
          <p:nvPr/>
        </p:nvSpPr>
        <p:spPr>
          <a:xfrm>
            <a:off x="4876800" y="3657600"/>
            <a:ext cx="58528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Source Sans 3" panose="020B0303030403020204" pitchFamily="34" charset="0"/>
              </a:rPr>
              <a:t>The compiler doesn't need to emit assembly</a:t>
            </a:r>
          </a:p>
          <a:p>
            <a:pPr algn="l"/>
            <a:r>
              <a:rPr lang="en-US" sz="2400" dirty="0">
                <a:latin typeface="Source Sans 3" panose="020B0303030403020204" pitchFamily="34" charset="0"/>
              </a:rPr>
              <a:t>for work that can be managed at CT. Here, it 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>
                <a:latin typeface="Source Sans 3" panose="020B0303030403020204" pitchFamily="34" charset="0"/>
              </a:rPr>
              <a:t>folds</a:t>
            </a:r>
            <a:r>
              <a:rPr lang="en-US" sz="2400" dirty="0">
                <a:latin typeface="Source Sans 3" panose="020B0303030403020204" pitchFamily="34" charset="0"/>
              </a:rPr>
              <a:t> all constants into two instructions.</a:t>
            </a:r>
          </a:p>
        </p:txBody>
      </p:sp>
    </p:spTree>
    <p:extLst>
      <p:ext uri="{BB962C8B-B14F-4D97-AF65-F5344CB8AC3E}">
        <p14:creationId xmlns:p14="http://schemas.microsoft.com/office/powerpoint/2010/main" val="18522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Common sub-expression elimination </a:t>
            </a:r>
            <a:r>
              <a:rPr lang="en-US" dirty="0">
                <a:latin typeface="Source Sans 3" panose="020B0303030403020204" pitchFamily="34" charset="0"/>
              </a:rPr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sz="2000" b="1" dirty="0"/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 +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// =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2 * a * a + param1 * a * a</a:t>
            </a:r>
            <a:endParaRPr lang="pt-BR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00000000000011b0 &lt;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subexp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&gt;:  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param1 in %</a:t>
            </a:r>
            <a:r>
              <a:rPr lang="en-US" sz="2000" dirty="0" err="1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edi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 param2 in %</a:t>
            </a:r>
            <a:r>
              <a:rPr lang="en-US" sz="2000" dirty="0" err="1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esi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11b0:	lea    0x107(%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rsi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%</a:t>
            </a:r>
            <a:r>
              <a:rPr lang="en-US" sz="2000" dirty="0" err="1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stores a</a:t>
            </a: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11b6: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imul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edi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 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param1 * a</a:t>
            </a: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11b9:	lea    (%rdi,%rax,2),%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esi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2 * a + param1 * a</a:t>
            </a: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11bc: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imul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esi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eax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 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a * (2 * a + param1 * a)</a:t>
            </a:r>
          </a:p>
          <a:p>
            <a:pPr marL="0" lvl="1" indent="-158433"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11bf: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retq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592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Dead Code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248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Dead code elimination </a:t>
            </a:r>
            <a:r>
              <a:rPr lang="en-US" dirty="0">
                <a:latin typeface="Source Sans 3" panose="020B0303030403020204" pitchFamily="34" charset="0"/>
              </a:rPr>
              <a:t>removes code that doesn’t serve a purpose.</a:t>
            </a:r>
          </a:p>
          <a:p>
            <a:pPr marL="1836738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if (param1 &lt; param2 &amp;&amp; param1 &gt; param2) {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printf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</a:t>
            </a:r>
            <a:r>
              <a:rPr lang="en-US" sz="18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"This test can never be true!\n"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);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  <a:p>
            <a:pPr marL="1836738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for (size_t </a:t>
            </a:r>
            <a:r>
              <a:rPr lang="en-US" sz="1800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en-US" sz="1800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 1000; </a:t>
            </a:r>
            <a:r>
              <a:rPr lang="en-US" sz="1800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++); </a:t>
            </a:r>
            <a:r>
              <a:rPr lang="en-US" sz="1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Empty for loop</a:t>
            </a:r>
            <a:endParaRPr lang="en-US" sz="1800" dirty="0">
              <a:solidFill>
                <a:srgbClr val="FF000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1836738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If/else that does the same operation in both cases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if (param1 == param2) {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param1++;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 else {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param1++;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  <a:p>
            <a:pPr marL="1836738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// If/else that more obliquely does the same thing in both cases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if (param1 == 0) {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return 0;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 else {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return param1;</a:t>
            </a:r>
          </a:p>
          <a:p>
            <a:pPr marL="1836738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480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Dead Code: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14500" y="1411611"/>
            <a:ext cx="8763000" cy="548345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00000000000011a9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11a9:	55                   	push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11aa:	48 89 e5             	mov 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11ad:	48 83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20          	sub    $0x20,%rsp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11b1:	89 7d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%edi,-0x14(%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11b4:	89 75 e8             	mov    %esi,-0x18(%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11b7: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11ba: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11bd:	7d 1c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jge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 &lt;dead_code+0x32&gt;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11bf: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11c2: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11c5:	7e 14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 &lt;dead_code+0x32&gt;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11c7:	48 8d 05 36 0e 00 00 	lea    0xe36(%rip),%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11ce:	48 89 c7             	mov 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11d1: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11d6:	e8 65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1040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11db:	c7 45 fc 00 00 00 00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$0x0,-0x4(%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11e2: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11e8 &lt;dead_code+0x3f&gt;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11e4:	83 45 fc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11e8:	81 7d fc e7 03 00 00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$0x3e7,-0x4(%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11ef:	7e f3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11e4 &lt;dead_code+0x3b&gt;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11f1: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11f4: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11f7:	75 06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11ff &lt;dead_code+0x56&gt;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11f9:	83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11fd: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1203 &lt;dead_code+0x5a&gt;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11ff:	83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1203:	83 7d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00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$0x0,-0x14(%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1207:	75 07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1210 &lt;dead_code+0x67&gt;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1209: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120e: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03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1213 &lt;dead_code+0x6a&gt;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1210: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1213:	c9                   	leave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1214:	c3                   	ret</a:t>
            </a:r>
            <a:endParaRPr lang="en-US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781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Dead Code: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219200" y="3276601"/>
            <a:ext cx="106680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00000000000011b0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11b0:   8d 47 01                lea    0x1(%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11b3:   c3                 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601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B0BD-E6EE-8242-817B-8E1A826F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Strength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3ED9-3E71-E04D-9572-BCC4151B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495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Strength reduction</a:t>
            </a:r>
            <a:r>
              <a:rPr lang="en-US" dirty="0">
                <a:latin typeface="Source Sans 3" panose="020B0303030403020204" pitchFamily="34" charset="0"/>
              </a:rPr>
              <a:t> changes divide to multiply, multiply to add/shift, and mod to and to avoid more expensive instructions, like multiply and divide.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int a = param2 * 32;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int b = a * 7;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int c = b / 3;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int d = param2 % 2;</a:t>
            </a:r>
          </a:p>
          <a:p>
            <a:pPr marL="0" indent="0">
              <a:spcBef>
                <a:spcPts val="500"/>
              </a:spcBef>
              <a:buNone/>
            </a:pP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urier New" panose="020703090202050204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for (int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&lt;= param2;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		   c += param1[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 + 0x107 *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return c + d;</a:t>
            </a:r>
          </a:p>
        </p:txBody>
      </p:sp>
    </p:spTree>
    <p:extLst>
      <p:ext uri="{BB962C8B-B14F-4D97-AF65-F5344CB8AC3E}">
        <p14:creationId xmlns:p14="http://schemas.microsoft.com/office/powerpoint/2010/main" val="384511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Code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Code motion </a:t>
            </a:r>
            <a:r>
              <a:rPr lang="en-US" dirty="0">
                <a:latin typeface="Source Sans 3" panose="020B0303030403020204" pitchFamily="34" charset="0"/>
              </a:rPr>
              <a:t>moves code outside of a loop if possible.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	for (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;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 {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	   sum +=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arr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[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 + </a:t>
            </a:r>
            <a:r>
              <a:rPr lang="pt-BR" b="1" dirty="0" err="1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foo</a:t>
            </a:r>
            <a:r>
              <a:rPr lang="pt-BR" b="1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* (bar + 3)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; 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	}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Common subexpression elimination deals with expressions that appear multiple times in the code. Here, the expression appears once but is calculated each loop iteration.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1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Tail recursion </a:t>
            </a:r>
            <a:r>
              <a:rPr lang="en-US" dirty="0">
                <a:latin typeface="Source Sans 3" panose="020B0303030403020204" pitchFamily="34" charset="0"/>
              </a:rPr>
              <a:t>is an example of where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can identify recursive patterns that can be more efficiently implemented iteratively.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		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) {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	  	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if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(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&lt;= 1) {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	   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1;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	   }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		  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* 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- 1);</a:t>
            </a:r>
          </a:p>
          <a:p>
            <a:pPr marL="0" lvl="1" indent="-158433">
              <a:buNone/>
            </a:pPr>
            <a:r>
              <a:rPr lang="pt-BR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	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7D921-CD86-36C3-6101-AB3DAD4DD100}"/>
              </a:ext>
            </a:extLst>
          </p:cNvPr>
          <p:cNvSpPr txBox="1"/>
          <p:nvPr/>
        </p:nvSpPr>
        <p:spPr>
          <a:xfrm>
            <a:off x="2804073" y="5545667"/>
            <a:ext cx="6583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What happens with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factorial(MAX_ULONG)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0073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AC5A-3263-8F48-BC7D-0AE6C7779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9372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Factorial: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Og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CCDC-6EF3-A148-8048-C20147E84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239000" cy="3505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401146 &lt;+0&gt;: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401149 &lt;+3&gt;: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0x40115b &lt;factorial+21&gt;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40114b &lt;+5&gt;:	 push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40114c &lt;+6&gt;:	 mov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40114e &lt;+8&gt;:	 lea    -0x1(%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401151 &lt;+11&gt;:	 </a:t>
            </a:r>
            <a:r>
              <a:rPr lang="en-US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0x401146 &lt;factorial&gt;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401156 &lt;+16&gt;: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401159 &lt;+19&gt;:	 pop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40115a &lt;+20&gt;: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40115b &lt;+21&gt;:	 mov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401160 &lt;+26&gt;: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C5653D-E393-C249-A53C-8140B8943EA3}"/>
              </a:ext>
            </a:extLst>
          </p:cNvPr>
          <p:cNvSpPr txBox="1">
            <a:spLocks/>
          </p:cNvSpPr>
          <p:nvPr/>
        </p:nvSpPr>
        <p:spPr bwMode="auto">
          <a:xfrm>
            <a:off x="5410200" y="4038600"/>
            <a:ext cx="6915509" cy="28956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4011e0 &lt;+0&gt;:	mov    $0x1,%eax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4011e5 &lt;+5&gt;: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4011e8 &lt;+8&gt;: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0x4011fd &lt;factorial+29&gt;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4011ea &lt;+10&gt;: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0x0(%rax,%rax,1)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4011f0 &lt;+16&gt;:	mov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4011f2 &lt;+18&gt;:	sub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4011f5 &lt;+21&gt;: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4011f8 &lt;+24&gt;: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4011fb &lt;+27&gt;: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0x4011f0 &lt;factorial+16&gt;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4011fd &lt;+29&gt;: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721B6-6CE7-6140-B15B-B8B13A7A8AF3}"/>
              </a:ext>
            </a:extLst>
          </p:cNvPr>
          <p:cNvSpPr txBox="1"/>
          <p:nvPr/>
        </p:nvSpPr>
        <p:spPr>
          <a:xfrm>
            <a:off x="7829909" y="2214890"/>
            <a:ext cx="4495800" cy="18186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-02: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Source Sans 3" panose="020B0303030403020204" pitchFamily="34" charset="0"/>
                <a:cs typeface="Calibri" panose="020F0502020204030204" pitchFamily="34" charset="0"/>
              </a:rPr>
              <a:t>What happened?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Source Sans 3" panose="020B0303030403020204" pitchFamily="34" charset="0"/>
                <a:cs typeface="Calibri" panose="020F0502020204030204" pitchFamily="34" charset="0"/>
              </a:rPr>
              <a:t>Did the compiler fix the infinite recursion?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C838C-BF0C-0142-9F37-5D8CDBA7FCD0}"/>
              </a:ext>
            </a:extLst>
          </p:cNvPr>
          <p:cNvSpPr/>
          <p:nvPr/>
        </p:nvSpPr>
        <p:spPr>
          <a:xfrm>
            <a:off x="6968074" y="155627"/>
            <a:ext cx="1899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white"/>
                </a:solidFill>
                <a:latin typeface="Source Sans 3" panose="020B03030304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</a:t>
            </a:r>
            <a:r>
              <a:rPr lang="en-US" sz="4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>
                <a:solidFill>
                  <a:prstClr val="white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–O2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4AA4AA-E78D-2652-7589-9D5F98C54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098" y="1241766"/>
            <a:ext cx="958502" cy="83332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352D59-95AB-6F01-4B86-CCBFC4B2666C}"/>
              </a:ext>
            </a:extLst>
          </p:cNvPr>
          <p:cNvCxnSpPr/>
          <p:nvPr/>
        </p:nvCxnSpPr>
        <p:spPr>
          <a:xfrm flipV="1">
            <a:off x="762000" y="1219200"/>
            <a:ext cx="883920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9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Limitations of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/>
              <a:t> </a:t>
            </a:r>
            <a:r>
              <a:rPr lang="en-US" dirty="0">
                <a:latin typeface="Source Sans 3" panose="020B0303030403020204" pitchFamily="34" charset="0"/>
              </a:rPr>
              <a:t>can’t optimize everything! But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you may know</a:t>
            </a:r>
            <a:r>
              <a:rPr lang="en-US" dirty="0">
                <a:latin typeface="Source Sans 3" panose="020B0303030403020204" pitchFamily="34" charset="0"/>
              </a:rPr>
              <a:t> more than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does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919163" indent="0">
              <a:spcBef>
                <a:spcPts val="0"/>
              </a:spcBef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char_sum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(char *s) {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size_t sum = 0;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 strlen(s);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 {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sum += s[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];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}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return sum;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1039813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1039813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3643D-1FA2-CD40-AD6B-B50DD3563973}"/>
              </a:ext>
            </a:extLst>
          </p:cNvPr>
          <p:cNvSpPr/>
          <p:nvPr/>
        </p:nvSpPr>
        <p:spPr>
          <a:xfrm>
            <a:off x="4832248" y="5257800"/>
            <a:ext cx="5215530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iteration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91663-0597-1D42-9DC4-7FAEC9B6A749}"/>
              </a:ext>
            </a:extLst>
          </p:cNvPr>
          <p:cNvSpPr/>
          <p:nvPr/>
        </p:nvSpPr>
        <p:spPr>
          <a:xfrm>
            <a:off x="4832248" y="5608782"/>
            <a:ext cx="60643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code motion – pull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out of loop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8854E-9369-7AF9-5029-DC74C75EC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6AEF8-B5DF-DF57-AA9A-840E9A0E1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/>
              <a:t> </a:t>
            </a:r>
            <a:r>
              <a:rPr lang="en-US" dirty="0">
                <a:latin typeface="Source Sans 3" panose="020B0303030403020204" pitchFamily="34" charset="0"/>
              </a:rPr>
              <a:t>can’t optimize everything! But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you may know</a:t>
            </a:r>
            <a:r>
              <a:rPr lang="en-US" dirty="0">
                <a:latin typeface="Source Sans 3" panose="020B0303030403020204" pitchFamily="34" charset="0"/>
              </a:rPr>
              <a:t> more than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does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void lower1(char *s) {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&lt; strlen(s);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++) {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if (s[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 &gt;= 'A' &amp;&amp; s[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 &lt;= 'Z') {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    s[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] -= ('A' - 'a');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   }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  }</a:t>
            </a:r>
          </a:p>
          <a:p>
            <a:pPr marL="919163" indent="0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1039813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1039813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3B1B31-6B57-9A3B-EF2A-1C09CC308580}"/>
              </a:ext>
            </a:extLst>
          </p:cNvPr>
          <p:cNvSpPr/>
          <p:nvPr/>
        </p:nvSpPr>
        <p:spPr>
          <a:xfrm>
            <a:off x="4995270" y="5267980"/>
            <a:ext cx="5215530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iteration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96146-2D48-8904-7FA3-D998D5C7EBB3}"/>
              </a:ext>
            </a:extLst>
          </p:cNvPr>
          <p:cNvSpPr/>
          <p:nvPr/>
        </p:nvSpPr>
        <p:spPr>
          <a:xfrm>
            <a:off x="4995270" y="5700693"/>
            <a:ext cx="6826164" cy="95410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nothing! 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changes, so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doesn’t know if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length changes. We, however, do!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5365AE-246D-A715-6215-5127032A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Limitations of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Optimization</a:t>
            </a:r>
          </a:p>
        </p:txBody>
      </p:sp>
    </p:spTree>
    <p:extLst>
      <p:ext uri="{BB962C8B-B14F-4D97-AF65-F5344CB8AC3E}">
        <p14:creationId xmlns:p14="http://schemas.microsoft.com/office/powerpoint/2010/main" val="248497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Demo: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limitations.c</a:t>
            </a:r>
            <a:b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Sans 3" panose="020B0303030403020204" pitchFamily="34" charset="0"/>
              </a:rPr>
              <a:t>and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callgrind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622789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18722</TotalTime>
  <Words>3075</Words>
  <Application>Microsoft Macintosh PowerPoint</Application>
  <PresentationFormat>Widescreen</PresentationFormat>
  <Paragraphs>325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Andale Mono</vt:lpstr>
      <vt:lpstr>Arial</vt:lpstr>
      <vt:lpstr>Calibri</vt:lpstr>
      <vt:lpstr>Consolas</vt:lpstr>
      <vt:lpstr>Courier New</vt:lpstr>
      <vt:lpstr>Source Code Pro</vt:lpstr>
      <vt:lpstr>Source Sans 3</vt:lpstr>
      <vt:lpstr>Tahoma</vt:lpstr>
      <vt:lpstr>Verdana</vt:lpstr>
      <vt:lpstr>Default Design</vt:lpstr>
      <vt:lpstr>CS107 Lecture 24 Optimization</vt:lpstr>
      <vt:lpstr>Code Optimization</vt:lpstr>
      <vt:lpstr>Code Optimization and gcc</vt:lpstr>
      <vt:lpstr>Example: Matrix Multiplication</vt:lpstr>
      <vt:lpstr>callgrind</vt:lpstr>
      <vt:lpstr>gcc Optimizations</vt:lpstr>
      <vt:lpstr>Constant Folding</vt:lpstr>
      <vt:lpstr>Constant Folding: Before (-O0)</vt:lpstr>
      <vt:lpstr>Constant Folding: After (-O2)</vt:lpstr>
      <vt:lpstr>Constant Folding: Less Contrived</vt:lpstr>
      <vt:lpstr>Common Sub-Expression Elimination</vt:lpstr>
      <vt:lpstr>Dead Code Elimination</vt:lpstr>
      <vt:lpstr>Dead Code: Before (-O0)</vt:lpstr>
      <vt:lpstr>Dead Code: After (-O2)</vt:lpstr>
      <vt:lpstr>Strength Reduction</vt:lpstr>
      <vt:lpstr>Code Motion</vt:lpstr>
      <vt:lpstr>Tail Recursion</vt:lpstr>
      <vt:lpstr>Factorial: -Og</vt:lpstr>
      <vt:lpstr>Limitations of gcc Optimization</vt:lpstr>
      <vt:lpstr>Limitations of gcc Optimization</vt:lpstr>
      <vt:lpstr>Demo: limitations.c and callgrind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1907</cp:revision>
  <cp:lastPrinted>2026-03-04T17:49:42Z</cp:lastPrinted>
  <dcterms:created xsi:type="dcterms:W3CDTF">2008-06-28T20:57:21Z</dcterms:created>
  <dcterms:modified xsi:type="dcterms:W3CDTF">2026-03-04T17:55:07Z</dcterms:modified>
</cp:coreProperties>
</file>