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1106" r:id="rId3"/>
    <p:sldId id="1107" r:id="rId4"/>
    <p:sldId id="1108" r:id="rId5"/>
    <p:sldId id="396" r:id="rId6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>
            <p14:sldId id="1106"/>
            <p14:sldId id="1107"/>
            <p14:sldId id="1108"/>
            <p14:sldId id="396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40" autoAdjust="0"/>
    <p:restoredTop sz="86849" autoAdjust="0"/>
  </p:normalViewPr>
  <p:slideViewPr>
    <p:cSldViewPr>
      <p:cViewPr varScale="1">
        <p:scale>
          <a:sx n="76" d="100"/>
          <a:sy n="76" d="100"/>
        </p:scale>
        <p:origin x="200" y="8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89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fxcourses.stanford.edu/cs149/fall25/lecture/efficiency/slide_8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25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Optimization, Caching, Writing Cache-Friendly Code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Reading: B&amp;O 5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7AD9-1F85-364E-9800-EE680C86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E226-DEE7-B441-AC42-9AE5ED28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Processor speed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 the only bottleneck</a:t>
            </a:r>
            <a:r>
              <a:rPr lang="en-US" dirty="0">
                <a:latin typeface="Source Sans 3" panose="020B0303030403020204" pitchFamily="34" charset="0"/>
              </a:rPr>
              <a:t> in program performance—memory access is perhaps even more of one!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Memory exists in levels and goes from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very fast</a:t>
            </a:r>
            <a:r>
              <a:rPr lang="en-US" i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(registers) to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very slow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(disk).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Frequently accessed data tends to stay in faster memory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23060-D8FA-F749-84F9-B3C0EEE0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69950" y="3581400"/>
            <a:ext cx="104521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B7432BD-55C4-50F1-3A59-F89E5E601129}"/>
              </a:ext>
            </a:extLst>
          </p:cNvPr>
          <p:cNvSpPr/>
          <p:nvPr/>
        </p:nvSpPr>
        <p:spPr>
          <a:xfrm>
            <a:off x="2286000" y="3581400"/>
            <a:ext cx="9448800" cy="30480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786FE-0DC6-AE58-76DA-9D1971090181}"/>
              </a:ext>
            </a:extLst>
          </p:cNvPr>
          <p:cNvSpPr txBox="1"/>
          <p:nvPr/>
        </p:nvSpPr>
        <p:spPr>
          <a:xfrm>
            <a:off x="2895600" y="3198167"/>
            <a:ext cx="279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memory abstraction</a:t>
            </a:r>
          </a:p>
        </p:txBody>
      </p:sp>
    </p:spTree>
    <p:extLst>
      <p:ext uri="{BB962C8B-B14F-4D97-AF65-F5344CB8AC3E}">
        <p14:creationId xmlns:p14="http://schemas.microsoft.com/office/powerpoint/2010/main" val="123960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Virtually all caching depends 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locality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Temporal locality</a:t>
            </a:r>
          </a:p>
          <a:p>
            <a:r>
              <a:rPr lang="en-US" dirty="0">
                <a:latin typeface="Source Sans 3" panose="020B0303030403020204" pitchFamily="34" charset="0"/>
              </a:rPr>
              <a:t>Repeat access to the same data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tends to be co-located in </a:t>
            </a:r>
            <a:r>
              <a:rPr lang="en-US" b="1" dirty="0">
                <a:latin typeface="Source Sans 3" panose="020B0303030403020204" pitchFamily="34" charset="0"/>
              </a:rPr>
              <a:t>time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Intuition</a:t>
            </a:r>
            <a:r>
              <a:rPr lang="en-US" dirty="0">
                <a:latin typeface="Source Sans 3" panose="020B0303030403020204" pitchFamily="34" charset="0"/>
              </a:rPr>
              <a:t>: Memory I’ve accessed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recently is likely to be accessed again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very soon.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8E9AB-3D98-2122-43F8-3082BAADC4C0}"/>
              </a:ext>
            </a:extLst>
          </p:cNvPr>
          <p:cNvSpPr txBox="1"/>
          <p:nvPr/>
        </p:nvSpPr>
        <p:spPr>
          <a:xfrm>
            <a:off x="6057900" y="2362706"/>
            <a:ext cx="5676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Spatial locality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Source Sans 3" panose="020B0303030403020204" pitchFamily="34" charset="0"/>
              </a:rPr>
              <a:t>Related data tends to be collocated in </a:t>
            </a:r>
            <a:r>
              <a:rPr lang="en-US" sz="2800" b="1" dirty="0">
                <a:latin typeface="Source Sans 3" panose="020B0303030403020204" pitchFamily="34" charset="0"/>
              </a:rPr>
              <a:t>space</a:t>
            </a:r>
            <a:r>
              <a:rPr lang="en-US" sz="2800" dirty="0">
                <a:latin typeface="Source Sans 3" panose="020B0303030403020204" pitchFamily="34" charset="0"/>
              </a:rPr>
              <a:t>.</a:t>
            </a:r>
          </a:p>
          <a:p>
            <a:pPr marL="457200" indent="-45720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Intuition</a:t>
            </a:r>
            <a:r>
              <a:rPr lang="en-US" sz="2800" dirty="0">
                <a:latin typeface="Source Sans 3" panose="020B0303030403020204" pitchFamily="34" charset="0"/>
              </a:rPr>
              <a:t>: Memory I’ve recently accessed might be right next to memory I’ll need very soon.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117F1-5D63-3BDF-75D0-6411BA22555C}"/>
              </a:ext>
            </a:extLst>
          </p:cNvPr>
          <p:cNvSpPr txBox="1"/>
          <p:nvPr/>
        </p:nvSpPr>
        <p:spPr>
          <a:xfrm>
            <a:off x="457200" y="5290572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Realistic scenario</a:t>
            </a:r>
            <a:r>
              <a:rPr lang="en-US" sz="2400" b="1" dirty="0"/>
              <a:t>:</a:t>
            </a:r>
          </a:p>
          <a:p>
            <a:pPr algn="ctr"/>
            <a:r>
              <a:rPr lang="en-US" sz="2400" dirty="0">
                <a:latin typeface="Source Sans 3" panose="020B0303030403020204" pitchFamily="34" charset="0"/>
              </a:rPr>
              <a:t> 97% cache hit rate, cache hits incur 1 clock cycle, whereas cache misses incur 100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Thought Question</a:t>
            </a:r>
            <a:r>
              <a:rPr lang="en-US" sz="2400" dirty="0">
                <a:latin typeface="Source Sans 3" panose="020B0303030403020204" pitchFamily="34" charset="0"/>
              </a:rPr>
              <a:t>: How much time is spent on the 3% of accesses that are cache misses?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9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D9327-8241-774B-9894-6ACD1383A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4535-E692-4465-29CF-0898A144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1C0-6BD3-0025-8DC7-550351624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Virtually all caching depends 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locality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>
              <a:latin typeface="Source Sans 3" panose="020B0303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263A77-EA8C-5217-A7D7-81DE332A5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905814"/>
            <a:ext cx="9067800" cy="49437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AEDF52-B34A-9372-927E-D32C6937D681}"/>
              </a:ext>
            </a:extLst>
          </p:cNvPr>
          <p:cNvSpPr/>
          <p:nvPr/>
        </p:nvSpPr>
        <p:spPr>
          <a:xfrm>
            <a:off x="1447800" y="1905814"/>
            <a:ext cx="3276600" cy="608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013BD0-3D62-52B9-9975-45C07A4107DF}"/>
              </a:ext>
            </a:extLst>
          </p:cNvPr>
          <p:cNvSpPr txBox="1"/>
          <p:nvPr/>
        </p:nvSpPr>
        <p:spPr>
          <a:xfrm>
            <a:off x="609600" y="2025541"/>
            <a:ext cx="3754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Credit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  <a:hlinkClick r:id="rId3"/>
              </a:rPr>
              <a:t>Kayvon </a:t>
            </a:r>
            <a:r>
              <a:rPr lang="en-US" dirty="0" err="1">
                <a:latin typeface="Source Sans 3" panose="020B0303030403020204" pitchFamily="34" charset="0"/>
                <a:cs typeface="Calibri" panose="020F0502020204030204" pitchFamily="34" charset="0"/>
                <a:hlinkClick r:id="rId3"/>
              </a:rPr>
              <a:t>Fatahalian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  <a:hlinkClick r:id="rId3"/>
              </a:rPr>
              <a:t> and CS149</a:t>
            </a:r>
            <a:endParaRPr lang="en-US" dirty="0">
              <a:latin typeface="Source Sans 3" panose="020B03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3325BA-49FC-43C9-3687-8699B9657BDE}"/>
              </a:ext>
            </a:extLst>
          </p:cNvPr>
          <p:cNvSpPr/>
          <p:nvPr/>
        </p:nvSpPr>
        <p:spPr>
          <a:xfrm>
            <a:off x="3581400" y="4351868"/>
            <a:ext cx="1752600" cy="608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4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71578"/>
            <a:ext cx="10958512" cy="2852737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Demo: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cache.c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8FF512-CB67-4AA8-D949-15F7DC1306F4}"/>
              </a:ext>
            </a:extLst>
          </p:cNvPr>
          <p:cNvSpPr txBox="1"/>
          <p:nvPr/>
        </p:nvSpPr>
        <p:spPr>
          <a:xfrm>
            <a:off x="0" y="1371600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Source Sans 3" panose="020B0303030403020204" pitchFamily="34" charset="0"/>
              </a:rPr>
              <a:t>The CPU can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execute instructions quickly</a:t>
            </a:r>
            <a:r>
              <a:rPr lang="en-US" sz="2800" dirty="0">
                <a:latin typeface="Source Sans 3" panose="020B0303030403020204" pitchFamily="34" charset="0"/>
              </a:rPr>
              <a:t>, but if it must wait for memory, it sits idle. Caches keep data the CPU needs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 close to it as possible</a:t>
            </a:r>
            <a:r>
              <a:rPr lang="en-US" sz="2800" dirty="0">
                <a:latin typeface="Source Sans 3" panose="020B0303030403020204" pitchFamily="34" charset="0"/>
              </a:rPr>
              <a:t>. Note: RAM officially holds the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data</a:t>
            </a:r>
            <a:r>
              <a:rPr lang="en-US" sz="2800" dirty="0">
                <a:latin typeface="Source Sans 3" panose="020B0303030403020204" pitchFamily="34" charset="0"/>
              </a:rPr>
              <a:t> and caches store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copies</a:t>
            </a:r>
            <a:r>
              <a:rPr lang="en-US" sz="28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C3DB68-E6A0-5167-5FF4-503D8D974543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Source Sans 3" panose="020B0303030403020204" pitchFamily="34" charset="0"/>
              </a:rPr>
              <a:t>Caching</a:t>
            </a:r>
          </a:p>
        </p:txBody>
      </p:sp>
    </p:spTree>
    <p:extLst>
      <p:ext uri="{BB962C8B-B14F-4D97-AF65-F5344CB8AC3E}">
        <p14:creationId xmlns:p14="http://schemas.microsoft.com/office/powerpoint/2010/main" val="309633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16296</TotalTime>
  <Words>247</Words>
  <Application>Microsoft Macintosh PowerPoint</Application>
  <PresentationFormat>Widescreen</PresentationFormat>
  <Paragraphs>28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Andale Mono</vt:lpstr>
      <vt:lpstr>Arial</vt:lpstr>
      <vt:lpstr>Calibri</vt:lpstr>
      <vt:lpstr>Source Code Pro</vt:lpstr>
      <vt:lpstr>Source Sans 3</vt:lpstr>
      <vt:lpstr>Tahoma</vt:lpstr>
      <vt:lpstr>Verdana</vt:lpstr>
      <vt:lpstr>Default Design</vt:lpstr>
      <vt:lpstr>CS107 Lecture 25 Optimization, Caching, Writing Cache-Friendly Code</vt:lpstr>
      <vt:lpstr>Caching</vt:lpstr>
      <vt:lpstr>Caching</vt:lpstr>
      <vt:lpstr>Caching</vt:lpstr>
      <vt:lpstr>Demo: cache.c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1882</cp:revision>
  <cp:lastPrinted>2022-11-30T04:40:50Z</cp:lastPrinted>
  <dcterms:created xsi:type="dcterms:W3CDTF">2008-06-28T20:57:21Z</dcterms:created>
  <dcterms:modified xsi:type="dcterms:W3CDTF">2026-03-06T17:42:28Z</dcterms:modified>
</cp:coreProperties>
</file>