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tif" ContentType="image/tif"/>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3"/>
  </p:notesMasterIdLst>
  <p:handoutMasterIdLst>
    <p:handoutMasterId r:id="rId14"/>
  </p:handoutMasterIdLst>
  <p:sldIdLst>
    <p:sldId id="256" r:id="rId2"/>
    <p:sldId id="738" r:id="rId3"/>
    <p:sldId id="790" r:id="rId4"/>
    <p:sldId id="294" r:id="rId5"/>
    <p:sldId id="1016" r:id="rId6"/>
    <p:sldId id="1017" r:id="rId7"/>
    <p:sldId id="788" r:id="rId8"/>
    <p:sldId id="263" r:id="rId9"/>
    <p:sldId id="623" r:id="rId10"/>
    <p:sldId id="776" r:id="rId11"/>
    <p:sldId id="779" r:id="rId12"/>
  </p:sldIdLst>
  <p:sldSz cx="12192000" cy="6858000"/>
  <p:notesSz cx="7315200" cy="9601200"/>
  <p:defaultTextStyle>
    <a:defPPr>
      <a:defRPr lang="en-US"/>
    </a:defPPr>
    <a:lvl1pPr algn="r" rtl="0" fontAlgn="base">
      <a:spcBef>
        <a:spcPct val="0"/>
      </a:spcBef>
      <a:spcAft>
        <a:spcPct val="0"/>
      </a:spcAft>
      <a:defRPr kern="1200">
        <a:solidFill>
          <a:schemeClr val="tx1"/>
        </a:solidFill>
        <a:latin typeface="Arial" charset="0"/>
        <a:ea typeface="+mn-ea"/>
        <a:cs typeface="+mn-cs"/>
      </a:defRPr>
    </a:lvl1pPr>
    <a:lvl2pPr marL="457200" algn="r" rtl="0" fontAlgn="base">
      <a:spcBef>
        <a:spcPct val="0"/>
      </a:spcBef>
      <a:spcAft>
        <a:spcPct val="0"/>
      </a:spcAft>
      <a:defRPr kern="1200">
        <a:solidFill>
          <a:schemeClr val="tx1"/>
        </a:solidFill>
        <a:latin typeface="Arial" charset="0"/>
        <a:ea typeface="+mn-ea"/>
        <a:cs typeface="+mn-cs"/>
      </a:defRPr>
    </a:lvl2pPr>
    <a:lvl3pPr marL="914400" algn="r" rtl="0" fontAlgn="base">
      <a:spcBef>
        <a:spcPct val="0"/>
      </a:spcBef>
      <a:spcAft>
        <a:spcPct val="0"/>
      </a:spcAft>
      <a:defRPr kern="1200">
        <a:solidFill>
          <a:schemeClr val="tx1"/>
        </a:solidFill>
        <a:latin typeface="Arial" charset="0"/>
        <a:ea typeface="+mn-ea"/>
        <a:cs typeface="+mn-cs"/>
      </a:defRPr>
    </a:lvl3pPr>
    <a:lvl4pPr marL="1371600" algn="r" rtl="0" fontAlgn="base">
      <a:spcBef>
        <a:spcPct val="0"/>
      </a:spcBef>
      <a:spcAft>
        <a:spcPct val="0"/>
      </a:spcAft>
      <a:defRPr kern="1200">
        <a:solidFill>
          <a:schemeClr val="tx1"/>
        </a:solidFill>
        <a:latin typeface="Arial" charset="0"/>
        <a:ea typeface="+mn-ea"/>
        <a:cs typeface="+mn-cs"/>
      </a:defRPr>
    </a:lvl4pPr>
    <a:lvl5pPr marL="1828800" algn="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592FAF66-3620-A943-86AF-4D54BAB3C1D0}">
          <p14:sldIdLst>
            <p14:sldId id="256"/>
          </p14:sldIdLst>
        </p14:section>
        <p14:section name="Recap" id="{B34DF485-F020-BD41-A75E-21BB8A49DA00}">
          <p14:sldIdLst>
            <p14:sldId id="738"/>
            <p14:sldId id="790"/>
            <p14:sldId id="294"/>
            <p14:sldId id="1016"/>
            <p14:sldId id="1017"/>
            <p14:sldId id="788"/>
          </p14:sldIdLst>
        </p14:section>
        <p14:section name="Larger Applications" id="{ED5222CB-81F8-3644-A3F3-AC8B5D2C20B1}">
          <p14:sldIdLst/>
        </p14:section>
        <p14:section name="What's next" id="{01C8A42B-4134-6048-B725-FFBEA6617A02}">
          <p14:sldIdLst>
            <p14:sldId id="263"/>
            <p14:sldId id="623"/>
            <p14:sldId id="776"/>
            <p14:sldId id="779"/>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0432FF"/>
    <a:srgbClr val="4472C4"/>
    <a:srgbClr val="F8F8F8"/>
    <a:srgbClr val="D27BD6"/>
    <a:srgbClr val="D62ED6"/>
    <a:srgbClr val="942092"/>
    <a:srgbClr val="FF9999"/>
    <a:srgbClr val="FF9300"/>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758" autoAdjust="0"/>
    <p:restoredTop sz="86849" autoAdjust="0"/>
  </p:normalViewPr>
  <p:slideViewPr>
    <p:cSldViewPr>
      <p:cViewPr varScale="1">
        <p:scale>
          <a:sx n="96" d="100"/>
          <a:sy n="96" d="100"/>
        </p:scale>
        <p:origin x="200" y="368"/>
      </p:cViewPr>
      <p:guideLst>
        <p:guide orient="horz" pos="2160"/>
        <p:guide pos="3840"/>
      </p:guideLst>
    </p:cSldViewPr>
  </p:slideViewPr>
  <p:outlineViewPr>
    <p:cViewPr>
      <p:scale>
        <a:sx n="33" d="100"/>
        <a:sy n="33" d="100"/>
      </p:scale>
      <p:origin x="0" y="-25544"/>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09" d="100"/>
          <a:sy n="109" d="100"/>
        </p:scale>
        <p:origin x="-2742" y="-7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141316" name="Rectangle 4"/>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141317" name="Rectangle 5"/>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defTabSz="966788">
              <a:defRPr sz="1300"/>
            </a:lvl1pPr>
          </a:lstStyle>
          <a:p>
            <a:fld id="{AC6EEC9E-87D7-B849-9C36-242A317D52C0}" type="slidenum">
              <a:rPr lang="en-US" altLang="x-none"/>
              <a:pPr/>
              <a:t>‹#›</a:t>
            </a:fld>
            <a:endParaRPr lang="en-US" altLang="x-non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5123" name="Rectangle 3"/>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defTabSz="966788">
              <a:defRPr sz="1300"/>
            </a:lvl1pPr>
          </a:lstStyle>
          <a:p>
            <a:endParaRPr lang="en-US" altLang="x-none"/>
          </a:p>
        </p:txBody>
      </p:sp>
      <p:sp>
        <p:nvSpPr>
          <p:cNvPr id="5124"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5126" name="Rectangle 6"/>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5127" name="Rectangle 7"/>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defTabSz="966788">
              <a:defRPr sz="1300"/>
            </a:lvl1pPr>
          </a:lstStyle>
          <a:p>
            <a:fld id="{AA742258-FB98-3F4C-92C7-D00F89B753B5}" type="slidenum">
              <a:rPr lang="en-US" altLang="x-none"/>
              <a:pPr/>
              <a:t>‹#›</a:t>
            </a:fld>
            <a:endParaRPr lang="en-US" altLang="x-non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a:t>
            </a:fld>
            <a:endParaRPr lang="en-US" altLang="x-none"/>
          </a:p>
        </p:txBody>
      </p:sp>
    </p:spTree>
    <p:extLst>
      <p:ext uri="{BB962C8B-B14F-4D97-AF65-F5344CB8AC3E}">
        <p14:creationId xmlns:p14="http://schemas.microsoft.com/office/powerpoint/2010/main" val="1860952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Don’t list everything, just pick a few</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a:t>
            </a:fld>
            <a:endParaRPr lang="en-US" altLang="x-none"/>
          </a:p>
        </p:txBody>
      </p:sp>
    </p:spTree>
    <p:extLst>
      <p:ext uri="{BB962C8B-B14F-4D97-AF65-F5344CB8AC3E}">
        <p14:creationId xmlns:p14="http://schemas.microsoft.com/office/powerpoint/2010/main" val="9868947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a:t>
            </a:fld>
            <a:endParaRPr lang="en-US" altLang="x-none"/>
          </a:p>
        </p:txBody>
      </p:sp>
    </p:spTree>
    <p:extLst>
      <p:ext uri="{BB962C8B-B14F-4D97-AF65-F5344CB8AC3E}">
        <p14:creationId xmlns:p14="http://schemas.microsoft.com/office/powerpoint/2010/main" val="4203001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10</a:t>
            </a:fld>
            <a:endParaRPr lang="en-US" altLang="x-none"/>
          </a:p>
        </p:txBody>
      </p:sp>
    </p:spTree>
    <p:extLst>
      <p:ext uri="{BB962C8B-B14F-4D97-AF65-F5344CB8AC3E}">
        <p14:creationId xmlns:p14="http://schemas.microsoft.com/office/powerpoint/2010/main" val="30110408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CS107 is a challenging class</a:t>
            </a:r>
          </a:p>
          <a:p>
            <a:r>
              <a:rPr lang="en-US" dirty="0"/>
              <a:t>We strive to help you learn the most per unit time</a:t>
            </a:r>
          </a:p>
          <a:p>
            <a:r>
              <a:rPr lang="en-US" dirty="0"/>
              <a:t>We hope you learned a lot, enjoyed the class, and that we were able to exceed your expectations</a:t>
            </a:r>
          </a:p>
          <a:p>
            <a:r>
              <a:rPr lang="en-US" dirty="0"/>
              <a:t>Visit anytime!</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11</a:t>
            </a:fld>
            <a:endParaRPr lang="en-US" altLang="x-none"/>
          </a:p>
        </p:txBody>
      </p:sp>
    </p:spTree>
    <p:extLst>
      <p:ext uri="{BB962C8B-B14F-4D97-AF65-F5344CB8AC3E}">
        <p14:creationId xmlns:p14="http://schemas.microsoft.com/office/powerpoint/2010/main" val="3362059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Jerry Cain, Lisa Yan, Nick </a:t>
            </a:r>
            <a:r>
              <a:rPr lang="en-US" altLang="x-none" sz="800" dirty="0" err="1">
                <a:latin typeface="Calibri" charset="0"/>
              </a:rPr>
              <a:t>Troccoli</a:t>
            </a:r>
            <a:r>
              <a:rPr lang="en-US" altLang="x-none" sz="800" dirty="0">
                <a:latin typeface="Calibri" charset="0"/>
              </a:rPr>
              <a:t>, and others.</a:t>
            </a:r>
          </a:p>
        </p:txBody>
      </p:sp>
    </p:spTree>
    <p:extLst>
      <p:ext uri="{BB962C8B-B14F-4D97-AF65-F5344CB8AC3E}">
        <p14:creationId xmlns:p14="http://schemas.microsoft.com/office/powerpoint/2010/main" val="2113104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6779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215408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539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049982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58803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58478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501040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36752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7325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1BAC2715-7B69-034F-ADD4-FCB4F1C9EE1C}"/>
              </a:ext>
            </a:extLst>
          </p:cNvPr>
          <p:cNvSpPr txBox="1">
            <a:spLocks noGrp="1"/>
          </p:cNvSpPr>
          <p:nvPr userDrawn="1"/>
        </p:nvSpPr>
        <p:spPr>
          <a:xfrm>
            <a:off x="10972800" y="6356355"/>
            <a:ext cx="1016000" cy="365125"/>
          </a:xfrm>
          <a:prstGeom prst="rect">
            <a:avLst/>
          </a:prstGeom>
          <a:noFill/>
        </p:spPr>
        <p:txBody>
          <a:bodyPr lIns="0" tIns="0" rIns="0" bIns="0" anchor="b"/>
          <a:lstStyle/>
          <a:p>
            <a:pPr>
              <a:spcBef>
                <a:spcPts val="500"/>
              </a:spcBef>
            </a:pPr>
            <a:fld id="{6B0F97DD-C0E0-384C-93CD-7A62F824A3DE}" type="slidenum">
              <a:rPr lang="en-US" altLang="x-none" sz="1200">
                <a:solidFill>
                  <a:srgbClr val="424242"/>
                </a:solidFill>
                <a:latin typeface="Verdana" charset="0"/>
              </a:rPr>
              <a:pPr>
                <a:spcBef>
                  <a:spcPts val="500"/>
                </a:spcBef>
              </a:pPr>
              <a:t>‹#›</a:t>
            </a:fld>
            <a:endParaRPr lang="en-US" altLang="x-none"/>
          </a:p>
        </p:txBody>
      </p:sp>
      <p:sp>
        <p:nvSpPr>
          <p:cNvPr id="8" name="AutoShape 3">
            <a:extLst>
              <a:ext uri="{FF2B5EF4-FFF2-40B4-BE49-F238E27FC236}">
                <a16:creationId xmlns:a16="http://schemas.microsoft.com/office/drawing/2014/main" id="{85DF6712-59E7-BE4D-938E-10F7141D2A47}"/>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Tahoma" charset="0"/>
              <a:ea typeface="Arial" charset="0"/>
              <a:cs typeface="Arial" charset="0"/>
            </a:endParaRPr>
          </a:p>
        </p:txBody>
      </p:sp>
      <p:sp>
        <p:nvSpPr>
          <p:cNvPr id="9" name="Rectangle 3">
            <a:extLst>
              <a:ext uri="{FF2B5EF4-FFF2-40B4-BE49-F238E27FC236}">
                <a16:creationId xmlns:a16="http://schemas.microsoft.com/office/drawing/2014/main" id="{6DCD2242-3A48-6A44-9897-F959BCA692CF}"/>
              </a:ext>
            </a:extLst>
          </p:cNvPr>
          <p:cNvSpPr>
            <a:spLocks noGrp="1" noChangeArrowheads="1"/>
          </p:cNvSpPr>
          <p:nvPr>
            <p:ph type="body" idx="1"/>
          </p:nvPr>
        </p:nvSpPr>
        <p:spPr bwMode="auto">
          <a:xfrm>
            <a:off x="152400" y="1295400"/>
            <a:ext cx="118364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Tree>
    <p:extLst>
      <p:ext uri="{BB962C8B-B14F-4D97-AF65-F5344CB8AC3E}">
        <p14:creationId xmlns:p14="http://schemas.microsoft.com/office/powerpoint/2010/main" val="19088880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tiff"/><Relationship Id="rId4" Type="http://schemas.openxmlformats.org/officeDocument/2006/relationships/image" Target="../media/image2.tif"/></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hyperlink" Target="https://www.youtube.com/watch?v=G7LJC9vJluU" TargetMode="Externa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jp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raduation Caps Thrown Images – Browse 25,522 Stock Photos, Vectors, and  Video | Adobe Stock">
            <a:extLst>
              <a:ext uri="{FF2B5EF4-FFF2-40B4-BE49-F238E27FC236}">
                <a16:creationId xmlns:a16="http://schemas.microsoft.com/office/drawing/2014/main" id="{BD1789B9-131D-50A0-89BB-A8155B618047}"/>
              </a:ext>
            </a:extLst>
          </p:cNvPr>
          <p:cNvPicPr>
            <a:picLocks noChangeAspect="1" noChangeArrowheads="1"/>
          </p:cNvPicPr>
          <p:nvPr/>
        </p:nvPicPr>
        <p:blipFill>
          <a:blip r:embed="rId3">
            <a:alphaModFix amt="10000"/>
            <a:extLst>
              <a:ext uri="{28A0092B-C50C-407E-A947-70E740481C1C}">
                <a14:useLocalDpi xmlns:a14="http://schemas.microsoft.com/office/drawing/2010/main" val="0"/>
              </a:ext>
            </a:extLst>
          </a:blip>
          <a:srcRect/>
          <a:stretch>
            <a:fillRect/>
          </a:stretch>
        </p:blipFill>
        <p:spPr bwMode="auto">
          <a:xfrm>
            <a:off x="1524000" y="1658673"/>
            <a:ext cx="8890000" cy="4572000"/>
          </a:xfrm>
          <a:prstGeom prst="rect">
            <a:avLst/>
          </a:prstGeom>
          <a:noFill/>
          <a:effectLst>
            <a:softEdge rad="349145"/>
          </a:effectLst>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E8F4E12E-CDB2-DA48-B93C-F340374AA4AA}"/>
              </a:ext>
            </a:extLst>
          </p:cNvPr>
          <p:cNvSpPr>
            <a:spLocks noGrp="1"/>
          </p:cNvSpPr>
          <p:nvPr>
            <p:ph type="ctrTitle"/>
          </p:nvPr>
        </p:nvSpPr>
        <p:spPr/>
        <p:txBody>
          <a:bodyPr/>
          <a:lstStyle/>
          <a:p>
            <a:r>
              <a:rPr lang="en-US" dirty="0">
                <a:latin typeface="Source Sans 3" panose="020B0303030403020204" pitchFamily="34" charset="0"/>
              </a:rPr>
              <a:t>CS107 Lecture 26</a:t>
            </a:r>
            <a:br>
              <a:rPr lang="en-US" dirty="0">
                <a:latin typeface="Source Sans 3" panose="020B0303030403020204" pitchFamily="34" charset="0"/>
              </a:rPr>
            </a:br>
            <a:r>
              <a:rPr lang="en-US" sz="3400" dirty="0">
                <a:latin typeface="Source Sans 3" panose="020B0303030403020204" pitchFamily="34" charset="0"/>
              </a:rPr>
              <a:t>Wrap-Up / What’s Next?</a:t>
            </a:r>
          </a:p>
        </p:txBody>
      </p:sp>
      <p:grpSp>
        <p:nvGrpSpPr>
          <p:cNvPr id="6" name="Group 5" descr="An image of a computer terminal icon with a graduation cap on top.">
            <a:extLst>
              <a:ext uri="{FF2B5EF4-FFF2-40B4-BE49-F238E27FC236}">
                <a16:creationId xmlns:a16="http://schemas.microsoft.com/office/drawing/2014/main" id="{3C69747B-ED8B-D848-9672-298BB052B4E9}"/>
              </a:ext>
            </a:extLst>
          </p:cNvPr>
          <p:cNvGrpSpPr/>
          <p:nvPr/>
        </p:nvGrpSpPr>
        <p:grpSpPr>
          <a:xfrm>
            <a:off x="5103295" y="3758488"/>
            <a:ext cx="1985409" cy="2070975"/>
            <a:chOff x="5103295" y="3758488"/>
            <a:chExt cx="1985409" cy="2070975"/>
          </a:xfrm>
        </p:grpSpPr>
        <p:pic>
          <p:nvPicPr>
            <p:cNvPr id="4" name="Image">
              <a:extLst>
                <a:ext uri="{FF2B5EF4-FFF2-40B4-BE49-F238E27FC236}">
                  <a16:creationId xmlns:a16="http://schemas.microsoft.com/office/drawing/2014/main" id="{9059E360-2388-1E41-BE49-9261269A326B}"/>
                </a:ext>
              </a:extLst>
            </p:cNvPr>
            <p:cNvPicPr>
              <a:picLocks noChangeAspect="1"/>
            </p:cNvPicPr>
            <p:nvPr/>
          </p:nvPicPr>
          <p:blipFill>
            <a:blip r:embed="rId4"/>
            <a:stretch>
              <a:fillRect/>
            </a:stretch>
          </p:blipFill>
          <p:spPr>
            <a:xfrm>
              <a:off x="5342861" y="4323186"/>
              <a:ext cx="1506277" cy="1506277"/>
            </a:xfrm>
            <a:prstGeom prst="rect">
              <a:avLst/>
            </a:prstGeom>
            <a:ln w="12700">
              <a:miter lim="400000"/>
            </a:ln>
          </p:spPr>
        </p:pic>
        <p:pic>
          <p:nvPicPr>
            <p:cNvPr id="3" name="Picture 2">
              <a:extLst>
                <a:ext uri="{FF2B5EF4-FFF2-40B4-BE49-F238E27FC236}">
                  <a16:creationId xmlns:a16="http://schemas.microsoft.com/office/drawing/2014/main" id="{C36A3AFE-5B36-3D47-84D8-55165ED47CB0}"/>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rot="21114688">
              <a:off x="5103295" y="3758488"/>
              <a:ext cx="1985409" cy="834865"/>
            </a:xfrm>
            <a:prstGeom prst="rect">
              <a:avLst/>
            </a:prstGeom>
          </p:spPr>
        </p:pic>
      </p:grpSp>
    </p:spTree>
    <p:extLst>
      <p:ext uri="{BB962C8B-B14F-4D97-AF65-F5344CB8AC3E}">
        <p14:creationId xmlns:p14="http://schemas.microsoft.com/office/powerpoint/2010/main" val="305782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Nostalgic Depression - Can Nostalgia Be a Mental Disorder?">
            <a:extLst>
              <a:ext uri="{FF2B5EF4-FFF2-40B4-BE49-F238E27FC236}">
                <a16:creationId xmlns:a16="http://schemas.microsoft.com/office/drawing/2014/main" id="{BB994FF2-A1D5-3908-6783-F4B00AC43461}"/>
              </a:ext>
            </a:extLst>
          </p:cNvPr>
          <p:cNvPicPr>
            <a:picLocks noChangeAspect="1" noChangeArrowheads="1"/>
          </p:cNvPicPr>
          <p:nvPr/>
        </p:nvPicPr>
        <p:blipFill>
          <a:blip r:embed="rId2">
            <a:alphaModFix amt="33000"/>
            <a:extLst>
              <a:ext uri="{28A0092B-C50C-407E-A947-70E740481C1C}">
                <a14:useLocalDpi xmlns:a14="http://schemas.microsoft.com/office/drawing/2010/main" val="0"/>
              </a:ext>
            </a:extLst>
          </a:blip>
          <a:srcRect/>
          <a:stretch>
            <a:fillRect/>
          </a:stretch>
        </p:blipFill>
        <p:spPr bwMode="auto">
          <a:xfrm>
            <a:off x="2286000" y="1524000"/>
            <a:ext cx="7620000" cy="5080000"/>
          </a:xfrm>
          <a:prstGeom prst="rect">
            <a:avLst/>
          </a:prstGeom>
          <a:noFill/>
          <a:effectLst>
            <a:softEdge rad="390504"/>
          </a:effectLst>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6232CA88-8593-0646-801D-83913FE803A1}"/>
              </a:ext>
            </a:extLst>
          </p:cNvPr>
          <p:cNvSpPr>
            <a:spLocks noGrp="1"/>
          </p:cNvSpPr>
          <p:nvPr>
            <p:ph type="title"/>
          </p:nvPr>
        </p:nvSpPr>
        <p:spPr>
          <a:xfrm>
            <a:off x="616744" y="2002631"/>
            <a:ext cx="10958512" cy="2852737"/>
          </a:xfrm>
        </p:spPr>
        <p:txBody>
          <a:bodyPr/>
          <a:lstStyle/>
          <a:p>
            <a:r>
              <a:rPr lang="en-US" dirty="0">
                <a:latin typeface="Source Sans 3" panose="020B0303030403020204" pitchFamily="34" charset="0"/>
              </a:rPr>
              <a:t>We've covered a lot in just 10 weeks. Let’s wax nostalgic.</a:t>
            </a:r>
          </a:p>
        </p:txBody>
      </p:sp>
      <p:sp>
        <p:nvSpPr>
          <p:cNvPr id="3" name="Title 1">
            <a:extLst>
              <a:ext uri="{FF2B5EF4-FFF2-40B4-BE49-F238E27FC236}">
                <a16:creationId xmlns:a16="http://schemas.microsoft.com/office/drawing/2014/main" id="{C298391D-645C-E5C3-126F-ABB6143471CB}"/>
              </a:ext>
            </a:extLst>
          </p:cNvPr>
          <p:cNvSpPr txBox="1">
            <a:spLocks/>
          </p:cNvSpPr>
          <p:nvPr/>
        </p:nvSpPr>
        <p:spPr>
          <a:xfrm>
            <a:off x="457200" y="0"/>
            <a:ext cx="11277600" cy="1143000"/>
          </a:xfrm>
          <a:prstGeom prst="rect">
            <a:avLst/>
          </a:prstGeom>
        </p:spPr>
        <p:txBody>
          <a:bodyPr anchor="ctr"/>
          <a:lstStyle>
            <a:lvl1pPr algn="ctr" defTabSz="914400" rtl="0" eaLnBrk="1" latinLnBrk="0" hangingPunct="1">
              <a:lnSpc>
                <a:spcPct val="90000"/>
              </a:lnSpc>
              <a:spcBef>
                <a:spcPct val="0"/>
              </a:spcBef>
              <a:buNone/>
              <a:defRPr sz="6000" b="1" kern="1200">
                <a:solidFill>
                  <a:schemeClr val="tx1"/>
                </a:solidFill>
                <a:latin typeface="Tahoma" panose="020B0604030504040204" pitchFamily="34" charset="0"/>
                <a:ea typeface="Tahoma" panose="020B0604030504040204" pitchFamily="34" charset="0"/>
                <a:cs typeface="Tahoma" panose="020B0604030504040204" pitchFamily="34" charset="0"/>
              </a:defRPr>
            </a:lvl1pPr>
          </a:lstStyle>
          <a:p>
            <a:pPr fontAlgn="auto">
              <a:spcAft>
                <a:spcPts val="0"/>
              </a:spcAft>
            </a:pPr>
            <a:r>
              <a:rPr lang="en-US" sz="4400" dirty="0">
                <a:solidFill>
                  <a:schemeClr val="bg1"/>
                </a:solidFill>
                <a:latin typeface="Source Sans 3" panose="020B0303030403020204" pitchFamily="34" charset="0"/>
              </a:rPr>
              <a:t>🤍🤍🤍🤍🤍🤍🤍🤍🤍🤍🤍🤍🤍🤍</a:t>
            </a:r>
          </a:p>
        </p:txBody>
      </p:sp>
    </p:spTree>
    <p:extLst>
      <p:ext uri="{BB962C8B-B14F-4D97-AF65-F5344CB8AC3E}">
        <p14:creationId xmlns:p14="http://schemas.microsoft.com/office/powerpoint/2010/main" val="5230979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6703B-5F91-E244-830D-6F870236E1F5}"/>
              </a:ext>
            </a:extLst>
          </p:cNvPr>
          <p:cNvSpPr>
            <a:spLocks noGrp="1"/>
          </p:cNvSpPr>
          <p:nvPr>
            <p:ph type="title"/>
          </p:nvPr>
        </p:nvSpPr>
        <p:spPr/>
        <p:txBody>
          <a:bodyPr/>
          <a:lstStyle/>
          <a:p>
            <a:r>
              <a:rPr lang="en-US" dirty="0">
                <a:latin typeface="Source Sans 3" panose="020B0303030403020204" pitchFamily="34" charset="0"/>
                <a:ea typeface="Source Sans Pro" panose="020B0503030403020204" pitchFamily="34" charset="0"/>
              </a:rPr>
              <a:t>CS107’s Topics and Big Questions</a:t>
            </a:r>
          </a:p>
        </p:txBody>
      </p:sp>
      <p:sp>
        <p:nvSpPr>
          <p:cNvPr id="3" name="Content Placeholder 2">
            <a:extLst>
              <a:ext uri="{FF2B5EF4-FFF2-40B4-BE49-F238E27FC236}">
                <a16:creationId xmlns:a16="http://schemas.microsoft.com/office/drawing/2014/main" id="{F179511B-6901-5647-AE2A-D9B5CCEA7864}"/>
              </a:ext>
            </a:extLst>
          </p:cNvPr>
          <p:cNvSpPr>
            <a:spLocks noGrp="1"/>
          </p:cNvSpPr>
          <p:nvPr>
            <p:ph idx="1"/>
          </p:nvPr>
        </p:nvSpPr>
        <p:spPr>
          <a:xfrm>
            <a:off x="152400" y="1295400"/>
            <a:ext cx="11887200" cy="5181600"/>
          </a:xfrm>
        </p:spPr>
        <p:txBody>
          <a:bodyPr/>
          <a:lstStyle/>
          <a:p>
            <a:pPr marL="514350" indent="-514350">
              <a:buFont typeface="+mj-lt"/>
              <a:buAutoNum type="arabicPeriod"/>
            </a:pPr>
            <a:r>
              <a:rPr lang="en-US" b="1" dirty="0">
                <a:latin typeface="Source Sans 3" panose="020B0303030403020204" pitchFamily="34" charset="0"/>
                <a:ea typeface="Source Sans Pro" panose="020B0503030403020204" pitchFamily="34" charset="0"/>
              </a:rPr>
              <a:t> </a:t>
            </a:r>
            <a:r>
              <a:rPr lang="en-US" b="1" dirty="0">
                <a:solidFill>
                  <a:schemeClr val="accent1"/>
                </a:solidFill>
                <a:latin typeface="Source Sans 3" panose="020B0303030403020204" pitchFamily="34" charset="0"/>
                <a:ea typeface="Source Sans Pro" panose="020B0503030403020204" pitchFamily="34" charset="0"/>
              </a:rPr>
              <a:t>Bits and Bytes</a:t>
            </a:r>
            <a:r>
              <a:rPr lang="en-US" dirty="0">
                <a:latin typeface="Source Sans 3" panose="020B0303030403020204" pitchFamily="34" charset="0"/>
                <a:ea typeface="Source Sans Pro" panose="020B0503030403020204" pitchFamily="34" charset="0"/>
              </a:rPr>
              <a:t>:</a:t>
            </a:r>
            <a:r>
              <a:rPr lang="en-US" b="1" dirty="0">
                <a:latin typeface="Source Sans 3" panose="020B0303030403020204" pitchFamily="34" charset="0"/>
                <a:ea typeface="Source Sans Pro" panose="020B0503030403020204" pitchFamily="34" charset="0"/>
              </a:rPr>
              <a:t> </a:t>
            </a:r>
            <a:r>
              <a:rPr lang="en-US" dirty="0">
                <a:latin typeface="Source Sans 3" panose="020B0303030403020204" pitchFamily="34" charset="0"/>
                <a:ea typeface="Source Sans Pro" panose="020B0503030403020204" pitchFamily="34" charset="0"/>
              </a:rPr>
              <a:t>How can a computer represent </a:t>
            </a:r>
            <a:r>
              <a:rPr lang="en-US" b="1" dirty="0">
                <a:latin typeface="Source Code Pro" panose="020B0309030403020204" pitchFamily="34" charset="0"/>
                <a:ea typeface="Source Code Pro" panose="020B0309030403020204" pitchFamily="34" charset="0"/>
              </a:rPr>
              <a:t>int</a:t>
            </a:r>
            <a:r>
              <a:rPr lang="en-US" dirty="0">
                <a:latin typeface="Source Sans 3" panose="020B0303030403020204" pitchFamily="34" charset="0"/>
                <a:ea typeface="Source Sans Pro" panose="020B0503030403020204" pitchFamily="34" charset="0"/>
              </a:rPr>
              <a:t> values? or </a:t>
            </a:r>
            <a:r>
              <a:rPr lang="en-US" b="1" dirty="0">
                <a:latin typeface="Source Code Pro" panose="020B0309030403020204" pitchFamily="34" charset="0"/>
                <a:ea typeface="Source Code Pro" panose="020B0309030403020204" pitchFamily="34" charset="0"/>
              </a:rPr>
              <a:t>float</a:t>
            </a:r>
            <a:r>
              <a:rPr lang="en-US" dirty="0">
                <a:latin typeface="Source Sans 3" panose="020B0303030403020204" pitchFamily="34" charset="0"/>
                <a:ea typeface="Source Sans Pro" panose="020B0503030403020204" pitchFamily="34" charset="0"/>
              </a:rPr>
              <a:t>s?</a:t>
            </a:r>
          </a:p>
          <a:p>
            <a:pPr marL="514350" indent="-514350">
              <a:buFont typeface="+mj-lt"/>
              <a:buAutoNum type="arabicPeriod"/>
            </a:pPr>
            <a:r>
              <a:rPr lang="en-US" b="1" dirty="0">
                <a:latin typeface="Source Sans 3" panose="020B0303030403020204" pitchFamily="34" charset="0"/>
                <a:ea typeface="Source Sans Pro" panose="020B0503030403020204" pitchFamily="34" charset="0"/>
              </a:rPr>
              <a:t> </a:t>
            </a:r>
            <a:r>
              <a:rPr lang="en-US" b="1" dirty="0">
                <a:solidFill>
                  <a:schemeClr val="accent1"/>
                </a:solidFill>
                <a:latin typeface="Source Sans 3" panose="020B0303030403020204" pitchFamily="34" charset="0"/>
                <a:ea typeface="Source Sans Pro" panose="020B0503030403020204" pitchFamily="34" charset="0"/>
              </a:rPr>
              <a:t>Characters and C Strings</a:t>
            </a:r>
            <a:r>
              <a:rPr lang="en-US" dirty="0">
                <a:latin typeface="Source Sans 3" panose="020B0303030403020204" pitchFamily="34" charset="0"/>
                <a:ea typeface="Source Sans Pro" panose="020B0503030403020204" pitchFamily="34" charset="0"/>
              </a:rPr>
              <a:t>:</a:t>
            </a:r>
            <a:r>
              <a:rPr lang="en-US" b="1" dirty="0">
                <a:latin typeface="Source Sans 3" panose="020B0303030403020204" pitchFamily="34" charset="0"/>
                <a:ea typeface="Source Sans Pro" panose="020B0503030403020204" pitchFamily="34" charset="0"/>
              </a:rPr>
              <a:t> </a:t>
            </a:r>
            <a:r>
              <a:rPr lang="en-US" dirty="0">
                <a:latin typeface="Source Sans 3" panose="020B0303030403020204" pitchFamily="34" charset="0"/>
                <a:ea typeface="Source Sans Pro" panose="020B0503030403020204" pitchFamily="34" charset="0"/>
              </a:rPr>
              <a:t>How can a computer represent and manipulate</a:t>
            </a:r>
            <a:br>
              <a:rPr lang="en-US" dirty="0">
                <a:latin typeface="Source Sans 3" panose="020B0303030403020204" pitchFamily="34" charset="0"/>
                <a:ea typeface="Source Sans Pro" panose="020B0503030403020204" pitchFamily="34" charset="0"/>
              </a:rPr>
            </a:br>
            <a:r>
              <a:rPr lang="en-US" dirty="0">
                <a:latin typeface="Source Sans 3" panose="020B0303030403020204" pitchFamily="34" charset="0"/>
                <a:ea typeface="Source Sans Pro" panose="020B0503030403020204" pitchFamily="34" charset="0"/>
              </a:rPr>
              <a:t> more complex data, like text?</a:t>
            </a:r>
          </a:p>
          <a:p>
            <a:pPr marL="514350" indent="-514350">
              <a:buFont typeface="+mj-lt"/>
              <a:buAutoNum type="arabicPeriod"/>
            </a:pPr>
            <a:r>
              <a:rPr lang="en-US" b="1" dirty="0">
                <a:latin typeface="Source Sans 3" panose="020B0303030403020204" pitchFamily="34" charset="0"/>
                <a:ea typeface="Source Sans Pro" panose="020B0503030403020204" pitchFamily="34" charset="0"/>
              </a:rPr>
              <a:t> </a:t>
            </a:r>
            <a:r>
              <a:rPr lang="en-US" b="1" dirty="0">
                <a:solidFill>
                  <a:schemeClr val="accent1"/>
                </a:solidFill>
                <a:latin typeface="Source Sans 3" panose="020B0303030403020204" pitchFamily="34" charset="0"/>
                <a:ea typeface="Source Sans Pro" panose="020B0503030403020204" pitchFamily="34" charset="0"/>
              </a:rPr>
              <a:t>Pointers, Stack and Heap Memory</a:t>
            </a:r>
            <a:r>
              <a:rPr lang="en-US" dirty="0">
                <a:latin typeface="Source Sans 3" panose="020B0303030403020204" pitchFamily="34" charset="0"/>
                <a:ea typeface="Source Sans Pro" panose="020B0503030403020204" pitchFamily="34" charset="0"/>
              </a:rPr>
              <a:t>:</a:t>
            </a:r>
            <a:r>
              <a:rPr lang="en-US" b="1" dirty="0">
                <a:latin typeface="Source Sans 3" panose="020B0303030403020204" pitchFamily="34" charset="0"/>
                <a:ea typeface="Source Sans Pro" panose="020B0503030403020204" pitchFamily="34" charset="0"/>
              </a:rPr>
              <a:t> </a:t>
            </a:r>
            <a:r>
              <a:rPr lang="en-US" dirty="0">
                <a:latin typeface="Source Sans 3" panose="020B0303030403020204" pitchFamily="34" charset="0"/>
                <a:ea typeface="Source Sans Pro" panose="020B0503030403020204" pitchFamily="34" charset="0"/>
              </a:rPr>
              <a:t>How can we effectively manage all</a:t>
            </a:r>
            <a:br>
              <a:rPr lang="en-US" dirty="0">
                <a:latin typeface="Source Sans 3" panose="020B0303030403020204" pitchFamily="34" charset="0"/>
                <a:ea typeface="Source Sans Pro" panose="020B0503030403020204" pitchFamily="34" charset="0"/>
              </a:rPr>
            </a:br>
            <a:r>
              <a:rPr lang="en-US" dirty="0">
                <a:latin typeface="Source Sans 3" panose="020B0303030403020204" pitchFamily="34" charset="0"/>
                <a:ea typeface="Source Sans Pro" panose="020B0503030403020204" pitchFamily="34" charset="0"/>
              </a:rPr>
              <a:t> forms of memory in our programs?</a:t>
            </a:r>
          </a:p>
          <a:p>
            <a:pPr marL="514350" indent="-514350">
              <a:buFont typeface="+mj-lt"/>
              <a:buAutoNum type="arabicPeriod"/>
            </a:pPr>
            <a:r>
              <a:rPr lang="en-US" b="1" dirty="0">
                <a:latin typeface="Source Sans 3" panose="020B0303030403020204" pitchFamily="34" charset="0"/>
                <a:ea typeface="Source Sans Pro" panose="020B0503030403020204" pitchFamily="34" charset="0"/>
              </a:rPr>
              <a:t> </a:t>
            </a:r>
            <a:r>
              <a:rPr lang="en-US" b="1" dirty="0">
                <a:solidFill>
                  <a:schemeClr val="accent1"/>
                </a:solidFill>
                <a:latin typeface="Source Sans 3" panose="020B0303030403020204" pitchFamily="34" charset="0"/>
                <a:ea typeface="Source Sans Pro" panose="020B0503030403020204" pitchFamily="34" charset="0"/>
              </a:rPr>
              <a:t>Generics</a:t>
            </a:r>
            <a:r>
              <a:rPr lang="en-US" dirty="0">
                <a:latin typeface="Source Sans 3" panose="020B0303030403020204" pitchFamily="34" charset="0"/>
                <a:ea typeface="Source Sans Pro" panose="020B0503030403020204" pitchFamily="34" charset="0"/>
              </a:rPr>
              <a:t>:</a:t>
            </a:r>
            <a:r>
              <a:rPr lang="en-US" b="1" dirty="0">
                <a:latin typeface="Source Sans 3" panose="020B0303030403020204" pitchFamily="34" charset="0"/>
                <a:ea typeface="Source Sans Pro" panose="020B0503030403020204" pitchFamily="34" charset="0"/>
              </a:rPr>
              <a:t> </a:t>
            </a:r>
            <a:r>
              <a:rPr lang="en-US" dirty="0">
                <a:latin typeface="Source Sans 3" panose="020B0303030403020204" pitchFamily="34" charset="0"/>
                <a:ea typeface="Source Sans Pro" panose="020B0503030403020204" pitchFamily="34" charset="0"/>
              </a:rPr>
              <a:t>How can we leverage our understanding of memory and data</a:t>
            </a:r>
            <a:br>
              <a:rPr lang="en-US" dirty="0">
                <a:latin typeface="Source Sans 3" panose="020B0303030403020204" pitchFamily="34" charset="0"/>
                <a:ea typeface="Source Sans Pro" panose="020B0503030403020204" pitchFamily="34" charset="0"/>
              </a:rPr>
            </a:br>
            <a:r>
              <a:rPr lang="en-US" dirty="0">
                <a:latin typeface="Source Sans 3" panose="020B0303030403020204" pitchFamily="34" charset="0"/>
                <a:ea typeface="Source Sans Pro" panose="020B0503030403020204" pitchFamily="34" charset="0"/>
              </a:rPr>
              <a:t> representation to write code that works with </a:t>
            </a:r>
            <a:r>
              <a:rPr lang="en-US" b="1" dirty="0">
                <a:latin typeface="Source Sans 3" panose="020B0303030403020204" pitchFamily="34" charset="0"/>
                <a:ea typeface="Source Sans Pro" panose="020B0503030403020204" pitchFamily="34" charset="0"/>
              </a:rPr>
              <a:t>any</a:t>
            </a:r>
            <a:r>
              <a:rPr lang="en-US" dirty="0">
                <a:latin typeface="Source Sans 3" panose="020B0303030403020204" pitchFamily="34" charset="0"/>
                <a:ea typeface="Source Sans Pro" panose="020B0503030403020204" pitchFamily="34" charset="0"/>
              </a:rPr>
              <a:t> data type? </a:t>
            </a:r>
          </a:p>
          <a:p>
            <a:pPr marL="514350" indent="-514350">
              <a:buFont typeface="+mj-lt"/>
              <a:buAutoNum type="arabicPeriod"/>
            </a:pPr>
            <a:r>
              <a:rPr lang="en-US" b="1" dirty="0">
                <a:latin typeface="Source Sans 3" panose="020B0303030403020204" pitchFamily="34" charset="0"/>
                <a:ea typeface="Source Sans Pro" panose="020B0503030403020204" pitchFamily="34" charset="0"/>
              </a:rPr>
              <a:t> </a:t>
            </a:r>
            <a:r>
              <a:rPr lang="en-US" b="1" dirty="0">
                <a:solidFill>
                  <a:schemeClr val="accent1"/>
                </a:solidFill>
                <a:latin typeface="Source Sans 3" panose="020B0303030403020204" pitchFamily="34" charset="0"/>
                <a:ea typeface="Source Sans Pro" panose="020B0503030403020204" pitchFamily="34" charset="0"/>
              </a:rPr>
              <a:t>Assembly</a:t>
            </a:r>
            <a:r>
              <a:rPr lang="en-US" dirty="0">
                <a:latin typeface="Source Sans 3" panose="020B0303030403020204" pitchFamily="34" charset="0"/>
                <a:ea typeface="Source Sans Pro" panose="020B0503030403020204" pitchFamily="34" charset="0"/>
              </a:rPr>
              <a:t>:</a:t>
            </a:r>
            <a:r>
              <a:rPr lang="en-US" b="1" dirty="0">
                <a:latin typeface="Source Sans 3" panose="020B0303030403020204" pitchFamily="34" charset="0"/>
                <a:ea typeface="Source Sans Pro" panose="020B0503030403020204" pitchFamily="34" charset="0"/>
              </a:rPr>
              <a:t> </a:t>
            </a:r>
            <a:r>
              <a:rPr lang="en-US" dirty="0">
                <a:latin typeface="Source Sans 3" panose="020B0303030403020204" pitchFamily="34" charset="0"/>
                <a:ea typeface="Source Sans Pro" panose="020B0503030403020204" pitchFamily="34" charset="0"/>
              </a:rPr>
              <a:t>How does a computer compile and execute C programs to</a:t>
            </a:r>
            <a:br>
              <a:rPr lang="en-US" dirty="0">
                <a:latin typeface="Source Sans 3" panose="020B0303030403020204" pitchFamily="34" charset="0"/>
                <a:ea typeface="Source Sans Pro" panose="020B0503030403020204" pitchFamily="34" charset="0"/>
              </a:rPr>
            </a:br>
            <a:r>
              <a:rPr lang="en-US" dirty="0">
                <a:latin typeface="Source Sans 3" panose="020B0303030403020204" pitchFamily="34" charset="0"/>
                <a:ea typeface="Source Sans Pro" panose="020B0503030403020204" pitchFamily="34" charset="0"/>
              </a:rPr>
              <a:t> assembly code? What does assembly code look like?</a:t>
            </a:r>
          </a:p>
          <a:p>
            <a:pPr marL="514350" indent="-514350">
              <a:buFont typeface="+mj-lt"/>
              <a:buAutoNum type="arabicPeriod"/>
            </a:pPr>
            <a:r>
              <a:rPr lang="en-US" b="1" dirty="0">
                <a:latin typeface="Source Sans 3" panose="020B0303030403020204" pitchFamily="34" charset="0"/>
                <a:ea typeface="Source Sans Pro" panose="020B0503030403020204" pitchFamily="34" charset="0"/>
              </a:rPr>
              <a:t> </a:t>
            </a:r>
            <a:r>
              <a:rPr lang="en-US" b="1" dirty="0">
                <a:solidFill>
                  <a:schemeClr val="accent1"/>
                </a:solidFill>
                <a:latin typeface="Source Sans 3" panose="020B0303030403020204" pitchFamily="34" charset="0"/>
                <a:ea typeface="Source Sans Pro" panose="020B0503030403020204" pitchFamily="34" charset="0"/>
              </a:rPr>
              <a:t>Heap Allocators</a:t>
            </a:r>
            <a:r>
              <a:rPr lang="en-US" dirty="0">
                <a:latin typeface="Source Sans 3" panose="020B0303030403020204" pitchFamily="34" charset="0"/>
                <a:ea typeface="Source Sans Pro" panose="020B0503030403020204" pitchFamily="34" charset="0"/>
              </a:rPr>
              <a:t>:</a:t>
            </a:r>
            <a:r>
              <a:rPr lang="en-US" b="1" dirty="0">
                <a:latin typeface="Source Sans 3" panose="020B0303030403020204" pitchFamily="34" charset="0"/>
                <a:ea typeface="Source Sans Pro" panose="020B0503030403020204" pitchFamily="34" charset="0"/>
              </a:rPr>
              <a:t> </a:t>
            </a:r>
            <a:r>
              <a:rPr lang="en-US" dirty="0">
                <a:latin typeface="Source Sans 3" panose="020B0303030403020204" pitchFamily="34" charset="0"/>
                <a:ea typeface="Source Sans Pro" panose="020B0503030403020204" pitchFamily="34" charset="0"/>
              </a:rPr>
              <a:t>How do core memory allocation functions like</a:t>
            </a:r>
            <a:br>
              <a:rPr lang="en-US" dirty="0">
                <a:latin typeface="Source Sans 3" panose="020B0303030403020204" pitchFamily="34" charset="0"/>
                <a:ea typeface="Source Sans Pro" panose="020B0503030403020204" pitchFamily="34" charset="0"/>
              </a:rPr>
            </a:br>
            <a:r>
              <a:rPr lang="en-US" dirty="0">
                <a:latin typeface="Source Sans 3" panose="020B0303030403020204" pitchFamily="34" charset="0"/>
                <a:ea typeface="Source Sans Pro" panose="020B0503030403020204" pitchFamily="34" charset="0"/>
              </a:rPr>
              <a:t> </a:t>
            </a:r>
            <a:r>
              <a:rPr lang="en-US" b="1" dirty="0">
                <a:latin typeface="Source Code Pro" panose="020B0309030403020204" pitchFamily="34" charset="0"/>
                <a:ea typeface="Source Code Pro" panose="020B0309030403020204" pitchFamily="34" charset="0"/>
              </a:rPr>
              <a:t>malloc</a:t>
            </a:r>
            <a:r>
              <a:rPr lang="en-US" dirty="0">
                <a:latin typeface="Source Sans 3" panose="020B0303030403020204" pitchFamily="34" charset="0"/>
                <a:ea typeface="Source Sans Pro" panose="020B0503030403020204" pitchFamily="34" charset="0"/>
              </a:rPr>
              <a:t> and </a:t>
            </a:r>
            <a:r>
              <a:rPr lang="en-US" b="1" dirty="0">
                <a:latin typeface="Source Code Pro" panose="020B0309030403020204" pitchFamily="34" charset="0"/>
                <a:ea typeface="Source Code Pro" panose="020B0309030403020204" pitchFamily="34" charset="0"/>
              </a:rPr>
              <a:t>free</a:t>
            </a:r>
            <a:r>
              <a:rPr lang="en-US" dirty="0">
                <a:latin typeface="Source Sans 3" panose="020B0303030403020204" pitchFamily="34" charset="0"/>
                <a:ea typeface="Source Sans Pro" panose="020B0503030403020204" pitchFamily="34" charset="0"/>
              </a:rPr>
              <a:t> work? Are the built-in versions always good enough?</a:t>
            </a:r>
            <a:endParaRPr lang="en-US" b="1" dirty="0">
              <a:latin typeface="Source Sans 3" panose="020B0303030403020204" pitchFamily="34" charset="0"/>
              <a:ea typeface="Source Sans Pro" panose="020B0503030403020204" pitchFamily="34" charset="0"/>
            </a:endParaRPr>
          </a:p>
        </p:txBody>
      </p:sp>
    </p:spTree>
    <p:extLst>
      <p:ext uri="{BB962C8B-B14F-4D97-AF65-F5344CB8AC3E}">
        <p14:creationId xmlns:p14="http://schemas.microsoft.com/office/powerpoint/2010/main" val="2278449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dissolv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dissolv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dissolve">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9C516-0D31-414D-AF61-D72D26BAEC2F}"/>
              </a:ext>
            </a:extLst>
          </p:cNvPr>
          <p:cNvSpPr>
            <a:spLocks noGrp="1"/>
          </p:cNvSpPr>
          <p:nvPr>
            <p:ph type="title"/>
          </p:nvPr>
        </p:nvSpPr>
        <p:spPr/>
        <p:txBody>
          <a:bodyPr/>
          <a:lstStyle/>
          <a:p>
            <a:r>
              <a:rPr lang="en-US" dirty="0">
                <a:latin typeface="Source Sans 3" panose="020B0303030403020204" pitchFamily="34" charset="0"/>
              </a:rPr>
              <a:t>Baby’s First Programs</a:t>
            </a:r>
          </a:p>
        </p:txBody>
      </p:sp>
      <p:sp>
        <p:nvSpPr>
          <p:cNvPr id="5" name="TextBox 4">
            <a:extLst>
              <a:ext uri="{FF2B5EF4-FFF2-40B4-BE49-F238E27FC236}">
                <a16:creationId xmlns:a16="http://schemas.microsoft.com/office/drawing/2014/main" id="{7724A561-4F63-AEEA-1ACF-C3D974D351A9}"/>
              </a:ext>
            </a:extLst>
          </p:cNvPr>
          <p:cNvSpPr txBox="1"/>
          <p:nvPr/>
        </p:nvSpPr>
        <p:spPr>
          <a:xfrm>
            <a:off x="304800" y="1295400"/>
            <a:ext cx="5410200" cy="2395079"/>
          </a:xfrm>
          <a:prstGeom prst="rect">
            <a:avLst/>
          </a:prstGeom>
          <a:noFill/>
          <a:ln>
            <a:solidFill>
              <a:schemeClr val="accent1"/>
            </a:solidFill>
            <a:prstDash val="dash"/>
          </a:ln>
        </p:spPr>
        <p:txBody>
          <a:bodyPr wrap="square" rtlCol="0">
            <a:spAutoFit/>
          </a:bodyPr>
          <a:lstStyle/>
          <a:p>
            <a:pPr algn="l">
              <a:lnSpc>
                <a:spcPct val="80000"/>
              </a:lnSpc>
              <a:spcBef>
                <a:spcPts val="200"/>
              </a:spcBef>
              <a:buNone/>
              <a:defRPr/>
            </a:pPr>
            <a:r>
              <a:rPr lang="en-US" sz="1400" dirty="0">
                <a:latin typeface="Source Code Pro" panose="020B0309030403020204" pitchFamily="34" charset="0"/>
                <a:ea typeface="Source Code Pro" panose="020B0309030403020204" pitchFamily="34" charset="0"/>
              </a:rPr>
              <a:t>int main(int </a:t>
            </a:r>
            <a:r>
              <a:rPr lang="en-US" sz="1400" dirty="0" err="1">
                <a:latin typeface="Source Code Pro" panose="020B0309030403020204" pitchFamily="34" charset="0"/>
                <a:ea typeface="Source Code Pro" panose="020B0309030403020204" pitchFamily="34" charset="0"/>
              </a:rPr>
              <a:t>argc</a:t>
            </a:r>
            <a:r>
              <a:rPr lang="en-US" sz="1400" dirty="0">
                <a:latin typeface="Source Code Pro" panose="020B0309030403020204" pitchFamily="34" charset="0"/>
                <a:ea typeface="Source Code Pro" panose="020B0309030403020204" pitchFamily="34" charset="0"/>
              </a:rPr>
              <a:t>, char *</a:t>
            </a:r>
            <a:r>
              <a:rPr lang="en-US" sz="1400" dirty="0" err="1">
                <a:latin typeface="Source Code Pro" panose="020B0309030403020204" pitchFamily="34" charset="0"/>
                <a:ea typeface="Source Code Pro" panose="020B0309030403020204" pitchFamily="34" charset="0"/>
              </a:rPr>
              <a:t>argv</a:t>
            </a:r>
            <a:r>
              <a:rPr lang="en-US" sz="1400" dirty="0">
                <a:latin typeface="Source Code Pro" panose="020B0309030403020204" pitchFamily="34" charset="0"/>
                <a:ea typeface="Source Code Pro" panose="020B0309030403020204" pitchFamily="34" charset="0"/>
              </a:rPr>
              <a:t>[]) {</a:t>
            </a:r>
          </a:p>
          <a:p>
            <a:pPr algn="l">
              <a:lnSpc>
                <a:spcPct val="80000"/>
              </a:lnSpc>
              <a:spcBef>
                <a:spcPts val="200"/>
              </a:spcBef>
              <a:buNone/>
              <a:defRPr/>
            </a:pPr>
            <a:r>
              <a:rPr lang="en-US" sz="1400" dirty="0">
                <a:latin typeface="Source Code Pro" panose="020B0309030403020204" pitchFamily="34" charset="0"/>
                <a:ea typeface="Source Code Pro" panose="020B0309030403020204" pitchFamily="34" charset="0"/>
              </a:rPr>
              <a:t>   bool x = </a:t>
            </a:r>
            <a:r>
              <a:rPr lang="en-US" sz="1400" dirty="0" err="1">
                <a:latin typeface="Source Code Pro" panose="020B0309030403020204" pitchFamily="34" charset="0"/>
                <a:ea typeface="Source Code Pro" panose="020B0309030403020204" pitchFamily="34" charset="0"/>
              </a:rPr>
              <a:t>argc</a:t>
            </a:r>
            <a:r>
              <a:rPr lang="en-US" sz="1400" dirty="0">
                <a:latin typeface="Source Code Pro" panose="020B0309030403020204" pitchFamily="34" charset="0"/>
                <a:ea typeface="Source Code Pro" panose="020B0309030403020204" pitchFamily="34" charset="0"/>
              </a:rPr>
              <a:t> &gt; 2 &amp;&amp; </a:t>
            </a:r>
            <a:r>
              <a:rPr lang="en-US" sz="1400" dirty="0" err="1">
                <a:latin typeface="Source Code Pro" panose="020B0309030403020204" pitchFamily="34" charset="0"/>
                <a:ea typeface="Source Code Pro" panose="020B0309030403020204" pitchFamily="34" charset="0"/>
              </a:rPr>
              <a:t>argv</a:t>
            </a:r>
            <a:r>
              <a:rPr lang="en-US" sz="1400" dirty="0">
                <a:latin typeface="Source Code Pro" panose="020B0309030403020204" pitchFamily="34" charset="0"/>
                <a:ea typeface="Source Code Pro" panose="020B0309030403020204" pitchFamily="34" charset="0"/>
              </a:rPr>
              <a:t>[</a:t>
            </a:r>
            <a:r>
              <a:rPr lang="en-US" sz="1400" dirty="0" err="1">
                <a:latin typeface="Source Code Pro" panose="020B0309030403020204" pitchFamily="34" charset="0"/>
                <a:ea typeface="Source Code Pro" panose="020B0309030403020204" pitchFamily="34" charset="0"/>
              </a:rPr>
              <a:t>argc</a:t>
            </a:r>
            <a:r>
              <a:rPr lang="en-US" sz="1400" dirty="0">
                <a:latin typeface="Source Code Pro" panose="020B0309030403020204" pitchFamily="34" charset="0"/>
                <a:ea typeface="Source Code Pro" panose="020B0309030403020204" pitchFamily="34" charset="0"/>
              </a:rPr>
              <a:t> - 1][0] != 'A';</a:t>
            </a:r>
          </a:p>
          <a:p>
            <a:pPr algn="l">
              <a:lnSpc>
                <a:spcPct val="80000"/>
              </a:lnSpc>
              <a:spcBef>
                <a:spcPts val="200"/>
              </a:spcBef>
              <a:buNone/>
              <a:defRPr/>
            </a:pPr>
            <a:r>
              <a:rPr lang="en-US" sz="1400" dirty="0">
                <a:latin typeface="Source Code Pro" panose="020B0309030403020204" pitchFamily="34" charset="0"/>
                <a:ea typeface="Source Code Pro" panose="020B0309030403020204" pitchFamily="34" charset="0"/>
              </a:rPr>
              <a:t>   if (x) {</a:t>
            </a:r>
          </a:p>
          <a:p>
            <a:pPr algn="l">
              <a:lnSpc>
                <a:spcPct val="80000"/>
              </a:lnSpc>
              <a:spcBef>
                <a:spcPts val="200"/>
              </a:spcBef>
              <a:buNone/>
              <a:defRPr/>
            </a:pPr>
            <a:r>
              <a:rPr lang="en-US" sz="1400" dirty="0">
                <a:latin typeface="Source Code Pro" panose="020B0309030403020204" pitchFamily="34" charset="0"/>
                <a:ea typeface="Source Code Pro" panose="020B0309030403020204" pitchFamily="34" charset="0"/>
              </a:rPr>
              <a:t>      </a:t>
            </a:r>
            <a:r>
              <a:rPr lang="en-US" sz="1400" dirty="0" err="1">
                <a:latin typeface="Source Code Pro" panose="020B0309030403020204" pitchFamily="34" charset="0"/>
                <a:ea typeface="Source Code Pro" panose="020B0309030403020204" pitchFamily="34" charset="0"/>
              </a:rPr>
              <a:t>printf</a:t>
            </a:r>
            <a:r>
              <a:rPr lang="en-US" sz="1400" dirty="0">
                <a:latin typeface="Source Code Pro" panose="020B0309030403020204" pitchFamily="34" charset="0"/>
                <a:ea typeface="Source Code Pro" panose="020B0309030403020204" pitchFamily="34" charset="0"/>
              </a:rPr>
              <a:t>(</a:t>
            </a:r>
            <a:r>
              <a:rPr lang="en-US" sz="1400" dirty="0">
                <a:solidFill>
                  <a:srgbClr val="FF0000"/>
                </a:solidFill>
                <a:latin typeface="Source Code Pro" panose="020B0309030403020204" pitchFamily="34" charset="0"/>
                <a:ea typeface="Source Code Pro" panose="020B0309030403020204" pitchFamily="34" charset="0"/>
              </a:rPr>
              <a:t>"Hello, world!\n"</a:t>
            </a:r>
            <a:r>
              <a:rPr lang="en-US" sz="1400" dirty="0">
                <a:latin typeface="Source Code Pro" panose="020B0309030403020204" pitchFamily="34" charset="0"/>
                <a:ea typeface="Source Code Pro" panose="020B0309030403020204" pitchFamily="34" charset="0"/>
              </a:rPr>
              <a:t>);</a:t>
            </a:r>
          </a:p>
          <a:p>
            <a:pPr algn="l">
              <a:lnSpc>
                <a:spcPct val="80000"/>
              </a:lnSpc>
              <a:spcBef>
                <a:spcPts val="200"/>
              </a:spcBef>
              <a:buNone/>
              <a:defRPr/>
            </a:pPr>
            <a:r>
              <a:rPr lang="en-US" sz="1400" dirty="0">
                <a:latin typeface="Source Code Pro" panose="020B0309030403020204" pitchFamily="34" charset="0"/>
                <a:ea typeface="Source Code Pro" panose="020B0309030403020204" pitchFamily="34" charset="0"/>
              </a:rPr>
              <a:t>   } else if (</a:t>
            </a:r>
            <a:r>
              <a:rPr lang="en-US" sz="1400" dirty="0" err="1">
                <a:latin typeface="Source Code Pro" panose="020B0309030403020204" pitchFamily="34" charset="0"/>
                <a:ea typeface="Source Code Pro" panose="020B0309030403020204" pitchFamily="34" charset="0"/>
              </a:rPr>
              <a:t>argc</a:t>
            </a:r>
            <a:r>
              <a:rPr lang="en-US" sz="1400" dirty="0">
                <a:latin typeface="Source Code Pro" panose="020B0309030403020204" pitchFamily="34" charset="0"/>
                <a:ea typeface="Source Code Pro" panose="020B0309030403020204" pitchFamily="34" charset="0"/>
              </a:rPr>
              <a:t> &gt; 5) {</a:t>
            </a:r>
          </a:p>
          <a:p>
            <a:pPr algn="l">
              <a:lnSpc>
                <a:spcPct val="80000"/>
              </a:lnSpc>
              <a:spcBef>
                <a:spcPts val="200"/>
              </a:spcBef>
              <a:buNone/>
              <a:defRPr/>
            </a:pPr>
            <a:r>
              <a:rPr lang="en-US" sz="1400" dirty="0">
                <a:latin typeface="Source Code Pro" panose="020B0309030403020204" pitchFamily="34" charset="0"/>
                <a:ea typeface="Source Code Pro" panose="020B0309030403020204" pitchFamily="34" charset="0"/>
              </a:rPr>
              <a:t>      </a:t>
            </a:r>
            <a:r>
              <a:rPr lang="en-US" sz="1400" dirty="0" err="1">
                <a:latin typeface="Source Code Pro" panose="020B0309030403020204" pitchFamily="34" charset="0"/>
                <a:ea typeface="Source Code Pro" panose="020B0309030403020204" pitchFamily="34" charset="0"/>
              </a:rPr>
              <a:t>printf</a:t>
            </a:r>
            <a:r>
              <a:rPr lang="en-US" sz="1400" dirty="0">
                <a:latin typeface="Source Code Pro" panose="020B0309030403020204" pitchFamily="34" charset="0"/>
                <a:ea typeface="Source Code Pro" panose="020B0309030403020204" pitchFamily="34" charset="0"/>
              </a:rPr>
              <a:t>(</a:t>
            </a:r>
            <a:r>
              <a:rPr lang="en-US" sz="1400" dirty="0">
                <a:solidFill>
                  <a:srgbClr val="FF0000"/>
                </a:solidFill>
                <a:latin typeface="Source Code Pro" panose="020B0309030403020204" pitchFamily="34" charset="0"/>
                <a:ea typeface="Source Code Pro" panose="020B0309030403020204" pitchFamily="34" charset="0"/>
              </a:rPr>
              <a:t>"Greetings, traveler!\n"</a:t>
            </a:r>
            <a:r>
              <a:rPr lang="en-US" sz="1400" dirty="0">
                <a:latin typeface="Source Code Pro" panose="020B0309030403020204" pitchFamily="34" charset="0"/>
                <a:ea typeface="Source Code Pro" panose="020B0309030403020204" pitchFamily="34" charset="0"/>
              </a:rPr>
              <a:t>);</a:t>
            </a:r>
          </a:p>
          <a:p>
            <a:pPr algn="l">
              <a:lnSpc>
                <a:spcPct val="80000"/>
              </a:lnSpc>
              <a:spcBef>
                <a:spcPts val="200"/>
              </a:spcBef>
              <a:buNone/>
              <a:defRPr/>
            </a:pPr>
            <a:r>
              <a:rPr lang="en-US" sz="1400" dirty="0">
                <a:latin typeface="Source Code Pro" panose="020B0309030403020204" pitchFamily="34" charset="0"/>
                <a:ea typeface="Source Code Pro" panose="020B0309030403020204" pitchFamily="34" charset="0"/>
              </a:rPr>
              <a:t>   } else {</a:t>
            </a:r>
            <a:br>
              <a:rPr lang="en-US" sz="1400" dirty="0">
                <a:latin typeface="Source Code Pro" panose="020B0309030403020204" pitchFamily="34" charset="0"/>
                <a:ea typeface="Source Code Pro" panose="020B0309030403020204" pitchFamily="34" charset="0"/>
              </a:rPr>
            </a:br>
            <a:r>
              <a:rPr lang="en-US" sz="1400" dirty="0">
                <a:latin typeface="Source Code Pro" panose="020B0309030403020204" pitchFamily="34" charset="0"/>
                <a:ea typeface="Source Code Pro" panose="020B0309030403020204" pitchFamily="34" charset="0"/>
              </a:rPr>
              <a:t>      </a:t>
            </a:r>
            <a:r>
              <a:rPr lang="en-US" sz="1400" dirty="0" err="1">
                <a:latin typeface="Source Code Pro" panose="020B0309030403020204" pitchFamily="34" charset="0"/>
                <a:ea typeface="Source Code Pro" panose="020B0309030403020204" pitchFamily="34" charset="0"/>
              </a:rPr>
              <a:t>printf</a:t>
            </a:r>
            <a:r>
              <a:rPr lang="en-US" sz="1400" dirty="0">
                <a:latin typeface="Source Code Pro" panose="020B0309030403020204" pitchFamily="34" charset="0"/>
                <a:ea typeface="Source Code Pro" panose="020B0309030403020204" pitchFamily="34" charset="0"/>
              </a:rPr>
              <a:t>(</a:t>
            </a:r>
            <a:r>
              <a:rPr lang="en-US" sz="1400" dirty="0">
                <a:solidFill>
                  <a:srgbClr val="FF0000"/>
                </a:solidFill>
                <a:latin typeface="Source Code Pro" panose="020B0309030403020204" pitchFamily="34" charset="0"/>
                <a:ea typeface="Source Code Pro" panose="020B0309030403020204" pitchFamily="34" charset="0"/>
              </a:rPr>
              <a:t>"Salut, monsieur!\n"</a:t>
            </a:r>
            <a:r>
              <a:rPr lang="en-US" sz="1400" dirty="0">
                <a:latin typeface="Source Code Pro" panose="020B0309030403020204" pitchFamily="34" charset="0"/>
                <a:ea typeface="Source Code Pro" panose="020B0309030403020204" pitchFamily="34" charset="0"/>
              </a:rPr>
              <a:t>);</a:t>
            </a:r>
            <a:br>
              <a:rPr lang="en-US" sz="1400" dirty="0">
                <a:latin typeface="Source Code Pro" panose="020B0309030403020204" pitchFamily="34" charset="0"/>
                <a:ea typeface="Source Code Pro" panose="020B0309030403020204" pitchFamily="34" charset="0"/>
              </a:rPr>
            </a:br>
            <a:r>
              <a:rPr lang="en-US" sz="1400" dirty="0">
                <a:latin typeface="Source Code Pro" panose="020B0309030403020204" pitchFamily="34" charset="0"/>
                <a:ea typeface="Source Code Pro" panose="020B0309030403020204" pitchFamily="34" charset="0"/>
              </a:rPr>
              <a:t>   }</a:t>
            </a:r>
          </a:p>
          <a:p>
            <a:pPr algn="l">
              <a:lnSpc>
                <a:spcPct val="80000"/>
              </a:lnSpc>
              <a:spcBef>
                <a:spcPts val="200"/>
              </a:spcBef>
              <a:buNone/>
              <a:defRPr/>
            </a:pPr>
            <a:r>
              <a:rPr lang="en-US" sz="1400" dirty="0">
                <a:latin typeface="Source Code Pro" panose="020B0309030403020204" pitchFamily="34" charset="0"/>
                <a:ea typeface="Source Code Pro" panose="020B0309030403020204" pitchFamily="34" charset="0"/>
              </a:rPr>
              <a:t>   </a:t>
            </a:r>
            <a:r>
              <a:rPr lang="en-US" sz="1400" dirty="0" err="1">
                <a:latin typeface="Source Code Pro" panose="020B0309030403020204" pitchFamily="34" charset="0"/>
                <a:ea typeface="Source Code Pro" panose="020B0309030403020204" pitchFamily="34" charset="0"/>
              </a:rPr>
              <a:t>printf</a:t>
            </a:r>
            <a:r>
              <a:rPr lang="en-US" sz="1400" dirty="0">
                <a:latin typeface="Source Code Pro" panose="020B0309030403020204" pitchFamily="34" charset="0"/>
                <a:ea typeface="Source Code Pro" panose="020B0309030403020204" pitchFamily="34" charset="0"/>
              </a:rPr>
              <a:t>(</a:t>
            </a:r>
            <a:r>
              <a:rPr lang="en-US" sz="1400" dirty="0">
                <a:solidFill>
                  <a:srgbClr val="FF0000"/>
                </a:solidFill>
                <a:latin typeface="Source Code Pro" panose="020B0309030403020204" pitchFamily="34" charset="0"/>
                <a:ea typeface="Source Code Pro" panose="020B0309030403020204" pitchFamily="34" charset="0"/>
              </a:rPr>
              <a:t>"Adios!\n"</a:t>
            </a:r>
            <a:r>
              <a:rPr lang="en-US" sz="1400" dirty="0">
                <a:latin typeface="Source Code Pro" panose="020B0309030403020204" pitchFamily="34" charset="0"/>
                <a:ea typeface="Source Code Pro" panose="020B0309030403020204" pitchFamily="34" charset="0"/>
              </a:rPr>
              <a:t>);</a:t>
            </a:r>
          </a:p>
          <a:p>
            <a:pPr algn="l">
              <a:lnSpc>
                <a:spcPct val="80000"/>
              </a:lnSpc>
              <a:spcBef>
                <a:spcPts val="200"/>
              </a:spcBef>
              <a:buNone/>
              <a:defRPr/>
            </a:pPr>
            <a:r>
              <a:rPr lang="en-US" sz="1400" dirty="0">
                <a:latin typeface="Source Code Pro" panose="020B0309030403020204" pitchFamily="34" charset="0"/>
                <a:ea typeface="Source Code Pro" panose="020B0309030403020204" pitchFamily="34" charset="0"/>
              </a:rPr>
              <a:t>   return 0;</a:t>
            </a:r>
          </a:p>
          <a:p>
            <a:pPr algn="l">
              <a:lnSpc>
                <a:spcPct val="80000"/>
              </a:lnSpc>
              <a:spcBef>
                <a:spcPts val="200"/>
              </a:spcBef>
              <a:buNone/>
              <a:defRPr/>
            </a:pPr>
            <a:r>
              <a:rPr lang="en-US" sz="1400" dirty="0">
                <a:latin typeface="Source Code Pro" panose="020B0309030403020204" pitchFamily="34" charset="0"/>
                <a:ea typeface="Source Code Pro" panose="020B0309030403020204" pitchFamily="34" charset="0"/>
              </a:rPr>
              <a:t>}</a:t>
            </a:r>
          </a:p>
        </p:txBody>
      </p:sp>
      <p:sp>
        <p:nvSpPr>
          <p:cNvPr id="6" name="TextBox 5">
            <a:extLst>
              <a:ext uri="{FF2B5EF4-FFF2-40B4-BE49-F238E27FC236}">
                <a16:creationId xmlns:a16="http://schemas.microsoft.com/office/drawing/2014/main" id="{17FAF536-1A69-E8B2-1D1F-CDCE413084DF}"/>
              </a:ext>
            </a:extLst>
          </p:cNvPr>
          <p:cNvSpPr txBox="1"/>
          <p:nvPr/>
        </p:nvSpPr>
        <p:spPr>
          <a:xfrm>
            <a:off x="5867400" y="1295400"/>
            <a:ext cx="6019800" cy="1456361"/>
          </a:xfrm>
          <a:prstGeom prst="rect">
            <a:avLst/>
          </a:prstGeom>
          <a:noFill/>
          <a:ln>
            <a:solidFill>
              <a:schemeClr val="accent1"/>
            </a:solidFill>
            <a:prstDash val="dash"/>
          </a:ln>
        </p:spPr>
        <p:txBody>
          <a:bodyPr wrap="square" rtlCol="0">
            <a:spAutoFit/>
          </a:bodyPr>
          <a:lstStyle/>
          <a:p>
            <a:pPr algn="l">
              <a:lnSpc>
                <a:spcPct val="80000"/>
              </a:lnSpc>
              <a:spcBef>
                <a:spcPts val="200"/>
              </a:spcBef>
              <a:buNone/>
              <a:defRPr/>
            </a:pPr>
            <a:r>
              <a:rPr lang="en-US" sz="1400" dirty="0">
                <a:latin typeface="Source Code Pro" panose="020B0309030403020204" pitchFamily="34" charset="0"/>
                <a:ea typeface="Source Code Pro" panose="020B0309030403020204" pitchFamily="34" charset="0"/>
              </a:rPr>
              <a:t>int main(int </a:t>
            </a:r>
            <a:r>
              <a:rPr lang="en-US" sz="1400" dirty="0" err="1">
                <a:latin typeface="Source Code Pro" panose="020B0309030403020204" pitchFamily="34" charset="0"/>
                <a:ea typeface="Source Code Pro" panose="020B0309030403020204" pitchFamily="34" charset="0"/>
              </a:rPr>
              <a:t>argc</a:t>
            </a:r>
            <a:r>
              <a:rPr lang="en-US" sz="1400" dirty="0">
                <a:latin typeface="Source Code Pro" panose="020B0309030403020204" pitchFamily="34" charset="0"/>
                <a:ea typeface="Source Code Pro" panose="020B0309030403020204" pitchFamily="34" charset="0"/>
              </a:rPr>
              <a:t>, char *</a:t>
            </a:r>
            <a:r>
              <a:rPr lang="en-US" sz="1400" dirty="0" err="1">
                <a:latin typeface="Source Code Pro" panose="020B0309030403020204" pitchFamily="34" charset="0"/>
                <a:ea typeface="Source Code Pro" panose="020B0309030403020204" pitchFamily="34" charset="0"/>
              </a:rPr>
              <a:t>argv</a:t>
            </a:r>
            <a:r>
              <a:rPr lang="en-US" sz="1400" dirty="0">
                <a:latin typeface="Source Code Pro" panose="020B0309030403020204" pitchFamily="34" charset="0"/>
                <a:ea typeface="Source Code Pro" panose="020B0309030403020204" pitchFamily="34" charset="0"/>
              </a:rPr>
              <a:t>[]) {</a:t>
            </a:r>
          </a:p>
          <a:p>
            <a:pPr algn="l">
              <a:lnSpc>
                <a:spcPct val="80000"/>
              </a:lnSpc>
              <a:spcBef>
                <a:spcPts val="200"/>
              </a:spcBef>
              <a:buNone/>
              <a:defRPr/>
            </a:pPr>
            <a:r>
              <a:rPr lang="en-US" sz="1400" dirty="0">
                <a:latin typeface="Source Code Pro" panose="020B0309030403020204" pitchFamily="34" charset="0"/>
                <a:ea typeface="Source Code Pro" panose="020B0309030403020204" pitchFamily="34" charset="0"/>
              </a:rPr>
              <a:t>   </a:t>
            </a:r>
            <a:r>
              <a:rPr lang="en-US" sz="1400" dirty="0" err="1">
                <a:latin typeface="Source Code Pro" panose="020B0309030403020204" pitchFamily="34" charset="0"/>
                <a:ea typeface="Source Code Pro" panose="020B0309030403020204" pitchFamily="34" charset="0"/>
              </a:rPr>
              <a:t>printf</a:t>
            </a:r>
            <a:r>
              <a:rPr lang="en-US" sz="1400" dirty="0">
                <a:latin typeface="Source Code Pro" panose="020B0309030403020204" pitchFamily="34" charset="0"/>
                <a:ea typeface="Source Code Pro" panose="020B0309030403020204" pitchFamily="34" charset="0"/>
              </a:rPr>
              <a:t>(</a:t>
            </a:r>
            <a:r>
              <a:rPr lang="en-US" sz="1400" dirty="0">
                <a:solidFill>
                  <a:srgbClr val="FF0000"/>
                </a:solidFill>
                <a:latin typeface="Source Code Pro" panose="020B0309030403020204" pitchFamily="34" charset="0"/>
                <a:ea typeface="Source Code Pro" panose="020B0309030403020204" pitchFamily="34" charset="0"/>
              </a:rPr>
              <a:t>"This program got %d argument(s).\n"</a:t>
            </a:r>
            <a:r>
              <a:rPr lang="en-US" sz="1400" dirty="0">
                <a:latin typeface="Source Code Pro" panose="020B0309030403020204" pitchFamily="34" charset="0"/>
                <a:ea typeface="Source Code Pro" panose="020B0309030403020204" pitchFamily="34" charset="0"/>
              </a:rPr>
              <a:t>, </a:t>
            </a:r>
            <a:r>
              <a:rPr lang="en-US" sz="1400" dirty="0" err="1">
                <a:latin typeface="Source Code Pro" panose="020B0309030403020204" pitchFamily="34" charset="0"/>
                <a:ea typeface="Source Code Pro" panose="020B0309030403020204" pitchFamily="34" charset="0"/>
              </a:rPr>
              <a:t>argc</a:t>
            </a:r>
            <a:r>
              <a:rPr lang="en-US" sz="1400" dirty="0">
                <a:latin typeface="Source Code Pro" panose="020B0309030403020204" pitchFamily="34" charset="0"/>
                <a:ea typeface="Source Code Pro" panose="020B0309030403020204" pitchFamily="34" charset="0"/>
              </a:rPr>
              <a:t>);</a:t>
            </a:r>
          </a:p>
          <a:p>
            <a:pPr algn="l">
              <a:lnSpc>
                <a:spcPct val="80000"/>
              </a:lnSpc>
              <a:spcBef>
                <a:spcPts val="200"/>
              </a:spcBef>
              <a:buNone/>
              <a:defRPr/>
            </a:pPr>
            <a:r>
              <a:rPr lang="en-US" sz="1400" dirty="0">
                <a:latin typeface="Source Code Pro" panose="020B0309030403020204" pitchFamily="34" charset="0"/>
                <a:ea typeface="Source Code Pro" panose="020B0309030403020204" pitchFamily="34" charset="0"/>
              </a:rPr>
              <a:t>   for (size_t </a:t>
            </a:r>
            <a:r>
              <a:rPr lang="en-US" sz="1400" dirty="0" err="1">
                <a:latin typeface="Source Code Pro" panose="020B0309030403020204" pitchFamily="34" charset="0"/>
                <a:ea typeface="Source Code Pro" panose="020B0309030403020204" pitchFamily="34" charset="0"/>
              </a:rPr>
              <a:t>i</a:t>
            </a:r>
            <a:r>
              <a:rPr lang="en-US" sz="1400" dirty="0">
                <a:latin typeface="Source Code Pro" panose="020B0309030403020204" pitchFamily="34" charset="0"/>
                <a:ea typeface="Source Code Pro" panose="020B0309030403020204" pitchFamily="34" charset="0"/>
              </a:rPr>
              <a:t> = 0; </a:t>
            </a:r>
            <a:r>
              <a:rPr lang="en-US" sz="1400" dirty="0" err="1">
                <a:latin typeface="Source Code Pro" panose="020B0309030403020204" pitchFamily="34" charset="0"/>
                <a:ea typeface="Source Code Pro" panose="020B0309030403020204" pitchFamily="34" charset="0"/>
              </a:rPr>
              <a:t>i</a:t>
            </a:r>
            <a:r>
              <a:rPr lang="en-US" sz="1400" dirty="0">
                <a:latin typeface="Source Code Pro" panose="020B0309030403020204" pitchFamily="34" charset="0"/>
                <a:ea typeface="Source Code Pro" panose="020B0309030403020204" pitchFamily="34" charset="0"/>
              </a:rPr>
              <a:t> &lt; </a:t>
            </a:r>
            <a:r>
              <a:rPr lang="en-US" sz="1400" dirty="0" err="1">
                <a:latin typeface="Source Code Pro" panose="020B0309030403020204" pitchFamily="34" charset="0"/>
                <a:ea typeface="Source Code Pro" panose="020B0309030403020204" pitchFamily="34" charset="0"/>
              </a:rPr>
              <a:t>argc</a:t>
            </a:r>
            <a:r>
              <a:rPr lang="en-US" sz="1400" dirty="0">
                <a:latin typeface="Source Code Pro" panose="020B0309030403020204" pitchFamily="34" charset="0"/>
                <a:ea typeface="Source Code Pro" panose="020B0309030403020204" pitchFamily="34" charset="0"/>
              </a:rPr>
              <a:t>; </a:t>
            </a:r>
            <a:r>
              <a:rPr lang="en-US" sz="1400" dirty="0" err="1">
                <a:latin typeface="Source Code Pro" panose="020B0309030403020204" pitchFamily="34" charset="0"/>
                <a:ea typeface="Source Code Pro" panose="020B0309030403020204" pitchFamily="34" charset="0"/>
              </a:rPr>
              <a:t>i</a:t>
            </a:r>
            <a:r>
              <a:rPr lang="en-US" sz="1400" dirty="0">
                <a:latin typeface="Source Code Pro" panose="020B0309030403020204" pitchFamily="34" charset="0"/>
                <a:ea typeface="Source Code Pro" panose="020B0309030403020204" pitchFamily="34" charset="0"/>
              </a:rPr>
              <a:t>++) {</a:t>
            </a:r>
          </a:p>
          <a:p>
            <a:pPr algn="l">
              <a:lnSpc>
                <a:spcPct val="80000"/>
              </a:lnSpc>
              <a:spcBef>
                <a:spcPts val="200"/>
              </a:spcBef>
              <a:buNone/>
              <a:defRPr/>
            </a:pPr>
            <a:r>
              <a:rPr lang="en-US" sz="1400" dirty="0">
                <a:latin typeface="Source Code Pro" panose="020B0309030403020204" pitchFamily="34" charset="0"/>
                <a:ea typeface="Source Code Pro" panose="020B0309030403020204" pitchFamily="34" charset="0"/>
              </a:rPr>
              <a:t>      </a:t>
            </a:r>
            <a:r>
              <a:rPr lang="en-US" sz="1400" dirty="0" err="1">
                <a:latin typeface="Source Code Pro" panose="020B0309030403020204" pitchFamily="34" charset="0"/>
                <a:ea typeface="Source Code Pro" panose="020B0309030403020204" pitchFamily="34" charset="0"/>
              </a:rPr>
              <a:t>printf</a:t>
            </a:r>
            <a:r>
              <a:rPr lang="en-US" sz="1400" dirty="0">
                <a:latin typeface="Source Code Pro" panose="020B0309030403020204" pitchFamily="34" charset="0"/>
                <a:ea typeface="Source Code Pro" panose="020B0309030403020204" pitchFamily="34" charset="0"/>
              </a:rPr>
              <a:t>(</a:t>
            </a:r>
            <a:r>
              <a:rPr lang="en-US" sz="1400" dirty="0">
                <a:solidFill>
                  <a:srgbClr val="FF0000"/>
                </a:solidFill>
                <a:latin typeface="Source Code Pro" panose="020B0309030403020204" pitchFamily="34" charset="0"/>
                <a:ea typeface="Source Code Pro" panose="020B0309030403020204" pitchFamily="34" charset="0"/>
              </a:rPr>
              <a:t>"Argument %</a:t>
            </a:r>
            <a:r>
              <a:rPr lang="en-US" sz="1400" dirty="0" err="1">
                <a:solidFill>
                  <a:srgbClr val="FF0000"/>
                </a:solidFill>
                <a:latin typeface="Source Code Pro" panose="020B0309030403020204" pitchFamily="34" charset="0"/>
                <a:ea typeface="Source Code Pro" panose="020B0309030403020204" pitchFamily="34" charset="0"/>
              </a:rPr>
              <a:t>zu</a:t>
            </a:r>
            <a:r>
              <a:rPr lang="en-US" sz="1400" dirty="0">
                <a:solidFill>
                  <a:srgbClr val="FF0000"/>
                </a:solidFill>
                <a:latin typeface="Source Code Pro" panose="020B0309030403020204" pitchFamily="34" charset="0"/>
                <a:ea typeface="Source Code Pro" panose="020B0309030403020204" pitchFamily="34" charset="0"/>
              </a:rPr>
              <a:t>: %s\n"</a:t>
            </a:r>
            <a:r>
              <a:rPr lang="en-US" sz="1400" dirty="0">
                <a:latin typeface="Source Code Pro" panose="020B0309030403020204" pitchFamily="34" charset="0"/>
                <a:ea typeface="Source Code Pro" panose="020B0309030403020204" pitchFamily="34" charset="0"/>
              </a:rPr>
              <a:t>, </a:t>
            </a:r>
            <a:r>
              <a:rPr lang="en-US" sz="1400" dirty="0" err="1">
                <a:latin typeface="Source Code Pro" panose="020B0309030403020204" pitchFamily="34" charset="0"/>
                <a:ea typeface="Source Code Pro" panose="020B0309030403020204" pitchFamily="34" charset="0"/>
              </a:rPr>
              <a:t>i</a:t>
            </a:r>
            <a:r>
              <a:rPr lang="en-US" sz="1400" dirty="0">
                <a:latin typeface="Source Code Pro" panose="020B0309030403020204" pitchFamily="34" charset="0"/>
                <a:ea typeface="Source Code Pro" panose="020B0309030403020204" pitchFamily="34" charset="0"/>
              </a:rPr>
              <a:t>, </a:t>
            </a:r>
            <a:r>
              <a:rPr lang="en-US" sz="1400" dirty="0" err="1">
                <a:latin typeface="Source Code Pro" panose="020B0309030403020204" pitchFamily="34" charset="0"/>
                <a:ea typeface="Source Code Pro" panose="020B0309030403020204" pitchFamily="34" charset="0"/>
              </a:rPr>
              <a:t>argv</a:t>
            </a:r>
            <a:r>
              <a:rPr lang="en-US" sz="1400" dirty="0">
                <a:latin typeface="Source Code Pro" panose="020B0309030403020204" pitchFamily="34" charset="0"/>
                <a:ea typeface="Source Code Pro" panose="020B0309030403020204" pitchFamily="34" charset="0"/>
              </a:rPr>
              <a:t>[</a:t>
            </a:r>
            <a:r>
              <a:rPr lang="en-US" sz="1400" dirty="0" err="1">
                <a:latin typeface="Source Code Pro" panose="020B0309030403020204" pitchFamily="34" charset="0"/>
                <a:ea typeface="Source Code Pro" panose="020B0309030403020204" pitchFamily="34" charset="0"/>
              </a:rPr>
              <a:t>i</a:t>
            </a:r>
            <a:r>
              <a:rPr lang="en-US" sz="1400" dirty="0">
                <a:latin typeface="Source Code Pro" panose="020B0309030403020204" pitchFamily="34" charset="0"/>
                <a:ea typeface="Source Code Pro" panose="020B0309030403020204" pitchFamily="34" charset="0"/>
              </a:rPr>
              <a:t>]);</a:t>
            </a:r>
          </a:p>
          <a:p>
            <a:pPr algn="l">
              <a:lnSpc>
                <a:spcPct val="80000"/>
              </a:lnSpc>
              <a:spcBef>
                <a:spcPts val="200"/>
              </a:spcBef>
              <a:buNone/>
              <a:defRPr/>
            </a:pPr>
            <a:r>
              <a:rPr lang="en-US" sz="1400" dirty="0">
                <a:latin typeface="Source Code Pro" panose="020B0309030403020204" pitchFamily="34" charset="0"/>
                <a:ea typeface="Source Code Pro" panose="020B0309030403020204" pitchFamily="34" charset="0"/>
              </a:rPr>
              <a:t>   }</a:t>
            </a:r>
          </a:p>
          <a:p>
            <a:pPr algn="l">
              <a:lnSpc>
                <a:spcPct val="80000"/>
              </a:lnSpc>
              <a:spcBef>
                <a:spcPts val="200"/>
              </a:spcBef>
              <a:buNone/>
              <a:defRPr/>
            </a:pPr>
            <a:r>
              <a:rPr lang="en-US" sz="1400" dirty="0">
                <a:latin typeface="Source Code Pro" panose="020B0309030403020204" pitchFamily="34" charset="0"/>
                <a:ea typeface="Source Code Pro" panose="020B0309030403020204" pitchFamily="34" charset="0"/>
              </a:rPr>
              <a:t>   return 0;</a:t>
            </a:r>
          </a:p>
          <a:p>
            <a:pPr algn="l">
              <a:lnSpc>
                <a:spcPct val="80000"/>
              </a:lnSpc>
              <a:spcBef>
                <a:spcPts val="200"/>
              </a:spcBef>
              <a:buNone/>
              <a:defRPr/>
            </a:pPr>
            <a:r>
              <a:rPr lang="en-US" sz="1400" dirty="0">
                <a:latin typeface="Source Code Pro" panose="020B0309030403020204" pitchFamily="34" charset="0"/>
                <a:ea typeface="Source Code Pro" panose="020B0309030403020204" pitchFamily="34" charset="0"/>
              </a:rPr>
              <a:t>}</a:t>
            </a:r>
          </a:p>
        </p:txBody>
      </p:sp>
      <p:sp>
        <p:nvSpPr>
          <p:cNvPr id="7" name="TextBox 6">
            <a:extLst>
              <a:ext uri="{FF2B5EF4-FFF2-40B4-BE49-F238E27FC236}">
                <a16:creationId xmlns:a16="http://schemas.microsoft.com/office/drawing/2014/main" id="{83E3F913-6288-E0A4-93C1-E0283BEBD58A}"/>
              </a:ext>
            </a:extLst>
          </p:cNvPr>
          <p:cNvSpPr txBox="1"/>
          <p:nvPr/>
        </p:nvSpPr>
        <p:spPr>
          <a:xfrm>
            <a:off x="5867400" y="2751761"/>
            <a:ext cx="6019800" cy="954107"/>
          </a:xfrm>
          <a:prstGeom prst="rect">
            <a:avLst/>
          </a:prstGeom>
          <a:noFill/>
          <a:ln>
            <a:solidFill>
              <a:schemeClr val="accent1"/>
            </a:solidFill>
            <a:prstDash val="dash"/>
          </a:ln>
        </p:spPr>
        <p:txBody>
          <a:bodyPr wrap="square" rtlCol="0">
            <a:spAutoFit/>
          </a:bodyPr>
          <a:lstStyle/>
          <a:p>
            <a:pPr algn="l"/>
            <a:r>
              <a:rPr lang="en-US" sz="1400" dirty="0">
                <a:latin typeface="Source Code Pro" panose="020B0309030403020204" pitchFamily="34" charset="0"/>
                <a:ea typeface="Source Code Pro" panose="020B0309030403020204" pitchFamily="34" charset="0"/>
              </a:rPr>
              <a:t>unsigned int </a:t>
            </a:r>
            <a:r>
              <a:rPr lang="en-US" sz="1400" dirty="0" err="1">
                <a:latin typeface="Source Code Pro" panose="020B0309030403020204" pitchFamily="34" charset="0"/>
                <a:ea typeface="Source Code Pro" panose="020B0309030403020204" pitchFamily="34" charset="0"/>
              </a:rPr>
              <a:t>absolute_value_bitwise</a:t>
            </a:r>
            <a:r>
              <a:rPr lang="en-US" sz="1400" dirty="0">
                <a:latin typeface="Source Code Pro" panose="020B0309030403020204" pitchFamily="34" charset="0"/>
                <a:ea typeface="Source Code Pro" panose="020B0309030403020204" pitchFamily="34" charset="0"/>
              </a:rPr>
              <a:t>(int value) {</a:t>
            </a:r>
          </a:p>
          <a:p>
            <a:pPr algn="l"/>
            <a:r>
              <a:rPr lang="en-US" sz="1400" dirty="0">
                <a:latin typeface="Source Code Pro" panose="020B0309030403020204" pitchFamily="34" charset="0"/>
                <a:ea typeface="Source Code Pro" panose="020B0309030403020204" pitchFamily="34" charset="0"/>
              </a:rPr>
              <a:t>   int mask = value &gt;&gt; (</a:t>
            </a:r>
            <a:r>
              <a:rPr lang="en-US" sz="1400" dirty="0" err="1">
                <a:latin typeface="Source Code Pro" panose="020B0309030403020204" pitchFamily="34" charset="0"/>
                <a:ea typeface="Source Code Pro" panose="020B0309030403020204" pitchFamily="34" charset="0"/>
              </a:rPr>
              <a:t>sizeof</a:t>
            </a:r>
            <a:r>
              <a:rPr lang="en-US" sz="1400" dirty="0">
                <a:latin typeface="Source Code Pro" panose="020B0309030403020204" pitchFamily="34" charset="0"/>
                <a:ea typeface="Source Code Pro" panose="020B0309030403020204" pitchFamily="34" charset="0"/>
              </a:rPr>
              <a:t>(value) * CHAR_BIT - 1);</a:t>
            </a:r>
            <a:br>
              <a:rPr lang="en-US" sz="1400" dirty="0">
                <a:latin typeface="Source Code Pro" panose="020B0309030403020204" pitchFamily="34" charset="0"/>
                <a:ea typeface="Source Code Pro" panose="020B0309030403020204" pitchFamily="34" charset="0"/>
              </a:rPr>
            </a:br>
            <a:r>
              <a:rPr lang="en-US" sz="1400" dirty="0">
                <a:latin typeface="Source Code Pro" panose="020B0309030403020204" pitchFamily="34" charset="0"/>
                <a:ea typeface="Source Code Pro" panose="020B0309030403020204" pitchFamily="34" charset="0"/>
              </a:rPr>
              <a:t>   return (value ^ mask) – mask;   </a:t>
            </a:r>
            <a:br>
              <a:rPr lang="en-US" sz="1400" dirty="0">
                <a:latin typeface="Source Code Pro" panose="020B0309030403020204" pitchFamily="34" charset="0"/>
                <a:ea typeface="Source Code Pro" panose="020B0309030403020204" pitchFamily="34" charset="0"/>
              </a:rPr>
            </a:br>
            <a:r>
              <a:rPr lang="en-US" sz="1400" dirty="0">
                <a:latin typeface="Source Code Pro" panose="020B0309030403020204" pitchFamily="34" charset="0"/>
                <a:ea typeface="Source Code Pro" panose="020B0309030403020204" pitchFamily="34" charset="0"/>
              </a:rPr>
              <a:t>}</a:t>
            </a:r>
          </a:p>
        </p:txBody>
      </p:sp>
      <p:sp>
        <p:nvSpPr>
          <p:cNvPr id="10" name="Rectangle 9">
            <a:extLst>
              <a:ext uri="{FF2B5EF4-FFF2-40B4-BE49-F238E27FC236}">
                <a16:creationId xmlns:a16="http://schemas.microsoft.com/office/drawing/2014/main" id="{4B3113A8-A7B1-2DFD-DC5F-F43F2D82ECF5}"/>
              </a:ext>
            </a:extLst>
          </p:cNvPr>
          <p:cNvSpPr/>
          <p:nvPr/>
        </p:nvSpPr>
        <p:spPr>
          <a:xfrm>
            <a:off x="304800" y="3842879"/>
            <a:ext cx="4724400" cy="2462213"/>
          </a:xfrm>
          <a:prstGeom prst="rect">
            <a:avLst/>
          </a:prstGeom>
          <a:ln>
            <a:solidFill>
              <a:schemeClr val="tx1"/>
            </a:solidFill>
            <a:prstDash val="dash"/>
          </a:ln>
        </p:spPr>
        <p:txBody>
          <a:bodyPr wrap="square">
            <a:spAutoFit/>
          </a:bodyPr>
          <a:lstStyle/>
          <a:p>
            <a:pPr marL="0" indent="0" algn="l">
              <a:spcBef>
                <a:spcPts val="0"/>
              </a:spcBef>
              <a:buNone/>
            </a:pPr>
            <a:r>
              <a:rPr lang="en-US" sz="1400" dirty="0">
                <a:latin typeface="Source Code Pro" panose="020B0309030403020204" pitchFamily="34" charset="0"/>
                <a:ea typeface="Source Code Pro" panose="020B0309030403020204" pitchFamily="34" charset="0"/>
                <a:cs typeface="Consolas" panose="020B0609020204030204" pitchFamily="49" charset="0"/>
              </a:rPr>
              <a:t>void reverse(char s[]) {</a:t>
            </a:r>
            <a:br>
              <a:rPr lang="en-US" sz="1400" dirty="0">
                <a:latin typeface="Source Code Pro" panose="020B0309030403020204" pitchFamily="34" charset="0"/>
                <a:ea typeface="Source Code Pro" panose="020B0309030403020204" pitchFamily="34" charset="0"/>
                <a:cs typeface="Consolas" panose="020B0609020204030204" pitchFamily="49" charset="0"/>
              </a:rPr>
            </a:br>
            <a:r>
              <a:rPr lang="en-US" sz="1400" dirty="0">
                <a:latin typeface="Source Code Pro" panose="020B0309030403020204" pitchFamily="34" charset="0"/>
                <a:ea typeface="Source Code Pro" panose="020B0309030403020204" pitchFamily="34" charset="0"/>
                <a:cs typeface="Consolas" panose="020B0609020204030204" pitchFamily="49" charset="0"/>
              </a:rPr>
              <a:t>   if (s[0] == </a:t>
            </a:r>
            <a:r>
              <a:rPr lang="en-US" sz="1400" dirty="0">
                <a:solidFill>
                  <a:srgbClr val="FF0000"/>
                </a:solidFill>
                <a:latin typeface="Source Code Pro" panose="020B0309030403020204" pitchFamily="34" charset="0"/>
                <a:ea typeface="Source Code Pro" panose="020B0309030403020204" pitchFamily="34" charset="0"/>
                <a:cs typeface="Consolas" panose="020B0609020204030204" pitchFamily="49" charset="0"/>
              </a:rPr>
              <a:t>'\0'</a:t>
            </a:r>
            <a:r>
              <a:rPr lang="en-US" sz="1400" dirty="0">
                <a:latin typeface="Source Code Pro" panose="020B0309030403020204" pitchFamily="34" charset="0"/>
                <a:ea typeface="Source Code Pro" panose="020B0309030403020204" pitchFamily="34" charset="0"/>
                <a:cs typeface="Consolas" panose="020B0609020204030204" pitchFamily="49" charset="0"/>
              </a:rPr>
              <a:t>) return;</a:t>
            </a:r>
            <a:br>
              <a:rPr lang="en-US" sz="1400" dirty="0">
                <a:latin typeface="Source Code Pro" panose="020B0309030403020204" pitchFamily="34" charset="0"/>
                <a:ea typeface="Source Code Pro" panose="020B0309030403020204" pitchFamily="34" charset="0"/>
                <a:cs typeface="Consolas" panose="020B0609020204030204" pitchFamily="49" charset="0"/>
              </a:rPr>
            </a:br>
            <a:r>
              <a:rPr lang="en-US" sz="1400" dirty="0">
                <a:latin typeface="Source Code Pro" panose="020B0309030403020204" pitchFamily="34" charset="0"/>
                <a:ea typeface="Source Code Pro" panose="020B0309030403020204" pitchFamily="34" charset="0"/>
                <a:cs typeface="Consolas" panose="020B0609020204030204" pitchFamily="49" charset="0"/>
              </a:rPr>
              <a:t>   size_t </a:t>
            </a:r>
            <a:r>
              <a:rPr lang="en-US" sz="1400" dirty="0" err="1">
                <a:latin typeface="Source Code Pro" panose="020B0309030403020204" pitchFamily="34" charset="0"/>
                <a:ea typeface="Source Code Pro" panose="020B0309030403020204" pitchFamily="34" charset="0"/>
                <a:cs typeface="Consolas" panose="020B0609020204030204" pitchFamily="49" charset="0"/>
              </a:rPr>
              <a:t>lh</a:t>
            </a:r>
            <a:r>
              <a:rPr lang="en-US" sz="1400" dirty="0">
                <a:latin typeface="Source Code Pro" panose="020B0309030403020204" pitchFamily="34" charset="0"/>
                <a:ea typeface="Source Code Pro" panose="020B0309030403020204" pitchFamily="34" charset="0"/>
                <a:cs typeface="Consolas" panose="020B0609020204030204" pitchFamily="49" charset="0"/>
              </a:rPr>
              <a:t> = 0, rh = strlen(s) – 1;</a:t>
            </a:r>
            <a:br>
              <a:rPr lang="en-US" sz="1400" dirty="0">
                <a:latin typeface="Source Code Pro" panose="020B0309030403020204" pitchFamily="34" charset="0"/>
                <a:ea typeface="Source Code Pro" panose="020B0309030403020204" pitchFamily="34" charset="0"/>
                <a:cs typeface="Consolas" panose="020B0609020204030204" pitchFamily="49" charset="0"/>
              </a:rPr>
            </a:br>
            <a:r>
              <a:rPr lang="en-US" sz="1400" dirty="0">
                <a:latin typeface="Source Code Pro" panose="020B0309030403020204" pitchFamily="34" charset="0"/>
                <a:ea typeface="Source Code Pro" panose="020B0309030403020204" pitchFamily="34" charset="0"/>
                <a:cs typeface="Consolas" panose="020B0609020204030204" pitchFamily="49" charset="0"/>
              </a:rPr>
              <a:t>   while (</a:t>
            </a:r>
            <a:r>
              <a:rPr lang="en-US" sz="1400" dirty="0" err="1">
                <a:latin typeface="Source Code Pro" panose="020B0309030403020204" pitchFamily="34" charset="0"/>
                <a:ea typeface="Source Code Pro" panose="020B0309030403020204" pitchFamily="34" charset="0"/>
                <a:cs typeface="Consolas" panose="020B0609020204030204" pitchFamily="49" charset="0"/>
              </a:rPr>
              <a:t>lh</a:t>
            </a:r>
            <a:r>
              <a:rPr lang="en-US" sz="1400" dirty="0">
                <a:latin typeface="Source Code Pro" panose="020B0309030403020204" pitchFamily="34" charset="0"/>
                <a:ea typeface="Source Code Pro" panose="020B0309030403020204" pitchFamily="34" charset="0"/>
                <a:cs typeface="Consolas" panose="020B0609020204030204" pitchFamily="49" charset="0"/>
              </a:rPr>
              <a:t> &lt; rh) {</a:t>
            </a:r>
          </a:p>
          <a:p>
            <a:pPr marL="0" indent="0" algn="l">
              <a:spcBef>
                <a:spcPts val="0"/>
              </a:spcBef>
              <a:buNone/>
            </a:pPr>
            <a:r>
              <a:rPr lang="en-US" sz="1400" dirty="0">
                <a:latin typeface="Source Code Pro" panose="020B0309030403020204" pitchFamily="34" charset="0"/>
                <a:ea typeface="Source Code Pro" panose="020B0309030403020204" pitchFamily="34" charset="0"/>
                <a:cs typeface="Consolas" panose="020B0609020204030204" pitchFamily="49" charset="0"/>
              </a:rPr>
              <a:t>      char temp = s[</a:t>
            </a:r>
            <a:r>
              <a:rPr lang="en-US" sz="1400" dirty="0" err="1">
                <a:latin typeface="Source Code Pro" panose="020B0309030403020204" pitchFamily="34" charset="0"/>
                <a:ea typeface="Source Code Pro" panose="020B0309030403020204" pitchFamily="34" charset="0"/>
                <a:cs typeface="Consolas" panose="020B0609020204030204" pitchFamily="49" charset="0"/>
              </a:rPr>
              <a:t>lh</a:t>
            </a:r>
            <a:r>
              <a:rPr lang="en-US" sz="1400" dirty="0">
                <a:latin typeface="Source Code Pro" panose="020B0309030403020204" pitchFamily="34" charset="0"/>
                <a:ea typeface="Source Code Pro" panose="020B0309030403020204" pitchFamily="34" charset="0"/>
                <a:cs typeface="Consolas" panose="020B0609020204030204" pitchFamily="49" charset="0"/>
              </a:rPr>
              <a:t>];</a:t>
            </a:r>
          </a:p>
          <a:p>
            <a:pPr marL="0" indent="0" algn="l">
              <a:spcBef>
                <a:spcPts val="0"/>
              </a:spcBef>
              <a:buNone/>
            </a:pPr>
            <a:r>
              <a:rPr lang="en-US" sz="1400" dirty="0">
                <a:latin typeface="Source Code Pro" panose="020B0309030403020204" pitchFamily="34" charset="0"/>
                <a:ea typeface="Source Code Pro" panose="020B0309030403020204" pitchFamily="34" charset="0"/>
                <a:cs typeface="Consolas" panose="020B0609020204030204" pitchFamily="49" charset="0"/>
              </a:rPr>
              <a:t>      s[</a:t>
            </a:r>
            <a:r>
              <a:rPr lang="en-US" sz="1400" dirty="0" err="1">
                <a:latin typeface="Source Code Pro" panose="020B0309030403020204" pitchFamily="34" charset="0"/>
                <a:ea typeface="Source Code Pro" panose="020B0309030403020204" pitchFamily="34" charset="0"/>
                <a:cs typeface="Consolas" panose="020B0609020204030204" pitchFamily="49" charset="0"/>
              </a:rPr>
              <a:t>lh</a:t>
            </a:r>
            <a:r>
              <a:rPr lang="en-US" sz="1400" dirty="0">
                <a:latin typeface="Source Code Pro" panose="020B0309030403020204" pitchFamily="34" charset="0"/>
                <a:ea typeface="Source Code Pro" panose="020B0309030403020204" pitchFamily="34" charset="0"/>
                <a:cs typeface="Consolas" panose="020B0609020204030204" pitchFamily="49" charset="0"/>
              </a:rPr>
              <a:t>] = s[rh];</a:t>
            </a:r>
          </a:p>
          <a:p>
            <a:pPr marL="0" indent="0" algn="l">
              <a:spcBef>
                <a:spcPts val="0"/>
              </a:spcBef>
              <a:buNone/>
            </a:pPr>
            <a:r>
              <a:rPr lang="en-US" sz="1400" dirty="0">
                <a:latin typeface="Source Code Pro" panose="020B0309030403020204" pitchFamily="34" charset="0"/>
                <a:ea typeface="Source Code Pro" panose="020B0309030403020204" pitchFamily="34" charset="0"/>
                <a:cs typeface="Consolas" panose="020B0609020204030204" pitchFamily="49" charset="0"/>
              </a:rPr>
              <a:t>      s[rh] = temp;</a:t>
            </a:r>
          </a:p>
          <a:p>
            <a:pPr marL="0" indent="0" algn="l">
              <a:spcBef>
                <a:spcPts val="0"/>
              </a:spcBef>
              <a:buNone/>
            </a:pPr>
            <a:r>
              <a:rPr lang="en-US" sz="1400" dirty="0">
                <a:latin typeface="Source Code Pro" panose="020B0309030403020204" pitchFamily="34" charset="0"/>
                <a:ea typeface="Source Code Pro" panose="020B0309030403020204" pitchFamily="34" charset="0"/>
                <a:cs typeface="Consolas" panose="020B0609020204030204" pitchFamily="49" charset="0"/>
              </a:rPr>
              <a:t>      </a:t>
            </a:r>
            <a:r>
              <a:rPr lang="en-US" sz="1400" dirty="0" err="1">
                <a:latin typeface="Source Code Pro" panose="020B0309030403020204" pitchFamily="34" charset="0"/>
                <a:ea typeface="Source Code Pro" panose="020B0309030403020204" pitchFamily="34" charset="0"/>
                <a:cs typeface="Consolas" panose="020B0609020204030204" pitchFamily="49" charset="0"/>
              </a:rPr>
              <a:t>lh</a:t>
            </a:r>
            <a:r>
              <a:rPr lang="en-US" sz="1400" dirty="0">
                <a:latin typeface="Source Code Pro" panose="020B0309030403020204" pitchFamily="34" charset="0"/>
                <a:ea typeface="Source Code Pro" panose="020B0309030403020204" pitchFamily="34" charset="0"/>
                <a:cs typeface="Consolas" panose="020B0609020204030204" pitchFamily="49" charset="0"/>
              </a:rPr>
              <a:t>++; </a:t>
            </a:r>
            <a:br>
              <a:rPr lang="en-US" sz="1400" dirty="0">
                <a:latin typeface="Source Code Pro" panose="020B0309030403020204" pitchFamily="34" charset="0"/>
                <a:ea typeface="Source Code Pro" panose="020B0309030403020204" pitchFamily="34" charset="0"/>
                <a:cs typeface="Consolas" panose="020B0609020204030204" pitchFamily="49" charset="0"/>
              </a:rPr>
            </a:br>
            <a:r>
              <a:rPr lang="en-US" sz="1400" dirty="0">
                <a:latin typeface="Source Code Pro" panose="020B0309030403020204" pitchFamily="34" charset="0"/>
                <a:ea typeface="Source Code Pro" panose="020B0309030403020204" pitchFamily="34" charset="0"/>
                <a:cs typeface="Consolas" panose="020B0609020204030204" pitchFamily="49" charset="0"/>
              </a:rPr>
              <a:t>      rh--;</a:t>
            </a:r>
          </a:p>
          <a:p>
            <a:pPr marL="0" indent="0" algn="l">
              <a:spcBef>
                <a:spcPts val="0"/>
              </a:spcBef>
              <a:buNone/>
            </a:pPr>
            <a:r>
              <a:rPr lang="en-US" sz="1400" dirty="0">
                <a:latin typeface="Source Code Pro" panose="020B0309030403020204" pitchFamily="34" charset="0"/>
                <a:ea typeface="Source Code Pro" panose="020B0309030403020204" pitchFamily="34" charset="0"/>
                <a:cs typeface="Consolas" panose="020B0609020204030204" pitchFamily="49" charset="0"/>
              </a:rPr>
              <a:t>   }</a:t>
            </a:r>
            <a:br>
              <a:rPr lang="en-US" sz="1400" dirty="0">
                <a:latin typeface="Source Code Pro" panose="020B0309030403020204" pitchFamily="34" charset="0"/>
                <a:ea typeface="Source Code Pro" panose="020B0309030403020204" pitchFamily="34" charset="0"/>
                <a:cs typeface="Consolas" panose="020B0609020204030204" pitchFamily="49" charset="0"/>
              </a:rPr>
            </a:br>
            <a:r>
              <a:rPr lang="en-US" sz="1400" dirty="0">
                <a:latin typeface="Source Code Pro" panose="020B0309030403020204" pitchFamily="34" charset="0"/>
                <a:ea typeface="Source Code Pro" panose="020B0309030403020204" pitchFamily="34" charset="0"/>
                <a:cs typeface="Consolas" panose="020B0609020204030204" pitchFamily="49" charset="0"/>
              </a:rPr>
              <a:t>}</a:t>
            </a:r>
          </a:p>
        </p:txBody>
      </p:sp>
      <p:sp>
        <p:nvSpPr>
          <p:cNvPr id="11" name="Rectangle 3">
            <a:extLst>
              <a:ext uri="{FF2B5EF4-FFF2-40B4-BE49-F238E27FC236}">
                <a16:creationId xmlns:a16="http://schemas.microsoft.com/office/drawing/2014/main" id="{6866B53A-6B15-2C89-7F28-B07603FEA2F3}"/>
              </a:ext>
            </a:extLst>
          </p:cNvPr>
          <p:cNvSpPr txBox="1">
            <a:spLocks noChangeArrowheads="1"/>
          </p:cNvSpPr>
          <p:nvPr/>
        </p:nvSpPr>
        <p:spPr bwMode="auto">
          <a:xfrm>
            <a:off x="5163789" y="3842878"/>
            <a:ext cx="6723411" cy="2462213"/>
          </a:xfrm>
          <a:prstGeom prst="rect">
            <a:avLst/>
          </a:prstGeom>
          <a:noFill/>
          <a:ln w="9525">
            <a:solidFill>
              <a:schemeClr val="accent1">
                <a:shade val="15000"/>
              </a:schemeClr>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1400" dirty="0">
                <a:latin typeface="Source Code Pro" panose="020B0309030403020204" pitchFamily="34" charset="0"/>
                <a:ea typeface="Source Code Pro" panose="020B0309030403020204" pitchFamily="34" charset="0"/>
                <a:cs typeface="Consolas" panose="020B0609020204030204" pitchFamily="49" charset="0"/>
              </a:rPr>
              <a:t>void rotate(void *front, void *separator, void *end) {</a:t>
            </a:r>
          </a:p>
          <a:p>
            <a:pPr marL="0" indent="0">
              <a:spcBef>
                <a:spcPts val="0"/>
              </a:spcBef>
              <a:buNone/>
            </a:pPr>
            <a:r>
              <a:rPr lang="en-US" sz="1400" dirty="0">
                <a:latin typeface="Source Code Pro" panose="020B0309030403020204" pitchFamily="34" charset="0"/>
                <a:ea typeface="Source Code Pro" panose="020B0309030403020204" pitchFamily="34" charset="0"/>
                <a:cs typeface="Consolas" panose="020B0609020204030204" pitchFamily="49" charset="0"/>
              </a:rPr>
              <a:t>   assert(front &lt;= separator &amp;&amp; separator &lt;= end);</a:t>
            </a:r>
          </a:p>
          <a:p>
            <a:pPr marL="0" indent="0">
              <a:spcBef>
                <a:spcPts val="0"/>
              </a:spcBef>
              <a:buNone/>
            </a:pPr>
            <a:r>
              <a:rPr lang="en-US" sz="1400" dirty="0">
                <a:latin typeface="Source Code Pro" panose="020B0309030403020204" pitchFamily="34" charset="0"/>
                <a:ea typeface="Source Code Pro" panose="020B0309030403020204" pitchFamily="34" charset="0"/>
                <a:cs typeface="Consolas" panose="020B0609020204030204" pitchFamily="49" charset="0"/>
              </a:rPr>
              <a:t>   size_t width = (char *)end - (char *)front;</a:t>
            </a:r>
          </a:p>
          <a:p>
            <a:pPr marL="0" indent="0">
              <a:spcBef>
                <a:spcPts val="0"/>
              </a:spcBef>
              <a:buNone/>
            </a:pPr>
            <a:r>
              <a:rPr lang="en-US" sz="1400" dirty="0">
                <a:latin typeface="Source Code Pro" panose="020B0309030403020204" pitchFamily="34" charset="0"/>
                <a:ea typeface="Source Code Pro" panose="020B0309030403020204" pitchFamily="34" charset="0"/>
                <a:cs typeface="Consolas" panose="020B0609020204030204" pitchFamily="49" charset="0"/>
              </a:rPr>
              <a:t>   size_t </a:t>
            </a:r>
            <a:r>
              <a:rPr lang="en-US" sz="1400" dirty="0" err="1">
                <a:latin typeface="Source Code Pro" panose="020B0309030403020204" pitchFamily="34" charset="0"/>
                <a:ea typeface="Source Code Pro" panose="020B0309030403020204" pitchFamily="34" charset="0"/>
                <a:cs typeface="Consolas" panose="020B0609020204030204" pitchFamily="49" charset="0"/>
              </a:rPr>
              <a:t>prefix_width</a:t>
            </a:r>
            <a:r>
              <a:rPr lang="en-US" sz="1400" dirty="0">
                <a:latin typeface="Source Code Pro" panose="020B0309030403020204" pitchFamily="34" charset="0"/>
                <a:ea typeface="Source Code Pro" panose="020B0309030403020204" pitchFamily="34" charset="0"/>
                <a:cs typeface="Consolas" panose="020B0609020204030204" pitchFamily="49" charset="0"/>
              </a:rPr>
              <a:t> = (char *)separator - (char *)front;</a:t>
            </a:r>
          </a:p>
          <a:p>
            <a:pPr marL="0" indent="0">
              <a:spcBef>
                <a:spcPts val="0"/>
              </a:spcBef>
              <a:buNone/>
            </a:pPr>
            <a:r>
              <a:rPr lang="en-US" sz="1400" dirty="0">
                <a:latin typeface="Source Code Pro" panose="020B0309030403020204" pitchFamily="34" charset="0"/>
                <a:ea typeface="Source Code Pro" panose="020B0309030403020204" pitchFamily="34" charset="0"/>
                <a:cs typeface="Consolas" panose="020B0609020204030204" pitchFamily="49" charset="0"/>
              </a:rPr>
              <a:t>   size_t </a:t>
            </a:r>
            <a:r>
              <a:rPr lang="en-US" sz="1400" dirty="0" err="1">
                <a:latin typeface="Source Code Pro" panose="020B0309030403020204" pitchFamily="34" charset="0"/>
                <a:ea typeface="Source Code Pro" panose="020B0309030403020204" pitchFamily="34" charset="0"/>
                <a:cs typeface="Consolas" panose="020B0609020204030204" pitchFamily="49" charset="0"/>
              </a:rPr>
              <a:t>suffix_width</a:t>
            </a:r>
            <a:r>
              <a:rPr lang="en-US" sz="1400" dirty="0">
                <a:latin typeface="Source Code Pro" panose="020B0309030403020204" pitchFamily="34" charset="0"/>
                <a:ea typeface="Source Code Pro" panose="020B0309030403020204" pitchFamily="34" charset="0"/>
                <a:cs typeface="Consolas" panose="020B0609020204030204" pitchFamily="49" charset="0"/>
              </a:rPr>
              <a:t> = width - </a:t>
            </a:r>
            <a:r>
              <a:rPr lang="en-US" sz="1400" dirty="0" err="1">
                <a:latin typeface="Source Code Pro" panose="020B0309030403020204" pitchFamily="34" charset="0"/>
                <a:ea typeface="Source Code Pro" panose="020B0309030403020204" pitchFamily="34" charset="0"/>
                <a:cs typeface="Consolas" panose="020B0609020204030204" pitchFamily="49" charset="0"/>
              </a:rPr>
              <a:t>prefix_width</a:t>
            </a:r>
            <a:r>
              <a:rPr lang="en-US" sz="1400" dirty="0">
                <a:latin typeface="Source Code Pro" panose="020B0309030403020204" pitchFamily="34" charset="0"/>
                <a:ea typeface="Source Code Pro" panose="020B0309030403020204" pitchFamily="34" charset="0"/>
                <a:cs typeface="Consolas" panose="020B0609020204030204" pitchFamily="49" charset="0"/>
              </a:rPr>
              <a:t>;</a:t>
            </a:r>
          </a:p>
          <a:p>
            <a:pPr marL="0" indent="0">
              <a:spcBef>
                <a:spcPts val="0"/>
              </a:spcBef>
              <a:buNone/>
            </a:pPr>
            <a:r>
              <a:rPr lang="en-US" sz="1400" dirty="0">
                <a:latin typeface="Source Code Pro" panose="020B0309030403020204" pitchFamily="34" charset="0"/>
                <a:ea typeface="Source Code Pro" panose="020B0309030403020204" pitchFamily="34" charset="0"/>
                <a:cs typeface="Consolas" panose="020B0609020204030204" pitchFamily="49" charset="0"/>
              </a:rPr>
              <a:t>   if (</a:t>
            </a:r>
            <a:r>
              <a:rPr lang="en-US" sz="1400" dirty="0" err="1">
                <a:latin typeface="Source Code Pro" panose="020B0309030403020204" pitchFamily="34" charset="0"/>
                <a:ea typeface="Source Code Pro" panose="020B0309030403020204" pitchFamily="34" charset="0"/>
                <a:cs typeface="Consolas" panose="020B0609020204030204" pitchFamily="49" charset="0"/>
              </a:rPr>
              <a:t>prefix_width</a:t>
            </a:r>
            <a:r>
              <a:rPr lang="en-US" sz="1400" dirty="0">
                <a:latin typeface="Source Code Pro" panose="020B0309030403020204" pitchFamily="34" charset="0"/>
                <a:ea typeface="Source Code Pro" panose="020B0309030403020204" pitchFamily="34" charset="0"/>
                <a:cs typeface="Consolas" panose="020B0609020204030204" pitchFamily="49" charset="0"/>
              </a:rPr>
              <a:t> == 0 || </a:t>
            </a:r>
            <a:r>
              <a:rPr lang="en-US" sz="1400" dirty="0" err="1">
                <a:latin typeface="Source Code Pro" panose="020B0309030403020204" pitchFamily="34" charset="0"/>
                <a:ea typeface="Source Code Pro" panose="020B0309030403020204" pitchFamily="34" charset="0"/>
                <a:cs typeface="Consolas" panose="020B0609020204030204" pitchFamily="49" charset="0"/>
              </a:rPr>
              <a:t>suffix_width</a:t>
            </a:r>
            <a:r>
              <a:rPr lang="en-US" sz="1400" dirty="0">
                <a:latin typeface="Source Code Pro" panose="020B0309030403020204" pitchFamily="34" charset="0"/>
                <a:ea typeface="Source Code Pro" panose="020B0309030403020204" pitchFamily="34" charset="0"/>
                <a:cs typeface="Consolas" panose="020B0609020204030204" pitchFamily="49" charset="0"/>
              </a:rPr>
              <a:t> == 0) return; </a:t>
            </a:r>
          </a:p>
          <a:p>
            <a:pPr marL="0" indent="0">
              <a:spcBef>
                <a:spcPts val="0"/>
              </a:spcBef>
              <a:buNone/>
            </a:pPr>
            <a:r>
              <a:rPr lang="en-US" sz="1400" dirty="0">
                <a:latin typeface="Source Code Pro" panose="020B0309030403020204" pitchFamily="34" charset="0"/>
                <a:ea typeface="Source Code Pro" panose="020B0309030403020204" pitchFamily="34" charset="0"/>
                <a:cs typeface="Consolas" panose="020B0609020204030204" pitchFamily="49" charset="0"/>
              </a:rPr>
              <a:t>   char temp[</a:t>
            </a:r>
            <a:r>
              <a:rPr lang="en-US" sz="1400" dirty="0" err="1">
                <a:latin typeface="Source Code Pro" panose="020B0309030403020204" pitchFamily="34" charset="0"/>
                <a:ea typeface="Source Code Pro" panose="020B0309030403020204" pitchFamily="34" charset="0"/>
                <a:cs typeface="Consolas" panose="020B0609020204030204" pitchFamily="49" charset="0"/>
              </a:rPr>
              <a:t>prefix_width</a:t>
            </a:r>
            <a:r>
              <a:rPr lang="en-US" sz="1400" dirty="0">
                <a:latin typeface="Source Code Pro" panose="020B0309030403020204" pitchFamily="34" charset="0"/>
                <a:ea typeface="Source Code Pro" panose="020B0309030403020204" pitchFamily="34" charset="0"/>
                <a:cs typeface="Consolas" panose="020B0609020204030204" pitchFamily="49" charset="0"/>
              </a:rPr>
              <a:t>];</a:t>
            </a:r>
          </a:p>
          <a:p>
            <a:pPr marL="0" indent="0">
              <a:spcBef>
                <a:spcPts val="0"/>
              </a:spcBef>
              <a:buNone/>
            </a:pPr>
            <a:r>
              <a:rPr lang="en-US" sz="1400" dirty="0">
                <a:latin typeface="Source Code Pro" panose="020B0309030403020204" pitchFamily="34" charset="0"/>
                <a:ea typeface="Source Code Pro" panose="020B0309030403020204" pitchFamily="34" charset="0"/>
                <a:cs typeface="Consolas" panose="020B0609020204030204" pitchFamily="49" charset="0"/>
              </a:rPr>
              <a:t>   </a:t>
            </a:r>
            <a:r>
              <a:rPr lang="en-US" sz="1400" dirty="0" err="1">
                <a:latin typeface="Source Code Pro" panose="020B0309030403020204" pitchFamily="34" charset="0"/>
                <a:ea typeface="Source Code Pro" panose="020B0309030403020204" pitchFamily="34" charset="0"/>
                <a:cs typeface="Consolas" panose="020B0609020204030204" pitchFamily="49" charset="0"/>
              </a:rPr>
              <a:t>memcpy</a:t>
            </a:r>
            <a:r>
              <a:rPr lang="en-US" sz="1400" dirty="0">
                <a:latin typeface="Source Code Pro" panose="020B0309030403020204" pitchFamily="34" charset="0"/>
                <a:ea typeface="Source Code Pro" panose="020B0309030403020204" pitchFamily="34" charset="0"/>
                <a:cs typeface="Consolas" panose="020B0609020204030204" pitchFamily="49" charset="0"/>
              </a:rPr>
              <a:t>(temp, front, </a:t>
            </a:r>
            <a:r>
              <a:rPr lang="en-US" sz="1400" dirty="0" err="1">
                <a:latin typeface="Source Code Pro" panose="020B0309030403020204" pitchFamily="34" charset="0"/>
                <a:ea typeface="Source Code Pro" panose="020B0309030403020204" pitchFamily="34" charset="0"/>
                <a:cs typeface="Consolas" panose="020B0609020204030204" pitchFamily="49" charset="0"/>
              </a:rPr>
              <a:t>prefix_width</a:t>
            </a:r>
            <a:r>
              <a:rPr lang="en-US" sz="1400" dirty="0">
                <a:latin typeface="Source Code Pro" panose="020B0309030403020204" pitchFamily="34" charset="0"/>
                <a:ea typeface="Source Code Pro" panose="020B0309030403020204" pitchFamily="34" charset="0"/>
                <a:cs typeface="Consolas" panose="020B0609020204030204" pitchFamily="49" charset="0"/>
              </a:rPr>
              <a:t>);</a:t>
            </a:r>
          </a:p>
          <a:p>
            <a:pPr marL="0" indent="0">
              <a:spcBef>
                <a:spcPts val="0"/>
              </a:spcBef>
              <a:buNone/>
            </a:pPr>
            <a:r>
              <a:rPr lang="en-US" sz="1400" dirty="0">
                <a:latin typeface="Source Code Pro" panose="020B0309030403020204" pitchFamily="34" charset="0"/>
                <a:ea typeface="Source Code Pro" panose="020B0309030403020204" pitchFamily="34" charset="0"/>
                <a:cs typeface="Consolas" panose="020B0609020204030204" pitchFamily="49" charset="0"/>
              </a:rPr>
              <a:t>   </a:t>
            </a:r>
            <a:r>
              <a:rPr lang="en-US" sz="1400" dirty="0" err="1">
                <a:latin typeface="Source Code Pro" panose="020B0309030403020204" pitchFamily="34" charset="0"/>
                <a:ea typeface="Source Code Pro" panose="020B0309030403020204" pitchFamily="34" charset="0"/>
                <a:cs typeface="Consolas" panose="020B0609020204030204" pitchFamily="49" charset="0"/>
              </a:rPr>
              <a:t>memmove</a:t>
            </a:r>
            <a:r>
              <a:rPr lang="en-US" sz="1400" dirty="0">
                <a:latin typeface="Source Code Pro" panose="020B0309030403020204" pitchFamily="34" charset="0"/>
                <a:ea typeface="Source Code Pro" panose="020B0309030403020204" pitchFamily="34" charset="0"/>
                <a:cs typeface="Consolas" panose="020B0609020204030204" pitchFamily="49" charset="0"/>
              </a:rPr>
              <a:t>(front, separator, </a:t>
            </a:r>
            <a:r>
              <a:rPr lang="en-US" sz="1400" dirty="0" err="1">
                <a:latin typeface="Source Code Pro" panose="020B0309030403020204" pitchFamily="34" charset="0"/>
                <a:ea typeface="Source Code Pro" panose="020B0309030403020204" pitchFamily="34" charset="0"/>
                <a:cs typeface="Consolas" panose="020B0609020204030204" pitchFamily="49" charset="0"/>
              </a:rPr>
              <a:t>suffix_width</a:t>
            </a:r>
            <a:r>
              <a:rPr lang="en-US" sz="1400" dirty="0">
                <a:latin typeface="Source Code Pro" panose="020B0309030403020204" pitchFamily="34" charset="0"/>
                <a:ea typeface="Source Code Pro" panose="020B0309030403020204" pitchFamily="34" charset="0"/>
                <a:cs typeface="Consolas" panose="020B0609020204030204" pitchFamily="49" charset="0"/>
              </a:rPr>
              <a:t>);</a:t>
            </a:r>
          </a:p>
          <a:p>
            <a:pPr marL="0" indent="0">
              <a:spcBef>
                <a:spcPts val="0"/>
              </a:spcBef>
              <a:buNone/>
            </a:pPr>
            <a:r>
              <a:rPr lang="en-US" sz="1400" dirty="0">
                <a:latin typeface="Source Code Pro" panose="020B0309030403020204" pitchFamily="34" charset="0"/>
                <a:ea typeface="Source Code Pro" panose="020B0309030403020204" pitchFamily="34" charset="0"/>
                <a:cs typeface="Consolas" panose="020B0609020204030204" pitchFamily="49" charset="0"/>
              </a:rPr>
              <a:t>   </a:t>
            </a:r>
            <a:r>
              <a:rPr lang="en-US" sz="1400" dirty="0" err="1">
                <a:latin typeface="Source Code Pro" panose="020B0309030403020204" pitchFamily="34" charset="0"/>
                <a:ea typeface="Source Code Pro" panose="020B0309030403020204" pitchFamily="34" charset="0"/>
                <a:cs typeface="Consolas" panose="020B0609020204030204" pitchFamily="49" charset="0"/>
              </a:rPr>
              <a:t>memcpy</a:t>
            </a:r>
            <a:r>
              <a:rPr lang="en-US" sz="1400" dirty="0">
                <a:latin typeface="Source Code Pro" panose="020B0309030403020204" pitchFamily="34" charset="0"/>
                <a:ea typeface="Source Code Pro" panose="020B0309030403020204" pitchFamily="34" charset="0"/>
                <a:cs typeface="Consolas" panose="020B0609020204030204" pitchFamily="49" charset="0"/>
              </a:rPr>
              <a:t>((char *)end - </a:t>
            </a:r>
            <a:r>
              <a:rPr lang="en-US" sz="1400" dirty="0" err="1">
                <a:latin typeface="Source Code Pro" panose="020B0309030403020204" pitchFamily="34" charset="0"/>
                <a:ea typeface="Source Code Pro" panose="020B0309030403020204" pitchFamily="34" charset="0"/>
                <a:cs typeface="Consolas" panose="020B0609020204030204" pitchFamily="49" charset="0"/>
              </a:rPr>
              <a:t>prefix_width</a:t>
            </a:r>
            <a:r>
              <a:rPr lang="en-US" sz="1400" dirty="0">
                <a:latin typeface="Source Code Pro" panose="020B0309030403020204" pitchFamily="34" charset="0"/>
                <a:ea typeface="Source Code Pro" panose="020B0309030403020204" pitchFamily="34" charset="0"/>
                <a:cs typeface="Consolas" panose="020B0609020204030204" pitchFamily="49" charset="0"/>
              </a:rPr>
              <a:t>, temp, </a:t>
            </a:r>
            <a:r>
              <a:rPr lang="en-US" sz="1400" dirty="0" err="1">
                <a:latin typeface="Source Code Pro" panose="020B0309030403020204" pitchFamily="34" charset="0"/>
                <a:ea typeface="Source Code Pro" panose="020B0309030403020204" pitchFamily="34" charset="0"/>
                <a:cs typeface="Consolas" panose="020B0609020204030204" pitchFamily="49" charset="0"/>
              </a:rPr>
              <a:t>prefix_width</a:t>
            </a:r>
            <a:r>
              <a:rPr lang="en-US" sz="1400" dirty="0">
                <a:latin typeface="Source Code Pro" panose="020B0309030403020204" pitchFamily="34" charset="0"/>
                <a:ea typeface="Source Code Pro" panose="020B0309030403020204" pitchFamily="34" charset="0"/>
                <a:cs typeface="Consolas" panose="020B0609020204030204" pitchFamily="49" charset="0"/>
              </a:rPr>
              <a:t>);</a:t>
            </a:r>
          </a:p>
          <a:p>
            <a:pPr marL="0" indent="0">
              <a:spcBef>
                <a:spcPts val="0"/>
              </a:spcBef>
              <a:buNone/>
            </a:pPr>
            <a:r>
              <a:rPr lang="en-US" sz="1400" dirty="0">
                <a:latin typeface="Source Code Pro" panose="020B0309030403020204" pitchFamily="34" charset="0"/>
                <a:ea typeface="Source Code Pro" panose="020B0309030403020204" pitchFamily="34" charset="0"/>
                <a:cs typeface="Consolas" panose="020B0609020204030204" pitchFamily="49" charset="0"/>
              </a:rPr>
              <a:t>}</a:t>
            </a:r>
          </a:p>
          <a:p>
            <a:pPr marL="0" indent="0">
              <a:spcBef>
                <a:spcPts val="0"/>
              </a:spcBef>
              <a:buNone/>
            </a:pPr>
            <a:endParaRPr lang="en-US" sz="1800" dirty="0">
              <a:latin typeface="Source Code Pro" panose="020B0309030403020204" pitchFamily="34" charset="0"/>
              <a:ea typeface="Source Code Pro" panose="020B0309030403020204" pitchFamily="34" charset="0"/>
              <a:cs typeface="Consolas" panose="020B0609020204030204" pitchFamily="49" charset="0"/>
            </a:endParaRPr>
          </a:p>
        </p:txBody>
      </p:sp>
    </p:spTree>
    <p:extLst>
      <p:ext uri="{BB962C8B-B14F-4D97-AF65-F5344CB8AC3E}">
        <p14:creationId xmlns:p14="http://schemas.microsoft.com/office/powerpoint/2010/main" val="2860994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dissolv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dissolv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0" grpId="0" animBg="1"/>
      <p:bldP spid="1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1EA8E33-C46B-E945-A265-96E6CAC02EE8}"/>
              </a:ext>
            </a:extLst>
          </p:cNvPr>
          <p:cNvSpPr>
            <a:spLocks noGrp="1"/>
          </p:cNvSpPr>
          <p:nvPr>
            <p:ph idx="1"/>
          </p:nvPr>
        </p:nvSpPr>
        <p:spPr>
          <a:xfrm>
            <a:off x="152400" y="1295400"/>
            <a:ext cx="12039600" cy="3962400"/>
          </a:xfrm>
        </p:spPr>
        <p:txBody>
          <a:bodyPr/>
          <a:lstStyle/>
          <a:p>
            <a:pPr marL="0" indent="0" algn="ctr">
              <a:buNone/>
            </a:pPr>
            <a:r>
              <a:rPr lang="en-US" dirty="0">
                <a:latin typeface="Source Sans 3" panose="020B0303030403020204" pitchFamily="34" charset="0"/>
              </a:rPr>
              <a:t>The idea </a:t>
            </a:r>
            <a:r>
              <a:rPr lang="en-US" b="1" dirty="0">
                <a:solidFill>
                  <a:schemeClr val="accent1"/>
                </a:solidFill>
                <a:latin typeface="Source Sans 3" panose="020B0303030403020204" pitchFamily="34" charset="0"/>
              </a:rPr>
              <a:t>extends our implicit allocator </a:t>
            </a:r>
            <a:r>
              <a:rPr lang="en-US" dirty="0">
                <a:latin typeface="Source Sans 3" panose="020B0303030403020204" pitchFamily="34" charset="0"/>
              </a:rPr>
              <a:t>but stores pointers to the </a:t>
            </a:r>
            <a:r>
              <a:rPr lang="en-US" b="1" dirty="0">
                <a:solidFill>
                  <a:schemeClr val="accent1"/>
                </a:solidFill>
                <a:latin typeface="Source Sans 3" panose="020B0303030403020204" pitchFamily="34" charset="0"/>
              </a:rPr>
              <a:t>next</a:t>
            </a:r>
            <a:r>
              <a:rPr lang="en-US" dirty="0">
                <a:latin typeface="Source Sans 3" panose="020B0303030403020204" pitchFamily="34" charset="0"/>
              </a:rPr>
              <a:t> and </a:t>
            </a:r>
            <a:r>
              <a:rPr lang="en-US" b="1" dirty="0">
                <a:solidFill>
                  <a:schemeClr val="accent1"/>
                </a:solidFill>
                <a:latin typeface="Source Sans 3" panose="020B0303030403020204" pitchFamily="34" charset="0"/>
              </a:rPr>
              <a:t>previous</a:t>
            </a:r>
            <a:r>
              <a:rPr lang="en-US" dirty="0">
                <a:latin typeface="Source Sans 3" panose="020B0303030403020204" pitchFamily="34" charset="0"/>
              </a:rPr>
              <a:t> free blocks using the first 16 bytes of the free block’s payload.</a:t>
            </a:r>
            <a:endParaRPr lang="en-US" sz="2400" dirty="0">
              <a:latin typeface="Source Sans 3" panose="020B0303030403020204" pitchFamily="34" charset="0"/>
            </a:endParaRPr>
          </a:p>
          <a:p>
            <a:r>
              <a:rPr lang="en-US" sz="2400" dirty="0">
                <a:latin typeface="Source Sans 3" panose="020B0303030403020204" pitchFamily="34" charset="0"/>
              </a:rPr>
              <a:t>In response to each </a:t>
            </a:r>
            <a:r>
              <a:rPr lang="en-US" sz="2400" b="1" dirty="0">
                <a:latin typeface="Source Code Pro" panose="020B0309030403020204" pitchFamily="34" charset="0"/>
                <a:ea typeface="Source Code Pro" panose="020B0309030403020204" pitchFamily="34" charset="0"/>
              </a:rPr>
              <a:t>malloc</a:t>
            </a:r>
            <a:r>
              <a:rPr lang="en-US" sz="2400" dirty="0">
                <a:latin typeface="Source Sans 3" panose="020B0303030403020204" pitchFamily="34" charset="0"/>
              </a:rPr>
              <a:t> call, we:</a:t>
            </a:r>
          </a:p>
          <a:p>
            <a:pPr lvl="1">
              <a:buClr>
                <a:schemeClr val="tx1"/>
              </a:buClr>
            </a:pPr>
            <a:r>
              <a:rPr lang="en-US" sz="2000" b="1" dirty="0">
                <a:solidFill>
                  <a:schemeClr val="accent1"/>
                </a:solidFill>
                <a:latin typeface="Source Sans 3" panose="020B0303030403020204" pitchFamily="34" charset="0"/>
              </a:rPr>
              <a:t>search our list of free blocks</a:t>
            </a:r>
            <a:r>
              <a:rPr lang="en-US" sz="2000" dirty="0">
                <a:latin typeface="Source Sans 3" panose="020B0303030403020204" pitchFamily="34" charset="0"/>
              </a:rPr>
              <a:t>—that is, the </a:t>
            </a:r>
            <a:r>
              <a:rPr lang="en-US" sz="2000" b="1" dirty="0">
                <a:solidFill>
                  <a:schemeClr val="accent1"/>
                </a:solidFill>
                <a:latin typeface="Source Sans 3" panose="020B0303030403020204" pitchFamily="34" charset="0"/>
              </a:rPr>
              <a:t>explicit free list</a:t>
            </a:r>
            <a:r>
              <a:rPr lang="en-US" sz="2000" dirty="0">
                <a:latin typeface="Source Sans 3" panose="020B0303030403020204" pitchFamily="34" charset="0"/>
              </a:rPr>
              <a:t>—to find an appropriately sized one,</a:t>
            </a:r>
          </a:p>
          <a:p>
            <a:pPr lvl="1">
              <a:buClr>
                <a:schemeClr val="tx1"/>
              </a:buClr>
            </a:pPr>
            <a:r>
              <a:rPr lang="en-US" sz="2000" b="1" dirty="0">
                <a:solidFill>
                  <a:schemeClr val="accent1"/>
                </a:solidFill>
                <a:latin typeface="Source Sans 3" panose="020B0303030403020204" pitchFamily="34" charset="0"/>
              </a:rPr>
              <a:t>update its header</a:t>
            </a:r>
            <a:r>
              <a:rPr lang="en-US" sz="2000" dirty="0">
                <a:latin typeface="Source Sans 3" panose="020B0303030403020204" pitchFamily="34" charset="0"/>
              </a:rPr>
              <a:t> to note the block is now allocated,</a:t>
            </a:r>
          </a:p>
          <a:p>
            <a:pPr lvl="1">
              <a:buClr>
                <a:schemeClr val="tx1"/>
              </a:buClr>
            </a:pPr>
            <a:r>
              <a:rPr lang="en-US" sz="2000" b="1" dirty="0">
                <a:solidFill>
                  <a:schemeClr val="accent1"/>
                </a:solidFill>
                <a:latin typeface="Source Sans 3" panose="020B0303030403020204" pitchFamily="34" charset="0"/>
              </a:rPr>
              <a:t>splice</a:t>
            </a:r>
            <a:r>
              <a:rPr lang="en-US" sz="2000" dirty="0">
                <a:latin typeface="Source Sans 3" panose="020B0303030403020204" pitchFamily="34" charset="0"/>
              </a:rPr>
              <a:t> the now allocated block </a:t>
            </a:r>
            <a:r>
              <a:rPr lang="en-US" sz="2000" b="1" dirty="0">
                <a:solidFill>
                  <a:schemeClr val="accent1"/>
                </a:solidFill>
                <a:latin typeface="Source Sans 3" panose="020B0303030403020204" pitchFamily="34" charset="0"/>
              </a:rPr>
              <a:t>out of the free list</a:t>
            </a:r>
            <a:r>
              <a:rPr lang="en-US" sz="2000" dirty="0">
                <a:latin typeface="Source Sans 3" panose="020B0303030403020204" pitchFamily="34" charset="0"/>
              </a:rPr>
              <a:t>, and potentially</a:t>
            </a:r>
          </a:p>
          <a:p>
            <a:pPr lvl="1">
              <a:buClr>
                <a:schemeClr val="tx1"/>
              </a:buClr>
            </a:pPr>
            <a:r>
              <a:rPr lang="en-US" sz="2000" b="1" dirty="0">
                <a:solidFill>
                  <a:schemeClr val="accent1"/>
                </a:solidFill>
                <a:latin typeface="Source Sans 3" panose="020B0303030403020204" pitchFamily="34" charset="0"/>
              </a:rPr>
              <a:t>create a node</a:t>
            </a:r>
            <a:r>
              <a:rPr lang="en-US" sz="2000" dirty="0">
                <a:latin typeface="Source Sans 3" panose="020B0303030403020204" pitchFamily="34" charset="0"/>
              </a:rPr>
              <a:t> out of any substantial excess payload and </a:t>
            </a:r>
            <a:r>
              <a:rPr lang="en-US" sz="2000" b="1" dirty="0">
                <a:solidFill>
                  <a:schemeClr val="accent1"/>
                </a:solidFill>
                <a:latin typeface="Source Sans 3" panose="020B0303030403020204" pitchFamily="34" charset="0"/>
              </a:rPr>
              <a:t>thread it back into the free list</a:t>
            </a:r>
            <a:r>
              <a:rPr lang="en-US" sz="2000" dirty="0">
                <a:latin typeface="Source Sans 3" panose="020B0303030403020204" pitchFamily="34" charset="0"/>
              </a:rPr>
              <a:t>.</a:t>
            </a:r>
          </a:p>
          <a:p>
            <a:r>
              <a:rPr lang="en-US" sz="2400" dirty="0">
                <a:latin typeface="Source Sans 3" panose="020B0303030403020204" pitchFamily="34" charset="0"/>
              </a:rPr>
              <a:t>In response to each </a:t>
            </a:r>
            <a:r>
              <a:rPr lang="en-US" sz="2400" b="1" dirty="0">
                <a:latin typeface="Source Code Pro" panose="020B0309030403020204" pitchFamily="34" charset="0"/>
                <a:ea typeface="Source Code Pro" panose="020B0309030403020204" pitchFamily="34" charset="0"/>
              </a:rPr>
              <a:t>free</a:t>
            </a:r>
            <a:r>
              <a:rPr lang="en-US" sz="2400" dirty="0">
                <a:latin typeface="Source Sans 3" panose="020B0303030403020204" pitchFamily="34" charset="0"/>
              </a:rPr>
              <a:t> call, we:</a:t>
            </a:r>
          </a:p>
          <a:p>
            <a:pPr lvl="1">
              <a:buClr>
                <a:schemeClr val="tx1"/>
              </a:buClr>
            </a:pPr>
            <a:r>
              <a:rPr lang="en-US" sz="2000" b="1" dirty="0">
                <a:solidFill>
                  <a:schemeClr val="accent1"/>
                </a:solidFill>
                <a:latin typeface="Source Sans 3" panose="020B0303030403020204" pitchFamily="34" charset="0"/>
              </a:rPr>
              <a:t>update its header</a:t>
            </a:r>
            <a:r>
              <a:rPr lang="en-US" sz="2000" dirty="0">
                <a:latin typeface="Source Sans 3" panose="020B0303030403020204" pitchFamily="34" charset="0"/>
              </a:rPr>
              <a:t> to note the block is now free, and</a:t>
            </a:r>
          </a:p>
          <a:p>
            <a:pPr lvl="1">
              <a:buClr>
                <a:schemeClr val="tx1"/>
              </a:buClr>
            </a:pPr>
            <a:r>
              <a:rPr lang="en-US" sz="2000" b="1" dirty="0">
                <a:solidFill>
                  <a:schemeClr val="accent1"/>
                </a:solidFill>
                <a:latin typeface="Source Sans 3" panose="020B0303030403020204" pitchFamily="34" charset="0"/>
              </a:rPr>
              <a:t>thread it into the free list</a:t>
            </a:r>
            <a:r>
              <a:rPr lang="en-US" sz="2000" dirty="0">
                <a:latin typeface="Source Sans 3" panose="020B0303030403020204" pitchFamily="34" charset="0"/>
              </a:rPr>
              <a:t> so it’s discoverable by </a:t>
            </a:r>
            <a:r>
              <a:rPr lang="en-US" sz="2000" b="1" dirty="0">
                <a:latin typeface="Source Code Pro" panose="020B0309030403020204" pitchFamily="34" charset="0"/>
                <a:ea typeface="Source Code Pro" panose="020B0309030403020204" pitchFamily="34" charset="0"/>
              </a:rPr>
              <a:t>malloc</a:t>
            </a:r>
            <a:endParaRPr lang="en-US" dirty="0">
              <a:latin typeface="Source Sans 3" panose="020B0303030403020204" pitchFamily="34" charset="0"/>
            </a:endParaRPr>
          </a:p>
        </p:txBody>
      </p:sp>
      <p:sp>
        <p:nvSpPr>
          <p:cNvPr id="9" name="Title 1">
            <a:extLst>
              <a:ext uri="{FF2B5EF4-FFF2-40B4-BE49-F238E27FC236}">
                <a16:creationId xmlns:a16="http://schemas.microsoft.com/office/drawing/2014/main" id="{9AA886F8-3951-E50D-0C1A-DA6BA08D1398}"/>
              </a:ext>
            </a:extLst>
          </p:cNvPr>
          <p:cNvSpPr>
            <a:spLocks noGrp="1"/>
          </p:cNvSpPr>
          <p:nvPr>
            <p:ph type="title"/>
          </p:nvPr>
        </p:nvSpPr>
        <p:spPr>
          <a:xfrm>
            <a:off x="457200" y="0"/>
            <a:ext cx="11277600" cy="1143000"/>
          </a:xfrm>
        </p:spPr>
        <p:txBody>
          <a:bodyPr/>
          <a:lstStyle/>
          <a:p>
            <a:r>
              <a:rPr lang="en-US" dirty="0">
                <a:latin typeface="Source Sans 3" panose="020B0303030403020204" pitchFamily="34" charset="0"/>
              </a:rPr>
              <a:t>Baby’s Grown Up: Where Did The Time Go?</a:t>
            </a:r>
          </a:p>
        </p:txBody>
      </p:sp>
      <p:graphicFrame>
        <p:nvGraphicFramePr>
          <p:cNvPr id="2" name="Table 1">
            <a:extLst>
              <a:ext uri="{FF2B5EF4-FFF2-40B4-BE49-F238E27FC236}">
                <a16:creationId xmlns:a16="http://schemas.microsoft.com/office/drawing/2014/main" id="{5C8B9736-8E39-A79B-44E9-770F7F8D65B8}"/>
              </a:ext>
            </a:extLst>
          </p:cNvPr>
          <p:cNvGraphicFramePr>
            <a:graphicFrameLocks noGrp="1"/>
          </p:cNvGraphicFramePr>
          <p:nvPr>
            <p:extLst>
              <p:ext uri="{D42A27DB-BD31-4B8C-83A1-F6EECF244321}">
                <p14:modId xmlns:p14="http://schemas.microsoft.com/office/powerpoint/2010/main" val="2629567371"/>
              </p:ext>
            </p:extLst>
          </p:nvPr>
        </p:nvGraphicFramePr>
        <p:xfrm>
          <a:off x="381000" y="5109570"/>
          <a:ext cx="11658600" cy="1596030"/>
        </p:xfrm>
        <a:graphic>
          <a:graphicData uri="http://schemas.openxmlformats.org/drawingml/2006/table">
            <a:tbl>
              <a:tblPr firstRow="1" bandRow="1">
                <a:tableStyleId>{2D5ABB26-0587-4C30-8999-92F81FD0307C}</a:tableStyleId>
              </a:tblPr>
              <a:tblGrid>
                <a:gridCol w="971550">
                  <a:extLst>
                    <a:ext uri="{9D8B030D-6E8A-4147-A177-3AD203B41FA5}">
                      <a16:colId xmlns:a16="http://schemas.microsoft.com/office/drawing/2014/main" val="260455293"/>
                    </a:ext>
                  </a:extLst>
                </a:gridCol>
                <a:gridCol w="971550">
                  <a:extLst>
                    <a:ext uri="{9D8B030D-6E8A-4147-A177-3AD203B41FA5}">
                      <a16:colId xmlns:a16="http://schemas.microsoft.com/office/drawing/2014/main" val="3091910980"/>
                    </a:ext>
                  </a:extLst>
                </a:gridCol>
                <a:gridCol w="971550">
                  <a:extLst>
                    <a:ext uri="{9D8B030D-6E8A-4147-A177-3AD203B41FA5}">
                      <a16:colId xmlns:a16="http://schemas.microsoft.com/office/drawing/2014/main" val="1511525729"/>
                    </a:ext>
                  </a:extLst>
                </a:gridCol>
                <a:gridCol w="971550">
                  <a:extLst>
                    <a:ext uri="{9D8B030D-6E8A-4147-A177-3AD203B41FA5}">
                      <a16:colId xmlns:a16="http://schemas.microsoft.com/office/drawing/2014/main" val="552219943"/>
                    </a:ext>
                  </a:extLst>
                </a:gridCol>
                <a:gridCol w="971550">
                  <a:extLst>
                    <a:ext uri="{9D8B030D-6E8A-4147-A177-3AD203B41FA5}">
                      <a16:colId xmlns:a16="http://schemas.microsoft.com/office/drawing/2014/main" val="1702535043"/>
                    </a:ext>
                  </a:extLst>
                </a:gridCol>
                <a:gridCol w="971550">
                  <a:extLst>
                    <a:ext uri="{9D8B030D-6E8A-4147-A177-3AD203B41FA5}">
                      <a16:colId xmlns:a16="http://schemas.microsoft.com/office/drawing/2014/main" val="3608448905"/>
                    </a:ext>
                  </a:extLst>
                </a:gridCol>
                <a:gridCol w="971550">
                  <a:extLst>
                    <a:ext uri="{9D8B030D-6E8A-4147-A177-3AD203B41FA5}">
                      <a16:colId xmlns:a16="http://schemas.microsoft.com/office/drawing/2014/main" val="1841696702"/>
                    </a:ext>
                  </a:extLst>
                </a:gridCol>
                <a:gridCol w="971550">
                  <a:extLst>
                    <a:ext uri="{9D8B030D-6E8A-4147-A177-3AD203B41FA5}">
                      <a16:colId xmlns:a16="http://schemas.microsoft.com/office/drawing/2014/main" val="3701989782"/>
                    </a:ext>
                  </a:extLst>
                </a:gridCol>
                <a:gridCol w="971550">
                  <a:extLst>
                    <a:ext uri="{9D8B030D-6E8A-4147-A177-3AD203B41FA5}">
                      <a16:colId xmlns:a16="http://schemas.microsoft.com/office/drawing/2014/main" val="758963084"/>
                    </a:ext>
                  </a:extLst>
                </a:gridCol>
                <a:gridCol w="971550">
                  <a:extLst>
                    <a:ext uri="{9D8B030D-6E8A-4147-A177-3AD203B41FA5}">
                      <a16:colId xmlns:a16="http://schemas.microsoft.com/office/drawing/2014/main" val="653897468"/>
                    </a:ext>
                  </a:extLst>
                </a:gridCol>
                <a:gridCol w="971550">
                  <a:extLst>
                    <a:ext uri="{9D8B030D-6E8A-4147-A177-3AD203B41FA5}">
                      <a16:colId xmlns:a16="http://schemas.microsoft.com/office/drawing/2014/main" val="1344363867"/>
                    </a:ext>
                  </a:extLst>
                </a:gridCol>
                <a:gridCol w="971550">
                  <a:extLst>
                    <a:ext uri="{9D8B030D-6E8A-4147-A177-3AD203B41FA5}">
                      <a16:colId xmlns:a16="http://schemas.microsoft.com/office/drawing/2014/main" val="1163495489"/>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0x60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0x68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24</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dirty="0">
                          <a:solidFill>
                            <a:srgbClr val="C00000"/>
                          </a:solidFill>
                        </a:rPr>
                        <a:t>NULL</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dirty="0">
                          <a:solidFill>
                            <a:srgbClr val="0070C0"/>
                          </a:solidFill>
                        </a:rPr>
                        <a:t>0x50</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24 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1" dirty="0">
                        <a:solidFill>
                          <a:schemeClr val="tx1"/>
                        </a:solidFill>
                      </a:endParaRP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1" dirty="0">
                        <a:solidFill>
                          <a:schemeClr val="tx1"/>
                        </a:solidFill>
                      </a:endParaRP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24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dirty="0">
                          <a:solidFill>
                            <a:srgbClr val="C00000"/>
                          </a:solidFill>
                        </a:rPr>
                        <a:t>0x10</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dirty="0">
                          <a:solidFill>
                            <a:srgbClr val="0070C0"/>
                          </a:solidFill>
                        </a:rPr>
                        <a:t>NULL</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4" name="Freeform 3">
            <a:extLst>
              <a:ext uri="{FF2B5EF4-FFF2-40B4-BE49-F238E27FC236}">
                <a16:creationId xmlns:a16="http://schemas.microsoft.com/office/drawing/2014/main" id="{269982DA-4E67-61AE-F05E-0B4001E33213}"/>
              </a:ext>
            </a:extLst>
          </p:cNvPr>
          <p:cNvSpPr/>
          <p:nvPr/>
        </p:nvSpPr>
        <p:spPr>
          <a:xfrm>
            <a:off x="2971800" y="5338169"/>
            <a:ext cx="5273801" cy="648159"/>
          </a:xfrm>
          <a:custGeom>
            <a:avLst/>
            <a:gdLst>
              <a:gd name="connsiteX0" fmla="*/ 0 w 5273801"/>
              <a:gd name="connsiteY0" fmla="*/ 1109312 h 1109312"/>
              <a:gd name="connsiteX1" fmla="*/ 374573 w 5273801"/>
              <a:gd name="connsiteY1" fmla="*/ 305081 h 1109312"/>
              <a:gd name="connsiteX2" fmla="*/ 1498294 w 5273801"/>
              <a:gd name="connsiteY2" fmla="*/ 40676 h 1109312"/>
              <a:gd name="connsiteX3" fmla="*/ 4792337 w 5273801"/>
              <a:gd name="connsiteY3" fmla="*/ 73726 h 1109312"/>
              <a:gd name="connsiteX4" fmla="*/ 5188945 w 5273801"/>
              <a:gd name="connsiteY4" fmla="*/ 723722 h 1109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73801" h="1109312">
                <a:moveTo>
                  <a:pt x="0" y="1109312"/>
                </a:moveTo>
                <a:cubicBezTo>
                  <a:pt x="62428" y="796249"/>
                  <a:pt x="124857" y="483187"/>
                  <a:pt x="374573" y="305081"/>
                </a:cubicBezTo>
                <a:cubicBezTo>
                  <a:pt x="624289" y="126975"/>
                  <a:pt x="762000" y="79235"/>
                  <a:pt x="1498294" y="40676"/>
                </a:cubicBezTo>
                <a:cubicBezTo>
                  <a:pt x="2234588" y="2117"/>
                  <a:pt x="4177229" y="-40115"/>
                  <a:pt x="4792337" y="73726"/>
                </a:cubicBezTo>
                <a:cubicBezTo>
                  <a:pt x="5407445" y="187567"/>
                  <a:pt x="5298195" y="455644"/>
                  <a:pt x="5188945" y="723722"/>
                </a:cubicBezTo>
              </a:path>
            </a:pathLst>
          </a:custGeom>
          <a:noFill/>
          <a:ln w="76200">
            <a:solidFill>
              <a:schemeClr val="accent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70C0"/>
              </a:solidFill>
            </a:endParaRPr>
          </a:p>
        </p:txBody>
      </p:sp>
      <p:sp>
        <p:nvSpPr>
          <p:cNvPr id="5" name="Freeform 4">
            <a:extLst>
              <a:ext uri="{FF2B5EF4-FFF2-40B4-BE49-F238E27FC236}">
                <a16:creationId xmlns:a16="http://schemas.microsoft.com/office/drawing/2014/main" id="{155FCBF9-4363-C873-AE1A-D3E3EA08BFA3}"/>
              </a:ext>
            </a:extLst>
          </p:cNvPr>
          <p:cNvSpPr/>
          <p:nvPr/>
        </p:nvSpPr>
        <p:spPr>
          <a:xfrm>
            <a:off x="432144" y="5152991"/>
            <a:ext cx="9016656" cy="833337"/>
          </a:xfrm>
          <a:custGeom>
            <a:avLst/>
            <a:gdLst>
              <a:gd name="connsiteX0" fmla="*/ 4974384 w 4974384"/>
              <a:gd name="connsiteY0" fmla="*/ 1548913 h 1548913"/>
              <a:gd name="connsiteX1" fmla="*/ 4522692 w 4974384"/>
              <a:gd name="connsiteY1" fmla="*/ 204855 h 1548913"/>
              <a:gd name="connsiteX2" fmla="*/ 3718461 w 4974384"/>
              <a:gd name="connsiteY2" fmla="*/ 39602 h 1548913"/>
              <a:gd name="connsiteX3" fmla="*/ 589670 w 4974384"/>
              <a:gd name="connsiteY3" fmla="*/ 105703 h 1548913"/>
              <a:gd name="connsiteX4" fmla="*/ 5776 w 4974384"/>
              <a:gd name="connsiteY4" fmla="*/ 1097221 h 15489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4384" h="1548913">
                <a:moveTo>
                  <a:pt x="4974384" y="1548913"/>
                </a:moveTo>
                <a:cubicBezTo>
                  <a:pt x="4853198" y="1002660"/>
                  <a:pt x="4732012" y="456407"/>
                  <a:pt x="4522692" y="204855"/>
                </a:cubicBezTo>
                <a:cubicBezTo>
                  <a:pt x="4313372" y="-46697"/>
                  <a:pt x="3718461" y="39602"/>
                  <a:pt x="3718461" y="39602"/>
                </a:cubicBezTo>
                <a:cubicBezTo>
                  <a:pt x="3062957" y="23077"/>
                  <a:pt x="1208451" y="-70567"/>
                  <a:pt x="589670" y="105703"/>
                </a:cubicBezTo>
                <a:cubicBezTo>
                  <a:pt x="-29111" y="281973"/>
                  <a:pt x="-11668" y="689597"/>
                  <a:pt x="5776" y="1097221"/>
                </a:cubicBezTo>
              </a:path>
            </a:pathLst>
          </a:custGeom>
          <a:noFill/>
          <a:ln w="76200">
            <a:solidFill>
              <a:srgbClr val="C0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34382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par>
                                <p:cTn id="8" presetID="9"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dissolve">
                                      <p:cBhvr>
                                        <p:cTn id="10" dur="500"/>
                                        <p:tgtEl>
                                          <p:spTgt spid="2"/>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dissolve">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42B37-F15D-7142-B7B5-EDA1C863990B}"/>
              </a:ext>
            </a:extLst>
          </p:cNvPr>
          <p:cNvSpPr>
            <a:spLocks noGrp="1"/>
          </p:cNvSpPr>
          <p:nvPr>
            <p:ph type="title"/>
          </p:nvPr>
        </p:nvSpPr>
        <p:spPr/>
        <p:txBody>
          <a:bodyPr/>
          <a:lstStyle/>
          <a:p>
            <a:r>
              <a:rPr lang="en-US" dirty="0">
                <a:latin typeface="Source Sans 3" panose="020B0303030403020204" pitchFamily="34" charset="0"/>
                <a:ea typeface="Source Sans Pro" panose="020B0503030403020204" pitchFamily="34" charset="0"/>
              </a:rPr>
              <a:t>CS107 Learning Goals: Achieved!</a:t>
            </a:r>
          </a:p>
        </p:txBody>
      </p:sp>
      <p:sp>
        <p:nvSpPr>
          <p:cNvPr id="3" name="Content Placeholder 2">
            <a:extLst>
              <a:ext uri="{FF2B5EF4-FFF2-40B4-BE49-F238E27FC236}">
                <a16:creationId xmlns:a16="http://schemas.microsoft.com/office/drawing/2014/main" id="{CADFBDA0-E97F-E141-8085-3960B98D68C1}"/>
              </a:ext>
            </a:extLst>
          </p:cNvPr>
          <p:cNvSpPr>
            <a:spLocks noGrp="1"/>
          </p:cNvSpPr>
          <p:nvPr>
            <p:ph idx="1"/>
          </p:nvPr>
        </p:nvSpPr>
        <p:spPr/>
        <p:txBody>
          <a:bodyPr/>
          <a:lstStyle/>
          <a:p>
            <a:pPr marL="0" indent="0">
              <a:spcBef>
                <a:spcPts val="500"/>
              </a:spcBef>
              <a:buNone/>
            </a:pPr>
            <a:r>
              <a:rPr lang="en-US" dirty="0">
                <a:latin typeface="Source Sans 3" panose="020B0303030403020204" pitchFamily="34" charset="0"/>
                <a:ea typeface="Source Sans Pro" panose="020B0503030403020204" pitchFamily="34" charset="0"/>
              </a:rPr>
              <a:t>What do we hope you get out of the course? We’d love for students to:</a:t>
            </a:r>
          </a:p>
          <a:p>
            <a:pPr marL="0" indent="0">
              <a:spcBef>
                <a:spcPts val="500"/>
              </a:spcBef>
              <a:buNone/>
            </a:pPr>
            <a:r>
              <a:rPr lang="en-US" dirty="0">
                <a:latin typeface="Source Sans 3" panose="020B0303030403020204" pitchFamily="34" charset="0"/>
                <a:ea typeface="Source Sans Pro" panose="020B0503030403020204" pitchFamily="34" charset="0"/>
              </a:rPr>
              <a:t>  attain </a:t>
            </a:r>
            <a:r>
              <a:rPr lang="en-US" b="1" dirty="0">
                <a:solidFill>
                  <a:schemeClr val="accent1"/>
                </a:solidFill>
                <a:latin typeface="Source Sans 3" panose="020B0303030403020204" pitchFamily="34" charset="0"/>
                <a:ea typeface="Source Sans Pro" panose="020B0503030403020204" pitchFamily="34" charset="0"/>
              </a:rPr>
              <a:t>fluency</a:t>
            </a:r>
            <a:r>
              <a:rPr lang="en-US" dirty="0">
                <a:latin typeface="Source Sans 3" panose="020B0303030403020204" pitchFamily="34" charset="0"/>
                <a:ea typeface="Source Sans Pro" panose="020B0503030403020204" pitchFamily="34" charset="0"/>
              </a:rPr>
              <a:t> with</a:t>
            </a:r>
          </a:p>
          <a:p>
            <a:pPr lvl="1"/>
            <a:r>
              <a:rPr lang="en-US" dirty="0">
                <a:latin typeface="Source Sans 3" panose="020B0303030403020204" pitchFamily="34" charset="0"/>
                <a:ea typeface="Source Sans Pro" panose="020B0503030403020204" pitchFamily="34" charset="0"/>
              </a:rPr>
              <a:t>pointers and memory, and how to use them effectively in C</a:t>
            </a:r>
          </a:p>
          <a:p>
            <a:pPr lvl="1"/>
            <a:r>
              <a:rPr lang="en-US" dirty="0">
                <a:latin typeface="Source Sans 3" panose="020B0303030403020204" pitchFamily="34" charset="0"/>
                <a:ea typeface="Source Sans Pro" panose="020B0503030403020204" pitchFamily="34" charset="0"/>
              </a:rPr>
              <a:t>an executable's address space and runtime behavior</a:t>
            </a:r>
          </a:p>
          <a:p>
            <a:pPr marL="0" indent="0">
              <a:spcBef>
                <a:spcPts val="500"/>
              </a:spcBef>
              <a:buNone/>
            </a:pPr>
            <a:r>
              <a:rPr lang="en-US" dirty="0">
                <a:latin typeface="Source Sans 3" panose="020B0303030403020204" pitchFamily="34" charset="0"/>
                <a:ea typeface="Source Sans Pro" panose="020B0503030403020204" pitchFamily="34" charset="0"/>
              </a:rPr>
              <a:t>  develop </a:t>
            </a:r>
            <a:r>
              <a:rPr lang="en-US" b="1" dirty="0">
                <a:solidFill>
                  <a:schemeClr val="accent2">
                    <a:lumMod val="75000"/>
                  </a:schemeClr>
                </a:solidFill>
                <a:latin typeface="Source Sans 3" panose="020B0303030403020204" pitchFamily="34" charset="0"/>
                <a:ea typeface="Source Sans Pro" panose="020B0503030403020204" pitchFamily="34" charset="0"/>
              </a:rPr>
              <a:t>competency</a:t>
            </a:r>
            <a:r>
              <a:rPr lang="en-US" dirty="0">
                <a:latin typeface="Source Sans 3" panose="020B0303030403020204" pitchFamily="34" charset="0"/>
                <a:ea typeface="Source Sans Pro" panose="020B0503030403020204" pitchFamily="34" charset="0"/>
              </a:rPr>
              <a:t> with</a:t>
            </a:r>
          </a:p>
          <a:p>
            <a:pPr lvl="1"/>
            <a:r>
              <a:rPr lang="en-US" dirty="0">
                <a:latin typeface="Source Sans 3" panose="020B0303030403020204" pitchFamily="34" charset="0"/>
                <a:ea typeface="Source Sans Pro" panose="020B0503030403020204" pitchFamily="34" charset="0"/>
              </a:rPr>
              <a:t>the translation between C code and assembly</a:t>
            </a:r>
          </a:p>
          <a:p>
            <a:pPr lvl="1"/>
            <a:r>
              <a:rPr lang="en-US" dirty="0">
                <a:latin typeface="Source Sans 3" panose="020B0303030403020204" pitchFamily="34" charset="0"/>
                <a:ea typeface="Source Sans Pro" panose="020B0503030403020204" pitchFamily="34" charset="0"/>
              </a:rPr>
              <a:t>implementing programs that respect the limits of computer arithmetic</a:t>
            </a:r>
          </a:p>
          <a:p>
            <a:pPr lvl="1"/>
            <a:r>
              <a:rPr lang="en-US" dirty="0">
                <a:latin typeface="Source Sans 3" panose="020B0303030403020204" pitchFamily="34" charset="0"/>
                <a:ea typeface="Source Sans Pro" panose="020B0503030403020204" pitchFamily="34" charset="0"/>
              </a:rPr>
              <a:t>the ability to identify bottlenecks and improve runtime performance</a:t>
            </a:r>
          </a:p>
          <a:p>
            <a:pPr lvl="1"/>
            <a:r>
              <a:rPr lang="en-US" dirty="0">
                <a:latin typeface="Source Sans 3" panose="020B0303030403020204" pitchFamily="34" charset="0"/>
                <a:ea typeface="Source Sans Pro" panose="020B0503030403020204" pitchFamily="34" charset="0"/>
              </a:rPr>
              <a:t>the ability to navigate your own Unix development environment</a:t>
            </a:r>
          </a:p>
          <a:p>
            <a:pPr lvl="1"/>
            <a:r>
              <a:rPr lang="en-US" dirty="0">
                <a:latin typeface="Source Sans 3" panose="020B0303030403020204" pitchFamily="34" charset="0"/>
                <a:ea typeface="Source Sans Pro" panose="020B0503030403020204" pitchFamily="34" charset="0"/>
              </a:rPr>
              <a:t>ethical frameworks to consider when designing and implementing software  </a:t>
            </a:r>
          </a:p>
          <a:p>
            <a:pPr marL="9525" lvl="1" indent="0">
              <a:buNone/>
            </a:pPr>
            <a:r>
              <a:rPr lang="en-US" dirty="0">
                <a:latin typeface="Source Sans 3" panose="020B0303030403020204" pitchFamily="34" charset="0"/>
                <a:ea typeface="Source Sans Pro" panose="020B0503030403020204" pitchFamily="34" charset="0"/>
              </a:rPr>
              <a:t>  </a:t>
            </a:r>
            <a:r>
              <a:rPr lang="en-US" sz="2800" dirty="0">
                <a:latin typeface="Source Sans 3" panose="020B0303030403020204" pitchFamily="34" charset="0"/>
                <a:ea typeface="Source Sans Pro" panose="020B0503030403020204" pitchFamily="34" charset="0"/>
              </a:rPr>
              <a:t>gain </a:t>
            </a:r>
            <a:r>
              <a:rPr lang="en-US" sz="2800" b="1" dirty="0">
                <a:solidFill>
                  <a:srgbClr val="00B050"/>
                </a:solidFill>
                <a:latin typeface="Source Sans 3" panose="020B0303030403020204" pitchFamily="34" charset="0"/>
                <a:ea typeface="Source Sans Pro" panose="020B0503030403020204" pitchFamily="34" charset="0"/>
              </a:rPr>
              <a:t>exposure</a:t>
            </a:r>
            <a:r>
              <a:rPr lang="en-US" sz="2800" dirty="0">
                <a:latin typeface="Source Sans 3" panose="020B0303030403020204" pitchFamily="34" charset="0"/>
                <a:ea typeface="Source Sans Pro" panose="020B0503030403020204" pitchFamily="34" charset="0"/>
              </a:rPr>
              <a:t> to</a:t>
            </a:r>
          </a:p>
          <a:p>
            <a:pPr lvl="1"/>
            <a:r>
              <a:rPr lang="en-US" dirty="0">
                <a:latin typeface="Source Sans 3" panose="020B0303030403020204" pitchFamily="34" charset="0"/>
                <a:ea typeface="Source Sans Pro" panose="020B0503030403020204" pitchFamily="34" charset="0"/>
              </a:rPr>
              <a:t>the basics of computer architecture</a:t>
            </a:r>
          </a:p>
          <a:p>
            <a:pPr lvl="1"/>
            <a:r>
              <a:rPr lang="en-US" dirty="0">
                <a:latin typeface="Source Sans 3" panose="020B0303030403020204" pitchFamily="34" charset="0"/>
                <a:ea typeface="Source Sans Pro" panose="020B0503030403020204" pitchFamily="34" charset="0"/>
              </a:rPr>
              <a:t>compilers and assemblers and how they work</a:t>
            </a:r>
            <a:endParaRPr lang="en-US" dirty="0"/>
          </a:p>
          <a:p>
            <a:pPr marL="0" indent="0">
              <a:spcBef>
                <a:spcPts val="500"/>
              </a:spcBef>
              <a:buNone/>
            </a:pPr>
            <a:endParaRPr lang="en-US" dirty="0"/>
          </a:p>
        </p:txBody>
      </p:sp>
      <p:sp>
        <p:nvSpPr>
          <p:cNvPr id="4" name="TextBox 3">
            <a:extLst>
              <a:ext uri="{FF2B5EF4-FFF2-40B4-BE49-F238E27FC236}">
                <a16:creationId xmlns:a16="http://schemas.microsoft.com/office/drawing/2014/main" id="{DE8F50AC-4D7D-0A47-7377-352820E8AFED}"/>
              </a:ext>
            </a:extLst>
          </p:cNvPr>
          <p:cNvSpPr txBox="1"/>
          <p:nvPr/>
        </p:nvSpPr>
        <p:spPr>
          <a:xfrm>
            <a:off x="263769" y="2209800"/>
            <a:ext cx="415499" cy="369332"/>
          </a:xfrm>
          <a:prstGeom prst="rect">
            <a:avLst/>
          </a:prstGeom>
          <a:noFill/>
        </p:spPr>
        <p:txBody>
          <a:bodyPr wrap="none" rtlCol="0">
            <a:spAutoFit/>
          </a:bodyPr>
          <a:lstStyle/>
          <a:p>
            <a:r>
              <a:rPr lang="en-US" dirty="0"/>
              <a:t>✅</a:t>
            </a:r>
          </a:p>
        </p:txBody>
      </p:sp>
      <p:sp>
        <p:nvSpPr>
          <p:cNvPr id="6" name="TextBox 5">
            <a:extLst>
              <a:ext uri="{FF2B5EF4-FFF2-40B4-BE49-F238E27FC236}">
                <a16:creationId xmlns:a16="http://schemas.microsoft.com/office/drawing/2014/main" id="{5F487502-F239-EC82-E083-38540C07C6BA}"/>
              </a:ext>
            </a:extLst>
          </p:cNvPr>
          <p:cNvSpPr txBox="1"/>
          <p:nvPr/>
        </p:nvSpPr>
        <p:spPr>
          <a:xfrm>
            <a:off x="263769" y="2630421"/>
            <a:ext cx="415499" cy="369332"/>
          </a:xfrm>
          <a:prstGeom prst="rect">
            <a:avLst/>
          </a:prstGeom>
          <a:noFill/>
        </p:spPr>
        <p:txBody>
          <a:bodyPr wrap="none" rtlCol="0">
            <a:spAutoFit/>
          </a:bodyPr>
          <a:lstStyle/>
          <a:p>
            <a:r>
              <a:rPr lang="en-US" dirty="0"/>
              <a:t>✅</a:t>
            </a:r>
          </a:p>
        </p:txBody>
      </p:sp>
      <p:sp>
        <p:nvSpPr>
          <p:cNvPr id="11" name="TextBox 10">
            <a:extLst>
              <a:ext uri="{FF2B5EF4-FFF2-40B4-BE49-F238E27FC236}">
                <a16:creationId xmlns:a16="http://schemas.microsoft.com/office/drawing/2014/main" id="{D4DFC16C-DB0C-6D52-95CC-36F0DE4536AE}"/>
              </a:ext>
            </a:extLst>
          </p:cNvPr>
          <p:cNvSpPr txBox="1"/>
          <p:nvPr/>
        </p:nvSpPr>
        <p:spPr>
          <a:xfrm>
            <a:off x="263769" y="3440723"/>
            <a:ext cx="415499" cy="369332"/>
          </a:xfrm>
          <a:prstGeom prst="rect">
            <a:avLst/>
          </a:prstGeom>
          <a:noFill/>
        </p:spPr>
        <p:txBody>
          <a:bodyPr wrap="none" rtlCol="0">
            <a:spAutoFit/>
          </a:bodyPr>
          <a:lstStyle/>
          <a:p>
            <a:r>
              <a:rPr lang="en-US" dirty="0"/>
              <a:t>✅</a:t>
            </a:r>
          </a:p>
        </p:txBody>
      </p:sp>
      <p:sp>
        <p:nvSpPr>
          <p:cNvPr id="12" name="TextBox 11">
            <a:extLst>
              <a:ext uri="{FF2B5EF4-FFF2-40B4-BE49-F238E27FC236}">
                <a16:creationId xmlns:a16="http://schemas.microsoft.com/office/drawing/2014/main" id="{A888AD98-D776-653D-E2B3-3D940783296C}"/>
              </a:ext>
            </a:extLst>
          </p:cNvPr>
          <p:cNvSpPr txBox="1"/>
          <p:nvPr/>
        </p:nvSpPr>
        <p:spPr>
          <a:xfrm>
            <a:off x="263769" y="3861344"/>
            <a:ext cx="415499" cy="369332"/>
          </a:xfrm>
          <a:prstGeom prst="rect">
            <a:avLst/>
          </a:prstGeom>
          <a:noFill/>
        </p:spPr>
        <p:txBody>
          <a:bodyPr wrap="none" rtlCol="0">
            <a:spAutoFit/>
          </a:bodyPr>
          <a:lstStyle/>
          <a:p>
            <a:r>
              <a:rPr lang="en-US" dirty="0"/>
              <a:t>✅</a:t>
            </a:r>
          </a:p>
        </p:txBody>
      </p:sp>
      <p:sp>
        <p:nvSpPr>
          <p:cNvPr id="13" name="TextBox 12">
            <a:extLst>
              <a:ext uri="{FF2B5EF4-FFF2-40B4-BE49-F238E27FC236}">
                <a16:creationId xmlns:a16="http://schemas.microsoft.com/office/drawing/2014/main" id="{E56926E8-0018-9693-E84F-2930F26832B8}"/>
              </a:ext>
            </a:extLst>
          </p:cNvPr>
          <p:cNvSpPr txBox="1"/>
          <p:nvPr/>
        </p:nvSpPr>
        <p:spPr>
          <a:xfrm>
            <a:off x="263769" y="4254122"/>
            <a:ext cx="415499" cy="369332"/>
          </a:xfrm>
          <a:prstGeom prst="rect">
            <a:avLst/>
          </a:prstGeom>
          <a:noFill/>
        </p:spPr>
        <p:txBody>
          <a:bodyPr wrap="none" rtlCol="0">
            <a:spAutoFit/>
          </a:bodyPr>
          <a:lstStyle/>
          <a:p>
            <a:r>
              <a:rPr lang="en-US" dirty="0"/>
              <a:t>✅</a:t>
            </a:r>
          </a:p>
        </p:txBody>
      </p:sp>
      <p:sp>
        <p:nvSpPr>
          <p:cNvPr id="14" name="TextBox 13">
            <a:extLst>
              <a:ext uri="{FF2B5EF4-FFF2-40B4-BE49-F238E27FC236}">
                <a16:creationId xmlns:a16="http://schemas.microsoft.com/office/drawing/2014/main" id="{ECB4A802-BE70-49CD-4D8C-F6F9BC9ECDC8}"/>
              </a:ext>
            </a:extLst>
          </p:cNvPr>
          <p:cNvSpPr txBox="1"/>
          <p:nvPr/>
        </p:nvSpPr>
        <p:spPr>
          <a:xfrm>
            <a:off x="263769" y="4646900"/>
            <a:ext cx="415499" cy="369332"/>
          </a:xfrm>
          <a:prstGeom prst="rect">
            <a:avLst/>
          </a:prstGeom>
          <a:noFill/>
        </p:spPr>
        <p:txBody>
          <a:bodyPr wrap="none" rtlCol="0">
            <a:spAutoFit/>
          </a:bodyPr>
          <a:lstStyle/>
          <a:p>
            <a:r>
              <a:rPr lang="en-US" dirty="0"/>
              <a:t>✅</a:t>
            </a:r>
          </a:p>
        </p:txBody>
      </p:sp>
      <p:sp>
        <p:nvSpPr>
          <p:cNvPr id="15" name="TextBox 14">
            <a:extLst>
              <a:ext uri="{FF2B5EF4-FFF2-40B4-BE49-F238E27FC236}">
                <a16:creationId xmlns:a16="http://schemas.microsoft.com/office/drawing/2014/main" id="{7018BC39-F4E6-0693-5901-EC896C703AB2}"/>
              </a:ext>
            </a:extLst>
          </p:cNvPr>
          <p:cNvSpPr txBox="1"/>
          <p:nvPr/>
        </p:nvSpPr>
        <p:spPr>
          <a:xfrm>
            <a:off x="263769" y="5867290"/>
            <a:ext cx="415499" cy="369332"/>
          </a:xfrm>
          <a:prstGeom prst="rect">
            <a:avLst/>
          </a:prstGeom>
          <a:noFill/>
        </p:spPr>
        <p:txBody>
          <a:bodyPr wrap="none" rtlCol="0">
            <a:spAutoFit/>
          </a:bodyPr>
          <a:lstStyle/>
          <a:p>
            <a:r>
              <a:rPr lang="en-US" dirty="0"/>
              <a:t>✅</a:t>
            </a:r>
          </a:p>
        </p:txBody>
      </p:sp>
      <p:sp>
        <p:nvSpPr>
          <p:cNvPr id="16" name="TextBox 15">
            <a:extLst>
              <a:ext uri="{FF2B5EF4-FFF2-40B4-BE49-F238E27FC236}">
                <a16:creationId xmlns:a16="http://schemas.microsoft.com/office/drawing/2014/main" id="{AA32CDAB-2CD4-B198-746E-CF05A74D620D}"/>
              </a:ext>
            </a:extLst>
          </p:cNvPr>
          <p:cNvSpPr txBox="1"/>
          <p:nvPr/>
        </p:nvSpPr>
        <p:spPr>
          <a:xfrm>
            <a:off x="263769" y="6260068"/>
            <a:ext cx="415499" cy="369332"/>
          </a:xfrm>
          <a:prstGeom prst="rect">
            <a:avLst/>
          </a:prstGeom>
          <a:noFill/>
        </p:spPr>
        <p:txBody>
          <a:bodyPr wrap="none" rtlCol="0">
            <a:spAutoFit/>
          </a:bodyPr>
          <a:lstStyle/>
          <a:p>
            <a:r>
              <a:rPr lang="en-US" dirty="0"/>
              <a:t>✅</a:t>
            </a:r>
          </a:p>
        </p:txBody>
      </p:sp>
      <p:sp>
        <p:nvSpPr>
          <p:cNvPr id="17" name="TextBox 16">
            <a:extLst>
              <a:ext uri="{FF2B5EF4-FFF2-40B4-BE49-F238E27FC236}">
                <a16:creationId xmlns:a16="http://schemas.microsoft.com/office/drawing/2014/main" id="{A3FA84FF-2AC8-A9CC-3698-7B5756A26E7F}"/>
              </a:ext>
            </a:extLst>
          </p:cNvPr>
          <p:cNvSpPr txBox="1"/>
          <p:nvPr/>
        </p:nvSpPr>
        <p:spPr>
          <a:xfrm>
            <a:off x="263769" y="5027955"/>
            <a:ext cx="415499" cy="369332"/>
          </a:xfrm>
          <a:prstGeom prst="rect">
            <a:avLst/>
          </a:prstGeom>
          <a:noFill/>
        </p:spPr>
        <p:txBody>
          <a:bodyPr wrap="none" rtlCol="0">
            <a:spAutoFit/>
          </a:bodyPr>
          <a:lstStyle/>
          <a:p>
            <a:r>
              <a:rPr lang="en-US" dirty="0"/>
              <a:t>✅</a:t>
            </a:r>
          </a:p>
        </p:txBody>
      </p:sp>
    </p:spTree>
    <p:extLst>
      <p:ext uri="{BB962C8B-B14F-4D97-AF65-F5344CB8AC3E}">
        <p14:creationId xmlns:p14="http://schemas.microsoft.com/office/powerpoint/2010/main" val="742228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3000"/>
                                        <p:tgtEl>
                                          <p:spTgt spid="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dissolve">
                                      <p:cBhvr>
                                        <p:cTn id="10" dur="3000"/>
                                        <p:tgtEl>
                                          <p:spTgt spid="6"/>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dissolve">
                                      <p:cBhvr>
                                        <p:cTn id="13" dur="3000"/>
                                        <p:tgtEl>
                                          <p:spTgt spid="11"/>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dissolve">
                                      <p:cBhvr>
                                        <p:cTn id="16" dur="3000"/>
                                        <p:tgtEl>
                                          <p:spTgt spid="12"/>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dissolve">
                                      <p:cBhvr>
                                        <p:cTn id="19" dur="3000"/>
                                        <p:tgtEl>
                                          <p:spTgt spid="13"/>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dissolve">
                                      <p:cBhvr>
                                        <p:cTn id="22" dur="3000"/>
                                        <p:tgtEl>
                                          <p:spTgt spid="14"/>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dissolve">
                                      <p:cBhvr>
                                        <p:cTn id="25" dur="3000"/>
                                        <p:tgtEl>
                                          <p:spTgt spid="15"/>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dissolve">
                                      <p:cBhvr>
                                        <p:cTn id="28" dur="3000"/>
                                        <p:tgtEl>
                                          <p:spTgt spid="16"/>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dissolve">
                                      <p:cBhvr>
                                        <p:cTn id="31" dur="3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11" grpId="0"/>
      <p:bldP spid="12" grpId="0"/>
      <p:bldP spid="13" grpId="0"/>
      <p:bldP spid="14" grpId="0"/>
      <p:bldP spid="15" grpId="0"/>
      <p:bldP spid="16" grpId="0"/>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288E8-2505-8C40-8697-683441053EF1}"/>
              </a:ext>
            </a:extLst>
          </p:cNvPr>
          <p:cNvSpPr>
            <a:spLocks noGrp="1"/>
          </p:cNvSpPr>
          <p:nvPr>
            <p:ph type="title"/>
          </p:nvPr>
        </p:nvSpPr>
        <p:spPr/>
        <p:txBody>
          <a:bodyPr/>
          <a:lstStyle/>
          <a:p>
            <a:r>
              <a:rPr lang="en-US" dirty="0">
                <a:latin typeface="Source Sans 3" panose="020B0303030403020204" pitchFamily="34" charset="0"/>
              </a:rPr>
              <a:t>Sebastian C</a:t>
            </a:r>
            <a:r>
              <a:rPr lang="en-US" dirty="0"/>
              <a:t> </a:t>
            </a:r>
          </a:p>
        </p:txBody>
      </p:sp>
      <p:pic>
        <p:nvPicPr>
          <p:cNvPr id="4" name="program_in_c_video" descr="program_in_c_video">
            <a:hlinkClick r:id="" action="ppaction://media"/>
            <a:extLst>
              <a:ext uri="{FF2B5EF4-FFF2-40B4-BE49-F238E27FC236}">
                <a16:creationId xmlns:a16="http://schemas.microsoft.com/office/drawing/2014/main" id="{656233E1-273A-B942-9563-9C71ECA9EB58}"/>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949450" y="1447800"/>
            <a:ext cx="8293100" cy="4597262"/>
          </a:xfrm>
        </p:spPr>
      </p:pic>
      <p:sp>
        <p:nvSpPr>
          <p:cNvPr id="3" name="TextBox 2">
            <a:extLst>
              <a:ext uri="{FF2B5EF4-FFF2-40B4-BE49-F238E27FC236}">
                <a16:creationId xmlns:a16="http://schemas.microsoft.com/office/drawing/2014/main" id="{B0C8F1CD-608D-2344-B298-18BA8EE2BB24}"/>
              </a:ext>
            </a:extLst>
          </p:cNvPr>
          <p:cNvSpPr txBox="1"/>
          <p:nvPr/>
        </p:nvSpPr>
        <p:spPr>
          <a:xfrm>
            <a:off x="3676395" y="6251299"/>
            <a:ext cx="4839210" cy="369332"/>
          </a:xfrm>
          <a:prstGeom prst="rect">
            <a:avLst/>
          </a:prstGeom>
          <a:noFill/>
        </p:spPr>
        <p:txBody>
          <a:bodyPr wrap="none" rtlCol="0">
            <a:spAutoFit/>
          </a:bodyPr>
          <a:lstStyle/>
          <a:p>
            <a:pPr algn="ctr"/>
            <a:r>
              <a:rPr lang="en-US" dirty="0">
                <a:latin typeface="+mn-lt"/>
                <a:hlinkClick r:id="rId5"/>
              </a:rPr>
              <a:t>https://www.youtube.com/watch?v=G7LJC9vJluU</a:t>
            </a:r>
            <a:endParaRPr lang="en-US" dirty="0">
              <a:latin typeface="+mn-lt"/>
            </a:endParaRPr>
          </a:p>
        </p:txBody>
      </p:sp>
    </p:spTree>
    <p:extLst>
      <p:ext uri="{BB962C8B-B14F-4D97-AF65-F5344CB8AC3E}">
        <p14:creationId xmlns:p14="http://schemas.microsoft.com/office/powerpoint/2010/main" val="504860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400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6434" name="Rectangle 2">
            <a:extLst>
              <a:ext uri="{FF2B5EF4-FFF2-40B4-BE49-F238E27FC236}">
                <a16:creationId xmlns:a16="http://schemas.microsoft.com/office/drawing/2014/main" id="{56695E7F-22E7-F442-A315-8C3BDDD80BD5}"/>
              </a:ext>
            </a:extLst>
          </p:cNvPr>
          <p:cNvSpPr>
            <a:spLocks noGrp="1" noChangeArrowheads="1"/>
          </p:cNvSpPr>
          <p:nvPr>
            <p:ph type="title"/>
          </p:nvPr>
        </p:nvSpPr>
        <p:spPr/>
        <p:txBody>
          <a:bodyPr/>
          <a:lstStyle/>
          <a:p>
            <a:r>
              <a:rPr lang="en-US" altLang="en-US" dirty="0">
                <a:latin typeface="Source Sans 3" panose="020B0303030403020204" pitchFamily="34" charset="0"/>
              </a:rPr>
              <a:t>Where Are We? Where To Go?</a:t>
            </a:r>
          </a:p>
        </p:txBody>
      </p:sp>
      <p:sp>
        <p:nvSpPr>
          <p:cNvPr id="786436" name="Rectangle 4">
            <a:extLst>
              <a:ext uri="{FF2B5EF4-FFF2-40B4-BE49-F238E27FC236}">
                <a16:creationId xmlns:a16="http://schemas.microsoft.com/office/drawing/2014/main" id="{E61E2E2D-CAAF-154E-A002-E7C5D59A6FA0}"/>
              </a:ext>
            </a:extLst>
          </p:cNvPr>
          <p:cNvSpPr>
            <a:spLocks noChangeArrowheads="1"/>
          </p:cNvSpPr>
          <p:nvPr/>
        </p:nvSpPr>
        <p:spPr bwMode="auto">
          <a:xfrm>
            <a:off x="2779817" y="1828800"/>
            <a:ext cx="2225963" cy="407714"/>
          </a:xfrm>
          <a:prstGeom prst="rect">
            <a:avLst/>
          </a:prstGeom>
          <a:solidFill>
            <a:srgbClr val="004586"/>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73224"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dirty="0">
                <a:solidFill>
                  <a:srgbClr val="FFFFFF"/>
                </a:solidFill>
                <a:latin typeface="Calibri" panose="020F0502020204030204" pitchFamily="34" charset="0"/>
              </a:rPr>
              <a:t>CS 106B/X</a:t>
            </a:r>
          </a:p>
        </p:txBody>
      </p:sp>
      <p:sp>
        <p:nvSpPr>
          <p:cNvPr id="786437" name="Rectangle 5">
            <a:extLst>
              <a:ext uri="{FF2B5EF4-FFF2-40B4-BE49-F238E27FC236}">
                <a16:creationId xmlns:a16="http://schemas.microsoft.com/office/drawing/2014/main" id="{939A540A-D39C-4740-AD3F-6CC333715E94}"/>
              </a:ext>
            </a:extLst>
          </p:cNvPr>
          <p:cNvSpPr>
            <a:spLocks noChangeArrowheads="1"/>
          </p:cNvSpPr>
          <p:nvPr/>
        </p:nvSpPr>
        <p:spPr bwMode="auto">
          <a:xfrm>
            <a:off x="2779817" y="2236514"/>
            <a:ext cx="2225963" cy="814109"/>
          </a:xfrm>
          <a:prstGeom prst="rect">
            <a:avLst/>
          </a:prstGeom>
          <a:solidFill>
            <a:srgbClr val="0047FF"/>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7932"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a:solidFill>
                  <a:srgbClr val="FFFFFF"/>
                </a:solidFill>
                <a:latin typeface="Calibri" panose="020F0502020204030204" pitchFamily="34" charset="0"/>
              </a:rPr>
              <a:t>Programming</a:t>
            </a:r>
          </a:p>
          <a:p>
            <a:pPr algn="ctr" hangingPunct="0">
              <a:lnSpc>
                <a:spcPct val="93000"/>
              </a:lnSpc>
              <a:buClr>
                <a:srgbClr val="000000"/>
              </a:buClr>
              <a:buSzPct val="100000"/>
              <a:buFont typeface="Times New Roman" panose="02020603050405020304" pitchFamily="18" charset="0"/>
              <a:buNone/>
            </a:pPr>
            <a:r>
              <a:rPr lang="en-US" altLang="en-US" sz="1700" b="1">
                <a:solidFill>
                  <a:srgbClr val="FFFFFF"/>
                </a:solidFill>
                <a:latin typeface="Calibri" panose="020F0502020204030204" pitchFamily="34" charset="0"/>
              </a:rPr>
              <a:t>Abstractions</a:t>
            </a:r>
          </a:p>
        </p:txBody>
      </p:sp>
      <p:sp>
        <p:nvSpPr>
          <p:cNvPr id="786438" name="Rectangle 6">
            <a:extLst>
              <a:ext uri="{FF2B5EF4-FFF2-40B4-BE49-F238E27FC236}">
                <a16:creationId xmlns:a16="http://schemas.microsoft.com/office/drawing/2014/main" id="{E865A3FB-F159-E540-AC10-7369CC290864}"/>
              </a:ext>
            </a:extLst>
          </p:cNvPr>
          <p:cNvSpPr>
            <a:spLocks noChangeArrowheads="1"/>
          </p:cNvSpPr>
          <p:nvPr/>
        </p:nvSpPr>
        <p:spPr bwMode="auto">
          <a:xfrm>
            <a:off x="2779817" y="3620631"/>
            <a:ext cx="2225963" cy="406395"/>
          </a:xfrm>
          <a:prstGeom prst="rect">
            <a:avLst/>
          </a:prstGeom>
          <a:solidFill>
            <a:srgbClr val="004586"/>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73224"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dirty="0">
                <a:solidFill>
                  <a:srgbClr val="FFFFFF"/>
                </a:solidFill>
                <a:latin typeface="Calibri" panose="020F0502020204030204" pitchFamily="34" charset="0"/>
              </a:rPr>
              <a:t>CS 107/E</a:t>
            </a:r>
          </a:p>
        </p:txBody>
      </p:sp>
      <p:sp>
        <p:nvSpPr>
          <p:cNvPr id="786439" name="Rectangle 7">
            <a:extLst>
              <a:ext uri="{FF2B5EF4-FFF2-40B4-BE49-F238E27FC236}">
                <a16:creationId xmlns:a16="http://schemas.microsoft.com/office/drawing/2014/main" id="{7FF140D5-06A5-0A4E-940D-543707B9152D}"/>
              </a:ext>
            </a:extLst>
          </p:cNvPr>
          <p:cNvSpPr>
            <a:spLocks noChangeArrowheads="1"/>
          </p:cNvSpPr>
          <p:nvPr/>
        </p:nvSpPr>
        <p:spPr bwMode="auto">
          <a:xfrm>
            <a:off x="2779817" y="4028346"/>
            <a:ext cx="2225963" cy="814109"/>
          </a:xfrm>
          <a:prstGeom prst="rect">
            <a:avLst/>
          </a:prstGeom>
          <a:solidFill>
            <a:srgbClr val="0047FF"/>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2640"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dirty="0">
                <a:solidFill>
                  <a:srgbClr val="FFFFFF"/>
                </a:solidFill>
                <a:latin typeface="Calibri" panose="020F0502020204030204" pitchFamily="34" charset="0"/>
              </a:rPr>
              <a:t>Computer</a:t>
            </a:r>
          </a:p>
          <a:p>
            <a:pPr algn="ctr" hangingPunct="0">
              <a:lnSpc>
                <a:spcPct val="93000"/>
              </a:lnSpc>
              <a:buClr>
                <a:srgbClr val="000000"/>
              </a:buClr>
              <a:buSzPct val="100000"/>
              <a:buFont typeface="Times New Roman" panose="02020603050405020304" pitchFamily="18" charset="0"/>
              <a:buNone/>
            </a:pPr>
            <a:r>
              <a:rPr lang="en-US" altLang="en-US" sz="1700" b="1" dirty="0">
                <a:solidFill>
                  <a:srgbClr val="FFFFFF"/>
                </a:solidFill>
                <a:latin typeface="Calibri" panose="020F0502020204030204" pitchFamily="34" charset="0"/>
              </a:rPr>
              <a:t>Organization and</a:t>
            </a:r>
          </a:p>
          <a:p>
            <a:pPr algn="ctr" hangingPunct="0">
              <a:lnSpc>
                <a:spcPct val="93000"/>
              </a:lnSpc>
              <a:buClr>
                <a:srgbClr val="000000"/>
              </a:buClr>
              <a:buSzPct val="100000"/>
              <a:buFont typeface="Times New Roman" panose="02020603050405020304" pitchFamily="18" charset="0"/>
              <a:buNone/>
            </a:pPr>
            <a:r>
              <a:rPr lang="en-US" altLang="en-US" sz="1700" b="1" dirty="0">
                <a:solidFill>
                  <a:srgbClr val="FFFFFF"/>
                </a:solidFill>
                <a:latin typeface="Calibri" panose="020F0502020204030204" pitchFamily="34" charset="0"/>
              </a:rPr>
              <a:t>Systems</a:t>
            </a:r>
          </a:p>
        </p:txBody>
      </p:sp>
      <p:sp>
        <p:nvSpPr>
          <p:cNvPr id="786442" name="Rectangle 10">
            <a:extLst>
              <a:ext uri="{FF2B5EF4-FFF2-40B4-BE49-F238E27FC236}">
                <a16:creationId xmlns:a16="http://schemas.microsoft.com/office/drawing/2014/main" id="{4BFDBD25-472E-FC49-A091-F8F1D4B8FADC}"/>
              </a:ext>
            </a:extLst>
          </p:cNvPr>
          <p:cNvSpPr>
            <a:spLocks noChangeArrowheads="1"/>
          </p:cNvSpPr>
          <p:nvPr/>
        </p:nvSpPr>
        <p:spPr bwMode="auto">
          <a:xfrm>
            <a:off x="7094517" y="1856509"/>
            <a:ext cx="2225963" cy="407714"/>
          </a:xfrm>
          <a:prstGeom prst="rect">
            <a:avLst/>
          </a:prstGeom>
          <a:solidFill>
            <a:srgbClr val="FFD320"/>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73224"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dirty="0">
                <a:solidFill>
                  <a:srgbClr val="000000"/>
                </a:solidFill>
                <a:latin typeface="Calibri" panose="020F0502020204030204" pitchFamily="34" charset="0"/>
              </a:rPr>
              <a:t>CS 103</a:t>
            </a:r>
          </a:p>
        </p:txBody>
      </p:sp>
      <p:sp>
        <p:nvSpPr>
          <p:cNvPr id="786443" name="Rectangle 11">
            <a:extLst>
              <a:ext uri="{FF2B5EF4-FFF2-40B4-BE49-F238E27FC236}">
                <a16:creationId xmlns:a16="http://schemas.microsoft.com/office/drawing/2014/main" id="{79034630-6567-B848-BC57-E4CD2F0E4C4C}"/>
              </a:ext>
            </a:extLst>
          </p:cNvPr>
          <p:cNvSpPr>
            <a:spLocks noChangeArrowheads="1"/>
          </p:cNvSpPr>
          <p:nvPr/>
        </p:nvSpPr>
        <p:spPr bwMode="auto">
          <a:xfrm>
            <a:off x="7094517" y="2262903"/>
            <a:ext cx="2225963" cy="814109"/>
          </a:xfrm>
          <a:prstGeom prst="rect">
            <a:avLst/>
          </a:prstGeom>
          <a:solidFill>
            <a:srgbClr val="FFFFCC"/>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2640"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a:solidFill>
                  <a:srgbClr val="000000"/>
                </a:solidFill>
                <a:latin typeface="Calibri" panose="020F0502020204030204" pitchFamily="34" charset="0"/>
              </a:rPr>
              <a:t>Mathematical</a:t>
            </a:r>
          </a:p>
          <a:p>
            <a:pPr algn="ctr" hangingPunct="0">
              <a:lnSpc>
                <a:spcPct val="93000"/>
              </a:lnSpc>
              <a:buClr>
                <a:srgbClr val="000000"/>
              </a:buClr>
              <a:buSzPct val="100000"/>
              <a:buFont typeface="Times New Roman" panose="02020603050405020304" pitchFamily="18" charset="0"/>
              <a:buNone/>
            </a:pPr>
            <a:r>
              <a:rPr lang="en-US" altLang="en-US" sz="1700" b="1">
                <a:solidFill>
                  <a:srgbClr val="000000"/>
                </a:solidFill>
                <a:latin typeface="Calibri" panose="020F0502020204030204" pitchFamily="34" charset="0"/>
              </a:rPr>
              <a:t>Foundations of</a:t>
            </a:r>
          </a:p>
          <a:p>
            <a:pPr algn="ctr" hangingPunct="0">
              <a:lnSpc>
                <a:spcPct val="93000"/>
              </a:lnSpc>
              <a:buClr>
                <a:srgbClr val="000000"/>
              </a:buClr>
              <a:buSzPct val="100000"/>
              <a:buFont typeface="Times New Roman" panose="02020603050405020304" pitchFamily="18" charset="0"/>
              <a:buNone/>
            </a:pPr>
            <a:r>
              <a:rPr lang="en-US" altLang="en-US" sz="1700" b="1">
                <a:solidFill>
                  <a:srgbClr val="000000"/>
                </a:solidFill>
                <a:latin typeface="Calibri" panose="020F0502020204030204" pitchFamily="34" charset="0"/>
              </a:rPr>
              <a:t>Computing</a:t>
            </a:r>
          </a:p>
        </p:txBody>
      </p:sp>
      <p:sp>
        <p:nvSpPr>
          <p:cNvPr id="786444" name="Rectangle 12">
            <a:extLst>
              <a:ext uri="{FF2B5EF4-FFF2-40B4-BE49-F238E27FC236}">
                <a16:creationId xmlns:a16="http://schemas.microsoft.com/office/drawing/2014/main" id="{936B2794-0187-AC44-AC43-90AF1244FAC6}"/>
              </a:ext>
            </a:extLst>
          </p:cNvPr>
          <p:cNvSpPr>
            <a:spLocks noChangeArrowheads="1"/>
          </p:cNvSpPr>
          <p:nvPr/>
        </p:nvSpPr>
        <p:spPr bwMode="auto">
          <a:xfrm>
            <a:off x="7094517" y="3648340"/>
            <a:ext cx="2225963" cy="406395"/>
          </a:xfrm>
          <a:prstGeom prst="rect">
            <a:avLst/>
          </a:prstGeom>
          <a:solidFill>
            <a:srgbClr val="FFD320"/>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73224"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dirty="0">
                <a:solidFill>
                  <a:srgbClr val="000000"/>
                </a:solidFill>
                <a:latin typeface="Calibri" panose="020F0502020204030204" pitchFamily="34" charset="0"/>
              </a:rPr>
              <a:t>CS 109</a:t>
            </a:r>
          </a:p>
        </p:txBody>
      </p:sp>
      <p:sp>
        <p:nvSpPr>
          <p:cNvPr id="786445" name="Rectangle 13">
            <a:extLst>
              <a:ext uri="{FF2B5EF4-FFF2-40B4-BE49-F238E27FC236}">
                <a16:creationId xmlns:a16="http://schemas.microsoft.com/office/drawing/2014/main" id="{464F78DB-CAE9-8A4A-9943-8DDB7300E8CE}"/>
              </a:ext>
            </a:extLst>
          </p:cNvPr>
          <p:cNvSpPr>
            <a:spLocks noChangeArrowheads="1"/>
          </p:cNvSpPr>
          <p:nvPr/>
        </p:nvSpPr>
        <p:spPr bwMode="auto">
          <a:xfrm>
            <a:off x="7094517" y="4054735"/>
            <a:ext cx="2225963" cy="814109"/>
          </a:xfrm>
          <a:prstGeom prst="rect">
            <a:avLst/>
          </a:prstGeom>
          <a:solidFill>
            <a:srgbClr val="FFFFCC"/>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2640"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a:solidFill>
                  <a:srgbClr val="000000"/>
                </a:solidFill>
                <a:latin typeface="Calibri" panose="020F0502020204030204" pitchFamily="34" charset="0"/>
              </a:rPr>
              <a:t>Intro to Probability</a:t>
            </a:r>
          </a:p>
          <a:p>
            <a:pPr algn="ctr" hangingPunct="0">
              <a:lnSpc>
                <a:spcPct val="93000"/>
              </a:lnSpc>
              <a:buClr>
                <a:srgbClr val="000000"/>
              </a:buClr>
              <a:buSzPct val="100000"/>
              <a:buFont typeface="Times New Roman" panose="02020603050405020304" pitchFamily="18" charset="0"/>
              <a:buNone/>
            </a:pPr>
            <a:r>
              <a:rPr lang="en-US" altLang="en-US" sz="1700" b="1">
                <a:solidFill>
                  <a:srgbClr val="000000"/>
                </a:solidFill>
                <a:latin typeface="Calibri" panose="020F0502020204030204" pitchFamily="34" charset="0"/>
              </a:rPr>
              <a:t>for Computer</a:t>
            </a:r>
          </a:p>
          <a:p>
            <a:pPr algn="ctr" hangingPunct="0">
              <a:lnSpc>
                <a:spcPct val="93000"/>
              </a:lnSpc>
              <a:buClr>
                <a:srgbClr val="000000"/>
              </a:buClr>
              <a:buSzPct val="100000"/>
              <a:buFont typeface="Times New Roman" panose="02020603050405020304" pitchFamily="18" charset="0"/>
              <a:buNone/>
            </a:pPr>
            <a:r>
              <a:rPr lang="en-US" altLang="en-US" sz="1700" b="1">
                <a:solidFill>
                  <a:srgbClr val="000000"/>
                </a:solidFill>
                <a:latin typeface="Calibri" panose="020F0502020204030204" pitchFamily="34" charset="0"/>
              </a:rPr>
              <a:t>Scientists</a:t>
            </a:r>
          </a:p>
        </p:txBody>
      </p:sp>
      <p:sp>
        <p:nvSpPr>
          <p:cNvPr id="786446" name="Rectangle 14">
            <a:extLst>
              <a:ext uri="{FF2B5EF4-FFF2-40B4-BE49-F238E27FC236}">
                <a16:creationId xmlns:a16="http://schemas.microsoft.com/office/drawing/2014/main" id="{D7E21516-872C-8F4A-BF4E-6486A875AEBD}"/>
              </a:ext>
            </a:extLst>
          </p:cNvPr>
          <p:cNvSpPr>
            <a:spLocks noChangeArrowheads="1"/>
          </p:cNvSpPr>
          <p:nvPr/>
        </p:nvSpPr>
        <p:spPr bwMode="auto">
          <a:xfrm>
            <a:off x="7094517" y="5358365"/>
            <a:ext cx="2225963" cy="407714"/>
          </a:xfrm>
          <a:prstGeom prst="rect">
            <a:avLst/>
          </a:prstGeom>
          <a:solidFill>
            <a:srgbClr val="FFD320"/>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73224"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dirty="0">
                <a:solidFill>
                  <a:srgbClr val="000000"/>
                </a:solidFill>
                <a:latin typeface="Calibri" panose="020F0502020204030204" pitchFamily="34" charset="0"/>
              </a:rPr>
              <a:t>CS 161</a:t>
            </a:r>
          </a:p>
        </p:txBody>
      </p:sp>
      <p:sp>
        <p:nvSpPr>
          <p:cNvPr id="786447" name="Rectangle 15">
            <a:extLst>
              <a:ext uri="{FF2B5EF4-FFF2-40B4-BE49-F238E27FC236}">
                <a16:creationId xmlns:a16="http://schemas.microsoft.com/office/drawing/2014/main" id="{43766993-DF64-654B-B6F0-8196BDAA8F8E}"/>
              </a:ext>
            </a:extLst>
          </p:cNvPr>
          <p:cNvSpPr>
            <a:spLocks noChangeArrowheads="1"/>
          </p:cNvSpPr>
          <p:nvPr/>
        </p:nvSpPr>
        <p:spPr bwMode="auto">
          <a:xfrm>
            <a:off x="7094517" y="5766079"/>
            <a:ext cx="2225963" cy="814109"/>
          </a:xfrm>
          <a:prstGeom prst="rect">
            <a:avLst/>
          </a:prstGeom>
          <a:solidFill>
            <a:srgbClr val="FFFFCC"/>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2640"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a:solidFill>
                  <a:srgbClr val="000000"/>
                </a:solidFill>
                <a:latin typeface="Calibri" panose="020F0502020204030204" pitchFamily="34" charset="0"/>
              </a:rPr>
              <a:t>Design and Analysis</a:t>
            </a:r>
          </a:p>
          <a:p>
            <a:pPr algn="ctr" hangingPunct="0">
              <a:lnSpc>
                <a:spcPct val="93000"/>
              </a:lnSpc>
              <a:buClr>
                <a:srgbClr val="000000"/>
              </a:buClr>
              <a:buSzPct val="100000"/>
              <a:buFont typeface="Times New Roman" panose="02020603050405020304" pitchFamily="18" charset="0"/>
              <a:buNone/>
            </a:pPr>
            <a:r>
              <a:rPr lang="en-US" altLang="en-US" sz="1700" b="1">
                <a:solidFill>
                  <a:srgbClr val="000000"/>
                </a:solidFill>
                <a:latin typeface="Calibri" panose="020F0502020204030204" pitchFamily="34" charset="0"/>
              </a:rPr>
              <a:t>of Algorithms</a:t>
            </a:r>
          </a:p>
        </p:txBody>
      </p:sp>
      <p:cxnSp>
        <p:nvCxnSpPr>
          <p:cNvPr id="786448" name="AutoShape 16">
            <a:extLst>
              <a:ext uri="{FF2B5EF4-FFF2-40B4-BE49-F238E27FC236}">
                <a16:creationId xmlns:a16="http://schemas.microsoft.com/office/drawing/2014/main" id="{159C9963-1E4C-A04A-B65B-D8E779093678}"/>
              </a:ext>
            </a:extLst>
          </p:cNvPr>
          <p:cNvCxnSpPr>
            <a:cxnSpLocks noChangeShapeType="1"/>
            <a:stCxn id="786437" idx="2"/>
            <a:endCxn id="786438" idx="0"/>
          </p:cNvCxnSpPr>
          <p:nvPr/>
        </p:nvCxnSpPr>
        <p:spPr bwMode="auto">
          <a:xfrm>
            <a:off x="3892139" y="3050623"/>
            <a:ext cx="1319" cy="570008"/>
          </a:xfrm>
          <a:prstGeom prst="straightConnector1">
            <a:avLst/>
          </a:prstGeom>
          <a:noFill/>
          <a:ln w="18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786449" name="AutoShape 17">
            <a:extLst>
              <a:ext uri="{FF2B5EF4-FFF2-40B4-BE49-F238E27FC236}">
                <a16:creationId xmlns:a16="http://schemas.microsoft.com/office/drawing/2014/main" id="{C9F720BA-4F09-FA47-9046-82F4AD9B480E}"/>
              </a:ext>
            </a:extLst>
          </p:cNvPr>
          <p:cNvCxnSpPr>
            <a:cxnSpLocks noChangeShapeType="1"/>
            <a:stCxn id="786443" idx="2"/>
            <a:endCxn id="786444" idx="0"/>
          </p:cNvCxnSpPr>
          <p:nvPr/>
        </p:nvCxnSpPr>
        <p:spPr bwMode="auto">
          <a:xfrm>
            <a:off x="8206839" y="3078332"/>
            <a:ext cx="1319" cy="570008"/>
          </a:xfrm>
          <a:prstGeom prst="straightConnector1">
            <a:avLst/>
          </a:prstGeom>
          <a:noFill/>
          <a:ln w="18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786450" name="AutoShape 18">
            <a:extLst>
              <a:ext uri="{FF2B5EF4-FFF2-40B4-BE49-F238E27FC236}">
                <a16:creationId xmlns:a16="http://schemas.microsoft.com/office/drawing/2014/main" id="{E0986929-0E10-A243-BC69-83D270309763}"/>
              </a:ext>
            </a:extLst>
          </p:cNvPr>
          <p:cNvCxnSpPr>
            <a:cxnSpLocks noChangeShapeType="1"/>
            <a:stCxn id="786445" idx="2"/>
            <a:endCxn id="786446" idx="0"/>
          </p:cNvCxnSpPr>
          <p:nvPr/>
        </p:nvCxnSpPr>
        <p:spPr bwMode="auto">
          <a:xfrm>
            <a:off x="8206839" y="4870163"/>
            <a:ext cx="1319" cy="489521"/>
          </a:xfrm>
          <a:prstGeom prst="straightConnector1">
            <a:avLst/>
          </a:prstGeom>
          <a:noFill/>
          <a:ln w="18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786452" name="AutoShape 20">
            <a:extLst>
              <a:ext uri="{FF2B5EF4-FFF2-40B4-BE49-F238E27FC236}">
                <a16:creationId xmlns:a16="http://schemas.microsoft.com/office/drawing/2014/main" id="{4E2B91E5-4B0F-D64D-A63E-8B9C7F9AFD8D}"/>
              </a:ext>
            </a:extLst>
          </p:cNvPr>
          <p:cNvCxnSpPr>
            <a:cxnSpLocks noChangeShapeType="1"/>
            <a:stCxn id="786437" idx="3"/>
            <a:endCxn id="786444" idx="0"/>
          </p:cNvCxnSpPr>
          <p:nvPr/>
        </p:nvCxnSpPr>
        <p:spPr bwMode="auto">
          <a:xfrm>
            <a:off x="5004460" y="2642909"/>
            <a:ext cx="3202379" cy="1004112"/>
          </a:xfrm>
          <a:prstGeom prst="straightConnector1">
            <a:avLst/>
          </a:prstGeom>
          <a:noFill/>
          <a:ln w="18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786453" name="Text Box 21">
            <a:extLst>
              <a:ext uri="{FF2B5EF4-FFF2-40B4-BE49-F238E27FC236}">
                <a16:creationId xmlns:a16="http://schemas.microsoft.com/office/drawing/2014/main" id="{A8C09FAE-2A6E-464F-9169-6112512F3F80}"/>
              </a:ext>
            </a:extLst>
          </p:cNvPr>
          <p:cNvSpPr txBox="1">
            <a:spLocks noChangeArrowheads="1"/>
          </p:cNvSpPr>
          <p:nvPr/>
        </p:nvSpPr>
        <p:spPr bwMode="auto">
          <a:xfrm rot="5400000">
            <a:off x="7255524" y="4004593"/>
            <a:ext cx="4750069" cy="3984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836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51552" rIns="90000" bIns="45000"/>
          <a:lstStyle>
            <a:lvl1pPr algn="l" defTabSz="45720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9pPr>
          </a:lstStyle>
          <a:p>
            <a:pPr algn="ctr" hangingPunct="0">
              <a:lnSpc>
                <a:spcPct val="98000"/>
              </a:lnSpc>
              <a:buClr>
                <a:srgbClr val="000000"/>
              </a:buClr>
              <a:buSzPct val="100000"/>
              <a:buFont typeface="Times New Roman" panose="02020603050405020304" pitchFamily="18" charset="0"/>
              <a:buNone/>
            </a:pPr>
            <a:r>
              <a:rPr lang="en-US" altLang="en-US" sz="1700" b="1">
                <a:solidFill>
                  <a:srgbClr val="000000"/>
                </a:solidFill>
                <a:latin typeface="Calibri" panose="020F0502020204030204" pitchFamily="34" charset="0"/>
              </a:rPr>
              <a:t>Theory</a:t>
            </a:r>
          </a:p>
        </p:txBody>
      </p:sp>
      <p:sp>
        <p:nvSpPr>
          <p:cNvPr id="786454" name="Text Box 22">
            <a:extLst>
              <a:ext uri="{FF2B5EF4-FFF2-40B4-BE49-F238E27FC236}">
                <a16:creationId xmlns:a16="http://schemas.microsoft.com/office/drawing/2014/main" id="{DD1D5A61-A7A6-0940-B223-75222AB3C2C2}"/>
              </a:ext>
            </a:extLst>
          </p:cNvPr>
          <p:cNvSpPr txBox="1">
            <a:spLocks noChangeArrowheads="1"/>
          </p:cNvSpPr>
          <p:nvPr/>
        </p:nvSpPr>
        <p:spPr bwMode="auto">
          <a:xfrm rot="16200000">
            <a:off x="34008" y="4004593"/>
            <a:ext cx="4750069" cy="3984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836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51552" rIns="90000" bIns="45000"/>
          <a:lstStyle>
            <a:lvl1pPr algn="l" defTabSz="45720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9pPr>
          </a:lstStyle>
          <a:p>
            <a:pPr algn="ctr" hangingPunct="0">
              <a:lnSpc>
                <a:spcPct val="98000"/>
              </a:lnSpc>
              <a:buClr>
                <a:srgbClr val="000000"/>
              </a:buClr>
              <a:buSzPct val="100000"/>
              <a:buFont typeface="Times New Roman" panose="02020603050405020304" pitchFamily="18" charset="0"/>
              <a:buNone/>
            </a:pPr>
            <a:r>
              <a:rPr lang="en-US" altLang="en-US" sz="1700" b="1" dirty="0">
                <a:solidFill>
                  <a:srgbClr val="000000"/>
                </a:solidFill>
                <a:latin typeface="Calibri" panose="020F0502020204030204" pitchFamily="34" charset="0"/>
              </a:rPr>
              <a:t>Systems</a:t>
            </a:r>
          </a:p>
        </p:txBody>
      </p:sp>
      <p:pic>
        <p:nvPicPr>
          <p:cNvPr id="3" name="Graphic 2" descr="Marker">
            <a:extLst>
              <a:ext uri="{FF2B5EF4-FFF2-40B4-BE49-F238E27FC236}">
                <a16:creationId xmlns:a16="http://schemas.microsoft.com/office/drawing/2014/main" id="{F21AD768-4CB0-FA41-A7E6-AA72AB22AEE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090060" y="3048000"/>
            <a:ext cx="914400" cy="914400"/>
          </a:xfrm>
          <a:prstGeom prst="rect">
            <a:avLst/>
          </a:prstGeom>
        </p:spPr>
      </p:pic>
      <p:sp>
        <p:nvSpPr>
          <p:cNvPr id="4" name="TextBox 3">
            <a:extLst>
              <a:ext uri="{FF2B5EF4-FFF2-40B4-BE49-F238E27FC236}">
                <a16:creationId xmlns:a16="http://schemas.microsoft.com/office/drawing/2014/main" id="{B4824AD7-405B-1D4D-ADF9-5F9994713C2A}"/>
              </a:ext>
            </a:extLst>
          </p:cNvPr>
          <p:cNvSpPr txBox="1"/>
          <p:nvPr/>
        </p:nvSpPr>
        <p:spPr>
          <a:xfrm>
            <a:off x="4645923" y="3162101"/>
            <a:ext cx="1450077" cy="369332"/>
          </a:xfrm>
          <a:prstGeom prst="rect">
            <a:avLst/>
          </a:prstGeom>
          <a:noFill/>
        </p:spPr>
        <p:txBody>
          <a:bodyPr wrap="none" rtlCol="0">
            <a:spAutoFit/>
          </a:bodyPr>
          <a:lstStyle/>
          <a:p>
            <a:r>
              <a:rPr lang="en-US" dirty="0"/>
              <a:t>We are here</a:t>
            </a:r>
          </a:p>
        </p:txBody>
      </p:sp>
      <p:sp>
        <p:nvSpPr>
          <p:cNvPr id="26" name="Rectangle 8">
            <a:extLst>
              <a:ext uri="{FF2B5EF4-FFF2-40B4-BE49-F238E27FC236}">
                <a16:creationId xmlns:a16="http://schemas.microsoft.com/office/drawing/2014/main" id="{D19BEF37-9314-9843-B2C2-E67232DB2F4E}"/>
              </a:ext>
            </a:extLst>
          </p:cNvPr>
          <p:cNvSpPr>
            <a:spLocks noChangeArrowheads="1"/>
          </p:cNvSpPr>
          <p:nvPr/>
        </p:nvSpPr>
        <p:spPr bwMode="auto">
          <a:xfrm>
            <a:off x="2781136" y="5359685"/>
            <a:ext cx="2225963" cy="407714"/>
          </a:xfrm>
          <a:prstGeom prst="rect">
            <a:avLst/>
          </a:prstGeom>
          <a:solidFill>
            <a:srgbClr val="004586"/>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73224"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dirty="0">
                <a:solidFill>
                  <a:srgbClr val="FFFFFF"/>
                </a:solidFill>
                <a:latin typeface="Calibri" panose="020F0502020204030204" pitchFamily="34" charset="0"/>
              </a:rPr>
              <a:t>CS 111</a:t>
            </a:r>
          </a:p>
        </p:txBody>
      </p:sp>
      <p:sp>
        <p:nvSpPr>
          <p:cNvPr id="27" name="Rectangle 9">
            <a:extLst>
              <a:ext uri="{FF2B5EF4-FFF2-40B4-BE49-F238E27FC236}">
                <a16:creationId xmlns:a16="http://schemas.microsoft.com/office/drawing/2014/main" id="{230307D0-9312-794F-87B9-F00698857E06}"/>
              </a:ext>
            </a:extLst>
          </p:cNvPr>
          <p:cNvSpPr>
            <a:spLocks noChangeArrowheads="1"/>
          </p:cNvSpPr>
          <p:nvPr/>
        </p:nvSpPr>
        <p:spPr bwMode="auto">
          <a:xfrm>
            <a:off x="2779817" y="5766079"/>
            <a:ext cx="2225963" cy="814109"/>
          </a:xfrm>
          <a:prstGeom prst="rect">
            <a:avLst/>
          </a:prstGeom>
          <a:solidFill>
            <a:srgbClr val="0047FF"/>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2640"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dirty="0">
                <a:solidFill>
                  <a:srgbClr val="FFFFFF"/>
                </a:solidFill>
                <a:latin typeface="Calibri" panose="020F0502020204030204" pitchFamily="34" charset="0"/>
              </a:rPr>
              <a:t>Operating Systems</a:t>
            </a:r>
          </a:p>
          <a:p>
            <a:pPr algn="ctr" hangingPunct="0">
              <a:lnSpc>
                <a:spcPct val="93000"/>
              </a:lnSpc>
              <a:buClr>
                <a:srgbClr val="000000"/>
              </a:buClr>
              <a:buSzPct val="100000"/>
              <a:buFont typeface="Times New Roman" panose="02020603050405020304" pitchFamily="18" charset="0"/>
              <a:buNone/>
            </a:pPr>
            <a:r>
              <a:rPr lang="en-US" altLang="en-US" sz="1700" b="1" dirty="0">
                <a:solidFill>
                  <a:srgbClr val="FFFFFF"/>
                </a:solidFill>
                <a:latin typeface="Calibri" panose="020F0502020204030204" pitchFamily="34" charset="0"/>
              </a:rPr>
              <a:t>Principles</a:t>
            </a:r>
          </a:p>
        </p:txBody>
      </p:sp>
      <p:cxnSp>
        <p:nvCxnSpPr>
          <p:cNvPr id="28" name="AutoShape 19">
            <a:extLst>
              <a:ext uri="{FF2B5EF4-FFF2-40B4-BE49-F238E27FC236}">
                <a16:creationId xmlns:a16="http://schemas.microsoft.com/office/drawing/2014/main" id="{1D5F939D-1765-F849-94ED-0225D558010B}"/>
              </a:ext>
            </a:extLst>
          </p:cNvPr>
          <p:cNvCxnSpPr>
            <a:cxnSpLocks noChangeShapeType="1"/>
            <a:stCxn id="786439" idx="2"/>
            <a:endCxn id="26" idx="0"/>
          </p:cNvCxnSpPr>
          <p:nvPr/>
        </p:nvCxnSpPr>
        <p:spPr bwMode="auto">
          <a:xfrm>
            <a:off x="3892799" y="4842455"/>
            <a:ext cx="1319" cy="517230"/>
          </a:xfrm>
          <a:prstGeom prst="straightConnector1">
            <a:avLst/>
          </a:prstGeom>
          <a:noFill/>
          <a:ln w="18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Tree>
    <p:extLst>
      <p:ext uri="{BB962C8B-B14F-4D97-AF65-F5344CB8AC3E}">
        <p14:creationId xmlns:p14="http://schemas.microsoft.com/office/powerpoint/2010/main" val="34124932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3CCAD-0A68-EE42-B75B-810550AA9DFC}"/>
              </a:ext>
            </a:extLst>
          </p:cNvPr>
          <p:cNvSpPr>
            <a:spLocks noGrp="1"/>
          </p:cNvSpPr>
          <p:nvPr>
            <p:ph type="title"/>
          </p:nvPr>
        </p:nvSpPr>
        <p:spPr/>
        <p:txBody>
          <a:bodyPr/>
          <a:lstStyle/>
          <a:p>
            <a:r>
              <a:rPr lang="en-US" dirty="0">
                <a:latin typeface="Source Sans 3" panose="020B0303030403020204" pitchFamily="34" charset="0"/>
              </a:rPr>
              <a:t>CS 111: Operating Systems Principles</a:t>
            </a:r>
          </a:p>
        </p:txBody>
      </p:sp>
      <p:sp>
        <p:nvSpPr>
          <p:cNvPr id="3" name="Content Placeholder 2">
            <a:extLst>
              <a:ext uri="{FF2B5EF4-FFF2-40B4-BE49-F238E27FC236}">
                <a16:creationId xmlns:a16="http://schemas.microsoft.com/office/drawing/2014/main" id="{CB162BA0-8871-3D46-BEA3-49463BC1FADC}"/>
              </a:ext>
            </a:extLst>
          </p:cNvPr>
          <p:cNvSpPr>
            <a:spLocks noGrp="1"/>
          </p:cNvSpPr>
          <p:nvPr>
            <p:ph idx="1"/>
          </p:nvPr>
        </p:nvSpPr>
        <p:spPr>
          <a:xfrm>
            <a:off x="228600" y="1295400"/>
            <a:ext cx="8183562" cy="5181600"/>
          </a:xfrm>
        </p:spPr>
        <p:txBody>
          <a:bodyPr/>
          <a:lstStyle/>
          <a:p>
            <a:r>
              <a:rPr lang="en-US" dirty="0">
                <a:latin typeface="Source Sans 3" panose="020B0303030403020204" pitchFamily="34" charset="0"/>
              </a:rPr>
              <a:t>How can programs </a:t>
            </a:r>
            <a:r>
              <a:rPr lang="en-US" b="1" dirty="0">
                <a:solidFill>
                  <a:schemeClr val="accent1"/>
                </a:solidFill>
                <a:latin typeface="Source Sans 3" panose="020B0303030403020204" pitchFamily="34" charset="0"/>
              </a:rPr>
              <a:t>perform multiple tasks concurrently</a:t>
            </a:r>
            <a:r>
              <a:rPr lang="en-US" dirty="0">
                <a:latin typeface="Source Sans 3" panose="020B0303030403020204" pitchFamily="34" charset="0"/>
              </a:rPr>
              <a:t> and </a:t>
            </a:r>
            <a:r>
              <a:rPr lang="en-US" b="1" dirty="0">
                <a:solidFill>
                  <a:schemeClr val="accent1"/>
                </a:solidFill>
                <a:latin typeface="Source Sans 3" panose="020B0303030403020204" pitchFamily="34" charset="0"/>
              </a:rPr>
              <a:t>share resources between those tasks</a:t>
            </a:r>
            <a:r>
              <a:rPr lang="en-US" dirty="0">
                <a:latin typeface="Source Sans 3" panose="020B0303030403020204" pitchFamily="34" charset="0"/>
              </a:rPr>
              <a:t>? </a:t>
            </a:r>
          </a:p>
          <a:p>
            <a:r>
              <a:rPr lang="en-US" dirty="0">
                <a:latin typeface="Source Sans 3" panose="020B0303030403020204" pitchFamily="34" charset="0"/>
              </a:rPr>
              <a:t>Why does </a:t>
            </a:r>
            <a:r>
              <a:rPr lang="en-US" b="1" dirty="0">
                <a:solidFill>
                  <a:schemeClr val="accent1"/>
                </a:solidFill>
                <a:latin typeface="Source Sans 3" panose="020B0303030403020204" pitchFamily="34" charset="0"/>
              </a:rPr>
              <a:t>every process think it has access to all memory addresses</a:t>
            </a:r>
            <a:r>
              <a:rPr lang="en-US" dirty="0">
                <a:latin typeface="Source Sans 3" panose="020B0303030403020204" pitchFamily="34" charset="0"/>
              </a:rPr>
              <a:t> if it needs them?</a:t>
            </a:r>
          </a:p>
          <a:p>
            <a:r>
              <a:rPr lang="en-US" dirty="0">
                <a:latin typeface="Source Sans 3" panose="020B0303030403020204" pitchFamily="34" charset="0"/>
              </a:rPr>
              <a:t>How can we </a:t>
            </a:r>
            <a:r>
              <a:rPr lang="en-US" b="1" dirty="0">
                <a:solidFill>
                  <a:schemeClr val="accent1"/>
                </a:solidFill>
                <a:latin typeface="Source Sans 3" panose="020B0303030403020204" pitchFamily="34" charset="0"/>
              </a:rPr>
              <a:t>design and implement a filesystem</a:t>
            </a:r>
            <a:r>
              <a:rPr lang="en-US" dirty="0">
                <a:latin typeface="Source Sans 3" panose="020B0303030403020204" pitchFamily="34" charset="0"/>
              </a:rPr>
              <a:t> to store persistent data? </a:t>
            </a:r>
          </a:p>
          <a:p>
            <a:r>
              <a:rPr lang="en-US" dirty="0">
                <a:latin typeface="Source Sans 3" panose="020B0303030403020204" pitchFamily="34" charset="0"/>
              </a:rPr>
              <a:t>How can we implement </a:t>
            </a:r>
            <a:r>
              <a:rPr lang="en-US" b="1" dirty="0">
                <a:solidFill>
                  <a:schemeClr val="accent1"/>
                </a:solidFill>
                <a:latin typeface="Source Sans 3" panose="020B0303030403020204" pitchFamily="34" charset="0"/>
              </a:rPr>
              <a:t>core operating system services</a:t>
            </a:r>
            <a:r>
              <a:rPr lang="en-US" dirty="0">
                <a:latin typeface="Source Sans 3" panose="020B0303030403020204" pitchFamily="34" charset="0"/>
              </a:rPr>
              <a:t> like </a:t>
            </a:r>
            <a:r>
              <a:rPr lang="en-US" b="1" dirty="0">
                <a:solidFill>
                  <a:schemeClr val="accent1"/>
                </a:solidFill>
                <a:latin typeface="Source Sans 3" panose="020B0303030403020204" pitchFamily="34" charset="0"/>
              </a:rPr>
              <a:t>processes</a:t>
            </a:r>
            <a:r>
              <a:rPr lang="en-US" dirty="0">
                <a:latin typeface="Source Sans 3" panose="020B0303030403020204" pitchFamily="34" charset="0"/>
              </a:rPr>
              <a:t>, </a:t>
            </a:r>
            <a:r>
              <a:rPr lang="en-US" b="1" dirty="0">
                <a:solidFill>
                  <a:schemeClr val="accent1"/>
                </a:solidFill>
                <a:latin typeface="Source Sans 3" panose="020B0303030403020204" pitchFamily="34" charset="0"/>
              </a:rPr>
              <a:t>threads</a:t>
            </a:r>
            <a:r>
              <a:rPr lang="en-US" dirty="0">
                <a:latin typeface="Source Sans 3" panose="020B0303030403020204" pitchFamily="34" charset="0"/>
              </a:rPr>
              <a:t>, </a:t>
            </a:r>
            <a:r>
              <a:rPr lang="en-US" b="1" dirty="0">
                <a:solidFill>
                  <a:schemeClr val="accent1"/>
                </a:solidFill>
                <a:latin typeface="Source Sans 3" panose="020B0303030403020204" pitchFamily="34" charset="0"/>
              </a:rPr>
              <a:t>filesystems</a:t>
            </a:r>
            <a:r>
              <a:rPr lang="en-US" dirty="0">
                <a:latin typeface="Source Sans 3" panose="020B0303030403020204" pitchFamily="34" charset="0"/>
              </a:rPr>
              <a:t>, and </a:t>
            </a:r>
            <a:r>
              <a:rPr lang="en-US" b="1" dirty="0">
                <a:solidFill>
                  <a:schemeClr val="accent1"/>
                </a:solidFill>
                <a:latin typeface="Source Sans 3" panose="020B0303030403020204" pitchFamily="34" charset="0"/>
              </a:rPr>
              <a:t>virtual memory</a:t>
            </a:r>
            <a:r>
              <a:rPr lang="en-US" dirty="0">
                <a:latin typeface="Source Sans 3" panose="020B0303030403020204" pitchFamily="34" charset="0"/>
              </a:rPr>
              <a:t>?</a:t>
            </a:r>
          </a:p>
        </p:txBody>
      </p:sp>
      <p:pic>
        <p:nvPicPr>
          <p:cNvPr id="8" name="Picture 19">
            <a:extLst>
              <a:ext uri="{FF2B5EF4-FFF2-40B4-BE49-F238E27FC236}">
                <a16:creationId xmlns:a16="http://schemas.microsoft.com/office/drawing/2014/main" id="{14BE5D17-A8BA-4E49-BBF2-5D9A0E03AD28}"/>
              </a:ext>
            </a:extLst>
          </p:cNvPr>
          <p:cNvPicPr>
            <a:picLocks noChangeAspect="1" noChangeArrowheads="1"/>
          </p:cNvPicPr>
          <p:nvPr/>
        </p:nvPicPr>
        <p:blipFill>
          <a:blip r:embed="rId3"/>
          <a:srcRect/>
          <a:stretch/>
        </p:blipFill>
        <p:spPr bwMode="auto">
          <a:xfrm>
            <a:off x="11090908" y="1400175"/>
            <a:ext cx="704849" cy="704849"/>
          </a:xfrm>
          <a:prstGeom prst="rect">
            <a:avLst/>
          </a:prstGeom>
          <a:noFill/>
          <a:extLst>
            <a:ext uri="{909E8E84-426E-40DD-AFC4-6F175D3DCCD1}">
              <a14:hiddenFill xmlns:a14="http://schemas.microsoft.com/office/drawing/2010/main">
                <a:solidFill>
                  <a:srgbClr val="FFFFFF"/>
                </a:solidFill>
              </a14:hiddenFill>
            </a:ext>
          </a:extLst>
        </p:spPr>
      </p:pic>
      <p:sp>
        <p:nvSpPr>
          <p:cNvPr id="9" name="Text Box 20">
            <a:extLst>
              <a:ext uri="{FF2B5EF4-FFF2-40B4-BE49-F238E27FC236}">
                <a16:creationId xmlns:a16="http://schemas.microsoft.com/office/drawing/2014/main" id="{6855EEA3-D11E-3D4C-945C-001996DC71A4}"/>
              </a:ext>
            </a:extLst>
          </p:cNvPr>
          <p:cNvSpPr txBox="1">
            <a:spLocks noChangeArrowheads="1"/>
          </p:cNvSpPr>
          <p:nvPr/>
        </p:nvSpPr>
        <p:spPr bwMode="auto">
          <a:xfrm>
            <a:off x="11019562" y="2115175"/>
            <a:ext cx="84754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1400" dirty="0" err="1">
                <a:latin typeface="Calibri" panose="020F0502020204030204" pitchFamily="34" charset="0"/>
              </a:rPr>
              <a:t>Mazieres</a:t>
            </a:r>
            <a:endParaRPr lang="en-US" altLang="en-US" sz="1400" dirty="0">
              <a:latin typeface="Calibri" panose="020F0502020204030204" pitchFamily="34" charset="0"/>
            </a:endParaRPr>
          </a:p>
        </p:txBody>
      </p:sp>
      <p:pic>
        <p:nvPicPr>
          <p:cNvPr id="11" name="Picture 10" descr="A circle representing a process, with an arrow denoting the progression of time pointing downards.  WIthin the process circle, over time (i.e. going from top to bottom) different threads (represented as squiggly lines) alternate execution.  Specifically, there are columns labeled &quot;thread #1&quot; and &quot;thread #2&quot; in the circle, and as we go from top to bottom, one of these columns has a squiggly line drawn at any point in time.">
            <a:extLst>
              <a:ext uri="{FF2B5EF4-FFF2-40B4-BE49-F238E27FC236}">
                <a16:creationId xmlns:a16="http://schemas.microsoft.com/office/drawing/2014/main" id="{76B98C35-FCF5-A548-8664-725530FA4FA0}"/>
              </a:ext>
            </a:extLst>
          </p:cNvPr>
          <p:cNvPicPr>
            <a:picLocks noChangeAspect="1"/>
          </p:cNvPicPr>
          <p:nvPr/>
        </p:nvPicPr>
        <p:blipFill>
          <a:blip r:embed="rId4"/>
          <a:stretch>
            <a:fillRect/>
          </a:stretch>
        </p:blipFill>
        <p:spPr>
          <a:xfrm>
            <a:off x="9412094" y="3962401"/>
            <a:ext cx="2180025" cy="2057399"/>
          </a:xfrm>
          <a:prstGeom prst="rect">
            <a:avLst/>
          </a:prstGeom>
        </p:spPr>
      </p:pic>
      <p:pic>
        <p:nvPicPr>
          <p:cNvPr id="10" name="Picture 9" descr="A picture of Nick Troccoli, one of the instructors of CS110.">
            <a:extLst>
              <a:ext uri="{FF2B5EF4-FFF2-40B4-BE49-F238E27FC236}">
                <a16:creationId xmlns:a16="http://schemas.microsoft.com/office/drawing/2014/main" id="{4828A4D5-74BF-9B48-87BD-C519FC40F29E}"/>
              </a:ext>
            </a:extLst>
          </p:cNvPr>
          <p:cNvPicPr>
            <a:picLocks noChangeAspect="1"/>
          </p:cNvPicPr>
          <p:nvPr/>
        </p:nvPicPr>
        <p:blipFill>
          <a:blip r:embed="rId5"/>
          <a:srcRect/>
          <a:stretch/>
        </p:blipFill>
        <p:spPr>
          <a:xfrm>
            <a:off x="9797256" y="1371600"/>
            <a:ext cx="704850" cy="704850"/>
          </a:xfrm>
          <a:prstGeom prst="rect">
            <a:avLst/>
          </a:prstGeom>
        </p:spPr>
      </p:pic>
      <p:sp>
        <p:nvSpPr>
          <p:cNvPr id="13" name="Text Box 12">
            <a:extLst>
              <a:ext uri="{FF2B5EF4-FFF2-40B4-BE49-F238E27FC236}">
                <a16:creationId xmlns:a16="http://schemas.microsoft.com/office/drawing/2014/main" id="{944D8F36-33F3-B74D-9846-C96A742B77FB}"/>
              </a:ext>
            </a:extLst>
          </p:cNvPr>
          <p:cNvSpPr txBox="1">
            <a:spLocks noChangeArrowheads="1"/>
          </p:cNvSpPr>
          <p:nvPr/>
        </p:nvSpPr>
        <p:spPr bwMode="auto">
          <a:xfrm>
            <a:off x="9802342" y="2096148"/>
            <a:ext cx="743024"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1400" dirty="0">
                <a:latin typeface="Calibri" panose="020F0502020204030204" pitchFamily="34" charset="0"/>
              </a:rPr>
              <a:t>Troccoli</a:t>
            </a:r>
          </a:p>
        </p:txBody>
      </p:sp>
      <p:pic>
        <p:nvPicPr>
          <p:cNvPr id="14" name="Picture 19">
            <a:extLst>
              <a:ext uri="{FF2B5EF4-FFF2-40B4-BE49-F238E27FC236}">
                <a16:creationId xmlns:a16="http://schemas.microsoft.com/office/drawing/2014/main" id="{A5A28224-946C-F0A8-9CBF-EF22FE69019A}"/>
              </a:ext>
            </a:extLst>
          </p:cNvPr>
          <p:cNvPicPr>
            <a:picLocks noChangeAspect="1" noChangeArrowheads="1"/>
          </p:cNvPicPr>
          <p:nvPr/>
        </p:nvPicPr>
        <p:blipFill>
          <a:blip r:embed="rId6"/>
          <a:srcRect/>
          <a:stretch/>
        </p:blipFill>
        <p:spPr bwMode="auto">
          <a:xfrm>
            <a:off x="11161393" y="2478019"/>
            <a:ext cx="563879" cy="704849"/>
          </a:xfrm>
          <a:prstGeom prst="rect">
            <a:avLst/>
          </a:prstGeom>
          <a:noFill/>
          <a:extLst>
            <a:ext uri="{909E8E84-426E-40DD-AFC4-6F175D3DCCD1}">
              <a14:hiddenFill xmlns:a14="http://schemas.microsoft.com/office/drawing/2010/main">
                <a:solidFill>
                  <a:srgbClr val="FFFFFF"/>
                </a:solidFill>
              </a14:hiddenFill>
            </a:ext>
          </a:extLst>
        </p:spPr>
      </p:pic>
      <p:sp>
        <p:nvSpPr>
          <p:cNvPr id="15" name="Text Box 20">
            <a:extLst>
              <a:ext uri="{FF2B5EF4-FFF2-40B4-BE49-F238E27FC236}">
                <a16:creationId xmlns:a16="http://schemas.microsoft.com/office/drawing/2014/main" id="{9BD502CC-B505-0DB6-65E7-C01360D70192}"/>
              </a:ext>
            </a:extLst>
          </p:cNvPr>
          <p:cNvSpPr txBox="1">
            <a:spLocks noChangeArrowheads="1"/>
          </p:cNvSpPr>
          <p:nvPr/>
        </p:nvSpPr>
        <p:spPr bwMode="auto">
          <a:xfrm>
            <a:off x="10941069" y="3194582"/>
            <a:ext cx="102233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1400" dirty="0">
                <a:latin typeface="Calibri" panose="020F0502020204030204" pitchFamily="34" charset="0"/>
              </a:rPr>
              <a:t>Ousterhout</a:t>
            </a:r>
          </a:p>
        </p:txBody>
      </p:sp>
      <p:pic>
        <p:nvPicPr>
          <p:cNvPr id="4" name="Picture 3">
            <a:extLst>
              <a:ext uri="{FF2B5EF4-FFF2-40B4-BE49-F238E27FC236}">
                <a16:creationId xmlns:a16="http://schemas.microsoft.com/office/drawing/2014/main" id="{C3567280-B755-C4A1-7AF6-B3F8098C7164}"/>
              </a:ext>
            </a:extLst>
          </p:cNvPr>
          <p:cNvPicPr>
            <a:picLocks noChangeAspect="1"/>
          </p:cNvPicPr>
          <p:nvPr/>
        </p:nvPicPr>
        <p:blipFill>
          <a:blip r:embed="rId7"/>
          <a:srcRect b="20480"/>
          <a:stretch>
            <a:fillRect/>
          </a:stretch>
        </p:blipFill>
        <p:spPr>
          <a:xfrm>
            <a:off x="9797257" y="2486759"/>
            <a:ext cx="704850" cy="694524"/>
          </a:xfrm>
          <a:prstGeom prst="rect">
            <a:avLst/>
          </a:prstGeom>
        </p:spPr>
      </p:pic>
      <p:sp>
        <p:nvSpPr>
          <p:cNvPr id="6" name="Text Box 20">
            <a:extLst>
              <a:ext uri="{FF2B5EF4-FFF2-40B4-BE49-F238E27FC236}">
                <a16:creationId xmlns:a16="http://schemas.microsoft.com/office/drawing/2014/main" id="{150F4D46-AB80-50D0-2144-E1F1F39286B5}"/>
              </a:ext>
            </a:extLst>
          </p:cNvPr>
          <p:cNvSpPr txBox="1">
            <a:spLocks noChangeArrowheads="1"/>
          </p:cNvSpPr>
          <p:nvPr/>
        </p:nvSpPr>
        <p:spPr bwMode="auto">
          <a:xfrm>
            <a:off x="9648806" y="3181283"/>
            <a:ext cx="1001749"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1400" dirty="0">
                <a:latin typeface="Calibri" panose="020F0502020204030204" pitchFamily="34" charset="0"/>
              </a:rPr>
              <a:t>Rosenblum</a:t>
            </a:r>
          </a:p>
        </p:txBody>
      </p:sp>
    </p:spTree>
    <p:extLst>
      <p:ext uri="{BB962C8B-B14F-4D97-AF65-F5344CB8AC3E}">
        <p14:creationId xmlns:p14="http://schemas.microsoft.com/office/powerpoint/2010/main" val="4103188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dissolv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dissolv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dissolve">
                                      <p:cBhvr>
                                        <p:cTn id="27" dur="500"/>
                                        <p:tgtEl>
                                          <p:spTgt spid="9"/>
                                        </p:tgtEl>
                                      </p:cBhvr>
                                    </p:animEffect>
                                  </p:childTnLst>
                                </p:cTn>
                              </p:par>
                              <p:par>
                                <p:cTn id="28" presetID="9" presetClass="entr" presetSubtype="0" fill="hold"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dissolve">
                                      <p:cBhvr>
                                        <p:cTn id="30" dur="500"/>
                                        <p:tgtEl>
                                          <p:spTgt spid="8"/>
                                        </p:tgtEl>
                                      </p:cBhvr>
                                    </p:animEffect>
                                  </p:childTnLst>
                                </p:cTn>
                              </p:par>
                              <p:par>
                                <p:cTn id="31" presetID="9" presetClass="entr" presetSubtype="0"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dissolve">
                                      <p:cBhvr>
                                        <p:cTn id="33" dur="500"/>
                                        <p:tgtEl>
                                          <p:spTgt spid="14"/>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dissolve">
                                      <p:cBhvr>
                                        <p:cTn id="36" dur="500"/>
                                        <p:tgtEl>
                                          <p:spTgt spid="15"/>
                                        </p:tgtEl>
                                      </p:cBhvr>
                                    </p:animEffec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nodeType="click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dissolve">
                                      <p:cBhvr>
                                        <p:cTn id="41" dur="500"/>
                                        <p:tgtEl>
                                          <p:spTgt spid="10"/>
                                        </p:tgtEl>
                                      </p:cBhvr>
                                    </p:animEffect>
                                  </p:childTnLst>
                                </p:cTn>
                              </p:par>
                              <p:par>
                                <p:cTn id="42" presetID="9" presetClass="entr" presetSubtype="0" fill="hold" grpId="0" nodeType="with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dissolve">
                                      <p:cBhvr>
                                        <p:cTn id="44" dur="500"/>
                                        <p:tgtEl>
                                          <p:spTgt spid="13"/>
                                        </p:tgtEl>
                                      </p:cBhvr>
                                    </p:animEffect>
                                  </p:childTnLst>
                                </p:cTn>
                              </p:par>
                              <p:par>
                                <p:cTn id="45" presetID="9" presetClass="entr" presetSubtype="0" fill="hold" nodeType="with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dissolve">
                                      <p:cBhvr>
                                        <p:cTn id="47" dur="500"/>
                                        <p:tgtEl>
                                          <p:spTgt spid="4"/>
                                        </p:tgtEl>
                                      </p:cBhvr>
                                    </p:animEffect>
                                  </p:childTnLst>
                                </p:cTn>
                              </p:par>
                              <p:par>
                                <p:cTn id="48" presetID="9" presetClass="entr" presetSubtype="0" fill="hold" grpId="0" nodeType="withEffect">
                                  <p:stCondLst>
                                    <p:cond delay="0"/>
                                  </p:stCondLst>
                                  <p:childTnLst>
                                    <p:set>
                                      <p:cBhvr>
                                        <p:cTn id="49" dur="1" fill="hold">
                                          <p:stCondLst>
                                            <p:cond delay="0"/>
                                          </p:stCondLst>
                                        </p:cTn>
                                        <p:tgtEl>
                                          <p:spTgt spid="6"/>
                                        </p:tgtEl>
                                        <p:attrNameLst>
                                          <p:attrName>style.visibility</p:attrName>
                                        </p:attrNameLst>
                                      </p:cBhvr>
                                      <p:to>
                                        <p:strVal val="visible"/>
                                      </p:to>
                                    </p:set>
                                    <p:animEffect transition="in" filter="dissolve">
                                      <p:cBhvr>
                                        <p:cTn id="5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P spid="15"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DA0B5-6CB2-194F-BC75-C9AEF73108EC}"/>
              </a:ext>
            </a:extLst>
          </p:cNvPr>
          <p:cNvSpPr>
            <a:spLocks noGrp="1"/>
          </p:cNvSpPr>
          <p:nvPr>
            <p:ph type="title"/>
          </p:nvPr>
        </p:nvSpPr>
        <p:spPr/>
        <p:txBody>
          <a:bodyPr/>
          <a:lstStyle/>
          <a:p>
            <a:r>
              <a:rPr lang="en-US" dirty="0">
                <a:latin typeface="Source Sans 3" panose="020B0303030403020204" pitchFamily="34" charset="0"/>
              </a:rPr>
              <a:t>Looking to the Future: Other Courses</a:t>
            </a:r>
          </a:p>
        </p:txBody>
      </p:sp>
      <p:sp>
        <p:nvSpPr>
          <p:cNvPr id="3" name="Content Placeholder 2">
            <a:extLst>
              <a:ext uri="{FF2B5EF4-FFF2-40B4-BE49-F238E27FC236}">
                <a16:creationId xmlns:a16="http://schemas.microsoft.com/office/drawing/2014/main" id="{8590F590-8B08-1144-8BC1-43D1AAF8D177}"/>
              </a:ext>
            </a:extLst>
          </p:cNvPr>
          <p:cNvSpPr>
            <a:spLocks noGrp="1"/>
          </p:cNvSpPr>
          <p:nvPr>
            <p:ph idx="1"/>
          </p:nvPr>
        </p:nvSpPr>
        <p:spPr>
          <a:xfrm>
            <a:off x="152400" y="1295400"/>
            <a:ext cx="8686800" cy="5181600"/>
          </a:xfrm>
        </p:spPr>
        <p:txBody>
          <a:bodyPr/>
          <a:lstStyle/>
          <a:p>
            <a:r>
              <a:rPr lang="en-US" b="1" dirty="0">
                <a:latin typeface="Source Sans 3" panose="020B0303030403020204" pitchFamily="34" charset="0"/>
              </a:rPr>
              <a:t>CS112</a:t>
            </a:r>
            <a:r>
              <a:rPr lang="en-US" dirty="0">
                <a:latin typeface="Source Sans 3" panose="020B0303030403020204" pitchFamily="34" charset="0"/>
              </a:rPr>
              <a:t>: Operating Systems Projects</a:t>
            </a:r>
            <a:endParaRPr lang="en-US" b="1" dirty="0">
              <a:latin typeface="Source Sans 3" panose="020B0303030403020204" pitchFamily="34" charset="0"/>
            </a:endParaRPr>
          </a:p>
          <a:p>
            <a:r>
              <a:rPr lang="en-US" b="1" dirty="0">
                <a:latin typeface="Source Sans 3" panose="020B0303030403020204" pitchFamily="34" charset="0"/>
              </a:rPr>
              <a:t>CS212</a:t>
            </a:r>
            <a:r>
              <a:rPr lang="en-US" dirty="0">
                <a:latin typeface="Source Sans 3" panose="020B0303030403020204" pitchFamily="34" charset="0"/>
              </a:rPr>
              <a:t>: Operating Systems</a:t>
            </a:r>
          </a:p>
          <a:p>
            <a:r>
              <a:rPr lang="en-US" b="1" dirty="0">
                <a:latin typeface="Source Sans 3" panose="020B0303030403020204" pitchFamily="34" charset="0"/>
              </a:rPr>
              <a:t>CS143:</a:t>
            </a:r>
            <a:r>
              <a:rPr lang="en-US" dirty="0">
                <a:latin typeface="Source Sans 3" panose="020B0303030403020204" pitchFamily="34" charset="0"/>
              </a:rPr>
              <a:t> Compilers</a:t>
            </a:r>
          </a:p>
          <a:p>
            <a:r>
              <a:rPr lang="en-US" b="1" dirty="0">
                <a:latin typeface="Source Sans 3" panose="020B0303030403020204" pitchFamily="34" charset="0"/>
              </a:rPr>
              <a:t>CS144:</a:t>
            </a:r>
            <a:r>
              <a:rPr lang="en-US" dirty="0">
                <a:latin typeface="Source Sans 3" panose="020B0303030403020204" pitchFamily="34" charset="0"/>
              </a:rPr>
              <a:t> Networking</a:t>
            </a:r>
          </a:p>
          <a:p>
            <a:r>
              <a:rPr lang="en-US" b="1" dirty="0">
                <a:latin typeface="Source Sans 3" panose="020B0303030403020204" pitchFamily="34" charset="0"/>
              </a:rPr>
              <a:t>CS145: </a:t>
            </a:r>
            <a:r>
              <a:rPr lang="en-US" dirty="0">
                <a:latin typeface="Source Sans 3" panose="020B0303030403020204" pitchFamily="34" charset="0"/>
              </a:rPr>
              <a:t>Databases</a:t>
            </a:r>
          </a:p>
          <a:p>
            <a:r>
              <a:rPr lang="en-US" b="1" dirty="0">
                <a:latin typeface="Source Sans 3" panose="020B0303030403020204" pitchFamily="34" charset="0"/>
              </a:rPr>
              <a:t>CS149:</a:t>
            </a:r>
            <a:r>
              <a:rPr lang="en-US" dirty="0">
                <a:latin typeface="Source Sans 3" panose="020B0303030403020204" pitchFamily="34" charset="0"/>
              </a:rPr>
              <a:t> Parallel Programming</a:t>
            </a:r>
          </a:p>
          <a:p>
            <a:r>
              <a:rPr lang="en-US" b="1" dirty="0">
                <a:latin typeface="Source Sans 3" panose="020B0303030403020204" pitchFamily="34" charset="0"/>
              </a:rPr>
              <a:t>CS152:</a:t>
            </a:r>
            <a:r>
              <a:rPr lang="en-US" dirty="0">
                <a:latin typeface="Source Sans 3" panose="020B0303030403020204" pitchFamily="34" charset="0"/>
              </a:rPr>
              <a:t> Trust and Safety Engineering</a:t>
            </a:r>
            <a:endParaRPr lang="en-US" b="1" dirty="0">
              <a:latin typeface="Source Sans 3" panose="020B0303030403020204" pitchFamily="34" charset="0"/>
            </a:endParaRPr>
          </a:p>
          <a:p>
            <a:r>
              <a:rPr lang="en-US" b="1" dirty="0">
                <a:latin typeface="Source Sans 3" panose="020B0303030403020204" pitchFamily="34" charset="0"/>
              </a:rPr>
              <a:t>CS155:</a:t>
            </a:r>
            <a:r>
              <a:rPr lang="en-US" dirty="0">
                <a:latin typeface="Source Sans 3" panose="020B0303030403020204" pitchFamily="34" charset="0"/>
              </a:rPr>
              <a:t> Computer and Network Security</a:t>
            </a:r>
            <a:endParaRPr lang="en-US" b="1" dirty="0">
              <a:latin typeface="Source Sans 3" panose="020B0303030403020204" pitchFamily="34" charset="0"/>
            </a:endParaRPr>
          </a:p>
          <a:p>
            <a:r>
              <a:rPr lang="en-US" b="1" dirty="0">
                <a:latin typeface="Source Sans 3" panose="020B0303030403020204" pitchFamily="34" charset="0"/>
              </a:rPr>
              <a:t>CS181: </a:t>
            </a:r>
            <a:r>
              <a:rPr lang="en-US" dirty="0">
                <a:latin typeface="Source Sans 3" panose="020B0303030403020204" pitchFamily="34" charset="0"/>
              </a:rPr>
              <a:t>Computers, Ethics, and Public Policy</a:t>
            </a:r>
          </a:p>
          <a:p>
            <a:r>
              <a:rPr lang="en-US" b="1" dirty="0">
                <a:latin typeface="Source Sans 3" panose="020B0303030403020204" pitchFamily="34" charset="0"/>
              </a:rPr>
              <a:t>CS182:</a:t>
            </a:r>
            <a:r>
              <a:rPr lang="en-US" dirty="0">
                <a:latin typeface="Source Sans 3" panose="020B0303030403020204" pitchFamily="34" charset="0"/>
              </a:rPr>
              <a:t> Ethics, Public Policy, and Technological Change</a:t>
            </a:r>
            <a:endParaRPr lang="en-US" b="1" dirty="0">
              <a:latin typeface="Source Sans 3" panose="020B0303030403020204" pitchFamily="34" charset="0"/>
            </a:endParaRPr>
          </a:p>
        </p:txBody>
      </p:sp>
      <p:sp>
        <p:nvSpPr>
          <p:cNvPr id="4" name="Content Placeholder 2">
            <a:extLst>
              <a:ext uri="{FF2B5EF4-FFF2-40B4-BE49-F238E27FC236}">
                <a16:creationId xmlns:a16="http://schemas.microsoft.com/office/drawing/2014/main" id="{979E1DE0-CE57-ED47-99AB-0B8E194F0C00}"/>
              </a:ext>
            </a:extLst>
          </p:cNvPr>
          <p:cNvSpPr txBox="1">
            <a:spLocks/>
          </p:cNvSpPr>
          <p:nvPr/>
        </p:nvSpPr>
        <p:spPr bwMode="auto">
          <a:xfrm>
            <a:off x="6131169" y="1295400"/>
            <a:ext cx="6238568" cy="167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US" b="1" dirty="0">
                <a:latin typeface="Source Sans 3" panose="020B0303030403020204" pitchFamily="34" charset="0"/>
              </a:rPr>
              <a:t>CS221:</a:t>
            </a:r>
            <a:r>
              <a:rPr lang="en-US" dirty="0">
                <a:latin typeface="Source Sans 3" panose="020B0303030403020204" pitchFamily="34" charset="0"/>
              </a:rPr>
              <a:t> Artificial Intelligence</a:t>
            </a:r>
            <a:endParaRPr lang="en-US" b="1" dirty="0">
              <a:latin typeface="Source Sans 3" panose="020B0303030403020204" pitchFamily="34" charset="0"/>
            </a:endParaRPr>
          </a:p>
          <a:p>
            <a:pPr fontAlgn="auto">
              <a:spcAft>
                <a:spcPts val="0"/>
              </a:spcAft>
            </a:pPr>
            <a:r>
              <a:rPr lang="en-US" b="1" dirty="0">
                <a:latin typeface="Source Sans 3" panose="020B0303030403020204" pitchFamily="34" charset="0"/>
              </a:rPr>
              <a:t>CS246:</a:t>
            </a:r>
            <a:r>
              <a:rPr lang="en-US" dirty="0">
                <a:latin typeface="Source Sans 3" panose="020B0303030403020204" pitchFamily="34" charset="0"/>
              </a:rPr>
              <a:t> Mining Massive Datasets</a:t>
            </a:r>
          </a:p>
          <a:p>
            <a:pPr fontAlgn="auto">
              <a:spcAft>
                <a:spcPts val="0"/>
              </a:spcAft>
            </a:pPr>
            <a:r>
              <a:rPr lang="en-US" b="1" dirty="0">
                <a:latin typeface="Source Sans 3" panose="020B0303030403020204" pitchFamily="34" charset="0"/>
              </a:rPr>
              <a:t>EE108:</a:t>
            </a:r>
            <a:r>
              <a:rPr lang="en-US" dirty="0">
                <a:latin typeface="Source Sans 3" panose="020B0303030403020204" pitchFamily="34" charset="0"/>
              </a:rPr>
              <a:t> Digital Systems Design</a:t>
            </a:r>
          </a:p>
          <a:p>
            <a:pPr fontAlgn="auto">
              <a:spcAft>
                <a:spcPts val="0"/>
              </a:spcAft>
            </a:pPr>
            <a:r>
              <a:rPr lang="en-US" b="1" dirty="0">
                <a:latin typeface="Source Sans 3" panose="020B0303030403020204" pitchFamily="34" charset="0"/>
              </a:rPr>
              <a:t>EE180:</a:t>
            </a:r>
            <a:r>
              <a:rPr lang="en-US" dirty="0">
                <a:latin typeface="Source Sans 3" panose="020B0303030403020204" pitchFamily="34" charset="0"/>
              </a:rPr>
              <a:t> Digital Systems Architecture</a:t>
            </a:r>
            <a:endParaRPr lang="en-US" b="1" dirty="0">
              <a:latin typeface="Source Sans 3" panose="020B0303030403020204" pitchFamily="34" charset="0"/>
            </a:endParaRPr>
          </a:p>
          <a:p>
            <a:pPr fontAlgn="auto">
              <a:spcAft>
                <a:spcPts val="0"/>
              </a:spcAft>
            </a:pPr>
            <a:endParaRPr lang="en-US" b="1" dirty="0"/>
          </a:p>
        </p:txBody>
      </p:sp>
    </p:spTree>
    <p:extLst>
      <p:ext uri="{BB962C8B-B14F-4D97-AF65-F5344CB8AC3E}">
        <p14:creationId xmlns:p14="http://schemas.microsoft.com/office/powerpoint/2010/main" val="3057190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dissolve">
                                      <p:cBhvr>
                                        <p:cTn id="10" dur="500"/>
                                        <p:tgtEl>
                                          <p:spTgt spid="3">
                                            <p:txEl>
                                              <p:pRg st="2" end="2"/>
                                            </p:txEl>
                                          </p:spTgt>
                                        </p:tgtEl>
                                      </p:cBhvr>
                                    </p:animEffect>
                                  </p:childTnLst>
                                </p:cTn>
                              </p:par>
                              <p:par>
                                <p:cTn id="11" presetID="9"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dissolve">
                                      <p:cBhvr>
                                        <p:cTn id="13" dur="500"/>
                                        <p:tgtEl>
                                          <p:spTgt spid="3">
                                            <p:txEl>
                                              <p:pRg st="3" end="3"/>
                                            </p:txEl>
                                          </p:spTgt>
                                        </p:tgtEl>
                                      </p:cBhvr>
                                    </p:animEffect>
                                  </p:childTnLst>
                                </p:cTn>
                              </p:par>
                              <p:par>
                                <p:cTn id="14" presetID="9" presetClass="entr" presetSubtype="0"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dissolve">
                                      <p:cBhvr>
                                        <p:cTn id="16" dur="500"/>
                                        <p:tgtEl>
                                          <p:spTgt spid="3">
                                            <p:txEl>
                                              <p:pRg st="4" end="4"/>
                                            </p:txEl>
                                          </p:spTgt>
                                        </p:tgtEl>
                                      </p:cBhvr>
                                    </p:animEffect>
                                  </p:childTnLst>
                                </p:cTn>
                              </p:par>
                              <p:par>
                                <p:cTn id="17" presetID="9"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dissolve">
                                      <p:cBhvr>
                                        <p:cTn id="19" dur="500"/>
                                        <p:tgtEl>
                                          <p:spTgt spid="3">
                                            <p:txEl>
                                              <p:pRg st="5" end="5"/>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nodeType="click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dissolve">
                                      <p:cBhvr>
                                        <p:cTn id="24" dur="500"/>
                                        <p:tgtEl>
                                          <p:spTgt spid="3">
                                            <p:txEl>
                                              <p:pRg st="6" end="6"/>
                                            </p:txEl>
                                          </p:spTgt>
                                        </p:tgtEl>
                                      </p:cBhvr>
                                    </p:animEffect>
                                  </p:childTnLst>
                                </p:cTn>
                              </p:par>
                              <p:par>
                                <p:cTn id="25" presetID="9"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dissolve">
                                      <p:cBhvr>
                                        <p:cTn id="27" dur="500"/>
                                        <p:tgtEl>
                                          <p:spTgt spid="3">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Effect transition="in" filter="dissolve">
                                      <p:cBhvr>
                                        <p:cTn id="32" dur="500"/>
                                        <p:tgtEl>
                                          <p:spTgt spid="3">
                                            <p:txEl>
                                              <p:pRg st="8" end="8"/>
                                            </p:txEl>
                                          </p:spTgt>
                                        </p:tgtEl>
                                      </p:cBhvr>
                                    </p:animEffect>
                                  </p:childTnLst>
                                </p:cTn>
                              </p:par>
                              <p:par>
                                <p:cTn id="33" presetID="9" presetClass="entr" presetSubtype="0" fill="hold" nodeType="with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animEffect transition="in" filter="dissolve">
                                      <p:cBhvr>
                                        <p:cTn id="35" dur="500"/>
                                        <p:tgtEl>
                                          <p:spTgt spid="3">
                                            <p:txEl>
                                              <p:pRg st="9" end="9"/>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nodeType="clickEffect">
                                  <p:stCondLst>
                                    <p:cond delay="0"/>
                                  </p:stCondLst>
                                  <p:childTnLst>
                                    <p:set>
                                      <p:cBhvr>
                                        <p:cTn id="39" dur="1" fill="hold">
                                          <p:stCondLst>
                                            <p:cond delay="0"/>
                                          </p:stCondLst>
                                        </p:cTn>
                                        <p:tgtEl>
                                          <p:spTgt spid="4">
                                            <p:txEl>
                                              <p:pRg st="0" end="0"/>
                                            </p:txEl>
                                          </p:spTgt>
                                        </p:tgtEl>
                                        <p:attrNameLst>
                                          <p:attrName>style.visibility</p:attrName>
                                        </p:attrNameLst>
                                      </p:cBhvr>
                                      <p:to>
                                        <p:strVal val="visible"/>
                                      </p:to>
                                    </p:set>
                                    <p:animEffect transition="in" filter="dissolve">
                                      <p:cBhvr>
                                        <p:cTn id="40" dur="500"/>
                                        <p:tgtEl>
                                          <p:spTgt spid="4">
                                            <p:txEl>
                                              <p:pRg st="0" end="0"/>
                                            </p:txEl>
                                          </p:spTgt>
                                        </p:tgtEl>
                                      </p:cBhvr>
                                    </p:animEffect>
                                  </p:childTnLst>
                                </p:cTn>
                              </p:par>
                              <p:par>
                                <p:cTn id="41" presetID="9" presetClass="entr" presetSubtype="0" fill="hold" nodeType="withEffect">
                                  <p:stCondLst>
                                    <p:cond delay="0"/>
                                  </p:stCondLst>
                                  <p:childTnLst>
                                    <p:set>
                                      <p:cBhvr>
                                        <p:cTn id="42" dur="1" fill="hold">
                                          <p:stCondLst>
                                            <p:cond delay="0"/>
                                          </p:stCondLst>
                                        </p:cTn>
                                        <p:tgtEl>
                                          <p:spTgt spid="4">
                                            <p:txEl>
                                              <p:pRg st="1" end="1"/>
                                            </p:txEl>
                                          </p:spTgt>
                                        </p:tgtEl>
                                        <p:attrNameLst>
                                          <p:attrName>style.visibility</p:attrName>
                                        </p:attrNameLst>
                                      </p:cBhvr>
                                      <p:to>
                                        <p:strVal val="visible"/>
                                      </p:to>
                                    </p:set>
                                    <p:animEffect transition="in" filter="dissolve">
                                      <p:cBhvr>
                                        <p:cTn id="43" dur="500"/>
                                        <p:tgtEl>
                                          <p:spTgt spid="4">
                                            <p:txEl>
                                              <p:pRg st="1" end="1"/>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9" presetClass="entr" presetSubtype="0" fill="hold" nodeType="clickEffect">
                                  <p:stCondLst>
                                    <p:cond delay="0"/>
                                  </p:stCondLst>
                                  <p:childTnLst>
                                    <p:set>
                                      <p:cBhvr>
                                        <p:cTn id="47" dur="1" fill="hold">
                                          <p:stCondLst>
                                            <p:cond delay="0"/>
                                          </p:stCondLst>
                                        </p:cTn>
                                        <p:tgtEl>
                                          <p:spTgt spid="4">
                                            <p:txEl>
                                              <p:pRg st="2" end="2"/>
                                            </p:txEl>
                                          </p:spTgt>
                                        </p:tgtEl>
                                        <p:attrNameLst>
                                          <p:attrName>style.visibility</p:attrName>
                                        </p:attrNameLst>
                                      </p:cBhvr>
                                      <p:to>
                                        <p:strVal val="visible"/>
                                      </p:to>
                                    </p:set>
                                    <p:animEffect transition="in" filter="dissolve">
                                      <p:cBhvr>
                                        <p:cTn id="48" dur="500"/>
                                        <p:tgtEl>
                                          <p:spTgt spid="4">
                                            <p:txEl>
                                              <p:pRg st="2" end="2"/>
                                            </p:txEl>
                                          </p:spTgt>
                                        </p:tgtEl>
                                      </p:cBhvr>
                                    </p:animEffect>
                                  </p:childTnLst>
                                </p:cTn>
                              </p:par>
                              <p:par>
                                <p:cTn id="49" presetID="9" presetClass="entr" presetSubtype="0" fill="hold" nodeType="withEffect">
                                  <p:stCondLst>
                                    <p:cond delay="0"/>
                                  </p:stCondLst>
                                  <p:childTnLst>
                                    <p:set>
                                      <p:cBhvr>
                                        <p:cTn id="50" dur="1" fill="hold">
                                          <p:stCondLst>
                                            <p:cond delay="0"/>
                                          </p:stCondLst>
                                        </p:cTn>
                                        <p:tgtEl>
                                          <p:spTgt spid="4">
                                            <p:txEl>
                                              <p:pRg st="3" end="3"/>
                                            </p:txEl>
                                          </p:spTgt>
                                        </p:tgtEl>
                                        <p:attrNameLst>
                                          <p:attrName>style.visibility</p:attrName>
                                        </p:attrNameLst>
                                      </p:cBhvr>
                                      <p:to>
                                        <p:strVal val="visible"/>
                                      </p:to>
                                    </p:set>
                                    <p:animEffect transition="in" filter="dissolve">
                                      <p:cBhvr>
                                        <p:cTn id="51"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F7F1E30-DB4C-F34B-ABEB-3F6E4E51C424}"/>
              </a:ext>
            </a:extLst>
          </p:cNvPr>
          <p:cNvSpPr>
            <a:spLocks noGrp="1"/>
          </p:cNvSpPr>
          <p:nvPr>
            <p:ph type="title"/>
          </p:nvPr>
        </p:nvSpPr>
        <p:spPr>
          <a:xfrm>
            <a:off x="2895600" y="2586831"/>
            <a:ext cx="8610600" cy="2852737"/>
          </a:xfrm>
        </p:spPr>
        <p:txBody>
          <a:bodyPr/>
          <a:lstStyle/>
          <a:p>
            <a:r>
              <a:rPr lang="en-US" dirty="0"/>
              <a:t>Thank you!</a:t>
            </a:r>
          </a:p>
        </p:txBody>
      </p:sp>
      <p:pic>
        <p:nvPicPr>
          <p:cNvPr id="1026" name="Picture 2" descr="missing description">
            <a:extLst>
              <a:ext uri="{FF2B5EF4-FFF2-40B4-BE49-F238E27FC236}">
                <a16:creationId xmlns:a16="http://schemas.microsoft.com/office/drawing/2014/main" id="{242DD4AB-4FCF-B954-1675-E2D84CEF84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981199"/>
            <a:ext cx="4064000" cy="406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5928140"/>
      </p:ext>
    </p:extLst>
  </p:cSld>
  <p:clrMapOvr>
    <a:masterClrMapping/>
  </p:clrMapOvr>
</p:sld>
</file>

<file path=ppt/theme/theme1.xml><?xml version="1.0" encoding="utf-8"?>
<a:theme xmlns:a="http://schemas.openxmlformats.org/drawingml/2006/main" name="Default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19382</TotalTime>
  <Words>1156</Words>
  <Application>Microsoft Macintosh PowerPoint</Application>
  <PresentationFormat>Widescreen</PresentationFormat>
  <Paragraphs>163</Paragraphs>
  <Slides>11</Slides>
  <Notes>5</Notes>
  <HiddenSlides>0</HiddenSlides>
  <MMClips>1</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11</vt:i4>
      </vt:variant>
    </vt:vector>
  </HeadingPairs>
  <TitlesOfParts>
    <vt:vector size="21" baseType="lpstr">
      <vt:lpstr>Andale Mono</vt:lpstr>
      <vt:lpstr>Arial</vt:lpstr>
      <vt:lpstr>Calibri</vt:lpstr>
      <vt:lpstr>Consolas</vt:lpstr>
      <vt:lpstr>Source Code Pro</vt:lpstr>
      <vt:lpstr>Source Sans 3</vt:lpstr>
      <vt:lpstr>Tahoma</vt:lpstr>
      <vt:lpstr>Times New Roman</vt:lpstr>
      <vt:lpstr>Verdana</vt:lpstr>
      <vt:lpstr>Default Design</vt:lpstr>
      <vt:lpstr>CS107 Lecture 26 Wrap-Up / What’s Next?</vt:lpstr>
      <vt:lpstr>We've covered a lot in just 10 weeks. Let’s wax nostalgic.</vt:lpstr>
      <vt:lpstr>CS107’s Topics and Big Questions</vt:lpstr>
      <vt:lpstr>Baby’s First Programs</vt:lpstr>
      <vt:lpstr>Baby’s Grown Up: Where Did The Time Go?</vt:lpstr>
      <vt:lpstr>CS107 Learning Goals: Achieved!</vt:lpstr>
      <vt:lpstr>Sebastian C </vt:lpstr>
      <vt:lpstr>Where Are We? Where To Go?</vt:lpstr>
      <vt:lpstr>CS 111: Operating Systems Principles</vt:lpstr>
      <vt:lpstr>Looking to the Future: Other Courses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106A Lecture Slides</dc:title>
  <dc:creator/>
  <cp:keywords/>
  <dc:description/>
  <cp:lastModifiedBy>Jerry Cain</cp:lastModifiedBy>
  <cp:revision>1882</cp:revision>
  <cp:lastPrinted>2019-03-11T19:22:52Z</cp:lastPrinted>
  <dcterms:created xsi:type="dcterms:W3CDTF">2008-06-28T20:57:21Z</dcterms:created>
  <dcterms:modified xsi:type="dcterms:W3CDTF">2026-03-09T04:22:53Z</dcterms:modified>
</cp:coreProperties>
</file>