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1.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Lst>
  <p:notesMasterIdLst>
    <p:notesMasterId r:id="rId86"/>
  </p:notesMasterIdLst>
  <p:handoutMasterIdLst>
    <p:handoutMasterId r:id="rId87"/>
  </p:handoutMasterIdLst>
  <p:sldIdLst>
    <p:sldId id="256" r:id="rId2"/>
    <p:sldId id="528" r:id="rId3"/>
    <p:sldId id="529" r:id="rId4"/>
    <p:sldId id="453" r:id="rId5"/>
    <p:sldId id="660" r:id="rId6"/>
    <p:sldId id="262" r:id="rId7"/>
    <p:sldId id="514" r:id="rId8"/>
    <p:sldId id="647" r:id="rId9"/>
    <p:sldId id="336" r:id="rId10"/>
    <p:sldId id="639" r:id="rId11"/>
    <p:sldId id="299" r:id="rId12"/>
    <p:sldId id="649" r:id="rId13"/>
    <p:sldId id="261" r:id="rId14"/>
    <p:sldId id="266" r:id="rId15"/>
    <p:sldId id="274" r:id="rId16"/>
    <p:sldId id="268" r:id="rId17"/>
    <p:sldId id="269" r:id="rId18"/>
    <p:sldId id="271" r:id="rId19"/>
    <p:sldId id="272" r:id="rId20"/>
    <p:sldId id="306" r:id="rId21"/>
    <p:sldId id="264" r:id="rId22"/>
    <p:sldId id="282" r:id="rId23"/>
    <p:sldId id="678" r:id="rId24"/>
    <p:sldId id="287" r:id="rId25"/>
    <p:sldId id="283" r:id="rId26"/>
    <p:sldId id="381" r:id="rId27"/>
    <p:sldId id="653" r:id="rId28"/>
    <p:sldId id="284" r:id="rId29"/>
    <p:sldId id="285" r:id="rId30"/>
    <p:sldId id="286" r:id="rId31"/>
    <p:sldId id="292" r:id="rId32"/>
    <p:sldId id="293" r:id="rId33"/>
    <p:sldId id="295" r:id="rId34"/>
    <p:sldId id="296" r:id="rId35"/>
    <p:sldId id="646" r:id="rId36"/>
    <p:sldId id="654" r:id="rId37"/>
    <p:sldId id="303" r:id="rId38"/>
    <p:sldId id="305" r:id="rId39"/>
    <p:sldId id="661" r:id="rId40"/>
    <p:sldId id="372" r:id="rId41"/>
    <p:sldId id="655" r:id="rId42"/>
    <p:sldId id="307" r:id="rId43"/>
    <p:sldId id="312" r:id="rId44"/>
    <p:sldId id="674" r:id="rId45"/>
    <p:sldId id="313" r:id="rId46"/>
    <p:sldId id="317" r:id="rId47"/>
    <p:sldId id="318" r:id="rId48"/>
    <p:sldId id="315" r:id="rId49"/>
    <p:sldId id="316" r:id="rId50"/>
    <p:sldId id="314" r:id="rId51"/>
    <p:sldId id="321" r:id="rId52"/>
    <p:sldId id="322" r:id="rId53"/>
    <p:sldId id="319" r:id="rId54"/>
    <p:sldId id="320" r:id="rId55"/>
    <p:sldId id="323" r:id="rId56"/>
    <p:sldId id="327" r:id="rId57"/>
    <p:sldId id="656" r:id="rId58"/>
    <p:sldId id="644" r:id="rId59"/>
    <p:sldId id="675" r:id="rId60"/>
    <p:sldId id="677" r:id="rId61"/>
    <p:sldId id="663" r:id="rId62"/>
    <p:sldId id="349" r:id="rId63"/>
    <p:sldId id="337" r:id="rId64"/>
    <p:sldId id="667" r:id="rId65"/>
    <p:sldId id="339" r:id="rId66"/>
    <p:sldId id="657" r:id="rId67"/>
    <p:sldId id="362" r:id="rId68"/>
    <p:sldId id="469" r:id="rId69"/>
    <p:sldId id="353" r:id="rId70"/>
    <p:sldId id="669" r:id="rId71"/>
    <p:sldId id="350" r:id="rId72"/>
    <p:sldId id="658" r:id="rId73"/>
    <p:sldId id="659" r:id="rId74"/>
    <p:sldId id="670" r:id="rId75"/>
    <p:sldId id="331" r:id="rId76"/>
    <p:sldId id="417" r:id="rId77"/>
    <p:sldId id="419" r:id="rId78"/>
    <p:sldId id="450" r:id="rId79"/>
    <p:sldId id="442" r:id="rId80"/>
    <p:sldId id="445" r:id="rId81"/>
    <p:sldId id="441" r:id="rId82"/>
    <p:sldId id="446" r:id="rId83"/>
    <p:sldId id="440" r:id="rId84"/>
    <p:sldId id="429" r:id="rId85"/>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28"/>
            <p14:sldId id="529"/>
            <p14:sldId id="453"/>
            <p14:sldId id="660"/>
            <p14:sldId id="262"/>
            <p14:sldId id="514"/>
            <p14:sldId id="647"/>
            <p14:sldId id="336"/>
            <p14:sldId id="639"/>
            <p14:sldId id="299"/>
            <p14:sldId id="649"/>
          </p14:sldIdLst>
        </p14:section>
        <p14:section name="Bits and Bytes" id="{907A444B-6BCE-ED46-AC7C-C0890DED029F}">
          <p14:sldIdLst>
            <p14:sldId id="261"/>
            <p14:sldId id="266"/>
            <p14:sldId id="274"/>
            <p14:sldId id="268"/>
            <p14:sldId id="269"/>
            <p14:sldId id="271"/>
            <p14:sldId id="272"/>
            <p14:sldId id="306"/>
            <p14:sldId id="264"/>
            <p14:sldId id="282"/>
            <p14:sldId id="678"/>
            <p14:sldId id="287"/>
            <p14:sldId id="283"/>
            <p14:sldId id="381"/>
          </p14:sldIdLst>
        </p14:section>
        <p14:section name="Hexadecimal" id="{03BC742D-8E31-0E46-B06C-F3A303946AE5}">
          <p14:sldIdLst>
            <p14:sldId id="653"/>
            <p14:sldId id="284"/>
            <p14:sldId id="285"/>
            <p14:sldId id="286"/>
            <p14:sldId id="292"/>
            <p14:sldId id="293"/>
            <p14:sldId id="295"/>
            <p14:sldId id="296"/>
            <p14:sldId id="646"/>
          </p14:sldIdLst>
        </p14:section>
        <p14:section name="Integer Representations" id="{97C5E884-2B1A-D04E-818D-4FC439AEDFC2}">
          <p14:sldIdLst>
            <p14:sldId id="654"/>
          </p14:sldIdLst>
        </p14:section>
        <p14:section name="Unsigned" id="{66CF0640-949A-2A4B-AB29-5C44D68AC791}">
          <p14:sldIdLst>
            <p14:sldId id="303"/>
            <p14:sldId id="305"/>
            <p14:sldId id="661"/>
            <p14:sldId id="372"/>
            <p14:sldId id="655"/>
            <p14:sldId id="307"/>
            <p14:sldId id="312"/>
            <p14:sldId id="674"/>
            <p14:sldId id="313"/>
            <p14:sldId id="317"/>
            <p14:sldId id="318"/>
            <p14:sldId id="315"/>
            <p14:sldId id="316"/>
            <p14:sldId id="314"/>
            <p14:sldId id="321"/>
            <p14:sldId id="322"/>
            <p14:sldId id="319"/>
            <p14:sldId id="320"/>
            <p14:sldId id="323"/>
            <p14:sldId id="327"/>
            <p14:sldId id="656"/>
            <p14:sldId id="644"/>
            <p14:sldId id="675"/>
            <p14:sldId id="677"/>
            <p14:sldId id="663"/>
            <p14:sldId id="349"/>
            <p14:sldId id="337"/>
            <p14:sldId id="667"/>
            <p14:sldId id="339"/>
            <p14:sldId id="657"/>
            <p14:sldId id="362"/>
            <p14:sldId id="469"/>
            <p14:sldId id="353"/>
            <p14:sldId id="669"/>
            <p14:sldId id="350"/>
            <p14:sldId id="658"/>
            <p14:sldId id="659"/>
            <p14:sldId id="670"/>
            <p14:sldId id="331"/>
            <p14:sldId id="417"/>
            <p14:sldId id="419"/>
            <p14:sldId id="450"/>
            <p14:sldId id="442"/>
            <p14:sldId id="445"/>
            <p14:sldId id="441"/>
            <p14:sldId id="446"/>
            <p14:sldId id="440"/>
            <p14:sldId id="42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8000"/>
    <a:srgbClr val="FF9300"/>
    <a:srgbClr val="DDDDDD"/>
    <a:srgbClr val="F8F8F8"/>
    <a:srgbClr val="FF9999"/>
    <a:srgbClr val="8C1515"/>
    <a:srgbClr val="FFFFC0"/>
    <a:srgbClr val="FFFF8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2123" autoAdjust="0"/>
  </p:normalViewPr>
  <p:slideViewPr>
    <p:cSldViewPr>
      <p:cViewPr varScale="1">
        <p:scale>
          <a:sx n="103" d="100"/>
          <a:sy n="103" d="100"/>
        </p:scale>
        <p:origin x="432"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www.mariowiki.com/Super_Mario_Bros."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31510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313462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2621065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2295445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1358695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a:t>
            </a:r>
          </a:p>
          <a:p>
            <a:r>
              <a:rPr lang="en-US" dirty="0"/>
              <a:t>Change numbers, consistently incorrect!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545155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101216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552508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overflowing with signed integers in C is undefined.  But it is predictable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699013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001889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672314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1894937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Nibble!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961510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1782980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866911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4244177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880352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568966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2045439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MSB is most significant bit, not most significant on bit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8835515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your own</a:t>
            </a:r>
          </a:p>
          <a:p>
            <a:endParaRPr lang="en-US" dirty="0"/>
          </a:p>
          <a:p>
            <a:r>
              <a:rPr lang="en-US" dirty="0"/>
              <a: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3571531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292167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4726A-D223-CB11-6ADF-73B438A4E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1597E-AE71-74E6-5216-EF6FA6775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0B4E12-290C-F818-CFEA-69F3AA094720}"/>
              </a:ext>
            </a:extLst>
          </p:cNvPr>
          <p:cNvSpPr>
            <a:spLocks noGrp="1"/>
          </p:cNvSpPr>
          <p:nvPr>
            <p:ph type="body" idx="1"/>
          </p:nvPr>
        </p:nvSpPr>
        <p:spPr/>
        <p:txBody>
          <a:bodyPr/>
          <a:lstStyle/>
          <a:p>
            <a:r>
              <a:rPr lang="en-US" dirty="0"/>
              <a:t>POLL</a:t>
            </a:r>
          </a:p>
        </p:txBody>
      </p:sp>
      <p:sp>
        <p:nvSpPr>
          <p:cNvPr id="4" name="Slide Number Placeholder 3">
            <a:extLst>
              <a:ext uri="{FF2B5EF4-FFF2-40B4-BE49-F238E27FC236}">
                <a16:creationId xmlns:a16="http://schemas.microsoft.com/office/drawing/2014/main" id="{51525FAE-031A-B28F-66B3-7467CC0FECC0}"/>
              </a:ext>
            </a:extLst>
          </p:cNvPr>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2573718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see this a lot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317899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work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6355477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work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36554929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2143466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4238149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3680652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3004716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34039437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10532308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39211886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1350616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Each hexadecimal digit represents four bits (binary digits), also known as a nibble (or </a:t>
            </a:r>
            <a:r>
              <a:rPr lang="en-US" dirty="0" err="1"/>
              <a:t>nybble</a:t>
            </a:r>
            <a:r>
              <a:rPr lang="en-US" dirty="0"/>
              <a:t>), which is half a byte.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8062833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2495708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16272414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6592620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8452578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26316331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4181229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30826759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Extra digits just fall off</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18815559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DDBDC-95AB-1D96-B942-9D8C15430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A0621B-198E-F123-E948-565C4F76B5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22DB6-5182-25AE-EF7E-C37C20473B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208F3E-6F6D-EE89-71D6-44434ADCA528}"/>
              </a:ext>
            </a:extLst>
          </p:cNvPr>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7485966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9008466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1611809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31097407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3842601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34310643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03000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14047385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5512361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8 or -8, but chose -8</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99873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12063160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3232867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17717976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1068802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overflowing with signed integers in C is undefined.  But it is predictable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31974729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3842601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89D5-B584-AB6F-B999-77EBAF354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E28494-A2DD-F19D-C556-684CE4036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15BDA-C1E0-91FF-898E-1A2A47B669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ED3126-28F2-A648-4567-687F98EF6A84}"/>
              </a:ext>
            </a:extLst>
          </p:cNvPr>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33414743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Math still works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42667769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35477347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7282199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3A3A3A"/>
                </a:solidFill>
                <a:effectLst/>
                <a:highlight>
                  <a:srgbClr val="FFFFFF"/>
                </a:highlight>
                <a:latin typeface="rubik"/>
              </a:rPr>
              <a:t>The level counter in the original </a:t>
            </a:r>
            <a:r>
              <a:rPr lang="en-US" b="0" i="1" u="none" strike="noStrike" dirty="0">
                <a:solidFill>
                  <a:srgbClr val="3A3A3A"/>
                </a:solidFill>
                <a:effectLst/>
                <a:latin typeface="rubik"/>
              </a:rPr>
              <a:t>Pac-Man</a:t>
            </a:r>
            <a:r>
              <a:rPr lang="en-US" b="0" i="0" u="none" strike="noStrike" dirty="0">
                <a:solidFill>
                  <a:srgbClr val="3A3A3A"/>
                </a:solidFill>
                <a:effectLst/>
                <a:highlight>
                  <a:srgbClr val="FFFFFF"/>
                </a:highlight>
                <a:latin typeface="rubik"/>
              </a:rPr>
              <a:t> is stored as an 8-bit integer, meaning the highest value it can hold is 255. The level counter starts with 0 internally, but for calculating the fruit counter it adds 1; however, because of overflow, adding 1 to 255 would result in 0, and the game tries to count fruits from 1, causing the game to attempt to draw 256 fruit to the screen until it overflows to 0.</a:t>
            </a:r>
          </a:p>
          <a:p>
            <a:endParaRPr lang="en-US" b="0" i="0" u="none" strike="noStrike" dirty="0">
              <a:solidFill>
                <a:srgbClr val="3A3A3A"/>
              </a:solidFill>
              <a:effectLst/>
              <a:highlight>
                <a:srgbClr val="FFFFFF"/>
              </a:highlight>
              <a:latin typeface="rubik"/>
            </a:endParaRPr>
          </a:p>
          <a:p>
            <a:pPr algn="l"/>
            <a:r>
              <a:rPr lang="en-US" b="0" i="1" u="none" strike="noStrike" dirty="0">
                <a:solidFill>
                  <a:srgbClr val="0000CC"/>
                </a:solidFill>
                <a:effectLst/>
                <a:latin typeface="Arial" panose="020B0604020202020204" pitchFamily="34" charset="0"/>
                <a:hlinkClick r:id="rId3" tooltip="Super Mario Bros."/>
              </a:rPr>
              <a:t>Super Mario Bros.</a:t>
            </a:r>
            <a:r>
              <a:rPr lang="en-US" b="0" i="0" u="none" strike="noStrike" dirty="0">
                <a:solidFill>
                  <a:srgbClr val="000000"/>
                </a:solidFill>
                <a:effectLst/>
                <a:highlight>
                  <a:srgbClr val="FFFFFF"/>
                </a:highlight>
                <a:latin typeface="Arial" panose="020B0604020202020204" pitchFamily="34" charset="0"/>
              </a:rPr>
              <a:t> allows players to earn up to 127 lives, but (in the NES version only) earning more than that gives a Game Over in the next death due to a signed integer overflow. </a:t>
            </a:r>
            <a:endParaRPr lang="en-US" b="0" i="0" u="none" strike="noStrike" dirty="0">
              <a:solidFill>
                <a:srgbClr val="000000"/>
              </a:solidFill>
              <a:effectLst/>
              <a:highlight>
                <a:srgbClr val="FFFFFF"/>
              </a:highlight>
              <a:latin typeface="-webkit-standard"/>
            </a:endParaRP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36975786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16167690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4788200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8017292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28024185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37861437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32803538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convert an unsigned value?</a:t>
            </a:r>
          </a:p>
          <a:p>
            <a:r>
              <a:rPr lang="en-US" dirty="0"/>
              <a:t>How can we convert a signed value?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39879168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27247450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7532661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26615763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R"/>
            </a:pPr>
            <a:r>
              <a:rPr lang="en-US" dirty="0"/>
              <a:t>0100</a:t>
            </a:r>
          </a:p>
          <a:p>
            <a:pPr marL="228600" indent="-228600">
              <a:buAutoNum type="alphaLcParenR"/>
            </a:pPr>
            <a:r>
              <a:rPr lang="en-US" dirty="0"/>
              <a:t>1001</a:t>
            </a:r>
          </a:p>
          <a:p>
            <a:pPr marL="228600" indent="-228600">
              <a:buAutoNum type="alphaLcParenR"/>
            </a:pPr>
            <a:r>
              <a:rPr lang="en-US" dirty="0"/>
              <a:t>1101</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40519627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3148100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36256476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31213519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31853723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80</a:t>
            </a:fld>
            <a:endParaRPr lang="en-US" altLang="x-none"/>
          </a:p>
        </p:txBody>
      </p:sp>
    </p:spTree>
    <p:extLst>
      <p:ext uri="{BB962C8B-B14F-4D97-AF65-F5344CB8AC3E}">
        <p14:creationId xmlns:p14="http://schemas.microsoft.com/office/powerpoint/2010/main" val="9768586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81</a:t>
            </a:fld>
            <a:endParaRPr lang="en-US" altLang="x-none"/>
          </a:p>
        </p:txBody>
      </p:sp>
    </p:spTree>
    <p:extLst>
      <p:ext uri="{BB962C8B-B14F-4D97-AF65-F5344CB8AC3E}">
        <p14:creationId xmlns:p14="http://schemas.microsoft.com/office/powerpoint/2010/main" val="35180255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82</a:t>
            </a:fld>
            <a:endParaRPr lang="en-US" altLang="x-none"/>
          </a:p>
        </p:txBody>
      </p:sp>
    </p:spTree>
    <p:extLst>
      <p:ext uri="{BB962C8B-B14F-4D97-AF65-F5344CB8AC3E}">
        <p14:creationId xmlns:p14="http://schemas.microsoft.com/office/powerpoint/2010/main" val="24849492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83</a:t>
            </a:fld>
            <a:endParaRPr lang="en-US" altLang="x-none"/>
          </a:p>
        </p:txBody>
      </p:sp>
    </p:spTree>
    <p:extLst>
      <p:ext uri="{BB962C8B-B14F-4D97-AF65-F5344CB8AC3E}">
        <p14:creationId xmlns:p14="http://schemas.microsoft.com/office/powerpoint/2010/main" val="18802845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84</a:t>
            </a:fld>
            <a:endParaRPr lang="en-US" altLang="x-none"/>
          </a:p>
        </p:txBody>
      </p:sp>
    </p:spTree>
    <p:extLst>
      <p:ext uri="{BB962C8B-B14F-4D97-AF65-F5344CB8AC3E}">
        <p14:creationId xmlns:p14="http://schemas.microsoft.com/office/powerpoint/2010/main" val="2258853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15270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0078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4020104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65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48059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85287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127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792186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275794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60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32732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31938086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rstechnica.com/uncategorized/2004/12/4490-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2.ti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www.theverge.com/2014/12/3/7325819/gangnam-style-broke-youtube-view-counter" TargetMode="External"/><Relationship Id="rId5" Type="http://schemas.openxmlformats.org/officeDocument/2006/relationships/hyperlink" Target="https://www.bbc.com/news/world-asia-30288542" TargetMode="Externa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4.xml"/><Relationship Id="rId6" Type="http://schemas.openxmlformats.org/officeDocument/2006/relationships/hyperlink" Target="https://www.mariowiki.com/Extra_life" TargetMode="External"/><Relationship Id="rId5" Type="http://schemas.openxmlformats.org/officeDocument/2006/relationships/image" Target="../media/image6.png"/><Relationship Id="rId4" Type="http://schemas.openxmlformats.org/officeDocument/2006/relationships/hyperlink" Target="https://pacman.fandom.com/wiki/Map_256_Glitch"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arstechnica.com/tech-policy/2017/06/sorry-maam-you-didnt-win-43m-there-was-a-slot-machine-malfunction/"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hyperlink" Target="https://citizenlab.ca/2021/09/forcedentry-nso-group-imessage-zero-click-exploit-captured-in-the-wild/" TargetMode="External"/><Relationship Id="rId4" Type="http://schemas.openxmlformats.org/officeDocument/2006/relationships/hyperlink" Target="https://nvd.nist.gov/vuln/detail/CVE-2019-3857"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arstechnica.com/uncategorized/2004/12/4490-2/"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3</a:t>
            </a:r>
            <a:br>
              <a:rPr lang="en-US" dirty="0"/>
            </a:br>
            <a:r>
              <a:rPr lang="en-US" sz="3400" dirty="0"/>
              <a:t>Bits and Bytes; Integer Representations</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t>Bryant &amp; </a:t>
            </a:r>
            <a:r>
              <a:rPr lang="en-US" sz="2000" i="1" dirty="0" err="1"/>
              <a:t>O’Hallaron</a:t>
            </a:r>
            <a:r>
              <a:rPr lang="en-US" sz="2000" i="1" dirty="0"/>
              <a:t>, Ch. 2.2-2.3</a:t>
            </a:r>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sz="5400" u="sng" dirty="0"/>
              <a:t>CS107 Topic 1</a:t>
            </a:r>
            <a:r>
              <a:rPr lang="en-US" sz="5400" dirty="0"/>
              <a:t>: How can a computer represent integer numbers? </a:t>
            </a:r>
          </a:p>
        </p:txBody>
      </p:sp>
    </p:spTree>
    <p:extLst>
      <p:ext uri="{BB962C8B-B14F-4D97-AF65-F5344CB8AC3E}">
        <p14:creationId xmlns:p14="http://schemas.microsoft.com/office/powerpoint/2010/main" val="177758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1</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integer numbers? </a:t>
            </a:r>
          </a:p>
          <a:p>
            <a:pPr marL="0" indent="0">
              <a:buNone/>
            </a:pPr>
            <a:endParaRPr lang="en-US" b="1" u="sng" dirty="0"/>
          </a:p>
          <a:p>
            <a:pPr marL="0" indent="0">
              <a:buNone/>
            </a:pPr>
            <a:r>
              <a:rPr lang="en-US" dirty="0"/>
              <a:t>Why is answering this question important?</a:t>
            </a:r>
          </a:p>
          <a:p>
            <a:r>
              <a:rPr lang="en-US" dirty="0"/>
              <a:t>Helps us understand the limitations of computer arithmetic (today)</a:t>
            </a:r>
          </a:p>
          <a:p>
            <a:r>
              <a:rPr lang="en-US" dirty="0"/>
              <a:t>Shows us how to more efficiently perform arithmetic (next time)</a:t>
            </a:r>
          </a:p>
          <a:p>
            <a:r>
              <a:rPr lang="en-US" dirty="0"/>
              <a:t>Shows us how we can encode data more compactly and efficiently (next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assign1:</a:t>
            </a:r>
            <a:r>
              <a:rPr lang="en-US" sz="2400" dirty="0"/>
              <a:t> implement 3 programs that manipulate binary representations to (1) work around the limitations of arithmetic with addition, (2) simulate an evolving colony of cells, and (3) print Unicode text to the terminal.</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410693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Understand the limitations of computer arithmetic and how that can impact our programs, such as with overflow</a:t>
            </a:r>
          </a:p>
          <a:p>
            <a:r>
              <a:rPr lang="en-US" dirty="0"/>
              <a:t>Understand how positive and negative numbers stored in </a:t>
            </a:r>
            <a:r>
              <a:rPr lang="en-US" b="1" dirty="0" err="1"/>
              <a:t>ints</a:t>
            </a:r>
            <a:r>
              <a:rPr lang="en-US" b="1" dirty="0"/>
              <a:t>, long</a:t>
            </a:r>
            <a:r>
              <a:rPr lang="en-US" dirty="0"/>
              <a:t>s, etc. are represented in binary</a:t>
            </a:r>
          </a:p>
          <a:p>
            <a:r>
              <a:rPr lang="en-US" dirty="0"/>
              <a:t>Learn about the binary and hexadecimal number systems and how to convert between number systems</a:t>
            </a:r>
          </a:p>
          <a:p>
            <a:endParaRPr lang="en-US" dirty="0"/>
          </a:p>
        </p:txBody>
      </p:sp>
    </p:spTree>
    <p:extLst>
      <p:ext uri="{BB962C8B-B14F-4D97-AF65-F5344CB8AC3E}">
        <p14:creationId xmlns:p14="http://schemas.microsoft.com/office/powerpoint/2010/main" val="2632627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3B901D-77F8-1C9D-BEDF-EE2F77A75948}"/>
              </a:ext>
            </a:extLst>
          </p:cNvPr>
          <p:cNvSpPr>
            <a:spLocks noGrp="1"/>
          </p:cNvSpPr>
          <p:nvPr>
            <p:ph type="title"/>
          </p:nvPr>
        </p:nvSpPr>
        <p:spPr/>
        <p:txBody>
          <a:bodyPr/>
          <a:lstStyle/>
          <a:p>
            <a:r>
              <a:rPr lang="en-US" dirty="0"/>
              <a:t>Delta/Comair Airline Holiday Chaos</a:t>
            </a:r>
          </a:p>
        </p:txBody>
      </p:sp>
      <p:sp>
        <p:nvSpPr>
          <p:cNvPr id="5" name="Content Placeholder 4">
            <a:extLst>
              <a:ext uri="{FF2B5EF4-FFF2-40B4-BE49-F238E27FC236}">
                <a16:creationId xmlns:a16="http://schemas.microsoft.com/office/drawing/2014/main" id="{BB2F9052-F34C-05D3-BF03-8E52139D10D6}"/>
              </a:ext>
            </a:extLst>
          </p:cNvPr>
          <p:cNvSpPr>
            <a:spLocks noGrp="1"/>
          </p:cNvSpPr>
          <p:nvPr>
            <p:ph idx="1"/>
          </p:nvPr>
        </p:nvSpPr>
        <p:spPr/>
        <p:txBody>
          <a:bodyPr/>
          <a:lstStyle/>
          <a:p>
            <a:pPr marL="0" indent="0">
              <a:buNone/>
            </a:pPr>
            <a:r>
              <a:rPr lang="en-US" dirty="0"/>
              <a:t>Case study: Comair/Delta airline had to </a:t>
            </a:r>
            <a:r>
              <a:rPr lang="en-US" dirty="0">
                <a:hlinkClick r:id="rId3"/>
              </a:rPr>
              <a:t>cancel thousands of flights </a:t>
            </a:r>
            <a:r>
              <a:rPr lang="en-US" dirty="0"/>
              <a:t>days before Christmas due to a system malfunction.  An unusually high number of crew reassignments caused a bug in the system.  What happened?</a:t>
            </a:r>
          </a:p>
        </p:txBody>
      </p:sp>
    </p:spTree>
    <p:extLst>
      <p:ext uri="{BB962C8B-B14F-4D97-AF65-F5344CB8AC3E}">
        <p14:creationId xmlns:p14="http://schemas.microsoft.com/office/powerpoint/2010/main" val="2083710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Unexpected Behavior</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2" name="TextBox 1">
            <a:extLst>
              <a:ext uri="{FF2B5EF4-FFF2-40B4-BE49-F238E27FC236}">
                <a16:creationId xmlns:a16="http://schemas.microsoft.com/office/drawing/2014/main" id="{BDBB8BEC-6266-F741-BC89-D55F8C158AC4}"/>
              </a:ext>
            </a:extLst>
          </p:cNvPr>
          <p:cNvSpPr txBox="1"/>
          <p:nvPr/>
        </p:nvSpPr>
        <p:spPr>
          <a:xfrm>
            <a:off x="3134021" y="6324600"/>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/class/cs107/lecture-code/lect3 .</a:t>
            </a:r>
          </a:p>
        </p:txBody>
      </p:sp>
    </p:spTree>
    <p:extLst>
      <p:ext uri="{BB962C8B-B14F-4D97-AF65-F5344CB8AC3E}">
        <p14:creationId xmlns:p14="http://schemas.microsoft.com/office/powerpoint/2010/main" val="1297432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Integer Representations	</a:t>
            </a:r>
          </a:p>
          <a:p>
            <a:pPr>
              <a:tabLst>
                <a:tab pos="11588750" algn="r"/>
              </a:tabLst>
            </a:pPr>
            <a:r>
              <a:rPr lang="en-US" dirty="0"/>
              <a:t>Bits and Bytes</a:t>
            </a:r>
          </a:p>
          <a:p>
            <a:pPr>
              <a:tabLst>
                <a:tab pos="11588750" algn="r"/>
              </a:tabLst>
            </a:pPr>
            <a:r>
              <a:rPr lang="en-US" dirty="0"/>
              <a:t>Hexadecimal	</a:t>
            </a:r>
          </a:p>
          <a:p>
            <a:pPr>
              <a:tabLst>
                <a:tab pos="11588750" algn="r"/>
              </a:tabLst>
            </a:pPr>
            <a:r>
              <a:rPr lang="en-US" dirty="0"/>
              <a:t>Unsigned Integers</a:t>
            </a:r>
          </a:p>
          <a:p>
            <a:pPr>
              <a:tabLst>
                <a:tab pos="11588750" algn="r"/>
              </a:tabLst>
            </a:pPr>
            <a:r>
              <a:rPr lang="en-US" dirty="0"/>
              <a:t>Signed Integers	</a:t>
            </a:r>
          </a:p>
          <a:p>
            <a:pPr>
              <a:tabLst>
                <a:tab pos="11588750" algn="r"/>
              </a:tabLst>
            </a:pPr>
            <a:r>
              <a:rPr lang="en-US" dirty="0"/>
              <a:t>Overflow</a:t>
            </a:r>
          </a:p>
        </p:txBody>
      </p:sp>
    </p:spTree>
    <p:extLst>
      <p:ext uri="{BB962C8B-B14F-4D97-AF65-F5344CB8AC3E}">
        <p14:creationId xmlns:p14="http://schemas.microsoft.com/office/powerpoint/2010/main" val="156490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b="1" dirty="0"/>
              <a:t>Integer Representations	</a:t>
            </a:r>
          </a:p>
          <a:p>
            <a:pPr>
              <a:tabLst>
                <a:tab pos="11588750" algn="r"/>
              </a:tabLst>
            </a:pPr>
            <a:r>
              <a:rPr lang="en-US" dirty="0">
                <a:solidFill>
                  <a:schemeClr val="bg1">
                    <a:lumMod val="75000"/>
                  </a:schemeClr>
                </a:solidFill>
              </a:rPr>
              <a:t>Bits and Bytes</a:t>
            </a:r>
          </a:p>
          <a:p>
            <a:pPr>
              <a:tabLst>
                <a:tab pos="11588750" algn="r"/>
              </a:tabLst>
            </a:pPr>
            <a:r>
              <a:rPr lang="en-US" dirty="0">
                <a:solidFill>
                  <a:schemeClr val="bg1">
                    <a:lumMod val="75000"/>
                  </a:schemeClr>
                </a:solidFill>
              </a:rPr>
              <a:t>Hexadecimal	</a:t>
            </a:r>
          </a:p>
          <a:p>
            <a:pPr>
              <a:tabLst>
                <a:tab pos="11588750" algn="r"/>
              </a:tabLst>
            </a:pPr>
            <a:r>
              <a:rPr lang="en-US" dirty="0">
                <a:solidFill>
                  <a:schemeClr val="bg1">
                    <a:lumMod val="75000"/>
                  </a:schemeClr>
                </a:solidFill>
              </a:rPr>
              <a:t>Unsigned Integers</a:t>
            </a:r>
          </a:p>
          <a:p>
            <a:pPr>
              <a:tabLst>
                <a:tab pos="11588750" algn="r"/>
              </a:tabLst>
            </a:pPr>
            <a:r>
              <a:rPr lang="en-US" dirty="0">
                <a:solidFill>
                  <a:schemeClr val="bg1">
                    <a:lumMod val="75000"/>
                  </a:schemeClr>
                </a:solidFill>
              </a:rPr>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216411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t>Number Representations</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p:txBody>
          <a:bodyPr/>
          <a:lstStyle/>
          <a:p>
            <a:pPr marL="0" indent="0">
              <a:buNone/>
            </a:pPr>
            <a:r>
              <a:rPr lang="en-US" dirty="0"/>
              <a:t>Numeric types are generally a fixed size (e.g. </a:t>
            </a:r>
            <a:r>
              <a:rPr lang="en-US" b="1" dirty="0"/>
              <a:t>int</a:t>
            </a:r>
            <a:r>
              <a:rPr lang="en-US" dirty="0"/>
              <a:t> is 4 bytes) – this means there is a limit to the range of numbers they can store.</a:t>
            </a:r>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b="1" dirty="0"/>
              <a:t>Overflow</a:t>
            </a:r>
            <a:r>
              <a:rPr lang="en-US" dirty="0"/>
              <a:t> occurs when we exceed the maximum value or go below the minimum value of a numeric type.  It can cause unintended bugs!</a:t>
            </a:r>
          </a:p>
        </p:txBody>
      </p:sp>
      <p:graphicFrame>
        <p:nvGraphicFramePr>
          <p:cNvPr id="4" name="Content Placeholder 3">
            <a:extLst>
              <a:ext uri="{FF2B5EF4-FFF2-40B4-BE49-F238E27FC236}">
                <a16:creationId xmlns:a16="http://schemas.microsoft.com/office/drawing/2014/main" id="{D2DAFBA5-18E7-1E73-F38A-C8630DCDF894}"/>
              </a:ext>
            </a:extLst>
          </p:cNvPr>
          <p:cNvGraphicFramePr>
            <a:graphicFrameLocks/>
          </p:cNvGraphicFramePr>
          <p:nvPr>
            <p:extLst>
              <p:ext uri="{D42A27DB-BD31-4B8C-83A1-F6EECF244321}">
                <p14:modId xmlns:p14="http://schemas.microsoft.com/office/powerpoint/2010/main" val="94531894"/>
              </p:ext>
            </p:extLst>
          </p:nvPr>
        </p:nvGraphicFramePr>
        <p:xfrm>
          <a:off x="3543300" y="2072640"/>
          <a:ext cx="5029200" cy="362712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1265833097"/>
                    </a:ext>
                  </a:extLst>
                </a:gridCol>
                <a:gridCol w="2514600">
                  <a:extLst>
                    <a:ext uri="{9D8B030D-6E8A-4147-A177-3AD203B41FA5}">
                      <a16:colId xmlns:a16="http://schemas.microsoft.com/office/drawing/2014/main" val="1553488989"/>
                    </a:ext>
                  </a:extLst>
                </a:gridCol>
              </a:tblGrid>
              <a:tr h="488832">
                <a:tc>
                  <a:txBody>
                    <a:bodyPr/>
                    <a:lstStyle/>
                    <a:p>
                      <a:r>
                        <a:rPr lang="en-US" sz="2800" dirty="0"/>
                        <a:t>C Declaration</a:t>
                      </a:r>
                    </a:p>
                  </a:txBody>
                  <a:tcPr/>
                </a:tc>
                <a:tc>
                  <a:txBody>
                    <a:bodyPr/>
                    <a:lstStyle/>
                    <a:p>
                      <a:r>
                        <a:rPr lang="en-US" sz="2800" dirty="0"/>
                        <a:t>Size (Bytes)</a:t>
                      </a:r>
                    </a:p>
                  </a:txBody>
                  <a:tcPr/>
                </a:tc>
                <a:extLst>
                  <a:ext uri="{0D108BD9-81ED-4DB2-BD59-A6C34878D82A}">
                    <a16:rowId xmlns:a16="http://schemas.microsoft.com/office/drawing/2014/main" val="2420144806"/>
                  </a:ext>
                </a:extLst>
              </a:tr>
              <a:tr h="469222">
                <a:tc>
                  <a:txBody>
                    <a:bodyPr/>
                    <a:lstStyle/>
                    <a:p>
                      <a:r>
                        <a:rPr lang="en-US" sz="2800" b="1" dirty="0">
                          <a:latin typeface="Courier New" panose="02070309020205020404" pitchFamily="49" charset="0"/>
                          <a:cs typeface="Courier New" panose="02070309020205020404" pitchFamily="49" charset="0"/>
                        </a:rPr>
                        <a:t>int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2881932504"/>
                  </a:ext>
                </a:extLst>
              </a:tr>
              <a:tr h="469222">
                <a:tc>
                  <a:txBody>
                    <a:bodyPr/>
                    <a:lstStyle/>
                    <a:p>
                      <a:r>
                        <a:rPr lang="en-US" sz="2800" b="1" dirty="0">
                          <a:latin typeface="Courier New" panose="02070309020205020404" pitchFamily="49" charset="0"/>
                          <a:cs typeface="Courier New" panose="02070309020205020404" pitchFamily="49" charset="0"/>
                        </a:rPr>
                        <a:t>double</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3254222973"/>
                  </a:ext>
                </a:extLst>
              </a:tr>
              <a:tr h="469222">
                <a:tc>
                  <a:txBody>
                    <a:bodyPr/>
                    <a:lstStyle/>
                    <a:p>
                      <a:r>
                        <a:rPr lang="en-US" sz="2800" b="1" dirty="0">
                          <a:latin typeface="Courier New" panose="02070309020205020404" pitchFamily="49" charset="0"/>
                          <a:cs typeface="Courier New" panose="02070309020205020404" pitchFamily="49" charset="0"/>
                        </a:rPr>
                        <a:t>float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3762238083"/>
                  </a:ext>
                </a:extLst>
              </a:tr>
              <a:tr h="469222">
                <a:tc>
                  <a:txBody>
                    <a:bodyPr/>
                    <a:lstStyle/>
                    <a:p>
                      <a:r>
                        <a:rPr lang="en-US" sz="2800" b="1" dirty="0">
                          <a:latin typeface="Courier New" panose="02070309020205020404" pitchFamily="49" charset="0"/>
                          <a:cs typeface="Courier New" panose="02070309020205020404" pitchFamily="49" charset="0"/>
                        </a:rPr>
                        <a:t>char</a:t>
                      </a:r>
                    </a:p>
                  </a:txBody>
                  <a:tcPr/>
                </a:tc>
                <a:tc>
                  <a:txBody>
                    <a:bodyPr/>
                    <a:lstStyle/>
                    <a:p>
                      <a:r>
                        <a:rPr lang="en-US" sz="2800" b="1" dirty="0">
                          <a:latin typeface="Courier New" panose="02070309020205020404" pitchFamily="49" charset="0"/>
                          <a:cs typeface="Courier New" panose="02070309020205020404" pitchFamily="49" charset="0"/>
                        </a:rPr>
                        <a:t>1</a:t>
                      </a:r>
                    </a:p>
                  </a:txBody>
                  <a:tcPr/>
                </a:tc>
                <a:extLst>
                  <a:ext uri="{0D108BD9-81ED-4DB2-BD59-A6C34878D82A}">
                    <a16:rowId xmlns:a16="http://schemas.microsoft.com/office/drawing/2014/main" val="2446355172"/>
                  </a:ext>
                </a:extLst>
              </a:tr>
              <a:tr h="469222">
                <a:tc>
                  <a:txBody>
                    <a:bodyPr/>
                    <a:lstStyle/>
                    <a:p>
                      <a:r>
                        <a:rPr lang="en-US" sz="2800" b="1" dirty="0">
                          <a:latin typeface="Courier New" panose="02070309020205020404" pitchFamily="49" charset="0"/>
                          <a:cs typeface="Courier New" panose="02070309020205020404" pitchFamily="49" charset="0"/>
                        </a:rPr>
                        <a:t>short</a:t>
                      </a:r>
                    </a:p>
                  </a:txBody>
                  <a:tcPr/>
                </a:tc>
                <a:tc>
                  <a:txBody>
                    <a:bodyPr/>
                    <a:lstStyle/>
                    <a:p>
                      <a:r>
                        <a:rPr lang="en-US" sz="2800" b="1" dirty="0">
                          <a:latin typeface="Courier New" panose="02070309020205020404" pitchFamily="49" charset="0"/>
                          <a:cs typeface="Courier New" panose="02070309020205020404" pitchFamily="49" charset="0"/>
                        </a:rPr>
                        <a:t>2</a:t>
                      </a:r>
                    </a:p>
                  </a:txBody>
                  <a:tcPr/>
                </a:tc>
                <a:extLst>
                  <a:ext uri="{0D108BD9-81ED-4DB2-BD59-A6C34878D82A}">
                    <a16:rowId xmlns:a16="http://schemas.microsoft.com/office/drawing/2014/main" val="671700200"/>
                  </a:ext>
                </a:extLst>
              </a:tr>
              <a:tr h="469222">
                <a:tc>
                  <a:txBody>
                    <a:bodyPr/>
                    <a:lstStyle/>
                    <a:p>
                      <a:r>
                        <a:rPr lang="en-US" sz="2800" b="1" dirty="0">
                          <a:latin typeface="Courier New" panose="02070309020205020404" pitchFamily="49" charset="0"/>
                          <a:cs typeface="Courier New" panose="02070309020205020404" pitchFamily="49" charset="0"/>
                        </a:rPr>
                        <a:t>long</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2386129625"/>
                  </a:ext>
                </a:extLst>
              </a:tr>
            </a:tbl>
          </a:graphicData>
        </a:graphic>
      </p:graphicFrame>
    </p:spTree>
    <p:extLst>
      <p:ext uri="{BB962C8B-B14F-4D97-AF65-F5344CB8AC3E}">
        <p14:creationId xmlns:p14="http://schemas.microsoft.com/office/powerpoint/2010/main" val="295251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21E3-05B3-894C-B27A-CF30687B7C66}"/>
              </a:ext>
            </a:extLst>
          </p:cNvPr>
          <p:cNvSpPr>
            <a:spLocks noGrp="1"/>
          </p:cNvSpPr>
          <p:nvPr>
            <p:ph type="title"/>
          </p:nvPr>
        </p:nvSpPr>
        <p:spPr/>
        <p:txBody>
          <a:bodyPr/>
          <a:lstStyle/>
          <a:p>
            <a:r>
              <a:rPr lang="en-US" dirty="0"/>
              <a:t>The </a:t>
            </a:r>
            <a:r>
              <a:rPr lang="en-US" dirty="0" err="1">
                <a:latin typeface="Consolas" panose="020B0609020204030204" pitchFamily="49" charset="0"/>
                <a:cs typeface="Consolas" panose="020B0609020204030204" pitchFamily="49" charset="0"/>
              </a:rPr>
              <a:t>sizeof</a:t>
            </a:r>
            <a:r>
              <a:rPr lang="en-US" dirty="0"/>
              <a:t> Operator</a:t>
            </a:r>
          </a:p>
        </p:txBody>
      </p:sp>
      <p:sp>
        <p:nvSpPr>
          <p:cNvPr id="3" name="Content Placeholder 2">
            <a:extLst>
              <a:ext uri="{FF2B5EF4-FFF2-40B4-BE49-F238E27FC236}">
                <a16:creationId xmlns:a16="http://schemas.microsoft.com/office/drawing/2014/main" id="{C82C9BC4-7B80-544C-88D3-F8ABDE57B214}"/>
              </a:ext>
            </a:extLst>
          </p:cNvPr>
          <p:cNvSpPr>
            <a:spLocks noGrp="1"/>
          </p:cNvSpPr>
          <p:nvPr>
            <p:ph idx="1"/>
          </p:nvPr>
        </p:nvSpPr>
        <p:spPr/>
        <p:txBody>
          <a:bodyPr/>
          <a:lstStyle/>
          <a:p>
            <a:pPr marL="0" indent="0">
              <a:buNone/>
            </a:pPr>
            <a:r>
              <a:rPr lang="en-US" altLang="en-US" sz="3200" dirty="0">
                <a:latin typeface="Consolas" panose="020B0609020204030204" pitchFamily="49" charset="0"/>
              </a:rPr>
              <a:t>long </a:t>
            </a:r>
            <a:r>
              <a:rPr lang="en-US" altLang="en-US" sz="3200" dirty="0" err="1">
                <a:latin typeface="Consolas" panose="020B0609020204030204" pitchFamily="49" charset="0"/>
              </a:rPr>
              <a:t>sizeof</a:t>
            </a:r>
            <a:r>
              <a:rPr lang="en-US" altLang="en-US" sz="3200" dirty="0">
                <a:latin typeface="Consolas" panose="020B0609020204030204" pitchFamily="49" charset="0"/>
              </a:rPr>
              <a:t>(</a:t>
            </a:r>
            <a:r>
              <a:rPr lang="en-US" altLang="en-US" sz="3200" b="1" i="1" dirty="0">
                <a:latin typeface="Consolas" panose="020B0609020204030204" pitchFamily="49" charset="0"/>
              </a:rPr>
              <a:t>type</a:t>
            </a:r>
            <a:r>
              <a:rPr lang="en-US" altLang="en-US" sz="3200" i="1" dirty="0">
                <a:latin typeface="Consolas" panose="020B0609020204030204" pitchFamily="49" charset="0"/>
              </a:rPr>
              <a:t>);</a:t>
            </a:r>
            <a:endParaRPr lang="en-US" altLang="en-US" sz="4000" dirty="0">
              <a:latin typeface="Consolas" panose="020B0609020204030204" pitchFamily="49" charset="0"/>
            </a:endParaRPr>
          </a:p>
          <a:p>
            <a:pPr lvl="2">
              <a:buFontTx/>
              <a:buNone/>
            </a:pPr>
            <a:endParaRPr lang="en-US" altLang="en-US" sz="3200" dirty="0">
              <a:latin typeface="Consolas" panose="020B0609020204030204" pitchFamily="49" charset="0"/>
            </a:endParaRPr>
          </a:p>
          <a:p>
            <a:pPr>
              <a:lnSpc>
                <a:spcPct val="80000"/>
              </a:lnSpc>
              <a:buNone/>
              <a:defRPr/>
            </a:pPr>
            <a:r>
              <a:rPr lang="en-US" sz="3200" dirty="0">
                <a:latin typeface="Consolas" charset="0"/>
              </a:rPr>
              <a:t>		</a:t>
            </a:r>
            <a:r>
              <a:rPr lang="en-US" sz="3200" dirty="0">
                <a:solidFill>
                  <a:srgbClr val="008000"/>
                </a:solidFill>
                <a:latin typeface="Consolas" charset="0"/>
              </a:rPr>
              <a:t>// Example</a:t>
            </a:r>
            <a:endParaRPr lang="en-US" sz="3200" dirty="0">
              <a:solidFill>
                <a:srgbClr val="00B050"/>
              </a:solidFill>
              <a:latin typeface="Consolas" charset="0"/>
            </a:endParaRP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int_size_bytes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(int);	</a:t>
            </a:r>
            <a:r>
              <a:rPr lang="en-US" altLang="en-US" sz="3200" dirty="0">
                <a:solidFill>
                  <a:srgbClr val="00B050"/>
                </a:solidFill>
                <a:latin typeface="Consolas" panose="020B0609020204030204" pitchFamily="49" charset="0"/>
              </a:rPr>
              <a:t>// 4</a:t>
            </a: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short_size_bytes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(short); </a:t>
            </a:r>
            <a:r>
              <a:rPr lang="en-US" altLang="en-US" sz="3200" dirty="0">
                <a:solidFill>
                  <a:srgbClr val="00B050"/>
                </a:solidFill>
                <a:latin typeface="Consolas" panose="020B0609020204030204" pitchFamily="49" charset="0"/>
              </a:rPr>
              <a:t>// 2</a:t>
            </a: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char_size_bytes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(char);   </a:t>
            </a:r>
            <a:r>
              <a:rPr lang="en-US" altLang="en-US" sz="3200" dirty="0">
                <a:solidFill>
                  <a:srgbClr val="00B050"/>
                </a:solidFill>
                <a:latin typeface="Consolas" panose="020B0609020204030204" pitchFamily="49" charset="0"/>
              </a:rPr>
              <a:t>// 1</a:t>
            </a:r>
            <a:endParaRPr lang="en-US" altLang="en-US" sz="3200" dirty="0">
              <a:solidFill>
                <a:srgbClr val="00B050"/>
              </a:solidFill>
            </a:endParaRPr>
          </a:p>
          <a:p>
            <a:pPr marL="0" indent="0">
              <a:buNone/>
            </a:pPr>
            <a:endParaRPr lang="en-US" altLang="en-US" dirty="0">
              <a:latin typeface="Consolas" panose="020B0609020204030204" pitchFamily="49" charset="0"/>
            </a:endParaRPr>
          </a:p>
          <a:p>
            <a:pPr marL="0" indent="0">
              <a:buNone/>
            </a:pPr>
            <a:r>
              <a:rPr lang="en-US" altLang="en-US" dirty="0" err="1">
                <a:latin typeface="Consolas" panose="020B0609020204030204" pitchFamily="49" charset="0"/>
              </a:rPr>
              <a:t>sizeof</a:t>
            </a:r>
            <a:r>
              <a:rPr lang="en-US" altLang="en-US" dirty="0"/>
              <a:t> takes a variable type (or a variable itself) as a parameter and returns the size of that type, in bytes.</a:t>
            </a:r>
          </a:p>
        </p:txBody>
      </p:sp>
    </p:spTree>
    <p:extLst>
      <p:ext uri="{BB962C8B-B14F-4D97-AF65-F5344CB8AC3E}">
        <p14:creationId xmlns:p14="http://schemas.microsoft.com/office/powerpoint/2010/main" val="224905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0531-52A5-7B4F-B358-CDD9F2A622CB}"/>
              </a:ext>
            </a:extLst>
          </p:cNvPr>
          <p:cNvSpPr>
            <a:spLocks noGrp="1"/>
          </p:cNvSpPr>
          <p:nvPr>
            <p:ph type="title"/>
          </p:nvPr>
        </p:nvSpPr>
        <p:spPr/>
        <p:txBody>
          <a:bodyPr/>
          <a:lstStyle/>
          <a:p>
            <a:r>
              <a:rPr lang="en-US" dirty="0"/>
              <a:t>Number Representations</a:t>
            </a:r>
          </a:p>
        </p:txBody>
      </p:sp>
      <p:sp>
        <p:nvSpPr>
          <p:cNvPr id="3" name="Content Placeholder 2">
            <a:extLst>
              <a:ext uri="{FF2B5EF4-FFF2-40B4-BE49-F238E27FC236}">
                <a16:creationId xmlns:a16="http://schemas.microsoft.com/office/drawing/2014/main" id="{8D628BCC-717A-F546-8B45-6185C3C761DB}"/>
              </a:ext>
            </a:extLst>
          </p:cNvPr>
          <p:cNvSpPr>
            <a:spLocks noGrp="1"/>
          </p:cNvSpPr>
          <p:nvPr>
            <p:ph idx="1"/>
          </p:nvPr>
        </p:nvSpPr>
        <p:spPr/>
        <p:txBody>
          <a:bodyPr/>
          <a:lstStyle/>
          <a:p>
            <a:r>
              <a:rPr lang="en-US" b="1" dirty="0">
                <a:solidFill>
                  <a:srgbClr val="C00000"/>
                </a:solidFill>
              </a:rPr>
              <a:t>Unsigned Integers</a:t>
            </a:r>
            <a:r>
              <a:rPr lang="en-US" dirty="0">
                <a:solidFill>
                  <a:srgbClr val="C00000"/>
                </a:solidFill>
              </a:rPr>
              <a:t>: positive and 0 integers. (e.g. 0, 1, 2, … 99999…</a:t>
            </a:r>
            <a:endParaRPr lang="en-US" i="1" dirty="0">
              <a:solidFill>
                <a:srgbClr val="C00000"/>
              </a:solidFill>
            </a:endParaRPr>
          </a:p>
          <a:p>
            <a:r>
              <a:rPr lang="en-US" b="1" dirty="0">
                <a:solidFill>
                  <a:srgbClr val="C00000"/>
                </a:solidFill>
              </a:rPr>
              <a:t>Signed Integers:</a:t>
            </a:r>
            <a:r>
              <a:rPr lang="en-US" dirty="0">
                <a:solidFill>
                  <a:srgbClr val="C00000"/>
                </a:solidFill>
              </a:rPr>
              <a:t> negative, positive and 0 integers. (e.g. …-2, -1, 0, 1,… 9999…)</a:t>
            </a:r>
          </a:p>
          <a:p>
            <a:endParaRPr lang="en-US" b="1" dirty="0"/>
          </a:p>
          <a:p>
            <a:r>
              <a:rPr lang="en-US" b="1" dirty="0"/>
              <a:t>Floating Point Numbers:</a:t>
            </a:r>
            <a:r>
              <a:rPr lang="en-US" dirty="0"/>
              <a:t> real numbers. (</a:t>
            </a:r>
            <a:r>
              <a:rPr lang="en-US" dirty="0" err="1"/>
              <a:t>e,g</a:t>
            </a:r>
            <a:r>
              <a:rPr lang="en-US" dirty="0"/>
              <a:t>. 0.1, -12.2, 1.5x10</a:t>
            </a:r>
            <a:r>
              <a:rPr lang="en-US" baseline="30000" dirty="0"/>
              <a:t>12</a:t>
            </a:r>
            <a:r>
              <a:rPr lang="en-US" dirty="0"/>
              <a:t>)</a:t>
            </a:r>
            <a:endParaRPr lang="en-US" b="1" dirty="0"/>
          </a:p>
        </p:txBody>
      </p:sp>
      <p:sp>
        <p:nvSpPr>
          <p:cNvPr id="4" name="TextBox 3">
            <a:extLst>
              <a:ext uri="{FF2B5EF4-FFF2-40B4-BE49-F238E27FC236}">
                <a16:creationId xmlns:a16="http://schemas.microsoft.com/office/drawing/2014/main" id="{A35598CF-F30B-B34F-9F48-14D6E3060DD0}"/>
              </a:ext>
            </a:extLst>
          </p:cNvPr>
          <p:cNvSpPr txBox="1"/>
          <p:nvPr/>
        </p:nvSpPr>
        <p:spPr>
          <a:xfrm>
            <a:off x="3534580" y="3272135"/>
            <a:ext cx="7133684" cy="461665"/>
          </a:xfrm>
          <a:prstGeom prst="rect">
            <a:avLst/>
          </a:prstGeom>
          <a:noFill/>
        </p:spPr>
        <p:txBody>
          <a:bodyPr wrap="none" rtlCol="0">
            <a:spAutoFit/>
          </a:bodyPr>
          <a:lstStyle/>
          <a:p>
            <a:pPr algn="ctr"/>
            <a:r>
              <a:rPr lang="en-US" sz="2400" b="1" dirty="0">
                <a:solidFill>
                  <a:schemeClr val="accent1"/>
                </a:solidFill>
              </a:rPr>
              <a:t>Look up IEEE floating point if you’re interested!</a:t>
            </a:r>
          </a:p>
        </p:txBody>
      </p:sp>
      <p:cxnSp>
        <p:nvCxnSpPr>
          <p:cNvPr id="6" name="Elbow Connector 5">
            <a:extLst>
              <a:ext uri="{FF2B5EF4-FFF2-40B4-BE49-F238E27FC236}">
                <a16:creationId xmlns:a16="http://schemas.microsoft.com/office/drawing/2014/main" id="{D53F5A51-5840-3742-BEFD-15916EF52A95}"/>
              </a:ext>
            </a:extLst>
          </p:cNvPr>
          <p:cNvCxnSpPr>
            <a:cxnSpLocks/>
            <a:endCxn id="4" idx="1"/>
          </p:cNvCxnSpPr>
          <p:nvPr/>
        </p:nvCxnSpPr>
        <p:spPr>
          <a:xfrm>
            <a:off x="2057400" y="3272135"/>
            <a:ext cx="1477180" cy="230833"/>
          </a:xfrm>
          <a:prstGeom prst="bentConnector3">
            <a:avLst>
              <a:gd name="adj1" fmla="val 1854"/>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435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b="1" dirty="0"/>
              <a:t>Bits and Bytes</a:t>
            </a:r>
          </a:p>
          <a:p>
            <a:pPr>
              <a:tabLst>
                <a:tab pos="11588750" algn="r"/>
              </a:tabLst>
            </a:pPr>
            <a:r>
              <a:rPr lang="en-US" dirty="0">
                <a:solidFill>
                  <a:schemeClr val="bg1">
                    <a:lumMod val="75000"/>
                  </a:schemeClr>
                </a:solidFill>
              </a:rPr>
              <a:t>Hexadecimal	</a:t>
            </a:r>
          </a:p>
          <a:p>
            <a:pPr>
              <a:tabLst>
                <a:tab pos="11588750" algn="r"/>
              </a:tabLst>
            </a:pPr>
            <a:r>
              <a:rPr lang="en-US" dirty="0">
                <a:solidFill>
                  <a:schemeClr val="bg1">
                    <a:lumMod val="75000"/>
                  </a:schemeClr>
                </a:solidFill>
              </a:rPr>
              <a:t>Unsigned Integers</a:t>
            </a:r>
          </a:p>
          <a:p>
            <a:pPr>
              <a:tabLst>
                <a:tab pos="11588750" algn="r"/>
              </a:tabLst>
            </a:pPr>
            <a:r>
              <a:rPr lang="en-US" dirty="0">
                <a:solidFill>
                  <a:schemeClr val="bg1">
                    <a:lumMod val="75000"/>
                  </a:schemeClr>
                </a:solidFill>
              </a:rPr>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312058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1DC0-6694-3045-9EF1-ED307367555D}"/>
              </a:ext>
            </a:extLst>
          </p:cNvPr>
          <p:cNvSpPr>
            <a:spLocks noGrp="1"/>
          </p:cNvSpPr>
          <p:nvPr>
            <p:ph type="title"/>
          </p:nvPr>
        </p:nvSpPr>
        <p:spPr/>
        <p:txBody>
          <a:bodyPr/>
          <a:lstStyle/>
          <a:p>
            <a:r>
              <a:rPr lang="en-US" dirty="0"/>
              <a:t>One Bit At a Time</a:t>
            </a:r>
          </a:p>
        </p:txBody>
      </p:sp>
      <p:sp>
        <p:nvSpPr>
          <p:cNvPr id="3" name="Content Placeholder 2">
            <a:extLst>
              <a:ext uri="{FF2B5EF4-FFF2-40B4-BE49-F238E27FC236}">
                <a16:creationId xmlns:a16="http://schemas.microsoft.com/office/drawing/2014/main" id="{1C5CA9BF-F6C6-2746-94C9-6E81248270C2}"/>
              </a:ext>
            </a:extLst>
          </p:cNvPr>
          <p:cNvSpPr>
            <a:spLocks noGrp="1"/>
          </p:cNvSpPr>
          <p:nvPr>
            <p:ph idx="1"/>
          </p:nvPr>
        </p:nvSpPr>
        <p:spPr/>
        <p:txBody>
          <a:bodyPr/>
          <a:lstStyle/>
          <a:p>
            <a:r>
              <a:rPr lang="en-US" dirty="0"/>
              <a:t>A bit is 0 or 1</a:t>
            </a:r>
          </a:p>
          <a:p>
            <a:r>
              <a:rPr lang="en-US" dirty="0"/>
              <a:t>Computers are built around the idea of two states: “on” and “off”.  Bits represent this idea in software! (transistors represent this in hardware).</a:t>
            </a:r>
          </a:p>
          <a:p>
            <a:r>
              <a:rPr lang="en-US" dirty="0"/>
              <a:t>We can combine bits, like with base-10 numbers, to represent more data.  </a:t>
            </a:r>
            <a:r>
              <a:rPr lang="en-US" b="1" dirty="0"/>
              <a:t>8 bits = 1 byte</a:t>
            </a:r>
            <a:r>
              <a:rPr lang="en-US" dirty="0"/>
              <a:t>.</a:t>
            </a:r>
          </a:p>
          <a:p>
            <a:r>
              <a:rPr lang="en-US" dirty="0"/>
              <a:t>Computer memory is just a large array of bytes!  It is </a:t>
            </a:r>
            <a:r>
              <a:rPr lang="en-US" i="1" dirty="0"/>
              <a:t>byte-addressable</a:t>
            </a:r>
            <a:r>
              <a:rPr lang="en-US" dirty="0"/>
              <a:t>; you can’t address (store location of) a bit; only a byte.</a:t>
            </a:r>
          </a:p>
          <a:p>
            <a:r>
              <a:rPr lang="en-US" dirty="0"/>
              <a:t>Computers fundamentally operate on bits; but we creatively represent different data as bits!</a:t>
            </a:r>
          </a:p>
          <a:p>
            <a:pPr lvl="1"/>
            <a:r>
              <a:rPr lang="en-US" dirty="0"/>
              <a:t>Images</a:t>
            </a:r>
          </a:p>
          <a:p>
            <a:pPr lvl="1"/>
            <a:r>
              <a:rPr lang="en-US" dirty="0"/>
              <a:t>Video</a:t>
            </a:r>
          </a:p>
          <a:p>
            <a:pPr lvl="1"/>
            <a:r>
              <a:rPr lang="en-US" dirty="0"/>
              <a:t>Text</a:t>
            </a:r>
          </a:p>
          <a:p>
            <a:pPr lvl="1"/>
            <a:r>
              <a:rPr lang="en-US" dirty="0"/>
              <a:t>And more…</a:t>
            </a:r>
          </a:p>
        </p:txBody>
      </p:sp>
    </p:spTree>
    <p:extLst>
      <p:ext uri="{BB962C8B-B14F-4D97-AF65-F5344CB8AC3E}">
        <p14:creationId xmlns:p14="http://schemas.microsoft.com/office/powerpoint/2010/main" val="85683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5" name="TextBox 4">
            <a:extLst>
              <a:ext uri="{FF2B5EF4-FFF2-40B4-BE49-F238E27FC236}">
                <a16:creationId xmlns:a16="http://schemas.microsoft.com/office/drawing/2014/main" id="{DBB95A86-0EB9-E342-8CA6-1E280E063DB5}"/>
              </a:ext>
            </a:extLst>
          </p:cNvPr>
          <p:cNvSpPr txBox="1"/>
          <p:nvPr/>
        </p:nvSpPr>
        <p:spPr>
          <a:xfrm>
            <a:off x="4437532" y="4235172"/>
            <a:ext cx="3316935" cy="461665"/>
          </a:xfrm>
          <a:prstGeom prst="rect">
            <a:avLst/>
          </a:prstGeom>
          <a:noFill/>
        </p:spPr>
        <p:txBody>
          <a:bodyPr wrap="none" rtlCol="0">
            <a:spAutoFit/>
          </a:bodyPr>
          <a:lstStyle/>
          <a:p>
            <a:r>
              <a:rPr lang="en-US" sz="2400" dirty="0"/>
              <a:t>Digits 0-9 (</a:t>
            </a:r>
            <a:r>
              <a:rPr lang="en-US" sz="2400" i="1" dirty="0"/>
              <a:t>0</a:t>
            </a:r>
            <a:r>
              <a:rPr lang="en-US" sz="2400" dirty="0"/>
              <a:t> to </a:t>
            </a:r>
            <a:r>
              <a:rPr lang="en-US" sz="2400" i="1" dirty="0"/>
              <a:t>base-1</a:t>
            </a:r>
            <a:r>
              <a:rPr lang="en-US" sz="2400" dirty="0"/>
              <a:t>)</a:t>
            </a:r>
          </a:p>
        </p:txBody>
      </p:sp>
    </p:spTree>
    <p:extLst>
      <p:ext uri="{BB962C8B-B14F-4D97-AF65-F5344CB8AC3E}">
        <p14:creationId xmlns:p14="http://schemas.microsoft.com/office/powerpoint/2010/main" val="2369926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24180" y="4361217"/>
            <a:ext cx="962043" cy="492443"/>
          </a:xfrm>
          <a:prstGeom prst="rect">
            <a:avLst/>
          </a:prstGeom>
          <a:noFill/>
        </p:spPr>
        <p:txBody>
          <a:bodyPr wrap="square" rtlCol="0">
            <a:spAutoFit/>
          </a:bodyPr>
          <a:lstStyle/>
          <a:p>
            <a:pPr algn="ctr"/>
            <a:r>
              <a:rPr lang="en-US" sz="2600" dirty="0">
                <a:solidFill>
                  <a:srgbClr val="C00000"/>
                </a:solidFill>
              </a:rPr>
              <a:t>ones</a:t>
            </a:r>
          </a:p>
        </p:txBody>
      </p:sp>
      <p:sp>
        <p:nvSpPr>
          <p:cNvPr id="8" name="TextBox 7">
            <a:extLst>
              <a:ext uri="{FF2B5EF4-FFF2-40B4-BE49-F238E27FC236}">
                <a16:creationId xmlns:a16="http://schemas.microsoft.com/office/drawing/2014/main" id="{538903A5-8148-4B46-893A-7FE3B890F64B}"/>
              </a:ext>
            </a:extLst>
          </p:cNvPr>
          <p:cNvSpPr txBox="1"/>
          <p:nvPr/>
        </p:nvSpPr>
        <p:spPr>
          <a:xfrm>
            <a:off x="6150617" y="4361217"/>
            <a:ext cx="816250" cy="492443"/>
          </a:xfrm>
          <a:prstGeom prst="rect">
            <a:avLst/>
          </a:prstGeom>
          <a:noFill/>
        </p:spPr>
        <p:txBody>
          <a:bodyPr wrap="none" rtlCol="0">
            <a:spAutoFit/>
          </a:bodyPr>
          <a:lstStyle/>
          <a:p>
            <a:r>
              <a:rPr lang="en-US" sz="2600" dirty="0">
                <a:solidFill>
                  <a:srgbClr val="C00000"/>
                </a:solidFill>
              </a:rPr>
              <a:t>tens</a:t>
            </a:r>
          </a:p>
        </p:txBody>
      </p:sp>
      <p:sp>
        <p:nvSpPr>
          <p:cNvPr id="9" name="TextBox 8">
            <a:extLst>
              <a:ext uri="{FF2B5EF4-FFF2-40B4-BE49-F238E27FC236}">
                <a16:creationId xmlns:a16="http://schemas.microsoft.com/office/drawing/2014/main" id="{627725A4-EA02-7E46-95CA-5FFD05AB51D9}"/>
              </a:ext>
            </a:extLst>
          </p:cNvPr>
          <p:cNvSpPr txBox="1"/>
          <p:nvPr/>
        </p:nvSpPr>
        <p:spPr>
          <a:xfrm rot="19800000">
            <a:off x="4238182" y="4665025"/>
            <a:ext cx="1577676" cy="492443"/>
          </a:xfrm>
          <a:prstGeom prst="rect">
            <a:avLst/>
          </a:prstGeom>
          <a:noFill/>
        </p:spPr>
        <p:txBody>
          <a:bodyPr wrap="none" rtlCol="0">
            <a:spAutoFit/>
          </a:bodyPr>
          <a:lstStyle/>
          <a:p>
            <a:r>
              <a:rPr lang="en-US" sz="2600" dirty="0">
                <a:solidFill>
                  <a:srgbClr val="C00000"/>
                </a:solidFill>
              </a:rPr>
              <a:t>hundreds</a:t>
            </a:r>
          </a:p>
        </p:txBody>
      </p:sp>
      <p:sp>
        <p:nvSpPr>
          <p:cNvPr id="10" name="TextBox 9">
            <a:extLst>
              <a:ext uri="{FF2B5EF4-FFF2-40B4-BE49-F238E27FC236}">
                <a16:creationId xmlns:a16="http://schemas.microsoft.com/office/drawing/2014/main" id="{C2E03A28-79ED-7B46-9D02-788976019E61}"/>
              </a:ext>
            </a:extLst>
          </p:cNvPr>
          <p:cNvSpPr txBox="1"/>
          <p:nvPr/>
        </p:nvSpPr>
        <p:spPr>
          <a:xfrm rot="19800000">
            <a:off x="3152629" y="4627754"/>
            <a:ext cx="1726756" cy="492443"/>
          </a:xfrm>
          <a:prstGeom prst="rect">
            <a:avLst/>
          </a:prstGeom>
          <a:noFill/>
        </p:spPr>
        <p:txBody>
          <a:bodyPr wrap="none" rtlCol="0">
            <a:spAutoFit/>
          </a:bodyPr>
          <a:lstStyle/>
          <a:p>
            <a:r>
              <a:rPr lang="en-US" sz="2600" dirty="0">
                <a:solidFill>
                  <a:srgbClr val="C00000"/>
                </a:solidFill>
              </a:rPr>
              <a:t>thousands</a:t>
            </a:r>
          </a:p>
        </p:txBody>
      </p:sp>
      <p:cxnSp>
        <p:nvCxnSpPr>
          <p:cNvPr id="12" name="Straight Arrow Connector 11">
            <a:extLst>
              <a:ext uri="{FF2B5EF4-FFF2-40B4-BE49-F238E27FC236}">
                <a16:creationId xmlns:a16="http://schemas.microsoft.com/office/drawing/2014/main" id="{2A783F50-4836-A441-B973-47D2C4868C78}"/>
              </a:ext>
            </a:extLst>
          </p:cNvPr>
          <p:cNvCxnSpPr>
            <a:cxnSpLocks/>
          </p:cNvCxnSpPr>
          <p:nvPr/>
        </p:nvCxnSpPr>
        <p:spPr>
          <a:xfrm flipV="1">
            <a:off x="750520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0668B9C-330F-E847-A882-8A84B51E5C07}"/>
              </a:ext>
            </a:extLst>
          </p:cNvPr>
          <p:cNvCxnSpPr>
            <a:cxnSpLocks/>
          </p:cNvCxnSpPr>
          <p:nvPr/>
        </p:nvCxnSpPr>
        <p:spPr>
          <a:xfrm flipV="1">
            <a:off x="655874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6FF3772-D137-434B-890A-C07874D88926}"/>
              </a:ext>
            </a:extLst>
          </p:cNvPr>
          <p:cNvCxnSpPr>
            <a:cxnSpLocks/>
          </p:cNvCxnSpPr>
          <p:nvPr/>
        </p:nvCxnSpPr>
        <p:spPr>
          <a:xfrm flipV="1">
            <a:off x="5666928"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49EF61-C781-A041-8E3C-ABF063EB12B4}"/>
              </a:ext>
            </a:extLst>
          </p:cNvPr>
          <p:cNvCxnSpPr>
            <a:cxnSpLocks/>
          </p:cNvCxnSpPr>
          <p:nvPr/>
        </p:nvCxnSpPr>
        <p:spPr>
          <a:xfrm flipV="1">
            <a:off x="4724400" y="4000394"/>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A3F3010-021D-B547-B0EC-67E1647C75E7}"/>
              </a:ext>
            </a:extLst>
          </p:cNvPr>
          <p:cNvSpPr txBox="1"/>
          <p:nvPr/>
        </p:nvSpPr>
        <p:spPr>
          <a:xfrm>
            <a:off x="3906137" y="5899540"/>
            <a:ext cx="4379725" cy="461665"/>
          </a:xfrm>
          <a:prstGeom prst="rect">
            <a:avLst/>
          </a:prstGeom>
          <a:noFill/>
        </p:spPr>
        <p:txBody>
          <a:bodyPr wrap="none" rtlCol="0">
            <a:spAutoFit/>
          </a:bodyPr>
          <a:lstStyle/>
          <a:p>
            <a:pPr algn="ctr"/>
            <a:r>
              <a:rPr lang="en-US" sz="2400" dirty="0">
                <a:solidFill>
                  <a:schemeClr val="accent1"/>
                </a:solidFill>
              </a:rPr>
              <a:t>= </a:t>
            </a:r>
            <a:r>
              <a:rPr lang="en-US" sz="2400" b="1" dirty="0">
                <a:solidFill>
                  <a:schemeClr val="accent1"/>
                </a:solidFill>
              </a:rPr>
              <a:t>5</a:t>
            </a:r>
            <a:r>
              <a:rPr lang="en-US" sz="2400" dirty="0">
                <a:solidFill>
                  <a:schemeClr val="accent1"/>
                </a:solidFill>
              </a:rPr>
              <a:t>*1000 + </a:t>
            </a:r>
            <a:r>
              <a:rPr lang="en-US" sz="2400" b="1" dirty="0">
                <a:solidFill>
                  <a:schemeClr val="accent1"/>
                </a:solidFill>
              </a:rPr>
              <a:t>9</a:t>
            </a:r>
            <a:r>
              <a:rPr lang="en-US" sz="2400" dirty="0">
                <a:solidFill>
                  <a:schemeClr val="accent1"/>
                </a:solidFill>
              </a:rPr>
              <a:t>*100 + </a:t>
            </a:r>
            <a:r>
              <a:rPr lang="en-US" sz="2400" b="1" dirty="0">
                <a:solidFill>
                  <a:schemeClr val="accent1"/>
                </a:solidFill>
              </a:rPr>
              <a:t>3</a:t>
            </a:r>
            <a:r>
              <a:rPr lang="en-US" sz="2400" dirty="0">
                <a:solidFill>
                  <a:schemeClr val="accent1"/>
                </a:solidFill>
              </a:rPr>
              <a:t>*10 + </a:t>
            </a:r>
            <a:r>
              <a:rPr lang="en-US" sz="2400" b="1" dirty="0">
                <a:solidFill>
                  <a:schemeClr val="accent1"/>
                </a:solidFill>
              </a:rPr>
              <a:t>4</a:t>
            </a:r>
            <a:r>
              <a:rPr lang="en-US" sz="2400" dirty="0">
                <a:solidFill>
                  <a:schemeClr val="accent1"/>
                </a:solidFill>
              </a:rPr>
              <a:t>*1</a:t>
            </a:r>
          </a:p>
        </p:txBody>
      </p:sp>
    </p:spTree>
    <p:extLst>
      <p:ext uri="{BB962C8B-B14F-4D97-AF65-F5344CB8AC3E}">
        <p14:creationId xmlns:p14="http://schemas.microsoft.com/office/powerpoint/2010/main" val="34173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24180" y="4361217"/>
            <a:ext cx="962043" cy="492443"/>
          </a:xfrm>
          <a:prstGeom prst="rect">
            <a:avLst/>
          </a:prstGeom>
          <a:noFill/>
        </p:spPr>
        <p:txBody>
          <a:bodyPr wrap="square" rtlCol="0">
            <a:spAutoFit/>
          </a:bodyPr>
          <a:lstStyle/>
          <a:p>
            <a:pPr algn="ctr"/>
            <a:r>
              <a:rPr lang="en-US" sz="2600" dirty="0">
                <a:solidFill>
                  <a:srgbClr val="C00000"/>
                </a:solidFill>
              </a:rPr>
              <a:t>10</a:t>
            </a:r>
            <a:r>
              <a:rPr lang="en-US" sz="2600" baseline="30000" dirty="0">
                <a:solidFill>
                  <a:srgbClr val="C00000"/>
                </a:solidFill>
              </a:rPr>
              <a:t>0</a:t>
            </a:r>
            <a:endParaRPr lang="en-US" sz="2600" dirty="0">
              <a:solidFill>
                <a:srgbClr val="C00000"/>
              </a:solidFill>
            </a:endParaRPr>
          </a:p>
        </p:txBody>
      </p:sp>
      <p:sp>
        <p:nvSpPr>
          <p:cNvPr id="8" name="TextBox 7">
            <a:extLst>
              <a:ext uri="{FF2B5EF4-FFF2-40B4-BE49-F238E27FC236}">
                <a16:creationId xmlns:a16="http://schemas.microsoft.com/office/drawing/2014/main" id="{538903A5-8148-4B46-893A-7FE3B890F64B}"/>
              </a:ext>
            </a:extLst>
          </p:cNvPr>
          <p:cNvSpPr txBox="1"/>
          <p:nvPr/>
        </p:nvSpPr>
        <p:spPr>
          <a:xfrm>
            <a:off x="6286873"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1</a:t>
            </a:r>
            <a:endParaRPr lang="en-US" sz="2600" dirty="0">
              <a:solidFill>
                <a:srgbClr val="C00000"/>
              </a:solidFill>
            </a:endParaRPr>
          </a:p>
        </p:txBody>
      </p:sp>
      <p:sp>
        <p:nvSpPr>
          <p:cNvPr id="9" name="TextBox 8">
            <a:extLst>
              <a:ext uri="{FF2B5EF4-FFF2-40B4-BE49-F238E27FC236}">
                <a16:creationId xmlns:a16="http://schemas.microsoft.com/office/drawing/2014/main" id="{627725A4-EA02-7E46-95CA-5FFD05AB51D9}"/>
              </a:ext>
            </a:extLst>
          </p:cNvPr>
          <p:cNvSpPr txBox="1"/>
          <p:nvPr/>
        </p:nvSpPr>
        <p:spPr>
          <a:xfrm>
            <a:off x="5326931"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2</a:t>
            </a:r>
            <a:endParaRPr lang="en-US" sz="2600" dirty="0">
              <a:solidFill>
                <a:srgbClr val="C00000"/>
              </a:solidFill>
            </a:endParaRPr>
          </a:p>
        </p:txBody>
      </p:sp>
      <p:sp>
        <p:nvSpPr>
          <p:cNvPr id="10" name="TextBox 9">
            <a:extLst>
              <a:ext uri="{FF2B5EF4-FFF2-40B4-BE49-F238E27FC236}">
                <a16:creationId xmlns:a16="http://schemas.microsoft.com/office/drawing/2014/main" id="{C2E03A28-79ED-7B46-9D02-788976019E61}"/>
              </a:ext>
            </a:extLst>
          </p:cNvPr>
          <p:cNvSpPr txBox="1"/>
          <p:nvPr/>
        </p:nvSpPr>
        <p:spPr>
          <a:xfrm>
            <a:off x="4384403"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3</a:t>
            </a:r>
            <a:endParaRPr lang="en-US" sz="2600" dirty="0">
              <a:solidFill>
                <a:srgbClr val="C00000"/>
              </a:solidFill>
            </a:endParaRPr>
          </a:p>
        </p:txBody>
      </p:sp>
      <p:cxnSp>
        <p:nvCxnSpPr>
          <p:cNvPr id="12" name="Straight Arrow Connector 11">
            <a:extLst>
              <a:ext uri="{FF2B5EF4-FFF2-40B4-BE49-F238E27FC236}">
                <a16:creationId xmlns:a16="http://schemas.microsoft.com/office/drawing/2014/main" id="{2A783F50-4836-A441-B973-47D2C4868C78}"/>
              </a:ext>
            </a:extLst>
          </p:cNvPr>
          <p:cNvCxnSpPr>
            <a:cxnSpLocks/>
          </p:cNvCxnSpPr>
          <p:nvPr/>
        </p:nvCxnSpPr>
        <p:spPr>
          <a:xfrm flipV="1">
            <a:off x="750520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0668B9C-330F-E847-A882-8A84B51E5C07}"/>
              </a:ext>
            </a:extLst>
          </p:cNvPr>
          <p:cNvCxnSpPr>
            <a:cxnSpLocks/>
          </p:cNvCxnSpPr>
          <p:nvPr/>
        </p:nvCxnSpPr>
        <p:spPr>
          <a:xfrm flipV="1">
            <a:off x="655874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6FF3772-D137-434B-890A-C07874D88926}"/>
              </a:ext>
            </a:extLst>
          </p:cNvPr>
          <p:cNvCxnSpPr>
            <a:cxnSpLocks/>
          </p:cNvCxnSpPr>
          <p:nvPr/>
        </p:nvCxnSpPr>
        <p:spPr>
          <a:xfrm flipV="1">
            <a:off x="5666928"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49EF61-C781-A041-8E3C-ABF063EB12B4}"/>
              </a:ext>
            </a:extLst>
          </p:cNvPr>
          <p:cNvCxnSpPr>
            <a:cxnSpLocks/>
          </p:cNvCxnSpPr>
          <p:nvPr/>
        </p:nvCxnSpPr>
        <p:spPr>
          <a:xfrm flipV="1">
            <a:off x="4724400" y="4000394"/>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385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0</a:t>
            </a:r>
          </a:p>
        </p:txBody>
      </p:sp>
      <p:sp>
        <p:nvSpPr>
          <p:cNvPr id="8" name="TextBox 7">
            <a:extLst>
              <a:ext uri="{FF2B5EF4-FFF2-40B4-BE49-F238E27FC236}">
                <a16:creationId xmlns:a16="http://schemas.microsoft.com/office/drawing/2014/main" id="{538903A5-8148-4B46-893A-7FE3B890F64B}"/>
              </a:ext>
            </a:extLst>
          </p:cNvPr>
          <p:cNvSpPr txBox="1"/>
          <p:nvPr/>
        </p:nvSpPr>
        <p:spPr>
          <a:xfrm>
            <a:off x="6393532" y="4051972"/>
            <a:ext cx="370614" cy="492443"/>
          </a:xfrm>
          <a:prstGeom prst="rect">
            <a:avLst/>
          </a:prstGeom>
          <a:noFill/>
        </p:spPr>
        <p:txBody>
          <a:bodyPr wrap="none" rtlCol="0">
            <a:spAutoFit/>
          </a:bodyPr>
          <a:lstStyle/>
          <a:p>
            <a:r>
              <a:rPr lang="en-US" sz="2600" dirty="0">
                <a:solidFill>
                  <a:srgbClr val="C00000"/>
                </a:solidFill>
              </a:rPr>
              <a:t>1</a:t>
            </a:r>
          </a:p>
        </p:txBody>
      </p:sp>
      <p:sp>
        <p:nvSpPr>
          <p:cNvPr id="9" name="TextBox 8">
            <a:extLst>
              <a:ext uri="{FF2B5EF4-FFF2-40B4-BE49-F238E27FC236}">
                <a16:creationId xmlns:a16="http://schemas.microsoft.com/office/drawing/2014/main" id="{627725A4-EA02-7E46-95CA-5FFD05AB51D9}"/>
              </a:ext>
            </a:extLst>
          </p:cNvPr>
          <p:cNvSpPr txBox="1"/>
          <p:nvPr/>
        </p:nvSpPr>
        <p:spPr>
          <a:xfrm>
            <a:off x="5447405" y="4051971"/>
            <a:ext cx="370614" cy="492443"/>
          </a:xfrm>
          <a:prstGeom prst="rect">
            <a:avLst/>
          </a:prstGeom>
          <a:noFill/>
        </p:spPr>
        <p:txBody>
          <a:bodyPr wrap="none" rtlCol="0">
            <a:spAutoFit/>
          </a:bodyPr>
          <a:lstStyle/>
          <a:p>
            <a:r>
              <a:rPr lang="en-US" sz="2600" dirty="0">
                <a:solidFill>
                  <a:srgbClr val="C00000"/>
                </a:solidFill>
              </a:rPr>
              <a:t>2</a:t>
            </a:r>
          </a:p>
        </p:txBody>
      </p:sp>
      <p:sp>
        <p:nvSpPr>
          <p:cNvPr id="10" name="TextBox 9">
            <a:extLst>
              <a:ext uri="{FF2B5EF4-FFF2-40B4-BE49-F238E27FC236}">
                <a16:creationId xmlns:a16="http://schemas.microsoft.com/office/drawing/2014/main" id="{C2E03A28-79ED-7B46-9D02-788976019E61}"/>
              </a:ext>
            </a:extLst>
          </p:cNvPr>
          <p:cNvSpPr txBox="1"/>
          <p:nvPr/>
        </p:nvSpPr>
        <p:spPr>
          <a:xfrm>
            <a:off x="4564769" y="4051970"/>
            <a:ext cx="370614" cy="492443"/>
          </a:xfrm>
          <a:prstGeom prst="rect">
            <a:avLst/>
          </a:prstGeom>
          <a:noFill/>
        </p:spPr>
        <p:txBody>
          <a:bodyPr wrap="none" rtlCol="0">
            <a:spAutoFit/>
          </a:bodyPr>
          <a:lstStyle/>
          <a:p>
            <a:r>
              <a:rPr lang="en-US" sz="2600" dirty="0">
                <a:solidFill>
                  <a:srgbClr val="C00000"/>
                </a:solidFill>
              </a:rPr>
              <a:t>3</a:t>
            </a:r>
          </a:p>
        </p:txBody>
      </p:sp>
      <p:sp>
        <p:nvSpPr>
          <p:cNvPr id="14" name="TextBox 13">
            <a:extLst>
              <a:ext uri="{FF2B5EF4-FFF2-40B4-BE49-F238E27FC236}">
                <a16:creationId xmlns:a16="http://schemas.microsoft.com/office/drawing/2014/main" id="{F031E095-697B-BE48-B071-3AB0EBF76113}"/>
              </a:ext>
            </a:extLst>
          </p:cNvPr>
          <p:cNvSpPr txBox="1"/>
          <p:nvPr/>
        </p:nvSpPr>
        <p:spPr>
          <a:xfrm>
            <a:off x="3083267" y="4051969"/>
            <a:ext cx="797013"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X</a:t>
            </a:r>
            <a:r>
              <a:rPr lang="en-US" sz="2600" dirty="0">
                <a:solidFill>
                  <a:srgbClr val="C00000"/>
                </a:solidFill>
              </a:rPr>
              <a:t>:</a:t>
            </a:r>
          </a:p>
        </p:txBody>
      </p:sp>
    </p:spTree>
    <p:extLst>
      <p:ext uri="{BB962C8B-B14F-4D97-AF65-F5344CB8AC3E}">
        <p14:creationId xmlns:p14="http://schemas.microsoft.com/office/powerpoint/2010/main" val="4194172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0</a:t>
            </a:r>
          </a:p>
        </p:txBody>
      </p:sp>
      <p:sp>
        <p:nvSpPr>
          <p:cNvPr id="8" name="TextBox 7">
            <a:extLst>
              <a:ext uri="{FF2B5EF4-FFF2-40B4-BE49-F238E27FC236}">
                <a16:creationId xmlns:a16="http://schemas.microsoft.com/office/drawing/2014/main" id="{538903A5-8148-4B46-893A-7FE3B890F64B}"/>
              </a:ext>
            </a:extLst>
          </p:cNvPr>
          <p:cNvSpPr txBox="1"/>
          <p:nvPr/>
        </p:nvSpPr>
        <p:spPr>
          <a:xfrm>
            <a:off x="6393532" y="4051972"/>
            <a:ext cx="370614" cy="492443"/>
          </a:xfrm>
          <a:prstGeom prst="rect">
            <a:avLst/>
          </a:prstGeom>
          <a:noFill/>
        </p:spPr>
        <p:txBody>
          <a:bodyPr wrap="none" rtlCol="0">
            <a:spAutoFit/>
          </a:bodyPr>
          <a:lstStyle/>
          <a:p>
            <a:r>
              <a:rPr lang="en-US" sz="2600" dirty="0">
                <a:solidFill>
                  <a:srgbClr val="C00000"/>
                </a:solidFill>
              </a:rPr>
              <a:t>1</a:t>
            </a:r>
          </a:p>
        </p:txBody>
      </p:sp>
      <p:sp>
        <p:nvSpPr>
          <p:cNvPr id="9" name="TextBox 8">
            <a:extLst>
              <a:ext uri="{FF2B5EF4-FFF2-40B4-BE49-F238E27FC236}">
                <a16:creationId xmlns:a16="http://schemas.microsoft.com/office/drawing/2014/main" id="{627725A4-EA02-7E46-95CA-5FFD05AB51D9}"/>
              </a:ext>
            </a:extLst>
          </p:cNvPr>
          <p:cNvSpPr txBox="1"/>
          <p:nvPr/>
        </p:nvSpPr>
        <p:spPr>
          <a:xfrm>
            <a:off x="5447405" y="4051971"/>
            <a:ext cx="370614" cy="492443"/>
          </a:xfrm>
          <a:prstGeom prst="rect">
            <a:avLst/>
          </a:prstGeom>
          <a:noFill/>
        </p:spPr>
        <p:txBody>
          <a:bodyPr wrap="none" rtlCol="0">
            <a:spAutoFit/>
          </a:bodyPr>
          <a:lstStyle/>
          <a:p>
            <a:r>
              <a:rPr lang="en-US" sz="2600" dirty="0">
                <a:solidFill>
                  <a:srgbClr val="C00000"/>
                </a:solidFill>
              </a:rPr>
              <a:t>2</a:t>
            </a:r>
          </a:p>
        </p:txBody>
      </p:sp>
      <p:sp>
        <p:nvSpPr>
          <p:cNvPr id="10" name="TextBox 9">
            <a:extLst>
              <a:ext uri="{FF2B5EF4-FFF2-40B4-BE49-F238E27FC236}">
                <a16:creationId xmlns:a16="http://schemas.microsoft.com/office/drawing/2014/main" id="{C2E03A28-79ED-7B46-9D02-788976019E61}"/>
              </a:ext>
            </a:extLst>
          </p:cNvPr>
          <p:cNvSpPr txBox="1"/>
          <p:nvPr/>
        </p:nvSpPr>
        <p:spPr>
          <a:xfrm>
            <a:off x="4564769" y="4051970"/>
            <a:ext cx="370614" cy="492443"/>
          </a:xfrm>
          <a:prstGeom prst="rect">
            <a:avLst/>
          </a:prstGeom>
          <a:noFill/>
        </p:spPr>
        <p:txBody>
          <a:bodyPr wrap="none" rtlCol="0">
            <a:spAutoFit/>
          </a:bodyPr>
          <a:lstStyle/>
          <a:p>
            <a:r>
              <a:rPr lang="en-US" sz="2600" dirty="0">
                <a:solidFill>
                  <a:srgbClr val="C00000"/>
                </a:solidFill>
              </a:rPr>
              <a:t>3</a:t>
            </a:r>
          </a:p>
        </p:txBody>
      </p:sp>
      <p:sp>
        <p:nvSpPr>
          <p:cNvPr id="14" name="TextBox 13">
            <a:extLst>
              <a:ext uri="{FF2B5EF4-FFF2-40B4-BE49-F238E27FC236}">
                <a16:creationId xmlns:a16="http://schemas.microsoft.com/office/drawing/2014/main" id="{F031E095-697B-BE48-B071-3AB0EBF76113}"/>
              </a:ext>
            </a:extLst>
          </p:cNvPr>
          <p:cNvSpPr txBox="1"/>
          <p:nvPr/>
        </p:nvSpPr>
        <p:spPr>
          <a:xfrm>
            <a:off x="3269215" y="4051969"/>
            <a:ext cx="611065" cy="492443"/>
          </a:xfrm>
          <a:prstGeom prst="rect">
            <a:avLst/>
          </a:prstGeom>
          <a:noFill/>
        </p:spPr>
        <p:txBody>
          <a:bodyPr wrap="none" rtlCol="0">
            <a:spAutoFit/>
          </a:bodyPr>
          <a:lstStyle/>
          <a:p>
            <a:r>
              <a:rPr lang="en-US" sz="2600" b="1" dirty="0">
                <a:solidFill>
                  <a:srgbClr val="C00000"/>
                </a:solidFill>
              </a:rPr>
              <a:t>2</a:t>
            </a:r>
            <a:r>
              <a:rPr lang="en-US" sz="2600" baseline="30000" dirty="0">
                <a:solidFill>
                  <a:srgbClr val="C00000"/>
                </a:solidFill>
              </a:rPr>
              <a:t>X</a:t>
            </a:r>
            <a:r>
              <a:rPr lang="en-US" sz="2600" dirty="0">
                <a:solidFill>
                  <a:srgbClr val="C00000"/>
                </a:solidFill>
              </a:rPr>
              <a:t>:</a:t>
            </a:r>
          </a:p>
        </p:txBody>
      </p:sp>
      <p:sp>
        <p:nvSpPr>
          <p:cNvPr id="11" name="TextBox 10">
            <a:extLst>
              <a:ext uri="{FF2B5EF4-FFF2-40B4-BE49-F238E27FC236}">
                <a16:creationId xmlns:a16="http://schemas.microsoft.com/office/drawing/2014/main" id="{D402E604-0BDC-E14F-83E2-822EA6D3A640}"/>
              </a:ext>
            </a:extLst>
          </p:cNvPr>
          <p:cNvSpPr txBox="1"/>
          <p:nvPr/>
        </p:nvSpPr>
        <p:spPr>
          <a:xfrm>
            <a:off x="4437533" y="5038161"/>
            <a:ext cx="3316934" cy="461665"/>
          </a:xfrm>
          <a:prstGeom prst="rect">
            <a:avLst/>
          </a:prstGeom>
          <a:noFill/>
        </p:spPr>
        <p:txBody>
          <a:bodyPr wrap="none" rtlCol="0">
            <a:spAutoFit/>
          </a:bodyPr>
          <a:lstStyle/>
          <a:p>
            <a:r>
              <a:rPr lang="en-US" sz="2400" dirty="0"/>
              <a:t>Digits 0-1 (</a:t>
            </a:r>
            <a:r>
              <a:rPr lang="en-US" sz="2400" i="1" dirty="0"/>
              <a:t>0</a:t>
            </a:r>
            <a:r>
              <a:rPr lang="en-US" sz="2400" dirty="0"/>
              <a:t> to </a:t>
            </a:r>
            <a:r>
              <a:rPr lang="en-US" sz="2400" i="1" dirty="0"/>
              <a:t>base-1</a:t>
            </a:r>
            <a:r>
              <a:rPr lang="en-US" sz="2400" dirty="0"/>
              <a:t>)</a:t>
            </a:r>
          </a:p>
        </p:txBody>
      </p:sp>
    </p:spTree>
    <p:extLst>
      <p:ext uri="{BB962C8B-B14F-4D97-AF65-F5344CB8AC3E}">
        <p14:creationId xmlns:p14="http://schemas.microsoft.com/office/powerpoint/2010/main" val="841555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8" name="TextBox 7">
            <a:extLst>
              <a:ext uri="{FF2B5EF4-FFF2-40B4-BE49-F238E27FC236}">
                <a16:creationId xmlns:a16="http://schemas.microsoft.com/office/drawing/2014/main" id="{538903A5-8148-4B46-893A-7FE3B890F64B}"/>
              </a:ext>
            </a:extLst>
          </p:cNvPr>
          <p:cNvSpPr txBox="1"/>
          <p:nvPr/>
        </p:nvSpPr>
        <p:spPr>
          <a:xfrm>
            <a:off x="6363954" y="4051972"/>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9" name="TextBox 8">
            <a:extLst>
              <a:ext uri="{FF2B5EF4-FFF2-40B4-BE49-F238E27FC236}">
                <a16:creationId xmlns:a16="http://schemas.microsoft.com/office/drawing/2014/main" id="{627725A4-EA02-7E46-95CA-5FFD05AB51D9}"/>
              </a:ext>
            </a:extLst>
          </p:cNvPr>
          <p:cNvSpPr txBox="1"/>
          <p:nvPr/>
        </p:nvSpPr>
        <p:spPr>
          <a:xfrm>
            <a:off x="5449554" y="4051971"/>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0" name="TextBox 9">
            <a:extLst>
              <a:ext uri="{FF2B5EF4-FFF2-40B4-BE49-F238E27FC236}">
                <a16:creationId xmlns:a16="http://schemas.microsoft.com/office/drawing/2014/main" id="{C2E03A28-79ED-7B46-9D02-788976019E61}"/>
              </a:ext>
            </a:extLst>
          </p:cNvPr>
          <p:cNvSpPr txBox="1"/>
          <p:nvPr/>
        </p:nvSpPr>
        <p:spPr>
          <a:xfrm>
            <a:off x="4535154" y="4051970"/>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Tree>
    <p:extLst>
      <p:ext uri="{BB962C8B-B14F-4D97-AF65-F5344CB8AC3E}">
        <p14:creationId xmlns:p14="http://schemas.microsoft.com/office/powerpoint/2010/main" val="733040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ones</a:t>
            </a:r>
          </a:p>
        </p:txBody>
      </p:sp>
      <p:sp>
        <p:nvSpPr>
          <p:cNvPr id="8" name="TextBox 7">
            <a:extLst>
              <a:ext uri="{FF2B5EF4-FFF2-40B4-BE49-F238E27FC236}">
                <a16:creationId xmlns:a16="http://schemas.microsoft.com/office/drawing/2014/main" id="{538903A5-8148-4B46-893A-7FE3B890F64B}"/>
              </a:ext>
            </a:extLst>
          </p:cNvPr>
          <p:cNvSpPr txBox="1"/>
          <p:nvPr/>
        </p:nvSpPr>
        <p:spPr>
          <a:xfrm>
            <a:off x="6184371" y="4051969"/>
            <a:ext cx="870751" cy="492443"/>
          </a:xfrm>
          <a:prstGeom prst="rect">
            <a:avLst/>
          </a:prstGeom>
          <a:noFill/>
        </p:spPr>
        <p:txBody>
          <a:bodyPr wrap="none" rtlCol="0">
            <a:spAutoFit/>
          </a:bodyPr>
          <a:lstStyle/>
          <a:p>
            <a:r>
              <a:rPr lang="en-US" sz="2600" dirty="0">
                <a:solidFill>
                  <a:srgbClr val="C00000"/>
                </a:solidFill>
              </a:rPr>
              <a:t>twos</a:t>
            </a:r>
          </a:p>
        </p:txBody>
      </p:sp>
      <p:sp>
        <p:nvSpPr>
          <p:cNvPr id="9" name="TextBox 8">
            <a:extLst>
              <a:ext uri="{FF2B5EF4-FFF2-40B4-BE49-F238E27FC236}">
                <a16:creationId xmlns:a16="http://schemas.microsoft.com/office/drawing/2014/main" id="{627725A4-EA02-7E46-95CA-5FFD05AB51D9}"/>
              </a:ext>
            </a:extLst>
          </p:cNvPr>
          <p:cNvSpPr txBox="1"/>
          <p:nvPr/>
        </p:nvSpPr>
        <p:spPr>
          <a:xfrm>
            <a:off x="5145849" y="4048444"/>
            <a:ext cx="926857" cy="492443"/>
          </a:xfrm>
          <a:prstGeom prst="rect">
            <a:avLst/>
          </a:prstGeom>
          <a:noFill/>
        </p:spPr>
        <p:txBody>
          <a:bodyPr wrap="none" rtlCol="0">
            <a:spAutoFit/>
          </a:bodyPr>
          <a:lstStyle/>
          <a:p>
            <a:r>
              <a:rPr lang="en-US" sz="2600" dirty="0">
                <a:solidFill>
                  <a:srgbClr val="C00000"/>
                </a:solidFill>
              </a:rPr>
              <a:t>fours</a:t>
            </a:r>
          </a:p>
        </p:txBody>
      </p:sp>
      <p:sp>
        <p:nvSpPr>
          <p:cNvPr id="10" name="TextBox 9">
            <a:extLst>
              <a:ext uri="{FF2B5EF4-FFF2-40B4-BE49-F238E27FC236}">
                <a16:creationId xmlns:a16="http://schemas.microsoft.com/office/drawing/2014/main" id="{C2E03A28-79ED-7B46-9D02-788976019E61}"/>
              </a:ext>
            </a:extLst>
          </p:cNvPr>
          <p:cNvSpPr txBox="1"/>
          <p:nvPr/>
        </p:nvSpPr>
        <p:spPr>
          <a:xfrm>
            <a:off x="4069232" y="4053426"/>
            <a:ext cx="1075937" cy="492443"/>
          </a:xfrm>
          <a:prstGeom prst="rect">
            <a:avLst/>
          </a:prstGeom>
          <a:noFill/>
        </p:spPr>
        <p:txBody>
          <a:bodyPr wrap="none" rtlCol="0">
            <a:spAutoFit/>
          </a:bodyPr>
          <a:lstStyle/>
          <a:p>
            <a:r>
              <a:rPr lang="en-US" sz="2600" dirty="0">
                <a:solidFill>
                  <a:srgbClr val="C00000"/>
                </a:solidFill>
              </a:rPr>
              <a:t>eights</a:t>
            </a:r>
          </a:p>
        </p:txBody>
      </p:sp>
      <p:sp>
        <p:nvSpPr>
          <p:cNvPr id="11" name="TextBox 10">
            <a:extLst>
              <a:ext uri="{FF2B5EF4-FFF2-40B4-BE49-F238E27FC236}">
                <a16:creationId xmlns:a16="http://schemas.microsoft.com/office/drawing/2014/main" id="{82242579-7FFB-4742-83E9-DE0535AED766}"/>
              </a:ext>
            </a:extLst>
          </p:cNvPr>
          <p:cNvSpPr txBox="1"/>
          <p:nvPr/>
        </p:nvSpPr>
        <p:spPr>
          <a:xfrm>
            <a:off x="3940986" y="5769931"/>
            <a:ext cx="4310027"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1</a:t>
            </a:r>
            <a:r>
              <a:rPr lang="en-US" sz="2400" dirty="0">
                <a:solidFill>
                  <a:schemeClr val="accent1"/>
                </a:solidFill>
              </a:rPr>
              <a:t>*8 + </a:t>
            </a:r>
            <a:r>
              <a:rPr lang="en-US" sz="2400" b="1" dirty="0">
                <a:solidFill>
                  <a:schemeClr val="accent1"/>
                </a:solidFill>
              </a:rPr>
              <a:t>0</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1</a:t>
            </a:r>
            <a:r>
              <a:rPr lang="en-US" sz="2400" dirty="0">
                <a:solidFill>
                  <a:schemeClr val="accent1"/>
                </a:solidFill>
              </a:rPr>
              <a:t>*1 = 11</a:t>
            </a:r>
            <a:r>
              <a:rPr lang="en-US" sz="2400" baseline="-25000" dirty="0">
                <a:solidFill>
                  <a:schemeClr val="accent1"/>
                </a:solidFill>
              </a:rPr>
              <a:t>10</a:t>
            </a:r>
            <a:endParaRPr lang="en-US" sz="2400" dirty="0">
              <a:solidFill>
                <a:schemeClr val="accent1"/>
              </a:solidFill>
            </a:endParaRPr>
          </a:p>
        </p:txBody>
      </p:sp>
      <p:sp>
        <p:nvSpPr>
          <p:cNvPr id="3" name="TextBox 2">
            <a:extLst>
              <a:ext uri="{FF2B5EF4-FFF2-40B4-BE49-F238E27FC236}">
                <a16:creationId xmlns:a16="http://schemas.microsoft.com/office/drawing/2014/main" id="{92B5C2BB-AF38-DB44-A0D6-71F23132B301}"/>
              </a:ext>
            </a:extLst>
          </p:cNvPr>
          <p:cNvSpPr txBox="1"/>
          <p:nvPr/>
        </p:nvSpPr>
        <p:spPr>
          <a:xfrm>
            <a:off x="1044302" y="2139371"/>
            <a:ext cx="4224233" cy="646331"/>
          </a:xfrm>
          <a:prstGeom prst="rect">
            <a:avLst/>
          </a:prstGeom>
          <a:noFill/>
        </p:spPr>
        <p:txBody>
          <a:bodyPr wrap="none" rtlCol="0">
            <a:spAutoFit/>
          </a:bodyPr>
          <a:lstStyle/>
          <a:p>
            <a:pPr algn="l"/>
            <a:r>
              <a:rPr lang="en-US" dirty="0"/>
              <a:t>Most significant bit (MSB): </a:t>
            </a:r>
          </a:p>
          <a:p>
            <a:pPr algn="l"/>
            <a:r>
              <a:rPr lang="en-US" dirty="0"/>
              <a:t>furthest left bit in the size of the number</a:t>
            </a:r>
          </a:p>
        </p:txBody>
      </p:sp>
      <p:sp>
        <p:nvSpPr>
          <p:cNvPr id="12" name="TextBox 11">
            <a:extLst>
              <a:ext uri="{FF2B5EF4-FFF2-40B4-BE49-F238E27FC236}">
                <a16:creationId xmlns:a16="http://schemas.microsoft.com/office/drawing/2014/main" id="{A955C76D-EF4B-5C4A-BA2D-3409C86E0763}"/>
              </a:ext>
            </a:extLst>
          </p:cNvPr>
          <p:cNvSpPr txBox="1"/>
          <p:nvPr/>
        </p:nvSpPr>
        <p:spPr>
          <a:xfrm>
            <a:off x="7019716" y="2139371"/>
            <a:ext cx="2800767" cy="369332"/>
          </a:xfrm>
          <a:prstGeom prst="rect">
            <a:avLst/>
          </a:prstGeom>
          <a:noFill/>
        </p:spPr>
        <p:txBody>
          <a:bodyPr wrap="none" rtlCol="0">
            <a:spAutoFit/>
          </a:bodyPr>
          <a:lstStyle/>
          <a:p>
            <a:r>
              <a:rPr lang="en-US" dirty="0"/>
              <a:t>Least significant bit (LSB)</a:t>
            </a:r>
          </a:p>
        </p:txBody>
      </p:sp>
      <p:cxnSp>
        <p:nvCxnSpPr>
          <p:cNvPr id="7" name="Straight Arrow Connector 6">
            <a:extLst>
              <a:ext uri="{FF2B5EF4-FFF2-40B4-BE49-F238E27FC236}">
                <a16:creationId xmlns:a16="http://schemas.microsoft.com/office/drawing/2014/main" id="{50E8A36D-8970-FF42-B615-060763E5FD8C}"/>
              </a:ext>
            </a:extLst>
          </p:cNvPr>
          <p:cNvCxnSpPr>
            <a:stCxn id="12" idx="2"/>
          </p:cNvCxnSpPr>
          <p:nvPr/>
        </p:nvCxnSpPr>
        <p:spPr>
          <a:xfrm flipH="1">
            <a:off x="7556194" y="2508703"/>
            <a:ext cx="863906" cy="53929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07BA276-6095-EB48-88B9-AA24B30618C2}"/>
              </a:ext>
            </a:extLst>
          </p:cNvPr>
          <p:cNvCxnSpPr>
            <a:cxnSpLocks/>
            <a:stCxn id="3" idx="2"/>
          </p:cNvCxnSpPr>
          <p:nvPr/>
        </p:nvCxnSpPr>
        <p:spPr>
          <a:xfrm>
            <a:off x="3156419" y="2785702"/>
            <a:ext cx="1567981" cy="2622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49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B409F-B65F-0E42-B602-BA910A9A1D9B}"/>
              </a:ext>
            </a:extLst>
          </p:cNvPr>
          <p:cNvSpPr>
            <a:spLocks noGrp="1"/>
          </p:cNvSpPr>
          <p:nvPr>
            <p:ph type="title"/>
          </p:nvPr>
        </p:nvSpPr>
        <p:spPr/>
        <p:txBody>
          <a:bodyPr/>
          <a:lstStyle/>
          <a:p>
            <a:r>
              <a:rPr lang="en-US" dirty="0"/>
              <a:t>Practice: Base 2 to Base 10</a:t>
            </a:r>
          </a:p>
        </p:txBody>
      </p:sp>
      <p:sp>
        <p:nvSpPr>
          <p:cNvPr id="3" name="Content Placeholder 2">
            <a:extLst>
              <a:ext uri="{FF2B5EF4-FFF2-40B4-BE49-F238E27FC236}">
                <a16:creationId xmlns:a16="http://schemas.microsoft.com/office/drawing/2014/main" id="{D474E066-765E-2C4D-8100-65B821153784}"/>
              </a:ext>
            </a:extLst>
          </p:cNvPr>
          <p:cNvSpPr>
            <a:spLocks noGrp="1"/>
          </p:cNvSpPr>
          <p:nvPr>
            <p:ph idx="1"/>
          </p:nvPr>
        </p:nvSpPr>
        <p:spPr/>
        <p:txBody>
          <a:bodyPr/>
          <a:lstStyle/>
          <a:p>
            <a:pPr marL="0" indent="0">
              <a:buNone/>
            </a:pPr>
            <a:r>
              <a:rPr lang="en-US" dirty="0"/>
              <a:t>What is the base-2 value 1010 in base-10?</a:t>
            </a:r>
          </a:p>
          <a:p>
            <a:pPr marL="514350" indent="-514350">
              <a:buFont typeface="+mj-lt"/>
              <a:buAutoNum type="alphaLcParenR"/>
            </a:pPr>
            <a:r>
              <a:rPr lang="en-US" b="1" dirty="0"/>
              <a:t>20</a:t>
            </a:r>
            <a:r>
              <a:rPr lang="en-US" dirty="0"/>
              <a:t>                </a:t>
            </a:r>
          </a:p>
          <a:p>
            <a:pPr marL="514350" indent="-514350">
              <a:buFont typeface="+mj-lt"/>
              <a:buAutoNum type="alphaLcParenR"/>
            </a:pPr>
            <a:r>
              <a:rPr lang="en-US" b="1" dirty="0"/>
              <a:t>101</a:t>
            </a:r>
            <a:r>
              <a:rPr lang="en-US" dirty="0"/>
              <a:t>               </a:t>
            </a:r>
          </a:p>
          <a:p>
            <a:pPr marL="514350" indent="-514350">
              <a:buFont typeface="+mj-lt"/>
              <a:buAutoNum type="alphaLcParenR"/>
            </a:pPr>
            <a:r>
              <a:rPr lang="en-US" b="1" dirty="0"/>
              <a:t>10</a:t>
            </a:r>
            <a:r>
              <a:rPr lang="en-US" dirty="0"/>
              <a:t>                 </a:t>
            </a:r>
          </a:p>
          <a:p>
            <a:pPr marL="514350" indent="-514350">
              <a:buFont typeface="+mj-lt"/>
              <a:buAutoNum type="alphaLcParenR"/>
            </a:pPr>
            <a:r>
              <a:rPr lang="en-US" b="1" dirty="0"/>
              <a:t>5</a:t>
            </a:r>
            <a:r>
              <a:rPr lang="en-US" dirty="0"/>
              <a:t>                   </a:t>
            </a:r>
          </a:p>
          <a:p>
            <a:pPr marL="514350" indent="-514350">
              <a:buFont typeface="+mj-lt"/>
              <a:buAutoNum type="alphaLcParenR"/>
            </a:pPr>
            <a:r>
              <a:rPr lang="en-US" b="1" dirty="0"/>
              <a:t>Other</a:t>
            </a:r>
            <a:endParaRPr lang="en-US" dirty="0"/>
          </a:p>
        </p:txBody>
      </p:sp>
    </p:spTree>
    <p:extLst>
      <p:ext uri="{BB962C8B-B14F-4D97-AF65-F5344CB8AC3E}">
        <p14:creationId xmlns:p14="http://schemas.microsoft.com/office/powerpoint/2010/main" val="77352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p>
          <a:p>
            <a:pPr lvl="1"/>
            <a:r>
              <a:rPr lang="en-US" dirty="0"/>
              <a:t>Now, what is the largest power of 2 ≤ 6 – 2</a:t>
            </a:r>
            <a:r>
              <a:rPr lang="en-US" baseline="30000" dirty="0"/>
              <a:t>2</a:t>
            </a:r>
            <a:r>
              <a:rPr lang="en-US" dirty="0"/>
              <a:t>?  </a:t>
            </a:r>
          </a:p>
          <a:p>
            <a:pPr lvl="1"/>
            <a:r>
              <a:rPr lang="en-US" dirty="0"/>
              <a:t>6 – 2</a:t>
            </a:r>
            <a:r>
              <a:rPr lang="en-US" baseline="30000" dirty="0"/>
              <a:t>2</a:t>
            </a:r>
            <a:r>
              <a:rPr lang="en-US" dirty="0"/>
              <a:t> – 2</a:t>
            </a:r>
            <a:r>
              <a:rPr lang="en-US" baseline="30000" dirty="0"/>
              <a:t>1</a:t>
            </a:r>
            <a:r>
              <a:rPr lang="en-US" dirty="0"/>
              <a:t> = 0!</a:t>
            </a:r>
          </a:p>
          <a:p>
            <a:endParaRPr lang="en-US" dirty="0"/>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
        <p:nvSpPr>
          <p:cNvPr id="17" name="TextBox 16">
            <a:extLst>
              <a:ext uri="{FF2B5EF4-FFF2-40B4-BE49-F238E27FC236}">
                <a16:creationId xmlns:a16="http://schemas.microsoft.com/office/drawing/2014/main" id="{E23D6E27-AFAC-1243-9B3A-F8855DC3D08E}"/>
              </a:ext>
            </a:extLst>
          </p:cNvPr>
          <p:cNvSpPr txBox="1"/>
          <p:nvPr/>
        </p:nvSpPr>
        <p:spPr>
          <a:xfrm>
            <a:off x="6327859" y="4361060"/>
            <a:ext cx="694493" cy="1415772"/>
          </a:xfrm>
          <a:prstGeom prst="rect">
            <a:avLst/>
          </a:prstGeom>
          <a:noFill/>
        </p:spPr>
        <p:txBody>
          <a:bodyPr wrap="square" rtlCol="0">
            <a:spAutoFit/>
          </a:bodyPr>
          <a:lstStyle/>
          <a:p>
            <a:pPr algn="ctr"/>
            <a:r>
              <a:rPr lang="en-US" sz="8600" dirty="0"/>
              <a:t>1</a:t>
            </a:r>
          </a:p>
        </p:txBody>
      </p:sp>
      <p:sp>
        <p:nvSpPr>
          <p:cNvPr id="18" name="TextBox 17">
            <a:extLst>
              <a:ext uri="{FF2B5EF4-FFF2-40B4-BE49-F238E27FC236}">
                <a16:creationId xmlns:a16="http://schemas.microsoft.com/office/drawing/2014/main" id="{4AB760BA-AABD-B449-9625-A97CFACF2743}"/>
              </a:ext>
            </a:extLst>
          </p:cNvPr>
          <p:cNvSpPr txBox="1"/>
          <p:nvPr/>
        </p:nvSpPr>
        <p:spPr>
          <a:xfrm>
            <a:off x="7555973" y="4361060"/>
            <a:ext cx="694493" cy="1415772"/>
          </a:xfrm>
          <a:prstGeom prst="rect">
            <a:avLst/>
          </a:prstGeom>
          <a:noFill/>
        </p:spPr>
        <p:txBody>
          <a:bodyPr wrap="square" rtlCol="0">
            <a:spAutoFit/>
          </a:bodyPr>
          <a:lstStyle/>
          <a:p>
            <a:pPr algn="ctr"/>
            <a:r>
              <a:rPr lang="en-US" sz="8600" dirty="0"/>
              <a:t>0</a:t>
            </a:r>
          </a:p>
        </p:txBody>
      </p:sp>
      <p:sp>
        <p:nvSpPr>
          <p:cNvPr id="19" name="TextBox 18">
            <a:extLst>
              <a:ext uri="{FF2B5EF4-FFF2-40B4-BE49-F238E27FC236}">
                <a16:creationId xmlns:a16="http://schemas.microsoft.com/office/drawing/2014/main" id="{0A61F024-C23A-E744-B02B-6058AC3A2D7E}"/>
              </a:ext>
            </a:extLst>
          </p:cNvPr>
          <p:cNvSpPr txBox="1"/>
          <p:nvPr/>
        </p:nvSpPr>
        <p:spPr>
          <a:xfrm>
            <a:off x="4117734" y="6252411"/>
            <a:ext cx="3956532"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0</a:t>
            </a:r>
            <a:r>
              <a:rPr lang="en-US" sz="2400" dirty="0">
                <a:solidFill>
                  <a:schemeClr val="accent1"/>
                </a:solidFill>
              </a:rPr>
              <a:t>*8 + </a:t>
            </a:r>
            <a:r>
              <a:rPr lang="en-US" sz="2400" b="1" dirty="0">
                <a:solidFill>
                  <a:schemeClr val="accent1"/>
                </a:solidFill>
              </a:rPr>
              <a:t>1</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0</a:t>
            </a:r>
            <a:r>
              <a:rPr lang="en-US" sz="2400" dirty="0">
                <a:solidFill>
                  <a:schemeClr val="accent1"/>
                </a:solidFill>
              </a:rPr>
              <a:t>*1 = 6</a:t>
            </a:r>
          </a:p>
        </p:txBody>
      </p:sp>
      <p:sp>
        <p:nvSpPr>
          <p:cNvPr id="20" name="Content Placeholder 2">
            <a:extLst>
              <a:ext uri="{FF2B5EF4-FFF2-40B4-BE49-F238E27FC236}">
                <a16:creationId xmlns:a16="http://schemas.microsoft.com/office/drawing/2014/main" id="{528E6268-A4B0-C842-A1B5-C157154139C6}"/>
              </a:ext>
            </a:extLst>
          </p:cNvPr>
          <p:cNvSpPr txBox="1">
            <a:spLocks/>
          </p:cNvSpPr>
          <p:nvPr/>
        </p:nvSpPr>
        <p:spPr bwMode="auto">
          <a:xfrm>
            <a:off x="5383518" y="2209800"/>
            <a:ext cx="1096982" cy="40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b="1" dirty="0"/>
              <a:t>2</a:t>
            </a:r>
            <a:r>
              <a:rPr lang="en-US" b="1" baseline="30000" dirty="0"/>
              <a:t>2</a:t>
            </a:r>
            <a:r>
              <a:rPr lang="en-US" b="1" dirty="0"/>
              <a:t>=4</a:t>
            </a:r>
            <a:endParaRPr lang="en-US" dirty="0"/>
          </a:p>
        </p:txBody>
      </p:sp>
      <p:sp>
        <p:nvSpPr>
          <p:cNvPr id="23" name="Content Placeholder 2">
            <a:extLst>
              <a:ext uri="{FF2B5EF4-FFF2-40B4-BE49-F238E27FC236}">
                <a16:creationId xmlns:a16="http://schemas.microsoft.com/office/drawing/2014/main" id="{CE0F0DD2-B19C-ED4F-B4DE-BE5B6E046992}"/>
              </a:ext>
            </a:extLst>
          </p:cNvPr>
          <p:cNvSpPr txBox="1">
            <a:spLocks/>
          </p:cNvSpPr>
          <p:nvPr/>
        </p:nvSpPr>
        <p:spPr bwMode="auto">
          <a:xfrm>
            <a:off x="6599218" y="2609867"/>
            <a:ext cx="1096982" cy="40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b="1" dirty="0"/>
              <a:t>2</a:t>
            </a:r>
            <a:r>
              <a:rPr lang="en-US" b="1" baseline="30000" dirty="0"/>
              <a:t>1</a:t>
            </a:r>
            <a:r>
              <a:rPr lang="en-US" b="1" dirty="0"/>
              <a:t>=2</a:t>
            </a:r>
            <a:endParaRPr lang="en-US" dirty="0"/>
          </a:p>
        </p:txBody>
      </p:sp>
    </p:spTree>
    <p:extLst>
      <p:ext uri="{BB962C8B-B14F-4D97-AF65-F5344CB8AC3E}">
        <p14:creationId xmlns:p14="http://schemas.microsoft.com/office/powerpoint/2010/main" val="365923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p:bldP spid="15" grpId="0"/>
      <p:bldP spid="16" grpId="0"/>
      <p:bldP spid="21" grpId="0"/>
      <p:bldP spid="22" grpId="0"/>
      <p:bldP spid="17" grpId="0"/>
      <p:bldP spid="18" grpId="0"/>
      <p:bldP spid="19" grpId="0"/>
      <p:bldP spid="20"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29B09-A6EF-1654-AE0D-A793E0C06F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6CC23C-FAD7-0D1E-E32F-3C7FFAC1B745}"/>
              </a:ext>
            </a:extLst>
          </p:cNvPr>
          <p:cNvSpPr>
            <a:spLocks noGrp="1"/>
          </p:cNvSpPr>
          <p:nvPr>
            <p:ph type="title"/>
          </p:nvPr>
        </p:nvSpPr>
        <p:spPr/>
        <p:txBody>
          <a:bodyPr/>
          <a:lstStyle/>
          <a:p>
            <a:r>
              <a:rPr lang="en-US" dirty="0"/>
              <a:t>Base 10 to Base 2</a:t>
            </a:r>
          </a:p>
        </p:txBody>
      </p:sp>
      <p:sp>
        <p:nvSpPr>
          <p:cNvPr id="12" name="Content Placeholder 2">
            <a:extLst>
              <a:ext uri="{FF2B5EF4-FFF2-40B4-BE49-F238E27FC236}">
                <a16:creationId xmlns:a16="http://schemas.microsoft.com/office/drawing/2014/main" id="{F8122AE9-9EBC-68E6-04A0-1CFE0F7E23C3}"/>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14 in base 2?</a:t>
            </a:r>
          </a:p>
        </p:txBody>
      </p:sp>
      <p:sp>
        <p:nvSpPr>
          <p:cNvPr id="4" name="TextBox 3">
            <a:extLst>
              <a:ext uri="{FF2B5EF4-FFF2-40B4-BE49-F238E27FC236}">
                <a16:creationId xmlns:a16="http://schemas.microsoft.com/office/drawing/2014/main" id="{92623709-56BC-B069-DEA6-AE9EF799C097}"/>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C70D963-3F7D-869E-2C8F-141CE787ACE0}"/>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0EB37CE5-5CDE-6046-1651-8DBDE5CF18FC}"/>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0025C5C2-565C-B7C8-1BCC-758A328F418F}"/>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7308583B-8A83-4726-0CC6-2DD079D273D8}"/>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359E5761-B6AA-F87D-0D0A-3ECA364D2976}"/>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068460C7-2972-9504-F12F-9B3A4577F22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D624B89D-7DD4-E67D-D147-C9ADFFF62F81}"/>
              </a:ext>
            </a:extLst>
          </p:cNvPr>
          <p:cNvSpPr txBox="1"/>
          <p:nvPr/>
        </p:nvSpPr>
        <p:spPr>
          <a:xfrm>
            <a:off x="3936948" y="4364726"/>
            <a:ext cx="694493" cy="1415772"/>
          </a:xfrm>
          <a:prstGeom prst="rect">
            <a:avLst/>
          </a:prstGeom>
          <a:noFill/>
        </p:spPr>
        <p:txBody>
          <a:bodyPr wrap="square" rtlCol="0">
            <a:spAutoFit/>
          </a:bodyPr>
          <a:lstStyle/>
          <a:p>
            <a:pPr algn="ctr"/>
            <a:r>
              <a:rPr lang="en-US" sz="8600" dirty="0"/>
              <a:t>1</a:t>
            </a:r>
          </a:p>
        </p:txBody>
      </p:sp>
      <p:sp>
        <p:nvSpPr>
          <p:cNvPr id="17" name="TextBox 16">
            <a:extLst>
              <a:ext uri="{FF2B5EF4-FFF2-40B4-BE49-F238E27FC236}">
                <a16:creationId xmlns:a16="http://schemas.microsoft.com/office/drawing/2014/main" id="{2196D37E-8011-FE61-99BA-22285A702DB5}"/>
              </a:ext>
            </a:extLst>
          </p:cNvPr>
          <p:cNvSpPr txBox="1"/>
          <p:nvPr/>
        </p:nvSpPr>
        <p:spPr>
          <a:xfrm>
            <a:off x="6327859" y="4361060"/>
            <a:ext cx="694493" cy="1415772"/>
          </a:xfrm>
          <a:prstGeom prst="rect">
            <a:avLst/>
          </a:prstGeom>
          <a:noFill/>
        </p:spPr>
        <p:txBody>
          <a:bodyPr wrap="square" rtlCol="0">
            <a:spAutoFit/>
          </a:bodyPr>
          <a:lstStyle/>
          <a:p>
            <a:pPr algn="ctr"/>
            <a:r>
              <a:rPr lang="en-US" sz="8600" dirty="0"/>
              <a:t>1</a:t>
            </a:r>
          </a:p>
        </p:txBody>
      </p:sp>
      <p:sp>
        <p:nvSpPr>
          <p:cNvPr id="18" name="TextBox 17">
            <a:extLst>
              <a:ext uri="{FF2B5EF4-FFF2-40B4-BE49-F238E27FC236}">
                <a16:creationId xmlns:a16="http://schemas.microsoft.com/office/drawing/2014/main" id="{4C38E337-B731-6516-64FD-009DCEBBC8BD}"/>
              </a:ext>
            </a:extLst>
          </p:cNvPr>
          <p:cNvSpPr txBox="1"/>
          <p:nvPr/>
        </p:nvSpPr>
        <p:spPr>
          <a:xfrm>
            <a:off x="7555973" y="4361060"/>
            <a:ext cx="694493" cy="1415772"/>
          </a:xfrm>
          <a:prstGeom prst="rect">
            <a:avLst/>
          </a:prstGeom>
          <a:noFill/>
        </p:spPr>
        <p:txBody>
          <a:bodyPr wrap="square" rtlCol="0">
            <a:spAutoFit/>
          </a:bodyPr>
          <a:lstStyle/>
          <a:p>
            <a:pPr algn="ctr"/>
            <a:r>
              <a:rPr lang="en-US" sz="8600" dirty="0"/>
              <a:t>0</a:t>
            </a:r>
          </a:p>
        </p:txBody>
      </p:sp>
      <p:sp>
        <p:nvSpPr>
          <p:cNvPr id="19" name="TextBox 18">
            <a:extLst>
              <a:ext uri="{FF2B5EF4-FFF2-40B4-BE49-F238E27FC236}">
                <a16:creationId xmlns:a16="http://schemas.microsoft.com/office/drawing/2014/main" id="{996D9C01-6ADD-CBAB-5130-EBC9629FB920}"/>
              </a:ext>
            </a:extLst>
          </p:cNvPr>
          <p:cNvSpPr txBox="1"/>
          <p:nvPr/>
        </p:nvSpPr>
        <p:spPr>
          <a:xfrm>
            <a:off x="4031973" y="6252411"/>
            <a:ext cx="4128054"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1</a:t>
            </a:r>
            <a:r>
              <a:rPr lang="en-US" sz="2400" dirty="0">
                <a:solidFill>
                  <a:schemeClr val="accent1"/>
                </a:solidFill>
              </a:rPr>
              <a:t>*8 + </a:t>
            </a:r>
            <a:r>
              <a:rPr lang="en-US" sz="2400" b="1" dirty="0">
                <a:solidFill>
                  <a:schemeClr val="accent1"/>
                </a:solidFill>
              </a:rPr>
              <a:t>1</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0</a:t>
            </a:r>
            <a:r>
              <a:rPr lang="en-US" sz="2400" dirty="0">
                <a:solidFill>
                  <a:schemeClr val="accent1"/>
                </a:solidFill>
              </a:rPr>
              <a:t>*1 = 14</a:t>
            </a:r>
          </a:p>
        </p:txBody>
      </p:sp>
    </p:spTree>
    <p:extLst>
      <p:ext uri="{BB962C8B-B14F-4D97-AF65-F5344CB8AC3E}">
        <p14:creationId xmlns:p14="http://schemas.microsoft.com/office/powerpoint/2010/main" val="45349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p:bldP spid="15" grpId="0"/>
      <p:bldP spid="16" grpId="0"/>
      <p:bldP spid="21" grpId="0"/>
      <p:bldP spid="22" grpId="0"/>
      <p:bldP spid="17"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CCC4-50B1-B847-8160-0EFE4C6F5A05}"/>
              </a:ext>
            </a:extLst>
          </p:cNvPr>
          <p:cNvSpPr>
            <a:spLocks noGrp="1"/>
          </p:cNvSpPr>
          <p:nvPr>
            <p:ph type="title"/>
          </p:nvPr>
        </p:nvSpPr>
        <p:spPr/>
        <p:txBody>
          <a:bodyPr/>
          <a:lstStyle/>
          <a:p>
            <a:r>
              <a:rPr lang="en-US" dirty="0"/>
              <a:t>Byte Values</a:t>
            </a:r>
          </a:p>
        </p:txBody>
      </p:sp>
      <p:sp>
        <p:nvSpPr>
          <p:cNvPr id="3" name="Content Placeholder 2">
            <a:extLst>
              <a:ext uri="{FF2B5EF4-FFF2-40B4-BE49-F238E27FC236}">
                <a16:creationId xmlns:a16="http://schemas.microsoft.com/office/drawing/2014/main" id="{2DF7DCF8-D1BB-DE42-8E62-4F075708E63C}"/>
              </a:ext>
            </a:extLst>
          </p:cNvPr>
          <p:cNvSpPr>
            <a:spLocks noGrp="1"/>
          </p:cNvSpPr>
          <p:nvPr>
            <p:ph idx="1"/>
          </p:nvPr>
        </p:nvSpPr>
        <p:spPr>
          <a:xfrm>
            <a:off x="152400" y="1295400"/>
            <a:ext cx="11811000" cy="1295400"/>
          </a:xfrm>
        </p:spPr>
        <p:txBody>
          <a:bodyPr/>
          <a:lstStyle/>
          <a:p>
            <a:pPr marL="0" indent="0">
              <a:buNone/>
            </a:pPr>
            <a:r>
              <a:rPr lang="en-US" dirty="0"/>
              <a:t>What is the minimum and maximum unsigned (&gt;=0) base-10 value a single byte (8 bits) can store?	</a:t>
            </a:r>
            <a:r>
              <a:rPr lang="en-US" b="1" dirty="0"/>
              <a:t>	</a:t>
            </a:r>
            <a:endParaRPr lang="en-US" dirty="0"/>
          </a:p>
          <a:p>
            <a:pPr marL="0" indent="0">
              <a:buNone/>
            </a:pPr>
            <a:endParaRPr lang="en-US" dirty="0"/>
          </a:p>
          <a:p>
            <a:endParaRPr lang="en-US" dirty="0"/>
          </a:p>
          <a:p>
            <a:pPr marL="0" indent="0">
              <a:buNone/>
            </a:pPr>
            <a:endParaRPr lang="en-US" dirty="0"/>
          </a:p>
        </p:txBody>
      </p:sp>
      <p:sp>
        <p:nvSpPr>
          <p:cNvPr id="4" name="Content Placeholder 2">
            <a:extLst>
              <a:ext uri="{FF2B5EF4-FFF2-40B4-BE49-F238E27FC236}">
                <a16:creationId xmlns:a16="http://schemas.microsoft.com/office/drawing/2014/main" id="{7F2C34B3-49C6-614F-8D43-6708C8C498AD}"/>
              </a:ext>
            </a:extLst>
          </p:cNvPr>
          <p:cNvSpPr txBox="1">
            <a:spLocks/>
          </p:cNvSpPr>
          <p:nvPr/>
        </p:nvSpPr>
        <p:spPr bwMode="auto">
          <a:xfrm>
            <a:off x="3276600" y="1691640"/>
            <a:ext cx="9906000" cy="419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minimum = 0	maximum = ?</a:t>
            </a:r>
            <a:endParaRPr lang="en-US" dirty="0"/>
          </a:p>
          <a:p>
            <a:pPr marL="0" indent="0" fontAlgn="auto">
              <a:spcAft>
                <a:spcPts val="0"/>
              </a:spcAft>
              <a:buFont typeface="Arial" panose="020B0604020202020204" pitchFamily="34" charset="0"/>
              <a:buNone/>
            </a:pPr>
            <a:endParaRPr lang="en-US" dirty="0"/>
          </a:p>
          <a:p>
            <a:pPr fontAlgn="auto">
              <a:spcAft>
                <a:spcPts val="0"/>
              </a:spcAft>
            </a:pPr>
            <a:endParaRPr lang="en-US" dirty="0"/>
          </a:p>
          <a:p>
            <a:pPr marL="0" indent="0" fontAlgn="auto">
              <a:spcAft>
                <a:spcPts val="0"/>
              </a:spcAft>
              <a:buFont typeface="Arial" panose="020B0604020202020204" pitchFamily="34" charset="0"/>
              <a:buNone/>
            </a:pPr>
            <a:endParaRPr lang="en-US" dirty="0"/>
          </a:p>
        </p:txBody>
      </p:sp>
      <p:sp>
        <p:nvSpPr>
          <p:cNvPr id="5" name="TextBox 4">
            <a:extLst>
              <a:ext uri="{FF2B5EF4-FFF2-40B4-BE49-F238E27FC236}">
                <a16:creationId xmlns:a16="http://schemas.microsoft.com/office/drawing/2014/main" id="{329C8D9C-96D1-2343-B2FB-89F130F215C9}"/>
              </a:ext>
            </a:extLst>
          </p:cNvPr>
          <p:cNvSpPr txBox="1"/>
          <p:nvPr/>
        </p:nvSpPr>
        <p:spPr>
          <a:xfrm>
            <a:off x="3796351" y="3178314"/>
            <a:ext cx="4523098" cy="1415772"/>
          </a:xfrm>
          <a:prstGeom prst="rect">
            <a:avLst/>
          </a:prstGeom>
          <a:noFill/>
        </p:spPr>
        <p:txBody>
          <a:bodyPr wrap="none" rtlCol="0">
            <a:spAutoFit/>
          </a:bodyPr>
          <a:lstStyle/>
          <a:p>
            <a:pPr algn="ctr"/>
            <a:r>
              <a:rPr lang="en-US" sz="8600" dirty="0"/>
              <a:t>11111111</a:t>
            </a:r>
          </a:p>
        </p:txBody>
      </p:sp>
      <p:sp>
        <p:nvSpPr>
          <p:cNvPr id="6" name="TextBox 5">
            <a:extLst>
              <a:ext uri="{FF2B5EF4-FFF2-40B4-BE49-F238E27FC236}">
                <a16:creationId xmlns:a16="http://schemas.microsoft.com/office/drawing/2014/main" id="{F6A287FE-41D0-5641-BFAB-7F09055A251C}"/>
              </a:ext>
            </a:extLst>
          </p:cNvPr>
          <p:cNvSpPr txBox="1"/>
          <p:nvPr/>
        </p:nvSpPr>
        <p:spPr>
          <a:xfrm>
            <a:off x="2590801" y="4347864"/>
            <a:ext cx="5728648" cy="492443"/>
          </a:xfrm>
          <a:prstGeom prst="rect">
            <a:avLst/>
          </a:prstGeom>
          <a:noFill/>
        </p:spPr>
        <p:txBody>
          <a:bodyPr wrap="square" rtlCol="0">
            <a:spAutoFit/>
          </a:bodyPr>
          <a:lstStyle/>
          <a:p>
            <a:pPr algn="l"/>
            <a:r>
              <a:rPr lang="en-US" sz="2600" dirty="0">
                <a:solidFill>
                  <a:srgbClr val="C00000"/>
                </a:solidFill>
              </a:rPr>
              <a:t>2</a:t>
            </a:r>
            <a:r>
              <a:rPr lang="en-US" sz="2600" baseline="30000" dirty="0">
                <a:solidFill>
                  <a:srgbClr val="C00000"/>
                </a:solidFill>
              </a:rPr>
              <a:t>x</a:t>
            </a:r>
            <a:r>
              <a:rPr lang="en-US" sz="2600">
                <a:solidFill>
                  <a:srgbClr val="C00000"/>
                </a:solidFill>
              </a:rPr>
              <a:t>:            </a:t>
            </a:r>
            <a:r>
              <a:rPr lang="en-US" sz="2600" dirty="0">
                <a:solidFill>
                  <a:srgbClr val="C00000"/>
                </a:solidFill>
              </a:rPr>
              <a:t>7   6    5    4    3    2   1    0 </a:t>
            </a:r>
          </a:p>
        </p:txBody>
      </p:sp>
      <p:sp>
        <p:nvSpPr>
          <p:cNvPr id="7" name="Content Placeholder 2">
            <a:extLst>
              <a:ext uri="{FF2B5EF4-FFF2-40B4-BE49-F238E27FC236}">
                <a16:creationId xmlns:a16="http://schemas.microsoft.com/office/drawing/2014/main" id="{D92AFA99-EB3F-0D4C-9AE2-15D995445AFA}"/>
              </a:ext>
            </a:extLst>
          </p:cNvPr>
          <p:cNvSpPr txBox="1">
            <a:spLocks/>
          </p:cNvSpPr>
          <p:nvPr/>
        </p:nvSpPr>
        <p:spPr bwMode="auto">
          <a:xfrm>
            <a:off x="152400" y="5367831"/>
            <a:ext cx="11811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t>Strategy 1: </a:t>
            </a:r>
            <a:r>
              <a:rPr lang="en-US" dirty="0"/>
              <a:t>1*2</a:t>
            </a:r>
            <a:r>
              <a:rPr lang="en-US" baseline="30000" dirty="0"/>
              <a:t>7</a:t>
            </a:r>
            <a:r>
              <a:rPr lang="en-US" dirty="0"/>
              <a:t> + 1*2</a:t>
            </a:r>
            <a:r>
              <a:rPr lang="en-US" baseline="30000" dirty="0"/>
              <a:t>6</a:t>
            </a:r>
            <a:r>
              <a:rPr lang="en-US" dirty="0"/>
              <a:t> + 1*2</a:t>
            </a:r>
            <a:r>
              <a:rPr lang="en-US" baseline="30000" dirty="0"/>
              <a:t>5</a:t>
            </a:r>
            <a:r>
              <a:rPr lang="en-US" dirty="0"/>
              <a:t> + 1*2</a:t>
            </a:r>
            <a:r>
              <a:rPr lang="en-US" baseline="30000" dirty="0"/>
              <a:t>4</a:t>
            </a:r>
            <a:r>
              <a:rPr lang="en-US" dirty="0"/>
              <a:t> + 1*2</a:t>
            </a:r>
            <a:r>
              <a:rPr lang="en-US" baseline="30000" dirty="0"/>
              <a:t>3</a:t>
            </a:r>
            <a:r>
              <a:rPr lang="en-US" dirty="0"/>
              <a:t>+ 1*2</a:t>
            </a:r>
            <a:r>
              <a:rPr lang="en-US" baseline="30000" dirty="0"/>
              <a:t>2</a:t>
            </a:r>
            <a:r>
              <a:rPr lang="en-US" dirty="0"/>
              <a:t> + 1*2</a:t>
            </a:r>
            <a:r>
              <a:rPr lang="en-US" baseline="30000" dirty="0"/>
              <a:t>1</a:t>
            </a:r>
            <a:r>
              <a:rPr lang="en-US" dirty="0"/>
              <a:t> + 1*2</a:t>
            </a:r>
            <a:r>
              <a:rPr lang="en-US" baseline="30000" dirty="0"/>
              <a:t>0</a:t>
            </a:r>
            <a:r>
              <a:rPr lang="en-US" dirty="0"/>
              <a:t> = 255</a:t>
            </a:r>
          </a:p>
          <a:p>
            <a:pPr fontAlgn="auto">
              <a:spcAft>
                <a:spcPts val="0"/>
              </a:spcAft>
            </a:pPr>
            <a:r>
              <a:rPr lang="en-US" b="1" dirty="0">
                <a:solidFill>
                  <a:srgbClr val="0070C0"/>
                </a:solidFill>
              </a:rPr>
              <a:t>Strategy 2: </a:t>
            </a:r>
            <a:r>
              <a:rPr lang="en-US" dirty="0">
                <a:solidFill>
                  <a:srgbClr val="0070C0"/>
                </a:solidFill>
              </a:rPr>
              <a:t>2</a:t>
            </a:r>
            <a:r>
              <a:rPr lang="en-US" baseline="30000" dirty="0">
                <a:solidFill>
                  <a:srgbClr val="0070C0"/>
                </a:solidFill>
              </a:rPr>
              <a:t>8</a:t>
            </a:r>
            <a:r>
              <a:rPr lang="en-US" dirty="0">
                <a:solidFill>
                  <a:srgbClr val="0070C0"/>
                </a:solidFill>
              </a:rPr>
              <a:t> – 1 = 255</a:t>
            </a:r>
            <a:endParaRPr lang="en-US" b="1" dirty="0">
              <a:solidFill>
                <a:srgbClr val="0070C0"/>
              </a:solidFill>
            </a:endParaRPr>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a:p>
            <a:pPr fontAlgn="auto">
              <a:spcAft>
                <a:spcPts val="0"/>
              </a:spcAft>
            </a:pPr>
            <a:endParaRPr lang="en-US" dirty="0"/>
          </a:p>
        </p:txBody>
      </p:sp>
      <p:sp>
        <p:nvSpPr>
          <p:cNvPr id="8" name="Content Placeholder 2">
            <a:extLst>
              <a:ext uri="{FF2B5EF4-FFF2-40B4-BE49-F238E27FC236}">
                <a16:creationId xmlns:a16="http://schemas.microsoft.com/office/drawing/2014/main" id="{8674428B-7F67-654A-93BB-694E313555BE}"/>
              </a:ext>
            </a:extLst>
          </p:cNvPr>
          <p:cNvSpPr txBox="1">
            <a:spLocks/>
          </p:cNvSpPr>
          <p:nvPr/>
        </p:nvSpPr>
        <p:spPr bwMode="auto">
          <a:xfrm>
            <a:off x="7838467" y="1691640"/>
            <a:ext cx="782266" cy="419911"/>
          </a:xfrm>
          <a:prstGeom prst="rect">
            <a:avLst/>
          </a:prstGeom>
          <a:solidFill>
            <a:schemeClr val="bg1"/>
          </a:solidFill>
          <a:ln>
            <a:noFill/>
          </a:ln>
          <a:effectLst/>
          <a:extLs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t>255</a:t>
            </a:r>
            <a:endParaRPr lang="en-US" dirty="0"/>
          </a:p>
          <a:p>
            <a:pPr marL="0" indent="0" fontAlgn="auto">
              <a:spcAft>
                <a:spcPts val="0"/>
              </a:spcAft>
              <a:buFont typeface="Arial" panose="020B0604020202020204" pitchFamily="34" charset="0"/>
              <a:buNone/>
            </a:pPr>
            <a:endParaRPr lang="en-US" dirty="0"/>
          </a:p>
          <a:p>
            <a:pPr fontAlgn="auto">
              <a:spcAft>
                <a:spcPts val="0"/>
              </a:spcAft>
            </a:pPr>
            <a:endParaRPr lang="en-US" dirty="0"/>
          </a:p>
          <a:p>
            <a:pPr marL="0" indent="0"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263591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uiExpand="1" build="p"/>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9D03-81A6-A343-BC11-B374ABEC386A}"/>
              </a:ext>
            </a:extLst>
          </p:cNvPr>
          <p:cNvSpPr>
            <a:spLocks noGrp="1"/>
          </p:cNvSpPr>
          <p:nvPr>
            <p:ph type="title"/>
          </p:nvPr>
        </p:nvSpPr>
        <p:spPr/>
        <p:txBody>
          <a:bodyPr/>
          <a:lstStyle/>
          <a:p>
            <a:r>
              <a:rPr lang="en-US" dirty="0"/>
              <a:t>Multiplying by Base</a:t>
            </a:r>
          </a:p>
        </p:txBody>
      </p:sp>
      <p:sp>
        <p:nvSpPr>
          <p:cNvPr id="3" name="Content Placeholder 2">
            <a:extLst>
              <a:ext uri="{FF2B5EF4-FFF2-40B4-BE49-F238E27FC236}">
                <a16:creationId xmlns:a16="http://schemas.microsoft.com/office/drawing/2014/main" id="{9BF5E906-A881-944A-A87A-A3703D8DEF56}"/>
              </a:ext>
            </a:extLst>
          </p:cNvPr>
          <p:cNvSpPr>
            <a:spLocks noGrp="1"/>
          </p:cNvSpPr>
          <p:nvPr>
            <p:ph idx="1"/>
          </p:nvPr>
        </p:nvSpPr>
        <p:spPr/>
        <p:txBody>
          <a:bodyPr/>
          <a:lstStyle/>
          <a:p>
            <a:pPr marL="0" indent="0">
              <a:buNone/>
            </a:pPr>
            <a:r>
              <a:rPr lang="en-US" sz="8600" dirty="0"/>
              <a:t>1450 x 10 = 1450</a:t>
            </a:r>
            <a:r>
              <a:rPr lang="en-US" sz="8600" b="1" u="sng" dirty="0"/>
              <a:t>0</a:t>
            </a:r>
          </a:p>
          <a:p>
            <a:pPr marL="0" indent="0">
              <a:buNone/>
            </a:pPr>
            <a:r>
              <a:rPr lang="en-US" sz="8600" dirty="0"/>
              <a:t>1100</a:t>
            </a:r>
            <a:r>
              <a:rPr lang="en-US" sz="8600" baseline="-25000" dirty="0"/>
              <a:t>2</a:t>
            </a:r>
            <a:r>
              <a:rPr lang="en-US" sz="8600" dirty="0"/>
              <a:t> x 2 = 1100</a:t>
            </a:r>
            <a:r>
              <a:rPr lang="en-US" sz="8600" b="1" u="sng" dirty="0"/>
              <a:t>0</a:t>
            </a:r>
          </a:p>
          <a:p>
            <a:pPr marL="0" indent="0">
              <a:buNone/>
            </a:pPr>
            <a:endParaRPr lang="en-US" dirty="0"/>
          </a:p>
          <a:p>
            <a:pPr marL="0" indent="0">
              <a:buNone/>
            </a:pPr>
            <a:r>
              <a:rPr lang="en-US" i="1" dirty="0"/>
              <a:t>Key Idea</a:t>
            </a:r>
            <a:r>
              <a:rPr lang="en-US" dirty="0"/>
              <a:t>: inserting 0 at the end multiplies by the base!</a:t>
            </a:r>
          </a:p>
        </p:txBody>
      </p:sp>
    </p:spTree>
    <p:extLst>
      <p:ext uri="{BB962C8B-B14F-4D97-AF65-F5344CB8AC3E}">
        <p14:creationId xmlns:p14="http://schemas.microsoft.com/office/powerpoint/2010/main" val="576894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9D03-81A6-A343-BC11-B374ABEC386A}"/>
              </a:ext>
            </a:extLst>
          </p:cNvPr>
          <p:cNvSpPr>
            <a:spLocks noGrp="1"/>
          </p:cNvSpPr>
          <p:nvPr>
            <p:ph type="title"/>
          </p:nvPr>
        </p:nvSpPr>
        <p:spPr/>
        <p:txBody>
          <a:bodyPr/>
          <a:lstStyle/>
          <a:p>
            <a:r>
              <a:rPr lang="en-US" dirty="0"/>
              <a:t>Dividing by Base</a:t>
            </a:r>
          </a:p>
        </p:txBody>
      </p:sp>
      <p:sp>
        <p:nvSpPr>
          <p:cNvPr id="3" name="Content Placeholder 2">
            <a:extLst>
              <a:ext uri="{FF2B5EF4-FFF2-40B4-BE49-F238E27FC236}">
                <a16:creationId xmlns:a16="http://schemas.microsoft.com/office/drawing/2014/main" id="{9BF5E906-A881-944A-A87A-A3703D8DEF56}"/>
              </a:ext>
            </a:extLst>
          </p:cNvPr>
          <p:cNvSpPr>
            <a:spLocks noGrp="1"/>
          </p:cNvSpPr>
          <p:nvPr>
            <p:ph idx="1"/>
          </p:nvPr>
        </p:nvSpPr>
        <p:spPr/>
        <p:txBody>
          <a:bodyPr/>
          <a:lstStyle/>
          <a:p>
            <a:pPr marL="0" indent="0">
              <a:buNone/>
            </a:pPr>
            <a:r>
              <a:rPr lang="en-US" sz="8600" dirty="0"/>
              <a:t>1450 / 10 = 145</a:t>
            </a:r>
            <a:endParaRPr lang="en-US" sz="8600" b="1" u="sng" dirty="0"/>
          </a:p>
          <a:p>
            <a:pPr marL="0" indent="0">
              <a:buNone/>
            </a:pPr>
            <a:r>
              <a:rPr lang="en-US" sz="8600" dirty="0"/>
              <a:t>1100</a:t>
            </a:r>
            <a:r>
              <a:rPr lang="en-US" sz="8600" baseline="-25000" dirty="0"/>
              <a:t>2</a:t>
            </a:r>
            <a:r>
              <a:rPr lang="en-US" sz="8600" dirty="0"/>
              <a:t> / 2 = 110</a:t>
            </a:r>
            <a:endParaRPr lang="en-US" sz="8600" b="1" u="sng" dirty="0"/>
          </a:p>
          <a:p>
            <a:pPr marL="0" indent="0">
              <a:buNone/>
            </a:pPr>
            <a:endParaRPr lang="en-US" dirty="0"/>
          </a:p>
          <a:p>
            <a:pPr marL="0" indent="0">
              <a:buNone/>
            </a:pPr>
            <a:r>
              <a:rPr lang="en-US" i="1" dirty="0"/>
              <a:t>Key Idea</a:t>
            </a:r>
            <a:r>
              <a:rPr lang="en-US" dirty="0"/>
              <a:t>: removing 0 at the end divides by the base!</a:t>
            </a:r>
          </a:p>
        </p:txBody>
      </p:sp>
    </p:spTree>
    <p:extLst>
      <p:ext uri="{BB962C8B-B14F-4D97-AF65-F5344CB8AC3E}">
        <p14:creationId xmlns:p14="http://schemas.microsoft.com/office/powerpoint/2010/main" val="823298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dirty="0">
                <a:solidFill>
                  <a:schemeClr val="bg1">
                    <a:lumMod val="75000"/>
                  </a:schemeClr>
                </a:solidFill>
              </a:rPr>
              <a:t>Bits and Bytes</a:t>
            </a:r>
          </a:p>
          <a:p>
            <a:pPr>
              <a:tabLst>
                <a:tab pos="11588750" algn="r"/>
              </a:tabLst>
            </a:pPr>
            <a:r>
              <a:rPr lang="en-US" b="1" dirty="0"/>
              <a:t>Hexadecimal	</a:t>
            </a:r>
          </a:p>
          <a:p>
            <a:pPr>
              <a:tabLst>
                <a:tab pos="11588750" algn="r"/>
              </a:tabLst>
            </a:pPr>
            <a:r>
              <a:rPr lang="en-US" dirty="0">
                <a:solidFill>
                  <a:schemeClr val="bg1">
                    <a:lumMod val="75000"/>
                  </a:schemeClr>
                </a:solidFill>
              </a:rPr>
              <a:t>Unsigned Integers</a:t>
            </a:r>
          </a:p>
          <a:p>
            <a:pPr>
              <a:tabLst>
                <a:tab pos="11588750" algn="r"/>
              </a:tabLst>
            </a:pPr>
            <a:r>
              <a:rPr lang="en-US" dirty="0">
                <a:solidFill>
                  <a:schemeClr val="bg1">
                    <a:lumMod val="75000"/>
                  </a:schemeClr>
                </a:solidFill>
              </a:rPr>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4072845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r>
              <a:rPr lang="en-US" dirty="0"/>
              <a:t>When working with bits, oftentimes we have large numbers with 32 or 64 bits.</a:t>
            </a:r>
          </a:p>
          <a:p>
            <a:r>
              <a:rPr lang="en-US" dirty="0"/>
              <a:t>Instead, we’ll represent bits in </a:t>
            </a:r>
            <a:r>
              <a:rPr lang="en-US" i="1" dirty="0"/>
              <a:t>base-16 instead; </a:t>
            </a:r>
            <a:r>
              <a:rPr lang="en-US" dirty="0"/>
              <a:t>this is called </a:t>
            </a:r>
            <a:r>
              <a:rPr lang="en-US" b="1" dirty="0"/>
              <a:t>hexadecimal</a:t>
            </a:r>
            <a:r>
              <a:rPr lang="en-US" dirty="0"/>
              <a:t>.</a:t>
            </a:r>
          </a:p>
        </p:txBody>
      </p:sp>
      <p:sp>
        <p:nvSpPr>
          <p:cNvPr id="4" name="TextBox 3">
            <a:extLst>
              <a:ext uri="{FF2B5EF4-FFF2-40B4-BE49-F238E27FC236}">
                <a16:creationId xmlns:a16="http://schemas.microsoft.com/office/drawing/2014/main" id="{32F7ACD0-B8FF-0A4E-B9F4-588F07695322}"/>
              </a:ext>
            </a:extLst>
          </p:cNvPr>
          <p:cNvSpPr txBox="1"/>
          <p:nvPr/>
        </p:nvSpPr>
        <p:spPr>
          <a:xfrm>
            <a:off x="2057573" y="3178314"/>
            <a:ext cx="8000653" cy="1415772"/>
          </a:xfrm>
          <a:prstGeom prst="rect">
            <a:avLst/>
          </a:prstGeom>
          <a:noFill/>
        </p:spPr>
        <p:txBody>
          <a:bodyPr wrap="none" rtlCol="0">
            <a:spAutoFit/>
          </a:bodyPr>
          <a:lstStyle/>
          <a:p>
            <a:pPr algn="ctr"/>
            <a:r>
              <a:rPr lang="en-US" sz="8600" dirty="0"/>
              <a:t>0110 1010 0011</a:t>
            </a:r>
          </a:p>
        </p:txBody>
      </p:sp>
      <p:sp>
        <p:nvSpPr>
          <p:cNvPr id="7" name="Left Brace 6">
            <a:extLst>
              <a:ext uri="{FF2B5EF4-FFF2-40B4-BE49-F238E27FC236}">
                <a16:creationId xmlns:a16="http://schemas.microsoft.com/office/drawing/2014/main" id="{E0647FDC-D8C1-FC4C-BF00-A47912A54468}"/>
              </a:ext>
            </a:extLst>
          </p:cNvPr>
          <p:cNvSpPr/>
          <p:nvPr/>
        </p:nvSpPr>
        <p:spPr>
          <a:xfrm rot="16200000">
            <a:off x="8496300" y="3489186"/>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61B08CBB-8344-3342-95DE-3B02A10463F5}"/>
              </a:ext>
            </a:extLst>
          </p:cNvPr>
          <p:cNvSpPr txBox="1"/>
          <p:nvPr/>
        </p:nvSpPr>
        <p:spPr>
          <a:xfrm>
            <a:off x="8298340" y="4911178"/>
            <a:ext cx="853119" cy="492443"/>
          </a:xfrm>
          <a:prstGeom prst="rect">
            <a:avLst/>
          </a:prstGeom>
          <a:noFill/>
        </p:spPr>
        <p:txBody>
          <a:bodyPr wrap="none" rtlCol="0">
            <a:spAutoFit/>
          </a:bodyPr>
          <a:lstStyle/>
          <a:p>
            <a:r>
              <a:rPr lang="en-US" sz="2600" dirty="0">
                <a:solidFill>
                  <a:srgbClr val="C00000"/>
                </a:solidFill>
              </a:rPr>
              <a:t>0-15</a:t>
            </a:r>
          </a:p>
        </p:txBody>
      </p:sp>
      <p:sp>
        <p:nvSpPr>
          <p:cNvPr id="9" name="Left Brace 8">
            <a:extLst>
              <a:ext uri="{FF2B5EF4-FFF2-40B4-BE49-F238E27FC236}">
                <a16:creationId xmlns:a16="http://schemas.microsoft.com/office/drawing/2014/main" id="{6A8C72B5-B0CD-874C-A4B6-DCECD6DD89CA}"/>
              </a:ext>
            </a:extLst>
          </p:cNvPr>
          <p:cNvSpPr/>
          <p:nvPr/>
        </p:nvSpPr>
        <p:spPr>
          <a:xfrm rot="16200000">
            <a:off x="5912786"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E383249-1ADD-194E-9FC4-897524408B2F}"/>
              </a:ext>
            </a:extLst>
          </p:cNvPr>
          <p:cNvSpPr txBox="1"/>
          <p:nvPr/>
        </p:nvSpPr>
        <p:spPr>
          <a:xfrm>
            <a:off x="5714826" y="4929505"/>
            <a:ext cx="853119" cy="492443"/>
          </a:xfrm>
          <a:prstGeom prst="rect">
            <a:avLst/>
          </a:prstGeom>
          <a:noFill/>
        </p:spPr>
        <p:txBody>
          <a:bodyPr wrap="none" rtlCol="0">
            <a:spAutoFit/>
          </a:bodyPr>
          <a:lstStyle/>
          <a:p>
            <a:r>
              <a:rPr lang="en-US" sz="2600" dirty="0">
                <a:solidFill>
                  <a:srgbClr val="C00000"/>
                </a:solidFill>
              </a:rPr>
              <a:t>0-15</a:t>
            </a:r>
          </a:p>
        </p:txBody>
      </p:sp>
      <p:sp>
        <p:nvSpPr>
          <p:cNvPr id="11" name="Left Brace 10">
            <a:extLst>
              <a:ext uri="{FF2B5EF4-FFF2-40B4-BE49-F238E27FC236}">
                <a16:creationId xmlns:a16="http://schemas.microsoft.com/office/drawing/2014/main" id="{7AAFD721-53A2-DE4C-BA43-65045E492422}"/>
              </a:ext>
            </a:extLst>
          </p:cNvPr>
          <p:cNvSpPr/>
          <p:nvPr/>
        </p:nvSpPr>
        <p:spPr>
          <a:xfrm rot="16200000">
            <a:off x="3163280"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D42CDE7-F7C4-F443-8502-F67AF548455C}"/>
              </a:ext>
            </a:extLst>
          </p:cNvPr>
          <p:cNvSpPr txBox="1"/>
          <p:nvPr/>
        </p:nvSpPr>
        <p:spPr>
          <a:xfrm>
            <a:off x="2965320" y="4929505"/>
            <a:ext cx="853119" cy="492443"/>
          </a:xfrm>
          <a:prstGeom prst="rect">
            <a:avLst/>
          </a:prstGeom>
          <a:noFill/>
        </p:spPr>
        <p:txBody>
          <a:bodyPr wrap="none" rtlCol="0">
            <a:spAutoFit/>
          </a:bodyPr>
          <a:lstStyle/>
          <a:p>
            <a:r>
              <a:rPr lang="en-US" sz="2600" dirty="0">
                <a:solidFill>
                  <a:srgbClr val="C00000"/>
                </a:solidFill>
              </a:rPr>
              <a:t>0-15</a:t>
            </a:r>
          </a:p>
        </p:txBody>
      </p:sp>
    </p:spTree>
    <p:extLst>
      <p:ext uri="{BB962C8B-B14F-4D97-AF65-F5344CB8AC3E}">
        <p14:creationId xmlns:p14="http://schemas.microsoft.com/office/powerpoint/2010/main" val="232796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r>
              <a:rPr lang="en-US" dirty="0"/>
              <a:t>When working with bits, oftentimes we have large numbers with 32 or 64 bits.</a:t>
            </a:r>
          </a:p>
          <a:p>
            <a:r>
              <a:rPr lang="en-US" dirty="0"/>
              <a:t>Instead, we’ll represent bits in </a:t>
            </a:r>
            <a:r>
              <a:rPr lang="en-US" i="1" dirty="0"/>
              <a:t>base-16 instead; </a:t>
            </a:r>
            <a:r>
              <a:rPr lang="en-US" dirty="0"/>
              <a:t>this is called </a:t>
            </a:r>
            <a:r>
              <a:rPr lang="en-US" b="1" dirty="0"/>
              <a:t>hexadecimal</a:t>
            </a:r>
            <a:r>
              <a:rPr lang="en-US" dirty="0"/>
              <a:t>.</a:t>
            </a:r>
          </a:p>
        </p:txBody>
      </p:sp>
      <p:sp>
        <p:nvSpPr>
          <p:cNvPr id="7" name="Left Brace 6">
            <a:extLst>
              <a:ext uri="{FF2B5EF4-FFF2-40B4-BE49-F238E27FC236}">
                <a16:creationId xmlns:a16="http://schemas.microsoft.com/office/drawing/2014/main" id="{E0647FDC-D8C1-FC4C-BF00-A47912A54468}"/>
              </a:ext>
            </a:extLst>
          </p:cNvPr>
          <p:cNvSpPr/>
          <p:nvPr/>
        </p:nvSpPr>
        <p:spPr>
          <a:xfrm rot="16200000">
            <a:off x="8496300" y="3489186"/>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61B08CBB-8344-3342-95DE-3B02A10463F5}"/>
              </a:ext>
            </a:extLst>
          </p:cNvPr>
          <p:cNvSpPr txBox="1"/>
          <p:nvPr/>
        </p:nvSpPr>
        <p:spPr>
          <a:xfrm>
            <a:off x="8298340" y="4911178"/>
            <a:ext cx="853119" cy="492443"/>
          </a:xfrm>
          <a:prstGeom prst="rect">
            <a:avLst/>
          </a:prstGeom>
          <a:noFill/>
        </p:spPr>
        <p:txBody>
          <a:bodyPr wrap="none" rtlCol="0">
            <a:spAutoFit/>
          </a:bodyPr>
          <a:lstStyle/>
          <a:p>
            <a:r>
              <a:rPr lang="en-US" sz="2600" dirty="0">
                <a:solidFill>
                  <a:srgbClr val="C00000"/>
                </a:solidFill>
              </a:rPr>
              <a:t>0-15</a:t>
            </a:r>
          </a:p>
        </p:txBody>
      </p:sp>
      <p:sp>
        <p:nvSpPr>
          <p:cNvPr id="9" name="Left Brace 8">
            <a:extLst>
              <a:ext uri="{FF2B5EF4-FFF2-40B4-BE49-F238E27FC236}">
                <a16:creationId xmlns:a16="http://schemas.microsoft.com/office/drawing/2014/main" id="{6A8C72B5-B0CD-874C-A4B6-DCECD6DD89CA}"/>
              </a:ext>
            </a:extLst>
          </p:cNvPr>
          <p:cNvSpPr/>
          <p:nvPr/>
        </p:nvSpPr>
        <p:spPr>
          <a:xfrm rot="16200000">
            <a:off x="5912786"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E383249-1ADD-194E-9FC4-897524408B2F}"/>
              </a:ext>
            </a:extLst>
          </p:cNvPr>
          <p:cNvSpPr txBox="1"/>
          <p:nvPr/>
        </p:nvSpPr>
        <p:spPr>
          <a:xfrm>
            <a:off x="5714826" y="4929505"/>
            <a:ext cx="853119" cy="492443"/>
          </a:xfrm>
          <a:prstGeom prst="rect">
            <a:avLst/>
          </a:prstGeom>
          <a:noFill/>
        </p:spPr>
        <p:txBody>
          <a:bodyPr wrap="none" rtlCol="0">
            <a:spAutoFit/>
          </a:bodyPr>
          <a:lstStyle/>
          <a:p>
            <a:r>
              <a:rPr lang="en-US" sz="2600" dirty="0">
                <a:solidFill>
                  <a:srgbClr val="C00000"/>
                </a:solidFill>
              </a:rPr>
              <a:t>0-15</a:t>
            </a:r>
          </a:p>
        </p:txBody>
      </p:sp>
      <p:sp>
        <p:nvSpPr>
          <p:cNvPr id="11" name="Left Brace 10">
            <a:extLst>
              <a:ext uri="{FF2B5EF4-FFF2-40B4-BE49-F238E27FC236}">
                <a16:creationId xmlns:a16="http://schemas.microsoft.com/office/drawing/2014/main" id="{7AAFD721-53A2-DE4C-BA43-65045E492422}"/>
              </a:ext>
            </a:extLst>
          </p:cNvPr>
          <p:cNvSpPr/>
          <p:nvPr/>
        </p:nvSpPr>
        <p:spPr>
          <a:xfrm rot="16200000">
            <a:off x="3163280"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D42CDE7-F7C4-F443-8502-F67AF548455C}"/>
              </a:ext>
            </a:extLst>
          </p:cNvPr>
          <p:cNvSpPr txBox="1"/>
          <p:nvPr/>
        </p:nvSpPr>
        <p:spPr>
          <a:xfrm>
            <a:off x="2965320" y="4929505"/>
            <a:ext cx="853119" cy="492443"/>
          </a:xfrm>
          <a:prstGeom prst="rect">
            <a:avLst/>
          </a:prstGeom>
          <a:noFill/>
        </p:spPr>
        <p:txBody>
          <a:bodyPr wrap="none" rtlCol="0">
            <a:spAutoFit/>
          </a:bodyPr>
          <a:lstStyle/>
          <a:p>
            <a:r>
              <a:rPr lang="en-US" sz="2600" dirty="0">
                <a:solidFill>
                  <a:srgbClr val="C00000"/>
                </a:solidFill>
              </a:rPr>
              <a:t>0-15</a:t>
            </a:r>
          </a:p>
        </p:txBody>
      </p:sp>
      <p:sp>
        <p:nvSpPr>
          <p:cNvPr id="13" name="TextBox 12">
            <a:extLst>
              <a:ext uri="{FF2B5EF4-FFF2-40B4-BE49-F238E27FC236}">
                <a16:creationId xmlns:a16="http://schemas.microsoft.com/office/drawing/2014/main" id="{2219A7F0-F444-FD4E-BA40-034BAF256D64}"/>
              </a:ext>
            </a:extLst>
          </p:cNvPr>
          <p:cNvSpPr txBox="1"/>
          <p:nvPr/>
        </p:nvSpPr>
        <p:spPr>
          <a:xfrm>
            <a:off x="4364970" y="5718641"/>
            <a:ext cx="3385863" cy="461665"/>
          </a:xfrm>
          <a:prstGeom prst="rect">
            <a:avLst/>
          </a:prstGeom>
          <a:noFill/>
        </p:spPr>
        <p:txBody>
          <a:bodyPr wrap="none" rtlCol="0">
            <a:spAutoFit/>
          </a:bodyPr>
          <a:lstStyle/>
          <a:p>
            <a:pPr algn="ctr"/>
            <a:r>
              <a:rPr lang="en-US" sz="2400" dirty="0">
                <a:solidFill>
                  <a:schemeClr val="accent1"/>
                </a:solidFill>
              </a:rPr>
              <a:t>Each is a base-16 digit!</a:t>
            </a:r>
          </a:p>
        </p:txBody>
      </p:sp>
    </p:spTree>
    <p:extLst>
      <p:ext uri="{BB962C8B-B14F-4D97-AF65-F5344CB8AC3E}">
        <p14:creationId xmlns:p14="http://schemas.microsoft.com/office/powerpoint/2010/main" val="114394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pPr marL="0" indent="0">
              <a:buNone/>
            </a:pPr>
            <a:r>
              <a:rPr lang="en-US" dirty="0"/>
              <a:t>Hexadecimal is </a:t>
            </a:r>
            <a:r>
              <a:rPr lang="en-US" i="1" dirty="0"/>
              <a:t>base-16</a:t>
            </a:r>
            <a:r>
              <a:rPr lang="en-US" dirty="0"/>
              <a:t>, so we need digits for 0-15.  How do we do this?</a:t>
            </a:r>
          </a:p>
        </p:txBody>
      </p:sp>
      <p:sp>
        <p:nvSpPr>
          <p:cNvPr id="4" name="TextBox 3">
            <a:extLst>
              <a:ext uri="{FF2B5EF4-FFF2-40B4-BE49-F238E27FC236}">
                <a16:creationId xmlns:a16="http://schemas.microsoft.com/office/drawing/2014/main" id="{32F7ACD0-B8FF-0A4E-B9F4-588F07695322}"/>
              </a:ext>
            </a:extLst>
          </p:cNvPr>
          <p:cNvSpPr txBox="1"/>
          <p:nvPr/>
        </p:nvSpPr>
        <p:spPr>
          <a:xfrm>
            <a:off x="505367" y="2861219"/>
            <a:ext cx="11181266" cy="861774"/>
          </a:xfrm>
          <a:prstGeom prst="rect">
            <a:avLst/>
          </a:prstGeom>
          <a:noFill/>
        </p:spPr>
        <p:txBody>
          <a:bodyPr wrap="none" rtlCol="0">
            <a:spAutoFit/>
          </a:bodyPr>
          <a:lstStyle/>
          <a:p>
            <a:pPr algn="ctr"/>
            <a:r>
              <a:rPr lang="en-US" sz="5000" dirty="0"/>
              <a:t>0  1  2  3  4  5  6  7  8  9  a  b  c  d  e  f </a:t>
            </a:r>
          </a:p>
        </p:txBody>
      </p:sp>
      <p:sp>
        <p:nvSpPr>
          <p:cNvPr id="13" name="TextBox 12">
            <a:extLst>
              <a:ext uri="{FF2B5EF4-FFF2-40B4-BE49-F238E27FC236}">
                <a16:creationId xmlns:a16="http://schemas.microsoft.com/office/drawing/2014/main" id="{8DB38C82-D9CE-2444-BEA3-E192C21FB375}"/>
              </a:ext>
            </a:extLst>
          </p:cNvPr>
          <p:cNvSpPr txBox="1"/>
          <p:nvPr/>
        </p:nvSpPr>
        <p:spPr>
          <a:xfrm>
            <a:off x="7315200" y="3639978"/>
            <a:ext cx="4244542" cy="492443"/>
          </a:xfrm>
          <a:prstGeom prst="rect">
            <a:avLst/>
          </a:prstGeom>
          <a:noFill/>
        </p:spPr>
        <p:txBody>
          <a:bodyPr wrap="square" rtlCol="0">
            <a:spAutoFit/>
          </a:bodyPr>
          <a:lstStyle/>
          <a:p>
            <a:r>
              <a:rPr lang="en-US" sz="2600" dirty="0">
                <a:solidFill>
                  <a:srgbClr val="C00000"/>
                </a:solidFill>
              </a:rPr>
              <a:t> 10   11    12   13    14   15</a:t>
            </a:r>
          </a:p>
        </p:txBody>
      </p:sp>
    </p:spTree>
    <p:extLst>
      <p:ext uri="{BB962C8B-B14F-4D97-AF65-F5344CB8AC3E}">
        <p14:creationId xmlns:p14="http://schemas.microsoft.com/office/powerpoint/2010/main" val="64735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graphicFrame>
        <p:nvGraphicFramePr>
          <p:cNvPr id="3" name="Table 2">
            <a:extLst>
              <a:ext uri="{FF2B5EF4-FFF2-40B4-BE49-F238E27FC236}">
                <a16:creationId xmlns:a16="http://schemas.microsoft.com/office/drawing/2014/main" id="{64926173-ADBA-9F42-BEE7-BBD2FF6FD66D}"/>
              </a:ext>
            </a:extLst>
          </p:cNvPr>
          <p:cNvGraphicFramePr>
            <a:graphicFrameLocks noGrp="1"/>
          </p:cNvGraphicFramePr>
          <p:nvPr/>
        </p:nvGraphicFramePr>
        <p:xfrm>
          <a:off x="554671" y="2242625"/>
          <a:ext cx="11082658" cy="1188720"/>
        </p:xfrm>
        <a:graphic>
          <a:graphicData uri="http://schemas.openxmlformats.org/drawingml/2006/table">
            <a:tbl>
              <a:tblPr firstRow="1" bandRow="1">
                <a:tableStyleId>{2D5ABB26-0587-4C30-8999-92F81FD0307C}</a:tableStyleId>
              </a:tblPr>
              <a:tblGrid>
                <a:gridCol w="2209802">
                  <a:extLst>
                    <a:ext uri="{9D8B030D-6E8A-4147-A177-3AD203B41FA5}">
                      <a16:colId xmlns:a16="http://schemas.microsoft.com/office/drawing/2014/main" val="3907230231"/>
                    </a:ext>
                  </a:extLst>
                </a:gridCol>
                <a:gridCol w="1109107">
                  <a:extLst>
                    <a:ext uri="{9D8B030D-6E8A-4147-A177-3AD203B41FA5}">
                      <a16:colId xmlns:a16="http://schemas.microsoft.com/office/drawing/2014/main" val="1475302328"/>
                    </a:ext>
                  </a:extLst>
                </a:gridCol>
                <a:gridCol w="1109107">
                  <a:extLst>
                    <a:ext uri="{9D8B030D-6E8A-4147-A177-3AD203B41FA5}">
                      <a16:colId xmlns:a16="http://schemas.microsoft.com/office/drawing/2014/main" val="229470600"/>
                    </a:ext>
                  </a:extLst>
                </a:gridCol>
                <a:gridCol w="1109107">
                  <a:extLst>
                    <a:ext uri="{9D8B030D-6E8A-4147-A177-3AD203B41FA5}">
                      <a16:colId xmlns:a16="http://schemas.microsoft.com/office/drawing/2014/main" val="3653598114"/>
                    </a:ext>
                  </a:extLst>
                </a:gridCol>
                <a:gridCol w="1109107">
                  <a:extLst>
                    <a:ext uri="{9D8B030D-6E8A-4147-A177-3AD203B41FA5}">
                      <a16:colId xmlns:a16="http://schemas.microsoft.com/office/drawing/2014/main" val="620688831"/>
                    </a:ext>
                  </a:extLst>
                </a:gridCol>
                <a:gridCol w="1109107">
                  <a:extLst>
                    <a:ext uri="{9D8B030D-6E8A-4147-A177-3AD203B41FA5}">
                      <a16:colId xmlns:a16="http://schemas.microsoft.com/office/drawing/2014/main" val="488825259"/>
                    </a:ext>
                  </a:extLst>
                </a:gridCol>
                <a:gridCol w="1109107">
                  <a:extLst>
                    <a:ext uri="{9D8B030D-6E8A-4147-A177-3AD203B41FA5}">
                      <a16:colId xmlns:a16="http://schemas.microsoft.com/office/drawing/2014/main" val="2257383531"/>
                    </a:ext>
                  </a:extLst>
                </a:gridCol>
                <a:gridCol w="1109107">
                  <a:extLst>
                    <a:ext uri="{9D8B030D-6E8A-4147-A177-3AD203B41FA5}">
                      <a16:colId xmlns:a16="http://schemas.microsoft.com/office/drawing/2014/main" val="3395438350"/>
                    </a:ext>
                  </a:extLst>
                </a:gridCol>
                <a:gridCol w="1109107">
                  <a:extLst>
                    <a:ext uri="{9D8B030D-6E8A-4147-A177-3AD203B41FA5}">
                      <a16:colId xmlns:a16="http://schemas.microsoft.com/office/drawing/2014/main" val="789219158"/>
                    </a:ext>
                  </a:extLst>
                </a:gridCol>
              </a:tblGrid>
              <a:tr h="370840">
                <a:tc>
                  <a:txBody>
                    <a:bodyPr/>
                    <a:lstStyle/>
                    <a:p>
                      <a:r>
                        <a:rPr lang="en-US" sz="2000" b="1" dirty="0">
                          <a:latin typeface="Consolas" panose="020B0609020204030204" pitchFamily="49" charset="0"/>
                          <a:cs typeface="Consolas" panose="020B0609020204030204" pitchFamily="49" charset="0"/>
                        </a:rPr>
                        <a:t>Hex digit</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0</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1</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2</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3</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4</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5</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6</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7</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2000" b="1" dirty="0">
                          <a:latin typeface="Consolas" panose="020B0609020204030204" pitchFamily="49" charset="0"/>
                          <a:cs typeface="Consolas" panose="020B0609020204030204" pitchFamily="49" charset="0"/>
                        </a:rPr>
                        <a:t>Decimal value</a:t>
                      </a:r>
                    </a:p>
                  </a:txBody>
                  <a:tcPr/>
                </a:tc>
                <a:tc>
                  <a:txBody>
                    <a:bodyPr/>
                    <a:lstStyle/>
                    <a:p>
                      <a:pPr algn="r"/>
                      <a:r>
                        <a:rPr lang="en-US" sz="2000" b="1" dirty="0">
                          <a:latin typeface="Consolas" panose="020B0609020204030204" pitchFamily="49" charset="0"/>
                          <a:cs typeface="Consolas" panose="020B0609020204030204" pitchFamily="49" charset="0"/>
                        </a:rPr>
                        <a:t>0</a:t>
                      </a:r>
                    </a:p>
                  </a:txBody>
                  <a:tcPr/>
                </a:tc>
                <a:tc>
                  <a:txBody>
                    <a:bodyPr/>
                    <a:lstStyle/>
                    <a:p>
                      <a:pPr algn="r"/>
                      <a:r>
                        <a:rPr lang="en-US" sz="2000" b="1" dirty="0">
                          <a:latin typeface="Consolas" panose="020B0609020204030204" pitchFamily="49" charset="0"/>
                          <a:cs typeface="Consolas" panose="020B0609020204030204" pitchFamily="49" charset="0"/>
                        </a:rPr>
                        <a:t>1</a:t>
                      </a:r>
                    </a:p>
                  </a:txBody>
                  <a:tcPr/>
                </a:tc>
                <a:tc>
                  <a:txBody>
                    <a:bodyPr/>
                    <a:lstStyle/>
                    <a:p>
                      <a:pPr algn="r"/>
                      <a:r>
                        <a:rPr lang="en-US" sz="2000" b="1" dirty="0">
                          <a:latin typeface="Consolas" panose="020B0609020204030204" pitchFamily="49" charset="0"/>
                          <a:cs typeface="Consolas" panose="020B0609020204030204" pitchFamily="49" charset="0"/>
                        </a:rPr>
                        <a:t>2</a:t>
                      </a:r>
                    </a:p>
                  </a:txBody>
                  <a:tcPr/>
                </a:tc>
                <a:tc>
                  <a:txBody>
                    <a:bodyPr/>
                    <a:lstStyle/>
                    <a:p>
                      <a:pPr algn="r"/>
                      <a:r>
                        <a:rPr lang="en-US" sz="2000" b="1" dirty="0">
                          <a:latin typeface="Consolas" panose="020B0609020204030204" pitchFamily="49" charset="0"/>
                          <a:cs typeface="Consolas" panose="020B0609020204030204" pitchFamily="49" charset="0"/>
                        </a:rPr>
                        <a:t>3</a:t>
                      </a:r>
                    </a:p>
                  </a:txBody>
                  <a:tcPr/>
                </a:tc>
                <a:tc>
                  <a:txBody>
                    <a:bodyPr/>
                    <a:lstStyle/>
                    <a:p>
                      <a:pPr algn="r"/>
                      <a:r>
                        <a:rPr lang="en-US" sz="2000" b="1" dirty="0">
                          <a:latin typeface="Consolas" panose="020B0609020204030204" pitchFamily="49" charset="0"/>
                          <a:cs typeface="Consolas" panose="020B0609020204030204" pitchFamily="49" charset="0"/>
                        </a:rPr>
                        <a:t>4</a:t>
                      </a:r>
                    </a:p>
                  </a:txBody>
                  <a:tcPr/>
                </a:tc>
                <a:tc>
                  <a:txBody>
                    <a:bodyPr/>
                    <a:lstStyle/>
                    <a:p>
                      <a:pPr algn="r"/>
                      <a:r>
                        <a:rPr lang="en-US" sz="2000" b="1" dirty="0">
                          <a:latin typeface="Consolas" panose="020B0609020204030204" pitchFamily="49" charset="0"/>
                          <a:cs typeface="Consolas" panose="020B0609020204030204" pitchFamily="49" charset="0"/>
                        </a:rPr>
                        <a:t>5</a:t>
                      </a:r>
                    </a:p>
                  </a:txBody>
                  <a:tcPr/>
                </a:tc>
                <a:tc>
                  <a:txBody>
                    <a:bodyPr/>
                    <a:lstStyle/>
                    <a:p>
                      <a:pPr algn="r"/>
                      <a:r>
                        <a:rPr lang="en-US" sz="2000" b="1" dirty="0">
                          <a:latin typeface="Consolas" panose="020B0609020204030204" pitchFamily="49" charset="0"/>
                          <a:cs typeface="Consolas" panose="020B0609020204030204" pitchFamily="49" charset="0"/>
                        </a:rPr>
                        <a:t>6</a:t>
                      </a:r>
                    </a:p>
                  </a:txBody>
                  <a:tcPr/>
                </a:tc>
                <a:tc>
                  <a:txBody>
                    <a:bodyPr/>
                    <a:lstStyle/>
                    <a:p>
                      <a:pPr algn="r"/>
                      <a:r>
                        <a:rPr lang="en-US" sz="2000" b="1" dirty="0">
                          <a:latin typeface="Consolas" panose="020B0609020204030204" pitchFamily="49" charset="0"/>
                          <a:cs typeface="Consolas" panose="020B0609020204030204" pitchFamily="49" charset="0"/>
                        </a:rPr>
                        <a:t>7</a:t>
                      </a:r>
                    </a:p>
                  </a:txBody>
                  <a:tcPr/>
                </a:tc>
                <a:extLst>
                  <a:ext uri="{0D108BD9-81ED-4DB2-BD59-A6C34878D82A}">
                    <a16:rowId xmlns:a16="http://schemas.microsoft.com/office/drawing/2014/main" val="1377292737"/>
                  </a:ext>
                </a:extLst>
              </a:tr>
              <a:tr h="370840">
                <a:tc>
                  <a:txBody>
                    <a:bodyPr/>
                    <a:lstStyle/>
                    <a:p>
                      <a:r>
                        <a:rPr lang="en-US" sz="2000" b="1" dirty="0">
                          <a:latin typeface="Consolas" panose="020B0609020204030204" pitchFamily="49" charset="0"/>
                          <a:cs typeface="Consolas" panose="020B0609020204030204" pitchFamily="49" charset="0"/>
                        </a:rPr>
                        <a:t>Binary value</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0011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0111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graphicFrame>
        <p:nvGraphicFramePr>
          <p:cNvPr id="6" name="Table 5">
            <a:extLst>
              <a:ext uri="{FF2B5EF4-FFF2-40B4-BE49-F238E27FC236}">
                <a16:creationId xmlns:a16="http://schemas.microsoft.com/office/drawing/2014/main" id="{F90D5FA8-86C5-4A47-B670-733691FDA50A}"/>
              </a:ext>
            </a:extLst>
          </p:cNvPr>
          <p:cNvGraphicFramePr>
            <a:graphicFrameLocks noGrp="1"/>
          </p:cNvGraphicFramePr>
          <p:nvPr/>
        </p:nvGraphicFramePr>
        <p:xfrm>
          <a:off x="554671" y="3810000"/>
          <a:ext cx="11082658" cy="1188720"/>
        </p:xfrm>
        <a:graphic>
          <a:graphicData uri="http://schemas.openxmlformats.org/drawingml/2006/table">
            <a:tbl>
              <a:tblPr firstRow="1" bandRow="1">
                <a:tableStyleId>{2D5ABB26-0587-4C30-8999-92F81FD0307C}</a:tableStyleId>
              </a:tblPr>
              <a:tblGrid>
                <a:gridCol w="2209802">
                  <a:extLst>
                    <a:ext uri="{9D8B030D-6E8A-4147-A177-3AD203B41FA5}">
                      <a16:colId xmlns:a16="http://schemas.microsoft.com/office/drawing/2014/main" val="3907230231"/>
                    </a:ext>
                  </a:extLst>
                </a:gridCol>
                <a:gridCol w="1109107">
                  <a:extLst>
                    <a:ext uri="{9D8B030D-6E8A-4147-A177-3AD203B41FA5}">
                      <a16:colId xmlns:a16="http://schemas.microsoft.com/office/drawing/2014/main" val="1475302328"/>
                    </a:ext>
                  </a:extLst>
                </a:gridCol>
                <a:gridCol w="1109107">
                  <a:extLst>
                    <a:ext uri="{9D8B030D-6E8A-4147-A177-3AD203B41FA5}">
                      <a16:colId xmlns:a16="http://schemas.microsoft.com/office/drawing/2014/main" val="229470600"/>
                    </a:ext>
                  </a:extLst>
                </a:gridCol>
                <a:gridCol w="1109107">
                  <a:extLst>
                    <a:ext uri="{9D8B030D-6E8A-4147-A177-3AD203B41FA5}">
                      <a16:colId xmlns:a16="http://schemas.microsoft.com/office/drawing/2014/main" val="3653598114"/>
                    </a:ext>
                  </a:extLst>
                </a:gridCol>
                <a:gridCol w="1109107">
                  <a:extLst>
                    <a:ext uri="{9D8B030D-6E8A-4147-A177-3AD203B41FA5}">
                      <a16:colId xmlns:a16="http://schemas.microsoft.com/office/drawing/2014/main" val="620688831"/>
                    </a:ext>
                  </a:extLst>
                </a:gridCol>
                <a:gridCol w="1109107">
                  <a:extLst>
                    <a:ext uri="{9D8B030D-6E8A-4147-A177-3AD203B41FA5}">
                      <a16:colId xmlns:a16="http://schemas.microsoft.com/office/drawing/2014/main" val="488825259"/>
                    </a:ext>
                  </a:extLst>
                </a:gridCol>
                <a:gridCol w="1109107">
                  <a:extLst>
                    <a:ext uri="{9D8B030D-6E8A-4147-A177-3AD203B41FA5}">
                      <a16:colId xmlns:a16="http://schemas.microsoft.com/office/drawing/2014/main" val="2257383531"/>
                    </a:ext>
                  </a:extLst>
                </a:gridCol>
                <a:gridCol w="1109107">
                  <a:extLst>
                    <a:ext uri="{9D8B030D-6E8A-4147-A177-3AD203B41FA5}">
                      <a16:colId xmlns:a16="http://schemas.microsoft.com/office/drawing/2014/main" val="3395438350"/>
                    </a:ext>
                  </a:extLst>
                </a:gridCol>
                <a:gridCol w="1109107">
                  <a:extLst>
                    <a:ext uri="{9D8B030D-6E8A-4147-A177-3AD203B41FA5}">
                      <a16:colId xmlns:a16="http://schemas.microsoft.com/office/drawing/2014/main" val="789219158"/>
                    </a:ext>
                  </a:extLst>
                </a:gridCol>
              </a:tblGrid>
              <a:tr h="370840">
                <a:tc>
                  <a:txBody>
                    <a:bodyPr/>
                    <a:lstStyle/>
                    <a:p>
                      <a:r>
                        <a:rPr lang="en-US" sz="2000" b="1" dirty="0">
                          <a:latin typeface="Consolas" panose="020B0609020204030204" pitchFamily="49" charset="0"/>
                          <a:cs typeface="Consolas" panose="020B0609020204030204" pitchFamily="49" charset="0"/>
                        </a:rPr>
                        <a:t>Hex digit</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8</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9</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A</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B</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C</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D</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E</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F</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2000" b="1" dirty="0">
                          <a:latin typeface="Consolas" panose="020B0609020204030204" pitchFamily="49" charset="0"/>
                          <a:cs typeface="Consolas" panose="020B0609020204030204" pitchFamily="49" charset="0"/>
                        </a:rPr>
                        <a:t>Decimal value</a:t>
                      </a:r>
                    </a:p>
                  </a:txBody>
                  <a:tcPr/>
                </a:tc>
                <a:tc>
                  <a:txBody>
                    <a:bodyPr/>
                    <a:lstStyle/>
                    <a:p>
                      <a:pPr algn="r"/>
                      <a:r>
                        <a:rPr lang="en-US" sz="2000" b="1" dirty="0">
                          <a:latin typeface="Consolas" panose="020B0609020204030204" pitchFamily="49" charset="0"/>
                          <a:cs typeface="Consolas" panose="020B0609020204030204" pitchFamily="49" charset="0"/>
                        </a:rPr>
                        <a:t>8</a:t>
                      </a:r>
                    </a:p>
                  </a:txBody>
                  <a:tcPr/>
                </a:tc>
                <a:tc>
                  <a:txBody>
                    <a:bodyPr/>
                    <a:lstStyle/>
                    <a:p>
                      <a:pPr algn="r"/>
                      <a:r>
                        <a:rPr lang="en-US" sz="2000" b="1" dirty="0">
                          <a:latin typeface="Consolas" panose="020B0609020204030204" pitchFamily="49" charset="0"/>
                          <a:cs typeface="Consolas" panose="020B0609020204030204" pitchFamily="49" charset="0"/>
                        </a:rPr>
                        <a:t>9</a:t>
                      </a:r>
                    </a:p>
                  </a:txBody>
                  <a:tcPr/>
                </a:tc>
                <a:tc>
                  <a:txBody>
                    <a:bodyPr/>
                    <a:lstStyle/>
                    <a:p>
                      <a:pPr algn="r"/>
                      <a:r>
                        <a:rPr lang="en-US" sz="2000" b="1" dirty="0">
                          <a:latin typeface="Consolas" panose="020B0609020204030204" pitchFamily="49" charset="0"/>
                          <a:cs typeface="Consolas" panose="020B0609020204030204" pitchFamily="49" charset="0"/>
                        </a:rPr>
                        <a:t>10</a:t>
                      </a:r>
                    </a:p>
                  </a:txBody>
                  <a:tcPr/>
                </a:tc>
                <a:tc>
                  <a:txBody>
                    <a:bodyPr/>
                    <a:lstStyle/>
                    <a:p>
                      <a:pPr algn="r"/>
                      <a:r>
                        <a:rPr lang="en-US" sz="2000" b="1" dirty="0">
                          <a:latin typeface="Consolas" panose="020B0609020204030204" pitchFamily="49" charset="0"/>
                          <a:cs typeface="Consolas" panose="020B0609020204030204" pitchFamily="49" charset="0"/>
                        </a:rPr>
                        <a:t>11</a:t>
                      </a:r>
                    </a:p>
                  </a:txBody>
                  <a:tcPr/>
                </a:tc>
                <a:tc>
                  <a:txBody>
                    <a:bodyPr/>
                    <a:lstStyle/>
                    <a:p>
                      <a:pPr algn="r"/>
                      <a:r>
                        <a:rPr lang="en-US" sz="2000" b="1" dirty="0">
                          <a:latin typeface="Consolas" panose="020B0609020204030204" pitchFamily="49" charset="0"/>
                          <a:cs typeface="Consolas" panose="020B0609020204030204" pitchFamily="49" charset="0"/>
                        </a:rPr>
                        <a:t>12</a:t>
                      </a:r>
                    </a:p>
                  </a:txBody>
                  <a:tcPr/>
                </a:tc>
                <a:tc>
                  <a:txBody>
                    <a:bodyPr/>
                    <a:lstStyle/>
                    <a:p>
                      <a:pPr algn="r"/>
                      <a:r>
                        <a:rPr lang="en-US" sz="2000" b="1" dirty="0">
                          <a:latin typeface="Consolas" panose="020B0609020204030204" pitchFamily="49" charset="0"/>
                          <a:cs typeface="Consolas" panose="020B0609020204030204" pitchFamily="49" charset="0"/>
                        </a:rPr>
                        <a:t>13</a:t>
                      </a:r>
                    </a:p>
                  </a:txBody>
                  <a:tcPr/>
                </a:tc>
                <a:tc>
                  <a:txBody>
                    <a:bodyPr/>
                    <a:lstStyle/>
                    <a:p>
                      <a:pPr algn="r"/>
                      <a:r>
                        <a:rPr lang="en-US" sz="2000" b="1" dirty="0">
                          <a:latin typeface="Consolas" panose="020B0609020204030204" pitchFamily="49" charset="0"/>
                          <a:cs typeface="Consolas" panose="020B0609020204030204" pitchFamily="49" charset="0"/>
                        </a:rPr>
                        <a:t>14</a:t>
                      </a:r>
                    </a:p>
                  </a:txBody>
                  <a:tcPr/>
                </a:tc>
                <a:tc>
                  <a:txBody>
                    <a:bodyPr/>
                    <a:lstStyle/>
                    <a:p>
                      <a:pPr algn="r"/>
                      <a:r>
                        <a:rPr lang="en-US" sz="2000" b="1" dirty="0">
                          <a:latin typeface="Consolas" panose="020B0609020204030204" pitchFamily="49" charset="0"/>
                          <a:cs typeface="Consolas" panose="020B0609020204030204" pitchFamily="49" charset="0"/>
                        </a:rPr>
                        <a:t>15</a:t>
                      </a:r>
                    </a:p>
                  </a:txBody>
                  <a:tcPr/>
                </a:tc>
                <a:extLst>
                  <a:ext uri="{0D108BD9-81ED-4DB2-BD59-A6C34878D82A}">
                    <a16:rowId xmlns:a16="http://schemas.microsoft.com/office/drawing/2014/main" val="1377292737"/>
                  </a:ext>
                </a:extLst>
              </a:tr>
              <a:tr h="370840">
                <a:tc>
                  <a:txBody>
                    <a:bodyPr/>
                    <a:lstStyle/>
                    <a:p>
                      <a:r>
                        <a:rPr lang="en-US" sz="2000" b="1" dirty="0">
                          <a:latin typeface="Consolas" panose="020B0609020204030204" pitchFamily="49" charset="0"/>
                          <a:cs typeface="Consolas" panose="020B0609020204030204" pitchFamily="49" charset="0"/>
                        </a:rPr>
                        <a:t>Binary value</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1011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1111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2167141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15E35-153F-A940-8D41-05A5B2054B6D}"/>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8A028876-CD83-224F-BF92-2871BFEC31BA}"/>
              </a:ext>
            </a:extLst>
          </p:cNvPr>
          <p:cNvSpPr>
            <a:spLocks noGrp="1"/>
          </p:cNvSpPr>
          <p:nvPr>
            <p:ph idx="1"/>
          </p:nvPr>
        </p:nvSpPr>
        <p:spPr/>
        <p:txBody>
          <a:bodyPr/>
          <a:lstStyle/>
          <a:p>
            <a:r>
              <a:rPr lang="en-US" dirty="0"/>
              <a:t>We distinguish hexadecimal numbers by prefixing them with </a:t>
            </a:r>
            <a:r>
              <a:rPr lang="en-US" b="1" dirty="0">
                <a:latin typeface="Consolas" panose="020B0609020204030204" pitchFamily="49" charset="0"/>
                <a:cs typeface="Consolas" panose="020B0609020204030204" pitchFamily="49" charset="0"/>
              </a:rPr>
              <a:t>0x</a:t>
            </a:r>
            <a:r>
              <a:rPr lang="en-US" dirty="0"/>
              <a:t>, and binary numbers with </a:t>
            </a:r>
            <a:r>
              <a:rPr lang="en-US" b="1" dirty="0">
                <a:latin typeface="Consolas" panose="020B0609020204030204" pitchFamily="49" charset="0"/>
                <a:cs typeface="Consolas" panose="020B0609020204030204" pitchFamily="49" charset="0"/>
              </a:rPr>
              <a:t>0b</a:t>
            </a:r>
            <a:r>
              <a:rPr lang="en-US" dirty="0"/>
              <a:t>.</a:t>
            </a:r>
          </a:p>
          <a:p>
            <a:r>
              <a:rPr lang="en-US" dirty="0"/>
              <a:t>E.g. </a:t>
            </a:r>
            <a:r>
              <a:rPr lang="en-US" b="1" dirty="0">
                <a:latin typeface="Consolas" panose="020B0609020204030204" pitchFamily="49" charset="0"/>
                <a:cs typeface="Consolas" panose="020B0609020204030204" pitchFamily="49" charset="0"/>
              </a:rPr>
              <a:t>0xf5</a:t>
            </a:r>
            <a:r>
              <a:rPr lang="en-US" b="1" dirty="0"/>
              <a:t> </a:t>
            </a:r>
            <a:r>
              <a:rPr lang="en-US" dirty="0"/>
              <a:t>is </a:t>
            </a:r>
            <a:r>
              <a:rPr lang="en-US" b="1" dirty="0">
                <a:latin typeface="Consolas" panose="020B0609020204030204" pitchFamily="49" charset="0"/>
                <a:cs typeface="Consolas" panose="020B0609020204030204" pitchFamily="49" charset="0"/>
              </a:rPr>
              <a:t>0b11110101</a:t>
            </a:r>
          </a:p>
        </p:txBody>
      </p:sp>
      <p:sp>
        <p:nvSpPr>
          <p:cNvPr id="4" name="TextBox 3">
            <a:extLst>
              <a:ext uri="{FF2B5EF4-FFF2-40B4-BE49-F238E27FC236}">
                <a16:creationId xmlns:a16="http://schemas.microsoft.com/office/drawing/2014/main" id="{83C867A0-2746-C840-95C7-1B4A1EDB0EE1}"/>
              </a:ext>
            </a:extLst>
          </p:cNvPr>
          <p:cNvSpPr txBox="1"/>
          <p:nvPr/>
        </p:nvSpPr>
        <p:spPr>
          <a:xfrm>
            <a:off x="4463554" y="3178314"/>
            <a:ext cx="3188694" cy="1415772"/>
          </a:xfrm>
          <a:prstGeom prst="rect">
            <a:avLst/>
          </a:prstGeom>
          <a:noFill/>
        </p:spPr>
        <p:txBody>
          <a:bodyPr wrap="none" rtlCol="0">
            <a:spAutoFit/>
          </a:bodyPr>
          <a:lstStyle/>
          <a:p>
            <a:pPr algn="ctr"/>
            <a:r>
              <a:rPr lang="en-US" sz="8600" dirty="0"/>
              <a:t>0x f  5</a:t>
            </a:r>
          </a:p>
        </p:txBody>
      </p:sp>
      <p:sp>
        <p:nvSpPr>
          <p:cNvPr id="5" name="Left Brace 4">
            <a:extLst>
              <a:ext uri="{FF2B5EF4-FFF2-40B4-BE49-F238E27FC236}">
                <a16:creationId xmlns:a16="http://schemas.microsoft.com/office/drawing/2014/main" id="{90B405B1-4EE5-9A48-9E89-3D2FA59EC48A}"/>
              </a:ext>
            </a:extLst>
          </p:cNvPr>
          <p:cNvSpPr/>
          <p:nvPr/>
        </p:nvSpPr>
        <p:spPr>
          <a:xfrm rot="16200000">
            <a:off x="5962650" y="4346436"/>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50BF74C6-DA77-144A-BE0C-A2F1C62C5557}"/>
              </a:ext>
            </a:extLst>
          </p:cNvPr>
          <p:cNvSpPr txBox="1"/>
          <p:nvPr/>
        </p:nvSpPr>
        <p:spPr>
          <a:xfrm>
            <a:off x="5775191" y="4975086"/>
            <a:ext cx="854209" cy="492443"/>
          </a:xfrm>
          <a:prstGeom prst="rect">
            <a:avLst/>
          </a:prstGeom>
          <a:noFill/>
        </p:spPr>
        <p:txBody>
          <a:bodyPr wrap="none" rtlCol="0">
            <a:spAutoFit/>
          </a:bodyPr>
          <a:lstStyle/>
          <a:p>
            <a:pPr algn="l"/>
            <a:r>
              <a:rPr lang="en-US" sz="2600" dirty="0">
                <a:solidFill>
                  <a:srgbClr val="C00000"/>
                </a:solidFill>
              </a:rPr>
              <a:t>1111</a:t>
            </a:r>
          </a:p>
        </p:txBody>
      </p:sp>
      <p:sp>
        <p:nvSpPr>
          <p:cNvPr id="7" name="Left Brace 6">
            <a:extLst>
              <a:ext uri="{FF2B5EF4-FFF2-40B4-BE49-F238E27FC236}">
                <a16:creationId xmlns:a16="http://schemas.microsoft.com/office/drawing/2014/main" id="{570C77C1-D039-FA4C-99BC-79B8C197734A}"/>
              </a:ext>
            </a:extLst>
          </p:cNvPr>
          <p:cNvSpPr/>
          <p:nvPr/>
        </p:nvSpPr>
        <p:spPr>
          <a:xfrm rot="16200000">
            <a:off x="6953250" y="4346436"/>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5137DD9D-0FC0-5D44-AAF3-61CE32CE5132}"/>
              </a:ext>
            </a:extLst>
          </p:cNvPr>
          <p:cNvSpPr txBox="1"/>
          <p:nvPr/>
        </p:nvSpPr>
        <p:spPr>
          <a:xfrm>
            <a:off x="6732654" y="4979364"/>
            <a:ext cx="928459" cy="492443"/>
          </a:xfrm>
          <a:prstGeom prst="rect">
            <a:avLst/>
          </a:prstGeom>
          <a:noFill/>
        </p:spPr>
        <p:txBody>
          <a:bodyPr wrap="none" rtlCol="0">
            <a:spAutoFit/>
          </a:bodyPr>
          <a:lstStyle/>
          <a:p>
            <a:pPr algn="l"/>
            <a:r>
              <a:rPr lang="en-US" sz="2600" dirty="0">
                <a:solidFill>
                  <a:srgbClr val="C00000"/>
                </a:solidFill>
              </a:rPr>
              <a:t>0101</a:t>
            </a:r>
          </a:p>
        </p:txBody>
      </p:sp>
    </p:spTree>
    <p:extLst>
      <p:ext uri="{BB962C8B-B14F-4D97-AF65-F5344CB8AC3E}">
        <p14:creationId xmlns:p14="http://schemas.microsoft.com/office/powerpoint/2010/main" val="639442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D589-836B-9D49-B54F-84EEF16BF00B}"/>
              </a:ext>
            </a:extLst>
          </p:cNvPr>
          <p:cNvSpPr>
            <a:spLocks noGrp="1"/>
          </p:cNvSpPr>
          <p:nvPr>
            <p:ph type="title"/>
          </p:nvPr>
        </p:nvSpPr>
        <p:spPr/>
        <p:txBody>
          <a:bodyPr/>
          <a:lstStyle/>
          <a:p>
            <a:r>
              <a:rPr lang="en-US" dirty="0"/>
              <a:t>Practice: Hexadecimal to Binary</a:t>
            </a:r>
          </a:p>
        </p:txBody>
      </p:sp>
      <p:sp>
        <p:nvSpPr>
          <p:cNvPr id="3" name="Content Placeholder 2">
            <a:extLst>
              <a:ext uri="{FF2B5EF4-FFF2-40B4-BE49-F238E27FC236}">
                <a16:creationId xmlns:a16="http://schemas.microsoft.com/office/drawing/2014/main" id="{FE465828-C80B-6845-8C75-0B3F9E6F759C}"/>
              </a:ext>
            </a:extLst>
          </p:cNvPr>
          <p:cNvSpPr>
            <a:spLocks noGrp="1"/>
          </p:cNvSpPr>
          <p:nvPr>
            <p:ph idx="1"/>
          </p:nvPr>
        </p:nvSpPr>
        <p:spPr/>
        <p:txBody>
          <a:bodyPr/>
          <a:lstStyle/>
          <a:p>
            <a:pPr marL="0" indent="0">
              <a:buNone/>
            </a:pPr>
            <a:r>
              <a:rPr lang="en-US" dirty="0"/>
              <a:t>What is </a:t>
            </a:r>
            <a:r>
              <a:rPr lang="en-US" b="1" dirty="0">
                <a:latin typeface="Consolas" panose="020B0609020204030204" pitchFamily="49" charset="0"/>
                <a:cs typeface="Consolas" panose="020B0609020204030204" pitchFamily="49" charset="0"/>
              </a:rPr>
              <a:t>0x173A</a:t>
            </a:r>
            <a:r>
              <a:rPr lang="en-US" dirty="0"/>
              <a:t> in binary?</a:t>
            </a:r>
          </a:p>
        </p:txBody>
      </p:sp>
      <p:graphicFrame>
        <p:nvGraphicFramePr>
          <p:cNvPr id="6" name="Table 5">
            <a:extLst>
              <a:ext uri="{FF2B5EF4-FFF2-40B4-BE49-F238E27FC236}">
                <a16:creationId xmlns:a16="http://schemas.microsoft.com/office/drawing/2014/main" id="{C301A76E-FF80-324C-84FE-5D4240F0DBFA}"/>
              </a:ext>
            </a:extLst>
          </p:cNvPr>
          <p:cNvGraphicFramePr>
            <a:graphicFrameLocks noGrp="1"/>
          </p:cNvGraphicFramePr>
          <p:nvPr/>
        </p:nvGraphicFramePr>
        <p:xfrm>
          <a:off x="1257299" y="3185160"/>
          <a:ext cx="9601201" cy="1402080"/>
        </p:xfrm>
        <a:graphic>
          <a:graphicData uri="http://schemas.openxmlformats.org/drawingml/2006/table">
            <a:tbl>
              <a:tblPr firstRow="1" bandRow="1">
                <a:tableStyleId>{2D5ABB26-0587-4C30-8999-92F81FD0307C}</a:tableStyleId>
              </a:tblPr>
              <a:tblGrid>
                <a:gridCol w="3380393">
                  <a:extLst>
                    <a:ext uri="{9D8B030D-6E8A-4147-A177-3AD203B41FA5}">
                      <a16:colId xmlns:a16="http://schemas.microsoft.com/office/drawing/2014/main" val="3907230231"/>
                    </a:ext>
                  </a:extLst>
                </a:gridCol>
                <a:gridCol w="1555202">
                  <a:extLst>
                    <a:ext uri="{9D8B030D-6E8A-4147-A177-3AD203B41FA5}">
                      <a16:colId xmlns:a16="http://schemas.microsoft.com/office/drawing/2014/main" val="1475302328"/>
                    </a:ext>
                  </a:extLst>
                </a:gridCol>
                <a:gridCol w="1555202">
                  <a:extLst>
                    <a:ext uri="{9D8B030D-6E8A-4147-A177-3AD203B41FA5}">
                      <a16:colId xmlns:a16="http://schemas.microsoft.com/office/drawing/2014/main" val="229470600"/>
                    </a:ext>
                  </a:extLst>
                </a:gridCol>
                <a:gridCol w="1555202">
                  <a:extLst>
                    <a:ext uri="{9D8B030D-6E8A-4147-A177-3AD203B41FA5}">
                      <a16:colId xmlns:a16="http://schemas.microsoft.com/office/drawing/2014/main" val="3653598114"/>
                    </a:ext>
                  </a:extLst>
                </a:gridCol>
                <a:gridCol w="1555202">
                  <a:extLst>
                    <a:ext uri="{9D8B030D-6E8A-4147-A177-3AD203B41FA5}">
                      <a16:colId xmlns:a16="http://schemas.microsoft.com/office/drawing/2014/main" val="620688831"/>
                    </a:ext>
                  </a:extLst>
                </a:gridCol>
              </a:tblGrid>
              <a:tr h="370840">
                <a:tc>
                  <a:txBody>
                    <a:bodyPr/>
                    <a:lstStyle/>
                    <a:p>
                      <a:r>
                        <a:rPr lang="en-US" sz="4000" b="1" dirty="0">
                          <a:latin typeface="Consolas" panose="020B0609020204030204" pitchFamily="49" charset="0"/>
                          <a:cs typeface="Consolas" panose="020B0609020204030204" pitchFamily="49" charset="0"/>
                        </a:rPr>
                        <a:t>Hexadecimal</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7</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3</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A</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4000" b="1"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0001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0111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0011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1010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197563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D589-836B-9D49-B54F-84EEF16BF00B}"/>
              </a:ext>
            </a:extLst>
          </p:cNvPr>
          <p:cNvSpPr>
            <a:spLocks noGrp="1"/>
          </p:cNvSpPr>
          <p:nvPr>
            <p:ph type="title"/>
          </p:nvPr>
        </p:nvSpPr>
        <p:spPr/>
        <p:txBody>
          <a:bodyPr/>
          <a:lstStyle/>
          <a:p>
            <a:r>
              <a:rPr lang="en-US" dirty="0"/>
              <a:t>Practice: Binary to Hexadecimal</a:t>
            </a:r>
          </a:p>
        </p:txBody>
      </p:sp>
      <p:sp>
        <p:nvSpPr>
          <p:cNvPr id="3" name="Content Placeholder 2">
            <a:extLst>
              <a:ext uri="{FF2B5EF4-FFF2-40B4-BE49-F238E27FC236}">
                <a16:creationId xmlns:a16="http://schemas.microsoft.com/office/drawing/2014/main" id="{FE465828-C80B-6845-8C75-0B3F9E6F759C}"/>
              </a:ext>
            </a:extLst>
          </p:cNvPr>
          <p:cNvSpPr>
            <a:spLocks noGrp="1"/>
          </p:cNvSpPr>
          <p:nvPr>
            <p:ph idx="1"/>
          </p:nvPr>
        </p:nvSpPr>
        <p:spPr/>
        <p:txBody>
          <a:bodyPr/>
          <a:lstStyle/>
          <a:p>
            <a:pPr marL="0" indent="0">
              <a:buNone/>
            </a:pPr>
            <a:r>
              <a:rPr lang="en-US" dirty="0"/>
              <a:t>What is </a:t>
            </a:r>
            <a:r>
              <a:rPr lang="en-US" b="1" dirty="0">
                <a:latin typeface="Consolas" panose="020B0609020204030204" pitchFamily="49" charset="0"/>
                <a:cs typeface="Consolas" panose="020B0609020204030204" pitchFamily="49" charset="0"/>
              </a:rPr>
              <a:t>0b</a:t>
            </a:r>
            <a:r>
              <a:rPr lang="en-US" b="1" dirty="0">
                <a:latin typeface="Consolas" panose="020B0609020204030204" pitchFamily="49" charset="0"/>
                <a:ea typeface="Courier"/>
                <a:cs typeface="Consolas" panose="020B0609020204030204" pitchFamily="49" charset="0"/>
                <a:sym typeface="Courier"/>
              </a:rPr>
              <a:t>1111001010</a:t>
            </a:r>
            <a:r>
              <a:rPr lang="en-US" dirty="0"/>
              <a:t> in hexadecimal? (</a:t>
            </a:r>
            <a:r>
              <a:rPr lang="en-US" i="1" dirty="0"/>
              <a:t>Hint: start from the right)</a:t>
            </a:r>
            <a:endParaRPr lang="en-US" dirty="0"/>
          </a:p>
        </p:txBody>
      </p:sp>
      <p:graphicFrame>
        <p:nvGraphicFramePr>
          <p:cNvPr id="4" name="Table 3">
            <a:extLst>
              <a:ext uri="{FF2B5EF4-FFF2-40B4-BE49-F238E27FC236}">
                <a16:creationId xmlns:a16="http://schemas.microsoft.com/office/drawing/2014/main" id="{6E3C7AE7-9C96-F843-994E-AEAD43916A4F}"/>
              </a:ext>
            </a:extLst>
          </p:cNvPr>
          <p:cNvGraphicFramePr>
            <a:graphicFrameLocks noGrp="1"/>
          </p:cNvGraphicFramePr>
          <p:nvPr/>
        </p:nvGraphicFramePr>
        <p:xfrm>
          <a:off x="2073000" y="3185160"/>
          <a:ext cx="8045999" cy="1402080"/>
        </p:xfrm>
        <a:graphic>
          <a:graphicData uri="http://schemas.openxmlformats.org/drawingml/2006/table">
            <a:tbl>
              <a:tblPr firstRow="1" bandRow="1">
                <a:tableStyleId>{2D5ABB26-0587-4C30-8999-92F81FD0307C}</a:tableStyleId>
              </a:tblPr>
              <a:tblGrid>
                <a:gridCol w="3380393">
                  <a:extLst>
                    <a:ext uri="{9D8B030D-6E8A-4147-A177-3AD203B41FA5}">
                      <a16:colId xmlns:a16="http://schemas.microsoft.com/office/drawing/2014/main" val="3907230231"/>
                    </a:ext>
                  </a:extLst>
                </a:gridCol>
                <a:gridCol w="1555202">
                  <a:extLst>
                    <a:ext uri="{9D8B030D-6E8A-4147-A177-3AD203B41FA5}">
                      <a16:colId xmlns:a16="http://schemas.microsoft.com/office/drawing/2014/main" val="1475302328"/>
                    </a:ext>
                  </a:extLst>
                </a:gridCol>
                <a:gridCol w="1555202">
                  <a:extLst>
                    <a:ext uri="{9D8B030D-6E8A-4147-A177-3AD203B41FA5}">
                      <a16:colId xmlns:a16="http://schemas.microsoft.com/office/drawing/2014/main" val="229470600"/>
                    </a:ext>
                  </a:extLst>
                </a:gridCol>
                <a:gridCol w="1555202">
                  <a:extLst>
                    <a:ext uri="{9D8B030D-6E8A-4147-A177-3AD203B41FA5}">
                      <a16:colId xmlns:a16="http://schemas.microsoft.com/office/drawing/2014/main" val="3653598114"/>
                    </a:ext>
                  </a:extLst>
                </a:gridCol>
              </a:tblGrid>
              <a:tr h="370840">
                <a:tc>
                  <a:txBody>
                    <a:bodyPr/>
                    <a:lstStyle/>
                    <a:p>
                      <a:r>
                        <a:rPr lang="en-US" sz="4000" b="1" dirty="0">
                          <a:latin typeface="Consolas" panose="020B0609020204030204" pitchFamily="49" charset="0"/>
                          <a:cs typeface="Consolas" panose="020B0609020204030204" pitchFamily="49" charset="0"/>
                        </a:rPr>
                        <a:t>Binary</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11</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1100</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1010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4000" b="1" dirty="0">
                          <a:latin typeface="Consolas" panose="020B0609020204030204" pitchFamily="49" charset="0"/>
                          <a:cs typeface="Consolas" panose="020B0609020204030204" pitchFamily="49" charset="0"/>
                        </a:rPr>
                        <a:t>Hexadecimal</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3</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C</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A</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237388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4453-2F8A-A540-BE7E-352E083A5386}"/>
              </a:ext>
            </a:extLst>
          </p:cNvPr>
          <p:cNvSpPr>
            <a:spLocks noGrp="1"/>
          </p:cNvSpPr>
          <p:nvPr>
            <p:ph type="title"/>
          </p:nvPr>
        </p:nvSpPr>
        <p:spPr/>
        <p:txBody>
          <a:bodyPr/>
          <a:lstStyle/>
          <a:p>
            <a:r>
              <a:rPr lang="en-US" dirty="0"/>
              <a:t>Hexadecimal: It’s funky but concise</a:t>
            </a:r>
          </a:p>
        </p:txBody>
      </p:sp>
      <p:sp>
        <p:nvSpPr>
          <p:cNvPr id="3" name="Content Placeholder 2">
            <a:extLst>
              <a:ext uri="{FF2B5EF4-FFF2-40B4-BE49-F238E27FC236}">
                <a16:creationId xmlns:a16="http://schemas.microsoft.com/office/drawing/2014/main" id="{774B940A-66F2-D044-B805-7EE53BBB3418}"/>
              </a:ext>
            </a:extLst>
          </p:cNvPr>
          <p:cNvSpPr>
            <a:spLocks noGrp="1"/>
          </p:cNvSpPr>
          <p:nvPr>
            <p:ph idx="1"/>
          </p:nvPr>
        </p:nvSpPr>
        <p:spPr>
          <a:xfrm>
            <a:off x="152400" y="1295400"/>
            <a:ext cx="11811000" cy="535531"/>
          </a:xfrm>
        </p:spPr>
        <p:txBody>
          <a:bodyPr/>
          <a:lstStyle/>
          <a:p>
            <a:pPr marL="0" indent="0">
              <a:buNone/>
            </a:pPr>
            <a:r>
              <a:rPr lang="en-US" dirty="0"/>
              <a:t>Let’s take a byte (8 bits):</a:t>
            </a:r>
          </a:p>
        </p:txBody>
      </p:sp>
      <p:sp>
        <p:nvSpPr>
          <p:cNvPr id="4" name="TextBox 3">
            <a:extLst>
              <a:ext uri="{FF2B5EF4-FFF2-40B4-BE49-F238E27FC236}">
                <a16:creationId xmlns:a16="http://schemas.microsoft.com/office/drawing/2014/main" id="{65B5F280-73D5-DE47-8B20-F68B8FC39B4F}"/>
              </a:ext>
            </a:extLst>
          </p:cNvPr>
          <p:cNvSpPr txBox="1"/>
          <p:nvPr/>
        </p:nvSpPr>
        <p:spPr>
          <a:xfrm>
            <a:off x="671769" y="3339850"/>
            <a:ext cx="3583032"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0b10100101</a:t>
            </a:r>
          </a:p>
        </p:txBody>
      </p:sp>
      <p:sp>
        <p:nvSpPr>
          <p:cNvPr id="5" name="TextBox 4">
            <a:extLst>
              <a:ext uri="{FF2B5EF4-FFF2-40B4-BE49-F238E27FC236}">
                <a16:creationId xmlns:a16="http://schemas.microsoft.com/office/drawing/2014/main" id="{729B2A3D-D350-B949-8E32-651017525075}"/>
              </a:ext>
            </a:extLst>
          </p:cNvPr>
          <p:cNvSpPr txBox="1"/>
          <p:nvPr/>
        </p:nvSpPr>
        <p:spPr>
          <a:xfrm>
            <a:off x="3039404" y="1990690"/>
            <a:ext cx="1215397"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165</a:t>
            </a:r>
          </a:p>
        </p:txBody>
      </p:sp>
      <p:sp>
        <p:nvSpPr>
          <p:cNvPr id="6" name="TextBox 5">
            <a:extLst>
              <a:ext uri="{FF2B5EF4-FFF2-40B4-BE49-F238E27FC236}">
                <a16:creationId xmlns:a16="http://schemas.microsoft.com/office/drawing/2014/main" id="{4B52D5D2-1E0A-B94F-9ACC-788B5E359197}"/>
              </a:ext>
            </a:extLst>
          </p:cNvPr>
          <p:cNvSpPr txBox="1"/>
          <p:nvPr/>
        </p:nvSpPr>
        <p:spPr>
          <a:xfrm>
            <a:off x="2701171" y="4750551"/>
            <a:ext cx="1553630"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0xa5</a:t>
            </a:r>
          </a:p>
        </p:txBody>
      </p:sp>
      <p:sp>
        <p:nvSpPr>
          <p:cNvPr id="7" name="TextBox 6">
            <a:extLst>
              <a:ext uri="{FF2B5EF4-FFF2-40B4-BE49-F238E27FC236}">
                <a16:creationId xmlns:a16="http://schemas.microsoft.com/office/drawing/2014/main" id="{D15AAE04-813C-8342-85F6-B5BA895A5C86}"/>
              </a:ext>
            </a:extLst>
          </p:cNvPr>
          <p:cNvSpPr txBox="1"/>
          <p:nvPr/>
        </p:nvSpPr>
        <p:spPr>
          <a:xfrm>
            <a:off x="4898377" y="1990690"/>
            <a:ext cx="5672515"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Base-10: Human-readable,</a:t>
            </a:r>
            <a:br>
              <a:rPr lang="en-US" sz="2800" dirty="0">
                <a:solidFill>
                  <a:prstClr val="black"/>
                </a:solidFill>
                <a:latin typeface="Calibri" panose="020F0502020204030204"/>
              </a:rPr>
            </a:br>
            <a:r>
              <a:rPr lang="en-US" sz="2800" dirty="0">
                <a:solidFill>
                  <a:prstClr val="black"/>
                </a:solidFill>
                <a:latin typeface="Calibri" panose="020F0502020204030204"/>
              </a:rPr>
              <a:t>but cannot easily interpret on/off bits</a:t>
            </a:r>
          </a:p>
        </p:txBody>
      </p:sp>
      <p:sp>
        <p:nvSpPr>
          <p:cNvPr id="8" name="TextBox 7">
            <a:extLst>
              <a:ext uri="{FF2B5EF4-FFF2-40B4-BE49-F238E27FC236}">
                <a16:creationId xmlns:a16="http://schemas.microsoft.com/office/drawing/2014/main" id="{6C6AAB19-1443-8D45-B27A-B00545999898}"/>
              </a:ext>
            </a:extLst>
          </p:cNvPr>
          <p:cNvSpPr txBox="1"/>
          <p:nvPr/>
        </p:nvSpPr>
        <p:spPr>
          <a:xfrm>
            <a:off x="4898377" y="3339850"/>
            <a:ext cx="4849148"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Base-2: Yes, computers use this,</a:t>
            </a:r>
            <a:br>
              <a:rPr lang="en-US" sz="2800" dirty="0">
                <a:solidFill>
                  <a:prstClr val="black"/>
                </a:solidFill>
                <a:latin typeface="Calibri" panose="020F0502020204030204"/>
              </a:rPr>
            </a:br>
            <a:r>
              <a:rPr lang="en-US" sz="2800" dirty="0">
                <a:solidFill>
                  <a:prstClr val="black"/>
                </a:solidFill>
                <a:latin typeface="Calibri" panose="020F0502020204030204"/>
              </a:rPr>
              <a:t>but not human-readable</a:t>
            </a:r>
          </a:p>
        </p:txBody>
      </p:sp>
      <p:sp>
        <p:nvSpPr>
          <p:cNvPr id="9" name="TextBox 8">
            <a:extLst>
              <a:ext uri="{FF2B5EF4-FFF2-40B4-BE49-F238E27FC236}">
                <a16:creationId xmlns:a16="http://schemas.microsoft.com/office/drawing/2014/main" id="{005D412F-1353-2D4C-BD32-7F363D5ACC8F}"/>
              </a:ext>
            </a:extLst>
          </p:cNvPr>
          <p:cNvSpPr txBox="1"/>
          <p:nvPr/>
        </p:nvSpPr>
        <p:spPr>
          <a:xfrm>
            <a:off x="4898377" y="4750551"/>
            <a:ext cx="6836423" cy="1328569"/>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Base-16: Easy to convert to Base-2,</a:t>
            </a:r>
          </a:p>
          <a:p>
            <a:pPr marL="15875" algn="l" fontAlgn="auto">
              <a:lnSpc>
                <a:spcPct val="90000"/>
              </a:lnSpc>
              <a:spcBef>
                <a:spcPts val="500"/>
              </a:spcBef>
              <a:spcAft>
                <a:spcPts val="0"/>
              </a:spcAft>
            </a:pPr>
            <a:r>
              <a:rPr lang="en-US" sz="2800" dirty="0">
                <a:solidFill>
                  <a:prstClr val="black"/>
                </a:solidFill>
                <a:latin typeface="Calibri" panose="020F0502020204030204"/>
              </a:rPr>
              <a:t>More “portable” as a human-readable format</a:t>
            </a:r>
          </a:p>
          <a:p>
            <a:pPr marL="15875" algn="l" fontAlgn="auto">
              <a:lnSpc>
                <a:spcPct val="90000"/>
              </a:lnSpc>
              <a:spcBef>
                <a:spcPts val="500"/>
              </a:spcBef>
              <a:spcAft>
                <a:spcPts val="0"/>
              </a:spcAft>
            </a:pPr>
            <a:r>
              <a:rPr lang="en-US" sz="2400" dirty="0">
                <a:solidFill>
                  <a:prstClr val="black"/>
                </a:solidFill>
                <a:latin typeface="Calibri" panose="020F0502020204030204"/>
              </a:rPr>
              <a:t>(fun fact: a half-byte is called a nibble or </a:t>
            </a:r>
            <a:r>
              <a:rPr lang="en-US" sz="2400" dirty="0" err="1">
                <a:solidFill>
                  <a:prstClr val="black"/>
                </a:solidFill>
                <a:latin typeface="Calibri" panose="020F0502020204030204"/>
              </a:rPr>
              <a:t>nybble</a:t>
            </a:r>
            <a:r>
              <a:rPr lang="en-US" sz="2400" dirty="0">
                <a:solidFill>
                  <a:prstClr val="black"/>
                </a:solidFill>
                <a:latin typeface="Calibri" panose="020F0502020204030204"/>
              </a:rPr>
              <a:t>)</a:t>
            </a:r>
          </a:p>
        </p:txBody>
      </p:sp>
    </p:spTree>
    <p:extLst>
      <p:ext uri="{BB962C8B-B14F-4D97-AF65-F5344CB8AC3E}">
        <p14:creationId xmlns:p14="http://schemas.microsoft.com/office/powerpoint/2010/main" val="350558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dirty="0">
                <a:solidFill>
                  <a:schemeClr val="bg1">
                    <a:lumMod val="75000"/>
                  </a:schemeClr>
                </a:solidFill>
              </a:rPr>
              <a:t>Bits and Bytes</a:t>
            </a:r>
          </a:p>
          <a:p>
            <a:pPr>
              <a:tabLst>
                <a:tab pos="11588750" algn="r"/>
              </a:tabLst>
            </a:pPr>
            <a:r>
              <a:rPr lang="en-US" dirty="0">
                <a:solidFill>
                  <a:schemeClr val="bg1">
                    <a:lumMod val="75000"/>
                  </a:schemeClr>
                </a:solidFill>
              </a:rPr>
              <a:t>Hexadecimal	</a:t>
            </a:r>
          </a:p>
          <a:p>
            <a:pPr>
              <a:tabLst>
                <a:tab pos="11588750" algn="r"/>
              </a:tabLst>
            </a:pPr>
            <a:r>
              <a:rPr lang="en-US" b="1" dirty="0"/>
              <a:t>Unsigned Integers</a:t>
            </a:r>
          </a:p>
          <a:p>
            <a:pPr>
              <a:tabLst>
                <a:tab pos="11588750" algn="r"/>
              </a:tabLst>
            </a:pPr>
            <a:r>
              <a:rPr lang="en-US" dirty="0">
                <a:solidFill>
                  <a:schemeClr val="bg1">
                    <a:lumMod val="75000"/>
                  </a:schemeClr>
                </a:solidFill>
              </a:rPr>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1254523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Unsigned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r>
              <a:rPr lang="en-US" dirty="0"/>
              <a:t>An </a:t>
            </a:r>
            <a:r>
              <a:rPr lang="en-US" b="1" dirty="0"/>
              <a:t>unsigned</a:t>
            </a:r>
            <a:r>
              <a:rPr lang="en-US" dirty="0"/>
              <a:t> integer is 0 or a positive integer (no negatives).</a:t>
            </a:r>
          </a:p>
          <a:p>
            <a:r>
              <a:rPr lang="en-US" dirty="0"/>
              <a:t>We have already discussed converting between decimal and binary, which is a nice 1:1 relationship.  Examples:</a:t>
            </a:r>
          </a:p>
          <a:p>
            <a:pPr marL="0" indent="0">
              <a:buNone/>
              <a:defRPr>
                <a:latin typeface="Courier"/>
                <a:ea typeface="Courier"/>
                <a:cs typeface="Courier"/>
                <a:sym typeface="Courier"/>
              </a:defRPr>
            </a:pPr>
            <a:r>
              <a:rPr lang="en-US" dirty="0"/>
              <a:t>    0b0001 = 1</a:t>
            </a:r>
          </a:p>
          <a:p>
            <a:pPr marL="0" indent="0">
              <a:buNone/>
              <a:defRPr>
                <a:latin typeface="Courier"/>
                <a:ea typeface="Courier"/>
                <a:cs typeface="Courier"/>
                <a:sym typeface="Courier"/>
              </a:defRPr>
            </a:pPr>
            <a:r>
              <a:rPr lang="en-US" dirty="0"/>
              <a:t>    0b0101 = 5</a:t>
            </a:r>
          </a:p>
          <a:p>
            <a:pPr marL="0" indent="0">
              <a:buNone/>
              <a:defRPr>
                <a:latin typeface="Courier"/>
                <a:ea typeface="Courier"/>
                <a:cs typeface="Courier"/>
                <a:sym typeface="Courier"/>
              </a:defRPr>
            </a:pPr>
            <a:r>
              <a:rPr lang="en-US" dirty="0"/>
              <a:t>    0b1011 = 11</a:t>
            </a:r>
          </a:p>
          <a:p>
            <a:pPr marL="0" indent="0">
              <a:buNone/>
              <a:defRPr>
                <a:latin typeface="Courier"/>
                <a:ea typeface="Courier"/>
                <a:cs typeface="Courier"/>
                <a:sym typeface="Courier"/>
              </a:defRPr>
            </a:pPr>
            <a:r>
              <a:rPr lang="en-US" dirty="0"/>
              <a:t>    0b1111 = 15</a:t>
            </a:r>
          </a:p>
          <a:p>
            <a:r>
              <a:rPr lang="en-US" dirty="0"/>
              <a:t>The range of an unsigned number is 0 → 2</a:t>
            </a:r>
            <a:r>
              <a:rPr lang="en-US" i="1" baseline="31999" dirty="0">
                <a:latin typeface="Helvetica Neue"/>
                <a:ea typeface="Helvetica Neue"/>
                <a:cs typeface="Helvetica Neue"/>
                <a:sym typeface="Helvetica Neue"/>
              </a:rPr>
              <a:t>w</a:t>
            </a:r>
            <a:r>
              <a:rPr lang="en-US" baseline="31999" dirty="0"/>
              <a:t> </a:t>
            </a:r>
            <a:r>
              <a:rPr lang="en-US" dirty="0"/>
              <a:t>- 1, where </a:t>
            </a:r>
            <a:r>
              <a:rPr lang="en-US" i="1" dirty="0">
                <a:latin typeface="Helvetica Neue"/>
                <a:ea typeface="Helvetica Neue"/>
                <a:cs typeface="Helvetica Neue"/>
                <a:sym typeface="Helvetica Neue"/>
              </a:rPr>
              <a:t>w</a:t>
            </a:r>
            <a:r>
              <a:rPr lang="en-US" dirty="0"/>
              <a:t> is the number of bits. E.g. a 32-bit integer can represent 0 to 2</a:t>
            </a:r>
            <a:r>
              <a:rPr lang="en-US" baseline="31999" dirty="0"/>
              <a:t>32</a:t>
            </a:r>
            <a:r>
              <a:rPr lang="en-US" dirty="0"/>
              <a:t> – 1 (4,294,967,295).</a:t>
            </a:r>
          </a:p>
          <a:p>
            <a:endParaRPr lang="en-US" dirty="0"/>
          </a:p>
          <a:p>
            <a:endParaRPr lang="en-US" dirty="0"/>
          </a:p>
        </p:txBody>
      </p:sp>
    </p:spTree>
    <p:extLst>
      <p:ext uri="{BB962C8B-B14F-4D97-AF65-F5344CB8AC3E}">
        <p14:creationId xmlns:p14="http://schemas.microsoft.com/office/powerpoint/2010/main" val="1090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559E-C793-9B42-BE01-FB13D9A3F828}"/>
              </a:ext>
            </a:extLst>
          </p:cNvPr>
          <p:cNvSpPr>
            <a:spLocks noGrp="1"/>
          </p:cNvSpPr>
          <p:nvPr>
            <p:ph type="title"/>
          </p:nvPr>
        </p:nvSpPr>
        <p:spPr/>
        <p:txBody>
          <a:bodyPr/>
          <a:lstStyle/>
          <a:p>
            <a:r>
              <a:rPr lang="en-US" dirty="0"/>
              <a:t>Example: 4-bit Unsigned Integer</a:t>
            </a:r>
          </a:p>
        </p:txBody>
      </p:sp>
      <p:pic>
        <p:nvPicPr>
          <p:cNvPr id="4"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21679E4C-5448-4046-A596-AE6E62CC84F1}"/>
              </a:ext>
            </a:extLst>
          </p:cNvPr>
          <p:cNvPicPr>
            <a:picLocks noChangeAspect="1"/>
          </p:cNvPicPr>
          <p:nvPr/>
        </p:nvPicPr>
        <p:blipFill>
          <a:blip r:embed="rId3"/>
          <a:stretch>
            <a:fillRect/>
          </a:stretch>
        </p:blipFill>
        <p:spPr>
          <a:xfrm>
            <a:off x="3445939" y="1295400"/>
            <a:ext cx="5300122" cy="5394500"/>
          </a:xfrm>
          <a:prstGeom prst="rect">
            <a:avLst/>
          </a:prstGeom>
          <a:ln w="12700">
            <a:miter lim="400000"/>
          </a:ln>
        </p:spPr>
      </p:pic>
    </p:spTree>
    <p:extLst>
      <p:ext uri="{BB962C8B-B14F-4D97-AF65-F5344CB8AC3E}">
        <p14:creationId xmlns:p14="http://schemas.microsoft.com/office/powerpoint/2010/main" val="289640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t>Unsigned Integer Representations</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pPr marL="0" indent="0">
              <a:buNone/>
            </a:pPr>
            <a:r>
              <a:rPr lang="en-US" dirty="0"/>
              <a:t>We commonly omit leading zeroes, but make sure to note how many total bits you are working with!  E.g. if an </a:t>
            </a:r>
            <a:r>
              <a:rPr lang="en-US" b="1" dirty="0"/>
              <a:t>unsigned short</a:t>
            </a:r>
            <a:r>
              <a:rPr lang="en-US" dirty="0"/>
              <a:t>, </a:t>
            </a:r>
            <a:r>
              <a:rPr lang="en-US" dirty="0">
                <a:latin typeface="Consolas" panose="020B0609020204030204" pitchFamily="49" charset="0"/>
                <a:cs typeface="Consolas" panose="020B0609020204030204" pitchFamily="49" charset="0"/>
              </a:rPr>
              <a:t>0b1101</a:t>
            </a:r>
            <a:r>
              <a:rPr lang="en-US" dirty="0"/>
              <a:t> has 12 implicit leading 0s, and the MSB is the leftmost bit (16</a:t>
            </a:r>
            <a:r>
              <a:rPr lang="en-US" baseline="30000" dirty="0"/>
              <a:t>th</a:t>
            </a:r>
            <a:r>
              <a:rPr lang="en-US" dirty="0"/>
              <a:t>, counting from the right).</a:t>
            </a:r>
          </a:p>
          <a:p>
            <a:pPr marL="0" indent="0">
              <a:buNone/>
            </a:pPr>
            <a:endParaRPr lang="en-US" b="1" dirty="0"/>
          </a:p>
        </p:txBody>
      </p:sp>
      <p:graphicFrame>
        <p:nvGraphicFramePr>
          <p:cNvPr id="4" name="Content Placeholder 3">
            <a:extLst>
              <a:ext uri="{FF2B5EF4-FFF2-40B4-BE49-F238E27FC236}">
                <a16:creationId xmlns:a16="http://schemas.microsoft.com/office/drawing/2014/main" id="{D2DAFBA5-18E7-1E73-F38A-C8630DCDF894}"/>
              </a:ext>
            </a:extLst>
          </p:cNvPr>
          <p:cNvGraphicFramePr>
            <a:graphicFrameLocks/>
          </p:cNvGraphicFramePr>
          <p:nvPr>
            <p:extLst>
              <p:ext uri="{D42A27DB-BD31-4B8C-83A1-F6EECF244321}">
                <p14:modId xmlns:p14="http://schemas.microsoft.com/office/powerpoint/2010/main" val="2756687567"/>
              </p:ext>
            </p:extLst>
          </p:nvPr>
        </p:nvGraphicFramePr>
        <p:xfrm>
          <a:off x="2676525" y="1447800"/>
          <a:ext cx="6762750" cy="2590800"/>
        </p:xfrm>
        <a:graphic>
          <a:graphicData uri="http://schemas.openxmlformats.org/drawingml/2006/table">
            <a:tbl>
              <a:tblPr firstRow="1" bandRow="1">
                <a:tableStyleId>{5C22544A-7EE6-4342-B048-85BDC9FD1C3A}</a:tableStyleId>
              </a:tblPr>
              <a:tblGrid>
                <a:gridCol w="3381375">
                  <a:extLst>
                    <a:ext uri="{9D8B030D-6E8A-4147-A177-3AD203B41FA5}">
                      <a16:colId xmlns:a16="http://schemas.microsoft.com/office/drawing/2014/main" val="1265833097"/>
                    </a:ext>
                  </a:extLst>
                </a:gridCol>
                <a:gridCol w="3381375">
                  <a:extLst>
                    <a:ext uri="{9D8B030D-6E8A-4147-A177-3AD203B41FA5}">
                      <a16:colId xmlns:a16="http://schemas.microsoft.com/office/drawing/2014/main" val="1553488989"/>
                    </a:ext>
                  </a:extLst>
                </a:gridCol>
              </a:tblGrid>
              <a:tr h="488832">
                <a:tc>
                  <a:txBody>
                    <a:bodyPr/>
                    <a:lstStyle/>
                    <a:p>
                      <a:r>
                        <a:rPr lang="en-US" sz="2800" dirty="0"/>
                        <a:t>C Declaration</a:t>
                      </a:r>
                    </a:p>
                  </a:txBody>
                  <a:tcPr/>
                </a:tc>
                <a:tc>
                  <a:txBody>
                    <a:bodyPr/>
                    <a:lstStyle/>
                    <a:p>
                      <a:r>
                        <a:rPr lang="en-US" sz="2800" dirty="0"/>
                        <a:t>Size (Bytes)</a:t>
                      </a:r>
                    </a:p>
                  </a:txBody>
                  <a:tcPr/>
                </a:tc>
                <a:extLst>
                  <a:ext uri="{0D108BD9-81ED-4DB2-BD59-A6C34878D82A}">
                    <a16:rowId xmlns:a16="http://schemas.microsoft.com/office/drawing/2014/main" val="2420144806"/>
                  </a:ext>
                </a:extLst>
              </a:tr>
              <a:tr h="469222">
                <a:tc>
                  <a:txBody>
                    <a:bodyPr/>
                    <a:lstStyle/>
                    <a:p>
                      <a:r>
                        <a:rPr lang="en-US" sz="2800" b="1" dirty="0">
                          <a:latin typeface="Courier New" panose="02070309020205020404" pitchFamily="49" charset="0"/>
                          <a:cs typeface="Courier New" panose="02070309020205020404" pitchFamily="49" charset="0"/>
                        </a:rPr>
                        <a:t>unsigned int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2881932504"/>
                  </a:ext>
                </a:extLst>
              </a:tr>
              <a:tr h="469222">
                <a:tc>
                  <a:txBody>
                    <a:bodyPr/>
                    <a:lstStyle/>
                    <a:p>
                      <a:r>
                        <a:rPr lang="en-US" sz="2800" b="1" dirty="0">
                          <a:latin typeface="Courier New" panose="02070309020205020404" pitchFamily="49" charset="0"/>
                          <a:cs typeface="Courier New" panose="02070309020205020404" pitchFamily="49" charset="0"/>
                        </a:rPr>
                        <a:t>unsigned char</a:t>
                      </a:r>
                    </a:p>
                  </a:txBody>
                  <a:tcPr/>
                </a:tc>
                <a:tc>
                  <a:txBody>
                    <a:bodyPr/>
                    <a:lstStyle/>
                    <a:p>
                      <a:r>
                        <a:rPr lang="en-US" sz="2800" b="1" dirty="0">
                          <a:latin typeface="Courier New" panose="02070309020205020404" pitchFamily="49" charset="0"/>
                          <a:cs typeface="Courier New" panose="02070309020205020404" pitchFamily="49" charset="0"/>
                        </a:rPr>
                        <a:t>1</a:t>
                      </a:r>
                    </a:p>
                  </a:txBody>
                  <a:tcPr/>
                </a:tc>
                <a:extLst>
                  <a:ext uri="{0D108BD9-81ED-4DB2-BD59-A6C34878D82A}">
                    <a16:rowId xmlns:a16="http://schemas.microsoft.com/office/drawing/2014/main" val="2446355172"/>
                  </a:ext>
                </a:extLst>
              </a:tr>
              <a:tr h="469222">
                <a:tc>
                  <a:txBody>
                    <a:bodyPr/>
                    <a:lstStyle/>
                    <a:p>
                      <a:r>
                        <a:rPr lang="en-US" sz="2800" b="1" dirty="0">
                          <a:latin typeface="Courier New" panose="02070309020205020404" pitchFamily="49" charset="0"/>
                          <a:cs typeface="Courier New" panose="02070309020205020404" pitchFamily="49" charset="0"/>
                        </a:rPr>
                        <a:t>unsigned short</a:t>
                      </a:r>
                    </a:p>
                  </a:txBody>
                  <a:tcPr/>
                </a:tc>
                <a:tc>
                  <a:txBody>
                    <a:bodyPr/>
                    <a:lstStyle/>
                    <a:p>
                      <a:r>
                        <a:rPr lang="en-US" sz="2800" b="1" dirty="0">
                          <a:latin typeface="Courier New" panose="02070309020205020404" pitchFamily="49" charset="0"/>
                          <a:cs typeface="Courier New" panose="02070309020205020404" pitchFamily="49" charset="0"/>
                        </a:rPr>
                        <a:t>2</a:t>
                      </a:r>
                    </a:p>
                  </a:txBody>
                  <a:tcPr/>
                </a:tc>
                <a:extLst>
                  <a:ext uri="{0D108BD9-81ED-4DB2-BD59-A6C34878D82A}">
                    <a16:rowId xmlns:a16="http://schemas.microsoft.com/office/drawing/2014/main" val="671700200"/>
                  </a:ext>
                </a:extLst>
              </a:tr>
              <a:tr h="469222">
                <a:tc>
                  <a:txBody>
                    <a:bodyPr/>
                    <a:lstStyle/>
                    <a:p>
                      <a:r>
                        <a:rPr lang="en-US" sz="2800" b="1" dirty="0">
                          <a:latin typeface="Courier New" panose="02070309020205020404" pitchFamily="49" charset="0"/>
                          <a:cs typeface="Courier New" panose="02070309020205020404" pitchFamily="49" charset="0"/>
                        </a:rPr>
                        <a:t>unsigned long</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2386129625"/>
                  </a:ext>
                </a:extLst>
              </a:tr>
            </a:tbl>
          </a:graphicData>
        </a:graphic>
      </p:graphicFrame>
    </p:spTree>
    <p:extLst>
      <p:ext uri="{BB962C8B-B14F-4D97-AF65-F5344CB8AC3E}">
        <p14:creationId xmlns:p14="http://schemas.microsoft.com/office/powerpoint/2010/main" val="201708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310F-6BCD-A34F-8880-B880211149DB}"/>
              </a:ext>
            </a:extLst>
          </p:cNvPr>
          <p:cNvSpPr>
            <a:spLocks noGrp="1"/>
          </p:cNvSpPr>
          <p:nvPr>
            <p:ph type="title"/>
          </p:nvPr>
        </p:nvSpPr>
        <p:spPr/>
        <p:txBody>
          <a:bodyPr/>
          <a:lstStyle/>
          <a:p>
            <a:r>
              <a:rPr lang="en-US" dirty="0"/>
              <a:t>From Unsigned to Signed</a:t>
            </a:r>
          </a:p>
        </p:txBody>
      </p:sp>
      <p:sp>
        <p:nvSpPr>
          <p:cNvPr id="3" name="Content Placeholder 2">
            <a:extLst>
              <a:ext uri="{FF2B5EF4-FFF2-40B4-BE49-F238E27FC236}">
                <a16:creationId xmlns:a16="http://schemas.microsoft.com/office/drawing/2014/main" id="{5323759D-DDFC-2B46-B4C4-1419C31728BF}"/>
              </a:ext>
            </a:extLst>
          </p:cNvPr>
          <p:cNvSpPr>
            <a:spLocks noGrp="1"/>
          </p:cNvSpPr>
          <p:nvPr>
            <p:ph idx="1"/>
          </p:nvPr>
        </p:nvSpPr>
        <p:spPr/>
        <p:txBody>
          <a:bodyPr/>
          <a:lstStyle/>
          <a:p>
            <a:pPr marL="0" indent="0">
              <a:buNone/>
            </a:pPr>
            <a:endParaRPr lang="en-US" b="1" dirty="0"/>
          </a:p>
          <a:p>
            <a:pPr marL="0" indent="0">
              <a:buNone/>
            </a:pPr>
            <a:endParaRPr lang="en-US" b="1" dirty="0"/>
          </a:p>
          <a:p>
            <a:pPr marL="0" indent="0">
              <a:buNone/>
            </a:pPr>
            <a:r>
              <a:rPr lang="en-US" sz="4800" dirty="0"/>
              <a:t>A </a:t>
            </a:r>
            <a:r>
              <a:rPr lang="en-US" sz="4800" b="1" dirty="0"/>
              <a:t>signed</a:t>
            </a:r>
            <a:r>
              <a:rPr lang="en-US" sz="4800" dirty="0"/>
              <a:t> integer is a negative, 0, or positive integer.  How can we represent both negative </a:t>
            </a:r>
            <a:r>
              <a:rPr lang="en-US" sz="4800" i="1" dirty="0"/>
              <a:t>and</a:t>
            </a:r>
            <a:r>
              <a:rPr lang="en-US" sz="4800" dirty="0"/>
              <a:t> positive numbers in binary?</a:t>
            </a:r>
          </a:p>
          <a:p>
            <a:pPr marL="0" indent="0">
              <a:buNone/>
            </a:pPr>
            <a:endParaRPr lang="en-US" sz="4800" dirty="0"/>
          </a:p>
        </p:txBody>
      </p:sp>
    </p:spTree>
    <p:extLst>
      <p:ext uri="{BB962C8B-B14F-4D97-AF65-F5344CB8AC3E}">
        <p14:creationId xmlns:p14="http://schemas.microsoft.com/office/powerpoint/2010/main" val="4185374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dirty="0">
                <a:solidFill>
                  <a:schemeClr val="bg1">
                    <a:lumMod val="75000"/>
                  </a:schemeClr>
                </a:solidFill>
              </a:rPr>
              <a:t>Bits and Bytes</a:t>
            </a:r>
          </a:p>
          <a:p>
            <a:pPr>
              <a:tabLst>
                <a:tab pos="11588750" algn="r"/>
              </a:tabLst>
            </a:pPr>
            <a:r>
              <a:rPr lang="en-US" dirty="0">
                <a:solidFill>
                  <a:schemeClr val="bg1">
                    <a:lumMod val="75000"/>
                  </a:schemeClr>
                </a:solidFill>
              </a:rPr>
              <a:t>Hexadecimal	</a:t>
            </a:r>
          </a:p>
          <a:p>
            <a:pPr>
              <a:tabLst>
                <a:tab pos="11588750" algn="r"/>
              </a:tabLst>
            </a:pPr>
            <a:r>
              <a:rPr lang="en-US" dirty="0">
                <a:solidFill>
                  <a:schemeClr val="bg1">
                    <a:lumMod val="75000"/>
                  </a:schemeClr>
                </a:solidFill>
              </a:rPr>
              <a:t>Unsigned Integers</a:t>
            </a:r>
          </a:p>
          <a:p>
            <a:pPr>
              <a:tabLst>
                <a:tab pos="11588750" algn="r"/>
              </a:tabLst>
            </a:pPr>
            <a:r>
              <a:rPr lang="en-US" b="1" dirty="0"/>
              <a:t>Signed Integers	</a:t>
            </a:r>
          </a:p>
          <a:p>
            <a:pPr>
              <a:tabLst>
                <a:tab pos="11588750" algn="r"/>
              </a:tabLst>
            </a:pPr>
            <a:r>
              <a:rPr lang="en-US" dirty="0">
                <a:solidFill>
                  <a:schemeClr val="bg1">
                    <a:lumMod val="75000"/>
                  </a:schemeClr>
                </a:solidFill>
              </a:rPr>
              <a:t>Overflow</a:t>
            </a:r>
          </a:p>
        </p:txBody>
      </p:sp>
    </p:spTree>
    <p:extLst>
      <p:ext uri="{BB962C8B-B14F-4D97-AF65-F5344CB8AC3E}">
        <p14:creationId xmlns:p14="http://schemas.microsoft.com/office/powerpoint/2010/main" val="38426747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pPr marL="0" indent="0">
              <a:buNone/>
            </a:pPr>
            <a:r>
              <a:rPr lang="en-US" dirty="0"/>
              <a:t>A </a:t>
            </a:r>
            <a:r>
              <a:rPr lang="en-US" b="1" dirty="0"/>
              <a:t>signed</a:t>
            </a:r>
            <a:r>
              <a:rPr lang="en-US" dirty="0"/>
              <a:t> integer is a negative integer, 0, or a positive integer.</a:t>
            </a:r>
          </a:p>
          <a:p>
            <a:r>
              <a:rPr lang="en-US" i="1" dirty="0"/>
              <a:t>Problem:</a:t>
            </a:r>
            <a:r>
              <a:rPr lang="en-US" dirty="0"/>
              <a:t> How can we represent negative </a:t>
            </a:r>
            <a:r>
              <a:rPr lang="en-US" i="1" dirty="0"/>
              <a:t>and</a:t>
            </a:r>
            <a:r>
              <a:rPr lang="en-US" dirty="0"/>
              <a:t> positive numbers in binary?</a:t>
            </a:r>
          </a:p>
          <a:p>
            <a:endParaRPr lang="en-US" dirty="0"/>
          </a:p>
          <a:p>
            <a:endParaRPr lang="en-US" dirty="0"/>
          </a:p>
        </p:txBody>
      </p:sp>
      <p:sp>
        <p:nvSpPr>
          <p:cNvPr id="4" name="TextBox 3">
            <a:extLst>
              <a:ext uri="{FF2B5EF4-FFF2-40B4-BE49-F238E27FC236}">
                <a16:creationId xmlns:a16="http://schemas.microsoft.com/office/drawing/2014/main" id="{A19471E1-0763-5C4F-8113-85F6B8AA4C79}"/>
              </a:ext>
            </a:extLst>
          </p:cNvPr>
          <p:cNvSpPr txBox="1"/>
          <p:nvPr/>
        </p:nvSpPr>
        <p:spPr>
          <a:xfrm>
            <a:off x="647700" y="3429000"/>
            <a:ext cx="10820400" cy="1815882"/>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ctr"/>
            <a:r>
              <a:rPr lang="en-US" sz="5600" b="1" dirty="0"/>
              <a:t>One primary goal</a:t>
            </a:r>
            <a:r>
              <a:rPr lang="en-US" sz="5600" dirty="0"/>
              <a:t>: want to make arithmetic easy; “just works”.</a:t>
            </a:r>
          </a:p>
        </p:txBody>
      </p:sp>
    </p:spTree>
    <p:extLst>
      <p:ext uri="{BB962C8B-B14F-4D97-AF65-F5344CB8AC3E}">
        <p14:creationId xmlns:p14="http://schemas.microsoft.com/office/powerpoint/2010/main" val="373302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682003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63920-02FA-0E60-703E-201453632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0600F-563F-5708-693E-2C56434C588E}"/>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67A8EBB1-390D-6733-991B-179E6C120F0E}"/>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2B7AA036-7D0E-D532-800F-84549EBA65FD}"/>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476E9C04-C77C-435D-126D-20581EBB917B}"/>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7" name="TextBox 6">
            <a:extLst>
              <a:ext uri="{FF2B5EF4-FFF2-40B4-BE49-F238E27FC236}">
                <a16:creationId xmlns:a16="http://schemas.microsoft.com/office/drawing/2014/main" id="{D1836D71-FDB0-2212-AD1B-08777EA65915}"/>
              </a:ext>
            </a:extLst>
          </p:cNvPr>
          <p:cNvSpPr txBox="1"/>
          <p:nvPr/>
        </p:nvSpPr>
        <p:spPr>
          <a:xfrm>
            <a:off x="4242367" y="4083803"/>
            <a:ext cx="3225233" cy="1415772"/>
          </a:xfrm>
          <a:prstGeom prst="rect">
            <a:avLst/>
          </a:prstGeom>
          <a:noFill/>
        </p:spPr>
        <p:txBody>
          <a:bodyPr wrap="square" rtlCol="0">
            <a:spAutoFit/>
          </a:bodyPr>
          <a:lstStyle/>
          <a:p>
            <a:r>
              <a:rPr lang="en-US" sz="8600" dirty="0"/>
              <a:t>10000</a:t>
            </a:r>
          </a:p>
        </p:txBody>
      </p:sp>
      <p:cxnSp>
        <p:nvCxnSpPr>
          <p:cNvPr id="9" name="Straight Connector 8">
            <a:extLst>
              <a:ext uri="{FF2B5EF4-FFF2-40B4-BE49-F238E27FC236}">
                <a16:creationId xmlns:a16="http://schemas.microsoft.com/office/drawing/2014/main" id="{0098C073-6711-4EC7-694D-3A319BC3562F}"/>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BAFA5CD-319C-903F-3AC1-DF12F90A726F}"/>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cxnSp>
        <p:nvCxnSpPr>
          <p:cNvPr id="3" name="Straight Connector 2">
            <a:extLst>
              <a:ext uri="{FF2B5EF4-FFF2-40B4-BE49-F238E27FC236}">
                <a16:creationId xmlns:a16="http://schemas.microsoft.com/office/drawing/2014/main" id="{BF4CF0D6-CA36-9382-2765-864C9C1B3E5C}"/>
              </a:ext>
            </a:extLst>
          </p:cNvPr>
          <p:cNvCxnSpPr>
            <a:cxnSpLocks/>
          </p:cNvCxnSpPr>
          <p:nvPr/>
        </p:nvCxnSpPr>
        <p:spPr>
          <a:xfrm flipV="1">
            <a:off x="4300936" y="4373552"/>
            <a:ext cx="682358" cy="88424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7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1011</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A52DBB38-89D7-073F-3893-1B349E08236C}"/>
              </a:ext>
            </a:extLst>
          </p:cNvPr>
          <p:cNvSpPr txBox="1"/>
          <p:nvPr/>
        </p:nvSpPr>
        <p:spPr>
          <a:xfrm>
            <a:off x="4827133" y="4083803"/>
            <a:ext cx="2640467" cy="1415772"/>
          </a:xfrm>
          <a:prstGeom prst="rect">
            <a:avLst/>
          </a:prstGeom>
          <a:noFill/>
        </p:spPr>
        <p:txBody>
          <a:bodyPr wrap="square" rtlCol="0">
            <a:spAutoFit/>
          </a:bodyPr>
          <a:lstStyle/>
          <a:p>
            <a:r>
              <a:rPr lang="en-US" sz="8600" dirty="0"/>
              <a:t>0000</a:t>
            </a:r>
          </a:p>
        </p:txBody>
      </p:sp>
    </p:spTree>
    <p:extLst>
      <p:ext uri="{BB962C8B-B14F-4D97-AF65-F5344CB8AC3E}">
        <p14:creationId xmlns:p14="http://schemas.microsoft.com/office/powerpoint/2010/main" val="3121081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2271984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7754233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827133"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4194432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5" y="297180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7" name="TextBox 6">
            <a:extLst>
              <a:ext uri="{FF2B5EF4-FFF2-40B4-BE49-F238E27FC236}">
                <a16:creationId xmlns:a16="http://schemas.microsoft.com/office/drawing/2014/main" id="{310E7DE8-EFDE-844D-94C1-913C0F9D4E5C}"/>
              </a:ext>
            </a:extLst>
          </p:cNvPr>
          <p:cNvSpPr txBox="1"/>
          <p:nvPr/>
        </p:nvSpPr>
        <p:spPr>
          <a:xfrm>
            <a:off x="4750933" y="4083803"/>
            <a:ext cx="2640467" cy="1415772"/>
          </a:xfrm>
          <a:prstGeom prst="rect">
            <a:avLst/>
          </a:prstGeom>
          <a:noFill/>
        </p:spPr>
        <p:txBody>
          <a:bodyPr wrap="none" rtlCol="0">
            <a:spAutoFit/>
          </a:bodyPr>
          <a:lstStyle/>
          <a:p>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4747728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58DC-338C-6D48-ABE7-C93CAEE74C8E}"/>
              </a:ext>
            </a:extLst>
          </p:cNvPr>
          <p:cNvSpPr>
            <a:spLocks noGrp="1"/>
          </p:cNvSpPr>
          <p:nvPr>
            <p:ph type="title"/>
          </p:nvPr>
        </p:nvSpPr>
        <p:spPr/>
        <p:txBody>
          <a:bodyPr/>
          <a:lstStyle/>
          <a:p>
            <a:r>
              <a:rPr lang="en-US" dirty="0"/>
              <a:t>A Better Idea</a:t>
            </a:r>
          </a:p>
        </p:txBody>
      </p:sp>
      <p:graphicFrame>
        <p:nvGraphicFramePr>
          <p:cNvPr id="8" name="Content Placeholder 7">
            <a:extLst>
              <a:ext uri="{FF2B5EF4-FFF2-40B4-BE49-F238E27FC236}">
                <a16:creationId xmlns:a16="http://schemas.microsoft.com/office/drawing/2014/main" id="{1BACED8A-59E1-6B4A-94A8-B5100DBB090B}"/>
              </a:ext>
            </a:extLst>
          </p:cNvPr>
          <p:cNvGraphicFramePr>
            <a:graphicFrameLocks noGrp="1"/>
          </p:cNvGraphicFramePr>
          <p:nvPr>
            <p:ph idx="1"/>
          </p:nvPr>
        </p:nvGraphicFramePr>
        <p:xfrm>
          <a:off x="440410" y="1295722"/>
          <a:ext cx="4114800" cy="5410197"/>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3940727239"/>
                    </a:ext>
                  </a:extLst>
                </a:gridCol>
                <a:gridCol w="1371600">
                  <a:extLst>
                    <a:ext uri="{9D8B030D-6E8A-4147-A177-3AD203B41FA5}">
                      <a16:colId xmlns:a16="http://schemas.microsoft.com/office/drawing/2014/main" val="2367977736"/>
                    </a:ext>
                  </a:extLst>
                </a:gridCol>
                <a:gridCol w="1371600">
                  <a:extLst>
                    <a:ext uri="{9D8B030D-6E8A-4147-A177-3AD203B41FA5}">
                      <a16:colId xmlns:a16="http://schemas.microsoft.com/office/drawing/2014/main" val="2654318691"/>
                    </a:ext>
                  </a:extLst>
                </a:gridCol>
              </a:tblGrid>
              <a:tr h="601133">
                <a:tc>
                  <a:txBody>
                    <a:bodyPr/>
                    <a:lstStyle/>
                    <a:p>
                      <a:pPr algn="ctr"/>
                      <a:r>
                        <a:rPr lang="en-US" sz="2400" dirty="0"/>
                        <a:t>Decimal</a:t>
                      </a:r>
                    </a:p>
                  </a:txBody>
                  <a:tcPr anchor="ctr"/>
                </a:tc>
                <a:tc>
                  <a:txBody>
                    <a:bodyPr/>
                    <a:lstStyle/>
                    <a:p>
                      <a:pPr algn="ctr"/>
                      <a:r>
                        <a:rPr lang="en-US" sz="2400" dirty="0"/>
                        <a:t>Positive</a:t>
                      </a:r>
                    </a:p>
                  </a:txBody>
                  <a:tcPr anchor="ctr"/>
                </a:tc>
                <a:tc>
                  <a:txBody>
                    <a:bodyPr/>
                    <a:lstStyle/>
                    <a:p>
                      <a:pPr algn="ctr"/>
                      <a:r>
                        <a:rPr lang="en-US" sz="2400" dirty="0"/>
                        <a:t>Negative</a:t>
                      </a:r>
                    </a:p>
                  </a:txBody>
                  <a:tcPr anchor="ctr"/>
                </a:tc>
                <a:extLst>
                  <a:ext uri="{0D108BD9-81ED-4DB2-BD59-A6C34878D82A}">
                    <a16:rowId xmlns:a16="http://schemas.microsoft.com/office/drawing/2014/main" val="3679939108"/>
                  </a:ext>
                </a:extLst>
              </a:tr>
              <a:tr h="601133">
                <a:tc>
                  <a:txBody>
                    <a:bodyPr/>
                    <a:lstStyle/>
                    <a:p>
                      <a:pPr algn="ctr"/>
                      <a:r>
                        <a:rPr lang="en-US" sz="2400" dirty="0"/>
                        <a:t>0</a:t>
                      </a:r>
                    </a:p>
                  </a:txBody>
                  <a:tcPr anchor="ctr"/>
                </a:tc>
                <a:tc>
                  <a:txBody>
                    <a:bodyPr/>
                    <a:lstStyle/>
                    <a:p>
                      <a:pPr algn="ctr"/>
                      <a:r>
                        <a:rPr lang="en-US" sz="2400" dirty="0"/>
                        <a:t>0000</a:t>
                      </a:r>
                    </a:p>
                  </a:txBody>
                  <a:tcPr anchor="ctr"/>
                </a:tc>
                <a:tc>
                  <a:txBody>
                    <a:bodyPr/>
                    <a:lstStyle/>
                    <a:p>
                      <a:pPr algn="ctr"/>
                      <a:r>
                        <a:rPr lang="en-US" sz="2400" dirty="0"/>
                        <a:t>0000</a:t>
                      </a:r>
                    </a:p>
                  </a:txBody>
                  <a:tcPr anchor="ctr"/>
                </a:tc>
                <a:extLst>
                  <a:ext uri="{0D108BD9-81ED-4DB2-BD59-A6C34878D82A}">
                    <a16:rowId xmlns:a16="http://schemas.microsoft.com/office/drawing/2014/main" val="154402964"/>
                  </a:ext>
                </a:extLst>
              </a:tr>
              <a:tr h="601133">
                <a:tc>
                  <a:txBody>
                    <a:bodyPr/>
                    <a:lstStyle/>
                    <a:p>
                      <a:pPr algn="ctr"/>
                      <a:r>
                        <a:rPr lang="en-US" sz="2400" dirty="0"/>
                        <a:t>1</a:t>
                      </a:r>
                    </a:p>
                  </a:txBody>
                  <a:tcPr anchor="ctr"/>
                </a:tc>
                <a:tc>
                  <a:txBody>
                    <a:bodyPr/>
                    <a:lstStyle/>
                    <a:p>
                      <a:pPr algn="ctr"/>
                      <a:r>
                        <a:rPr lang="en-US" sz="2400" dirty="0"/>
                        <a:t>0001</a:t>
                      </a:r>
                    </a:p>
                  </a:txBody>
                  <a:tcPr anchor="ctr"/>
                </a:tc>
                <a:tc>
                  <a:txBody>
                    <a:bodyPr/>
                    <a:lstStyle/>
                    <a:p>
                      <a:pPr algn="ctr"/>
                      <a:r>
                        <a:rPr lang="en-US" sz="2400" dirty="0"/>
                        <a:t>1111</a:t>
                      </a:r>
                    </a:p>
                  </a:txBody>
                  <a:tcPr anchor="ctr"/>
                </a:tc>
                <a:extLst>
                  <a:ext uri="{0D108BD9-81ED-4DB2-BD59-A6C34878D82A}">
                    <a16:rowId xmlns:a16="http://schemas.microsoft.com/office/drawing/2014/main" val="1537796253"/>
                  </a:ext>
                </a:extLst>
              </a:tr>
              <a:tr h="601133">
                <a:tc>
                  <a:txBody>
                    <a:bodyPr/>
                    <a:lstStyle/>
                    <a:p>
                      <a:pPr algn="ctr"/>
                      <a:r>
                        <a:rPr lang="en-US" sz="2400" dirty="0"/>
                        <a:t>2</a:t>
                      </a:r>
                    </a:p>
                  </a:txBody>
                  <a:tcPr anchor="ctr"/>
                </a:tc>
                <a:tc>
                  <a:txBody>
                    <a:bodyPr/>
                    <a:lstStyle/>
                    <a:p>
                      <a:pPr algn="ctr"/>
                      <a:r>
                        <a:rPr lang="en-US" sz="2400" dirty="0"/>
                        <a:t>0010</a:t>
                      </a:r>
                    </a:p>
                  </a:txBody>
                  <a:tcPr anchor="ctr"/>
                </a:tc>
                <a:tc>
                  <a:txBody>
                    <a:bodyPr/>
                    <a:lstStyle/>
                    <a:p>
                      <a:pPr algn="ctr"/>
                      <a:r>
                        <a:rPr lang="en-US" sz="2400" dirty="0"/>
                        <a:t>1110</a:t>
                      </a:r>
                    </a:p>
                  </a:txBody>
                  <a:tcPr anchor="ctr"/>
                </a:tc>
                <a:extLst>
                  <a:ext uri="{0D108BD9-81ED-4DB2-BD59-A6C34878D82A}">
                    <a16:rowId xmlns:a16="http://schemas.microsoft.com/office/drawing/2014/main" val="3986901156"/>
                  </a:ext>
                </a:extLst>
              </a:tr>
              <a:tr h="601133">
                <a:tc>
                  <a:txBody>
                    <a:bodyPr/>
                    <a:lstStyle/>
                    <a:p>
                      <a:pPr algn="ctr"/>
                      <a:r>
                        <a:rPr lang="en-US" sz="2400" dirty="0"/>
                        <a:t>3</a:t>
                      </a:r>
                    </a:p>
                  </a:txBody>
                  <a:tcPr anchor="ctr"/>
                </a:tc>
                <a:tc>
                  <a:txBody>
                    <a:bodyPr/>
                    <a:lstStyle/>
                    <a:p>
                      <a:pPr algn="ctr"/>
                      <a:r>
                        <a:rPr lang="en-US" sz="2400" dirty="0"/>
                        <a:t>0011</a:t>
                      </a:r>
                    </a:p>
                  </a:txBody>
                  <a:tcPr anchor="ctr"/>
                </a:tc>
                <a:tc>
                  <a:txBody>
                    <a:bodyPr/>
                    <a:lstStyle/>
                    <a:p>
                      <a:pPr algn="ctr"/>
                      <a:r>
                        <a:rPr lang="en-US" sz="2400" dirty="0"/>
                        <a:t>1101</a:t>
                      </a:r>
                    </a:p>
                  </a:txBody>
                  <a:tcPr anchor="ctr"/>
                </a:tc>
                <a:extLst>
                  <a:ext uri="{0D108BD9-81ED-4DB2-BD59-A6C34878D82A}">
                    <a16:rowId xmlns:a16="http://schemas.microsoft.com/office/drawing/2014/main" val="545505836"/>
                  </a:ext>
                </a:extLst>
              </a:tr>
              <a:tr h="601133">
                <a:tc>
                  <a:txBody>
                    <a:bodyPr/>
                    <a:lstStyle/>
                    <a:p>
                      <a:pPr algn="ctr"/>
                      <a:r>
                        <a:rPr lang="en-US" sz="2400" dirty="0"/>
                        <a:t>4</a:t>
                      </a:r>
                    </a:p>
                  </a:txBody>
                  <a:tcPr anchor="ctr"/>
                </a:tc>
                <a:tc>
                  <a:txBody>
                    <a:bodyPr/>
                    <a:lstStyle/>
                    <a:p>
                      <a:pPr algn="ctr"/>
                      <a:r>
                        <a:rPr lang="en-US" sz="2400" dirty="0"/>
                        <a:t>0100</a:t>
                      </a:r>
                    </a:p>
                  </a:txBody>
                  <a:tcPr anchor="ctr"/>
                </a:tc>
                <a:tc>
                  <a:txBody>
                    <a:bodyPr/>
                    <a:lstStyle/>
                    <a:p>
                      <a:pPr algn="ctr"/>
                      <a:r>
                        <a:rPr lang="en-US" sz="2400" dirty="0"/>
                        <a:t>1100</a:t>
                      </a:r>
                    </a:p>
                  </a:txBody>
                  <a:tcPr anchor="ctr"/>
                </a:tc>
                <a:extLst>
                  <a:ext uri="{0D108BD9-81ED-4DB2-BD59-A6C34878D82A}">
                    <a16:rowId xmlns:a16="http://schemas.microsoft.com/office/drawing/2014/main" val="3778934788"/>
                  </a:ext>
                </a:extLst>
              </a:tr>
              <a:tr h="601133">
                <a:tc>
                  <a:txBody>
                    <a:bodyPr/>
                    <a:lstStyle/>
                    <a:p>
                      <a:pPr algn="ctr"/>
                      <a:r>
                        <a:rPr lang="en-US" sz="2400" dirty="0"/>
                        <a:t>5</a:t>
                      </a:r>
                    </a:p>
                  </a:txBody>
                  <a:tcPr anchor="ctr"/>
                </a:tc>
                <a:tc>
                  <a:txBody>
                    <a:bodyPr/>
                    <a:lstStyle/>
                    <a:p>
                      <a:pPr algn="ctr"/>
                      <a:r>
                        <a:rPr lang="en-US" sz="2400" dirty="0"/>
                        <a:t>0101</a:t>
                      </a:r>
                    </a:p>
                  </a:txBody>
                  <a:tcPr anchor="ctr"/>
                </a:tc>
                <a:tc>
                  <a:txBody>
                    <a:bodyPr/>
                    <a:lstStyle/>
                    <a:p>
                      <a:pPr algn="ctr"/>
                      <a:r>
                        <a:rPr lang="en-US" sz="2400" dirty="0"/>
                        <a:t>1011</a:t>
                      </a:r>
                    </a:p>
                  </a:txBody>
                  <a:tcPr anchor="ctr"/>
                </a:tc>
                <a:extLst>
                  <a:ext uri="{0D108BD9-81ED-4DB2-BD59-A6C34878D82A}">
                    <a16:rowId xmlns:a16="http://schemas.microsoft.com/office/drawing/2014/main" val="2659675398"/>
                  </a:ext>
                </a:extLst>
              </a:tr>
              <a:tr h="601133">
                <a:tc>
                  <a:txBody>
                    <a:bodyPr/>
                    <a:lstStyle/>
                    <a:p>
                      <a:pPr algn="ctr"/>
                      <a:r>
                        <a:rPr lang="en-US" sz="2400" dirty="0"/>
                        <a:t>6</a:t>
                      </a:r>
                    </a:p>
                  </a:txBody>
                  <a:tcPr anchor="ctr"/>
                </a:tc>
                <a:tc>
                  <a:txBody>
                    <a:bodyPr/>
                    <a:lstStyle/>
                    <a:p>
                      <a:pPr algn="ctr"/>
                      <a:r>
                        <a:rPr lang="en-US" sz="2400" dirty="0"/>
                        <a:t>0110</a:t>
                      </a:r>
                    </a:p>
                  </a:txBody>
                  <a:tcPr anchor="ctr"/>
                </a:tc>
                <a:tc>
                  <a:txBody>
                    <a:bodyPr/>
                    <a:lstStyle/>
                    <a:p>
                      <a:pPr algn="ctr"/>
                      <a:r>
                        <a:rPr lang="en-US" sz="2400" dirty="0"/>
                        <a:t>1010</a:t>
                      </a:r>
                    </a:p>
                  </a:txBody>
                  <a:tcPr anchor="ctr"/>
                </a:tc>
                <a:extLst>
                  <a:ext uri="{0D108BD9-81ED-4DB2-BD59-A6C34878D82A}">
                    <a16:rowId xmlns:a16="http://schemas.microsoft.com/office/drawing/2014/main" val="3061217465"/>
                  </a:ext>
                </a:extLst>
              </a:tr>
              <a:tr h="601133">
                <a:tc>
                  <a:txBody>
                    <a:bodyPr/>
                    <a:lstStyle/>
                    <a:p>
                      <a:pPr algn="ctr"/>
                      <a:r>
                        <a:rPr lang="en-US" sz="2400" dirty="0"/>
                        <a:t>7</a:t>
                      </a:r>
                    </a:p>
                  </a:txBody>
                  <a:tcPr anchor="ctr"/>
                </a:tc>
                <a:tc>
                  <a:txBody>
                    <a:bodyPr/>
                    <a:lstStyle/>
                    <a:p>
                      <a:pPr algn="ctr"/>
                      <a:r>
                        <a:rPr lang="en-US" sz="2400" dirty="0"/>
                        <a:t>0111</a:t>
                      </a:r>
                    </a:p>
                  </a:txBody>
                  <a:tcPr anchor="ctr"/>
                </a:tc>
                <a:tc>
                  <a:txBody>
                    <a:bodyPr/>
                    <a:lstStyle/>
                    <a:p>
                      <a:pPr algn="ctr"/>
                      <a:r>
                        <a:rPr lang="en-US" sz="2400" dirty="0"/>
                        <a:t>1001</a:t>
                      </a:r>
                    </a:p>
                  </a:txBody>
                  <a:tcPr anchor="ctr"/>
                </a:tc>
                <a:extLst>
                  <a:ext uri="{0D108BD9-81ED-4DB2-BD59-A6C34878D82A}">
                    <a16:rowId xmlns:a16="http://schemas.microsoft.com/office/drawing/2014/main" val="4140286238"/>
                  </a:ext>
                </a:extLst>
              </a:tr>
            </a:tbl>
          </a:graphicData>
        </a:graphic>
      </p:graphicFrame>
      <p:graphicFrame>
        <p:nvGraphicFramePr>
          <p:cNvPr id="9" name="Content Placeholder 7">
            <a:extLst>
              <a:ext uri="{FF2B5EF4-FFF2-40B4-BE49-F238E27FC236}">
                <a16:creationId xmlns:a16="http://schemas.microsoft.com/office/drawing/2014/main" id="{119376D3-5212-884B-A634-72371F25E122}"/>
              </a:ext>
            </a:extLst>
          </p:cNvPr>
          <p:cNvGraphicFramePr>
            <a:graphicFrameLocks/>
          </p:cNvGraphicFramePr>
          <p:nvPr/>
        </p:nvGraphicFramePr>
        <p:xfrm>
          <a:off x="5775702" y="1295722"/>
          <a:ext cx="5943600" cy="5410200"/>
        </p:xfrm>
        <a:graphic>
          <a:graphicData uri="http://schemas.openxmlformats.org/drawingml/2006/table">
            <a:tbl>
              <a:tblPr firstRow="1" bandRow="1">
                <a:tableStyleId>{5C22544A-7EE6-4342-B048-85BDC9FD1C3A}</a:tableStyleId>
              </a:tblPr>
              <a:tblGrid>
                <a:gridCol w="1389413">
                  <a:extLst>
                    <a:ext uri="{9D8B030D-6E8A-4147-A177-3AD203B41FA5}">
                      <a16:colId xmlns:a16="http://schemas.microsoft.com/office/drawing/2014/main" val="3940727239"/>
                    </a:ext>
                  </a:extLst>
                </a:gridCol>
                <a:gridCol w="3182587">
                  <a:extLst>
                    <a:ext uri="{9D8B030D-6E8A-4147-A177-3AD203B41FA5}">
                      <a16:colId xmlns:a16="http://schemas.microsoft.com/office/drawing/2014/main" val="2367977736"/>
                    </a:ext>
                  </a:extLst>
                </a:gridCol>
                <a:gridCol w="1371600">
                  <a:extLst>
                    <a:ext uri="{9D8B030D-6E8A-4147-A177-3AD203B41FA5}">
                      <a16:colId xmlns:a16="http://schemas.microsoft.com/office/drawing/2014/main" val="2654318691"/>
                    </a:ext>
                  </a:extLst>
                </a:gridCol>
              </a:tblGrid>
              <a:tr h="532432">
                <a:tc>
                  <a:txBody>
                    <a:bodyPr/>
                    <a:lstStyle/>
                    <a:p>
                      <a:pPr algn="ctr"/>
                      <a:r>
                        <a:rPr lang="en-US" sz="2400" dirty="0"/>
                        <a:t>Decimal</a:t>
                      </a:r>
                    </a:p>
                  </a:txBody>
                  <a:tcPr anchor="ctr"/>
                </a:tc>
                <a:tc>
                  <a:txBody>
                    <a:bodyPr/>
                    <a:lstStyle/>
                    <a:p>
                      <a:pPr algn="ctr"/>
                      <a:r>
                        <a:rPr lang="en-US" sz="2400" dirty="0"/>
                        <a:t>Positive</a:t>
                      </a:r>
                    </a:p>
                  </a:txBody>
                  <a:tcPr anchor="ctr"/>
                </a:tc>
                <a:tc>
                  <a:txBody>
                    <a:bodyPr/>
                    <a:lstStyle/>
                    <a:p>
                      <a:pPr algn="ctr"/>
                      <a:r>
                        <a:rPr lang="en-US" sz="2400" dirty="0"/>
                        <a:t>Negative</a:t>
                      </a:r>
                    </a:p>
                  </a:txBody>
                  <a:tcPr anchor="ctr"/>
                </a:tc>
                <a:extLst>
                  <a:ext uri="{0D108BD9-81ED-4DB2-BD59-A6C34878D82A}">
                    <a16:rowId xmlns:a16="http://schemas.microsoft.com/office/drawing/2014/main" val="3679939108"/>
                  </a:ext>
                </a:extLst>
              </a:tr>
              <a:tr h="609721">
                <a:tc>
                  <a:txBody>
                    <a:bodyPr/>
                    <a:lstStyle/>
                    <a:p>
                      <a:pPr algn="ctr"/>
                      <a:r>
                        <a:rPr lang="en-US" sz="2400" dirty="0"/>
                        <a:t>8</a:t>
                      </a:r>
                    </a:p>
                  </a:txBody>
                  <a:tcPr anchor="ctr"/>
                </a:tc>
                <a:tc>
                  <a:txBody>
                    <a:bodyPr/>
                    <a:lstStyle/>
                    <a:p>
                      <a:pPr algn="ctr"/>
                      <a:r>
                        <a:rPr lang="en-US" sz="2400" dirty="0"/>
                        <a:t>1000</a:t>
                      </a:r>
                    </a:p>
                  </a:txBody>
                  <a:tcPr anchor="ctr"/>
                </a:tc>
                <a:tc>
                  <a:txBody>
                    <a:bodyPr/>
                    <a:lstStyle/>
                    <a:p>
                      <a:pPr algn="ctr"/>
                      <a:r>
                        <a:rPr lang="en-US" sz="2400" dirty="0"/>
                        <a:t>1000</a:t>
                      </a:r>
                    </a:p>
                  </a:txBody>
                  <a:tcPr anchor="ctr"/>
                </a:tc>
                <a:extLst>
                  <a:ext uri="{0D108BD9-81ED-4DB2-BD59-A6C34878D82A}">
                    <a16:rowId xmlns:a16="http://schemas.microsoft.com/office/drawing/2014/main" val="154402964"/>
                  </a:ext>
                </a:extLst>
              </a:tr>
              <a:tr h="609721">
                <a:tc>
                  <a:txBody>
                    <a:bodyPr/>
                    <a:lstStyle/>
                    <a:p>
                      <a:pPr algn="ctr"/>
                      <a:r>
                        <a:rPr lang="en-US" sz="2400" dirty="0"/>
                        <a:t>9</a:t>
                      </a:r>
                    </a:p>
                  </a:txBody>
                  <a:tcPr anchor="ctr"/>
                </a:tc>
                <a:tc>
                  <a:txBody>
                    <a:bodyPr/>
                    <a:lstStyle/>
                    <a:p>
                      <a:pPr algn="ctr"/>
                      <a:r>
                        <a:rPr lang="en-US" sz="2400" dirty="0"/>
                        <a:t>1001 (same as -7!)</a:t>
                      </a:r>
                    </a:p>
                  </a:txBody>
                  <a:tcPr anchor="ctr"/>
                </a:tc>
                <a:tc>
                  <a:txBody>
                    <a:bodyPr/>
                    <a:lstStyle/>
                    <a:p>
                      <a:pPr algn="ctr"/>
                      <a:r>
                        <a:rPr lang="en-US" sz="2400" dirty="0"/>
                        <a:t>NA</a:t>
                      </a:r>
                    </a:p>
                  </a:txBody>
                  <a:tcPr anchor="ctr"/>
                </a:tc>
                <a:extLst>
                  <a:ext uri="{0D108BD9-81ED-4DB2-BD59-A6C34878D82A}">
                    <a16:rowId xmlns:a16="http://schemas.microsoft.com/office/drawing/2014/main" val="1537796253"/>
                  </a:ext>
                </a:extLst>
              </a:tr>
              <a:tr h="609721">
                <a:tc>
                  <a:txBody>
                    <a:bodyPr/>
                    <a:lstStyle/>
                    <a:p>
                      <a:pPr algn="ctr"/>
                      <a:r>
                        <a:rPr lang="en-US" sz="2400" dirty="0"/>
                        <a:t>10</a:t>
                      </a:r>
                    </a:p>
                  </a:txBody>
                  <a:tcPr anchor="ctr"/>
                </a:tc>
                <a:tc>
                  <a:txBody>
                    <a:bodyPr/>
                    <a:lstStyle/>
                    <a:p>
                      <a:pPr algn="ctr"/>
                      <a:r>
                        <a:rPr lang="en-US" sz="2400" dirty="0"/>
                        <a:t>1010 (same as -6!)</a:t>
                      </a:r>
                    </a:p>
                  </a:txBody>
                  <a:tcPr anchor="ctr"/>
                </a:tc>
                <a:tc>
                  <a:txBody>
                    <a:bodyPr/>
                    <a:lstStyle/>
                    <a:p>
                      <a:pPr algn="ctr"/>
                      <a:r>
                        <a:rPr lang="en-US" sz="2400" dirty="0"/>
                        <a:t>NA</a:t>
                      </a:r>
                    </a:p>
                  </a:txBody>
                  <a:tcPr anchor="ctr"/>
                </a:tc>
                <a:extLst>
                  <a:ext uri="{0D108BD9-81ED-4DB2-BD59-A6C34878D82A}">
                    <a16:rowId xmlns:a16="http://schemas.microsoft.com/office/drawing/2014/main" val="3986901156"/>
                  </a:ext>
                </a:extLst>
              </a:tr>
              <a:tr h="609721">
                <a:tc>
                  <a:txBody>
                    <a:bodyPr/>
                    <a:lstStyle/>
                    <a:p>
                      <a:pPr algn="ctr"/>
                      <a:r>
                        <a:rPr lang="en-US" sz="2400" dirty="0"/>
                        <a:t>11</a:t>
                      </a:r>
                    </a:p>
                  </a:txBody>
                  <a:tcPr anchor="ctr"/>
                </a:tc>
                <a:tc>
                  <a:txBody>
                    <a:bodyPr/>
                    <a:lstStyle/>
                    <a:p>
                      <a:pPr algn="ctr"/>
                      <a:r>
                        <a:rPr lang="en-US" sz="2400" dirty="0"/>
                        <a:t>1011 (same as -5!)</a:t>
                      </a:r>
                    </a:p>
                  </a:txBody>
                  <a:tcPr anchor="ctr"/>
                </a:tc>
                <a:tc>
                  <a:txBody>
                    <a:bodyPr/>
                    <a:lstStyle/>
                    <a:p>
                      <a:pPr algn="ctr"/>
                      <a:r>
                        <a:rPr lang="en-US" sz="2400" dirty="0"/>
                        <a:t>NA</a:t>
                      </a:r>
                    </a:p>
                  </a:txBody>
                  <a:tcPr anchor="ctr"/>
                </a:tc>
                <a:extLst>
                  <a:ext uri="{0D108BD9-81ED-4DB2-BD59-A6C34878D82A}">
                    <a16:rowId xmlns:a16="http://schemas.microsoft.com/office/drawing/2014/main" val="545505836"/>
                  </a:ext>
                </a:extLst>
              </a:tr>
              <a:tr h="609721">
                <a:tc>
                  <a:txBody>
                    <a:bodyPr/>
                    <a:lstStyle/>
                    <a:p>
                      <a:pPr algn="ctr"/>
                      <a:r>
                        <a:rPr lang="en-US" sz="2400" dirty="0"/>
                        <a:t>12</a:t>
                      </a:r>
                    </a:p>
                  </a:txBody>
                  <a:tcPr anchor="ctr"/>
                </a:tc>
                <a:tc>
                  <a:txBody>
                    <a:bodyPr/>
                    <a:lstStyle/>
                    <a:p>
                      <a:pPr algn="ctr"/>
                      <a:r>
                        <a:rPr lang="en-US" sz="2400" dirty="0"/>
                        <a:t>1100 (same as -4!)</a:t>
                      </a:r>
                    </a:p>
                  </a:txBody>
                  <a:tcPr anchor="ctr"/>
                </a:tc>
                <a:tc>
                  <a:txBody>
                    <a:bodyPr/>
                    <a:lstStyle/>
                    <a:p>
                      <a:pPr algn="ctr"/>
                      <a:r>
                        <a:rPr lang="en-US" sz="2400" dirty="0"/>
                        <a:t>NA</a:t>
                      </a:r>
                    </a:p>
                  </a:txBody>
                  <a:tcPr anchor="ctr"/>
                </a:tc>
                <a:extLst>
                  <a:ext uri="{0D108BD9-81ED-4DB2-BD59-A6C34878D82A}">
                    <a16:rowId xmlns:a16="http://schemas.microsoft.com/office/drawing/2014/main" val="3778934788"/>
                  </a:ext>
                </a:extLst>
              </a:tr>
              <a:tr h="609721">
                <a:tc>
                  <a:txBody>
                    <a:bodyPr/>
                    <a:lstStyle/>
                    <a:p>
                      <a:pPr algn="ctr"/>
                      <a:r>
                        <a:rPr lang="en-US" sz="2400" dirty="0"/>
                        <a:t>13</a:t>
                      </a:r>
                    </a:p>
                  </a:txBody>
                  <a:tcPr anchor="ctr"/>
                </a:tc>
                <a:tc>
                  <a:txBody>
                    <a:bodyPr/>
                    <a:lstStyle/>
                    <a:p>
                      <a:pPr algn="ctr"/>
                      <a:r>
                        <a:rPr lang="en-US" sz="2400" dirty="0"/>
                        <a:t>1101 (same as -3!)</a:t>
                      </a:r>
                    </a:p>
                  </a:txBody>
                  <a:tcPr anchor="ctr"/>
                </a:tc>
                <a:tc>
                  <a:txBody>
                    <a:bodyPr/>
                    <a:lstStyle/>
                    <a:p>
                      <a:pPr algn="ctr"/>
                      <a:r>
                        <a:rPr lang="en-US" sz="2400" dirty="0"/>
                        <a:t>NA</a:t>
                      </a:r>
                    </a:p>
                  </a:txBody>
                  <a:tcPr anchor="ctr"/>
                </a:tc>
                <a:extLst>
                  <a:ext uri="{0D108BD9-81ED-4DB2-BD59-A6C34878D82A}">
                    <a16:rowId xmlns:a16="http://schemas.microsoft.com/office/drawing/2014/main" val="2659675398"/>
                  </a:ext>
                </a:extLst>
              </a:tr>
              <a:tr h="609721">
                <a:tc>
                  <a:txBody>
                    <a:bodyPr/>
                    <a:lstStyle/>
                    <a:p>
                      <a:pPr algn="ctr"/>
                      <a:r>
                        <a:rPr lang="en-US" sz="2400" dirty="0"/>
                        <a:t>14</a:t>
                      </a:r>
                    </a:p>
                  </a:txBody>
                  <a:tcPr anchor="ctr"/>
                </a:tc>
                <a:tc>
                  <a:txBody>
                    <a:bodyPr/>
                    <a:lstStyle/>
                    <a:p>
                      <a:pPr algn="ctr"/>
                      <a:r>
                        <a:rPr lang="en-US" sz="2400" dirty="0"/>
                        <a:t>1110 (same as -2!)</a:t>
                      </a:r>
                    </a:p>
                  </a:txBody>
                  <a:tcPr anchor="ctr"/>
                </a:tc>
                <a:tc>
                  <a:txBody>
                    <a:bodyPr/>
                    <a:lstStyle/>
                    <a:p>
                      <a:pPr algn="ctr"/>
                      <a:r>
                        <a:rPr lang="en-US" sz="2400" dirty="0"/>
                        <a:t>NA</a:t>
                      </a:r>
                    </a:p>
                  </a:txBody>
                  <a:tcPr anchor="ctr"/>
                </a:tc>
                <a:extLst>
                  <a:ext uri="{0D108BD9-81ED-4DB2-BD59-A6C34878D82A}">
                    <a16:rowId xmlns:a16="http://schemas.microsoft.com/office/drawing/2014/main" val="3061217465"/>
                  </a:ext>
                </a:extLst>
              </a:tr>
              <a:tr h="609721">
                <a:tc>
                  <a:txBody>
                    <a:bodyPr/>
                    <a:lstStyle/>
                    <a:p>
                      <a:pPr algn="ctr"/>
                      <a:r>
                        <a:rPr lang="en-US" sz="2400" dirty="0"/>
                        <a:t>15</a:t>
                      </a:r>
                    </a:p>
                  </a:txBody>
                  <a:tcPr anchor="ctr"/>
                </a:tc>
                <a:tc>
                  <a:txBody>
                    <a:bodyPr/>
                    <a:lstStyle/>
                    <a:p>
                      <a:pPr algn="ctr"/>
                      <a:r>
                        <a:rPr lang="en-US" sz="2400" dirty="0"/>
                        <a:t>1111 (same as -1!)</a:t>
                      </a:r>
                    </a:p>
                  </a:txBody>
                  <a:tcPr anchor="ctr"/>
                </a:tc>
                <a:tc>
                  <a:txBody>
                    <a:bodyPr/>
                    <a:lstStyle/>
                    <a:p>
                      <a:pPr algn="ctr"/>
                      <a:r>
                        <a:rPr lang="en-US" sz="2400" dirty="0"/>
                        <a:t>NA</a:t>
                      </a:r>
                    </a:p>
                  </a:txBody>
                  <a:tcPr anchor="ctr"/>
                </a:tc>
                <a:extLst>
                  <a:ext uri="{0D108BD9-81ED-4DB2-BD59-A6C34878D82A}">
                    <a16:rowId xmlns:a16="http://schemas.microsoft.com/office/drawing/2014/main" val="4140286238"/>
                  </a:ext>
                </a:extLst>
              </a:tr>
            </a:tbl>
          </a:graphicData>
        </a:graphic>
      </p:graphicFrame>
    </p:spTree>
    <p:extLst>
      <p:ext uri="{BB962C8B-B14F-4D97-AF65-F5344CB8AC3E}">
        <p14:creationId xmlns:p14="http://schemas.microsoft.com/office/powerpoint/2010/main" val="18385269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t>There Seems Like a Pattern Here…</a:t>
            </a:r>
          </a:p>
        </p:txBody>
      </p:sp>
      <p:grpSp>
        <p:nvGrpSpPr>
          <p:cNvPr id="20" name="Group 19">
            <a:extLst>
              <a:ext uri="{FF2B5EF4-FFF2-40B4-BE49-F238E27FC236}">
                <a16:creationId xmlns:a16="http://schemas.microsoft.com/office/drawing/2014/main" id="{6C2FAFAB-CE27-CE47-9750-6F012363E244}"/>
              </a:ext>
            </a:extLst>
          </p:cNvPr>
          <p:cNvGrpSpPr/>
          <p:nvPr/>
        </p:nvGrpSpPr>
        <p:grpSpPr>
          <a:xfrm>
            <a:off x="1217159" y="1639927"/>
            <a:ext cx="9757682" cy="3578145"/>
            <a:chOff x="169428" y="1828800"/>
            <a:chExt cx="9757682" cy="3578145"/>
          </a:xfrm>
        </p:grpSpPr>
        <p:sp>
          <p:nvSpPr>
            <p:cNvPr id="4" name="TextBox 3">
              <a:extLst>
                <a:ext uri="{FF2B5EF4-FFF2-40B4-BE49-F238E27FC236}">
                  <a16:creationId xmlns:a16="http://schemas.microsoft.com/office/drawing/2014/main" id="{CB23B46B-36AD-E54F-BB28-E6B482185D4A}"/>
                </a:ext>
              </a:extLst>
            </p:cNvPr>
            <p:cNvSpPr txBox="1"/>
            <p:nvPr/>
          </p:nvSpPr>
          <p:spPr>
            <a:xfrm>
              <a:off x="457200" y="1828800"/>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498140" y="287917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6" name="TextBox 5">
              <a:extLst>
                <a:ext uri="{FF2B5EF4-FFF2-40B4-BE49-F238E27FC236}">
                  <a16:creationId xmlns:a16="http://schemas.microsoft.com/office/drawing/2014/main" id="{6006A4F1-25AC-5448-9949-CAFA0DD3D015}"/>
                </a:ext>
              </a:extLst>
            </p:cNvPr>
            <p:cNvSpPr txBox="1"/>
            <p:nvPr/>
          </p:nvSpPr>
          <p:spPr>
            <a:xfrm>
              <a:off x="457199" y="3991173"/>
              <a:ext cx="2640467" cy="1415772"/>
            </a:xfrm>
            <a:prstGeom prst="rect">
              <a:avLst/>
            </a:prstGeom>
            <a:noFill/>
          </p:spPr>
          <p:txBody>
            <a:bodyPr wrap="none" rtlCol="0">
              <a:spAutoFit/>
            </a:bodyPr>
            <a:lstStyle/>
            <a:p>
              <a:pPr algn="ctr"/>
              <a:r>
                <a:rPr lang="en-US" sz="8600" dirty="0"/>
                <a:t>0000</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329634"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69428" y="3408158"/>
              <a:ext cx="521298" cy="784830"/>
            </a:xfrm>
            <a:prstGeom prst="rect">
              <a:avLst/>
            </a:prstGeom>
            <a:noFill/>
          </p:spPr>
          <p:txBody>
            <a:bodyPr wrap="none" rtlCol="0">
              <a:spAutoFit/>
            </a:bodyPr>
            <a:lstStyle/>
            <a:p>
              <a:r>
                <a:rPr lang="en-US" sz="4500" b="1" dirty="0"/>
                <a:t>+</a:t>
              </a:r>
            </a:p>
          </p:txBody>
        </p:sp>
        <p:sp>
          <p:nvSpPr>
            <p:cNvPr id="9" name="TextBox 8">
              <a:extLst>
                <a:ext uri="{FF2B5EF4-FFF2-40B4-BE49-F238E27FC236}">
                  <a16:creationId xmlns:a16="http://schemas.microsoft.com/office/drawing/2014/main" id="{1537F850-3229-3541-803D-0EDF69F83299}"/>
                </a:ext>
              </a:extLst>
            </p:cNvPr>
            <p:cNvSpPr txBox="1"/>
            <p:nvPr/>
          </p:nvSpPr>
          <p:spPr>
            <a:xfrm>
              <a:off x="3849079" y="1828800"/>
              <a:ext cx="2558586" cy="1415772"/>
            </a:xfrm>
            <a:prstGeom prst="rect">
              <a:avLst/>
            </a:prstGeom>
            <a:noFill/>
          </p:spPr>
          <p:txBody>
            <a:bodyPr wrap="none" rtlCol="0">
              <a:spAutoFit/>
            </a:bodyPr>
            <a:lstStyle/>
            <a:p>
              <a:pPr algn="ctr"/>
              <a:r>
                <a:rPr lang="en-US" sz="8600" dirty="0"/>
                <a:t>0011</a:t>
              </a:r>
            </a:p>
          </p:txBody>
        </p:sp>
        <p:sp>
          <p:nvSpPr>
            <p:cNvPr id="10" name="TextBox 9">
              <a:extLst>
                <a:ext uri="{FF2B5EF4-FFF2-40B4-BE49-F238E27FC236}">
                  <a16:creationId xmlns:a16="http://schemas.microsoft.com/office/drawing/2014/main" id="{DA32A148-3632-4444-98F7-DFB3B1AD2847}"/>
                </a:ext>
              </a:extLst>
            </p:cNvPr>
            <p:cNvSpPr txBox="1"/>
            <p:nvPr/>
          </p:nvSpPr>
          <p:spPr>
            <a:xfrm>
              <a:off x="3849078" y="287917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11" name="TextBox 10">
              <a:extLst>
                <a:ext uri="{FF2B5EF4-FFF2-40B4-BE49-F238E27FC236}">
                  <a16:creationId xmlns:a16="http://schemas.microsoft.com/office/drawing/2014/main" id="{18F2ABCF-EF3D-3F4C-B02B-6DDFDB5B56BB}"/>
                </a:ext>
              </a:extLst>
            </p:cNvPr>
            <p:cNvSpPr txBox="1"/>
            <p:nvPr/>
          </p:nvSpPr>
          <p:spPr>
            <a:xfrm>
              <a:off x="3808137" y="3991173"/>
              <a:ext cx="2640467" cy="1415772"/>
            </a:xfrm>
            <a:prstGeom prst="rect">
              <a:avLst/>
            </a:prstGeom>
            <a:noFill/>
          </p:spPr>
          <p:txBody>
            <a:bodyPr wrap="none" rtlCol="0">
              <a:spAutoFit/>
            </a:bodyPr>
            <a:lstStyle/>
            <a:p>
              <a:pPr algn="ctr"/>
              <a:r>
                <a:rPr lang="en-US" sz="8600" dirty="0"/>
                <a:t>0000</a:t>
              </a:r>
            </a:p>
          </p:txBody>
        </p:sp>
        <p:cxnSp>
          <p:nvCxnSpPr>
            <p:cNvPr id="12" name="Straight Connector 11">
              <a:extLst>
                <a:ext uri="{FF2B5EF4-FFF2-40B4-BE49-F238E27FC236}">
                  <a16:creationId xmlns:a16="http://schemas.microsoft.com/office/drawing/2014/main" id="{72B1F6D9-45B1-114C-88EA-159B36E13E84}"/>
                </a:ext>
              </a:extLst>
            </p:cNvPr>
            <p:cNvCxnSpPr/>
            <p:nvPr/>
          </p:nvCxnSpPr>
          <p:spPr>
            <a:xfrm flipH="1">
              <a:off x="3680572"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EC3537E-198B-F748-B3A5-7E8E29BB1CC5}"/>
                </a:ext>
              </a:extLst>
            </p:cNvPr>
            <p:cNvSpPr txBox="1"/>
            <p:nvPr/>
          </p:nvSpPr>
          <p:spPr>
            <a:xfrm>
              <a:off x="3520366" y="3408158"/>
              <a:ext cx="521298" cy="784830"/>
            </a:xfrm>
            <a:prstGeom prst="rect">
              <a:avLst/>
            </a:prstGeom>
            <a:noFill/>
          </p:spPr>
          <p:txBody>
            <a:bodyPr wrap="none" rtlCol="0">
              <a:spAutoFit/>
            </a:bodyPr>
            <a:lstStyle/>
            <a:p>
              <a:r>
                <a:rPr lang="en-US" sz="4500" b="1" dirty="0"/>
                <a:t>+</a:t>
              </a:r>
            </a:p>
          </p:txBody>
        </p:sp>
        <p:sp>
          <p:nvSpPr>
            <p:cNvPr id="14" name="TextBox 13">
              <a:extLst>
                <a:ext uri="{FF2B5EF4-FFF2-40B4-BE49-F238E27FC236}">
                  <a16:creationId xmlns:a16="http://schemas.microsoft.com/office/drawing/2014/main" id="{CC963221-2CA9-1F4F-A7BE-9B5EFE002A66}"/>
                </a:ext>
              </a:extLst>
            </p:cNvPr>
            <p:cNvSpPr txBox="1"/>
            <p:nvPr/>
          </p:nvSpPr>
          <p:spPr>
            <a:xfrm>
              <a:off x="7159076" y="1828800"/>
              <a:ext cx="2640467" cy="1415772"/>
            </a:xfrm>
            <a:prstGeom prst="rect">
              <a:avLst/>
            </a:prstGeom>
            <a:noFill/>
          </p:spPr>
          <p:txBody>
            <a:bodyPr wrap="none" rtlCol="0">
              <a:spAutoFit/>
            </a:bodyPr>
            <a:lstStyle/>
            <a:p>
              <a:pPr algn="ctr"/>
              <a:r>
                <a:rPr lang="en-US" sz="8600" dirty="0"/>
                <a:t>0000</a:t>
              </a:r>
            </a:p>
          </p:txBody>
        </p:sp>
        <p:sp>
          <p:nvSpPr>
            <p:cNvPr id="15" name="TextBox 14">
              <a:extLst>
                <a:ext uri="{FF2B5EF4-FFF2-40B4-BE49-F238E27FC236}">
                  <a16:creationId xmlns:a16="http://schemas.microsoft.com/office/drawing/2014/main" id="{C5454F8E-E7B5-3B4E-8D6A-33A8E27A02F1}"/>
                </a:ext>
              </a:extLst>
            </p:cNvPr>
            <p:cNvSpPr txBox="1"/>
            <p:nvPr/>
          </p:nvSpPr>
          <p:spPr>
            <a:xfrm>
              <a:off x="7159075" y="287917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16" name="TextBox 15">
              <a:extLst>
                <a:ext uri="{FF2B5EF4-FFF2-40B4-BE49-F238E27FC236}">
                  <a16:creationId xmlns:a16="http://schemas.microsoft.com/office/drawing/2014/main" id="{B01CDD01-EB9E-2649-83DD-9906FF76F07D}"/>
                </a:ext>
              </a:extLst>
            </p:cNvPr>
            <p:cNvSpPr txBox="1"/>
            <p:nvPr/>
          </p:nvSpPr>
          <p:spPr>
            <a:xfrm>
              <a:off x="7159075" y="3991173"/>
              <a:ext cx="2640467" cy="1415772"/>
            </a:xfrm>
            <a:prstGeom prst="rect">
              <a:avLst/>
            </a:prstGeom>
            <a:noFill/>
          </p:spPr>
          <p:txBody>
            <a:bodyPr wrap="none" rtlCol="0">
              <a:spAutoFit/>
            </a:bodyPr>
            <a:lstStyle/>
            <a:p>
              <a:pPr algn="ctr"/>
              <a:r>
                <a:rPr lang="en-US" sz="8600" dirty="0"/>
                <a:t>0000</a:t>
              </a:r>
            </a:p>
          </p:txBody>
        </p:sp>
        <p:cxnSp>
          <p:nvCxnSpPr>
            <p:cNvPr id="17" name="Straight Connector 16">
              <a:extLst>
                <a:ext uri="{FF2B5EF4-FFF2-40B4-BE49-F238E27FC236}">
                  <a16:creationId xmlns:a16="http://schemas.microsoft.com/office/drawing/2014/main" id="{E5DEA1D3-BD20-0C4F-8D6A-C37E30740716}"/>
                </a:ext>
              </a:extLst>
            </p:cNvPr>
            <p:cNvCxnSpPr/>
            <p:nvPr/>
          </p:nvCxnSpPr>
          <p:spPr>
            <a:xfrm flipH="1">
              <a:off x="7031510"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4F4424B-4D41-2349-A64E-266DF6B85F90}"/>
                </a:ext>
              </a:extLst>
            </p:cNvPr>
            <p:cNvSpPr txBox="1"/>
            <p:nvPr/>
          </p:nvSpPr>
          <p:spPr>
            <a:xfrm>
              <a:off x="6871304" y="3408158"/>
              <a:ext cx="521298" cy="784830"/>
            </a:xfrm>
            <a:prstGeom prst="rect">
              <a:avLst/>
            </a:prstGeom>
            <a:noFill/>
          </p:spPr>
          <p:txBody>
            <a:bodyPr wrap="none" rtlCol="0">
              <a:spAutoFit/>
            </a:bodyPr>
            <a:lstStyle/>
            <a:p>
              <a:r>
                <a:rPr lang="en-US" sz="4500" b="1" dirty="0"/>
                <a:t>+</a:t>
              </a:r>
            </a:p>
          </p:txBody>
        </p:sp>
      </p:grpSp>
      <p:sp>
        <p:nvSpPr>
          <p:cNvPr id="21" name="Content Placeholder 2">
            <a:extLst>
              <a:ext uri="{FF2B5EF4-FFF2-40B4-BE49-F238E27FC236}">
                <a16:creationId xmlns:a16="http://schemas.microsoft.com/office/drawing/2014/main" id="{5928B160-9EB6-FE42-9A0F-CD3452DC5A27}"/>
              </a:ext>
            </a:extLst>
          </p:cNvPr>
          <p:cNvSpPr>
            <a:spLocks noGrp="1"/>
          </p:cNvSpPr>
          <p:nvPr>
            <p:ph idx="1"/>
          </p:nvPr>
        </p:nvSpPr>
        <p:spPr>
          <a:xfrm>
            <a:off x="152400" y="5898396"/>
            <a:ext cx="11811000" cy="578604"/>
          </a:xfrm>
        </p:spPr>
        <p:txBody>
          <a:bodyPr/>
          <a:lstStyle/>
          <a:p>
            <a:pPr marL="0" indent="0">
              <a:buNone/>
            </a:pPr>
            <a:r>
              <a:rPr lang="en-US" dirty="0"/>
              <a:t>The negative number is the positive number </a:t>
            </a:r>
            <a:r>
              <a:rPr lang="en-US" b="1" dirty="0"/>
              <a:t>inverted, plus one!</a:t>
            </a:r>
            <a:endParaRPr lang="en-US" dirty="0"/>
          </a:p>
        </p:txBody>
      </p:sp>
    </p:spTree>
    <p:extLst>
      <p:ext uri="{BB962C8B-B14F-4D97-AF65-F5344CB8AC3E}">
        <p14:creationId xmlns:p14="http://schemas.microsoft.com/office/powerpoint/2010/main" val="929824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t>There Seems Like a Pattern Here…</a:t>
            </a:r>
          </a:p>
        </p:txBody>
      </p:sp>
      <p:sp>
        <p:nvSpPr>
          <p:cNvPr id="19" name="Text Placeholder 18">
            <a:extLst>
              <a:ext uri="{FF2B5EF4-FFF2-40B4-BE49-F238E27FC236}">
                <a16:creationId xmlns:a16="http://schemas.microsoft.com/office/drawing/2014/main" id="{5EE40293-987E-744B-B1F4-9877A9E2BBBC}"/>
              </a:ext>
            </a:extLst>
          </p:cNvPr>
          <p:cNvSpPr>
            <a:spLocks noGrp="1"/>
          </p:cNvSpPr>
          <p:nvPr>
            <p:ph type="body" idx="11"/>
          </p:nvPr>
        </p:nvSpPr>
        <p:spPr/>
        <p:txBody>
          <a:bodyPr anchor="ctr"/>
          <a:lstStyle/>
          <a:p>
            <a:r>
              <a:rPr lang="en-US" dirty="0"/>
              <a:t>A binary number plus its inverse is all 1s.</a:t>
            </a:r>
          </a:p>
        </p:txBody>
      </p:sp>
      <p:sp>
        <p:nvSpPr>
          <p:cNvPr id="22" name="Text Placeholder 21">
            <a:extLst>
              <a:ext uri="{FF2B5EF4-FFF2-40B4-BE49-F238E27FC236}">
                <a16:creationId xmlns:a16="http://schemas.microsoft.com/office/drawing/2014/main" id="{C5942253-D6E0-6C42-994C-481CDED86851}"/>
              </a:ext>
            </a:extLst>
          </p:cNvPr>
          <p:cNvSpPr>
            <a:spLocks noGrp="1"/>
          </p:cNvSpPr>
          <p:nvPr>
            <p:ph type="body" idx="12"/>
          </p:nvPr>
        </p:nvSpPr>
        <p:spPr/>
        <p:txBody>
          <a:bodyPr anchor="ctr"/>
          <a:lstStyle/>
          <a:p>
            <a:r>
              <a:rPr lang="en-US" dirty="0"/>
              <a:t>Add 1 to this to carry over all 1s and get 0!</a:t>
            </a:r>
          </a:p>
        </p:txBody>
      </p:sp>
      <p:sp>
        <p:nvSpPr>
          <p:cNvPr id="4" name="TextBox 3">
            <a:extLst>
              <a:ext uri="{FF2B5EF4-FFF2-40B4-BE49-F238E27FC236}">
                <a16:creationId xmlns:a16="http://schemas.microsoft.com/office/drawing/2014/main" id="{CB23B46B-36AD-E54F-BB28-E6B482185D4A}"/>
              </a:ext>
            </a:extLst>
          </p:cNvPr>
          <p:cNvSpPr txBox="1"/>
          <p:nvPr/>
        </p:nvSpPr>
        <p:spPr>
          <a:xfrm>
            <a:off x="1705978" y="2378672"/>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1705978" y="3429042"/>
            <a:ext cx="2640467" cy="1415772"/>
          </a:xfrm>
          <a:prstGeom prst="rect">
            <a:avLst/>
          </a:prstGeom>
          <a:noFill/>
        </p:spPr>
        <p:txBody>
          <a:bodyPr wrap="none" rtlCol="0">
            <a:spAutoFit/>
          </a:bodyPr>
          <a:lstStyle/>
          <a:p>
            <a:pPr algn="ctr"/>
            <a:r>
              <a:rPr lang="en-US" sz="8600" dirty="0">
                <a:solidFill>
                  <a:srgbClr val="C00000"/>
                </a:solidFill>
              </a:rPr>
              <a:t>1010</a:t>
            </a:r>
          </a:p>
        </p:txBody>
      </p:sp>
      <p:sp>
        <p:nvSpPr>
          <p:cNvPr id="6" name="TextBox 5">
            <a:extLst>
              <a:ext uri="{FF2B5EF4-FFF2-40B4-BE49-F238E27FC236}">
                <a16:creationId xmlns:a16="http://schemas.microsoft.com/office/drawing/2014/main" id="{6006A4F1-25AC-5448-9949-CAFA0DD3D015}"/>
              </a:ext>
            </a:extLst>
          </p:cNvPr>
          <p:cNvSpPr txBox="1"/>
          <p:nvPr/>
        </p:nvSpPr>
        <p:spPr>
          <a:xfrm>
            <a:off x="1828800" y="4541045"/>
            <a:ext cx="2394823" cy="1415772"/>
          </a:xfrm>
          <a:prstGeom prst="rect">
            <a:avLst/>
          </a:prstGeom>
          <a:noFill/>
        </p:spPr>
        <p:txBody>
          <a:bodyPr wrap="none" rtlCol="0">
            <a:spAutoFit/>
          </a:bodyPr>
          <a:lstStyle/>
          <a:p>
            <a:pPr algn="ctr"/>
            <a:r>
              <a:rPr lang="en-US" sz="8600" dirty="0"/>
              <a:t>1111</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1578412" y="4724442"/>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418206" y="3958030"/>
            <a:ext cx="521298" cy="784830"/>
          </a:xfrm>
          <a:prstGeom prst="rect">
            <a:avLst/>
          </a:prstGeom>
          <a:noFill/>
        </p:spPr>
        <p:txBody>
          <a:bodyPr wrap="none" rtlCol="0">
            <a:spAutoFit/>
          </a:bodyPr>
          <a:lstStyle/>
          <a:p>
            <a:r>
              <a:rPr lang="en-US" sz="4500" b="1" dirty="0"/>
              <a:t>+</a:t>
            </a:r>
          </a:p>
        </p:txBody>
      </p:sp>
      <p:cxnSp>
        <p:nvCxnSpPr>
          <p:cNvPr id="23" name="Straight Connector 22">
            <a:extLst>
              <a:ext uri="{FF2B5EF4-FFF2-40B4-BE49-F238E27FC236}">
                <a16:creationId xmlns:a16="http://schemas.microsoft.com/office/drawing/2014/main" id="{60802D9C-A6CB-F344-B7D6-47F6B11C7995}"/>
              </a:ext>
            </a:extLst>
          </p:cNvPr>
          <p:cNvCxnSpPr>
            <a:cxnSpLocks/>
          </p:cNvCxnSpPr>
          <p:nvPr/>
        </p:nvCxnSpPr>
        <p:spPr>
          <a:xfrm flipH="1">
            <a:off x="130612" y="2362200"/>
            <a:ext cx="535578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94C7AB5-631B-0D49-AEE8-7645A99B9249}"/>
              </a:ext>
            </a:extLst>
          </p:cNvPr>
          <p:cNvCxnSpPr>
            <a:cxnSpLocks/>
          </p:cNvCxnSpPr>
          <p:nvPr/>
        </p:nvCxnSpPr>
        <p:spPr>
          <a:xfrm flipH="1">
            <a:off x="6172200" y="2362200"/>
            <a:ext cx="571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7013FB0-46E1-3F4B-B390-6C9D80B6EA46}"/>
              </a:ext>
            </a:extLst>
          </p:cNvPr>
          <p:cNvSpPr txBox="1"/>
          <p:nvPr/>
        </p:nvSpPr>
        <p:spPr>
          <a:xfrm>
            <a:off x="7840558" y="2377740"/>
            <a:ext cx="2394823" cy="1415772"/>
          </a:xfrm>
          <a:prstGeom prst="rect">
            <a:avLst/>
          </a:prstGeom>
          <a:noFill/>
        </p:spPr>
        <p:txBody>
          <a:bodyPr wrap="none" rtlCol="0">
            <a:spAutoFit/>
          </a:bodyPr>
          <a:lstStyle/>
          <a:p>
            <a:pPr algn="ctr"/>
            <a:r>
              <a:rPr lang="en-US" sz="8600" dirty="0"/>
              <a:t>1111</a:t>
            </a:r>
          </a:p>
        </p:txBody>
      </p:sp>
      <p:sp>
        <p:nvSpPr>
          <p:cNvPr id="33" name="TextBox 32">
            <a:extLst>
              <a:ext uri="{FF2B5EF4-FFF2-40B4-BE49-F238E27FC236}">
                <a16:creationId xmlns:a16="http://schemas.microsoft.com/office/drawing/2014/main" id="{61A908C7-1F5B-D944-9D00-1F8B1FAD268B}"/>
              </a:ext>
            </a:extLst>
          </p:cNvPr>
          <p:cNvSpPr txBox="1"/>
          <p:nvPr/>
        </p:nvSpPr>
        <p:spPr>
          <a:xfrm>
            <a:off x="7717735" y="3428110"/>
            <a:ext cx="2640467" cy="1415772"/>
          </a:xfrm>
          <a:prstGeom prst="rect">
            <a:avLst/>
          </a:prstGeom>
          <a:noFill/>
        </p:spPr>
        <p:txBody>
          <a:bodyPr wrap="none" rtlCol="0">
            <a:spAutoFit/>
          </a:bodyPr>
          <a:lstStyle/>
          <a:p>
            <a:pPr algn="ctr"/>
            <a:r>
              <a:rPr lang="en-US" sz="8600" dirty="0">
                <a:solidFill>
                  <a:srgbClr val="C00000"/>
                </a:solidFill>
              </a:rPr>
              <a:t>0001</a:t>
            </a:r>
          </a:p>
        </p:txBody>
      </p:sp>
      <p:sp>
        <p:nvSpPr>
          <p:cNvPr id="34" name="TextBox 33">
            <a:extLst>
              <a:ext uri="{FF2B5EF4-FFF2-40B4-BE49-F238E27FC236}">
                <a16:creationId xmlns:a16="http://schemas.microsoft.com/office/drawing/2014/main" id="{32B19241-7CD3-1043-B6E6-7F02493D1ABE}"/>
              </a:ext>
            </a:extLst>
          </p:cNvPr>
          <p:cNvSpPr txBox="1"/>
          <p:nvPr/>
        </p:nvSpPr>
        <p:spPr>
          <a:xfrm>
            <a:off x="7717735" y="4540113"/>
            <a:ext cx="2640467" cy="1415772"/>
          </a:xfrm>
          <a:prstGeom prst="rect">
            <a:avLst/>
          </a:prstGeom>
          <a:noFill/>
        </p:spPr>
        <p:txBody>
          <a:bodyPr wrap="none" rtlCol="0">
            <a:spAutoFit/>
          </a:bodyPr>
          <a:lstStyle/>
          <a:p>
            <a:pPr algn="ctr"/>
            <a:r>
              <a:rPr lang="en-US" sz="8600" dirty="0"/>
              <a:t>0000</a:t>
            </a:r>
          </a:p>
        </p:txBody>
      </p:sp>
      <p:cxnSp>
        <p:nvCxnSpPr>
          <p:cNvPr id="35" name="Straight Connector 34">
            <a:extLst>
              <a:ext uri="{FF2B5EF4-FFF2-40B4-BE49-F238E27FC236}">
                <a16:creationId xmlns:a16="http://schemas.microsoft.com/office/drawing/2014/main" id="{BA2E6A8B-2FEF-2840-933D-7A29BB6E04DA}"/>
              </a:ext>
            </a:extLst>
          </p:cNvPr>
          <p:cNvCxnSpPr/>
          <p:nvPr/>
        </p:nvCxnSpPr>
        <p:spPr>
          <a:xfrm flipH="1">
            <a:off x="7590169" y="472351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A692E1A-674A-1E4F-BAB1-D3B21DFA76BE}"/>
              </a:ext>
            </a:extLst>
          </p:cNvPr>
          <p:cNvSpPr txBox="1"/>
          <p:nvPr/>
        </p:nvSpPr>
        <p:spPr>
          <a:xfrm>
            <a:off x="7429963" y="395709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42675907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3447363" y="1371600"/>
            <a:ext cx="5297273" cy="5341581"/>
          </a:xfrm>
          <a:prstGeom prst="rect">
            <a:avLst/>
          </a:prstGeom>
          <a:ln w="12700">
            <a:miter lim="400000"/>
          </a:ln>
        </p:spPr>
      </p:pic>
    </p:spTree>
    <p:extLst>
      <p:ext uri="{BB962C8B-B14F-4D97-AF65-F5344CB8AC3E}">
        <p14:creationId xmlns:p14="http://schemas.microsoft.com/office/powerpoint/2010/main" val="2964732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400800" cy="5181600"/>
          </a:xfrm>
        </p:spPr>
        <p:txBody>
          <a:bodyPr/>
          <a:lstStyle/>
          <a:p>
            <a:r>
              <a:rPr lang="en-US" dirty="0"/>
              <a:t>In </a:t>
            </a:r>
            <a:r>
              <a:rPr lang="en-US" b="1" dirty="0"/>
              <a:t>two’s complement</a:t>
            </a:r>
            <a:r>
              <a:rPr lang="en-US" dirty="0"/>
              <a:t>, we represent a positive number as </a:t>
            </a:r>
            <a:r>
              <a:rPr lang="en-US" b="1" dirty="0"/>
              <a:t>itself</a:t>
            </a:r>
            <a:r>
              <a:rPr lang="en-US" dirty="0"/>
              <a:t>, and its negative equivalent as the </a:t>
            </a:r>
            <a:r>
              <a:rPr lang="en-US" b="1" dirty="0"/>
              <a:t>two’s complement of itself.</a:t>
            </a:r>
          </a:p>
          <a:p>
            <a:r>
              <a:rPr lang="en-US" dirty="0"/>
              <a:t>The </a:t>
            </a:r>
            <a:r>
              <a:rPr lang="en-US" b="1" dirty="0"/>
              <a:t>two’s complement</a:t>
            </a:r>
            <a:r>
              <a:rPr lang="en-US" dirty="0"/>
              <a:t> of a number is the binary digits inverted, plus 1.</a:t>
            </a:r>
          </a:p>
          <a:p>
            <a:r>
              <a:rPr lang="en-US" dirty="0"/>
              <a:t>This works to convert from positive to negative, </a:t>
            </a:r>
            <a:r>
              <a:rPr lang="en-US" b="1" dirty="0"/>
              <a:t>and</a:t>
            </a:r>
            <a:r>
              <a:rPr lang="en-US" dirty="0"/>
              <a:t> back from negative to positive!</a:t>
            </a:r>
          </a:p>
          <a:p>
            <a:endParaRPr lang="en-US" dirty="0"/>
          </a:p>
        </p:txBody>
      </p:sp>
    </p:spTree>
    <p:extLst>
      <p:ext uri="{BB962C8B-B14F-4D97-AF65-F5344CB8AC3E}">
        <p14:creationId xmlns:p14="http://schemas.microsoft.com/office/powerpoint/2010/main" val="21401168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400800" cy="5181600"/>
          </a:xfrm>
        </p:spPr>
        <p:txBody>
          <a:bodyPr/>
          <a:lstStyle/>
          <a:p>
            <a:r>
              <a:rPr lang="en-US" b="1" dirty="0"/>
              <a:t>Pro: </a:t>
            </a:r>
            <a:r>
              <a:rPr lang="en-US" dirty="0"/>
              <a:t>addition works for any combination of positive and negative!</a:t>
            </a:r>
            <a:endParaRPr lang="en-US" b="1" dirty="0"/>
          </a:p>
          <a:p>
            <a:r>
              <a:rPr lang="en-US" b="1" dirty="0"/>
              <a:t>Con:</a:t>
            </a:r>
            <a:r>
              <a:rPr lang="en-US" dirty="0"/>
              <a:t> takes some steps to convert between positive and negative, can’t eyeball a negative number and immediately know what value it is.</a:t>
            </a:r>
          </a:p>
          <a:p>
            <a:r>
              <a:rPr lang="en-US" b="1" dirty="0"/>
              <a:t>Pro: </a:t>
            </a:r>
            <a:r>
              <a:rPr lang="en-US" dirty="0"/>
              <a:t>the most significant bit indicates the sign of a number.</a:t>
            </a:r>
          </a:p>
          <a:p>
            <a:pPr marL="0" indent="0">
              <a:buNone/>
            </a:pPr>
            <a:endParaRPr lang="en-US" dirty="0"/>
          </a:p>
          <a:p>
            <a:pPr marL="0" indent="0">
              <a:buNone/>
            </a:pPr>
            <a:r>
              <a:rPr lang="en-US" i="1" dirty="0"/>
              <a:t>(Note: need to know signed-ness of a binary value to convert it)</a:t>
            </a:r>
          </a:p>
        </p:txBody>
      </p:sp>
    </p:spTree>
    <p:extLst>
      <p:ext uri="{BB962C8B-B14F-4D97-AF65-F5344CB8AC3E}">
        <p14:creationId xmlns:p14="http://schemas.microsoft.com/office/powerpoint/2010/main" val="143803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Two’s Complement</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buNone/>
            </a:pPr>
            <a:r>
              <a:rPr lang="en-US" dirty="0"/>
              <a:t>Adding two numbers is just…adding!  There is no special case needed for negatives.  E.g. what is 2 + -5?</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0010</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t>1011</a:t>
            </a:r>
          </a:p>
        </p:txBody>
      </p:sp>
      <p:sp>
        <p:nvSpPr>
          <p:cNvPr id="7" name="TextBox 6">
            <a:extLst>
              <a:ext uri="{FF2B5EF4-FFF2-40B4-BE49-F238E27FC236}">
                <a16:creationId xmlns:a16="http://schemas.microsoft.com/office/drawing/2014/main" id="{310E7DE8-EFDE-844D-94C1-913C0F9D4E5C}"/>
              </a:ext>
            </a:extLst>
          </p:cNvPr>
          <p:cNvSpPr txBox="1"/>
          <p:nvPr/>
        </p:nvSpPr>
        <p:spPr>
          <a:xfrm>
            <a:off x="4816706" y="4083803"/>
            <a:ext cx="2558586" cy="1415772"/>
          </a:xfrm>
          <a:prstGeom prst="rect">
            <a:avLst/>
          </a:prstGeom>
          <a:noFill/>
        </p:spPr>
        <p:txBody>
          <a:bodyPr wrap="none" rtlCol="0">
            <a:spAutoFit/>
          </a:bodyPr>
          <a:lstStyle/>
          <a:p>
            <a:pPr algn="ctr"/>
            <a:r>
              <a:rPr lang="en-US" sz="8600" dirty="0">
                <a:solidFill>
                  <a:srgbClr val="C00000"/>
                </a:solidFill>
              </a:rPr>
              <a:t>1101</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4270D7FB-4AA7-E941-BBDD-696F288F1C72}"/>
              </a:ext>
            </a:extLst>
          </p:cNvPr>
          <p:cNvSpPr txBox="1"/>
          <p:nvPr/>
        </p:nvSpPr>
        <p:spPr>
          <a:xfrm>
            <a:off x="9225859" y="2259984"/>
            <a:ext cx="484428" cy="738664"/>
          </a:xfrm>
          <a:prstGeom prst="rect">
            <a:avLst/>
          </a:prstGeom>
          <a:noFill/>
        </p:spPr>
        <p:txBody>
          <a:bodyPr wrap="none" rtlCol="0">
            <a:spAutoFit/>
          </a:bodyPr>
          <a:lstStyle/>
          <a:p>
            <a:r>
              <a:rPr lang="en-US" sz="4200" dirty="0">
                <a:solidFill>
                  <a:srgbClr val="0070C0"/>
                </a:solidFill>
              </a:rPr>
              <a:t>2</a:t>
            </a:r>
          </a:p>
        </p:txBody>
      </p:sp>
      <p:sp>
        <p:nvSpPr>
          <p:cNvPr id="11" name="TextBox 10">
            <a:extLst>
              <a:ext uri="{FF2B5EF4-FFF2-40B4-BE49-F238E27FC236}">
                <a16:creationId xmlns:a16="http://schemas.microsoft.com/office/drawing/2014/main" id="{A7A2806E-8A45-BA45-BA1C-561B249AEBD6}"/>
              </a:ext>
            </a:extLst>
          </p:cNvPr>
          <p:cNvSpPr txBox="1"/>
          <p:nvPr/>
        </p:nvSpPr>
        <p:spPr>
          <a:xfrm>
            <a:off x="9046323" y="3310354"/>
            <a:ext cx="663964" cy="738664"/>
          </a:xfrm>
          <a:prstGeom prst="rect">
            <a:avLst/>
          </a:prstGeom>
          <a:noFill/>
        </p:spPr>
        <p:txBody>
          <a:bodyPr wrap="none" rtlCol="0">
            <a:spAutoFit/>
          </a:bodyPr>
          <a:lstStyle/>
          <a:p>
            <a:r>
              <a:rPr lang="en-US" sz="4200" dirty="0">
                <a:solidFill>
                  <a:srgbClr val="0070C0"/>
                </a:solidFill>
              </a:rPr>
              <a:t>-5</a:t>
            </a:r>
          </a:p>
        </p:txBody>
      </p:sp>
      <p:sp>
        <p:nvSpPr>
          <p:cNvPr id="12" name="TextBox 11">
            <a:extLst>
              <a:ext uri="{FF2B5EF4-FFF2-40B4-BE49-F238E27FC236}">
                <a16:creationId xmlns:a16="http://schemas.microsoft.com/office/drawing/2014/main" id="{D0D04437-4AA5-824C-9D72-D815A9F267A3}"/>
              </a:ext>
            </a:extLst>
          </p:cNvPr>
          <p:cNvSpPr txBox="1"/>
          <p:nvPr/>
        </p:nvSpPr>
        <p:spPr>
          <a:xfrm>
            <a:off x="9046323" y="4422357"/>
            <a:ext cx="663964" cy="738664"/>
          </a:xfrm>
          <a:prstGeom prst="rect">
            <a:avLst/>
          </a:prstGeom>
          <a:noFill/>
        </p:spPr>
        <p:txBody>
          <a:bodyPr wrap="none" rtlCol="0">
            <a:spAutoFit/>
          </a:bodyPr>
          <a:lstStyle/>
          <a:p>
            <a:r>
              <a:rPr lang="en-US" sz="4200" dirty="0">
                <a:solidFill>
                  <a:srgbClr val="0070C0"/>
                </a:solidFill>
              </a:rPr>
              <a:t>-3</a:t>
            </a:r>
          </a:p>
        </p:txBody>
      </p:sp>
    </p:spTree>
    <p:extLst>
      <p:ext uri="{BB962C8B-B14F-4D97-AF65-F5344CB8AC3E}">
        <p14:creationId xmlns:p14="http://schemas.microsoft.com/office/powerpoint/2010/main" val="5856756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solidFill>
                  <a:schemeClr val="bg1">
                    <a:lumMod val="75000"/>
                  </a:schemeClr>
                </a:solidFill>
              </a:rPr>
              <a:t>Integer Representations	</a:t>
            </a:r>
          </a:p>
          <a:p>
            <a:pPr>
              <a:tabLst>
                <a:tab pos="11588750" algn="r"/>
              </a:tabLst>
            </a:pPr>
            <a:r>
              <a:rPr lang="en-US" dirty="0">
                <a:solidFill>
                  <a:schemeClr val="bg1">
                    <a:lumMod val="75000"/>
                  </a:schemeClr>
                </a:solidFill>
              </a:rPr>
              <a:t>Bits and Bytes</a:t>
            </a:r>
          </a:p>
          <a:p>
            <a:pPr>
              <a:tabLst>
                <a:tab pos="11588750" algn="r"/>
              </a:tabLst>
            </a:pPr>
            <a:r>
              <a:rPr lang="en-US" dirty="0">
                <a:solidFill>
                  <a:schemeClr val="bg1">
                    <a:lumMod val="75000"/>
                  </a:schemeClr>
                </a:solidFill>
              </a:rPr>
              <a:t>Hexadecimal	</a:t>
            </a:r>
          </a:p>
          <a:p>
            <a:pPr>
              <a:tabLst>
                <a:tab pos="11588750" algn="r"/>
              </a:tabLst>
            </a:pPr>
            <a:r>
              <a:rPr lang="en-US" dirty="0">
                <a:solidFill>
                  <a:schemeClr val="bg1">
                    <a:lumMod val="75000"/>
                  </a:schemeClr>
                </a:solidFill>
              </a:rPr>
              <a:t>Unsigned Integers</a:t>
            </a:r>
          </a:p>
          <a:p>
            <a:pPr>
              <a:tabLst>
                <a:tab pos="11588750" algn="r"/>
              </a:tabLst>
            </a:pPr>
            <a:r>
              <a:rPr lang="en-US" dirty="0">
                <a:solidFill>
                  <a:schemeClr val="bg1">
                    <a:lumMod val="75000"/>
                  </a:schemeClr>
                </a:solidFill>
              </a:rPr>
              <a:t>Signed Integers	</a:t>
            </a:r>
          </a:p>
          <a:p>
            <a:pPr>
              <a:tabLst>
                <a:tab pos="11588750" algn="r"/>
              </a:tabLst>
            </a:pPr>
            <a:r>
              <a:rPr lang="en-US" b="1" dirty="0"/>
              <a:t>Overflow</a:t>
            </a:r>
          </a:p>
        </p:txBody>
      </p:sp>
    </p:spTree>
    <p:extLst>
      <p:ext uri="{BB962C8B-B14F-4D97-AF65-F5344CB8AC3E}">
        <p14:creationId xmlns:p14="http://schemas.microsoft.com/office/powerpoint/2010/main" val="35455006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p:txBody>
          <a:bodyPr/>
          <a:lstStyle/>
          <a:p>
            <a:pPr marL="0" indent="0">
              <a:buNone/>
            </a:pPr>
            <a:r>
              <a:rPr lang="en-US" dirty="0"/>
              <a:t>If you exceed the </a:t>
            </a:r>
            <a:r>
              <a:rPr lang="en-US" b="1" dirty="0"/>
              <a:t>maximum</a:t>
            </a:r>
            <a:r>
              <a:rPr lang="en-US" dirty="0"/>
              <a:t> value of your bit representation, you </a:t>
            </a:r>
            <a:r>
              <a:rPr lang="en-US" i="1" dirty="0"/>
              <a:t>wrap around </a:t>
            </a:r>
            <a:r>
              <a:rPr lang="en-US" dirty="0"/>
              <a:t>or </a:t>
            </a:r>
            <a:r>
              <a:rPr lang="en-US" i="1" dirty="0"/>
              <a:t>overflow</a:t>
            </a:r>
            <a:r>
              <a:rPr lang="en-US" dirty="0"/>
              <a:t> back to the </a:t>
            </a:r>
            <a:r>
              <a:rPr lang="en-US" b="1" dirty="0"/>
              <a:t>smallest</a:t>
            </a:r>
            <a:r>
              <a:rPr lang="en-US" dirty="0"/>
              <a:t> bit representation.  E.g. with 4 bits:</a:t>
            </a:r>
          </a:p>
          <a:p>
            <a:endParaRPr lang="en-US" dirty="0"/>
          </a:p>
          <a:p>
            <a:pPr marL="0" indent="0">
              <a:buNone/>
            </a:pPr>
            <a:r>
              <a:rPr lang="en-US" dirty="0">
                <a:latin typeface="Consolas" panose="020B0609020204030204" pitchFamily="49" charset="0"/>
                <a:cs typeface="Consolas" panose="020B0609020204030204" pitchFamily="49" charset="0"/>
              </a:rPr>
              <a:t>0b1111 + 0b1 =  0b0000</a:t>
            </a:r>
          </a:p>
          <a:p>
            <a:pPr marL="0" indent="0">
              <a:buNone/>
            </a:pPr>
            <a:r>
              <a:rPr lang="en-US" dirty="0">
                <a:latin typeface="Consolas" panose="020B0609020204030204" pitchFamily="49" charset="0"/>
                <a:cs typeface="Consolas" panose="020B0609020204030204" pitchFamily="49" charset="0"/>
              </a:rPr>
              <a:t>0b1111 + 0b10 = 0b0001</a:t>
            </a:r>
          </a:p>
          <a:p>
            <a:endParaRPr lang="en-US" dirty="0"/>
          </a:p>
          <a:p>
            <a:pPr marL="0" indent="0">
              <a:buNone/>
            </a:pPr>
            <a:r>
              <a:rPr lang="en-US" dirty="0"/>
              <a:t>If you go below the </a:t>
            </a:r>
            <a:r>
              <a:rPr lang="en-US" b="1" dirty="0"/>
              <a:t>minimum</a:t>
            </a:r>
            <a:r>
              <a:rPr lang="en-US" dirty="0"/>
              <a:t> value of your bit representation, you </a:t>
            </a:r>
            <a:r>
              <a:rPr lang="en-US" i="1" dirty="0"/>
              <a:t>wrap around </a:t>
            </a:r>
            <a:r>
              <a:rPr lang="en-US" dirty="0"/>
              <a:t>or </a:t>
            </a:r>
            <a:r>
              <a:rPr lang="en-US" i="1" dirty="0"/>
              <a:t>overflow</a:t>
            </a:r>
            <a:r>
              <a:rPr lang="en-US" dirty="0"/>
              <a:t> back to the </a:t>
            </a:r>
            <a:r>
              <a:rPr lang="en-US" b="1" dirty="0"/>
              <a:t>largest</a:t>
            </a:r>
            <a:r>
              <a:rPr lang="en-US" dirty="0"/>
              <a:t> bit representation.  E.g. with 4 bits:</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0b0000 - 0b1 =  0b1111</a:t>
            </a:r>
          </a:p>
          <a:p>
            <a:pPr marL="0" indent="0">
              <a:buNone/>
            </a:pPr>
            <a:r>
              <a:rPr lang="en-US" dirty="0">
                <a:latin typeface="Consolas" panose="020B0609020204030204" pitchFamily="49" charset="0"/>
                <a:cs typeface="Consolas" panose="020B0609020204030204" pitchFamily="49" charset="0"/>
              </a:rPr>
              <a:t>0b0000 - 0b10 = 0b1110</a:t>
            </a:r>
          </a:p>
        </p:txBody>
      </p:sp>
    </p:spTree>
    <p:extLst>
      <p:ext uri="{BB962C8B-B14F-4D97-AF65-F5344CB8AC3E}">
        <p14:creationId xmlns:p14="http://schemas.microsoft.com/office/powerpoint/2010/main" val="154543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398EC41-7804-5830-843F-8FC922735830}"/>
              </a:ext>
            </a:extLst>
          </p:cNvPr>
          <p:cNvSpPr txBox="1"/>
          <p:nvPr/>
        </p:nvSpPr>
        <p:spPr>
          <a:xfrm>
            <a:off x="645992" y="5153561"/>
            <a:ext cx="11469808" cy="1323439"/>
          </a:xfrm>
          <a:prstGeom prst="rect">
            <a:avLst/>
          </a:prstGeom>
          <a:noFill/>
        </p:spPr>
        <p:txBody>
          <a:bodyPr wrap="none" rtlCol="0">
            <a:spAutoFit/>
          </a:bodyPr>
          <a:lstStyle/>
          <a:p>
            <a:pPr algn="ctr"/>
            <a:r>
              <a:rPr lang="en-US" sz="8000" u="sng" dirty="0">
                <a:solidFill>
                  <a:srgbClr val="FF0000"/>
                </a:solidFill>
                <a:latin typeface="Consolas" panose="020B0609020204030204" pitchFamily="49" charset="0"/>
                <a:cs typeface="Consolas" panose="020B0609020204030204" pitchFamily="49" charset="0"/>
              </a:rPr>
              <a:t>1</a:t>
            </a:r>
            <a:r>
              <a:rPr lang="en-US" sz="8000" dirty="0">
                <a:latin typeface="Consolas" panose="020B0609020204030204" pitchFamily="49" charset="0"/>
                <a:cs typeface="Consolas" panose="020B0609020204030204" pitchFamily="49" charset="0"/>
              </a:rPr>
              <a:t>0000 0000 0000 0001</a:t>
            </a:r>
          </a:p>
        </p:txBody>
      </p:sp>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Overflow</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pPr marL="0" indent="0">
              <a:buNone/>
            </a:pPr>
            <a:r>
              <a:rPr lang="en-US" dirty="0"/>
              <a:t>Overflow occurs because we don’t have enough bits to store a value.</a:t>
            </a:r>
          </a:p>
          <a:p>
            <a:pPr marL="0" indent="0">
              <a:buNone/>
            </a:pPr>
            <a:r>
              <a:rPr lang="en-US" dirty="0"/>
              <a:t>E.g. if we have </a:t>
            </a:r>
            <a:r>
              <a:rPr lang="en-US" b="1" dirty="0"/>
              <a:t>unsigned short x = 65535 </a:t>
            </a:r>
            <a:r>
              <a:rPr lang="en-US" dirty="0"/>
              <a:t>and add 2, we get </a:t>
            </a:r>
            <a:r>
              <a:rPr lang="en-US" b="1" dirty="0"/>
              <a:t>1</a:t>
            </a:r>
            <a:r>
              <a:rPr lang="en-US" dirty="0"/>
              <a:t>!</a:t>
            </a:r>
          </a:p>
          <a:p>
            <a:pPr marL="0" indent="0">
              <a:buNone/>
            </a:pPr>
            <a:endParaRPr lang="en-US" b="1" dirty="0"/>
          </a:p>
        </p:txBody>
      </p:sp>
      <p:sp>
        <p:nvSpPr>
          <p:cNvPr id="5" name="TextBox 4">
            <a:extLst>
              <a:ext uri="{FF2B5EF4-FFF2-40B4-BE49-F238E27FC236}">
                <a16:creationId xmlns:a16="http://schemas.microsoft.com/office/drawing/2014/main" id="{87C16FFC-DD12-6F4B-8F33-87B4AB1CD457}"/>
              </a:ext>
            </a:extLst>
          </p:cNvPr>
          <p:cNvSpPr txBox="1"/>
          <p:nvPr/>
        </p:nvSpPr>
        <p:spPr>
          <a:xfrm>
            <a:off x="1210250" y="301231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1111 1111 1111 1111</a:t>
            </a:r>
          </a:p>
        </p:txBody>
      </p:sp>
      <p:sp>
        <p:nvSpPr>
          <p:cNvPr id="6" name="TextBox 5">
            <a:extLst>
              <a:ext uri="{FF2B5EF4-FFF2-40B4-BE49-F238E27FC236}">
                <a16:creationId xmlns:a16="http://schemas.microsoft.com/office/drawing/2014/main" id="{05540C65-B337-ED4F-86A0-9EFCB9D1A996}"/>
              </a:ext>
            </a:extLst>
          </p:cNvPr>
          <p:cNvSpPr txBox="1"/>
          <p:nvPr/>
        </p:nvSpPr>
        <p:spPr>
          <a:xfrm>
            <a:off x="1210250" y="406268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0000 0000 0000 0010</a:t>
            </a:r>
          </a:p>
        </p:txBody>
      </p:sp>
      <p:cxnSp>
        <p:nvCxnSpPr>
          <p:cNvPr id="9" name="Straight Connector 8">
            <a:extLst>
              <a:ext uri="{FF2B5EF4-FFF2-40B4-BE49-F238E27FC236}">
                <a16:creationId xmlns:a16="http://schemas.microsoft.com/office/drawing/2014/main" id="{34F46813-16E9-8A4E-AA70-D110D8945B62}"/>
              </a:ext>
            </a:extLst>
          </p:cNvPr>
          <p:cNvCxnSpPr>
            <a:cxnSpLocks/>
          </p:cNvCxnSpPr>
          <p:nvPr/>
        </p:nvCxnSpPr>
        <p:spPr>
          <a:xfrm flipH="1">
            <a:off x="826098" y="5358081"/>
            <a:ext cx="1121350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240702" y="4954251"/>
            <a:ext cx="521298" cy="784830"/>
          </a:xfrm>
          <a:prstGeom prst="rect">
            <a:avLst/>
          </a:prstGeom>
          <a:noFill/>
        </p:spPr>
        <p:txBody>
          <a:bodyPr wrap="none" rtlCol="0">
            <a:spAutoFit/>
          </a:bodyPr>
          <a:lstStyle/>
          <a:p>
            <a:r>
              <a:rPr lang="en-US" sz="4500" b="1" dirty="0"/>
              <a:t>+</a:t>
            </a:r>
          </a:p>
        </p:txBody>
      </p:sp>
      <p:cxnSp>
        <p:nvCxnSpPr>
          <p:cNvPr id="12" name="Straight Connector 11">
            <a:extLst>
              <a:ext uri="{FF2B5EF4-FFF2-40B4-BE49-F238E27FC236}">
                <a16:creationId xmlns:a16="http://schemas.microsoft.com/office/drawing/2014/main" id="{D80C7F27-9AA8-0201-687F-FEC9401C00EB}"/>
              </a:ext>
            </a:extLst>
          </p:cNvPr>
          <p:cNvCxnSpPr/>
          <p:nvPr/>
        </p:nvCxnSpPr>
        <p:spPr>
          <a:xfrm flipV="1">
            <a:off x="457200" y="5358081"/>
            <a:ext cx="990600" cy="111891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4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04216-E36B-E887-AC3B-264FD3E9040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9685853-2128-5F0C-95F1-F55AC0580FC2}"/>
              </a:ext>
            </a:extLst>
          </p:cNvPr>
          <p:cNvSpPr txBox="1"/>
          <p:nvPr/>
        </p:nvSpPr>
        <p:spPr>
          <a:xfrm>
            <a:off x="1210250" y="515356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1000 0000 0000 0000</a:t>
            </a:r>
          </a:p>
        </p:txBody>
      </p:sp>
      <p:sp>
        <p:nvSpPr>
          <p:cNvPr id="2" name="Title 1">
            <a:extLst>
              <a:ext uri="{FF2B5EF4-FFF2-40B4-BE49-F238E27FC236}">
                <a16:creationId xmlns:a16="http://schemas.microsoft.com/office/drawing/2014/main" id="{9A9C9983-DEBF-4E6D-2E50-FE3A8CD81586}"/>
              </a:ext>
            </a:extLst>
          </p:cNvPr>
          <p:cNvSpPr>
            <a:spLocks noGrp="1"/>
          </p:cNvSpPr>
          <p:nvPr>
            <p:ph type="title"/>
          </p:nvPr>
        </p:nvSpPr>
        <p:spPr/>
        <p:txBody>
          <a:bodyPr/>
          <a:lstStyle/>
          <a:p>
            <a:r>
              <a:rPr lang="en-US" dirty="0"/>
              <a:t>Overflow</a:t>
            </a:r>
          </a:p>
        </p:txBody>
      </p:sp>
      <p:sp>
        <p:nvSpPr>
          <p:cNvPr id="4" name="Content Placeholder 2">
            <a:extLst>
              <a:ext uri="{FF2B5EF4-FFF2-40B4-BE49-F238E27FC236}">
                <a16:creationId xmlns:a16="http://schemas.microsoft.com/office/drawing/2014/main" id="{2D3E200F-9EF7-FC92-8422-B1A8A11A6BE2}"/>
              </a:ext>
            </a:extLst>
          </p:cNvPr>
          <p:cNvSpPr>
            <a:spLocks noGrp="1"/>
          </p:cNvSpPr>
          <p:nvPr>
            <p:ph idx="1"/>
          </p:nvPr>
        </p:nvSpPr>
        <p:spPr>
          <a:xfrm>
            <a:off x="152400" y="1295400"/>
            <a:ext cx="11811000" cy="5181600"/>
          </a:xfrm>
        </p:spPr>
        <p:txBody>
          <a:bodyPr/>
          <a:lstStyle/>
          <a:p>
            <a:pPr marL="0" indent="0">
              <a:buNone/>
            </a:pPr>
            <a:r>
              <a:rPr lang="en-US" dirty="0"/>
              <a:t>Overflow occurs because we don’t have enough bits to store a value.</a:t>
            </a:r>
          </a:p>
          <a:p>
            <a:pPr marL="0" indent="0">
              <a:buNone/>
            </a:pPr>
            <a:r>
              <a:rPr lang="en-US" dirty="0"/>
              <a:t>E.g. if we have </a:t>
            </a:r>
            <a:r>
              <a:rPr lang="en-US" b="1" dirty="0"/>
              <a:t>short x = 32767 </a:t>
            </a:r>
            <a:r>
              <a:rPr lang="en-US" dirty="0"/>
              <a:t>and add 1, we get </a:t>
            </a:r>
            <a:r>
              <a:rPr lang="en-US" b="1" dirty="0"/>
              <a:t>-32768</a:t>
            </a:r>
            <a:r>
              <a:rPr lang="en-US" dirty="0"/>
              <a:t>!</a:t>
            </a:r>
          </a:p>
        </p:txBody>
      </p:sp>
      <p:sp>
        <p:nvSpPr>
          <p:cNvPr id="5" name="TextBox 4">
            <a:extLst>
              <a:ext uri="{FF2B5EF4-FFF2-40B4-BE49-F238E27FC236}">
                <a16:creationId xmlns:a16="http://schemas.microsoft.com/office/drawing/2014/main" id="{494CDD60-5320-4BF8-E116-776FDB75F53C}"/>
              </a:ext>
            </a:extLst>
          </p:cNvPr>
          <p:cNvSpPr txBox="1"/>
          <p:nvPr/>
        </p:nvSpPr>
        <p:spPr>
          <a:xfrm>
            <a:off x="1210251" y="301231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0111 1111 1111 1111</a:t>
            </a:r>
          </a:p>
        </p:txBody>
      </p:sp>
      <p:sp>
        <p:nvSpPr>
          <p:cNvPr id="6" name="TextBox 5">
            <a:extLst>
              <a:ext uri="{FF2B5EF4-FFF2-40B4-BE49-F238E27FC236}">
                <a16:creationId xmlns:a16="http://schemas.microsoft.com/office/drawing/2014/main" id="{465979A5-ECBD-C288-8BE2-0F40CF730204}"/>
              </a:ext>
            </a:extLst>
          </p:cNvPr>
          <p:cNvSpPr txBox="1"/>
          <p:nvPr/>
        </p:nvSpPr>
        <p:spPr>
          <a:xfrm>
            <a:off x="1210252" y="4062681"/>
            <a:ext cx="10905550" cy="1323439"/>
          </a:xfrm>
          <a:prstGeom prst="rect">
            <a:avLst/>
          </a:prstGeom>
          <a:noFill/>
        </p:spPr>
        <p:txBody>
          <a:bodyPr wrap="none" rtlCol="0">
            <a:spAutoFit/>
          </a:bodyPr>
          <a:lstStyle/>
          <a:p>
            <a:pPr algn="ctr"/>
            <a:r>
              <a:rPr lang="en-US" sz="8000" dirty="0">
                <a:latin typeface="Consolas" panose="020B0609020204030204" pitchFamily="49" charset="0"/>
                <a:cs typeface="Consolas" panose="020B0609020204030204" pitchFamily="49" charset="0"/>
              </a:rPr>
              <a:t>0000 0000 0000 0001</a:t>
            </a:r>
          </a:p>
        </p:txBody>
      </p:sp>
      <p:cxnSp>
        <p:nvCxnSpPr>
          <p:cNvPr id="9" name="Straight Connector 8">
            <a:extLst>
              <a:ext uri="{FF2B5EF4-FFF2-40B4-BE49-F238E27FC236}">
                <a16:creationId xmlns:a16="http://schemas.microsoft.com/office/drawing/2014/main" id="{AA0BB8CF-95FA-6321-3D07-73AA5FF5FA77}"/>
              </a:ext>
            </a:extLst>
          </p:cNvPr>
          <p:cNvCxnSpPr>
            <a:cxnSpLocks/>
          </p:cNvCxnSpPr>
          <p:nvPr/>
        </p:nvCxnSpPr>
        <p:spPr>
          <a:xfrm flipH="1">
            <a:off x="826098" y="5358081"/>
            <a:ext cx="1121350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50EACFB-9E3E-1B62-9682-5C5B00FA0551}"/>
              </a:ext>
            </a:extLst>
          </p:cNvPr>
          <p:cNvSpPr txBox="1"/>
          <p:nvPr/>
        </p:nvSpPr>
        <p:spPr>
          <a:xfrm>
            <a:off x="240702" y="4954251"/>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402660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E59E-3907-92E2-408E-D865D7EE8A49}"/>
              </a:ext>
            </a:extLst>
          </p:cNvPr>
          <p:cNvSpPr>
            <a:spLocks noGrp="1"/>
          </p:cNvSpPr>
          <p:nvPr>
            <p:ph type="title"/>
          </p:nvPr>
        </p:nvSpPr>
        <p:spPr/>
        <p:txBody>
          <a:bodyPr/>
          <a:lstStyle/>
          <a:p>
            <a:r>
              <a:rPr lang="en-US" dirty="0"/>
              <a:t>Overflow</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E96FDF27-3C3C-37CC-7EDA-3859FFB4BC35}"/>
              </a:ext>
            </a:extLst>
          </p:cNvPr>
          <p:cNvPicPr>
            <a:picLocks noChangeAspect="1"/>
          </p:cNvPicPr>
          <p:nvPr/>
        </p:nvPicPr>
        <p:blipFill>
          <a:blip r:embed="rId3"/>
          <a:stretch>
            <a:fillRect/>
          </a:stretch>
        </p:blipFill>
        <p:spPr>
          <a:xfrm>
            <a:off x="6553200" y="1295400"/>
            <a:ext cx="5297273" cy="5341581"/>
          </a:xfrm>
          <a:prstGeom prst="rect">
            <a:avLst/>
          </a:prstGeom>
          <a:ln w="12700">
            <a:miter lim="400000"/>
          </a:ln>
        </p:spPr>
      </p:pic>
      <p:pic>
        <p:nvPicPr>
          <p:cNvPr id="5"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636D74C4-1EB0-3DE9-4354-35E854357FAA}"/>
              </a:ext>
            </a:extLst>
          </p:cNvPr>
          <p:cNvPicPr>
            <a:picLocks noChangeAspect="1"/>
          </p:cNvPicPr>
          <p:nvPr/>
        </p:nvPicPr>
        <p:blipFill>
          <a:blip r:embed="rId4"/>
          <a:stretch>
            <a:fillRect/>
          </a:stretch>
        </p:blipFill>
        <p:spPr>
          <a:xfrm>
            <a:off x="304800" y="1268940"/>
            <a:ext cx="5300122" cy="5394500"/>
          </a:xfrm>
          <a:prstGeom prst="rect">
            <a:avLst/>
          </a:prstGeom>
          <a:ln w="12700">
            <a:miter lim="400000"/>
          </a:ln>
        </p:spPr>
      </p:pic>
      <p:sp>
        <p:nvSpPr>
          <p:cNvPr id="6" name="Donut 5">
            <a:extLst>
              <a:ext uri="{FF2B5EF4-FFF2-40B4-BE49-F238E27FC236}">
                <a16:creationId xmlns:a16="http://schemas.microsoft.com/office/drawing/2014/main" id="{F9772FAD-F774-17B5-C0B4-680DCED6010B}"/>
              </a:ext>
            </a:extLst>
          </p:cNvPr>
          <p:cNvSpPr/>
          <p:nvPr/>
        </p:nvSpPr>
        <p:spPr>
          <a:xfrm>
            <a:off x="1447800" y="1123406"/>
            <a:ext cx="2209800" cy="1445623"/>
          </a:xfrm>
          <a:prstGeom prst="donut">
            <a:avLst>
              <a:gd name="adj" fmla="val 584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a:extLst>
              <a:ext uri="{FF2B5EF4-FFF2-40B4-BE49-F238E27FC236}">
                <a16:creationId xmlns:a16="http://schemas.microsoft.com/office/drawing/2014/main" id="{F5A36E5A-DFDB-0F9E-FDBD-CD36A3D3A61A}"/>
              </a:ext>
            </a:extLst>
          </p:cNvPr>
          <p:cNvSpPr/>
          <p:nvPr/>
        </p:nvSpPr>
        <p:spPr>
          <a:xfrm>
            <a:off x="8610600" y="5343758"/>
            <a:ext cx="2209800" cy="1445623"/>
          </a:xfrm>
          <a:prstGeom prst="donut">
            <a:avLst>
              <a:gd name="adj" fmla="val 584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7B29D1B6-0107-8855-311A-AC68FB81BD4E}"/>
              </a:ext>
            </a:extLst>
          </p:cNvPr>
          <p:cNvSpPr txBox="1"/>
          <p:nvPr/>
        </p:nvSpPr>
        <p:spPr>
          <a:xfrm>
            <a:off x="8077200" y="186779"/>
            <a:ext cx="3924300" cy="769441"/>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marL="0" indent="0" algn="l">
              <a:buNone/>
            </a:pPr>
            <a:r>
              <a:rPr lang="en-US" sz="2200" dirty="0">
                <a:latin typeface="+mn-lt"/>
              </a:rPr>
              <a:t>Overflow means </a:t>
            </a:r>
            <a:r>
              <a:rPr lang="en-US" sz="2200" i="1" dirty="0">
                <a:latin typeface="+mn-lt"/>
              </a:rPr>
              <a:t>discontinuity</a:t>
            </a:r>
            <a:r>
              <a:rPr lang="en-US" sz="2200" dirty="0">
                <a:latin typeface="+mn-lt"/>
              </a:rPr>
              <a:t> in values (i.e. not what we expect).</a:t>
            </a:r>
          </a:p>
        </p:txBody>
      </p:sp>
    </p:spTree>
    <p:extLst>
      <p:ext uri="{BB962C8B-B14F-4D97-AF65-F5344CB8AC3E}">
        <p14:creationId xmlns:p14="http://schemas.microsoft.com/office/powerpoint/2010/main" val="4269828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FF00-79AD-6246-B1B4-CCE1D2BBC470}"/>
              </a:ext>
            </a:extLst>
          </p:cNvPr>
          <p:cNvSpPr>
            <a:spLocks noGrp="1"/>
          </p:cNvSpPr>
          <p:nvPr>
            <p:ph type="title"/>
          </p:nvPr>
        </p:nvSpPr>
        <p:spPr/>
        <p:txBody>
          <a:bodyPr/>
          <a:lstStyle/>
          <a:p>
            <a:r>
              <a:rPr lang="en-US" dirty="0"/>
              <a:t>Min and Max Integer Values</a:t>
            </a:r>
          </a:p>
        </p:txBody>
      </p:sp>
      <p:graphicFrame>
        <p:nvGraphicFramePr>
          <p:cNvPr id="4" name="Table">
            <a:extLst>
              <a:ext uri="{FF2B5EF4-FFF2-40B4-BE49-F238E27FC236}">
                <a16:creationId xmlns:a16="http://schemas.microsoft.com/office/drawing/2014/main" id="{207A1275-AABF-C74A-945C-E26F9C7FC0F4}"/>
              </a:ext>
            </a:extLst>
          </p:cNvPr>
          <p:cNvGraphicFramePr/>
          <p:nvPr>
            <p:extLst>
              <p:ext uri="{D42A27DB-BD31-4B8C-83A1-F6EECF244321}">
                <p14:modId xmlns:p14="http://schemas.microsoft.com/office/powerpoint/2010/main" val="2243416067"/>
              </p:ext>
            </p:extLst>
          </p:nvPr>
        </p:nvGraphicFramePr>
        <p:xfrm>
          <a:off x="0" y="1122335"/>
          <a:ext cx="12192000" cy="4701726"/>
        </p:xfrm>
        <a:graphic>
          <a:graphicData uri="http://schemas.openxmlformats.org/drawingml/2006/table">
            <a:tbl>
              <a:tblPr/>
              <a:tblGrid>
                <a:gridCol w="2216441">
                  <a:extLst>
                    <a:ext uri="{9D8B030D-6E8A-4147-A177-3AD203B41FA5}">
                      <a16:colId xmlns:a16="http://schemas.microsoft.com/office/drawing/2014/main" val="20000"/>
                    </a:ext>
                  </a:extLst>
                </a:gridCol>
                <a:gridCol w="1539833">
                  <a:extLst>
                    <a:ext uri="{9D8B030D-6E8A-4147-A177-3AD203B41FA5}">
                      <a16:colId xmlns:a16="http://schemas.microsoft.com/office/drawing/2014/main" val="20001"/>
                    </a:ext>
                  </a:extLst>
                </a:gridCol>
                <a:gridCol w="4161182">
                  <a:extLst>
                    <a:ext uri="{9D8B030D-6E8A-4147-A177-3AD203B41FA5}">
                      <a16:colId xmlns:a16="http://schemas.microsoft.com/office/drawing/2014/main" val="20003"/>
                    </a:ext>
                  </a:extLst>
                </a:gridCol>
                <a:gridCol w="4274544">
                  <a:extLst>
                    <a:ext uri="{9D8B030D-6E8A-4147-A177-3AD203B41FA5}">
                      <a16:colId xmlns:a16="http://schemas.microsoft.com/office/drawing/2014/main" val="20004"/>
                    </a:ext>
                  </a:extLst>
                </a:gridCol>
              </a:tblGrid>
              <a:tr h="631832">
                <a:tc>
                  <a:txBody>
                    <a:bodyPr/>
                    <a:lstStyle/>
                    <a:p>
                      <a:pPr algn="l" defTabSz="647700">
                        <a:defRPr>
                          <a:solidFill>
                            <a:srgbClr val="000000"/>
                          </a:solidFill>
                        </a:defRPr>
                      </a:pPr>
                      <a:r>
                        <a:rPr sz="1900" b="1">
                          <a:solidFill>
                            <a:srgbClr val="444444"/>
                          </a:solidFill>
                          <a:latin typeface="Courier"/>
                          <a:ea typeface="Courier"/>
                          <a:cs typeface="Courier"/>
                          <a:sym typeface="Courier"/>
                        </a:rPr>
                        <a:t>Type</a:t>
                      </a:r>
                    </a:p>
                  </a:txBody>
                  <a:tcPr marL="29097" marR="29097" marT="29097" marB="29097" anchor="ctr" horzOverflow="overflow">
                    <a:lnL w="127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Size (Bytes)</a:t>
                      </a:r>
                      <a:endParaRPr sz="1900" b="1"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Minimum</a:t>
                      </a:r>
                      <a:endParaRPr sz="1900" b="1"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12700">
                      <a:solidFill>
                        <a:srgbClr val="000000"/>
                      </a:solidFill>
                      <a:miter lim="400000"/>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Maximum</a:t>
                      </a:r>
                      <a:endParaRPr sz="1900" b="1"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extLst>
                  <a:ext uri="{0D108BD9-81ED-4DB2-BD59-A6C34878D82A}">
                    <a16:rowId xmlns:a16="http://schemas.microsoft.com/office/drawing/2014/main" val="10000"/>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char</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1</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-128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127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1"/>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unsigned char</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1</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255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2"/>
                  </a:ext>
                </a:extLst>
              </a:tr>
              <a:tr h="325281">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3"/>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short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2</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-32768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32767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4"/>
                  </a:ext>
                </a:extLst>
              </a:tr>
              <a:tr h="427460">
                <a:tc>
                  <a:txBody>
                    <a:bodyPr/>
                    <a:lstStyle/>
                    <a:p>
                      <a:pPr algn="l" defTabSz="647700">
                        <a:defRPr>
                          <a:solidFill>
                            <a:srgbClr val="000000"/>
                          </a:solidFill>
                        </a:defRPr>
                      </a:pPr>
                      <a:r>
                        <a:rPr sz="1900">
                          <a:solidFill>
                            <a:srgbClr val="444444"/>
                          </a:solidFill>
                          <a:latin typeface="Courier"/>
                          <a:ea typeface="Courier"/>
                          <a:cs typeface="Courier"/>
                          <a:sym typeface="Courier"/>
                        </a:rPr>
                        <a:t>unsigned short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2</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dirty="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65535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5"/>
                  </a:ext>
                </a:extLst>
              </a:tr>
              <a:tr h="325281">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6"/>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int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4</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-2147483648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2147483647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7"/>
                  </a:ext>
                </a:extLst>
              </a:tr>
              <a:tr h="325281">
                <a:tc>
                  <a:txBody>
                    <a:bodyPr/>
                    <a:lstStyle/>
                    <a:p>
                      <a:pPr algn="l" defTabSz="647700">
                        <a:defRPr>
                          <a:solidFill>
                            <a:srgbClr val="000000"/>
                          </a:solidFill>
                        </a:defRPr>
                      </a:pPr>
                      <a:r>
                        <a:rPr sz="1900">
                          <a:solidFill>
                            <a:srgbClr val="444444"/>
                          </a:solidFill>
                          <a:latin typeface="Courier"/>
                          <a:ea typeface="Courier"/>
                          <a:cs typeface="Courier"/>
                          <a:sym typeface="Courier"/>
                        </a:rPr>
                        <a:t>unsigned int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4</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4294967295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8"/>
                  </a:ext>
                </a:extLst>
              </a:tr>
              <a:tr h="325281">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9"/>
                  </a:ext>
                </a:extLst>
              </a:tr>
              <a:tr h="427460">
                <a:tc>
                  <a:txBody>
                    <a:bodyPr/>
                    <a:lstStyle/>
                    <a:p>
                      <a:pPr algn="l" defTabSz="647700">
                        <a:defRPr>
                          <a:solidFill>
                            <a:srgbClr val="000000"/>
                          </a:solidFill>
                        </a:defRPr>
                      </a:pPr>
                      <a:r>
                        <a:rPr sz="1900">
                          <a:solidFill>
                            <a:srgbClr val="444444"/>
                          </a:solidFill>
                          <a:latin typeface="Courier"/>
                          <a:ea typeface="Courier"/>
                          <a:cs typeface="Courier"/>
                          <a:sym typeface="Courier"/>
                        </a:rPr>
                        <a:t>long</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8</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-9223372036854775808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9223372036854775807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10"/>
                  </a:ext>
                </a:extLst>
              </a:tr>
              <a:tr h="427460">
                <a:tc>
                  <a:txBody>
                    <a:bodyPr/>
                    <a:lstStyle/>
                    <a:p>
                      <a:pPr algn="l" defTabSz="647700">
                        <a:defRPr>
                          <a:solidFill>
                            <a:srgbClr val="000000"/>
                          </a:solidFill>
                        </a:defRPr>
                      </a:pPr>
                      <a:r>
                        <a:rPr sz="1900" dirty="0">
                          <a:solidFill>
                            <a:srgbClr val="444444"/>
                          </a:solidFill>
                          <a:latin typeface="Courier"/>
                          <a:ea typeface="Courier"/>
                          <a:cs typeface="Courier"/>
                          <a:sym typeface="Courier"/>
                        </a:rPr>
                        <a:t>unsigned long</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8</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1900" dirty="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127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18446744073709551615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extLst>
                  <a:ext uri="{0D108BD9-81ED-4DB2-BD59-A6C34878D82A}">
                    <a16:rowId xmlns:a16="http://schemas.microsoft.com/office/drawing/2014/main" val="10011"/>
                  </a:ext>
                </a:extLst>
              </a:tr>
            </a:tbl>
          </a:graphicData>
        </a:graphic>
      </p:graphicFrame>
      <p:sp>
        <p:nvSpPr>
          <p:cNvPr id="6" name="Content Placeholder 2">
            <a:extLst>
              <a:ext uri="{FF2B5EF4-FFF2-40B4-BE49-F238E27FC236}">
                <a16:creationId xmlns:a16="http://schemas.microsoft.com/office/drawing/2014/main" id="{9731CCC1-FFC4-C8E7-F7BA-01716B40A1B1}"/>
              </a:ext>
            </a:extLst>
          </p:cNvPr>
          <p:cNvSpPr>
            <a:spLocks noGrp="1"/>
          </p:cNvSpPr>
          <p:nvPr>
            <p:ph idx="1"/>
          </p:nvPr>
        </p:nvSpPr>
        <p:spPr>
          <a:xfrm>
            <a:off x="190500" y="5943600"/>
            <a:ext cx="11811000" cy="838200"/>
          </a:xfrm>
        </p:spPr>
        <p:txBody>
          <a:bodyPr/>
          <a:lstStyle/>
          <a:p>
            <a:pPr marL="0" indent="0">
              <a:buNone/>
            </a:pPr>
            <a:r>
              <a:rPr lang="en-US" dirty="0"/>
              <a:t>Provided. Constants in C: </a:t>
            </a:r>
            <a:r>
              <a:rPr lang="en-US" b="1" dirty="0">
                <a:latin typeface="Courier New" panose="02070309020205020404" pitchFamily="49" charset="0"/>
                <a:cs typeface="Courier New" panose="02070309020205020404" pitchFamily="49" charset="0"/>
              </a:rPr>
              <a:t>INT_MIN, INT_MAX, UINT_MAX, LONG_MIN, LONG_MAX, ULONG_MAX, …</a:t>
            </a:r>
          </a:p>
          <a:p>
            <a:pPr marL="0" indent="0">
              <a:buNone/>
            </a:pPr>
            <a:endParaRPr lang="en-US" b="1" dirty="0">
              <a:latin typeface="Courier New" panose="02070309020205020404" pitchFamily="49" charset="0"/>
              <a:cs typeface="Courier New" panose="02070309020205020404" pitchFamily="49" charset="0"/>
            </a:endParaRPr>
          </a:p>
          <a:p>
            <a:pPr marL="0" indent="0">
              <a:buNone/>
            </a:pPr>
            <a:endParaRPr lang="en-US"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843213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DB649-3A10-454D-8EDE-3897FB04E2C8}"/>
              </a:ext>
            </a:extLst>
          </p:cNvPr>
          <p:cNvSpPr>
            <a:spLocks noGrp="1"/>
          </p:cNvSpPr>
          <p:nvPr>
            <p:ph type="title"/>
          </p:nvPr>
        </p:nvSpPr>
        <p:spPr/>
        <p:txBody>
          <a:bodyPr/>
          <a:lstStyle/>
          <a:p>
            <a:r>
              <a:rPr lang="en-US" dirty="0"/>
              <a:t>Overflow In Practice: PSY</a:t>
            </a:r>
          </a:p>
        </p:txBody>
      </p:sp>
      <p:pic>
        <p:nvPicPr>
          <p:cNvPr id="4" name="Picture 2" descr="This picture is a screenshot from the Gangnam style video webpage on YouTube showing a negative number of views recorded for the video.">
            <a:extLst>
              <a:ext uri="{FF2B5EF4-FFF2-40B4-BE49-F238E27FC236}">
                <a16:creationId xmlns:a16="http://schemas.microsoft.com/office/drawing/2014/main" id="{6B390432-61D8-314C-9B75-7AD5416AECD0}"/>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14633" y="1444942"/>
            <a:ext cx="10762734" cy="19930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3178F3-4A5A-5C45-A778-D6E3A91B5E9D}"/>
              </a:ext>
            </a:extLst>
          </p:cNvPr>
          <p:cNvSpPr txBox="1"/>
          <p:nvPr/>
        </p:nvSpPr>
        <p:spPr>
          <a:xfrm>
            <a:off x="679761" y="3739983"/>
            <a:ext cx="10797605" cy="3108543"/>
          </a:xfrm>
          <a:prstGeom prst="rect">
            <a:avLst/>
          </a:prstGeom>
          <a:noFill/>
        </p:spPr>
        <p:txBody>
          <a:bodyPr wrap="square" rtlCol="0">
            <a:spAutoFit/>
          </a:bodyPr>
          <a:lstStyle/>
          <a:p>
            <a:pPr algn="l"/>
            <a:r>
              <a:rPr lang="en-US" sz="2800" b="1" dirty="0">
                <a:latin typeface="Calibri" panose="020F0502020204030204" pitchFamily="34" charset="0"/>
                <a:cs typeface="Calibri" panose="020F0502020204030204" pitchFamily="34" charset="0"/>
              </a:rPr>
              <a:t>YouTube: </a:t>
            </a:r>
            <a:r>
              <a:rPr lang="en-US" sz="2800" dirty="0">
                <a:latin typeface="Calibri" panose="020F0502020204030204" pitchFamily="34" charset="0"/>
                <a:cs typeface="Calibri" panose="020F0502020204030204" pitchFamily="34" charset="0"/>
              </a:rPr>
              <a:t>“We never thought a video would be watched in numbers greater than a 32-bit integer (=2,147,483,647 views), but that was before we met PSY. "Gangnam Style" has been viewed so many times we had to upgrade to a 64-bit integer (9,223,372,036,854,775,808)!” </a:t>
            </a:r>
            <a:r>
              <a:rPr lang="en-US" sz="2800" dirty="0">
                <a:latin typeface="Calibri" panose="020F0502020204030204" pitchFamily="34" charset="0"/>
                <a:cs typeface="Calibri" panose="020F0502020204030204" pitchFamily="34" charset="0"/>
                <a:hlinkClick r:id="rId5"/>
              </a:rPr>
              <a:t>[link]</a:t>
            </a:r>
            <a:r>
              <a:rPr lang="en-US" sz="2800" dirty="0">
                <a:latin typeface="Calibri" panose="020F0502020204030204" pitchFamily="34" charset="0"/>
                <a:cs typeface="Calibri" panose="020F0502020204030204" pitchFamily="34" charset="0"/>
              </a:rPr>
              <a:t> </a:t>
            </a:r>
          </a:p>
          <a:p>
            <a:pPr algn="l"/>
            <a:endParaRPr lang="en-US" sz="2800" dirty="0">
              <a:latin typeface="Calibri" panose="020F0502020204030204" pitchFamily="34" charset="0"/>
              <a:cs typeface="Calibri" panose="020F0502020204030204" pitchFamily="34" charset="0"/>
            </a:endParaRPr>
          </a:p>
          <a:p>
            <a:pPr algn="l"/>
            <a:r>
              <a:rPr lang="en-US" sz="2800" dirty="0">
                <a:latin typeface="Calibri" panose="020F0502020204030204" pitchFamily="34" charset="0"/>
                <a:cs typeface="Calibri" panose="020F0502020204030204" pitchFamily="34" charset="0"/>
              </a:rPr>
              <a:t>“We saw this coming a couple months ago and updated our systems to prepare for it” </a:t>
            </a:r>
            <a:r>
              <a:rPr lang="en-US" sz="2800" dirty="0">
                <a:latin typeface="Calibri" panose="020F0502020204030204" pitchFamily="34" charset="0"/>
                <a:cs typeface="Calibri" panose="020F0502020204030204" pitchFamily="34" charset="0"/>
                <a:hlinkClick r:id="rId6"/>
              </a:rPr>
              <a:t>[link]</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134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7BA4-934E-E24B-BF18-E814C2D2AA22}"/>
              </a:ext>
            </a:extLst>
          </p:cNvPr>
          <p:cNvSpPr>
            <a:spLocks noGrp="1"/>
          </p:cNvSpPr>
          <p:nvPr>
            <p:ph type="title"/>
          </p:nvPr>
        </p:nvSpPr>
        <p:spPr/>
        <p:txBody>
          <a:bodyPr/>
          <a:lstStyle/>
          <a:p>
            <a:r>
              <a:rPr lang="en-US" dirty="0"/>
              <a:t>Overflow In Practice: Games</a:t>
            </a:r>
          </a:p>
        </p:txBody>
      </p:sp>
      <p:pic>
        <p:nvPicPr>
          <p:cNvPr id="8" name="Content Placeholder 7" descr="Screenshot of Pacman level 256, showing garbled graphics on the right side as a result of the overflow bug">
            <a:extLst>
              <a:ext uri="{FF2B5EF4-FFF2-40B4-BE49-F238E27FC236}">
                <a16:creationId xmlns:a16="http://schemas.microsoft.com/office/drawing/2014/main" id="{6585F7D2-D650-F701-36FE-D6C71B232822}"/>
              </a:ext>
            </a:extLst>
          </p:cNvPr>
          <p:cNvPicPr>
            <a:picLocks noGrp="1" noChangeAspect="1"/>
          </p:cNvPicPr>
          <p:nvPr>
            <p:ph sz="half" idx="1"/>
          </p:nvPr>
        </p:nvPicPr>
        <p:blipFill>
          <a:blip r:embed="rId3"/>
          <a:stretch>
            <a:fillRect/>
          </a:stretch>
        </p:blipFill>
        <p:spPr>
          <a:xfrm>
            <a:off x="1282104" y="1278111"/>
            <a:ext cx="3574654" cy="4947065"/>
          </a:xfrm>
        </p:spPr>
      </p:pic>
      <p:sp>
        <p:nvSpPr>
          <p:cNvPr id="9" name="TextBox 8">
            <a:extLst>
              <a:ext uri="{FF2B5EF4-FFF2-40B4-BE49-F238E27FC236}">
                <a16:creationId xmlns:a16="http://schemas.microsoft.com/office/drawing/2014/main" id="{362DD0CC-4DD8-8AB3-B51C-9763D340553F}"/>
              </a:ext>
            </a:extLst>
          </p:cNvPr>
          <p:cNvSpPr txBox="1"/>
          <p:nvPr/>
        </p:nvSpPr>
        <p:spPr>
          <a:xfrm>
            <a:off x="1155224" y="6250649"/>
            <a:ext cx="3828420" cy="461665"/>
          </a:xfrm>
          <a:prstGeom prst="rect">
            <a:avLst/>
          </a:prstGeom>
          <a:noFill/>
        </p:spPr>
        <p:txBody>
          <a:bodyPr wrap="none" rtlCol="0">
            <a:spAutoFit/>
          </a:bodyPr>
          <a:lstStyle/>
          <a:p>
            <a:pPr algn="ctr"/>
            <a:r>
              <a:rPr lang="en-US" sz="2400" dirty="0">
                <a:latin typeface="+mn-lt"/>
                <a:hlinkClick r:id="rId4"/>
              </a:rPr>
              <a:t>Impossible Pacman Level 256</a:t>
            </a:r>
            <a:endParaRPr lang="en-US" sz="2400" dirty="0">
              <a:latin typeface="+mn-lt"/>
            </a:endParaRPr>
          </a:p>
        </p:txBody>
      </p:sp>
      <p:pic>
        <p:nvPicPr>
          <p:cNvPr id="4" name="Content Placeholder 3" descr="A screenshot of Mario consuming a 1-up mushroom to gain an extra life">
            <a:extLst>
              <a:ext uri="{FF2B5EF4-FFF2-40B4-BE49-F238E27FC236}">
                <a16:creationId xmlns:a16="http://schemas.microsoft.com/office/drawing/2014/main" id="{936D55FF-EDE7-EA17-8B2C-B57F5BA87B23}"/>
              </a:ext>
            </a:extLst>
          </p:cNvPr>
          <p:cNvPicPr>
            <a:picLocks noGrp="1" noChangeAspect="1"/>
          </p:cNvPicPr>
          <p:nvPr>
            <p:ph sz="half" idx="10"/>
          </p:nvPr>
        </p:nvPicPr>
        <p:blipFill>
          <a:blip r:embed="rId5"/>
          <a:stretch>
            <a:fillRect/>
          </a:stretch>
        </p:blipFill>
        <p:spPr>
          <a:xfrm>
            <a:off x="6164017" y="1775618"/>
            <a:ext cx="5850427" cy="3306763"/>
          </a:xfrm>
        </p:spPr>
      </p:pic>
      <p:sp>
        <p:nvSpPr>
          <p:cNvPr id="5" name="TextBox 4">
            <a:extLst>
              <a:ext uri="{FF2B5EF4-FFF2-40B4-BE49-F238E27FC236}">
                <a16:creationId xmlns:a16="http://schemas.microsoft.com/office/drawing/2014/main" id="{73C9DF75-E5F0-91AC-B5D9-22102BCFB1D5}"/>
              </a:ext>
            </a:extLst>
          </p:cNvPr>
          <p:cNvSpPr txBox="1"/>
          <p:nvPr/>
        </p:nvSpPr>
        <p:spPr>
          <a:xfrm>
            <a:off x="6670651" y="5867400"/>
            <a:ext cx="4837157" cy="830997"/>
          </a:xfrm>
          <a:prstGeom prst="rect">
            <a:avLst/>
          </a:prstGeom>
          <a:noFill/>
        </p:spPr>
        <p:txBody>
          <a:bodyPr wrap="none" rtlCol="0">
            <a:spAutoFit/>
          </a:bodyPr>
          <a:lstStyle/>
          <a:p>
            <a:pPr algn="ctr"/>
            <a:r>
              <a:rPr lang="en-US" sz="2400" dirty="0">
                <a:latin typeface="+mn-lt"/>
              </a:rPr>
              <a:t>Super Mario Bros (NES):</a:t>
            </a:r>
          </a:p>
          <a:p>
            <a:pPr algn="ctr"/>
            <a:r>
              <a:rPr lang="en-US" sz="2400" dirty="0">
                <a:latin typeface="+mn-lt"/>
                <a:hlinkClick r:id="rId6"/>
              </a:rPr>
              <a:t>losing all extra lives if you exceed 127</a:t>
            </a:r>
            <a:endParaRPr lang="en-US" sz="2400" dirty="0">
              <a:latin typeface="+mn-lt"/>
            </a:endParaRPr>
          </a:p>
        </p:txBody>
      </p:sp>
    </p:spTree>
    <p:extLst>
      <p:ext uri="{BB962C8B-B14F-4D97-AF65-F5344CB8AC3E}">
        <p14:creationId xmlns:p14="http://schemas.microsoft.com/office/powerpoint/2010/main" val="11546324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7BA4-934E-E24B-BF18-E814C2D2AA22}"/>
              </a:ext>
            </a:extLst>
          </p:cNvPr>
          <p:cNvSpPr>
            <a:spLocks noGrp="1"/>
          </p:cNvSpPr>
          <p:nvPr>
            <p:ph type="title"/>
          </p:nvPr>
        </p:nvSpPr>
        <p:spPr/>
        <p:txBody>
          <a:bodyPr/>
          <a:lstStyle/>
          <a:p>
            <a:r>
              <a:rPr lang="en-US" dirty="0"/>
              <a:t>Overflow In Practice</a:t>
            </a:r>
          </a:p>
        </p:txBody>
      </p:sp>
      <p:sp>
        <p:nvSpPr>
          <p:cNvPr id="3" name="Content Placeholder 2">
            <a:extLst>
              <a:ext uri="{FF2B5EF4-FFF2-40B4-BE49-F238E27FC236}">
                <a16:creationId xmlns:a16="http://schemas.microsoft.com/office/drawing/2014/main" id="{B270098D-520D-CE41-9212-314B37A0C79F}"/>
              </a:ext>
            </a:extLst>
          </p:cNvPr>
          <p:cNvSpPr>
            <a:spLocks noGrp="1"/>
          </p:cNvSpPr>
          <p:nvPr>
            <p:ph idx="1"/>
          </p:nvPr>
        </p:nvSpPr>
        <p:spPr/>
        <p:txBody>
          <a:bodyPr/>
          <a:lstStyle/>
          <a:p>
            <a:pPr marL="0" indent="0">
              <a:buNone/>
            </a:pPr>
            <a:r>
              <a:rPr lang="en-US" dirty="0"/>
              <a:t>Many systems store timestamps as </a:t>
            </a:r>
            <a:r>
              <a:rPr lang="en-US" b="1" dirty="0"/>
              <a:t>the number of seconds since Jan. 1, 1970</a:t>
            </a:r>
            <a:r>
              <a:rPr lang="en-US" dirty="0"/>
              <a:t> in a </a:t>
            </a:r>
            <a:r>
              <a:rPr lang="en-US" b="1" dirty="0"/>
              <a:t>signed 32-bit integer</a:t>
            </a:r>
            <a:r>
              <a:rPr lang="en-US" dirty="0"/>
              <a:t>.</a:t>
            </a:r>
          </a:p>
          <a:p>
            <a:r>
              <a:rPr lang="en-US" b="1" dirty="0"/>
              <a:t>Problem:</a:t>
            </a:r>
            <a:r>
              <a:rPr lang="en-US" dirty="0"/>
              <a:t> the latest timestamp that can be represented this way is 3:14:07 UTC on Jan. 13 2038!</a:t>
            </a:r>
          </a:p>
          <a:p>
            <a:endParaRPr lang="en-US" b="1" dirty="0"/>
          </a:p>
          <a:p>
            <a:r>
              <a:rPr lang="en-US" dirty="0"/>
              <a:t>Casino erroneous slot machine payout ($42,949,672.76) </a:t>
            </a:r>
            <a:r>
              <a:rPr lang="en-US" dirty="0">
                <a:hlinkClick r:id="rId3"/>
              </a:rPr>
              <a:t>due to overflow</a:t>
            </a:r>
            <a:endParaRPr lang="en-US" dirty="0">
              <a:hlinkClick r:id="rId4"/>
            </a:endParaRPr>
          </a:p>
          <a:p>
            <a:r>
              <a:rPr lang="en-US" dirty="0">
                <a:hlinkClick r:id="rId4"/>
              </a:rPr>
              <a:t>Reported vulnerability CVE-2019-3857</a:t>
            </a:r>
            <a:r>
              <a:rPr lang="en-US" dirty="0"/>
              <a:t> in libssh2 may allow a hacker to remotely execute code</a:t>
            </a:r>
          </a:p>
          <a:p>
            <a:r>
              <a:rPr lang="en-US" dirty="0"/>
              <a:t>Apple </a:t>
            </a:r>
            <a:r>
              <a:rPr lang="en-US" dirty="0" err="1"/>
              <a:t>CoreGraphics</a:t>
            </a:r>
            <a:r>
              <a:rPr lang="en-US" dirty="0"/>
              <a:t> overflow bug </a:t>
            </a:r>
            <a:r>
              <a:rPr lang="en-US" dirty="0">
                <a:hlinkClick r:id="rId5"/>
              </a:rPr>
              <a:t>exploited via iMessage</a:t>
            </a:r>
            <a:r>
              <a:rPr lang="en-US" dirty="0"/>
              <a:t>, used in known spyware</a:t>
            </a:r>
          </a:p>
        </p:txBody>
      </p:sp>
    </p:spTree>
    <p:extLst>
      <p:ext uri="{BB962C8B-B14F-4D97-AF65-F5344CB8AC3E}">
        <p14:creationId xmlns:p14="http://schemas.microsoft.com/office/powerpoint/2010/main" val="8931550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27360-C246-644E-6FAE-AE075B0C8AF0}"/>
              </a:ext>
            </a:extLst>
          </p:cNvPr>
          <p:cNvSpPr>
            <a:spLocks noGrp="1"/>
          </p:cNvSpPr>
          <p:nvPr>
            <p:ph type="title"/>
          </p:nvPr>
        </p:nvSpPr>
        <p:spPr/>
        <p:txBody>
          <a:bodyPr/>
          <a:lstStyle/>
          <a:p>
            <a:r>
              <a:rPr lang="en-US" dirty="0"/>
              <a:t>Demo Revisited: Unexpected Behavior</a:t>
            </a:r>
          </a:p>
        </p:txBody>
      </p:sp>
      <p:sp>
        <p:nvSpPr>
          <p:cNvPr id="3" name="Content Placeholder 2">
            <a:extLst>
              <a:ext uri="{FF2B5EF4-FFF2-40B4-BE49-F238E27FC236}">
                <a16:creationId xmlns:a16="http://schemas.microsoft.com/office/drawing/2014/main" id="{D9E4CE55-5AF0-F5D4-0FFE-5F2869D3173A}"/>
              </a:ext>
            </a:extLst>
          </p:cNvPr>
          <p:cNvSpPr>
            <a:spLocks noGrp="1"/>
          </p:cNvSpPr>
          <p:nvPr>
            <p:ph idx="1"/>
          </p:nvPr>
        </p:nvSpPr>
        <p:spPr>
          <a:xfrm>
            <a:off x="152400" y="3657600"/>
            <a:ext cx="11811000" cy="2819400"/>
          </a:xfrm>
        </p:spPr>
        <p:txBody>
          <a:bodyPr/>
          <a:lstStyle/>
          <a:p>
            <a:pPr marL="0" indent="0">
              <a:spcBef>
                <a:spcPts val="0"/>
              </a:spcBef>
              <a:buNone/>
            </a:pPr>
            <a:r>
              <a:rPr lang="en-US" sz="2400" dirty="0">
                <a:effectLst/>
                <a:latin typeface="Monaco" pitchFamily="2" charset="77"/>
              </a:rPr>
              <a:t>int main(int </a:t>
            </a:r>
            <a:r>
              <a:rPr lang="en-US" sz="2400" dirty="0" err="1">
                <a:effectLst/>
                <a:latin typeface="Monaco" pitchFamily="2" charset="77"/>
              </a:rPr>
              <a:t>argc</a:t>
            </a:r>
            <a:r>
              <a:rPr lang="en-US" sz="2400" dirty="0">
                <a:effectLst/>
                <a:latin typeface="Monaco" pitchFamily="2" charset="77"/>
              </a:rPr>
              <a:t>, char *</a:t>
            </a:r>
            <a:r>
              <a:rPr lang="en-US" sz="2400" dirty="0" err="1">
                <a:effectLst/>
                <a:latin typeface="Monaco" pitchFamily="2" charset="77"/>
              </a:rPr>
              <a:t>argv</a:t>
            </a:r>
            <a:r>
              <a:rPr lang="en-US" sz="2400" dirty="0">
                <a:effectLst/>
                <a:latin typeface="Monaco" pitchFamily="2" charset="77"/>
              </a:rPr>
              <a:t>[]) {</a:t>
            </a:r>
          </a:p>
          <a:p>
            <a:pPr marL="0" indent="0">
              <a:spcBef>
                <a:spcPts val="0"/>
              </a:spcBef>
              <a:buNone/>
            </a:pPr>
            <a:r>
              <a:rPr lang="en-US" sz="2400" dirty="0">
                <a:effectLst/>
                <a:latin typeface="Monaco" pitchFamily="2" charset="77"/>
              </a:rPr>
              <a:t>  short </a:t>
            </a:r>
            <a:r>
              <a:rPr lang="en-US" sz="2400" dirty="0" err="1">
                <a:effectLst/>
                <a:latin typeface="Monaco" pitchFamily="2" charset="77"/>
              </a:rPr>
              <a:t>airlineCrewChangesThisMonth</a:t>
            </a:r>
            <a:r>
              <a:rPr lang="en-US" sz="2400" dirty="0">
                <a:effectLst/>
                <a:latin typeface="Monaco" pitchFamily="2" charset="77"/>
              </a:rPr>
              <a:t> = 0;</a:t>
            </a:r>
          </a:p>
          <a:p>
            <a:pPr marL="0" indent="0">
              <a:spcBef>
                <a:spcPts val="0"/>
              </a:spcBef>
              <a:buNone/>
            </a:pPr>
            <a:r>
              <a:rPr lang="en-US" sz="2400" dirty="0">
                <a:effectLst/>
                <a:latin typeface="Monaco" pitchFamily="2" charset="77"/>
              </a:rPr>
              <a:t>  </a:t>
            </a:r>
          </a:p>
          <a:p>
            <a:pPr marL="0" indent="0">
              <a:spcBef>
                <a:spcPts val="0"/>
              </a:spcBef>
              <a:buNone/>
            </a:pPr>
            <a:r>
              <a:rPr lang="en-US" sz="2400" dirty="0">
                <a:effectLst/>
                <a:latin typeface="Monaco" pitchFamily="2" charset="77"/>
              </a:rPr>
              <a:t>  for (int </a:t>
            </a:r>
            <a:r>
              <a:rPr lang="en-US" sz="2400" dirty="0" err="1">
                <a:effectLst/>
                <a:latin typeface="Monaco" pitchFamily="2" charset="77"/>
              </a:rPr>
              <a:t>i</a:t>
            </a:r>
            <a:r>
              <a:rPr lang="en-US" sz="2400" dirty="0">
                <a:effectLst/>
                <a:latin typeface="Monaco" pitchFamily="2" charset="77"/>
              </a:rPr>
              <a:t> = 0; </a:t>
            </a:r>
            <a:r>
              <a:rPr lang="en-US" sz="2400" dirty="0" err="1">
                <a:effectLst/>
                <a:latin typeface="Monaco" pitchFamily="2" charset="77"/>
              </a:rPr>
              <a:t>i</a:t>
            </a:r>
            <a:r>
              <a:rPr lang="en-US" sz="2400" dirty="0">
                <a:effectLst/>
                <a:latin typeface="Monaco" pitchFamily="2" charset="77"/>
              </a:rPr>
              <a:t> &lt; 31; </a:t>
            </a:r>
            <a:r>
              <a:rPr lang="en-US" sz="2400" dirty="0" err="1">
                <a:effectLst/>
                <a:latin typeface="Monaco" pitchFamily="2" charset="77"/>
              </a:rPr>
              <a:t>i</a:t>
            </a:r>
            <a:r>
              <a:rPr lang="en-US" sz="2400" dirty="0">
                <a:effectLst/>
                <a:latin typeface="Monaco" pitchFamily="2" charset="77"/>
              </a:rPr>
              <a:t>++) {</a:t>
            </a:r>
          </a:p>
          <a:p>
            <a:pPr marL="0" indent="0">
              <a:spcBef>
                <a:spcPts val="0"/>
              </a:spcBef>
              <a:buNone/>
            </a:pPr>
            <a:r>
              <a:rPr lang="en-US" sz="2400" dirty="0">
                <a:effectLst/>
                <a:latin typeface="Monaco" pitchFamily="2" charset="77"/>
              </a:rPr>
              <a:t>    </a:t>
            </a:r>
            <a:r>
              <a:rPr lang="en-US" sz="2400" dirty="0" err="1">
                <a:effectLst/>
                <a:latin typeface="Monaco" pitchFamily="2" charset="77"/>
              </a:rPr>
              <a:t>airlineCrewChangesThisMonth</a:t>
            </a:r>
            <a:r>
              <a:rPr lang="en-US" sz="2400" dirty="0">
                <a:effectLst/>
                <a:latin typeface="Monaco" pitchFamily="2" charset="77"/>
              </a:rPr>
              <a:t> += 1200;</a:t>
            </a:r>
          </a:p>
          <a:p>
            <a:pPr marL="0" indent="0">
              <a:spcBef>
                <a:spcPts val="0"/>
              </a:spcBef>
              <a:buNone/>
            </a:pPr>
            <a:r>
              <a:rPr lang="en-US" sz="2400" dirty="0">
                <a:effectLst/>
                <a:latin typeface="Monaco" pitchFamily="2" charset="77"/>
              </a:rPr>
              <a:t>    </a:t>
            </a:r>
            <a:r>
              <a:rPr lang="en-US" sz="2400" dirty="0" err="1">
                <a:effectLst/>
                <a:latin typeface="Monaco" pitchFamily="2" charset="77"/>
              </a:rPr>
              <a:t>printf</a:t>
            </a:r>
            <a:r>
              <a:rPr lang="en-US" sz="2400" dirty="0">
                <a:effectLst/>
                <a:latin typeface="Monaco" pitchFamily="2" charset="77"/>
              </a:rPr>
              <a:t>(...);</a:t>
            </a:r>
          </a:p>
          <a:p>
            <a:pPr marL="0" indent="0">
              <a:spcBef>
                <a:spcPts val="0"/>
              </a:spcBef>
              <a:buNone/>
            </a:pPr>
            <a:r>
              <a:rPr lang="en-US" sz="2400" dirty="0">
                <a:effectLst/>
                <a:latin typeface="Monaco" pitchFamily="2" charset="77"/>
              </a:rPr>
              <a:t>  }</a:t>
            </a:r>
          </a:p>
          <a:p>
            <a:pPr marL="0" indent="0">
              <a:spcBef>
                <a:spcPts val="0"/>
              </a:spcBef>
              <a:buNone/>
            </a:pPr>
            <a:r>
              <a:rPr lang="en-US" sz="2400" dirty="0">
                <a:latin typeface="Monaco" pitchFamily="2" charset="77"/>
              </a:rPr>
              <a:t>}</a:t>
            </a:r>
            <a:endParaRPr lang="en-US" sz="2400" dirty="0">
              <a:effectLst/>
              <a:latin typeface="Monaco" pitchFamily="2" charset="77"/>
            </a:endParaRP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4" name="Content Placeholder 2">
            <a:extLst>
              <a:ext uri="{FF2B5EF4-FFF2-40B4-BE49-F238E27FC236}">
                <a16:creationId xmlns:a16="http://schemas.microsoft.com/office/drawing/2014/main" id="{74511118-A2B2-1C0D-F2C6-E17FF632E106}"/>
              </a:ext>
            </a:extLst>
          </p:cNvPr>
          <p:cNvSpPr txBox="1">
            <a:spLocks/>
          </p:cNvSpPr>
          <p:nvPr/>
        </p:nvSpPr>
        <p:spPr bwMode="auto">
          <a:xfrm>
            <a:off x="152400" y="1295400"/>
            <a:ext cx="11811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Comair/Delta airline had to </a:t>
            </a:r>
            <a:r>
              <a:rPr lang="en-US" dirty="0">
                <a:hlinkClick r:id="rId3"/>
              </a:rPr>
              <a:t>cancel thousands of flights </a:t>
            </a:r>
            <a:r>
              <a:rPr lang="en-US" dirty="0"/>
              <a:t>days before Christmas because of integer overflow – they exceeded 32,767 crew changes (limit of </a:t>
            </a:r>
            <a:r>
              <a:rPr lang="en-US" b="1" dirty="0"/>
              <a:t>short</a:t>
            </a:r>
            <a:r>
              <a:rPr lang="en-US" dirty="0"/>
              <a:t>).</a:t>
            </a:r>
          </a:p>
        </p:txBody>
      </p:sp>
    </p:spTree>
    <p:extLst>
      <p:ext uri="{BB962C8B-B14F-4D97-AF65-F5344CB8AC3E}">
        <p14:creationId xmlns:p14="http://schemas.microsoft.com/office/powerpoint/2010/main" val="12193695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Integer Representations</a:t>
            </a:r>
          </a:p>
          <a:p>
            <a:r>
              <a:rPr lang="en-US" dirty="0"/>
              <a:t>Bits and Bytes</a:t>
            </a:r>
          </a:p>
          <a:p>
            <a:r>
              <a:rPr lang="en-US" dirty="0"/>
              <a:t>Hexadecimal</a:t>
            </a:r>
          </a:p>
          <a:p>
            <a:r>
              <a:rPr lang="en-US" dirty="0"/>
              <a:t>Unsigned Integers</a:t>
            </a:r>
          </a:p>
          <a:p>
            <a:r>
              <a:rPr lang="en-US" dirty="0"/>
              <a:t>Signed Integers</a:t>
            </a:r>
          </a:p>
          <a:p>
            <a:r>
              <a:rPr lang="en-US" dirty="0"/>
              <a:t>Overflow</a:t>
            </a:r>
          </a:p>
          <a:p>
            <a:endParaRPr lang="en-US" dirty="0"/>
          </a:p>
          <a:p>
            <a:endParaRPr lang="en-US" dirty="0"/>
          </a:p>
          <a:p>
            <a:pPr marL="0" indent="0">
              <a:buNone/>
            </a:pPr>
            <a:endParaRPr lang="en-US" b="1" dirty="0"/>
          </a:p>
          <a:p>
            <a:pPr marL="0" indent="0">
              <a:buNone/>
            </a:pPr>
            <a:r>
              <a:rPr lang="en-US" b="1" dirty="0"/>
              <a:t>Next time: </a:t>
            </a:r>
            <a:r>
              <a:rPr lang="en-US" dirty="0"/>
              <a:t>How can we manipulate individual bits and bytes?</a:t>
            </a:r>
            <a:endParaRPr lang="en-US" b="1" dirty="0"/>
          </a:p>
        </p:txBody>
      </p:sp>
      <p:sp>
        <p:nvSpPr>
          <p:cNvPr id="4" name="TextBox 3">
            <a:extLst>
              <a:ext uri="{FF2B5EF4-FFF2-40B4-BE49-F238E27FC236}">
                <a16:creationId xmlns:a16="http://schemas.microsoft.com/office/drawing/2014/main" id="{6CE149D2-61F8-A44C-A3CD-63DBDA9E3862}"/>
              </a:ext>
            </a:extLst>
          </p:cNvPr>
          <p:cNvSpPr txBox="1"/>
          <p:nvPr/>
        </p:nvSpPr>
        <p:spPr>
          <a:xfrm>
            <a:off x="5638800" y="1295400"/>
            <a:ext cx="6324600" cy="403187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a:t>Lecture 3 </a:t>
            </a:r>
            <a:r>
              <a:rPr lang="en-US" sz="3200" b="1" dirty="0"/>
              <a:t>takeaway:</a:t>
            </a:r>
            <a:r>
              <a:rPr lang="en-US" sz="3200" dirty="0"/>
              <a:t> computers represent everything in binary.  We must determine how to represent our data (e.g., base-10 numbers) in a binary format so a computer can manipulate it.  There may be limitations to these representations! (overflow)</a:t>
            </a:r>
          </a:p>
        </p:txBody>
      </p:sp>
    </p:spTree>
    <p:extLst>
      <p:ext uri="{BB962C8B-B14F-4D97-AF65-F5344CB8AC3E}">
        <p14:creationId xmlns:p14="http://schemas.microsoft.com/office/powerpoint/2010/main" val="27697687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EEEFDB-0611-8F47-8A32-3615FB2C1420}"/>
              </a:ext>
            </a:extLst>
          </p:cNvPr>
          <p:cNvSpPr>
            <a:spLocks noGrp="1"/>
          </p:cNvSpPr>
          <p:nvPr>
            <p:ph type="title"/>
          </p:nvPr>
        </p:nvSpPr>
        <p:spPr/>
        <p:txBody>
          <a:bodyPr/>
          <a:lstStyle/>
          <a:p>
            <a:r>
              <a:rPr lang="en-US" dirty="0"/>
              <a:t>Extra Slides</a:t>
            </a:r>
          </a:p>
        </p:txBody>
      </p:sp>
      <p:sp>
        <p:nvSpPr>
          <p:cNvPr id="5" name="Text Placeholder 4">
            <a:extLst>
              <a:ext uri="{FF2B5EF4-FFF2-40B4-BE49-F238E27FC236}">
                <a16:creationId xmlns:a16="http://schemas.microsoft.com/office/drawing/2014/main" id="{8F27C7A9-CAFB-C54B-9273-9226808AA8A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282934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x = 53191;</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a:t>
            </a:r>
            <a:r>
              <a:rPr lang="en-US" sz="3200" dirty="0" err="1">
                <a:latin typeface="Consolas" panose="020B0609020204030204" pitchFamily="49" charset="0"/>
                <a:cs typeface="Consolas" panose="020B0609020204030204" pitchFamily="49" charset="0"/>
              </a:rPr>
              <a:t>sx</a:t>
            </a:r>
            <a:r>
              <a:rPr lang="en-US" sz="3200" dirty="0">
                <a:latin typeface="Consolas" panose="020B0609020204030204" pitchFamily="49" charset="0"/>
                <a:cs typeface="Consolas" panose="020B0609020204030204" pitchFamily="49" charset="0"/>
              </a:rPr>
              <a:t> = x; </a:t>
            </a:r>
            <a:r>
              <a:rPr lang="en-US" sz="3200" dirty="0">
                <a:solidFill>
                  <a:srgbClr val="00B050"/>
                </a:solidFill>
                <a:latin typeface="Consolas" panose="020B0609020204030204" pitchFamily="49" charset="0"/>
                <a:cs typeface="Consolas" panose="020B0609020204030204" pitchFamily="49" charset="0"/>
              </a:rPr>
              <a:t>// -12345!</a:t>
            </a:r>
          </a:p>
          <a:p>
            <a:pPr marL="0" indent="0">
              <a:spcBef>
                <a:spcPts val="0"/>
              </a:spcBef>
              <a:buNone/>
              <a:defRPr sz="3900">
                <a:latin typeface="Courier"/>
                <a:ea typeface="Courier"/>
                <a:cs typeface="Courier"/>
                <a:sym typeface="Courier"/>
              </a:defRPr>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 x = </a:t>
            </a:r>
            <a:r>
              <a:rPr lang="en-US" b="1" dirty="0">
                <a:latin typeface="Consolas" panose="020B0609020204030204" pitchFamily="49" charset="0"/>
                <a:cs typeface="Consolas" panose="020B0609020204030204" pitchFamily="49" charset="0"/>
              </a:rPr>
              <a:t>0000 0000 0000 0000 1100 1111 1100 0111</a:t>
            </a:r>
            <a:endParaRPr lang="en-US" dirty="0"/>
          </a:p>
          <a:p>
            <a:pPr marL="0" indent="0">
              <a:buNone/>
            </a:pPr>
            <a:r>
              <a:rPr lang="en-US" dirty="0" err="1">
                <a:latin typeface="Consolas" panose="020B0609020204030204" pitchFamily="49" charset="0"/>
                <a:cs typeface="Consolas" panose="020B0609020204030204" pitchFamily="49" charset="0"/>
              </a:rPr>
              <a:t>sx</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1100 1111 1100 0111</a:t>
            </a:r>
            <a:endParaRPr lang="en-US" dirty="0"/>
          </a:p>
        </p:txBody>
      </p:sp>
    </p:spTree>
    <p:extLst>
      <p:ext uri="{BB962C8B-B14F-4D97-AF65-F5344CB8AC3E}">
        <p14:creationId xmlns:p14="http://schemas.microsoft.com/office/powerpoint/2010/main" val="413339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x = -3;</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a:t>
            </a:r>
            <a:r>
              <a:rPr lang="en-US" sz="3200" dirty="0" err="1">
                <a:latin typeface="Consolas" panose="020B0609020204030204" pitchFamily="49" charset="0"/>
                <a:cs typeface="Consolas" panose="020B0609020204030204" pitchFamily="49" charset="0"/>
              </a:rPr>
              <a:t>sx</a:t>
            </a:r>
            <a:r>
              <a:rPr lang="en-US" sz="3200" dirty="0">
                <a:latin typeface="Consolas" panose="020B0609020204030204" pitchFamily="49" charset="0"/>
                <a:cs typeface="Consolas" panose="020B0609020204030204" pitchFamily="49" charset="0"/>
              </a:rPr>
              <a:t> = x; </a:t>
            </a:r>
            <a:r>
              <a:rPr lang="en-US" sz="3200" dirty="0">
                <a:solidFill>
                  <a:srgbClr val="00B050"/>
                </a:solidFill>
                <a:latin typeface="Consolas" panose="020B0609020204030204" pitchFamily="49" charset="0"/>
                <a:cs typeface="Consolas" panose="020B0609020204030204" pitchFamily="49" charset="0"/>
              </a:rPr>
              <a:t>// still -3</a:t>
            </a:r>
          </a:p>
          <a:p>
            <a:pPr marL="0" indent="0">
              <a:spcBef>
                <a:spcPts val="0"/>
              </a:spcBef>
              <a:buNone/>
              <a:defRPr sz="3900">
                <a:latin typeface="Courier"/>
                <a:ea typeface="Courier"/>
                <a:cs typeface="Courier"/>
                <a:sym typeface="Courier"/>
              </a:defRPr>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 x = </a:t>
            </a:r>
            <a:r>
              <a:rPr lang="en-US" b="1" dirty="0">
                <a:latin typeface="Consolas" panose="020B0609020204030204" pitchFamily="49" charset="0"/>
                <a:cs typeface="Consolas" panose="020B0609020204030204" pitchFamily="49" charset="0"/>
              </a:rPr>
              <a:t>1111 1111 1111 1111 1111 1111 1111 1101</a:t>
            </a:r>
            <a:endParaRPr lang="en-US" dirty="0"/>
          </a:p>
          <a:p>
            <a:pPr marL="0" indent="0">
              <a:buNone/>
            </a:pPr>
            <a:r>
              <a:rPr lang="en-US" dirty="0" err="1">
                <a:latin typeface="Consolas" panose="020B0609020204030204" pitchFamily="49" charset="0"/>
                <a:cs typeface="Consolas" panose="020B0609020204030204" pitchFamily="49" charset="0"/>
              </a:rPr>
              <a:t>sx</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1111 1111 1111 1101</a:t>
            </a:r>
            <a:endParaRPr lang="en-US" dirty="0"/>
          </a:p>
        </p:txBody>
      </p:sp>
    </p:spTree>
    <p:extLst>
      <p:ext uri="{BB962C8B-B14F-4D97-AF65-F5344CB8AC3E}">
        <p14:creationId xmlns:p14="http://schemas.microsoft.com/office/powerpoint/2010/main" val="17586641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6A969-E74B-0748-820A-72F322389EAE}"/>
              </a:ext>
            </a:extLst>
          </p:cNvPr>
          <p:cNvSpPr>
            <a:spLocks noGrp="1"/>
          </p:cNvSpPr>
          <p:nvPr>
            <p:ph type="title"/>
          </p:nvPr>
        </p:nvSpPr>
        <p:spPr/>
        <p:txBody>
          <a:bodyPr/>
          <a:lstStyle/>
          <a:p>
            <a:r>
              <a:rPr lang="en-US" dirty="0"/>
              <a:t>Expanding Bit Representations</a:t>
            </a:r>
          </a:p>
        </p:txBody>
      </p:sp>
      <p:sp>
        <p:nvSpPr>
          <p:cNvPr id="3" name="Content Placeholder 2">
            <a:extLst>
              <a:ext uri="{FF2B5EF4-FFF2-40B4-BE49-F238E27FC236}">
                <a16:creationId xmlns:a16="http://schemas.microsoft.com/office/drawing/2014/main" id="{4A461D2D-B46A-9B41-AE60-AF8C5728B4EE}"/>
              </a:ext>
            </a:extLst>
          </p:cNvPr>
          <p:cNvSpPr>
            <a:spLocks noGrp="1"/>
          </p:cNvSpPr>
          <p:nvPr>
            <p:ph idx="1"/>
          </p:nvPr>
        </p:nvSpPr>
        <p:spPr/>
        <p:txBody>
          <a:bodyPr/>
          <a:lstStyle/>
          <a:p>
            <a:pPr marL="0" indent="0">
              <a:buNone/>
            </a:pPr>
            <a:r>
              <a:rPr lang="en-US" dirty="0"/>
              <a:t>Sometimes, we want to carry over a value to a larger variable (e.g. make an </a:t>
            </a:r>
            <a:r>
              <a:rPr lang="en-US" b="1" dirty="0"/>
              <a:t>int </a:t>
            </a:r>
            <a:r>
              <a:rPr lang="en-US" dirty="0"/>
              <a:t>and set it equal to a </a:t>
            </a:r>
            <a:r>
              <a:rPr lang="en-US" b="1" dirty="0">
                <a:latin typeface="Consolas" panose="020B0609020204030204" pitchFamily="49" charset="0"/>
                <a:cs typeface="Consolas" panose="020B0609020204030204" pitchFamily="49" charset="0"/>
              </a:rPr>
              <a:t>short</a:t>
            </a:r>
            <a:r>
              <a:rPr lang="en-US" dirty="0">
                <a:latin typeface="Consolas" panose="020B0609020204030204" pitchFamily="49" charset="0"/>
                <a:cs typeface="Consolas" panose="020B0609020204030204" pitchFamily="49" charset="0"/>
              </a:rPr>
              <a:t>).</a:t>
            </a:r>
          </a:p>
          <a:p>
            <a:r>
              <a:rPr lang="en-US" dirty="0"/>
              <a:t>For </a:t>
            </a:r>
            <a:r>
              <a:rPr lang="en-US" b="1" dirty="0"/>
              <a:t>unsigned</a:t>
            </a:r>
            <a:r>
              <a:rPr lang="en-US" dirty="0"/>
              <a:t> values, C adds </a:t>
            </a:r>
            <a:r>
              <a:rPr lang="en-US" i="1" dirty="0"/>
              <a:t>leading zeros</a:t>
            </a:r>
            <a:r>
              <a:rPr lang="en-US" dirty="0"/>
              <a:t> to the representation</a:t>
            </a:r>
            <a:r>
              <a:rPr lang="en-US" dirty="0">
                <a:sym typeface="Wingdings" pitchFamily="2" charset="2"/>
              </a:rPr>
              <a:t> (“zero extension”)</a:t>
            </a:r>
          </a:p>
          <a:p>
            <a:r>
              <a:rPr lang="en-US" dirty="0">
                <a:sym typeface="Wingdings" pitchFamily="2" charset="2"/>
              </a:rPr>
              <a:t>For </a:t>
            </a:r>
            <a:r>
              <a:rPr lang="en-US" b="1" dirty="0">
                <a:sym typeface="Wingdings" pitchFamily="2" charset="2"/>
              </a:rPr>
              <a:t>signed </a:t>
            </a:r>
            <a:r>
              <a:rPr lang="en-US" dirty="0">
                <a:sym typeface="Wingdings" pitchFamily="2" charset="2"/>
              </a:rPr>
              <a:t>values, C </a:t>
            </a:r>
            <a:r>
              <a:rPr lang="en-US" i="1" dirty="0">
                <a:sym typeface="Wingdings" pitchFamily="2" charset="2"/>
              </a:rPr>
              <a:t>repeats the sign of the value </a:t>
            </a:r>
            <a:r>
              <a:rPr lang="en-US" dirty="0">
                <a:sym typeface="Wingdings" pitchFamily="2" charset="2"/>
              </a:rPr>
              <a:t>for new digits (“sign extension”</a:t>
            </a:r>
          </a:p>
        </p:txBody>
      </p:sp>
    </p:spTree>
    <p:extLst>
      <p:ext uri="{BB962C8B-B14F-4D97-AF65-F5344CB8AC3E}">
        <p14:creationId xmlns:p14="http://schemas.microsoft.com/office/powerpoint/2010/main" val="21886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unsigned </a:t>
            </a:r>
            <a:r>
              <a:rPr lang="en-US" dirty="0"/>
              <a:t>number, C </a:t>
            </a:r>
            <a:r>
              <a:rPr lang="en-US" i="1" dirty="0"/>
              <a:t>adds leading zeros.</a:t>
            </a:r>
            <a:endParaRPr lang="en-US" dirty="0"/>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unsigned 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unsigned 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0000 0000 0000 0100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0000 0000 0000 0000 0000 0000 0000 0100</a:t>
            </a:r>
            <a:endParaRPr lang="en-US" dirty="0"/>
          </a:p>
        </p:txBody>
      </p:sp>
    </p:spTree>
    <p:extLst>
      <p:ext uri="{BB962C8B-B14F-4D97-AF65-F5344CB8AC3E}">
        <p14:creationId xmlns:p14="http://schemas.microsoft.com/office/powerpoint/2010/main" val="83863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signed </a:t>
            </a:r>
            <a:r>
              <a:rPr lang="en-US" dirty="0"/>
              <a:t>number, C </a:t>
            </a:r>
            <a:r>
              <a:rPr lang="en-US" i="1" dirty="0"/>
              <a:t>adds repeats the sign.</a:t>
            </a:r>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1111 1111 1111 1100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1111 1111 1111 1111 1111 1111 1111 1100</a:t>
            </a:r>
            <a:endParaRPr lang="en-US" dirty="0"/>
          </a:p>
        </p:txBody>
      </p:sp>
    </p:spTree>
    <p:extLst>
      <p:ext uri="{BB962C8B-B14F-4D97-AF65-F5344CB8AC3E}">
        <p14:creationId xmlns:p14="http://schemas.microsoft.com/office/powerpoint/2010/main" val="21490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signed </a:t>
            </a:r>
            <a:r>
              <a:rPr lang="en-US" dirty="0"/>
              <a:t>number, C </a:t>
            </a:r>
            <a:r>
              <a:rPr lang="en-US" i="1" dirty="0"/>
              <a:t>adds repeats the sign.</a:t>
            </a:r>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0000 0000 0000 0100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0000 0000 0000 0000 0000 0000 0000 0100</a:t>
            </a:r>
            <a:endParaRPr lang="en-US" dirty="0"/>
          </a:p>
        </p:txBody>
      </p:sp>
    </p:spTree>
    <p:extLst>
      <p:ext uri="{BB962C8B-B14F-4D97-AF65-F5344CB8AC3E}">
        <p14:creationId xmlns:p14="http://schemas.microsoft.com/office/powerpoint/2010/main" val="400564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4816-175C-0E4D-A0FA-1113A62D8DA9}"/>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527E0308-10C6-3141-892C-4DE058692D43}"/>
              </a:ext>
            </a:extLst>
          </p:cNvPr>
          <p:cNvSpPr>
            <a:spLocks noGrp="1"/>
          </p:cNvSpPr>
          <p:nvPr>
            <p:ph idx="1"/>
          </p:nvPr>
        </p:nvSpPr>
        <p:spPr/>
        <p:txBody>
          <a:bodyPr/>
          <a:lstStyle/>
          <a:p>
            <a:pPr marL="0" indent="0">
              <a:buNone/>
            </a:pPr>
            <a:r>
              <a:rPr lang="en-US" dirty="0"/>
              <a:t>What are the negative or positive equivalents of the numbers below?</a:t>
            </a:r>
          </a:p>
          <a:p>
            <a:pPr marL="514350" indent="-514350">
              <a:buAutoNum type="alphaLcParenR"/>
            </a:pPr>
            <a:r>
              <a:rPr lang="en-US" dirty="0"/>
              <a:t>-4 (1100)</a:t>
            </a:r>
          </a:p>
          <a:p>
            <a:pPr marL="514350" indent="-514350">
              <a:buAutoNum type="alphaLcParenR"/>
            </a:pPr>
            <a:r>
              <a:rPr lang="en-US" dirty="0"/>
              <a:t>7 (0111)</a:t>
            </a:r>
          </a:p>
          <a:p>
            <a:pPr marL="514350" indent="-514350">
              <a:buAutoNum type="alphaLcParenR"/>
            </a:pPr>
            <a:r>
              <a:rPr lang="en-US" dirty="0"/>
              <a:t>3 (0011)</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7845836D-C726-E64C-B695-A7E34428AE42}"/>
              </a:ext>
            </a:extLst>
          </p:cNvPr>
          <p:cNvPicPr>
            <a:picLocks noChangeAspect="1"/>
          </p:cNvPicPr>
          <p:nvPr/>
        </p:nvPicPr>
        <p:blipFill>
          <a:blip r:embed="rId3"/>
          <a:stretch>
            <a:fillRect/>
          </a:stretch>
        </p:blipFill>
        <p:spPr>
          <a:xfrm>
            <a:off x="6400800" y="1769390"/>
            <a:ext cx="4685211" cy="4724400"/>
          </a:xfrm>
          <a:prstGeom prst="rect">
            <a:avLst/>
          </a:prstGeom>
          <a:ln w="12700">
            <a:miter lim="400000"/>
          </a:ln>
        </p:spPr>
      </p:pic>
    </p:spTree>
    <p:extLst>
      <p:ext uri="{BB962C8B-B14F-4D97-AF65-F5344CB8AC3E}">
        <p14:creationId xmlns:p14="http://schemas.microsoft.com/office/powerpoint/2010/main" val="167271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sp>
        <p:nvSpPr>
          <p:cNvPr id="4" name="TextBox 3">
            <a:extLst>
              <a:ext uri="{FF2B5EF4-FFF2-40B4-BE49-F238E27FC236}">
                <a16:creationId xmlns:a16="http://schemas.microsoft.com/office/drawing/2014/main" id="{C0834581-4B12-7E47-B97C-6DAC3822E3EF}"/>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8" name="Table 5">
            <a:extLst>
              <a:ext uri="{FF2B5EF4-FFF2-40B4-BE49-F238E27FC236}">
                <a16:creationId xmlns:a16="http://schemas.microsoft.com/office/drawing/2014/main" id="{F808C6B9-6C26-314A-BB6B-2DA9E5E0199C}"/>
              </a:ext>
            </a:extLst>
          </p:cNvPr>
          <p:cNvGraphicFramePr>
            <a:graphicFrameLocks noGrp="1"/>
          </p:cNvGraphicFramePr>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sp>
        <p:nvSpPr>
          <p:cNvPr id="9" name="Rectangle 8">
            <a:extLst>
              <a:ext uri="{FF2B5EF4-FFF2-40B4-BE49-F238E27FC236}">
                <a16:creationId xmlns:a16="http://schemas.microsoft.com/office/drawing/2014/main" id="{FC68316D-3B83-1F43-BBFE-4DFDBF6BF0DB}"/>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Tree>
    <p:extLst>
      <p:ext uri="{BB962C8B-B14F-4D97-AF65-F5344CB8AC3E}">
        <p14:creationId xmlns:p14="http://schemas.microsoft.com/office/powerpoint/2010/main" val="372556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graphicFrame>
        <p:nvGraphicFramePr>
          <p:cNvPr id="5" name="Table 5">
            <a:extLst>
              <a:ext uri="{FF2B5EF4-FFF2-40B4-BE49-F238E27FC236}">
                <a16:creationId xmlns:a16="http://schemas.microsoft.com/office/drawing/2014/main" id="{66A4E230-003F-0141-837B-A53C8197911D}"/>
              </a:ext>
            </a:extLst>
          </p:cNvPr>
          <p:cNvGraphicFramePr>
            <a:graphicFrameLocks noGrp="1"/>
          </p:cNvGraphicFramePr>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graphicFrame>
        <p:nvGraphicFramePr>
          <p:cNvPr id="6" name="Table 5">
            <a:extLst>
              <a:ext uri="{FF2B5EF4-FFF2-40B4-BE49-F238E27FC236}">
                <a16:creationId xmlns:a16="http://schemas.microsoft.com/office/drawing/2014/main" id="{E4CAEFD9-A637-234D-B0E1-AD5C6EA77B23}"/>
              </a:ext>
            </a:extLst>
          </p:cNvPr>
          <p:cNvGraphicFramePr>
            <a:graphicFrameLocks noGrp="1"/>
          </p:cNvGraphicFramePr>
          <p:nvPr/>
        </p:nvGraphicFramePr>
        <p:xfrm>
          <a:off x="4746171" y="3738485"/>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solidFill>
                            <a:srgbClr val="FF0000"/>
                          </a:solidFill>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endParaRPr lang="en-US" sz="2800" dirty="0">
                        <a:solidFill>
                          <a:srgbClr val="FF0000"/>
                        </a:solidFill>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7" name="Table 6">
            <a:extLst>
              <a:ext uri="{FF2B5EF4-FFF2-40B4-BE49-F238E27FC236}">
                <a16:creationId xmlns:a16="http://schemas.microsoft.com/office/drawing/2014/main" id="{1D24EED9-2F2E-B542-A225-9CC0CD9D22ED}"/>
              </a:ext>
            </a:extLst>
          </p:cNvPr>
          <p:cNvGraphicFramePr>
            <a:graphicFrameLocks noGrp="1"/>
          </p:cNvGraphicFramePr>
          <p:nvPr/>
        </p:nvGraphicFramePr>
        <p:xfrm>
          <a:off x="6230380" y="3765699"/>
          <a:ext cx="2651760" cy="2743200"/>
        </p:xfrm>
        <a:graphic>
          <a:graphicData uri="http://schemas.openxmlformats.org/drawingml/2006/table">
            <a:tbl>
              <a:tblPr>
                <a:tableStyleId>{2D5ABB26-0587-4C30-8999-92F81FD0307C}</a:tableStyleId>
              </a:tblPr>
              <a:tblGrid>
                <a:gridCol w="2651760">
                  <a:extLst>
                    <a:ext uri="{9D8B030D-6E8A-4147-A177-3AD203B41FA5}">
                      <a16:colId xmlns:a16="http://schemas.microsoft.com/office/drawing/2014/main" val="700288500"/>
                    </a:ext>
                  </a:extLst>
                </a:gridCol>
              </a:tblGrid>
              <a:tr h="685800">
                <a:tc>
                  <a:txBody>
                    <a:bodyPr/>
                    <a:lstStyle/>
                    <a:p>
                      <a:pPr algn="ctr"/>
                      <a:r>
                        <a:rPr lang="en-US" sz="2800" dirty="0">
                          <a:solidFill>
                            <a:srgbClr val="FF0000"/>
                          </a:solidFill>
                          <a:latin typeface="Consolas" panose="020B0609020204030204" pitchFamily="49" charset="0"/>
                          <a:cs typeface="Consolas" panose="020B0609020204030204" pitchFamily="49" charset="0"/>
                        </a:rPr>
                        <a:t>0b0000 0100</a:t>
                      </a: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ctr"/>
                      <a:endParaRPr lang="en-US" sz="2800" dirty="0">
                        <a:solidFill>
                          <a:srgbClr val="FF0000"/>
                        </a:solidFill>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ctr"/>
                      <a:endParaRPr lang="en-US" sz="2800" dirty="0">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ctr"/>
                      <a:endParaRPr lang="en-US" sz="2800" dirty="0">
                        <a:latin typeface="Consolas" panose="020B0609020204030204" pitchFamily="49" charset="0"/>
                        <a:cs typeface="Consolas" panose="020B0609020204030204" pitchFamily="49"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13" name="Table 12">
            <a:extLst>
              <a:ext uri="{FF2B5EF4-FFF2-40B4-BE49-F238E27FC236}">
                <a16:creationId xmlns:a16="http://schemas.microsoft.com/office/drawing/2014/main" id="{55CC7DF6-B47F-7840-8ADC-90899FDFF1B6}"/>
              </a:ext>
            </a:extLst>
          </p:cNvPr>
          <p:cNvGraphicFramePr>
            <a:graphicFrameLocks noGrp="1"/>
          </p:cNvGraphicFramePr>
          <p:nvPr/>
        </p:nvGraphicFramePr>
        <p:xfrm>
          <a:off x="730916" y="3752092"/>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solidFill>
                            <a:srgbClr val="FF0000"/>
                          </a:solidFill>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endParaRPr lang="en-US" sz="2800" dirty="0">
                        <a:solidFill>
                          <a:srgbClr val="FF0000"/>
                        </a:solidFill>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sp>
        <p:nvSpPr>
          <p:cNvPr id="10" name="Rectangle 9">
            <a:extLst>
              <a:ext uri="{FF2B5EF4-FFF2-40B4-BE49-F238E27FC236}">
                <a16:creationId xmlns:a16="http://schemas.microsoft.com/office/drawing/2014/main" id="{F9FB35EF-73D7-0D47-B5E9-94129274C764}"/>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
        <p:nvSpPr>
          <p:cNvPr id="9" name="TextBox 8">
            <a:extLst>
              <a:ext uri="{FF2B5EF4-FFF2-40B4-BE49-F238E27FC236}">
                <a16:creationId xmlns:a16="http://schemas.microsoft.com/office/drawing/2014/main" id="{71DD9629-38FC-1E4B-A1EE-13BCDE6B9D07}"/>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1358603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Fill in the below table:</a:t>
            </a:r>
          </a:p>
        </p:txBody>
      </p:sp>
      <p:graphicFrame>
        <p:nvGraphicFramePr>
          <p:cNvPr id="5" name="Table 5">
            <a:extLst>
              <a:ext uri="{FF2B5EF4-FFF2-40B4-BE49-F238E27FC236}">
                <a16:creationId xmlns:a16="http://schemas.microsoft.com/office/drawing/2014/main" id="{66A4E230-003F-0141-837B-A53C8197911D}"/>
              </a:ext>
            </a:extLst>
          </p:cNvPr>
          <p:cNvGraphicFramePr>
            <a:graphicFrameLocks noGrp="1"/>
          </p:cNvGraphicFramePr>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graphicFrame>
        <p:nvGraphicFramePr>
          <p:cNvPr id="6" name="Table 5">
            <a:extLst>
              <a:ext uri="{FF2B5EF4-FFF2-40B4-BE49-F238E27FC236}">
                <a16:creationId xmlns:a16="http://schemas.microsoft.com/office/drawing/2014/main" id="{E4CAEFD9-A637-234D-B0E1-AD5C6EA77B23}"/>
              </a:ext>
            </a:extLst>
          </p:cNvPr>
          <p:cNvGraphicFramePr>
            <a:graphicFrameLocks noGrp="1"/>
          </p:cNvGraphicFramePr>
          <p:nvPr/>
        </p:nvGraphicFramePr>
        <p:xfrm>
          <a:off x="4746171" y="3738485"/>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r>
                        <a:rPr lang="en-US" sz="2800" dirty="0">
                          <a:latin typeface="Consolas" panose="020B0609020204030204" pitchFamily="49" charset="0"/>
                          <a:cs typeface="Consolas" panose="020B0609020204030204" pitchFamily="49" charset="0"/>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r>
                        <a:rPr lang="en-US" sz="2800" dirty="0">
                          <a:latin typeface="Consolas" panose="020B0609020204030204" pitchFamily="49" charset="0"/>
                          <a:cs typeface="Consolas" panose="020B0609020204030204" pitchFamily="49" charset="0"/>
                        </a:rPr>
                        <a:t>-36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r>
                        <a:rPr lang="en-US" sz="2800" dirty="0">
                          <a:latin typeface="Consolas" panose="020B0609020204030204" pitchFamily="49" charset="0"/>
                          <a:cs typeface="Consolas" panose="020B0609020204030204" pitchFamily="49" charset="0"/>
                        </a:rPr>
                        <a:t>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7" name="Table 6">
            <a:extLst>
              <a:ext uri="{FF2B5EF4-FFF2-40B4-BE49-F238E27FC236}">
                <a16:creationId xmlns:a16="http://schemas.microsoft.com/office/drawing/2014/main" id="{1D24EED9-2F2E-B542-A225-9CC0CD9D22ED}"/>
              </a:ext>
            </a:extLst>
          </p:cNvPr>
          <p:cNvGraphicFramePr>
            <a:graphicFrameLocks noGrp="1"/>
          </p:cNvGraphicFramePr>
          <p:nvPr/>
        </p:nvGraphicFramePr>
        <p:xfrm>
          <a:off x="6230380" y="3765699"/>
          <a:ext cx="2651760" cy="2743200"/>
        </p:xfrm>
        <a:graphic>
          <a:graphicData uri="http://schemas.openxmlformats.org/drawingml/2006/table">
            <a:tbl>
              <a:tblPr>
                <a:tableStyleId>{2D5ABB26-0587-4C30-8999-92F81FD0307C}</a:tableStyleId>
              </a:tblPr>
              <a:tblGrid>
                <a:gridCol w="2651760">
                  <a:extLst>
                    <a:ext uri="{9D8B030D-6E8A-4147-A177-3AD203B41FA5}">
                      <a16:colId xmlns:a16="http://schemas.microsoft.com/office/drawing/2014/main" val="700288500"/>
                    </a:ext>
                  </a:extLst>
                </a:gridCol>
              </a:tblGrid>
              <a:tr h="685800">
                <a:tc>
                  <a:txBody>
                    <a:bodyPr/>
                    <a:lstStyle/>
                    <a:p>
                      <a:pPr algn="ctr"/>
                      <a:r>
                        <a:rPr lang="en-US" sz="2800" dirty="0">
                          <a:latin typeface="Consolas" panose="020B0609020204030204" pitchFamily="49" charset="0"/>
                          <a:cs typeface="Consolas" panose="020B0609020204030204" pitchFamily="49" charset="0"/>
                        </a:rPr>
                        <a:t>0b0000 0100</a:t>
                      </a: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ctr"/>
                      <a:r>
                        <a:rPr lang="en-US" sz="2800" dirty="0">
                          <a:latin typeface="Consolas" panose="020B0609020204030204" pitchFamily="49" charset="0"/>
                          <a:cs typeface="Consolas" panose="020B0609020204030204" pitchFamily="49" charset="0"/>
                        </a:rPr>
                        <a:t>0b1110 1000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ctr"/>
                      <a:r>
                        <a:rPr lang="en-US" sz="2800" dirty="0">
                          <a:latin typeface="Consolas" panose="020B0609020204030204" pitchFamily="49" charset="0"/>
                          <a:cs typeface="Consolas" panose="020B0609020204030204" pitchFamily="49" charset="0"/>
                        </a:rPr>
                        <a:t>0b1101 1100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ctr"/>
                      <a:r>
                        <a:rPr lang="en-US" sz="2800" dirty="0">
                          <a:latin typeface="Consolas" panose="020B0609020204030204" pitchFamily="49" charset="0"/>
                          <a:cs typeface="Consolas" panose="020B0609020204030204" pitchFamily="49" charset="0"/>
                        </a:rPr>
                        <a:t>0b0010 0001</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13" name="Table 12">
            <a:extLst>
              <a:ext uri="{FF2B5EF4-FFF2-40B4-BE49-F238E27FC236}">
                <a16:creationId xmlns:a16="http://schemas.microsoft.com/office/drawing/2014/main" id="{55CC7DF6-B47F-7840-8ADC-90899FDFF1B6}"/>
              </a:ext>
            </a:extLst>
          </p:cNvPr>
          <p:cNvGraphicFramePr>
            <a:graphicFrameLocks noGrp="1"/>
          </p:cNvGraphicFramePr>
          <p:nvPr/>
        </p:nvGraphicFramePr>
        <p:xfrm>
          <a:off x="730916" y="3752092"/>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r>
                        <a:rPr lang="en-US" sz="2800" dirty="0">
                          <a:latin typeface="Consolas" panose="020B0609020204030204" pitchFamily="49" charset="0"/>
                          <a:cs typeface="Consolas" panose="020B0609020204030204" pitchFamily="49" charset="0"/>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r>
                        <a:rPr lang="en-US" sz="2800" dirty="0">
                          <a:latin typeface="Consolas" panose="020B0609020204030204" pitchFamily="49" charset="0"/>
                          <a:cs typeface="Consolas" panose="020B0609020204030204" pitchFamily="49" charset="0"/>
                        </a:rPr>
                        <a:t>36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r>
                        <a:rPr lang="en-US" sz="2800" dirty="0">
                          <a:latin typeface="Consolas" panose="020B0609020204030204" pitchFamily="49" charset="0"/>
                          <a:cs typeface="Consolas" panose="020B0609020204030204" pitchFamily="49" charset="0"/>
                        </a:rPr>
                        <a:t>-33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sp>
        <p:nvSpPr>
          <p:cNvPr id="10" name="Rectangle 9">
            <a:extLst>
              <a:ext uri="{FF2B5EF4-FFF2-40B4-BE49-F238E27FC236}">
                <a16:creationId xmlns:a16="http://schemas.microsoft.com/office/drawing/2014/main" id="{F9FB35EF-73D7-0D47-B5E9-94129274C764}"/>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Tree>
    <p:extLst>
      <p:ext uri="{BB962C8B-B14F-4D97-AF65-F5344CB8AC3E}">
        <p14:creationId xmlns:p14="http://schemas.microsoft.com/office/powerpoint/2010/main" val="16545218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Underspecified question</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399"/>
            <a:ext cx="6451576" cy="1925445"/>
          </a:xfrm>
        </p:spPr>
        <p:txBody>
          <a:bodyPr/>
          <a:lstStyle/>
          <a:p>
            <a:pPr marL="0" indent="0">
              <a:buNone/>
            </a:pPr>
            <a:r>
              <a:rPr lang="en-US" dirty="0"/>
              <a:t>What is the following base-2 number in base-10?</a:t>
            </a:r>
          </a:p>
          <a:p>
            <a:endParaRPr lang="en-US" dirty="0"/>
          </a:p>
          <a:p>
            <a:endParaRPr lang="en-US" dirty="0"/>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A5BCA6AD-8F43-A945-AFF4-CDC3A11F77BB}"/>
              </a:ext>
            </a:extLst>
          </p:cNvPr>
          <p:cNvSpPr txBox="1"/>
          <p:nvPr/>
        </p:nvSpPr>
        <p:spPr>
          <a:xfrm>
            <a:off x="1777416" y="2207770"/>
            <a:ext cx="2489784" cy="840230"/>
          </a:xfrm>
          <a:prstGeom prst="rect">
            <a:avLst/>
          </a:prstGeom>
          <a:noFill/>
        </p:spPr>
        <p:txBody>
          <a:bodyPr wrap="none" rtlCol="0">
            <a:spAutoFit/>
          </a:bodyPr>
          <a:lstStyle/>
          <a:p>
            <a:pPr marL="15875" algn="l" fontAlgn="auto">
              <a:lnSpc>
                <a:spcPct val="90000"/>
              </a:lnSpc>
              <a:spcBef>
                <a:spcPts val="500"/>
              </a:spcBef>
              <a:spcAft>
                <a:spcPts val="0"/>
              </a:spcAft>
            </a:pPr>
            <a:r>
              <a:rPr lang="en-US" sz="5400" dirty="0">
                <a:solidFill>
                  <a:prstClr val="black"/>
                </a:solidFill>
                <a:latin typeface="Consolas" panose="020B0609020204030204" pitchFamily="49" charset="0"/>
                <a:cs typeface="Consolas" panose="020B0609020204030204" pitchFamily="49" charset="0"/>
              </a:rPr>
              <a:t>0b1101</a:t>
            </a:r>
          </a:p>
        </p:txBody>
      </p:sp>
      <p:sp>
        <p:nvSpPr>
          <p:cNvPr id="50" name="TextBox 49">
            <a:extLst>
              <a:ext uri="{FF2B5EF4-FFF2-40B4-BE49-F238E27FC236}">
                <a16:creationId xmlns:a16="http://schemas.microsoft.com/office/drawing/2014/main" id="{FD100D34-7769-AE47-8DEB-D03A1C422258}"/>
              </a:ext>
            </a:extLst>
          </p:cNvPr>
          <p:cNvSpPr txBox="1"/>
          <p:nvPr/>
        </p:nvSpPr>
        <p:spPr>
          <a:xfrm>
            <a:off x="11152945" y="60108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8883130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Underspecified question</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399"/>
            <a:ext cx="6451576" cy="1925445"/>
          </a:xfrm>
        </p:spPr>
        <p:txBody>
          <a:bodyPr/>
          <a:lstStyle/>
          <a:p>
            <a:pPr marL="0" indent="0">
              <a:buNone/>
            </a:pPr>
            <a:r>
              <a:rPr lang="en-US" dirty="0"/>
              <a:t>What is the following base-2 number in base-10?</a:t>
            </a:r>
          </a:p>
          <a:p>
            <a:endParaRPr lang="en-US" dirty="0"/>
          </a:p>
          <a:p>
            <a:endParaRPr lang="en-US" dirty="0"/>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A5BCA6AD-8F43-A945-AFF4-CDC3A11F77BB}"/>
              </a:ext>
            </a:extLst>
          </p:cNvPr>
          <p:cNvSpPr txBox="1"/>
          <p:nvPr/>
        </p:nvSpPr>
        <p:spPr>
          <a:xfrm>
            <a:off x="1777416" y="2207770"/>
            <a:ext cx="2489784" cy="840230"/>
          </a:xfrm>
          <a:prstGeom prst="rect">
            <a:avLst/>
          </a:prstGeom>
          <a:noFill/>
        </p:spPr>
        <p:txBody>
          <a:bodyPr wrap="none" rtlCol="0">
            <a:spAutoFit/>
          </a:bodyPr>
          <a:lstStyle/>
          <a:p>
            <a:pPr marL="15875" algn="l" fontAlgn="auto">
              <a:lnSpc>
                <a:spcPct val="90000"/>
              </a:lnSpc>
              <a:spcBef>
                <a:spcPts val="500"/>
              </a:spcBef>
              <a:spcAft>
                <a:spcPts val="0"/>
              </a:spcAft>
            </a:pPr>
            <a:r>
              <a:rPr lang="en-US" sz="5400" dirty="0">
                <a:solidFill>
                  <a:prstClr val="black"/>
                </a:solidFill>
                <a:latin typeface="Consolas" panose="020B0609020204030204" pitchFamily="49" charset="0"/>
                <a:cs typeface="Consolas" panose="020B0609020204030204" pitchFamily="49" charset="0"/>
              </a:rPr>
              <a:t>0b1101</a:t>
            </a:r>
          </a:p>
        </p:txBody>
      </p:sp>
      <p:sp>
        <p:nvSpPr>
          <p:cNvPr id="51" name="Rectangle 50">
            <a:extLst>
              <a:ext uri="{FF2B5EF4-FFF2-40B4-BE49-F238E27FC236}">
                <a16:creationId xmlns:a16="http://schemas.microsoft.com/office/drawing/2014/main" id="{80C78CB3-5AC6-8A4B-9B7F-6B9E652DA0AB}"/>
              </a:ext>
            </a:extLst>
          </p:cNvPr>
          <p:cNvSpPr/>
          <p:nvPr/>
        </p:nvSpPr>
        <p:spPr>
          <a:xfrm>
            <a:off x="257506" y="5183093"/>
            <a:ext cx="5966989" cy="1294549"/>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You need to know the type to determine the number! (Note by default, numeric constants in C are </a:t>
            </a:r>
            <a:r>
              <a:rPr lang="en-US" sz="2400" dirty="0">
                <a:solidFill>
                  <a:schemeClr val="tx1"/>
                </a:solidFill>
                <a:latin typeface="Consolas" panose="020B0609020204030204" pitchFamily="49" charset="0"/>
                <a:cs typeface="Consolas" panose="020B0609020204030204" pitchFamily="49" charset="0"/>
              </a:rPr>
              <a:t>signed </a:t>
            </a:r>
            <a:r>
              <a:rPr lang="en-US" sz="2400" dirty="0" err="1">
                <a:solidFill>
                  <a:schemeClr val="tx1"/>
                </a:solidFill>
                <a:latin typeface="Consolas" panose="020B0609020204030204" pitchFamily="49" charset="0"/>
                <a:cs typeface="Consolas" panose="020B0609020204030204" pitchFamily="49" charset="0"/>
              </a:rPr>
              <a:t>int</a:t>
            </a:r>
            <a:r>
              <a:rPr lang="en-US" sz="2400" dirty="0" err="1">
                <a:solidFill>
                  <a:schemeClr val="tx1"/>
                </a:solidFill>
              </a:rPr>
              <a:t>s</a:t>
            </a:r>
            <a:r>
              <a:rPr lang="en-US" sz="2400" dirty="0">
                <a:solidFill>
                  <a:schemeClr val="tx1"/>
                </a:solidFill>
              </a:rPr>
              <a:t>)</a:t>
            </a:r>
            <a:endParaRPr lang="en-US" sz="2400" b="1" dirty="0">
              <a:solidFill>
                <a:schemeClr val="tx1"/>
              </a:solidFill>
            </a:endParaRPr>
          </a:p>
        </p:txBody>
      </p:sp>
      <p:sp>
        <p:nvSpPr>
          <p:cNvPr id="52" name="TextBox 51">
            <a:extLst>
              <a:ext uri="{FF2B5EF4-FFF2-40B4-BE49-F238E27FC236}">
                <a16:creationId xmlns:a16="http://schemas.microsoft.com/office/drawing/2014/main" id="{4CF04903-935D-C447-9E10-66672256CDE7}"/>
              </a:ext>
            </a:extLst>
          </p:cNvPr>
          <p:cNvSpPr txBox="1"/>
          <p:nvPr/>
        </p:nvSpPr>
        <p:spPr>
          <a:xfrm>
            <a:off x="913957" y="3429000"/>
            <a:ext cx="4188967" cy="1217769"/>
          </a:xfrm>
          <a:prstGeom prst="rect">
            <a:avLst/>
          </a:prstGeom>
          <a:noFill/>
        </p:spPr>
        <p:txBody>
          <a:bodyPr wrap="none" rtlCol="0">
            <a:spAutoFit/>
          </a:bodyPr>
          <a:lstStyle/>
          <a:p>
            <a:pPr marL="15875" algn="l" fontAlgn="auto">
              <a:lnSpc>
                <a:spcPct val="90000"/>
              </a:lnSpc>
              <a:spcBef>
                <a:spcPts val="500"/>
              </a:spcBef>
              <a:spcAft>
                <a:spcPts val="0"/>
              </a:spcAft>
            </a:pPr>
            <a:r>
              <a:rPr lang="en-US" sz="2400" dirty="0">
                <a:solidFill>
                  <a:srgbClr val="0432FF"/>
                </a:solidFill>
                <a:latin typeface="Calibri" panose="020F0502020204030204"/>
              </a:rPr>
              <a:t>If 4-bit signed:			</a:t>
            </a:r>
            <a:r>
              <a:rPr lang="en-US" sz="2400" dirty="0">
                <a:solidFill>
                  <a:srgbClr val="0432FF"/>
                </a:solidFill>
                <a:latin typeface="Consolas" panose="020B0609020204030204" pitchFamily="49" charset="0"/>
                <a:cs typeface="Consolas" panose="020B0609020204030204" pitchFamily="49" charset="0"/>
              </a:rPr>
              <a:t>-3</a:t>
            </a:r>
          </a:p>
          <a:p>
            <a:pPr marL="15875" algn="l" fontAlgn="auto">
              <a:lnSpc>
                <a:spcPct val="90000"/>
              </a:lnSpc>
              <a:spcBef>
                <a:spcPts val="500"/>
              </a:spcBef>
              <a:spcAft>
                <a:spcPts val="0"/>
              </a:spcAft>
            </a:pPr>
            <a:r>
              <a:rPr lang="en-US" sz="2400" dirty="0">
                <a:solidFill>
                  <a:srgbClr val="0432FF"/>
                </a:solidFill>
                <a:latin typeface="Calibri" panose="020F0502020204030204"/>
              </a:rPr>
              <a:t>If 4-bit unsigned:		</a:t>
            </a:r>
            <a:r>
              <a:rPr lang="en-US" sz="2400" dirty="0">
                <a:solidFill>
                  <a:srgbClr val="0432FF"/>
                </a:solidFill>
                <a:latin typeface="Consolas" panose="020B0609020204030204" pitchFamily="49" charset="0"/>
                <a:cs typeface="Consolas" panose="020B0609020204030204" pitchFamily="49" charset="0"/>
              </a:rPr>
              <a:t>13</a:t>
            </a:r>
          </a:p>
          <a:p>
            <a:pPr marL="15875" algn="l" fontAlgn="auto">
              <a:lnSpc>
                <a:spcPct val="90000"/>
              </a:lnSpc>
              <a:spcBef>
                <a:spcPts val="500"/>
              </a:spcBef>
              <a:spcAft>
                <a:spcPts val="0"/>
              </a:spcAft>
            </a:pPr>
            <a:r>
              <a:rPr lang="en-US" sz="2400" dirty="0">
                <a:solidFill>
                  <a:srgbClr val="0432FF"/>
                </a:solidFill>
                <a:latin typeface="Calibri" panose="020F0502020204030204"/>
              </a:rPr>
              <a:t>If &gt;4-bit signed or unsigned: 	</a:t>
            </a:r>
            <a:r>
              <a:rPr lang="en-US" sz="2400" dirty="0">
                <a:solidFill>
                  <a:srgbClr val="0432FF"/>
                </a:solidFill>
                <a:latin typeface="Consolas" panose="020B0609020204030204" pitchFamily="49" charset="0"/>
                <a:cs typeface="Consolas" panose="020B0609020204030204" pitchFamily="49" charset="0"/>
              </a:rPr>
              <a:t>13</a:t>
            </a:r>
          </a:p>
        </p:txBody>
      </p:sp>
    </p:spTree>
    <p:extLst>
      <p:ext uri="{BB962C8B-B14F-4D97-AF65-F5344CB8AC3E}">
        <p14:creationId xmlns:p14="http://schemas.microsoft.com/office/powerpoint/2010/main" val="165577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400"/>
            <a:ext cx="11811000" cy="685800"/>
          </a:xfrm>
        </p:spPr>
        <p:txBody>
          <a:bodyPr/>
          <a:lstStyle/>
          <a:p>
            <a:r>
              <a:rPr lang="en-US" dirty="0"/>
              <a:t>What is happening here? Assume 4-bit numbers.</a:t>
            </a:r>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5CC842F5-C2D9-B546-8742-49EF60CA55D7}"/>
              </a:ext>
            </a:extLst>
          </p:cNvPr>
          <p:cNvSpPr txBox="1"/>
          <p:nvPr/>
        </p:nvSpPr>
        <p:spPr>
          <a:xfrm>
            <a:off x="11152945" y="60108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0" name="TextBox 49">
            <a:extLst>
              <a:ext uri="{FF2B5EF4-FFF2-40B4-BE49-F238E27FC236}">
                <a16:creationId xmlns:a16="http://schemas.microsoft.com/office/drawing/2014/main" id="{7233625E-2BBA-5744-8445-E8996C786805}"/>
              </a:ext>
            </a:extLst>
          </p:cNvPr>
          <p:cNvSpPr txBox="1"/>
          <p:nvPr/>
        </p:nvSpPr>
        <p:spPr>
          <a:xfrm>
            <a:off x="2718781" y="1862312"/>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0b1101</a:t>
            </a:r>
          </a:p>
        </p:txBody>
      </p:sp>
      <p:sp>
        <p:nvSpPr>
          <p:cNvPr id="51" name="TextBox 50">
            <a:extLst>
              <a:ext uri="{FF2B5EF4-FFF2-40B4-BE49-F238E27FC236}">
                <a16:creationId xmlns:a16="http://schemas.microsoft.com/office/drawing/2014/main" id="{C2A63E75-0733-454E-8B1B-C2331B5A47A9}"/>
              </a:ext>
            </a:extLst>
          </p:cNvPr>
          <p:cNvSpPr txBox="1"/>
          <p:nvPr/>
        </p:nvSpPr>
        <p:spPr>
          <a:xfrm>
            <a:off x="2718781" y="2401669"/>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0b0100</a:t>
            </a:r>
          </a:p>
        </p:txBody>
      </p:sp>
      <p:sp>
        <p:nvSpPr>
          <p:cNvPr id="52" name="TextBox 51">
            <a:extLst>
              <a:ext uri="{FF2B5EF4-FFF2-40B4-BE49-F238E27FC236}">
                <a16:creationId xmlns:a16="http://schemas.microsoft.com/office/drawing/2014/main" id="{F94F60C9-A585-D145-BF0D-E63893DBF176}"/>
              </a:ext>
            </a:extLst>
          </p:cNvPr>
          <p:cNvSpPr txBox="1"/>
          <p:nvPr/>
        </p:nvSpPr>
        <p:spPr>
          <a:xfrm>
            <a:off x="2317109" y="2408954"/>
            <a:ext cx="482824"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a:t>
            </a:r>
            <a:endParaRPr lang="en-US" sz="4000" dirty="0">
              <a:solidFill>
                <a:prstClr val="black"/>
              </a:solidFill>
              <a:latin typeface="Calibri" panose="020F0502020204030204"/>
            </a:endParaRPr>
          </a:p>
        </p:txBody>
      </p:sp>
      <p:cxnSp>
        <p:nvCxnSpPr>
          <p:cNvPr id="53" name="Straight Connector 52">
            <a:extLst>
              <a:ext uri="{FF2B5EF4-FFF2-40B4-BE49-F238E27FC236}">
                <a16:creationId xmlns:a16="http://schemas.microsoft.com/office/drawing/2014/main" id="{3B22EC72-91FA-0A44-86A9-F8C4B3ED0229}"/>
              </a:ext>
            </a:extLst>
          </p:cNvPr>
          <p:cNvCxnSpPr/>
          <p:nvPr/>
        </p:nvCxnSpPr>
        <p:spPr>
          <a:xfrm>
            <a:off x="2334756" y="3087469"/>
            <a:ext cx="246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0903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400"/>
            <a:ext cx="11811000" cy="685800"/>
          </a:xfrm>
        </p:spPr>
        <p:txBody>
          <a:bodyPr/>
          <a:lstStyle/>
          <a:p>
            <a:r>
              <a:rPr lang="en-US" dirty="0"/>
              <a:t>What is happening here? Assume 4-bit numbers.</a:t>
            </a:r>
          </a:p>
        </p:txBody>
      </p:sp>
      <p:sp>
        <p:nvSpPr>
          <p:cNvPr id="4" name="TextBox 3">
            <a:extLst>
              <a:ext uri="{FF2B5EF4-FFF2-40B4-BE49-F238E27FC236}">
                <a16:creationId xmlns:a16="http://schemas.microsoft.com/office/drawing/2014/main" id="{C7BEBEAA-89C6-4849-A974-E5BDF7691CCC}"/>
              </a:ext>
            </a:extLst>
          </p:cNvPr>
          <p:cNvSpPr txBox="1"/>
          <p:nvPr/>
        </p:nvSpPr>
        <p:spPr>
          <a:xfrm>
            <a:off x="2718781" y="1862312"/>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0b1101</a:t>
            </a:r>
          </a:p>
        </p:txBody>
      </p:sp>
      <p:sp>
        <p:nvSpPr>
          <p:cNvPr id="5" name="TextBox 4">
            <a:extLst>
              <a:ext uri="{FF2B5EF4-FFF2-40B4-BE49-F238E27FC236}">
                <a16:creationId xmlns:a16="http://schemas.microsoft.com/office/drawing/2014/main" id="{1F1786B9-3804-3847-9A8A-68C4720F2CAD}"/>
              </a:ext>
            </a:extLst>
          </p:cNvPr>
          <p:cNvSpPr txBox="1"/>
          <p:nvPr/>
        </p:nvSpPr>
        <p:spPr>
          <a:xfrm>
            <a:off x="2718781" y="2401669"/>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0b0100</a:t>
            </a:r>
          </a:p>
        </p:txBody>
      </p:sp>
      <p:sp>
        <p:nvSpPr>
          <p:cNvPr id="7" name="TextBox 6">
            <a:extLst>
              <a:ext uri="{FF2B5EF4-FFF2-40B4-BE49-F238E27FC236}">
                <a16:creationId xmlns:a16="http://schemas.microsoft.com/office/drawing/2014/main" id="{CC122525-965A-D243-9ACE-E1E20E8D32BD}"/>
              </a:ext>
            </a:extLst>
          </p:cNvPr>
          <p:cNvSpPr txBox="1"/>
          <p:nvPr/>
        </p:nvSpPr>
        <p:spPr>
          <a:xfrm>
            <a:off x="2317109" y="2408954"/>
            <a:ext cx="482824"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a:t>
            </a:r>
            <a:endParaRPr lang="en-US" sz="4000" dirty="0">
              <a:solidFill>
                <a:prstClr val="black"/>
              </a:solidFill>
              <a:latin typeface="Calibri" panose="020F0502020204030204"/>
            </a:endParaRPr>
          </a:p>
        </p:txBody>
      </p:sp>
      <p:cxnSp>
        <p:nvCxnSpPr>
          <p:cNvPr id="9" name="Straight Connector 8">
            <a:extLst>
              <a:ext uri="{FF2B5EF4-FFF2-40B4-BE49-F238E27FC236}">
                <a16:creationId xmlns:a16="http://schemas.microsoft.com/office/drawing/2014/main" id="{E9C0E03F-742F-4E43-A20C-726402B354A4}"/>
              </a:ext>
            </a:extLst>
          </p:cNvPr>
          <p:cNvCxnSpPr/>
          <p:nvPr/>
        </p:nvCxnSpPr>
        <p:spPr>
          <a:xfrm>
            <a:off x="2334756" y="3087469"/>
            <a:ext cx="246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8" name="TextBox 7">
            <a:extLst>
              <a:ext uri="{FF2B5EF4-FFF2-40B4-BE49-F238E27FC236}">
                <a16:creationId xmlns:a16="http://schemas.microsoft.com/office/drawing/2014/main" id="{E42E146B-2D27-5E4F-A8BE-FF34EAF16A7F}"/>
              </a:ext>
            </a:extLst>
          </p:cNvPr>
          <p:cNvSpPr txBox="1"/>
          <p:nvPr/>
        </p:nvSpPr>
        <p:spPr>
          <a:xfrm>
            <a:off x="457200" y="4359437"/>
            <a:ext cx="2172390" cy="1691745"/>
          </a:xfrm>
          <a:prstGeom prst="rect">
            <a:avLst/>
          </a:prstGeom>
          <a:noFill/>
        </p:spPr>
        <p:txBody>
          <a:bodyPr wrap="none" rtlCol="0">
            <a:spAutoFit/>
          </a:bodyPr>
          <a:lstStyle/>
          <a:p>
            <a:pPr marL="15875" algn="ctr" fontAlgn="auto">
              <a:lnSpc>
                <a:spcPct val="90000"/>
              </a:lnSpc>
              <a:spcBef>
                <a:spcPts val="1700"/>
              </a:spcBef>
              <a:spcAft>
                <a:spcPts val="0"/>
              </a:spcAft>
            </a:pPr>
            <a:r>
              <a:rPr lang="en-US" sz="2800" u="sng" dirty="0">
                <a:solidFill>
                  <a:prstClr val="black"/>
                </a:solidFill>
                <a:latin typeface="Calibri" panose="020F0502020204030204"/>
              </a:rPr>
              <a:t>Signed</a:t>
            </a:r>
          </a:p>
          <a:p>
            <a:pPr marL="15875" algn="ctr" fontAlgn="auto">
              <a:lnSpc>
                <a:spcPct val="90000"/>
              </a:lnSpc>
              <a:spcBef>
                <a:spcPts val="1700"/>
              </a:spcBef>
              <a:spcAft>
                <a:spcPts val="0"/>
              </a:spcAft>
            </a:pPr>
            <a:r>
              <a:rPr lang="en-US" sz="2800" dirty="0">
                <a:solidFill>
                  <a:prstClr val="black"/>
                </a:solidFill>
                <a:latin typeface="Consolas" panose="020B0609020204030204" pitchFamily="49" charset="0"/>
                <a:cs typeface="Consolas" panose="020B0609020204030204" pitchFamily="49" charset="0"/>
              </a:rPr>
              <a:t>-3 + 4 = 1</a:t>
            </a:r>
          </a:p>
          <a:p>
            <a:pPr marL="15875" algn="ctr" fontAlgn="auto">
              <a:lnSpc>
                <a:spcPct val="90000"/>
              </a:lnSpc>
              <a:spcBef>
                <a:spcPts val="1700"/>
              </a:spcBef>
              <a:spcAft>
                <a:spcPts val="0"/>
              </a:spcAft>
            </a:pPr>
            <a:r>
              <a:rPr lang="en-US" sz="2800" dirty="0">
                <a:solidFill>
                  <a:prstClr val="black"/>
                </a:solidFill>
                <a:latin typeface="Calibri" panose="020F0502020204030204"/>
              </a:rPr>
              <a:t>No overflow</a:t>
            </a:r>
          </a:p>
        </p:txBody>
      </p:sp>
      <p:sp>
        <p:nvSpPr>
          <p:cNvPr id="50" name="TextBox 49">
            <a:extLst>
              <a:ext uri="{FF2B5EF4-FFF2-40B4-BE49-F238E27FC236}">
                <a16:creationId xmlns:a16="http://schemas.microsoft.com/office/drawing/2014/main" id="{7A9B9632-4016-4244-AEE2-178E24C782E9}"/>
              </a:ext>
            </a:extLst>
          </p:cNvPr>
          <p:cNvSpPr txBox="1"/>
          <p:nvPr/>
        </p:nvSpPr>
        <p:spPr>
          <a:xfrm>
            <a:off x="3846249" y="4343400"/>
            <a:ext cx="2172390" cy="1691745"/>
          </a:xfrm>
          <a:prstGeom prst="rect">
            <a:avLst/>
          </a:prstGeom>
          <a:noFill/>
        </p:spPr>
        <p:txBody>
          <a:bodyPr wrap="none" rtlCol="0">
            <a:spAutoFit/>
          </a:bodyPr>
          <a:lstStyle/>
          <a:p>
            <a:pPr marL="15875" algn="ctr" fontAlgn="auto">
              <a:lnSpc>
                <a:spcPct val="90000"/>
              </a:lnSpc>
              <a:spcBef>
                <a:spcPts val="1700"/>
              </a:spcBef>
              <a:spcAft>
                <a:spcPts val="0"/>
              </a:spcAft>
            </a:pPr>
            <a:r>
              <a:rPr lang="en-US" sz="2800" u="sng" dirty="0">
                <a:solidFill>
                  <a:prstClr val="black"/>
                </a:solidFill>
                <a:latin typeface="Calibri" panose="020F0502020204030204"/>
              </a:rPr>
              <a:t>Unsigned</a:t>
            </a:r>
          </a:p>
          <a:p>
            <a:pPr marL="15875" algn="ctr" fontAlgn="auto">
              <a:lnSpc>
                <a:spcPct val="90000"/>
              </a:lnSpc>
              <a:spcBef>
                <a:spcPts val="1700"/>
              </a:spcBef>
              <a:spcAft>
                <a:spcPts val="0"/>
              </a:spcAft>
            </a:pPr>
            <a:r>
              <a:rPr lang="en-US" sz="2800" dirty="0">
                <a:solidFill>
                  <a:prstClr val="black"/>
                </a:solidFill>
                <a:latin typeface="Consolas" panose="020B0609020204030204" pitchFamily="49" charset="0"/>
                <a:cs typeface="Consolas" panose="020B0609020204030204" pitchFamily="49" charset="0"/>
              </a:rPr>
              <a:t>13 + 4 = 1</a:t>
            </a:r>
          </a:p>
          <a:p>
            <a:pPr marL="15875" algn="ctr" fontAlgn="auto">
              <a:lnSpc>
                <a:spcPct val="90000"/>
              </a:lnSpc>
              <a:spcBef>
                <a:spcPts val="1700"/>
              </a:spcBef>
              <a:spcAft>
                <a:spcPts val="0"/>
              </a:spcAft>
            </a:pPr>
            <a:r>
              <a:rPr lang="en-US" sz="2800" dirty="0">
                <a:solidFill>
                  <a:prstClr val="black"/>
                </a:solidFill>
                <a:latin typeface="Calibri" panose="020F0502020204030204"/>
              </a:rPr>
              <a:t>Overflow</a:t>
            </a:r>
          </a:p>
        </p:txBody>
      </p:sp>
    </p:spTree>
    <p:extLst>
      <p:ext uri="{BB962C8B-B14F-4D97-AF65-F5344CB8AC3E}">
        <p14:creationId xmlns:p14="http://schemas.microsoft.com/office/powerpoint/2010/main" val="169144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buClr>
                <a:schemeClr val="accent2"/>
              </a:buClr>
              <a:buFont typeface="+mj-lt"/>
              <a:buAutoNum type="arabicPeriod"/>
            </a:pPr>
            <a:r>
              <a:rPr lang="en-US" dirty="0"/>
              <a:t>What is</a:t>
            </a:r>
            <a:br>
              <a:rPr lang="en-US" dirty="0"/>
            </a:br>
            <a:r>
              <a:rPr lang="en-US" dirty="0"/>
              <a:t>the…</a:t>
            </a:r>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p:txBody>
      </p:sp>
      <p:graphicFrame>
        <p:nvGraphicFramePr>
          <p:cNvPr id="8" name="Table 7">
            <a:extLst>
              <a:ext uri="{FF2B5EF4-FFF2-40B4-BE49-F238E27FC236}">
                <a16:creationId xmlns:a16="http://schemas.microsoft.com/office/drawing/2014/main" id="{5A65F2A8-C37B-5340-B063-C51BB4AFCC9B}"/>
              </a:ext>
            </a:extLst>
          </p:cNvPr>
          <p:cNvGraphicFramePr>
            <a:graphicFrameLocks noGrp="1"/>
          </p:cNvGraphicFramePr>
          <p:nvPr/>
        </p:nvGraphicFramePr>
        <p:xfrm>
          <a:off x="2133601" y="1568704"/>
          <a:ext cx="9601199" cy="2058078"/>
        </p:xfrm>
        <a:graphic>
          <a:graphicData uri="http://schemas.openxmlformats.org/drawingml/2006/table">
            <a:tbl>
              <a:tblPr>
                <a:tableStyleId>{2D5ABB26-0587-4C30-8999-92F81FD0307C}</a:tableStyleId>
              </a:tblPr>
              <a:tblGrid>
                <a:gridCol w="1054245">
                  <a:extLst>
                    <a:ext uri="{9D8B030D-6E8A-4147-A177-3AD203B41FA5}">
                      <a16:colId xmlns:a16="http://schemas.microsoft.com/office/drawing/2014/main" val="3222865686"/>
                    </a:ext>
                  </a:extLst>
                </a:gridCol>
                <a:gridCol w="2683534">
                  <a:extLst>
                    <a:ext uri="{9D8B030D-6E8A-4147-A177-3AD203B41FA5}">
                      <a16:colId xmlns:a16="http://schemas.microsoft.com/office/drawing/2014/main" val="1935169206"/>
                    </a:ext>
                  </a:extLst>
                </a:gridCol>
                <a:gridCol w="496353">
                  <a:extLst>
                    <a:ext uri="{9D8B030D-6E8A-4147-A177-3AD203B41FA5}">
                      <a16:colId xmlns:a16="http://schemas.microsoft.com/office/drawing/2014/main" val="874442996"/>
                    </a:ext>
                  </a:extLst>
                </a:gridCol>
                <a:gridCol w="2683534">
                  <a:extLst>
                    <a:ext uri="{9D8B030D-6E8A-4147-A177-3AD203B41FA5}">
                      <a16:colId xmlns:a16="http://schemas.microsoft.com/office/drawing/2014/main" val="348943263"/>
                    </a:ext>
                  </a:extLst>
                </a:gridCol>
                <a:gridCol w="2683533">
                  <a:extLst>
                    <a:ext uri="{9D8B030D-6E8A-4147-A177-3AD203B41FA5}">
                      <a16:colId xmlns:a16="http://schemas.microsoft.com/office/drawing/2014/main" val="801641873"/>
                    </a:ext>
                  </a:extLst>
                </a:gridCol>
              </a:tblGrid>
              <a:tr h="521208">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unsigned?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Smallest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768435">
                <a:tc>
                  <a:txBody>
                    <a:bodyPr/>
                    <a:lstStyle/>
                    <a:p>
                      <a:pPr algn="r"/>
                      <a:r>
                        <a:rPr lang="en-US" sz="2800" dirty="0">
                          <a:latin typeface="Consolas" panose="020B0609020204030204" pitchFamily="49" charset="0"/>
                          <a:cs typeface="Consolas" panose="020B0609020204030204" pitchFamily="49" charset="0"/>
                        </a:rPr>
                        <a:t>char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768435">
                <a:tc>
                  <a:txBody>
                    <a:bodyPr/>
                    <a:lstStyle/>
                    <a:p>
                      <a:pPr algn="r"/>
                      <a:r>
                        <a:rPr lang="en-US" sz="2800" dirty="0">
                          <a:latin typeface="Consolas" panose="020B0609020204030204" pitchFamily="49" charset="0"/>
                          <a:cs typeface="Consolas" panose="020B0609020204030204" pitchFamily="49" charset="0"/>
                        </a:rPr>
                        <a:t>int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bl>
          </a:graphicData>
        </a:graphic>
      </p:graphicFrame>
      <p:sp>
        <p:nvSpPr>
          <p:cNvPr id="17" name="TextBox 16">
            <a:extLst>
              <a:ext uri="{FF2B5EF4-FFF2-40B4-BE49-F238E27FC236}">
                <a16:creationId xmlns:a16="http://schemas.microsoft.com/office/drawing/2014/main" id="{2CE32192-F794-974A-B29B-134C0F23989C}"/>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4763078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buClr>
                <a:schemeClr val="accent2"/>
              </a:buClr>
              <a:buFont typeface="+mj-lt"/>
              <a:buAutoNum type="arabicPeriod"/>
            </a:pPr>
            <a:r>
              <a:rPr lang="en-US" dirty="0"/>
              <a:t>What is</a:t>
            </a:r>
            <a:br>
              <a:rPr lang="en-US" dirty="0"/>
            </a:br>
            <a:r>
              <a:rPr lang="en-US" dirty="0"/>
              <a:t>the…</a:t>
            </a:r>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p:txBody>
      </p:sp>
      <p:sp>
        <p:nvSpPr>
          <p:cNvPr id="5" name="Rectangle 4">
            <a:extLst>
              <a:ext uri="{FF2B5EF4-FFF2-40B4-BE49-F238E27FC236}">
                <a16:creationId xmlns:a16="http://schemas.microsoft.com/office/drawing/2014/main" id="{3CC271DB-197C-BC4F-A525-C74CDB735852}"/>
              </a:ext>
            </a:extLst>
          </p:cNvPr>
          <p:cNvSpPr/>
          <p:nvPr/>
        </p:nvSpPr>
        <p:spPr>
          <a:xfrm>
            <a:off x="8738509" y="4713166"/>
            <a:ext cx="3255433" cy="1698868"/>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These are available as UCHAR_MAX, INT_MIN, INT_MAX, etc. in the </a:t>
            </a:r>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limits.h</a:t>
            </a:r>
            <a:r>
              <a:rPr lang="en-US" sz="2400" dirty="0">
                <a:solidFill>
                  <a:schemeClr val="tx1"/>
                </a:solidFill>
                <a:latin typeface="Consolas" panose="020B0609020204030204" pitchFamily="49" charset="0"/>
                <a:cs typeface="Consolas" panose="020B0609020204030204" pitchFamily="49" charset="0"/>
              </a:rPr>
              <a:t>&gt;</a:t>
            </a:r>
            <a:r>
              <a:rPr lang="en-US" sz="2400" dirty="0">
                <a:solidFill>
                  <a:schemeClr val="tx1"/>
                </a:solidFill>
              </a:rPr>
              <a:t> header.</a:t>
            </a:r>
          </a:p>
        </p:txBody>
      </p:sp>
      <p:graphicFrame>
        <p:nvGraphicFramePr>
          <p:cNvPr id="8" name="Table 7">
            <a:extLst>
              <a:ext uri="{FF2B5EF4-FFF2-40B4-BE49-F238E27FC236}">
                <a16:creationId xmlns:a16="http://schemas.microsoft.com/office/drawing/2014/main" id="{5A65F2A8-C37B-5340-B063-C51BB4AFCC9B}"/>
              </a:ext>
            </a:extLst>
          </p:cNvPr>
          <p:cNvGraphicFramePr>
            <a:graphicFrameLocks noGrp="1"/>
          </p:cNvGraphicFramePr>
          <p:nvPr/>
        </p:nvGraphicFramePr>
        <p:xfrm>
          <a:off x="2133601" y="1568704"/>
          <a:ext cx="9601199" cy="2058078"/>
        </p:xfrm>
        <a:graphic>
          <a:graphicData uri="http://schemas.openxmlformats.org/drawingml/2006/table">
            <a:tbl>
              <a:tblPr>
                <a:tableStyleId>{2D5ABB26-0587-4C30-8999-92F81FD0307C}</a:tableStyleId>
              </a:tblPr>
              <a:tblGrid>
                <a:gridCol w="1054245">
                  <a:extLst>
                    <a:ext uri="{9D8B030D-6E8A-4147-A177-3AD203B41FA5}">
                      <a16:colId xmlns:a16="http://schemas.microsoft.com/office/drawing/2014/main" val="3222865686"/>
                    </a:ext>
                  </a:extLst>
                </a:gridCol>
                <a:gridCol w="2683534">
                  <a:extLst>
                    <a:ext uri="{9D8B030D-6E8A-4147-A177-3AD203B41FA5}">
                      <a16:colId xmlns:a16="http://schemas.microsoft.com/office/drawing/2014/main" val="1935169206"/>
                    </a:ext>
                  </a:extLst>
                </a:gridCol>
                <a:gridCol w="496353">
                  <a:extLst>
                    <a:ext uri="{9D8B030D-6E8A-4147-A177-3AD203B41FA5}">
                      <a16:colId xmlns:a16="http://schemas.microsoft.com/office/drawing/2014/main" val="874442996"/>
                    </a:ext>
                  </a:extLst>
                </a:gridCol>
                <a:gridCol w="2683534">
                  <a:extLst>
                    <a:ext uri="{9D8B030D-6E8A-4147-A177-3AD203B41FA5}">
                      <a16:colId xmlns:a16="http://schemas.microsoft.com/office/drawing/2014/main" val="348943263"/>
                    </a:ext>
                  </a:extLst>
                </a:gridCol>
                <a:gridCol w="2683533">
                  <a:extLst>
                    <a:ext uri="{9D8B030D-6E8A-4147-A177-3AD203B41FA5}">
                      <a16:colId xmlns:a16="http://schemas.microsoft.com/office/drawing/2014/main" val="801641873"/>
                    </a:ext>
                  </a:extLst>
                </a:gridCol>
              </a:tblGrid>
              <a:tr h="521208">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unsigned?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Smallest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768435">
                <a:tc>
                  <a:txBody>
                    <a:bodyPr/>
                    <a:lstStyle/>
                    <a:p>
                      <a:pPr algn="r"/>
                      <a:r>
                        <a:rPr lang="en-US" sz="2800" dirty="0">
                          <a:latin typeface="Consolas" panose="020B0609020204030204" pitchFamily="49" charset="0"/>
                          <a:cs typeface="Consolas" panose="020B0609020204030204" pitchFamily="49" charset="0"/>
                        </a:rPr>
                        <a:t>char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768435">
                <a:tc>
                  <a:txBody>
                    <a:bodyPr/>
                    <a:lstStyle/>
                    <a:p>
                      <a:pPr algn="r"/>
                      <a:r>
                        <a:rPr lang="en-US" sz="2800" dirty="0">
                          <a:latin typeface="Consolas" panose="020B0609020204030204" pitchFamily="49" charset="0"/>
                          <a:cs typeface="Consolas" panose="020B0609020204030204" pitchFamily="49" charset="0"/>
                        </a:rPr>
                        <a:t>int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bl>
          </a:graphicData>
        </a:graphic>
      </p:graphicFrame>
      <p:sp>
        <p:nvSpPr>
          <p:cNvPr id="6" name="TextBox 5">
            <a:extLst>
              <a:ext uri="{FF2B5EF4-FFF2-40B4-BE49-F238E27FC236}">
                <a16:creationId xmlns:a16="http://schemas.microsoft.com/office/drawing/2014/main" id="{B4C680D4-ACB6-F944-9E59-93FA80AE8FBD}"/>
              </a:ext>
            </a:extLst>
          </p:cNvPr>
          <p:cNvSpPr txBox="1"/>
          <p:nvPr/>
        </p:nvSpPr>
        <p:spPr>
          <a:xfrm>
            <a:off x="3439763" y="2138560"/>
            <a:ext cx="2501006"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8</a:t>
            </a:r>
            <a:r>
              <a:rPr lang="en-US" sz="2800" b="1" dirty="0">
                <a:solidFill>
                  <a:srgbClr val="0432FF"/>
                </a:solidFill>
                <a:latin typeface="Consolas" panose="020B0609020204030204" pitchFamily="49" charset="0"/>
                <a:cs typeface="Consolas" panose="020B0609020204030204" pitchFamily="49" charset="0"/>
              </a:rPr>
              <a:t> - 1 = 255</a:t>
            </a:r>
          </a:p>
        </p:txBody>
      </p:sp>
      <p:sp>
        <p:nvSpPr>
          <p:cNvPr id="12" name="TextBox 11">
            <a:extLst>
              <a:ext uri="{FF2B5EF4-FFF2-40B4-BE49-F238E27FC236}">
                <a16:creationId xmlns:a16="http://schemas.microsoft.com/office/drawing/2014/main" id="{9A643829-2C28-B34B-9D33-5B35E13EC81A}"/>
              </a:ext>
            </a:extLst>
          </p:cNvPr>
          <p:cNvSpPr txBox="1"/>
          <p:nvPr/>
        </p:nvSpPr>
        <p:spPr>
          <a:xfrm>
            <a:off x="6412015" y="2156070"/>
            <a:ext cx="2566728"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7</a:t>
            </a:r>
            <a:r>
              <a:rPr lang="en-US" sz="2800" b="1" dirty="0">
                <a:solidFill>
                  <a:srgbClr val="0432FF"/>
                </a:solidFill>
                <a:latin typeface="Consolas" panose="020B0609020204030204" pitchFamily="49" charset="0"/>
                <a:cs typeface="Consolas" panose="020B0609020204030204" pitchFamily="49" charset="0"/>
              </a:rPr>
              <a:t> – 1 = 127</a:t>
            </a:r>
          </a:p>
        </p:txBody>
      </p:sp>
      <p:sp>
        <p:nvSpPr>
          <p:cNvPr id="13" name="TextBox 12">
            <a:extLst>
              <a:ext uri="{FF2B5EF4-FFF2-40B4-BE49-F238E27FC236}">
                <a16:creationId xmlns:a16="http://schemas.microsoft.com/office/drawing/2014/main" id="{C0688DEA-D6A7-A44F-9661-807C4A54E2C4}"/>
              </a:ext>
            </a:extLst>
          </p:cNvPr>
          <p:cNvSpPr txBox="1"/>
          <p:nvPr/>
        </p:nvSpPr>
        <p:spPr>
          <a:xfrm>
            <a:off x="9418747" y="2161911"/>
            <a:ext cx="2172390"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7</a:t>
            </a:r>
            <a:r>
              <a:rPr lang="en-US" sz="2800" b="1" dirty="0">
                <a:solidFill>
                  <a:srgbClr val="0432FF"/>
                </a:solidFill>
                <a:latin typeface="Consolas" panose="020B0609020204030204" pitchFamily="49" charset="0"/>
                <a:cs typeface="Consolas" panose="020B0609020204030204" pitchFamily="49" charset="0"/>
              </a:rPr>
              <a:t> = -128</a:t>
            </a:r>
          </a:p>
        </p:txBody>
      </p:sp>
      <p:sp>
        <p:nvSpPr>
          <p:cNvPr id="14" name="TextBox 13">
            <a:extLst>
              <a:ext uri="{FF2B5EF4-FFF2-40B4-BE49-F238E27FC236}">
                <a16:creationId xmlns:a16="http://schemas.microsoft.com/office/drawing/2014/main" id="{A278BE0F-392F-8E4A-A749-37845A4EF4F6}"/>
              </a:ext>
            </a:extLst>
          </p:cNvPr>
          <p:cNvSpPr txBox="1"/>
          <p:nvPr/>
        </p:nvSpPr>
        <p:spPr>
          <a:xfrm>
            <a:off x="3367022" y="2889387"/>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32</a:t>
            </a:r>
            <a:r>
              <a:rPr lang="en-US" sz="2800" b="1" dirty="0">
                <a:solidFill>
                  <a:srgbClr val="0432FF"/>
                </a:solidFill>
                <a:latin typeface="Consolas" panose="020B0609020204030204" pitchFamily="49" charset="0"/>
                <a:cs typeface="Consolas" panose="020B0609020204030204" pitchFamily="49" charset="0"/>
              </a:rPr>
              <a:t> - 1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4294967296</a:t>
            </a:r>
          </a:p>
        </p:txBody>
      </p:sp>
      <p:sp>
        <p:nvSpPr>
          <p:cNvPr id="15" name="TextBox 14">
            <a:extLst>
              <a:ext uri="{FF2B5EF4-FFF2-40B4-BE49-F238E27FC236}">
                <a16:creationId xmlns:a16="http://schemas.microsoft.com/office/drawing/2014/main" id="{90481D28-0628-0C4A-8D44-784931C05B06}"/>
              </a:ext>
            </a:extLst>
          </p:cNvPr>
          <p:cNvSpPr txBox="1"/>
          <p:nvPr/>
        </p:nvSpPr>
        <p:spPr>
          <a:xfrm>
            <a:off x="6412015" y="2889387"/>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31</a:t>
            </a:r>
            <a:r>
              <a:rPr lang="en-US" sz="2800" b="1" dirty="0">
                <a:solidFill>
                  <a:srgbClr val="0432FF"/>
                </a:solidFill>
                <a:latin typeface="Consolas" panose="020B0609020204030204" pitchFamily="49" charset="0"/>
                <a:cs typeface="Consolas" panose="020B0609020204030204" pitchFamily="49" charset="0"/>
              </a:rPr>
              <a:t> - 1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2147483647</a:t>
            </a:r>
          </a:p>
        </p:txBody>
      </p:sp>
      <p:sp>
        <p:nvSpPr>
          <p:cNvPr id="16" name="TextBox 15">
            <a:extLst>
              <a:ext uri="{FF2B5EF4-FFF2-40B4-BE49-F238E27FC236}">
                <a16:creationId xmlns:a16="http://schemas.microsoft.com/office/drawing/2014/main" id="{52FB711B-C594-9F4F-809C-AE3107712BF5}"/>
              </a:ext>
            </a:extLst>
          </p:cNvPr>
          <p:cNvSpPr txBox="1"/>
          <p:nvPr/>
        </p:nvSpPr>
        <p:spPr>
          <a:xfrm>
            <a:off x="9418747" y="2847132"/>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31</a:t>
            </a:r>
            <a:r>
              <a:rPr lang="en-US" sz="2800" b="1" dirty="0">
                <a:solidFill>
                  <a:srgbClr val="0432FF"/>
                </a:solidFill>
                <a:latin typeface="Consolas" panose="020B0609020204030204" pitchFamily="49" charset="0"/>
                <a:cs typeface="Consolas" panose="020B0609020204030204" pitchFamily="49" charset="0"/>
              </a:rPr>
              <a:t>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-2147483648</a:t>
            </a:r>
          </a:p>
        </p:txBody>
      </p:sp>
    </p:spTree>
    <p:extLst>
      <p:ext uri="{BB962C8B-B14F-4D97-AF65-F5344CB8AC3E}">
        <p14:creationId xmlns:p14="http://schemas.microsoft.com/office/powerpoint/2010/main" val="130806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P spid="14"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15340</TotalTime>
  <Words>3977</Words>
  <Application>Microsoft Macintosh PowerPoint</Application>
  <PresentationFormat>Widescreen</PresentationFormat>
  <Paragraphs>976</Paragraphs>
  <Slides>84</Slides>
  <Notes>84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84</vt:i4>
      </vt:variant>
    </vt:vector>
  </HeadingPairs>
  <TitlesOfParts>
    <vt:vector size="98" baseType="lpstr">
      <vt:lpstr>-webkit-standard</vt:lpstr>
      <vt:lpstr>Andale Mono</vt:lpstr>
      <vt:lpstr>Arial</vt:lpstr>
      <vt:lpstr>Calibri</vt:lpstr>
      <vt:lpstr>Consolas</vt:lpstr>
      <vt:lpstr>Courier</vt:lpstr>
      <vt:lpstr>Courier New</vt:lpstr>
      <vt:lpstr>Helvetica Neue</vt:lpstr>
      <vt:lpstr>Monaco</vt:lpstr>
      <vt:lpstr>rubik</vt:lpstr>
      <vt:lpstr>Tahoma</vt:lpstr>
      <vt:lpstr>Verdana</vt:lpstr>
      <vt:lpstr>Wingdings</vt:lpstr>
      <vt:lpstr>Default Design</vt:lpstr>
      <vt:lpstr>CS107 Lecture 3 Bits and Bytes; Integer Representations</vt:lpstr>
      <vt:lpstr>CS107 Topic 1: How can a computer represent integer numbers? </vt:lpstr>
      <vt:lpstr>CS107 Topic 1</vt:lpstr>
      <vt:lpstr>Learning Goals</vt:lpstr>
      <vt:lpstr>Delta/Comair Airline Holiday Chaos</vt:lpstr>
      <vt:lpstr>Demo: Unexpected Behavior</vt:lpstr>
      <vt:lpstr>Lecture Plan</vt:lpstr>
      <vt:lpstr>Lecture Plan</vt:lpstr>
      <vt:lpstr>Number Representations</vt:lpstr>
      <vt:lpstr>The sizeof Operator</vt:lpstr>
      <vt:lpstr>Number Representations</vt:lpstr>
      <vt:lpstr>Lecture Plan</vt:lpstr>
      <vt:lpstr>One Bit At a Time</vt:lpstr>
      <vt:lpstr>Base 10</vt:lpstr>
      <vt:lpstr>Base 10</vt:lpstr>
      <vt:lpstr>Base 10</vt:lpstr>
      <vt:lpstr>Base 10</vt:lpstr>
      <vt:lpstr>Base 2</vt:lpstr>
      <vt:lpstr>Base 2</vt:lpstr>
      <vt:lpstr>Base 2</vt:lpstr>
      <vt:lpstr>Practice: Base 2 to Base 10</vt:lpstr>
      <vt:lpstr>Base 10 to Base 2</vt:lpstr>
      <vt:lpstr>Base 10 to Base 2</vt:lpstr>
      <vt:lpstr>Byte Values</vt:lpstr>
      <vt:lpstr>Multiplying by Base</vt:lpstr>
      <vt:lpstr>Dividing by Base</vt:lpstr>
      <vt:lpstr>Lecture Plan</vt:lpstr>
      <vt:lpstr>Hexadecimal</vt:lpstr>
      <vt:lpstr>Hexadecimal</vt:lpstr>
      <vt:lpstr>Hexadecimal</vt:lpstr>
      <vt:lpstr>Hexadecimal</vt:lpstr>
      <vt:lpstr>Hexadecimal</vt:lpstr>
      <vt:lpstr>Practice: Hexadecimal to Binary</vt:lpstr>
      <vt:lpstr>Practice: Binary to Hexadecimal</vt:lpstr>
      <vt:lpstr>Hexadecimal: It’s funky but concise</vt:lpstr>
      <vt:lpstr>Lecture Plan</vt:lpstr>
      <vt:lpstr>Unsigned Integers</vt:lpstr>
      <vt:lpstr>Example: 4-bit Unsigned Integer</vt:lpstr>
      <vt:lpstr>Unsigned Integer Representations</vt:lpstr>
      <vt:lpstr>From Unsigned to Signed</vt:lpstr>
      <vt:lpstr>Lecture Plan</vt:lpstr>
      <vt:lpstr>Signed Integers</vt:lpstr>
      <vt:lpstr>A Better Idea</vt:lpstr>
      <vt:lpstr>A Better Idea</vt:lpstr>
      <vt:lpstr>A Better Idea</vt:lpstr>
      <vt:lpstr>A Better Idea</vt:lpstr>
      <vt:lpstr>A Better Idea</vt:lpstr>
      <vt:lpstr>A Better Idea</vt:lpstr>
      <vt:lpstr>A Better Idea</vt:lpstr>
      <vt:lpstr>A Better Idea</vt:lpstr>
      <vt:lpstr>There Seems Like a Pattern Here…</vt:lpstr>
      <vt:lpstr>There Seems Like a Pattern Here…</vt:lpstr>
      <vt:lpstr>Two’s Complement</vt:lpstr>
      <vt:lpstr>Two’s Complement</vt:lpstr>
      <vt:lpstr>Two’s Complement</vt:lpstr>
      <vt:lpstr>Two’s Complement</vt:lpstr>
      <vt:lpstr>Lecture Plan</vt:lpstr>
      <vt:lpstr>Overflow</vt:lpstr>
      <vt:lpstr>Overflow</vt:lpstr>
      <vt:lpstr>Overflow</vt:lpstr>
      <vt:lpstr>Overflow</vt:lpstr>
      <vt:lpstr>Min and Max Integer Values</vt:lpstr>
      <vt:lpstr>Overflow In Practice: PSY</vt:lpstr>
      <vt:lpstr>Overflow In Practice: Games</vt:lpstr>
      <vt:lpstr>Overflow In Practice</vt:lpstr>
      <vt:lpstr>Demo Revisited: Unexpected Behavior</vt:lpstr>
      <vt:lpstr>Recap</vt:lpstr>
      <vt:lpstr>Extra Slides</vt:lpstr>
      <vt:lpstr>Truncating Bit Representation</vt:lpstr>
      <vt:lpstr>Truncating Bit Representation</vt:lpstr>
      <vt:lpstr>Expanding Bit Representations</vt:lpstr>
      <vt:lpstr>Expanding Bit Representation</vt:lpstr>
      <vt:lpstr>Expanding Bit Representation</vt:lpstr>
      <vt:lpstr>Expanding Bit Representation</vt:lpstr>
      <vt:lpstr>Practice: Two’s Complement</vt:lpstr>
      <vt:lpstr>Practice: Two’s Complement</vt:lpstr>
      <vt:lpstr>Practice: Two’s Complement</vt:lpstr>
      <vt:lpstr>Practice: Two’s Complement</vt:lpstr>
      <vt:lpstr>Underspecified question</vt:lpstr>
      <vt:lpstr>Underspecified question</vt:lpstr>
      <vt:lpstr>Overflow</vt:lpstr>
      <vt:lpstr>Overflow</vt:lpstr>
      <vt:lpstr>Limits and Comparisons</vt:lpstr>
      <vt:lpstr>Limits and Comparisons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Nick Troccoli</cp:lastModifiedBy>
  <cp:revision>1181</cp:revision>
  <cp:lastPrinted>2019-04-05T19:17:15Z</cp:lastPrinted>
  <dcterms:created xsi:type="dcterms:W3CDTF">2008-06-28T20:57:21Z</dcterms:created>
  <dcterms:modified xsi:type="dcterms:W3CDTF">2026-04-03T04:47:18Z</dcterms:modified>
  <cp:category/>
</cp:coreProperties>
</file>